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slides/slide200.xml" ContentType="application/vnd.openxmlformats-officedocument.presentationml.slide+xml"/>
  <Override PartName="/ppt/slides/slide290.xml" ContentType="application/vnd.openxmlformats-officedocument.presentationml.slide+xml"/>
  <Override PartName="/ppt/slides/slide340.xml" ContentType="application/vnd.openxmlformats-officedocument.presentationml.slide+xml"/>
  <Override PartName="/ppt/slides/slide40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05"/>
  </p:notesMasterIdLst>
  <p:handoutMasterIdLst>
    <p:handoutMasterId r:id="rId106"/>
  </p:handoutMasterIdLst>
  <p:sldIdLst>
    <p:sldId id="492" r:id="rId5"/>
    <p:sldId id="628" r:id="rId6"/>
    <p:sldId id="331" r:id="rId7"/>
    <p:sldId id="650" r:id="rId8"/>
    <p:sldId id="450" r:id="rId9"/>
    <p:sldId id="389" r:id="rId10"/>
    <p:sldId id="355" r:id="rId11"/>
    <p:sldId id="356" r:id="rId12"/>
    <p:sldId id="357" r:id="rId13"/>
    <p:sldId id="358" r:id="rId14"/>
    <p:sldId id="258" r:id="rId15"/>
    <p:sldId id="308" r:id="rId16"/>
    <p:sldId id="316" r:id="rId17"/>
    <p:sldId id="328" r:id="rId18"/>
    <p:sldId id="350" r:id="rId19"/>
    <p:sldId id="330" r:id="rId20"/>
    <p:sldId id="329" r:id="rId21"/>
    <p:sldId id="430" r:id="rId22"/>
    <p:sldId id="367" r:id="rId23"/>
    <p:sldId id="368" r:id="rId24"/>
    <p:sldId id="457" r:id="rId25"/>
    <p:sldId id="446" r:id="rId26"/>
    <p:sldId id="458" r:id="rId27"/>
    <p:sldId id="459" r:id="rId28"/>
    <p:sldId id="631" r:id="rId29"/>
    <p:sldId id="637" r:id="rId30"/>
    <p:sldId id="629" r:id="rId31"/>
    <p:sldId id="580" r:id="rId32"/>
    <p:sldId id="538" r:id="rId33"/>
    <p:sldId id="574" r:id="rId34"/>
    <p:sldId id="566" r:id="rId35"/>
    <p:sldId id="568" r:id="rId36"/>
    <p:sldId id="569" r:id="rId37"/>
    <p:sldId id="570" r:id="rId38"/>
    <p:sldId id="571" r:id="rId39"/>
    <p:sldId id="572" r:id="rId40"/>
    <p:sldId id="594" r:id="rId41"/>
    <p:sldId id="573" r:id="rId42"/>
    <p:sldId id="582" r:id="rId43"/>
    <p:sldId id="583" r:id="rId44"/>
    <p:sldId id="584" r:id="rId45"/>
    <p:sldId id="595" r:id="rId46"/>
    <p:sldId id="581" r:id="rId47"/>
    <p:sldId id="586" r:id="rId48"/>
    <p:sldId id="585" r:id="rId49"/>
    <p:sldId id="587" r:id="rId50"/>
    <p:sldId id="588" r:id="rId51"/>
    <p:sldId id="596" r:id="rId52"/>
    <p:sldId id="575" r:id="rId53"/>
    <p:sldId id="589" r:id="rId54"/>
    <p:sldId id="590" r:id="rId55"/>
    <p:sldId id="597" r:id="rId56"/>
    <p:sldId id="509" r:id="rId57"/>
    <p:sldId id="510" r:id="rId58"/>
    <p:sldId id="638" r:id="rId59"/>
    <p:sldId id="639" r:id="rId60"/>
    <p:sldId id="640" r:id="rId61"/>
    <p:sldId id="371" r:id="rId62"/>
    <p:sldId id="374" r:id="rId63"/>
    <p:sldId id="375" r:id="rId64"/>
    <p:sldId id="641" r:id="rId65"/>
    <p:sldId id="642" r:id="rId66"/>
    <p:sldId id="643" r:id="rId67"/>
    <p:sldId id="269" r:id="rId68"/>
    <p:sldId id="433" r:id="rId69"/>
    <p:sldId id="377" r:id="rId70"/>
    <p:sldId id="361" r:id="rId71"/>
    <p:sldId id="398" r:id="rId72"/>
    <p:sldId id="397" r:id="rId73"/>
    <p:sldId id="278" r:id="rId74"/>
    <p:sldId id="463" r:id="rId75"/>
    <p:sldId id="360" r:id="rId76"/>
    <p:sldId id="462" r:id="rId77"/>
    <p:sldId id="644" r:id="rId78"/>
    <p:sldId id="645" r:id="rId79"/>
    <p:sldId id="632" r:id="rId80"/>
    <p:sldId id="388" r:id="rId81"/>
    <p:sldId id="434" r:id="rId82"/>
    <p:sldId id="406" r:id="rId83"/>
    <p:sldId id="378" r:id="rId84"/>
    <p:sldId id="435" r:id="rId85"/>
    <p:sldId id="390" r:id="rId86"/>
    <p:sldId id="379" r:id="rId87"/>
    <p:sldId id="380" r:id="rId88"/>
    <p:sldId id="381" r:id="rId89"/>
    <p:sldId id="646" r:id="rId90"/>
    <p:sldId id="647" r:id="rId91"/>
    <p:sldId id="633" r:id="rId92"/>
    <p:sldId id="466" r:id="rId93"/>
    <p:sldId id="382" r:id="rId94"/>
    <p:sldId id="464" r:id="rId95"/>
    <p:sldId id="437" r:id="rId96"/>
    <p:sldId id="438" r:id="rId97"/>
    <p:sldId id="467" r:id="rId98"/>
    <p:sldId id="400" r:id="rId99"/>
    <p:sldId id="648" r:id="rId100"/>
    <p:sldId id="649" r:id="rId101"/>
    <p:sldId id="634" r:id="rId102"/>
    <p:sldId id="471" r:id="rId103"/>
    <p:sldId id="343" r:id="rId104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FC56EBB-6C1C-4E49-9B5D-5437A931FE15}">
          <p14:sldIdLst>
            <p14:sldId id="492"/>
            <p14:sldId id="628"/>
            <p14:sldId id="331"/>
            <p14:sldId id="650"/>
            <p14:sldId id="450"/>
          </p14:sldIdLst>
        </p14:section>
        <p14:section name="Tech Review" id="{54EFC14C-E326-4220-B34F-6D1DC3558FD0}">
          <p14:sldIdLst>
            <p14:sldId id="389"/>
            <p14:sldId id="355"/>
            <p14:sldId id="356"/>
            <p14:sldId id="357"/>
            <p14:sldId id="358"/>
          </p14:sldIdLst>
        </p14:section>
        <p14:section name="Part 1" id="{48A375DF-A724-4E73-BE04-E653AC43EB41}">
          <p14:sldIdLst>
            <p14:sldId id="258"/>
            <p14:sldId id="308"/>
            <p14:sldId id="316"/>
            <p14:sldId id="328"/>
            <p14:sldId id="350"/>
            <p14:sldId id="330"/>
            <p14:sldId id="329"/>
          </p14:sldIdLst>
        </p14:section>
        <p14:section name="Part 2" id="{C1BEF828-1D0D-45C0-8B17-44ED05C5AA9D}">
          <p14:sldIdLst>
            <p14:sldId id="430"/>
            <p14:sldId id="367"/>
            <p14:sldId id="368"/>
            <p14:sldId id="457"/>
            <p14:sldId id="446"/>
            <p14:sldId id="458"/>
            <p14:sldId id="459"/>
            <p14:sldId id="631"/>
            <p14:sldId id="637"/>
            <p14:sldId id="629"/>
            <p14:sldId id="580"/>
            <p14:sldId id="538"/>
            <p14:sldId id="574"/>
            <p14:sldId id="566"/>
            <p14:sldId id="568"/>
            <p14:sldId id="569"/>
            <p14:sldId id="570"/>
            <p14:sldId id="571"/>
            <p14:sldId id="572"/>
            <p14:sldId id="594"/>
            <p14:sldId id="573"/>
            <p14:sldId id="582"/>
            <p14:sldId id="583"/>
            <p14:sldId id="584"/>
            <p14:sldId id="595"/>
            <p14:sldId id="581"/>
            <p14:sldId id="586"/>
            <p14:sldId id="585"/>
            <p14:sldId id="587"/>
            <p14:sldId id="588"/>
            <p14:sldId id="596"/>
            <p14:sldId id="575"/>
            <p14:sldId id="589"/>
            <p14:sldId id="590"/>
            <p14:sldId id="597"/>
            <p14:sldId id="509"/>
            <p14:sldId id="510"/>
            <p14:sldId id="638"/>
            <p14:sldId id="639"/>
            <p14:sldId id="640"/>
            <p14:sldId id="371"/>
            <p14:sldId id="374"/>
            <p14:sldId id="375"/>
            <p14:sldId id="641"/>
            <p14:sldId id="642"/>
            <p14:sldId id="643"/>
            <p14:sldId id="269"/>
            <p14:sldId id="433"/>
            <p14:sldId id="377"/>
            <p14:sldId id="361"/>
            <p14:sldId id="398"/>
            <p14:sldId id="397"/>
            <p14:sldId id="278"/>
            <p14:sldId id="463"/>
            <p14:sldId id="360"/>
            <p14:sldId id="462"/>
            <p14:sldId id="644"/>
            <p14:sldId id="645"/>
            <p14:sldId id="632"/>
            <p14:sldId id="388"/>
            <p14:sldId id="434"/>
            <p14:sldId id="406"/>
            <p14:sldId id="378"/>
            <p14:sldId id="435"/>
            <p14:sldId id="390"/>
            <p14:sldId id="379"/>
            <p14:sldId id="380"/>
            <p14:sldId id="381"/>
            <p14:sldId id="646"/>
            <p14:sldId id="647"/>
            <p14:sldId id="633"/>
            <p14:sldId id="466"/>
            <p14:sldId id="382"/>
            <p14:sldId id="464"/>
            <p14:sldId id="437"/>
            <p14:sldId id="438"/>
            <p14:sldId id="467"/>
            <p14:sldId id="400"/>
            <p14:sldId id="648"/>
            <p14:sldId id="649"/>
            <p14:sldId id="634"/>
            <p14:sldId id="471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FFFFFF"/>
    <a:srgbClr val="595959"/>
    <a:srgbClr val="1F497D"/>
    <a:srgbClr val="000099"/>
    <a:srgbClr val="000000"/>
    <a:srgbClr val="3C619E"/>
    <a:srgbClr val="849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2AE2D-CD4C-4B58-81AC-2B7037156C12}" v="1" dt="2026-01-15T17:46:18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75036" autoAdjust="0"/>
  </p:normalViewPr>
  <p:slideViewPr>
    <p:cSldViewPr>
      <p:cViewPr varScale="1">
        <p:scale>
          <a:sx n="93" d="100"/>
          <a:sy n="93" d="100"/>
        </p:scale>
        <p:origin x="132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1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presProps" Target="presProp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theme" Target="theme/theme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Hanson" userId="d4c175f6-7d85-4da5-9057-e12c23cafca0" providerId="ADAL" clId="{47052748-E342-47BF-809F-EE7256372216}"/>
    <pc:docChg chg="undo custSel addSld modSld modSection">
      <pc:chgData name="Sam Hanson" userId="d4c175f6-7d85-4da5-9057-e12c23cafca0" providerId="ADAL" clId="{47052748-E342-47BF-809F-EE7256372216}" dt="2026-02-11T15:47:07.225" v="10869" actId="20577"/>
      <pc:docMkLst>
        <pc:docMk/>
      </pc:docMkLst>
      <pc:sldChg chg="modNotesTx">
        <pc:chgData name="Sam Hanson" userId="d4c175f6-7d85-4da5-9057-e12c23cafca0" providerId="ADAL" clId="{47052748-E342-47BF-809F-EE7256372216}" dt="2026-02-11T15:44:09.076" v="10800" actId="20577"/>
        <pc:sldMkLst>
          <pc:docMk/>
          <pc:sldMk cId="811995481" sldId="258"/>
        </pc:sldMkLst>
      </pc:sldChg>
      <pc:sldChg chg="modNotesTx">
        <pc:chgData name="Sam Hanson" userId="d4c175f6-7d85-4da5-9057-e12c23cafca0" providerId="ADAL" clId="{47052748-E342-47BF-809F-EE7256372216}" dt="2026-02-11T15:45:52.466" v="10835" actId="20577"/>
        <pc:sldMkLst>
          <pc:docMk/>
          <pc:sldMk cId="3442136825" sldId="269"/>
        </pc:sldMkLst>
      </pc:sldChg>
      <pc:sldChg chg="modNotesTx">
        <pc:chgData name="Sam Hanson" userId="d4c175f6-7d85-4da5-9057-e12c23cafca0" providerId="ADAL" clId="{47052748-E342-47BF-809F-EE7256372216}" dt="2026-02-11T15:46:05.237" v="10841" actId="20577"/>
        <pc:sldMkLst>
          <pc:docMk/>
          <pc:sldMk cId="998059410" sldId="278"/>
        </pc:sldMkLst>
      </pc:sldChg>
      <pc:sldChg chg="modNotesTx">
        <pc:chgData name="Sam Hanson" userId="d4c175f6-7d85-4da5-9057-e12c23cafca0" providerId="ADAL" clId="{47052748-E342-47BF-809F-EE7256372216}" dt="2026-02-11T15:44:11.459" v="10801" actId="20577"/>
        <pc:sldMkLst>
          <pc:docMk/>
          <pc:sldMk cId="3395505704" sldId="308"/>
        </pc:sldMkLst>
      </pc:sldChg>
      <pc:sldChg chg="modNotesTx">
        <pc:chgData name="Sam Hanson" userId="d4c175f6-7d85-4da5-9057-e12c23cafca0" providerId="ADAL" clId="{47052748-E342-47BF-809F-EE7256372216}" dt="2026-02-11T15:44:13.220" v="10802" actId="20577"/>
        <pc:sldMkLst>
          <pc:docMk/>
          <pc:sldMk cId="1127704846" sldId="316"/>
        </pc:sldMkLst>
      </pc:sldChg>
      <pc:sldChg chg="modSp mod modNotesTx">
        <pc:chgData name="Sam Hanson" userId="d4c175f6-7d85-4da5-9057-e12c23cafca0" providerId="ADAL" clId="{47052748-E342-47BF-809F-EE7256372216}" dt="2026-02-11T15:44:16.335" v="10803" actId="20577"/>
        <pc:sldMkLst>
          <pc:docMk/>
          <pc:sldMk cId="3584000330" sldId="328"/>
        </pc:sldMkLst>
      </pc:sldChg>
      <pc:sldChg chg="modNotesTx">
        <pc:chgData name="Sam Hanson" userId="d4c175f6-7d85-4da5-9057-e12c23cafca0" providerId="ADAL" clId="{47052748-E342-47BF-809F-EE7256372216}" dt="2026-02-11T15:44:24.017" v="10806" actId="20577"/>
        <pc:sldMkLst>
          <pc:docMk/>
          <pc:sldMk cId="2466828346" sldId="329"/>
        </pc:sldMkLst>
      </pc:sldChg>
      <pc:sldChg chg="modNotesTx">
        <pc:chgData name="Sam Hanson" userId="d4c175f6-7d85-4da5-9057-e12c23cafca0" providerId="ADAL" clId="{47052748-E342-47BF-809F-EE7256372216}" dt="2026-02-11T15:44:22.200" v="10805" actId="20577"/>
        <pc:sldMkLst>
          <pc:docMk/>
          <pc:sldMk cId="4087123638" sldId="330"/>
        </pc:sldMkLst>
      </pc:sldChg>
      <pc:sldChg chg="modSp mod modNotesTx">
        <pc:chgData name="Sam Hanson" userId="d4c175f6-7d85-4da5-9057-e12c23cafca0" providerId="ADAL" clId="{47052748-E342-47BF-809F-EE7256372216}" dt="2026-01-27T13:28:45.342" v="10783" actId="20577"/>
        <pc:sldMkLst>
          <pc:docMk/>
          <pc:sldMk cId="399918967" sldId="331"/>
        </pc:sldMkLst>
        <pc:spChg chg="mod">
          <ac:chgData name="Sam Hanson" userId="d4c175f6-7d85-4da5-9057-e12c23cafca0" providerId="ADAL" clId="{47052748-E342-47BF-809F-EE7256372216}" dt="2026-01-27T12:50:04.843" v="10526" actId="20577"/>
          <ac:spMkLst>
            <pc:docMk/>
            <pc:sldMk cId="399918967" sldId="331"/>
            <ac:spMk id="7" creationId="{00000000-0000-0000-0000-000000000000}"/>
          </ac:spMkLst>
        </pc:spChg>
        <pc:picChg chg="mod">
          <ac:chgData name="Sam Hanson" userId="d4c175f6-7d85-4da5-9057-e12c23cafca0" providerId="ADAL" clId="{47052748-E342-47BF-809F-EE7256372216}" dt="2026-01-27T12:50:08.244" v="10527" actId="1076"/>
          <ac:picMkLst>
            <pc:docMk/>
            <pc:sldMk cId="399918967" sldId="331"/>
            <ac:picMk id="6" creationId="{7F287796-93E8-23D3-B0C0-A42F409618B4}"/>
          </ac:picMkLst>
        </pc:picChg>
      </pc:sldChg>
      <pc:sldChg chg="modSp mod modShow">
        <pc:chgData name="Sam Hanson" userId="d4c175f6-7d85-4da5-9057-e12c23cafca0" providerId="ADAL" clId="{47052748-E342-47BF-809F-EE7256372216}" dt="2026-01-15T19:45:36.935" v="9697" actId="729"/>
        <pc:sldMkLst>
          <pc:docMk/>
          <pc:sldMk cId="2369959030" sldId="343"/>
        </pc:sldMkLst>
        <pc:spChg chg="mod">
          <ac:chgData name="Sam Hanson" userId="d4c175f6-7d85-4da5-9057-e12c23cafca0" providerId="ADAL" clId="{47052748-E342-47BF-809F-EE7256372216}" dt="2026-01-15T19:40:39.307" v="9696" actId="20577"/>
          <ac:spMkLst>
            <pc:docMk/>
            <pc:sldMk cId="2369959030" sldId="343"/>
            <ac:spMk id="4" creationId="{00000000-0000-0000-0000-000000000000}"/>
          </ac:spMkLst>
        </pc:spChg>
      </pc:sldChg>
      <pc:sldChg chg="addSp delSp modSp mod modNotesTx">
        <pc:chgData name="Sam Hanson" userId="d4c175f6-7d85-4da5-9057-e12c23cafca0" providerId="ADAL" clId="{47052748-E342-47BF-809F-EE7256372216}" dt="2026-02-11T15:44:18.815" v="10804" actId="20577"/>
        <pc:sldMkLst>
          <pc:docMk/>
          <pc:sldMk cId="2127835020" sldId="350"/>
        </pc:sldMkLst>
        <pc:spChg chg="mod">
          <ac:chgData name="Sam Hanson" userId="d4c175f6-7d85-4da5-9057-e12c23cafca0" providerId="ADAL" clId="{47052748-E342-47BF-809F-EE7256372216}" dt="2026-01-21T21:26:02.455" v="9780" actId="20577"/>
          <ac:spMkLst>
            <pc:docMk/>
            <pc:sldMk cId="2127835020" sldId="350"/>
            <ac:spMk id="3" creationId="{00000000-0000-0000-0000-000000000000}"/>
          </ac:spMkLst>
        </pc:spChg>
        <pc:picChg chg="add mod">
          <ac:chgData name="Sam Hanson" userId="d4c175f6-7d85-4da5-9057-e12c23cafca0" providerId="ADAL" clId="{47052748-E342-47BF-809F-EE7256372216}" dt="2026-01-21T21:26:00.777" v="9779" actId="1076"/>
          <ac:picMkLst>
            <pc:docMk/>
            <pc:sldMk cId="2127835020" sldId="350"/>
            <ac:picMk id="5" creationId="{D91B0372-2E02-1F34-8985-EBF48FE34A77}"/>
          </ac:picMkLst>
        </pc:picChg>
      </pc:sldChg>
      <pc:sldChg chg="modSp mod modNotesTx">
        <pc:chgData name="Sam Hanson" userId="d4c175f6-7d85-4da5-9057-e12c23cafca0" providerId="ADAL" clId="{47052748-E342-47BF-809F-EE7256372216}" dt="2026-01-27T12:21:30.650" v="9989" actId="20577"/>
        <pc:sldMkLst>
          <pc:docMk/>
          <pc:sldMk cId="2800194110" sldId="356"/>
        </pc:sldMkLst>
        <pc:spChg chg="mod">
          <ac:chgData name="Sam Hanson" userId="d4c175f6-7d85-4da5-9057-e12c23cafca0" providerId="ADAL" clId="{47052748-E342-47BF-809F-EE7256372216}" dt="2026-01-27T12:21:30.650" v="9989" actId="20577"/>
          <ac:spMkLst>
            <pc:docMk/>
            <pc:sldMk cId="2800194110" sldId="356"/>
            <ac:spMk id="9" creationId="{00000000-0000-0000-0000-000000000000}"/>
          </ac:spMkLst>
        </pc:spChg>
      </pc:sldChg>
      <pc:sldChg chg="modSp mod">
        <pc:chgData name="Sam Hanson" userId="d4c175f6-7d85-4da5-9057-e12c23cafca0" providerId="ADAL" clId="{47052748-E342-47BF-809F-EE7256372216}" dt="2026-01-27T12:23:24.199" v="9993" actId="20577"/>
        <pc:sldMkLst>
          <pc:docMk/>
          <pc:sldMk cId="859482715" sldId="358"/>
        </pc:sldMkLst>
        <pc:spChg chg="mod">
          <ac:chgData name="Sam Hanson" userId="d4c175f6-7d85-4da5-9057-e12c23cafca0" providerId="ADAL" clId="{47052748-E342-47BF-809F-EE7256372216}" dt="2026-01-27T12:23:24.199" v="9993" actId="20577"/>
          <ac:spMkLst>
            <pc:docMk/>
            <pc:sldMk cId="859482715" sldId="358"/>
            <ac:spMk id="3" creationId="{00000000-0000-0000-0000-000000000000}"/>
          </ac:spMkLst>
        </pc:spChg>
      </pc:sldChg>
      <pc:sldChg chg="modNotesTx">
        <pc:chgData name="Sam Hanson" userId="d4c175f6-7d85-4da5-9057-e12c23cafca0" providerId="ADAL" clId="{47052748-E342-47BF-809F-EE7256372216}" dt="2026-02-11T15:46:10.185" v="10844" actId="20577"/>
        <pc:sldMkLst>
          <pc:docMk/>
          <pc:sldMk cId="569868418" sldId="360"/>
        </pc:sldMkLst>
      </pc:sldChg>
      <pc:sldChg chg="modNotesTx">
        <pc:chgData name="Sam Hanson" userId="d4c175f6-7d85-4da5-9057-e12c23cafca0" providerId="ADAL" clId="{47052748-E342-47BF-809F-EE7256372216}" dt="2026-02-11T15:45:58.701" v="10838" actId="20577"/>
        <pc:sldMkLst>
          <pc:docMk/>
          <pc:sldMk cId="844490595" sldId="361"/>
        </pc:sldMkLst>
      </pc:sldChg>
      <pc:sldChg chg="modSp mod modNotesTx">
        <pc:chgData name="Sam Hanson" userId="d4c175f6-7d85-4da5-9057-e12c23cafca0" providerId="ADAL" clId="{47052748-E342-47BF-809F-EE7256372216}" dt="2026-02-11T15:44:29.106" v="10808" actId="20577"/>
        <pc:sldMkLst>
          <pc:docMk/>
          <pc:sldMk cId="3872028258" sldId="368"/>
        </pc:sldMkLst>
        <pc:spChg chg="mod">
          <ac:chgData name="Sam Hanson" userId="d4c175f6-7d85-4da5-9057-e12c23cafca0" providerId="ADAL" clId="{47052748-E342-47BF-809F-EE7256372216}" dt="2026-01-22T18:57:21.170" v="9951" actId="20577"/>
          <ac:spMkLst>
            <pc:docMk/>
            <pc:sldMk cId="3872028258" sldId="368"/>
            <ac:spMk id="4" creationId="{5384C1A2-6EB8-4E8C-8451-5E25F1DFDCE8}"/>
          </ac:spMkLst>
        </pc:spChg>
      </pc:sldChg>
      <pc:sldChg chg="modNotesTx">
        <pc:chgData name="Sam Hanson" userId="d4c175f6-7d85-4da5-9057-e12c23cafca0" providerId="ADAL" clId="{47052748-E342-47BF-809F-EE7256372216}" dt="2026-02-11T15:45:31.405" v="10829" actId="20577"/>
        <pc:sldMkLst>
          <pc:docMk/>
          <pc:sldMk cId="3520340786" sldId="371"/>
        </pc:sldMkLst>
      </pc:sldChg>
      <pc:sldChg chg="modNotesTx">
        <pc:chgData name="Sam Hanson" userId="d4c175f6-7d85-4da5-9057-e12c23cafca0" providerId="ADAL" clId="{47052748-E342-47BF-809F-EE7256372216}" dt="2026-01-21T21:59:21.109" v="9797" actId="20577"/>
        <pc:sldMkLst>
          <pc:docMk/>
          <pc:sldMk cId="4292723925" sldId="374"/>
        </pc:sldMkLst>
      </pc:sldChg>
      <pc:sldChg chg="modNotesTx">
        <pc:chgData name="Sam Hanson" userId="d4c175f6-7d85-4da5-9057-e12c23cafca0" providerId="ADAL" clId="{47052748-E342-47BF-809F-EE7256372216}" dt="2026-02-11T15:45:40.370" v="10831" actId="20577"/>
        <pc:sldMkLst>
          <pc:docMk/>
          <pc:sldMk cId="1071906552" sldId="375"/>
        </pc:sldMkLst>
      </pc:sldChg>
      <pc:sldChg chg="modNotesTx">
        <pc:chgData name="Sam Hanson" userId="d4c175f6-7d85-4da5-9057-e12c23cafca0" providerId="ADAL" clId="{47052748-E342-47BF-809F-EE7256372216}" dt="2026-02-11T15:45:56.439" v="10837" actId="20577"/>
        <pc:sldMkLst>
          <pc:docMk/>
          <pc:sldMk cId="498700698" sldId="377"/>
        </pc:sldMkLst>
      </pc:sldChg>
      <pc:sldChg chg="modNotesTx">
        <pc:chgData name="Sam Hanson" userId="d4c175f6-7d85-4da5-9057-e12c23cafca0" providerId="ADAL" clId="{47052748-E342-47BF-809F-EE7256372216}" dt="2026-02-11T15:46:27.523" v="10850" actId="20577"/>
        <pc:sldMkLst>
          <pc:docMk/>
          <pc:sldMk cId="3020220499" sldId="378"/>
        </pc:sldMkLst>
      </pc:sldChg>
      <pc:sldChg chg="modNotesTx">
        <pc:chgData name="Sam Hanson" userId="d4c175f6-7d85-4da5-9057-e12c23cafca0" providerId="ADAL" clId="{47052748-E342-47BF-809F-EE7256372216}" dt="2026-02-11T15:46:34.666" v="10854" actId="20577"/>
        <pc:sldMkLst>
          <pc:docMk/>
          <pc:sldMk cId="2749370857" sldId="379"/>
        </pc:sldMkLst>
      </pc:sldChg>
      <pc:sldChg chg="modNotesTx">
        <pc:chgData name="Sam Hanson" userId="d4c175f6-7d85-4da5-9057-e12c23cafca0" providerId="ADAL" clId="{47052748-E342-47BF-809F-EE7256372216}" dt="2026-02-11T15:46:36.826" v="10855" actId="20577"/>
        <pc:sldMkLst>
          <pc:docMk/>
          <pc:sldMk cId="2848660129" sldId="380"/>
        </pc:sldMkLst>
      </pc:sldChg>
      <pc:sldChg chg="modNotesTx">
        <pc:chgData name="Sam Hanson" userId="d4c175f6-7d85-4da5-9057-e12c23cafca0" providerId="ADAL" clId="{47052748-E342-47BF-809F-EE7256372216}" dt="2026-02-11T15:46:38.209" v="10856" actId="20577"/>
        <pc:sldMkLst>
          <pc:docMk/>
          <pc:sldMk cId="559159851" sldId="381"/>
        </pc:sldMkLst>
      </pc:sldChg>
      <pc:sldChg chg="modNotesTx">
        <pc:chgData name="Sam Hanson" userId="d4c175f6-7d85-4da5-9057-e12c23cafca0" providerId="ADAL" clId="{47052748-E342-47BF-809F-EE7256372216}" dt="2026-02-11T15:46:48.332" v="10860" actId="20577"/>
        <pc:sldMkLst>
          <pc:docMk/>
          <pc:sldMk cId="277868999" sldId="382"/>
        </pc:sldMkLst>
      </pc:sldChg>
      <pc:sldChg chg="modNotesTx">
        <pc:chgData name="Sam Hanson" userId="d4c175f6-7d85-4da5-9057-e12c23cafca0" providerId="ADAL" clId="{47052748-E342-47BF-809F-EE7256372216}" dt="2026-02-11T15:46:24.299" v="10849" actId="20577"/>
        <pc:sldMkLst>
          <pc:docMk/>
          <pc:sldMk cId="2570674307" sldId="388"/>
        </pc:sldMkLst>
      </pc:sldChg>
      <pc:sldChg chg="modNotesTx">
        <pc:chgData name="Sam Hanson" userId="d4c175f6-7d85-4da5-9057-e12c23cafca0" providerId="ADAL" clId="{47052748-E342-47BF-809F-EE7256372216}" dt="2026-02-11T15:44:02.088" v="10799" actId="20577"/>
        <pc:sldMkLst>
          <pc:docMk/>
          <pc:sldMk cId="1919805423" sldId="389"/>
        </pc:sldMkLst>
      </pc:sldChg>
      <pc:sldChg chg="modNotesTx">
        <pc:chgData name="Sam Hanson" userId="d4c175f6-7d85-4da5-9057-e12c23cafca0" providerId="ADAL" clId="{47052748-E342-47BF-809F-EE7256372216}" dt="2026-02-11T15:46:33.058" v="10853" actId="20577"/>
        <pc:sldMkLst>
          <pc:docMk/>
          <pc:sldMk cId="4001575463" sldId="390"/>
        </pc:sldMkLst>
      </pc:sldChg>
      <pc:sldChg chg="modNotesTx">
        <pc:chgData name="Sam Hanson" userId="d4c175f6-7d85-4da5-9057-e12c23cafca0" providerId="ADAL" clId="{47052748-E342-47BF-809F-EE7256372216}" dt="2026-02-11T15:46:02.779" v="10840" actId="20577"/>
        <pc:sldMkLst>
          <pc:docMk/>
          <pc:sldMk cId="1040586297" sldId="397"/>
        </pc:sldMkLst>
      </pc:sldChg>
      <pc:sldChg chg="modNotesTx">
        <pc:chgData name="Sam Hanson" userId="d4c175f6-7d85-4da5-9057-e12c23cafca0" providerId="ADAL" clId="{47052748-E342-47BF-809F-EE7256372216}" dt="2026-02-11T15:46:01.385" v="10839" actId="20577"/>
        <pc:sldMkLst>
          <pc:docMk/>
          <pc:sldMk cId="4011122284" sldId="398"/>
        </pc:sldMkLst>
      </pc:sldChg>
      <pc:sldChg chg="modNotesTx">
        <pc:chgData name="Sam Hanson" userId="d4c175f6-7d85-4da5-9057-e12c23cafca0" providerId="ADAL" clId="{47052748-E342-47BF-809F-EE7256372216}" dt="2026-02-11T15:44:25.875" v="10807" actId="20577"/>
        <pc:sldMkLst>
          <pc:docMk/>
          <pc:sldMk cId="1724771731" sldId="430"/>
        </pc:sldMkLst>
      </pc:sldChg>
      <pc:sldChg chg="modNotesTx">
        <pc:chgData name="Sam Hanson" userId="d4c175f6-7d85-4da5-9057-e12c23cafca0" providerId="ADAL" clId="{47052748-E342-47BF-809F-EE7256372216}" dt="2026-02-11T15:45:54.502" v="10836" actId="20577"/>
        <pc:sldMkLst>
          <pc:docMk/>
          <pc:sldMk cId="67509806" sldId="433"/>
        </pc:sldMkLst>
      </pc:sldChg>
      <pc:sldChg chg="modNotesTx">
        <pc:chgData name="Sam Hanson" userId="d4c175f6-7d85-4da5-9057-e12c23cafca0" providerId="ADAL" clId="{47052748-E342-47BF-809F-EE7256372216}" dt="2026-02-11T15:46:30.924" v="10852" actId="20577"/>
        <pc:sldMkLst>
          <pc:docMk/>
          <pc:sldMk cId="504618774" sldId="435"/>
        </pc:sldMkLst>
      </pc:sldChg>
      <pc:sldChg chg="modNotesTx">
        <pc:chgData name="Sam Hanson" userId="d4c175f6-7d85-4da5-9057-e12c23cafca0" providerId="ADAL" clId="{47052748-E342-47BF-809F-EE7256372216}" dt="2026-02-11T15:46:53.572" v="10863" actId="20577"/>
        <pc:sldMkLst>
          <pc:docMk/>
          <pc:sldMk cId="465532771" sldId="437"/>
        </pc:sldMkLst>
      </pc:sldChg>
      <pc:sldChg chg="modNotesTx">
        <pc:chgData name="Sam Hanson" userId="d4c175f6-7d85-4da5-9057-e12c23cafca0" providerId="ADAL" clId="{47052748-E342-47BF-809F-EE7256372216}" dt="2026-02-11T15:44:34.212" v="10810" actId="20577"/>
        <pc:sldMkLst>
          <pc:docMk/>
          <pc:sldMk cId="50232953" sldId="446"/>
        </pc:sldMkLst>
      </pc:sldChg>
      <pc:sldChg chg="modNotesTx">
        <pc:chgData name="Sam Hanson" userId="d4c175f6-7d85-4da5-9057-e12c23cafca0" providerId="ADAL" clId="{47052748-E342-47BF-809F-EE7256372216}" dt="2026-02-11T15:43:55.519" v="10798" actId="20577"/>
        <pc:sldMkLst>
          <pc:docMk/>
          <pc:sldMk cId="3480156938" sldId="450"/>
        </pc:sldMkLst>
      </pc:sldChg>
      <pc:sldChg chg="modNotesTx">
        <pc:chgData name="Sam Hanson" userId="d4c175f6-7d85-4da5-9057-e12c23cafca0" providerId="ADAL" clId="{47052748-E342-47BF-809F-EE7256372216}" dt="2026-02-11T15:44:31.623" v="10809" actId="20577"/>
        <pc:sldMkLst>
          <pc:docMk/>
          <pc:sldMk cId="489300508" sldId="457"/>
        </pc:sldMkLst>
      </pc:sldChg>
      <pc:sldChg chg="modNotesTx">
        <pc:chgData name="Sam Hanson" userId="d4c175f6-7d85-4da5-9057-e12c23cafca0" providerId="ADAL" clId="{47052748-E342-47BF-809F-EE7256372216}" dt="2026-02-11T15:44:36.503" v="10811" actId="20577"/>
        <pc:sldMkLst>
          <pc:docMk/>
          <pc:sldMk cId="976376348" sldId="458"/>
        </pc:sldMkLst>
      </pc:sldChg>
      <pc:sldChg chg="modSp mod modNotesTx">
        <pc:chgData name="Sam Hanson" userId="d4c175f6-7d85-4da5-9057-e12c23cafca0" providerId="ADAL" clId="{47052748-E342-47BF-809F-EE7256372216}" dt="2026-02-11T15:44:38.808" v="10812" actId="20577"/>
        <pc:sldMkLst>
          <pc:docMk/>
          <pc:sldMk cId="1223053289" sldId="459"/>
        </pc:sldMkLst>
        <pc:spChg chg="mod">
          <ac:chgData name="Sam Hanson" userId="d4c175f6-7d85-4da5-9057-e12c23cafca0" providerId="ADAL" clId="{47052748-E342-47BF-809F-EE7256372216}" dt="2026-01-22T19:03:24.159" v="9953" actId="20577"/>
          <ac:spMkLst>
            <pc:docMk/>
            <pc:sldMk cId="1223053289" sldId="459"/>
            <ac:spMk id="4" creationId="{5384C1A2-6EB8-4E8C-8451-5E25F1DFDCE8}"/>
          </ac:spMkLst>
        </pc:spChg>
      </pc:sldChg>
      <pc:sldChg chg="modSp mod">
        <pc:chgData name="Sam Hanson" userId="d4c175f6-7d85-4da5-9057-e12c23cafca0" providerId="ADAL" clId="{47052748-E342-47BF-809F-EE7256372216}" dt="2026-01-15T18:54:54.616" v="9675" actId="20577"/>
        <pc:sldMkLst>
          <pc:docMk/>
          <pc:sldMk cId="3651861017" sldId="462"/>
        </pc:sldMkLst>
        <pc:spChg chg="mod">
          <ac:chgData name="Sam Hanson" userId="d4c175f6-7d85-4da5-9057-e12c23cafca0" providerId="ADAL" clId="{47052748-E342-47BF-809F-EE7256372216}" dt="2026-01-15T18:54:54.616" v="9675" actId="20577"/>
          <ac:spMkLst>
            <pc:docMk/>
            <pc:sldMk cId="3651861017" sldId="462"/>
            <ac:spMk id="6" creationId="{EEB7611F-5D57-4C4D-AADC-D20301C3D343}"/>
          </ac:spMkLst>
        </pc:spChg>
      </pc:sldChg>
      <pc:sldChg chg="modNotesTx">
        <pc:chgData name="Sam Hanson" userId="d4c175f6-7d85-4da5-9057-e12c23cafca0" providerId="ADAL" clId="{47052748-E342-47BF-809F-EE7256372216}" dt="2026-02-11T15:46:07.047" v="10842" actId="20577"/>
        <pc:sldMkLst>
          <pc:docMk/>
          <pc:sldMk cId="3291876535" sldId="463"/>
        </pc:sldMkLst>
      </pc:sldChg>
      <pc:sldChg chg="modNotesTx">
        <pc:chgData name="Sam Hanson" userId="d4c175f6-7d85-4da5-9057-e12c23cafca0" providerId="ADAL" clId="{47052748-E342-47BF-809F-EE7256372216}" dt="2026-02-11T15:46:49.814" v="10861" actId="20577"/>
        <pc:sldMkLst>
          <pc:docMk/>
          <pc:sldMk cId="143464518" sldId="464"/>
        </pc:sldMkLst>
      </pc:sldChg>
      <pc:sldChg chg="modNotesTx">
        <pc:chgData name="Sam Hanson" userId="d4c175f6-7d85-4da5-9057-e12c23cafca0" providerId="ADAL" clId="{47052748-E342-47BF-809F-EE7256372216}" dt="2026-02-11T15:46:56.445" v="10864" actId="20577"/>
        <pc:sldMkLst>
          <pc:docMk/>
          <pc:sldMk cId="1556027473" sldId="467"/>
        </pc:sldMkLst>
      </pc:sldChg>
      <pc:sldChg chg="modSp mod modNotesTx">
        <pc:chgData name="Sam Hanson" userId="d4c175f6-7d85-4da5-9057-e12c23cafca0" providerId="ADAL" clId="{47052748-E342-47BF-809F-EE7256372216}" dt="2026-02-11T15:43:46.679" v="10795" actId="20577"/>
        <pc:sldMkLst>
          <pc:docMk/>
          <pc:sldMk cId="239585821" sldId="492"/>
        </pc:sldMkLst>
        <pc:spChg chg="mod">
          <ac:chgData name="Sam Hanson" userId="d4c175f6-7d85-4da5-9057-e12c23cafca0" providerId="ADAL" clId="{47052748-E342-47BF-809F-EE7256372216}" dt="2026-01-14T20:10:42.572" v="9416" actId="20577"/>
          <ac:spMkLst>
            <pc:docMk/>
            <pc:sldMk cId="239585821" sldId="492"/>
            <ac:spMk id="6" creationId="{E0DF229F-6A18-4992-AB77-8980333D8D92}"/>
          </ac:spMkLst>
        </pc:spChg>
      </pc:sldChg>
      <pc:sldChg chg="addSp delSp modSp mod modNotesTx">
        <pc:chgData name="Sam Hanson" userId="d4c175f6-7d85-4da5-9057-e12c23cafca0" providerId="ADAL" clId="{47052748-E342-47BF-809F-EE7256372216}" dt="2026-02-11T15:45:20.949" v="10826" actId="20577"/>
        <pc:sldMkLst>
          <pc:docMk/>
          <pc:sldMk cId="2581220124" sldId="510"/>
        </pc:sldMkLst>
        <pc:picChg chg="add mod">
          <ac:chgData name="Sam Hanson" userId="d4c175f6-7d85-4da5-9057-e12c23cafca0" providerId="ADAL" clId="{47052748-E342-47BF-809F-EE7256372216}" dt="2026-01-15T18:16:08.880" v="9666" actId="1076"/>
          <ac:picMkLst>
            <pc:docMk/>
            <pc:sldMk cId="2581220124" sldId="510"/>
            <ac:picMk id="11" creationId="{65FB3E5D-FD40-C3C9-7B64-C9928D057CDA}"/>
          </ac:picMkLst>
        </pc:picChg>
      </pc:sldChg>
      <pc:sldChg chg="modNotesTx">
        <pc:chgData name="Sam Hanson" userId="d4c175f6-7d85-4da5-9057-e12c23cafca0" providerId="ADAL" clId="{47052748-E342-47BF-809F-EE7256372216}" dt="2026-02-11T15:44:48.920" v="10816" actId="20577"/>
        <pc:sldMkLst>
          <pc:docMk/>
          <pc:sldMk cId="839455506" sldId="538"/>
        </pc:sldMkLst>
      </pc:sldChg>
      <pc:sldChg chg="modNotesTx">
        <pc:chgData name="Sam Hanson" userId="d4c175f6-7d85-4da5-9057-e12c23cafca0" providerId="ADAL" clId="{47052748-E342-47BF-809F-EE7256372216}" dt="2026-02-11T15:44:51.625" v="10817" actId="20577"/>
        <pc:sldMkLst>
          <pc:docMk/>
          <pc:sldMk cId="1717091533" sldId="566"/>
        </pc:sldMkLst>
      </pc:sldChg>
      <pc:sldChg chg="modNotesTx">
        <pc:chgData name="Sam Hanson" userId="d4c175f6-7d85-4da5-9057-e12c23cafca0" providerId="ADAL" clId="{47052748-E342-47BF-809F-EE7256372216}" dt="2026-02-11T15:44:59.160" v="10819" actId="20577"/>
        <pc:sldMkLst>
          <pc:docMk/>
          <pc:sldMk cId="2017069764" sldId="573"/>
        </pc:sldMkLst>
      </pc:sldChg>
      <pc:sldChg chg="modNotesTx">
        <pc:chgData name="Sam Hanson" userId="d4c175f6-7d85-4da5-9057-e12c23cafca0" providerId="ADAL" clId="{47052748-E342-47BF-809F-EE7256372216}" dt="2026-02-11T15:44:46.820" v="10815" actId="20577"/>
        <pc:sldMkLst>
          <pc:docMk/>
          <pc:sldMk cId="535460479" sldId="580"/>
        </pc:sldMkLst>
      </pc:sldChg>
      <pc:sldChg chg="modNotesTx">
        <pc:chgData name="Sam Hanson" userId="d4c175f6-7d85-4da5-9057-e12c23cafca0" providerId="ADAL" clId="{47052748-E342-47BF-809F-EE7256372216}" dt="2026-02-11T15:45:06.450" v="10822" actId="20577"/>
        <pc:sldMkLst>
          <pc:docMk/>
          <pc:sldMk cId="4088491418" sldId="581"/>
        </pc:sldMkLst>
      </pc:sldChg>
      <pc:sldChg chg="modNotesTx">
        <pc:chgData name="Sam Hanson" userId="d4c175f6-7d85-4da5-9057-e12c23cafca0" providerId="ADAL" clId="{47052748-E342-47BF-809F-EE7256372216}" dt="2026-02-11T15:45:15.107" v="10824" actId="20577"/>
        <pc:sldMkLst>
          <pc:docMk/>
          <pc:sldMk cId="3340771807" sldId="589"/>
        </pc:sldMkLst>
      </pc:sldChg>
      <pc:sldChg chg="modNotesTx">
        <pc:chgData name="Sam Hanson" userId="d4c175f6-7d85-4da5-9057-e12c23cafca0" providerId="ADAL" clId="{47052748-E342-47BF-809F-EE7256372216}" dt="2026-02-11T15:44:57.439" v="10818" actId="20577"/>
        <pc:sldMkLst>
          <pc:docMk/>
          <pc:sldMk cId="3560938391" sldId="594"/>
        </pc:sldMkLst>
      </pc:sldChg>
      <pc:sldChg chg="modNotesTx">
        <pc:chgData name="Sam Hanson" userId="d4c175f6-7d85-4da5-9057-e12c23cafca0" providerId="ADAL" clId="{47052748-E342-47BF-809F-EE7256372216}" dt="2026-02-11T15:45:03.976" v="10820" actId="20577"/>
        <pc:sldMkLst>
          <pc:docMk/>
          <pc:sldMk cId="2058771398" sldId="595"/>
        </pc:sldMkLst>
      </pc:sldChg>
      <pc:sldChg chg="modNotesTx">
        <pc:chgData name="Sam Hanson" userId="d4c175f6-7d85-4da5-9057-e12c23cafca0" providerId="ADAL" clId="{47052748-E342-47BF-809F-EE7256372216}" dt="2026-02-11T15:45:11.526" v="10823" actId="20577"/>
        <pc:sldMkLst>
          <pc:docMk/>
          <pc:sldMk cId="1539784939" sldId="596"/>
        </pc:sldMkLst>
      </pc:sldChg>
      <pc:sldChg chg="modNotesTx">
        <pc:chgData name="Sam Hanson" userId="d4c175f6-7d85-4da5-9057-e12c23cafca0" providerId="ADAL" clId="{47052748-E342-47BF-809F-EE7256372216}" dt="2026-02-11T15:45:18.158" v="10825" actId="20577"/>
        <pc:sldMkLst>
          <pc:docMk/>
          <pc:sldMk cId="3107460624" sldId="597"/>
        </pc:sldMkLst>
      </pc:sldChg>
      <pc:sldChg chg="addSp modSp mod modNotesTx">
        <pc:chgData name="Sam Hanson" userId="d4c175f6-7d85-4da5-9057-e12c23cafca0" providerId="ADAL" clId="{47052748-E342-47BF-809F-EE7256372216}" dt="2026-02-11T15:43:48.776" v="10796" actId="20577"/>
        <pc:sldMkLst>
          <pc:docMk/>
          <pc:sldMk cId="2543103825" sldId="628"/>
        </pc:sldMkLst>
      </pc:sldChg>
      <pc:sldChg chg="modNotesTx">
        <pc:chgData name="Sam Hanson" userId="d4c175f6-7d85-4da5-9057-e12c23cafca0" providerId="ADAL" clId="{47052748-E342-47BF-809F-EE7256372216}" dt="2026-02-11T15:44:44.728" v="10814" actId="20577"/>
        <pc:sldMkLst>
          <pc:docMk/>
          <pc:sldMk cId="395396763" sldId="629"/>
        </pc:sldMkLst>
      </pc:sldChg>
      <pc:sldChg chg="modNotesTx">
        <pc:chgData name="Sam Hanson" userId="d4c175f6-7d85-4da5-9057-e12c23cafca0" providerId="ADAL" clId="{47052748-E342-47BF-809F-EE7256372216}" dt="2026-02-11T15:46:20.553" v="10848" actId="20577"/>
        <pc:sldMkLst>
          <pc:docMk/>
          <pc:sldMk cId="374812625" sldId="632"/>
        </pc:sldMkLst>
      </pc:sldChg>
      <pc:sldChg chg="modNotesTx">
        <pc:chgData name="Sam Hanson" userId="d4c175f6-7d85-4da5-9057-e12c23cafca0" providerId="ADAL" clId="{47052748-E342-47BF-809F-EE7256372216}" dt="2026-02-11T15:46:44.379" v="10859" actId="20577"/>
        <pc:sldMkLst>
          <pc:docMk/>
          <pc:sldMk cId="702929983" sldId="633"/>
        </pc:sldMkLst>
      </pc:sldChg>
      <pc:sldChg chg="modNotesTx">
        <pc:chgData name="Sam Hanson" userId="d4c175f6-7d85-4da5-9057-e12c23cafca0" providerId="ADAL" clId="{47052748-E342-47BF-809F-EE7256372216}" dt="2026-02-11T15:47:07.225" v="10869" actId="20577"/>
        <pc:sldMkLst>
          <pc:docMk/>
          <pc:sldMk cId="1686907076" sldId="634"/>
        </pc:sldMkLst>
      </pc:sldChg>
      <pc:sldChg chg="modNotesTx">
        <pc:chgData name="Sam Hanson" userId="d4c175f6-7d85-4da5-9057-e12c23cafca0" providerId="ADAL" clId="{47052748-E342-47BF-809F-EE7256372216}" dt="2026-02-11T15:44:41.902" v="10813" actId="20577"/>
        <pc:sldMkLst>
          <pc:docMk/>
          <pc:sldMk cId="279726701" sldId="637"/>
        </pc:sldMkLst>
      </pc:sldChg>
      <pc:sldChg chg="modNotesTx">
        <pc:chgData name="Sam Hanson" userId="d4c175f6-7d85-4da5-9057-e12c23cafca0" providerId="ADAL" clId="{47052748-E342-47BF-809F-EE7256372216}" dt="2026-02-11T15:45:24.341" v="10827" actId="20577"/>
        <pc:sldMkLst>
          <pc:docMk/>
          <pc:sldMk cId="2636963044" sldId="639"/>
        </pc:sldMkLst>
      </pc:sldChg>
      <pc:sldChg chg="modNotesTx">
        <pc:chgData name="Sam Hanson" userId="d4c175f6-7d85-4da5-9057-e12c23cafca0" providerId="ADAL" clId="{47052748-E342-47BF-809F-EE7256372216}" dt="2026-02-11T15:45:34.549" v="10830" actId="20577"/>
        <pc:sldMkLst>
          <pc:docMk/>
          <pc:sldMk cId="1282479254" sldId="640"/>
        </pc:sldMkLst>
      </pc:sldChg>
      <pc:sldChg chg="modNotesTx">
        <pc:chgData name="Sam Hanson" userId="d4c175f6-7d85-4da5-9057-e12c23cafca0" providerId="ADAL" clId="{47052748-E342-47BF-809F-EE7256372216}" dt="2026-02-11T15:45:45.225" v="10832" actId="20577"/>
        <pc:sldMkLst>
          <pc:docMk/>
          <pc:sldMk cId="3439050560" sldId="642"/>
        </pc:sldMkLst>
      </pc:sldChg>
      <pc:sldChg chg="modNotesTx">
        <pc:chgData name="Sam Hanson" userId="d4c175f6-7d85-4da5-9057-e12c23cafca0" providerId="ADAL" clId="{47052748-E342-47BF-809F-EE7256372216}" dt="2026-02-11T15:45:50.253" v="10834" actId="20577"/>
        <pc:sldMkLst>
          <pc:docMk/>
          <pc:sldMk cId="2063188539" sldId="643"/>
        </pc:sldMkLst>
      </pc:sldChg>
      <pc:sldChg chg="modNotesTx">
        <pc:chgData name="Sam Hanson" userId="d4c175f6-7d85-4da5-9057-e12c23cafca0" providerId="ADAL" clId="{47052748-E342-47BF-809F-EE7256372216}" dt="2026-02-11T15:46:15.597" v="10845" actId="20577"/>
        <pc:sldMkLst>
          <pc:docMk/>
          <pc:sldMk cId="4166160486" sldId="645"/>
        </pc:sldMkLst>
      </pc:sldChg>
      <pc:sldChg chg="modNotesTx">
        <pc:chgData name="Sam Hanson" userId="d4c175f6-7d85-4da5-9057-e12c23cafca0" providerId="ADAL" clId="{47052748-E342-47BF-809F-EE7256372216}" dt="2026-02-11T15:46:40.767" v="10857" actId="20577"/>
        <pc:sldMkLst>
          <pc:docMk/>
          <pc:sldMk cId="3731844168" sldId="647"/>
        </pc:sldMkLst>
      </pc:sldChg>
      <pc:sldChg chg="modNotesTx">
        <pc:chgData name="Sam Hanson" userId="d4c175f6-7d85-4da5-9057-e12c23cafca0" providerId="ADAL" clId="{47052748-E342-47BF-809F-EE7256372216}" dt="2026-02-11T15:47:01.074" v="10865" actId="20577"/>
        <pc:sldMkLst>
          <pc:docMk/>
          <pc:sldMk cId="2310188459" sldId="649"/>
        </pc:sldMkLst>
      </pc:sldChg>
      <pc:sldChg chg="modSp add mod modNotesTx">
        <pc:chgData name="Sam Hanson" userId="d4c175f6-7d85-4da5-9057-e12c23cafca0" providerId="ADAL" clId="{47052748-E342-47BF-809F-EE7256372216}" dt="2026-01-27T13:34:22.391" v="10794" actId="20577"/>
        <pc:sldMkLst>
          <pc:docMk/>
          <pc:sldMk cId="2811410416" sldId="650"/>
        </pc:sldMkLst>
        <pc:spChg chg="mod">
          <ac:chgData name="Sam Hanson" userId="d4c175f6-7d85-4da5-9057-e12c23cafca0" providerId="ADAL" clId="{47052748-E342-47BF-809F-EE7256372216}" dt="2026-01-27T13:26:53.154" v="10782" actId="20577"/>
          <ac:spMkLst>
            <pc:docMk/>
            <pc:sldMk cId="2811410416" sldId="650"/>
            <ac:spMk id="2" creationId="{05A0CE60-4D50-9D4A-13D3-717C859385EE}"/>
          </ac:spMkLst>
        </pc:spChg>
        <pc:spChg chg="mod">
          <ac:chgData name="Sam Hanson" userId="d4c175f6-7d85-4da5-9057-e12c23cafca0" providerId="ADAL" clId="{47052748-E342-47BF-809F-EE7256372216}" dt="2026-01-27T13:16:57.580" v="10760" actId="20577"/>
          <ac:spMkLst>
            <pc:docMk/>
            <pc:sldMk cId="2811410416" sldId="650"/>
            <ac:spMk id="7" creationId="{D8AB54C7-1B2F-7778-96A3-45BD182CE22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1610A-731F-440D-BC1C-6E74A8A3FF80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9609B96-5945-41D2-8456-9ABBE0EBA1BD}">
      <dgm:prSet phldrT="[Text]"/>
      <dgm:spPr/>
      <dgm:t>
        <a:bodyPr/>
        <a:lstStyle/>
        <a:p>
          <a:r>
            <a:rPr lang="en-US" dirty="0"/>
            <a:t>Pre-release</a:t>
          </a:r>
        </a:p>
      </dgm:t>
    </dgm:pt>
    <dgm:pt modelId="{DC0B7041-1F97-4442-9DE9-D6B4067A03AA}" type="parTrans" cxnId="{3811D30E-C5A0-4D6C-95CD-E7DC2566F727}">
      <dgm:prSet/>
      <dgm:spPr/>
      <dgm:t>
        <a:bodyPr/>
        <a:lstStyle/>
        <a:p>
          <a:endParaRPr lang="en-US"/>
        </a:p>
      </dgm:t>
    </dgm:pt>
    <dgm:pt modelId="{3ADCF62E-0EB9-4BFC-B200-977032A2F013}" type="sibTrans" cxnId="{3811D30E-C5A0-4D6C-95CD-E7DC2566F727}">
      <dgm:prSet/>
      <dgm:spPr/>
      <dgm:t>
        <a:bodyPr/>
        <a:lstStyle/>
        <a:p>
          <a:endParaRPr lang="en-US"/>
        </a:p>
      </dgm:t>
    </dgm:pt>
    <dgm:pt modelId="{B9A1FA45-C28F-4BE7-9E6B-AC8C394CAAA6}">
      <dgm:prSet phldrT="[Text]"/>
      <dgm:spPr/>
      <dgm:t>
        <a:bodyPr/>
        <a:lstStyle/>
        <a:p>
          <a:r>
            <a:rPr lang="en-US" dirty="0"/>
            <a:t>Plume (early)</a:t>
          </a:r>
        </a:p>
      </dgm:t>
    </dgm:pt>
    <dgm:pt modelId="{A850683E-1DFA-47E4-B7DD-040E45775BE5}" type="parTrans" cxnId="{6F1280C0-60C5-4A25-9863-DA32AA89D87C}">
      <dgm:prSet/>
      <dgm:spPr/>
      <dgm:t>
        <a:bodyPr/>
        <a:lstStyle/>
        <a:p>
          <a:endParaRPr lang="en-US"/>
        </a:p>
      </dgm:t>
    </dgm:pt>
    <dgm:pt modelId="{D61D1D68-12C4-4AA0-9654-5224C4483CD0}" type="sibTrans" cxnId="{6F1280C0-60C5-4A25-9863-DA32AA89D87C}">
      <dgm:prSet/>
      <dgm:spPr/>
      <dgm:t>
        <a:bodyPr/>
        <a:lstStyle/>
        <a:p>
          <a:endParaRPr lang="en-US"/>
        </a:p>
      </dgm:t>
    </dgm:pt>
    <dgm:pt modelId="{F0D20800-DBF1-4D54-8442-7D0C49236C39}">
      <dgm:prSet phldrT="[Text]"/>
      <dgm:spPr/>
      <dgm:t>
        <a:bodyPr/>
        <a:lstStyle/>
        <a:p>
          <a:r>
            <a:rPr lang="en-US" dirty="0"/>
            <a:t>Intermediate</a:t>
          </a:r>
        </a:p>
      </dgm:t>
    </dgm:pt>
    <dgm:pt modelId="{C0424209-3AF3-44F7-A177-B997017C78F8}" type="parTrans" cxnId="{5BA7E994-E0B8-42C5-B0A8-026D649644C7}">
      <dgm:prSet/>
      <dgm:spPr/>
      <dgm:t>
        <a:bodyPr/>
        <a:lstStyle/>
        <a:p>
          <a:endParaRPr lang="en-US"/>
        </a:p>
      </dgm:t>
    </dgm:pt>
    <dgm:pt modelId="{A0C5EDB6-50FB-4B73-9C23-BF0F6E041FC2}" type="sibTrans" cxnId="{5BA7E994-E0B8-42C5-B0A8-026D649644C7}">
      <dgm:prSet/>
      <dgm:spPr/>
      <dgm:t>
        <a:bodyPr/>
        <a:lstStyle/>
        <a:p>
          <a:endParaRPr lang="en-US"/>
        </a:p>
      </dgm:t>
    </dgm:pt>
    <dgm:pt modelId="{0D789175-8A21-412A-A80F-4E592465FF2A}">
      <dgm:prSet phldrT="[Text]"/>
      <dgm:spPr/>
      <dgm:t>
        <a:bodyPr/>
        <a:lstStyle/>
        <a:p>
          <a:r>
            <a:rPr lang="en-US" dirty="0"/>
            <a:t>Ingestion</a:t>
          </a:r>
        </a:p>
      </dgm:t>
    </dgm:pt>
    <dgm:pt modelId="{2C02BA4C-4EDA-45D0-A929-40B4801F40D7}" type="parTrans" cxnId="{AF6C2160-76D4-43A3-85DB-ECC971CEEADE}">
      <dgm:prSet/>
      <dgm:spPr/>
      <dgm:t>
        <a:bodyPr/>
        <a:lstStyle/>
        <a:p>
          <a:endParaRPr lang="en-US"/>
        </a:p>
      </dgm:t>
    </dgm:pt>
    <dgm:pt modelId="{7D40F55A-0C6B-415E-82E5-25502454E42F}" type="sibTrans" cxnId="{AF6C2160-76D4-43A3-85DB-ECC971CEEADE}">
      <dgm:prSet/>
      <dgm:spPr/>
      <dgm:t>
        <a:bodyPr/>
        <a:lstStyle/>
        <a:p>
          <a:endParaRPr lang="en-US"/>
        </a:p>
      </dgm:t>
    </dgm:pt>
    <dgm:pt modelId="{94D762E3-92A0-4CC1-A5AF-45065DBCD25F}" type="pres">
      <dgm:prSet presAssocID="{4B11610A-731F-440D-BC1C-6E74A8A3FF80}" presName="Name0" presStyleCnt="0">
        <dgm:presLayoutVars>
          <dgm:dir/>
          <dgm:animLvl val="lvl"/>
          <dgm:resizeHandles val="exact"/>
        </dgm:presLayoutVars>
      </dgm:prSet>
      <dgm:spPr/>
    </dgm:pt>
    <dgm:pt modelId="{97D7C1A4-F710-4A00-A767-30C70D7E7B76}" type="pres">
      <dgm:prSet presAssocID="{09609B96-5945-41D2-8456-9ABBE0EBA1B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E4B397A-A7A1-45EA-8C52-50DBE4A97475}" type="pres">
      <dgm:prSet presAssocID="{3ADCF62E-0EB9-4BFC-B200-977032A2F013}" presName="parTxOnlySpace" presStyleCnt="0"/>
      <dgm:spPr/>
    </dgm:pt>
    <dgm:pt modelId="{68E0607F-C71E-4EC9-AA5A-CAF80B3E5A47}" type="pres">
      <dgm:prSet presAssocID="{B9A1FA45-C28F-4BE7-9E6B-AC8C394CAAA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70FCF6A-F33D-4153-8BBF-65A2A9E493CE}" type="pres">
      <dgm:prSet presAssocID="{D61D1D68-12C4-4AA0-9654-5224C4483CD0}" presName="parTxOnlySpace" presStyleCnt="0"/>
      <dgm:spPr/>
    </dgm:pt>
    <dgm:pt modelId="{8D44D141-8D55-4EA2-8D7D-194F22D02DFC}" type="pres">
      <dgm:prSet presAssocID="{F0D20800-DBF1-4D54-8442-7D0C49236C3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A7F3668-B88F-48BA-A12E-F1304FD71505}" type="pres">
      <dgm:prSet presAssocID="{A0C5EDB6-50FB-4B73-9C23-BF0F6E041FC2}" presName="parTxOnlySpace" presStyleCnt="0"/>
      <dgm:spPr/>
    </dgm:pt>
    <dgm:pt modelId="{6E9EF5C3-9732-4D0F-96CA-31AAC242EF6E}" type="pres">
      <dgm:prSet presAssocID="{0D789175-8A21-412A-A80F-4E592465FF2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3A9507-48C0-4886-9F36-16F79F2B8132}" type="presOf" srcId="{4B11610A-731F-440D-BC1C-6E74A8A3FF80}" destId="{94D762E3-92A0-4CC1-A5AF-45065DBCD25F}" srcOrd="0" destOrd="0" presId="urn:microsoft.com/office/officeart/2005/8/layout/chevron1"/>
    <dgm:cxn modelId="{3811D30E-C5A0-4D6C-95CD-E7DC2566F727}" srcId="{4B11610A-731F-440D-BC1C-6E74A8A3FF80}" destId="{09609B96-5945-41D2-8456-9ABBE0EBA1BD}" srcOrd="0" destOrd="0" parTransId="{DC0B7041-1F97-4442-9DE9-D6B4067A03AA}" sibTransId="{3ADCF62E-0EB9-4BFC-B200-977032A2F013}"/>
    <dgm:cxn modelId="{74A76738-4777-4DE5-83FC-E301B50E6D57}" type="presOf" srcId="{B9A1FA45-C28F-4BE7-9E6B-AC8C394CAAA6}" destId="{68E0607F-C71E-4EC9-AA5A-CAF80B3E5A47}" srcOrd="0" destOrd="0" presId="urn:microsoft.com/office/officeart/2005/8/layout/chevron1"/>
    <dgm:cxn modelId="{AF6C2160-76D4-43A3-85DB-ECC971CEEADE}" srcId="{4B11610A-731F-440D-BC1C-6E74A8A3FF80}" destId="{0D789175-8A21-412A-A80F-4E592465FF2A}" srcOrd="3" destOrd="0" parTransId="{2C02BA4C-4EDA-45D0-A929-40B4801F40D7}" sibTransId="{7D40F55A-0C6B-415E-82E5-25502454E42F}"/>
    <dgm:cxn modelId="{F21E774A-85E1-4D0E-9A8C-B9019E3B137B}" type="presOf" srcId="{0D789175-8A21-412A-A80F-4E592465FF2A}" destId="{6E9EF5C3-9732-4D0F-96CA-31AAC242EF6E}" srcOrd="0" destOrd="0" presId="urn:microsoft.com/office/officeart/2005/8/layout/chevron1"/>
    <dgm:cxn modelId="{5703A290-E42C-49DE-BF42-1D38FB3BAED3}" type="presOf" srcId="{09609B96-5945-41D2-8456-9ABBE0EBA1BD}" destId="{97D7C1A4-F710-4A00-A767-30C70D7E7B76}" srcOrd="0" destOrd="0" presId="urn:microsoft.com/office/officeart/2005/8/layout/chevron1"/>
    <dgm:cxn modelId="{5BA7E994-E0B8-42C5-B0A8-026D649644C7}" srcId="{4B11610A-731F-440D-BC1C-6E74A8A3FF80}" destId="{F0D20800-DBF1-4D54-8442-7D0C49236C39}" srcOrd="2" destOrd="0" parTransId="{C0424209-3AF3-44F7-A177-B997017C78F8}" sibTransId="{A0C5EDB6-50FB-4B73-9C23-BF0F6E041FC2}"/>
    <dgm:cxn modelId="{6F1280C0-60C5-4A25-9863-DA32AA89D87C}" srcId="{4B11610A-731F-440D-BC1C-6E74A8A3FF80}" destId="{B9A1FA45-C28F-4BE7-9E6B-AC8C394CAAA6}" srcOrd="1" destOrd="0" parTransId="{A850683E-1DFA-47E4-B7DD-040E45775BE5}" sibTransId="{D61D1D68-12C4-4AA0-9654-5224C4483CD0}"/>
    <dgm:cxn modelId="{56861AFE-310D-405B-8946-3708B14181DC}" type="presOf" srcId="{F0D20800-DBF1-4D54-8442-7D0C49236C39}" destId="{8D44D141-8D55-4EA2-8D7D-194F22D02DFC}" srcOrd="0" destOrd="0" presId="urn:microsoft.com/office/officeart/2005/8/layout/chevron1"/>
    <dgm:cxn modelId="{BE08A95D-0346-45E8-B43A-0BF4BEB86428}" type="presParOf" srcId="{94D762E3-92A0-4CC1-A5AF-45065DBCD25F}" destId="{97D7C1A4-F710-4A00-A767-30C70D7E7B76}" srcOrd="0" destOrd="0" presId="urn:microsoft.com/office/officeart/2005/8/layout/chevron1"/>
    <dgm:cxn modelId="{4F932B25-C357-4101-9B79-B1B9B4EACA1D}" type="presParOf" srcId="{94D762E3-92A0-4CC1-A5AF-45065DBCD25F}" destId="{AE4B397A-A7A1-45EA-8C52-50DBE4A97475}" srcOrd="1" destOrd="0" presId="urn:microsoft.com/office/officeart/2005/8/layout/chevron1"/>
    <dgm:cxn modelId="{3D474C70-7A5F-4329-9AFB-5F99A22C4C8D}" type="presParOf" srcId="{94D762E3-92A0-4CC1-A5AF-45065DBCD25F}" destId="{68E0607F-C71E-4EC9-AA5A-CAF80B3E5A47}" srcOrd="2" destOrd="0" presId="urn:microsoft.com/office/officeart/2005/8/layout/chevron1"/>
    <dgm:cxn modelId="{9B0A1C4B-9964-45D8-8302-0D30CD3A2E78}" type="presParOf" srcId="{94D762E3-92A0-4CC1-A5AF-45065DBCD25F}" destId="{770FCF6A-F33D-4153-8BBF-65A2A9E493CE}" srcOrd="3" destOrd="0" presId="urn:microsoft.com/office/officeart/2005/8/layout/chevron1"/>
    <dgm:cxn modelId="{42518BA1-F88D-43CF-91DC-2FDC2DD0AE7C}" type="presParOf" srcId="{94D762E3-92A0-4CC1-A5AF-45065DBCD25F}" destId="{8D44D141-8D55-4EA2-8D7D-194F22D02DFC}" srcOrd="4" destOrd="0" presId="urn:microsoft.com/office/officeart/2005/8/layout/chevron1"/>
    <dgm:cxn modelId="{8EE339B1-832B-41CD-8F08-4EF6B4AFD817}" type="presParOf" srcId="{94D762E3-92A0-4CC1-A5AF-45065DBCD25F}" destId="{7A7F3668-B88F-48BA-A12E-F1304FD71505}" srcOrd="5" destOrd="0" presId="urn:microsoft.com/office/officeart/2005/8/layout/chevron1"/>
    <dgm:cxn modelId="{6286B19C-6183-494A-AA2B-72B2C86BABFE}" type="presParOf" srcId="{94D762E3-92A0-4CC1-A5AF-45065DBCD25F}" destId="{6E9EF5C3-9732-4D0F-96CA-31AAC242EF6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7C1A4-F710-4A00-A767-30C70D7E7B76}">
      <dsp:nvSpPr>
        <dsp:cNvPr id="0" name=""/>
        <dsp:cNvSpPr/>
      </dsp:nvSpPr>
      <dsp:spPr>
        <a:xfrm>
          <a:off x="3817" y="670103"/>
          <a:ext cx="2222152" cy="8888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Pre-release</a:t>
          </a:r>
        </a:p>
      </dsp:txBody>
      <dsp:txXfrm>
        <a:off x="448248" y="670103"/>
        <a:ext cx="1333291" cy="888861"/>
      </dsp:txXfrm>
    </dsp:sp>
    <dsp:sp modelId="{68E0607F-C71E-4EC9-AA5A-CAF80B3E5A47}">
      <dsp:nvSpPr>
        <dsp:cNvPr id="0" name=""/>
        <dsp:cNvSpPr/>
      </dsp:nvSpPr>
      <dsp:spPr>
        <a:xfrm>
          <a:off x="2003754" y="670103"/>
          <a:ext cx="2222152" cy="8888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Plume (early)</a:t>
          </a:r>
        </a:p>
      </dsp:txBody>
      <dsp:txXfrm>
        <a:off x="2448185" y="670103"/>
        <a:ext cx="1333291" cy="888861"/>
      </dsp:txXfrm>
    </dsp:sp>
    <dsp:sp modelId="{8D44D141-8D55-4EA2-8D7D-194F22D02DFC}">
      <dsp:nvSpPr>
        <dsp:cNvPr id="0" name=""/>
        <dsp:cNvSpPr/>
      </dsp:nvSpPr>
      <dsp:spPr>
        <a:xfrm>
          <a:off x="4003692" y="670103"/>
          <a:ext cx="2222152" cy="8888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Intermediate</a:t>
          </a:r>
        </a:p>
      </dsp:txBody>
      <dsp:txXfrm>
        <a:off x="4448123" y="670103"/>
        <a:ext cx="1333291" cy="888861"/>
      </dsp:txXfrm>
    </dsp:sp>
    <dsp:sp modelId="{6E9EF5C3-9732-4D0F-96CA-31AAC242EF6E}">
      <dsp:nvSpPr>
        <dsp:cNvPr id="0" name=""/>
        <dsp:cNvSpPr/>
      </dsp:nvSpPr>
      <dsp:spPr>
        <a:xfrm>
          <a:off x="6003629" y="670103"/>
          <a:ext cx="2222152" cy="8888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Ingestion</a:t>
          </a:r>
        </a:p>
      </dsp:txBody>
      <dsp:txXfrm>
        <a:off x="6448060" y="670103"/>
        <a:ext cx="1333291" cy="88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FF78C8D-7477-4D05-B392-79E2A87280F0}" type="datetimeFigureOut">
              <a:rPr lang="en-US" smtClean="0"/>
              <a:t>26/02/11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B3B39B7-2193-4297-87A4-E297599B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7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74113D6-FED5-47F2-A188-AEB556B6C333}" type="datetimeFigureOut">
              <a:rPr lang="en-US" smtClean="0"/>
              <a:t>26/02/11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31BEE92-0EA9-474A-B362-8DB93EF3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8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42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62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0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44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79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47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59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40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8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64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7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8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1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78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6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39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8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184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83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3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65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36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3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315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89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40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452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652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87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031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0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4C9B0-D34B-F7F5-F069-C73739A8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421FB5-7C5B-8C86-4E6A-63E43BAC81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C105FA-A287-AEA1-943D-74610E10B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F69FA-7546-9298-DA52-F4DF35B08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5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202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692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052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365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1666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9997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5845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018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66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0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322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26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47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23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686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734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568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675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9409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6474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930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63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322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525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483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668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986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878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591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70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5542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0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273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49603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412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4510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2234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443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0111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5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3544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85052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29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Defense In Depth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7565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376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8651F7B-2935-46CB-9205-872200AC36C7}" type="datetime1">
              <a:rPr lang="en-US" smtClean="0">
                <a:solidFill>
                  <a:prstClr val="black"/>
                </a:solidFill>
              </a:rPr>
              <a:t>26/02/11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286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FDE671-5231-498A-A883-00A178F25556}" type="datetime1">
              <a:rPr lang="en-US" smtClean="0">
                <a:solidFill>
                  <a:prstClr val="black"/>
                </a:solidFill>
              </a:rPr>
              <a:t>26/02/11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50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FDE671-5231-498A-A883-00A178F25556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F7B3D1D-91B6-4321-8876-012FC4C9F12D}" type="datetime1">
              <a:rPr lang="en-US" smtClean="0">
                <a:solidFill>
                  <a:prstClr val="black"/>
                </a:solidFill>
              </a:rPr>
              <a:t>26/02/11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157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F7B3D1D-91B6-4321-8876-012FC4C9F12D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1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021" y="2537262"/>
            <a:ext cx="12199008" cy="1362075"/>
          </a:xfrm>
        </p:spPr>
        <p:txBody>
          <a:bodyPr anchor="t">
            <a:noAutofit/>
          </a:bodyPr>
          <a:lstStyle>
            <a:lvl1pPr algn="ct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746937"/>
            <a:ext cx="12170979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8651F7B-2935-46CB-9205-872200AC36C7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286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07E5C7-E54E-4F9C-9AF9-E4D03FBCBEA1}" type="datetime1">
              <a:rPr lang="en-US" smtClean="0">
                <a:solidFill>
                  <a:prstClr val="black"/>
                </a:solidFill>
              </a:rPr>
              <a:t>26/02/11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7574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07E5C7-E54E-4F9C-9AF9-E4D03FBCBEA1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757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800" b="1" i="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DFD982-689C-4D7C-8F34-E98DF8C81A1E}" type="datetime1">
              <a:rPr lang="en-US" smtClean="0">
                <a:solidFill>
                  <a:prstClr val="black"/>
                </a:solidFill>
              </a:rPr>
              <a:t>26/02/11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1466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800" b="1" i="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DFD982-689C-4D7C-8F34-E98DF8C81A1E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146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F5A2A-B782-41E4-B477-C2D9E2C63529}" type="datetime1">
              <a:rPr lang="en-US" smtClean="0">
                <a:solidFill>
                  <a:prstClr val="black"/>
                </a:solidFill>
              </a:rPr>
              <a:t>26/02/11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569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F5A2A-B782-41E4-B477-C2D9E2C63529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56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92AB0A-0E3F-4D77-B26A-79F57401482A}" type="datetime1">
              <a:rPr lang="en-US" smtClean="0">
                <a:solidFill>
                  <a:prstClr val="black"/>
                </a:solidFill>
              </a:rPr>
              <a:t>26/02/11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31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92AB0A-0E3F-4D77-B26A-79F57401482A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11807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118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291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2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06C72F-83BC-487D-83C8-D23C99715F23}" type="datetime1">
              <a:rPr lang="en-US" smtClean="0">
                <a:solidFill>
                  <a:prstClr val="black"/>
                </a:solidFill>
              </a:rPr>
              <a:t>26/02/11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38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06C72F-83BC-487D-83C8-D23C99715F23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23B037-D2AE-402A-9B5A-1407895F863E}" type="datetime1">
              <a:rPr lang="en-US" smtClean="0">
                <a:solidFill>
                  <a:prstClr val="black"/>
                </a:solidFill>
              </a:rPr>
              <a:t>26/02/11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40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23B037-D2AE-402A-9B5A-1407895F863E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8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8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hyperlink" Target="../RASCAL3%20-%20MultiUnit.pptx" TargetMode="External"/><Relationship Id="rId3" Type="http://schemas.openxmlformats.org/officeDocument/2006/relationships/hyperlink" Target="../RASCAL3%20-%20MonMix.pptx" TargetMode="External"/><Relationship Id="rId7" Type="http://schemas.openxmlformats.org/officeDocument/2006/relationships/hyperlink" Target="../RASCAL3%20-Transportation.pptx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RASCAL3%20-%20Spent%20Fuel.pptx" TargetMode="External"/><Relationship Id="rId5" Type="http://schemas.openxmlformats.org/officeDocument/2006/relationships/hyperlink" Target="../RASCAL3%20-%20SGTR.pptx" TargetMode="External"/><Relationship Id="rId10" Type="http://schemas.openxmlformats.org/officeDocument/2006/relationships/hyperlink" Target="../RASCAL3%20-%20MetFetch.pptx" TargetMode="External"/><Relationship Id="rId4" Type="http://schemas.openxmlformats.org/officeDocument/2006/relationships/hyperlink" Target="../RASCAL3%20-%20ContRad.pptx" TargetMode="External"/><Relationship Id="rId9" Type="http://schemas.openxmlformats.org/officeDocument/2006/relationships/hyperlink" Target="../RASCAL3%20-%20Field%20Team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slide" Target="slide20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3.png"/><Relationship Id="rId7" Type="http://schemas.openxmlformats.org/officeDocument/2006/relationships/slide" Target="slide29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3.png"/><Relationship Id="rId7" Type="http://schemas.openxmlformats.org/officeDocument/2006/relationships/slide" Target="slide34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png"/><Relationship Id="rId7" Type="http://schemas.openxmlformats.org/officeDocument/2006/relationships/slide" Target="slide40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7.xml"/><Relationship Id="rId7" Type="http://schemas.openxmlformats.org/officeDocument/2006/relationships/hyperlink" Target="../RASCAL1a%20-%20Technology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4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ramp.nrc-gateway.gov/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92" y="1470540"/>
            <a:ext cx="8229600" cy="1301968"/>
          </a:xfrm>
        </p:spPr>
        <p:txBody>
          <a:bodyPr anchor="b"/>
          <a:lstStyle/>
          <a:p>
            <a:pPr algn="l"/>
            <a:r>
              <a:rPr lang="en-US" sz="8000" dirty="0"/>
              <a:t>RASCAL Beginner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F229F-6A18-4992-AB77-8980333D8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4114800"/>
            <a:ext cx="8153400" cy="1905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dirty="0"/>
              <a:t>Sam Hanson, PhD</a:t>
            </a:r>
          </a:p>
          <a:p>
            <a:pPr algn="l"/>
            <a:r>
              <a:rPr lang="en-US" sz="3600" dirty="0"/>
              <a:t>January 27, 2026</a:t>
            </a:r>
          </a:p>
          <a:p>
            <a:pPr algn="l"/>
            <a:r>
              <a:rPr lang="en-US" sz="3600"/>
              <a:t>0930-1200 </a:t>
            </a:r>
            <a:r>
              <a:rPr lang="en-US" sz="3600" dirty="0"/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23958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Fuel cycle facilities convert, enrich, and fabricate mined material into reactor fuel</a:t>
            </a:r>
          </a:p>
          <a:p>
            <a:r>
              <a:rPr lang="en-US" dirty="0"/>
              <a:t>RASCAL Supports these accident types:</a:t>
            </a:r>
          </a:p>
          <a:p>
            <a:pPr lvl="1"/>
            <a:r>
              <a:rPr lang="en-US" dirty="0"/>
              <a:t>UF</a:t>
            </a:r>
            <a:r>
              <a:rPr lang="en-US" baseline="-25000" dirty="0"/>
              <a:t>6</a:t>
            </a:r>
            <a:r>
              <a:rPr lang="en-US" dirty="0"/>
              <a:t> Cylinders</a:t>
            </a:r>
          </a:p>
          <a:p>
            <a:pPr lvl="1"/>
            <a:r>
              <a:rPr lang="en-US" dirty="0"/>
              <a:t>Criticality</a:t>
            </a:r>
          </a:p>
          <a:p>
            <a:pPr lvl="1"/>
            <a:r>
              <a:rPr lang="en-US" dirty="0"/>
              <a:t>Fire/Explosions involving Uranium Oxide</a:t>
            </a:r>
          </a:p>
        </p:txBody>
      </p:sp>
    </p:spTree>
    <p:extLst>
      <p:ext uri="{BB962C8B-B14F-4D97-AF65-F5344CB8AC3E}">
        <p14:creationId xmlns:p14="http://schemas.microsoft.com/office/powerpoint/2010/main" val="85948271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topics for future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6248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Nuclear Power Plant Accidents</a:t>
            </a:r>
            <a:endParaRPr lang="en-US" dirty="0">
              <a:hlinkClick r:id="" action="ppaction://hlinkpres?slideindex=1&amp;slidetitle="/>
            </a:endParaRPr>
          </a:p>
          <a:p>
            <a:pPr lvl="1"/>
            <a:r>
              <a:rPr lang="en-US" dirty="0">
                <a:hlinkClick r:id="" action="ppaction://hlinkpres?slideindex=1&amp;slidetitle="/>
              </a:rPr>
              <a:t>Long-Term Station Blackout</a:t>
            </a:r>
            <a:endParaRPr lang="en-US" dirty="0"/>
          </a:p>
          <a:p>
            <a:pPr lvl="1"/>
            <a:r>
              <a:rPr lang="en-US" dirty="0">
                <a:hlinkClick r:id="rId3" action="ppaction://hlinkpres?slideindex=1&amp;slidetitle="/>
              </a:rPr>
              <a:t>Monitored Effluent Mixtures</a:t>
            </a:r>
            <a:endParaRPr lang="en-US" dirty="0"/>
          </a:p>
          <a:p>
            <a:pPr lvl="1"/>
            <a:r>
              <a:rPr lang="en-US" dirty="0">
                <a:hlinkClick r:id="rId4" action="ppaction://hlinkpres?slideindex=1&amp;slidetitle="/>
              </a:rPr>
              <a:t>Containment Rad Monitor</a:t>
            </a:r>
            <a:endParaRPr lang="en-US" dirty="0"/>
          </a:p>
          <a:p>
            <a:pPr lvl="1"/>
            <a:r>
              <a:rPr lang="en-US" dirty="0">
                <a:hlinkClick r:id="rId5" action="ppaction://hlinkpres?slideindex=1&amp;slidetitle="/>
              </a:rPr>
              <a:t>Steam Generator Tube Rupture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 Radiological Accidents</a:t>
            </a:r>
          </a:p>
          <a:p>
            <a:pPr lvl="1"/>
            <a:r>
              <a:rPr lang="en-US" dirty="0">
                <a:hlinkClick r:id="rId6" action="ppaction://hlinkpres?slideindex=1&amp;slidetitle="/>
              </a:rPr>
              <a:t>Spent Fuel Pool</a:t>
            </a:r>
            <a:endParaRPr lang="en-US" dirty="0"/>
          </a:p>
          <a:p>
            <a:pPr lvl="1"/>
            <a:r>
              <a:rPr lang="en-US" dirty="0"/>
              <a:t>Fuel Cycle</a:t>
            </a:r>
          </a:p>
          <a:p>
            <a:pPr lvl="1"/>
            <a:r>
              <a:rPr lang="en-US" dirty="0"/>
              <a:t>Other Materials Accident</a:t>
            </a:r>
          </a:p>
          <a:p>
            <a:pPr lvl="1"/>
            <a:r>
              <a:rPr lang="en-US" dirty="0">
                <a:hlinkClick r:id="rId7" action="ppaction://hlinkpres?slideindex=1&amp;slidetitle="/>
              </a:rPr>
              <a:t>Transportation Accident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A60BD32-4D5B-A950-C1A2-51DA23C19D29}"/>
              </a:ext>
            </a:extLst>
          </p:cNvPr>
          <p:cNvSpPr txBox="1">
            <a:spLocks/>
          </p:cNvSpPr>
          <p:nvPr/>
        </p:nvSpPr>
        <p:spPr>
          <a:xfrm>
            <a:off x="6553200" y="1594338"/>
            <a:ext cx="6248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RASCAL features</a:t>
            </a:r>
            <a:endParaRPr lang="en-US" dirty="0">
              <a:hlinkClick r:id="" action="ppaction://hlinkpres?slideindex=1&amp;slidetitle="/>
            </a:endParaRPr>
          </a:p>
          <a:p>
            <a:pPr lvl="1"/>
            <a:r>
              <a:rPr lang="en-US" dirty="0">
                <a:hlinkClick r:id="rId8" action="ppaction://hlinkpres?slideindex=1&amp;slidetitle="/>
              </a:rPr>
              <a:t>Multi-Unit Assessment</a:t>
            </a:r>
            <a:endParaRPr lang="en-US" dirty="0"/>
          </a:p>
          <a:p>
            <a:pPr lvl="1"/>
            <a:r>
              <a:rPr lang="en-US" dirty="0">
                <a:hlinkClick r:id="rId9" action="ppaction://hlinkpres?slideindex=1&amp;slidetitle="/>
              </a:rPr>
              <a:t>Comparing with Field Measurements</a:t>
            </a:r>
            <a:endParaRPr lang="en-US" dirty="0"/>
          </a:p>
          <a:p>
            <a:pPr lvl="1"/>
            <a:r>
              <a:rPr lang="en-US" dirty="0"/>
              <a:t>Field Team Dosimetry &amp; DRDs</a:t>
            </a:r>
          </a:p>
          <a:p>
            <a:pPr lvl="1"/>
            <a:r>
              <a:rPr lang="en-US" dirty="0">
                <a:hlinkClick r:id="rId10" action="ppaction://hlinkpres?slideindex=1&amp;slidetitle="/>
              </a:rPr>
              <a:t>Download Met from Internet (</a:t>
            </a:r>
            <a:r>
              <a:rPr lang="en-US" dirty="0" err="1">
                <a:hlinkClick r:id="rId10" action="ppaction://hlinkpres?slideindex=1&amp;slidetitle="/>
              </a:rPr>
              <a:t>MetFetch</a:t>
            </a:r>
            <a:r>
              <a:rPr lang="en-US" dirty="0">
                <a:hlinkClick r:id="rId10" action="ppaction://hlinkpres?slideindex=1&amp;slidetitle="/>
              </a:rPr>
              <a:t>)</a:t>
            </a:r>
            <a:endParaRPr lang="en-US" dirty="0"/>
          </a:p>
          <a:p>
            <a:pPr lvl="1"/>
            <a:r>
              <a:rPr lang="en-US" dirty="0"/>
              <a:t>Special Receptors</a:t>
            </a:r>
          </a:p>
        </p:txBody>
      </p:sp>
    </p:spTree>
    <p:extLst>
      <p:ext uri="{BB962C8B-B14F-4D97-AF65-F5344CB8AC3E}">
        <p14:creationId xmlns:p14="http://schemas.microsoft.com/office/powerpoint/2010/main" val="236995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There are 4 primary tools and 3 additional tools </a:t>
            </a:r>
            <a:r>
              <a:rPr lang="en-US" dirty="0"/>
              <a:t>o</a:t>
            </a:r>
            <a:r>
              <a:rPr lang="en-US" b="1" dirty="0"/>
              <a:t>n the RASCAL Home Page.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1752600"/>
            <a:ext cx="8473235" cy="44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RASCAL fit in the phases of a radiological emergency?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828800" y="1600201"/>
          <a:ext cx="8229600" cy="222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836683" y="3554248"/>
            <a:ext cx="41148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RASCAL (</a:t>
            </a:r>
            <a:r>
              <a:rPr lang="en-US" dirty="0" err="1"/>
              <a:t>STDose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0" y="4307928"/>
            <a:ext cx="220980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RASCAL (</a:t>
            </a:r>
            <a:r>
              <a:rPr lang="en-US" dirty="0" err="1"/>
              <a:t>FMDose</a:t>
            </a:r>
            <a:r>
              <a:rPr lang="en-US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0" y="5176783"/>
            <a:ext cx="426720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Turbo FRMAC</a:t>
            </a:r>
          </a:p>
        </p:txBody>
      </p:sp>
    </p:spTree>
    <p:extLst>
      <p:ext uri="{BB962C8B-B14F-4D97-AF65-F5344CB8AC3E}">
        <p14:creationId xmlns:p14="http://schemas.microsoft.com/office/powerpoint/2010/main" val="339550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Training Will Focus on </a:t>
            </a:r>
            <a:r>
              <a:rPr lang="en-US" dirty="0" err="1"/>
              <a:t>STDose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Source Term to Dose module creates an atmospheric source term, processes weather data, and calculates doses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700647" y="2765802"/>
            <a:ext cx="1191849" cy="5480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00644" y="2856782"/>
            <a:ext cx="82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</a:t>
            </a:r>
          </a:p>
        </p:txBody>
      </p:sp>
      <p:sp>
        <p:nvSpPr>
          <p:cNvPr id="33" name="Right Arrow 32"/>
          <p:cNvSpPr/>
          <p:nvPr/>
        </p:nvSpPr>
        <p:spPr>
          <a:xfrm rot="5400000">
            <a:off x="7444035" y="4761317"/>
            <a:ext cx="323714" cy="3371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5400000">
            <a:off x="9467321" y="4745232"/>
            <a:ext cx="323714" cy="3371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6525625" y="860136"/>
            <a:ext cx="493022" cy="687733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1928700" y="3827772"/>
            <a:ext cx="777624" cy="213665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234623" y="4157957"/>
            <a:ext cx="1328159" cy="1865901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18062" y="4881253"/>
            <a:ext cx="124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Generation of Source Material</a:t>
            </a: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6643562" y="1849448"/>
            <a:ext cx="493022" cy="7860654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/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26661" y="4102946"/>
            <a:ext cx="139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Plume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67977" y="5549349"/>
            <a:ext cx="252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Dose/Concentration</a:t>
            </a:r>
          </a:p>
        </p:txBody>
      </p:sp>
      <p:sp>
        <p:nvSpPr>
          <p:cNvPr id="36" name="Freeform 10"/>
          <p:cNvSpPr>
            <a:spLocks noEditPoints="1"/>
          </p:cNvSpPr>
          <p:nvPr/>
        </p:nvSpPr>
        <p:spPr bwMode="auto">
          <a:xfrm>
            <a:off x="9891959" y="5283756"/>
            <a:ext cx="203200" cy="460375"/>
          </a:xfrm>
          <a:custGeom>
            <a:avLst/>
            <a:gdLst>
              <a:gd name="T0" fmla="*/ 142 w 254"/>
              <a:gd name="T1" fmla="*/ 559 h 579"/>
              <a:gd name="T2" fmla="*/ 159 w 254"/>
              <a:gd name="T3" fmla="*/ 577 h 579"/>
              <a:gd name="T4" fmla="*/ 174 w 254"/>
              <a:gd name="T5" fmla="*/ 579 h 579"/>
              <a:gd name="T6" fmla="*/ 194 w 254"/>
              <a:gd name="T7" fmla="*/ 570 h 579"/>
              <a:gd name="T8" fmla="*/ 203 w 254"/>
              <a:gd name="T9" fmla="*/ 551 h 579"/>
              <a:gd name="T10" fmla="*/ 204 w 254"/>
              <a:gd name="T11" fmla="*/ 171 h 579"/>
              <a:gd name="T12" fmla="*/ 210 w 254"/>
              <a:gd name="T13" fmla="*/ 165 h 579"/>
              <a:gd name="T14" fmla="*/ 217 w 254"/>
              <a:gd name="T15" fmla="*/ 171 h 579"/>
              <a:gd name="T16" fmla="*/ 217 w 254"/>
              <a:gd name="T17" fmla="*/ 328 h 579"/>
              <a:gd name="T18" fmla="*/ 225 w 254"/>
              <a:gd name="T19" fmla="*/ 340 h 579"/>
              <a:gd name="T20" fmla="*/ 239 w 254"/>
              <a:gd name="T21" fmla="*/ 344 h 579"/>
              <a:gd name="T22" fmla="*/ 251 w 254"/>
              <a:gd name="T23" fmla="*/ 336 h 579"/>
              <a:gd name="T24" fmla="*/ 254 w 254"/>
              <a:gd name="T25" fmla="*/ 326 h 579"/>
              <a:gd name="T26" fmla="*/ 251 w 254"/>
              <a:gd name="T27" fmla="*/ 132 h 579"/>
              <a:gd name="T28" fmla="*/ 239 w 254"/>
              <a:gd name="T29" fmla="*/ 124 h 579"/>
              <a:gd name="T30" fmla="*/ 15 w 254"/>
              <a:gd name="T31" fmla="*/ 124 h 579"/>
              <a:gd name="T32" fmla="*/ 3 w 254"/>
              <a:gd name="T33" fmla="*/ 132 h 579"/>
              <a:gd name="T34" fmla="*/ 0 w 254"/>
              <a:gd name="T35" fmla="*/ 326 h 579"/>
              <a:gd name="T36" fmla="*/ 6 w 254"/>
              <a:gd name="T37" fmla="*/ 339 h 579"/>
              <a:gd name="T38" fmla="*/ 19 w 254"/>
              <a:gd name="T39" fmla="*/ 344 h 579"/>
              <a:gd name="T40" fmla="*/ 32 w 254"/>
              <a:gd name="T41" fmla="*/ 339 h 579"/>
              <a:gd name="T42" fmla="*/ 38 w 254"/>
              <a:gd name="T43" fmla="*/ 326 h 579"/>
              <a:gd name="T44" fmla="*/ 38 w 254"/>
              <a:gd name="T45" fmla="*/ 168 h 579"/>
              <a:gd name="T46" fmla="*/ 46 w 254"/>
              <a:gd name="T47" fmla="*/ 165 h 579"/>
              <a:gd name="T48" fmla="*/ 51 w 254"/>
              <a:gd name="T49" fmla="*/ 171 h 579"/>
              <a:gd name="T50" fmla="*/ 51 w 254"/>
              <a:gd name="T51" fmla="*/ 554 h 579"/>
              <a:gd name="T52" fmla="*/ 64 w 254"/>
              <a:gd name="T53" fmla="*/ 573 h 579"/>
              <a:gd name="T54" fmla="*/ 82 w 254"/>
              <a:gd name="T55" fmla="*/ 579 h 579"/>
              <a:gd name="T56" fmla="*/ 101 w 254"/>
              <a:gd name="T57" fmla="*/ 574 h 579"/>
              <a:gd name="T58" fmla="*/ 113 w 254"/>
              <a:gd name="T59" fmla="*/ 554 h 579"/>
              <a:gd name="T60" fmla="*/ 115 w 254"/>
              <a:gd name="T61" fmla="*/ 350 h 579"/>
              <a:gd name="T62" fmla="*/ 119 w 254"/>
              <a:gd name="T63" fmla="*/ 341 h 579"/>
              <a:gd name="T64" fmla="*/ 128 w 254"/>
              <a:gd name="T65" fmla="*/ 338 h 579"/>
              <a:gd name="T66" fmla="*/ 135 w 254"/>
              <a:gd name="T67" fmla="*/ 341 h 579"/>
              <a:gd name="T68" fmla="*/ 141 w 254"/>
              <a:gd name="T69" fmla="*/ 350 h 579"/>
              <a:gd name="T70" fmla="*/ 141 w 254"/>
              <a:gd name="T71" fmla="*/ 547 h 579"/>
              <a:gd name="T72" fmla="*/ 73 w 254"/>
              <a:gd name="T73" fmla="*/ 39 h 579"/>
              <a:gd name="T74" fmla="*/ 84 w 254"/>
              <a:gd name="T75" fmla="*/ 19 h 579"/>
              <a:gd name="T76" fmla="*/ 101 w 254"/>
              <a:gd name="T77" fmla="*/ 6 h 579"/>
              <a:gd name="T78" fmla="*/ 121 w 254"/>
              <a:gd name="T79" fmla="*/ 0 h 579"/>
              <a:gd name="T80" fmla="*/ 144 w 254"/>
              <a:gd name="T81" fmla="*/ 2 h 579"/>
              <a:gd name="T82" fmla="*/ 163 w 254"/>
              <a:gd name="T83" fmla="*/ 12 h 579"/>
              <a:gd name="T84" fmla="*/ 177 w 254"/>
              <a:gd name="T85" fmla="*/ 28 h 579"/>
              <a:gd name="T86" fmla="*/ 183 w 254"/>
              <a:gd name="T87" fmla="*/ 49 h 579"/>
              <a:gd name="T88" fmla="*/ 182 w 254"/>
              <a:gd name="T89" fmla="*/ 66 h 579"/>
              <a:gd name="T90" fmla="*/ 174 w 254"/>
              <a:gd name="T91" fmla="*/ 85 h 579"/>
              <a:gd name="T92" fmla="*/ 159 w 254"/>
              <a:gd name="T93" fmla="*/ 101 h 579"/>
              <a:gd name="T94" fmla="*/ 138 w 254"/>
              <a:gd name="T95" fmla="*/ 109 h 579"/>
              <a:gd name="T96" fmla="*/ 116 w 254"/>
              <a:gd name="T97" fmla="*/ 109 h 579"/>
              <a:gd name="T98" fmla="*/ 95 w 254"/>
              <a:gd name="T99" fmla="*/ 101 h 579"/>
              <a:gd name="T100" fmla="*/ 80 w 254"/>
              <a:gd name="T101" fmla="*/ 85 h 579"/>
              <a:gd name="T102" fmla="*/ 72 w 254"/>
              <a:gd name="T103" fmla="*/ 6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579">
                <a:moveTo>
                  <a:pt x="141" y="547"/>
                </a:moveTo>
                <a:lnTo>
                  <a:pt x="141" y="550"/>
                </a:lnTo>
                <a:lnTo>
                  <a:pt x="141" y="554"/>
                </a:lnTo>
                <a:lnTo>
                  <a:pt x="142" y="559"/>
                </a:lnTo>
                <a:lnTo>
                  <a:pt x="144" y="565"/>
                </a:lnTo>
                <a:lnTo>
                  <a:pt x="148" y="569"/>
                </a:lnTo>
                <a:lnTo>
                  <a:pt x="154" y="573"/>
                </a:lnTo>
                <a:lnTo>
                  <a:pt x="159" y="577"/>
                </a:lnTo>
                <a:lnTo>
                  <a:pt x="165" y="578"/>
                </a:lnTo>
                <a:lnTo>
                  <a:pt x="168" y="579"/>
                </a:lnTo>
                <a:lnTo>
                  <a:pt x="172" y="579"/>
                </a:lnTo>
                <a:lnTo>
                  <a:pt x="174" y="579"/>
                </a:lnTo>
                <a:lnTo>
                  <a:pt x="178" y="578"/>
                </a:lnTo>
                <a:lnTo>
                  <a:pt x="183" y="577"/>
                </a:lnTo>
                <a:lnTo>
                  <a:pt x="190" y="574"/>
                </a:lnTo>
                <a:lnTo>
                  <a:pt x="194" y="570"/>
                </a:lnTo>
                <a:lnTo>
                  <a:pt x="198" y="565"/>
                </a:lnTo>
                <a:lnTo>
                  <a:pt x="201" y="560"/>
                </a:lnTo>
                <a:lnTo>
                  <a:pt x="203" y="554"/>
                </a:lnTo>
                <a:lnTo>
                  <a:pt x="203" y="551"/>
                </a:lnTo>
                <a:lnTo>
                  <a:pt x="204" y="548"/>
                </a:lnTo>
                <a:lnTo>
                  <a:pt x="204" y="547"/>
                </a:lnTo>
                <a:lnTo>
                  <a:pt x="204" y="171"/>
                </a:lnTo>
                <a:lnTo>
                  <a:pt x="204" y="171"/>
                </a:lnTo>
                <a:lnTo>
                  <a:pt x="204" y="168"/>
                </a:lnTo>
                <a:lnTo>
                  <a:pt x="205" y="167"/>
                </a:lnTo>
                <a:lnTo>
                  <a:pt x="208" y="165"/>
                </a:lnTo>
                <a:lnTo>
                  <a:pt x="210" y="165"/>
                </a:lnTo>
                <a:lnTo>
                  <a:pt x="212" y="165"/>
                </a:lnTo>
                <a:lnTo>
                  <a:pt x="214" y="167"/>
                </a:lnTo>
                <a:lnTo>
                  <a:pt x="216" y="168"/>
                </a:lnTo>
                <a:lnTo>
                  <a:pt x="217" y="171"/>
                </a:lnTo>
                <a:lnTo>
                  <a:pt x="217" y="171"/>
                </a:lnTo>
                <a:lnTo>
                  <a:pt x="217" y="171"/>
                </a:lnTo>
                <a:lnTo>
                  <a:pt x="217" y="326"/>
                </a:lnTo>
                <a:lnTo>
                  <a:pt x="217" y="328"/>
                </a:lnTo>
                <a:lnTo>
                  <a:pt x="218" y="332"/>
                </a:lnTo>
                <a:lnTo>
                  <a:pt x="220" y="336"/>
                </a:lnTo>
                <a:lnTo>
                  <a:pt x="222" y="339"/>
                </a:lnTo>
                <a:lnTo>
                  <a:pt x="225" y="340"/>
                </a:lnTo>
                <a:lnTo>
                  <a:pt x="229" y="343"/>
                </a:lnTo>
                <a:lnTo>
                  <a:pt x="231" y="344"/>
                </a:lnTo>
                <a:lnTo>
                  <a:pt x="235" y="344"/>
                </a:lnTo>
                <a:lnTo>
                  <a:pt x="239" y="344"/>
                </a:lnTo>
                <a:lnTo>
                  <a:pt x="243" y="343"/>
                </a:lnTo>
                <a:lnTo>
                  <a:pt x="245" y="340"/>
                </a:lnTo>
                <a:lnTo>
                  <a:pt x="249" y="339"/>
                </a:lnTo>
                <a:lnTo>
                  <a:pt x="251" y="336"/>
                </a:lnTo>
                <a:lnTo>
                  <a:pt x="253" y="332"/>
                </a:lnTo>
                <a:lnTo>
                  <a:pt x="254" y="328"/>
                </a:lnTo>
                <a:lnTo>
                  <a:pt x="254" y="326"/>
                </a:lnTo>
                <a:lnTo>
                  <a:pt x="254" y="326"/>
                </a:lnTo>
                <a:lnTo>
                  <a:pt x="254" y="142"/>
                </a:lnTo>
                <a:lnTo>
                  <a:pt x="254" y="138"/>
                </a:lnTo>
                <a:lnTo>
                  <a:pt x="253" y="134"/>
                </a:lnTo>
                <a:lnTo>
                  <a:pt x="251" y="132"/>
                </a:lnTo>
                <a:lnTo>
                  <a:pt x="249" y="129"/>
                </a:lnTo>
                <a:lnTo>
                  <a:pt x="245" y="127"/>
                </a:lnTo>
                <a:lnTo>
                  <a:pt x="243" y="125"/>
                </a:lnTo>
                <a:lnTo>
                  <a:pt x="239" y="124"/>
                </a:lnTo>
                <a:lnTo>
                  <a:pt x="235" y="124"/>
                </a:lnTo>
                <a:lnTo>
                  <a:pt x="235" y="124"/>
                </a:lnTo>
                <a:lnTo>
                  <a:pt x="19" y="124"/>
                </a:lnTo>
                <a:lnTo>
                  <a:pt x="15" y="124"/>
                </a:lnTo>
                <a:lnTo>
                  <a:pt x="11" y="125"/>
                </a:lnTo>
                <a:lnTo>
                  <a:pt x="9" y="127"/>
                </a:lnTo>
                <a:lnTo>
                  <a:pt x="6" y="129"/>
                </a:lnTo>
                <a:lnTo>
                  <a:pt x="3" y="132"/>
                </a:lnTo>
                <a:lnTo>
                  <a:pt x="1" y="134"/>
                </a:lnTo>
                <a:lnTo>
                  <a:pt x="0" y="138"/>
                </a:lnTo>
                <a:lnTo>
                  <a:pt x="0" y="142"/>
                </a:lnTo>
                <a:lnTo>
                  <a:pt x="0" y="326"/>
                </a:lnTo>
                <a:lnTo>
                  <a:pt x="0" y="328"/>
                </a:lnTo>
                <a:lnTo>
                  <a:pt x="1" y="332"/>
                </a:lnTo>
                <a:lnTo>
                  <a:pt x="3" y="336"/>
                </a:lnTo>
                <a:lnTo>
                  <a:pt x="6" y="339"/>
                </a:lnTo>
                <a:lnTo>
                  <a:pt x="9" y="340"/>
                </a:lnTo>
                <a:lnTo>
                  <a:pt x="11" y="343"/>
                </a:lnTo>
                <a:lnTo>
                  <a:pt x="15" y="344"/>
                </a:lnTo>
                <a:lnTo>
                  <a:pt x="19" y="344"/>
                </a:lnTo>
                <a:lnTo>
                  <a:pt x="23" y="344"/>
                </a:lnTo>
                <a:lnTo>
                  <a:pt x="27" y="343"/>
                </a:lnTo>
                <a:lnTo>
                  <a:pt x="29" y="340"/>
                </a:lnTo>
                <a:lnTo>
                  <a:pt x="32" y="339"/>
                </a:lnTo>
                <a:lnTo>
                  <a:pt x="35" y="336"/>
                </a:lnTo>
                <a:lnTo>
                  <a:pt x="36" y="332"/>
                </a:lnTo>
                <a:lnTo>
                  <a:pt x="37" y="328"/>
                </a:lnTo>
                <a:lnTo>
                  <a:pt x="38" y="326"/>
                </a:lnTo>
                <a:lnTo>
                  <a:pt x="38" y="326"/>
                </a:lnTo>
                <a:lnTo>
                  <a:pt x="38" y="326"/>
                </a:lnTo>
                <a:lnTo>
                  <a:pt x="38" y="171"/>
                </a:lnTo>
                <a:lnTo>
                  <a:pt x="38" y="168"/>
                </a:lnTo>
                <a:lnTo>
                  <a:pt x="40" y="167"/>
                </a:lnTo>
                <a:lnTo>
                  <a:pt x="42" y="165"/>
                </a:lnTo>
                <a:lnTo>
                  <a:pt x="45" y="165"/>
                </a:lnTo>
                <a:lnTo>
                  <a:pt x="46" y="165"/>
                </a:lnTo>
                <a:lnTo>
                  <a:pt x="49" y="167"/>
                </a:lnTo>
                <a:lnTo>
                  <a:pt x="50" y="168"/>
                </a:lnTo>
                <a:lnTo>
                  <a:pt x="51" y="171"/>
                </a:lnTo>
                <a:lnTo>
                  <a:pt x="51" y="171"/>
                </a:lnTo>
                <a:lnTo>
                  <a:pt x="51" y="171"/>
                </a:lnTo>
                <a:lnTo>
                  <a:pt x="51" y="547"/>
                </a:lnTo>
                <a:lnTo>
                  <a:pt x="51" y="550"/>
                </a:lnTo>
                <a:lnTo>
                  <a:pt x="51" y="554"/>
                </a:lnTo>
                <a:lnTo>
                  <a:pt x="53" y="559"/>
                </a:lnTo>
                <a:lnTo>
                  <a:pt x="57" y="565"/>
                </a:lnTo>
                <a:lnTo>
                  <a:pt x="59" y="569"/>
                </a:lnTo>
                <a:lnTo>
                  <a:pt x="64" y="573"/>
                </a:lnTo>
                <a:lnTo>
                  <a:pt x="69" y="577"/>
                </a:lnTo>
                <a:lnTo>
                  <a:pt x="76" y="578"/>
                </a:lnTo>
                <a:lnTo>
                  <a:pt x="79" y="579"/>
                </a:lnTo>
                <a:lnTo>
                  <a:pt x="82" y="579"/>
                </a:lnTo>
                <a:lnTo>
                  <a:pt x="85" y="579"/>
                </a:lnTo>
                <a:lnTo>
                  <a:pt x="89" y="578"/>
                </a:lnTo>
                <a:lnTo>
                  <a:pt x="94" y="577"/>
                </a:lnTo>
                <a:lnTo>
                  <a:pt x="101" y="574"/>
                </a:lnTo>
                <a:lnTo>
                  <a:pt x="104" y="570"/>
                </a:lnTo>
                <a:lnTo>
                  <a:pt x="108" y="565"/>
                </a:lnTo>
                <a:lnTo>
                  <a:pt x="112" y="560"/>
                </a:lnTo>
                <a:lnTo>
                  <a:pt x="113" y="554"/>
                </a:lnTo>
                <a:lnTo>
                  <a:pt x="115" y="551"/>
                </a:lnTo>
                <a:lnTo>
                  <a:pt x="115" y="548"/>
                </a:lnTo>
                <a:lnTo>
                  <a:pt x="115" y="547"/>
                </a:lnTo>
                <a:lnTo>
                  <a:pt x="115" y="350"/>
                </a:lnTo>
                <a:lnTo>
                  <a:pt x="115" y="348"/>
                </a:lnTo>
                <a:lnTo>
                  <a:pt x="116" y="345"/>
                </a:lnTo>
                <a:lnTo>
                  <a:pt x="116" y="343"/>
                </a:lnTo>
                <a:lnTo>
                  <a:pt x="119" y="341"/>
                </a:lnTo>
                <a:lnTo>
                  <a:pt x="120" y="340"/>
                </a:lnTo>
                <a:lnTo>
                  <a:pt x="123" y="339"/>
                </a:lnTo>
                <a:lnTo>
                  <a:pt x="125" y="338"/>
                </a:lnTo>
                <a:lnTo>
                  <a:pt x="128" y="338"/>
                </a:lnTo>
                <a:lnTo>
                  <a:pt x="130" y="338"/>
                </a:lnTo>
                <a:lnTo>
                  <a:pt x="132" y="339"/>
                </a:lnTo>
                <a:lnTo>
                  <a:pt x="134" y="340"/>
                </a:lnTo>
                <a:lnTo>
                  <a:pt x="135" y="341"/>
                </a:lnTo>
                <a:lnTo>
                  <a:pt x="138" y="343"/>
                </a:lnTo>
                <a:lnTo>
                  <a:pt x="139" y="345"/>
                </a:lnTo>
                <a:lnTo>
                  <a:pt x="139" y="348"/>
                </a:lnTo>
                <a:lnTo>
                  <a:pt x="141" y="350"/>
                </a:lnTo>
                <a:lnTo>
                  <a:pt x="141" y="350"/>
                </a:lnTo>
                <a:lnTo>
                  <a:pt x="141" y="350"/>
                </a:lnTo>
                <a:lnTo>
                  <a:pt x="141" y="547"/>
                </a:lnTo>
                <a:lnTo>
                  <a:pt x="141" y="547"/>
                </a:lnTo>
                <a:close/>
                <a:moveTo>
                  <a:pt x="71" y="54"/>
                </a:moveTo>
                <a:lnTo>
                  <a:pt x="71" y="49"/>
                </a:lnTo>
                <a:lnTo>
                  <a:pt x="72" y="44"/>
                </a:lnTo>
                <a:lnTo>
                  <a:pt x="73" y="39"/>
                </a:lnTo>
                <a:lnTo>
                  <a:pt x="75" y="34"/>
                </a:lnTo>
                <a:lnTo>
                  <a:pt x="77" y="28"/>
                </a:lnTo>
                <a:lnTo>
                  <a:pt x="80" y="23"/>
                </a:lnTo>
                <a:lnTo>
                  <a:pt x="84" y="19"/>
                </a:lnTo>
                <a:lnTo>
                  <a:pt x="88" y="15"/>
                </a:lnTo>
                <a:lnTo>
                  <a:pt x="91" y="12"/>
                </a:lnTo>
                <a:lnTo>
                  <a:pt x="95" y="9"/>
                </a:lnTo>
                <a:lnTo>
                  <a:pt x="101" y="6"/>
                </a:lnTo>
                <a:lnTo>
                  <a:pt x="106" y="4"/>
                </a:lnTo>
                <a:lnTo>
                  <a:pt x="111" y="2"/>
                </a:lnTo>
                <a:lnTo>
                  <a:pt x="116" y="1"/>
                </a:lnTo>
                <a:lnTo>
                  <a:pt x="121" y="0"/>
                </a:lnTo>
                <a:lnTo>
                  <a:pt x="128" y="0"/>
                </a:lnTo>
                <a:lnTo>
                  <a:pt x="133" y="0"/>
                </a:lnTo>
                <a:lnTo>
                  <a:pt x="138" y="1"/>
                </a:lnTo>
                <a:lnTo>
                  <a:pt x="144" y="2"/>
                </a:lnTo>
                <a:lnTo>
                  <a:pt x="150" y="4"/>
                </a:lnTo>
                <a:lnTo>
                  <a:pt x="154" y="6"/>
                </a:lnTo>
                <a:lnTo>
                  <a:pt x="159" y="9"/>
                </a:lnTo>
                <a:lnTo>
                  <a:pt x="163" y="12"/>
                </a:lnTo>
                <a:lnTo>
                  <a:pt x="166" y="15"/>
                </a:lnTo>
                <a:lnTo>
                  <a:pt x="170" y="19"/>
                </a:lnTo>
                <a:lnTo>
                  <a:pt x="174" y="23"/>
                </a:lnTo>
                <a:lnTo>
                  <a:pt x="177" y="28"/>
                </a:lnTo>
                <a:lnTo>
                  <a:pt x="179" y="34"/>
                </a:lnTo>
                <a:lnTo>
                  <a:pt x="181" y="39"/>
                </a:lnTo>
                <a:lnTo>
                  <a:pt x="182" y="44"/>
                </a:lnTo>
                <a:lnTo>
                  <a:pt x="183" y="49"/>
                </a:lnTo>
                <a:lnTo>
                  <a:pt x="183" y="54"/>
                </a:lnTo>
                <a:lnTo>
                  <a:pt x="183" y="54"/>
                </a:lnTo>
                <a:lnTo>
                  <a:pt x="183" y="61"/>
                </a:lnTo>
                <a:lnTo>
                  <a:pt x="182" y="66"/>
                </a:lnTo>
                <a:lnTo>
                  <a:pt x="181" y="71"/>
                </a:lnTo>
                <a:lnTo>
                  <a:pt x="179" y="76"/>
                </a:lnTo>
                <a:lnTo>
                  <a:pt x="177" y="81"/>
                </a:lnTo>
                <a:lnTo>
                  <a:pt x="174" y="85"/>
                </a:lnTo>
                <a:lnTo>
                  <a:pt x="170" y="89"/>
                </a:lnTo>
                <a:lnTo>
                  <a:pt x="166" y="93"/>
                </a:lnTo>
                <a:lnTo>
                  <a:pt x="163" y="97"/>
                </a:lnTo>
                <a:lnTo>
                  <a:pt x="159" y="101"/>
                </a:lnTo>
                <a:lnTo>
                  <a:pt x="154" y="103"/>
                </a:lnTo>
                <a:lnTo>
                  <a:pt x="150" y="106"/>
                </a:lnTo>
                <a:lnTo>
                  <a:pt x="144" y="107"/>
                </a:lnTo>
                <a:lnTo>
                  <a:pt x="138" y="109"/>
                </a:lnTo>
                <a:lnTo>
                  <a:pt x="133" y="110"/>
                </a:lnTo>
                <a:lnTo>
                  <a:pt x="128" y="110"/>
                </a:lnTo>
                <a:lnTo>
                  <a:pt x="121" y="110"/>
                </a:lnTo>
                <a:lnTo>
                  <a:pt x="116" y="109"/>
                </a:lnTo>
                <a:lnTo>
                  <a:pt x="111" y="107"/>
                </a:lnTo>
                <a:lnTo>
                  <a:pt x="106" y="106"/>
                </a:lnTo>
                <a:lnTo>
                  <a:pt x="101" y="103"/>
                </a:lnTo>
                <a:lnTo>
                  <a:pt x="95" y="101"/>
                </a:lnTo>
                <a:lnTo>
                  <a:pt x="91" y="97"/>
                </a:lnTo>
                <a:lnTo>
                  <a:pt x="88" y="93"/>
                </a:lnTo>
                <a:lnTo>
                  <a:pt x="84" y="89"/>
                </a:lnTo>
                <a:lnTo>
                  <a:pt x="80" y="85"/>
                </a:lnTo>
                <a:lnTo>
                  <a:pt x="77" y="81"/>
                </a:lnTo>
                <a:lnTo>
                  <a:pt x="75" y="76"/>
                </a:lnTo>
                <a:lnTo>
                  <a:pt x="73" y="71"/>
                </a:lnTo>
                <a:lnTo>
                  <a:pt x="72" y="66"/>
                </a:lnTo>
                <a:lnTo>
                  <a:pt x="71" y="61"/>
                </a:lnTo>
                <a:lnTo>
                  <a:pt x="71" y="54"/>
                </a:lnTo>
                <a:lnTo>
                  <a:pt x="71" y="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>
            <a:off x="9688757" y="5424834"/>
            <a:ext cx="203200" cy="460375"/>
          </a:xfrm>
          <a:custGeom>
            <a:avLst/>
            <a:gdLst>
              <a:gd name="T0" fmla="*/ 142 w 254"/>
              <a:gd name="T1" fmla="*/ 559 h 579"/>
              <a:gd name="T2" fmla="*/ 159 w 254"/>
              <a:gd name="T3" fmla="*/ 577 h 579"/>
              <a:gd name="T4" fmla="*/ 174 w 254"/>
              <a:gd name="T5" fmla="*/ 579 h 579"/>
              <a:gd name="T6" fmla="*/ 194 w 254"/>
              <a:gd name="T7" fmla="*/ 570 h 579"/>
              <a:gd name="T8" fmla="*/ 203 w 254"/>
              <a:gd name="T9" fmla="*/ 551 h 579"/>
              <a:gd name="T10" fmla="*/ 204 w 254"/>
              <a:gd name="T11" fmla="*/ 171 h 579"/>
              <a:gd name="T12" fmla="*/ 210 w 254"/>
              <a:gd name="T13" fmla="*/ 165 h 579"/>
              <a:gd name="T14" fmla="*/ 217 w 254"/>
              <a:gd name="T15" fmla="*/ 171 h 579"/>
              <a:gd name="T16" fmla="*/ 217 w 254"/>
              <a:gd name="T17" fmla="*/ 328 h 579"/>
              <a:gd name="T18" fmla="*/ 225 w 254"/>
              <a:gd name="T19" fmla="*/ 340 h 579"/>
              <a:gd name="T20" fmla="*/ 239 w 254"/>
              <a:gd name="T21" fmla="*/ 344 h 579"/>
              <a:gd name="T22" fmla="*/ 251 w 254"/>
              <a:gd name="T23" fmla="*/ 336 h 579"/>
              <a:gd name="T24" fmla="*/ 254 w 254"/>
              <a:gd name="T25" fmla="*/ 326 h 579"/>
              <a:gd name="T26" fmla="*/ 251 w 254"/>
              <a:gd name="T27" fmla="*/ 132 h 579"/>
              <a:gd name="T28" fmla="*/ 239 w 254"/>
              <a:gd name="T29" fmla="*/ 124 h 579"/>
              <a:gd name="T30" fmla="*/ 15 w 254"/>
              <a:gd name="T31" fmla="*/ 124 h 579"/>
              <a:gd name="T32" fmla="*/ 3 w 254"/>
              <a:gd name="T33" fmla="*/ 132 h 579"/>
              <a:gd name="T34" fmla="*/ 0 w 254"/>
              <a:gd name="T35" fmla="*/ 326 h 579"/>
              <a:gd name="T36" fmla="*/ 6 w 254"/>
              <a:gd name="T37" fmla="*/ 339 h 579"/>
              <a:gd name="T38" fmla="*/ 19 w 254"/>
              <a:gd name="T39" fmla="*/ 344 h 579"/>
              <a:gd name="T40" fmla="*/ 32 w 254"/>
              <a:gd name="T41" fmla="*/ 339 h 579"/>
              <a:gd name="T42" fmla="*/ 38 w 254"/>
              <a:gd name="T43" fmla="*/ 326 h 579"/>
              <a:gd name="T44" fmla="*/ 38 w 254"/>
              <a:gd name="T45" fmla="*/ 168 h 579"/>
              <a:gd name="T46" fmla="*/ 46 w 254"/>
              <a:gd name="T47" fmla="*/ 165 h 579"/>
              <a:gd name="T48" fmla="*/ 51 w 254"/>
              <a:gd name="T49" fmla="*/ 171 h 579"/>
              <a:gd name="T50" fmla="*/ 51 w 254"/>
              <a:gd name="T51" fmla="*/ 554 h 579"/>
              <a:gd name="T52" fmla="*/ 64 w 254"/>
              <a:gd name="T53" fmla="*/ 573 h 579"/>
              <a:gd name="T54" fmla="*/ 82 w 254"/>
              <a:gd name="T55" fmla="*/ 579 h 579"/>
              <a:gd name="T56" fmla="*/ 101 w 254"/>
              <a:gd name="T57" fmla="*/ 574 h 579"/>
              <a:gd name="T58" fmla="*/ 113 w 254"/>
              <a:gd name="T59" fmla="*/ 554 h 579"/>
              <a:gd name="T60" fmla="*/ 115 w 254"/>
              <a:gd name="T61" fmla="*/ 350 h 579"/>
              <a:gd name="T62" fmla="*/ 119 w 254"/>
              <a:gd name="T63" fmla="*/ 341 h 579"/>
              <a:gd name="T64" fmla="*/ 128 w 254"/>
              <a:gd name="T65" fmla="*/ 338 h 579"/>
              <a:gd name="T66" fmla="*/ 135 w 254"/>
              <a:gd name="T67" fmla="*/ 341 h 579"/>
              <a:gd name="T68" fmla="*/ 141 w 254"/>
              <a:gd name="T69" fmla="*/ 350 h 579"/>
              <a:gd name="T70" fmla="*/ 141 w 254"/>
              <a:gd name="T71" fmla="*/ 547 h 579"/>
              <a:gd name="T72" fmla="*/ 73 w 254"/>
              <a:gd name="T73" fmla="*/ 39 h 579"/>
              <a:gd name="T74" fmla="*/ 84 w 254"/>
              <a:gd name="T75" fmla="*/ 19 h 579"/>
              <a:gd name="T76" fmla="*/ 101 w 254"/>
              <a:gd name="T77" fmla="*/ 6 h 579"/>
              <a:gd name="T78" fmla="*/ 121 w 254"/>
              <a:gd name="T79" fmla="*/ 0 h 579"/>
              <a:gd name="T80" fmla="*/ 144 w 254"/>
              <a:gd name="T81" fmla="*/ 2 h 579"/>
              <a:gd name="T82" fmla="*/ 163 w 254"/>
              <a:gd name="T83" fmla="*/ 12 h 579"/>
              <a:gd name="T84" fmla="*/ 177 w 254"/>
              <a:gd name="T85" fmla="*/ 28 h 579"/>
              <a:gd name="T86" fmla="*/ 183 w 254"/>
              <a:gd name="T87" fmla="*/ 49 h 579"/>
              <a:gd name="T88" fmla="*/ 182 w 254"/>
              <a:gd name="T89" fmla="*/ 66 h 579"/>
              <a:gd name="T90" fmla="*/ 174 w 254"/>
              <a:gd name="T91" fmla="*/ 85 h 579"/>
              <a:gd name="T92" fmla="*/ 159 w 254"/>
              <a:gd name="T93" fmla="*/ 101 h 579"/>
              <a:gd name="T94" fmla="*/ 138 w 254"/>
              <a:gd name="T95" fmla="*/ 109 h 579"/>
              <a:gd name="T96" fmla="*/ 116 w 254"/>
              <a:gd name="T97" fmla="*/ 109 h 579"/>
              <a:gd name="T98" fmla="*/ 95 w 254"/>
              <a:gd name="T99" fmla="*/ 101 h 579"/>
              <a:gd name="T100" fmla="*/ 80 w 254"/>
              <a:gd name="T101" fmla="*/ 85 h 579"/>
              <a:gd name="T102" fmla="*/ 72 w 254"/>
              <a:gd name="T103" fmla="*/ 6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579">
                <a:moveTo>
                  <a:pt x="141" y="547"/>
                </a:moveTo>
                <a:lnTo>
                  <a:pt x="141" y="550"/>
                </a:lnTo>
                <a:lnTo>
                  <a:pt x="141" y="554"/>
                </a:lnTo>
                <a:lnTo>
                  <a:pt x="142" y="559"/>
                </a:lnTo>
                <a:lnTo>
                  <a:pt x="144" y="565"/>
                </a:lnTo>
                <a:lnTo>
                  <a:pt x="148" y="569"/>
                </a:lnTo>
                <a:lnTo>
                  <a:pt x="154" y="573"/>
                </a:lnTo>
                <a:lnTo>
                  <a:pt x="159" y="577"/>
                </a:lnTo>
                <a:lnTo>
                  <a:pt x="165" y="578"/>
                </a:lnTo>
                <a:lnTo>
                  <a:pt x="168" y="579"/>
                </a:lnTo>
                <a:lnTo>
                  <a:pt x="172" y="579"/>
                </a:lnTo>
                <a:lnTo>
                  <a:pt x="174" y="579"/>
                </a:lnTo>
                <a:lnTo>
                  <a:pt x="178" y="578"/>
                </a:lnTo>
                <a:lnTo>
                  <a:pt x="183" y="577"/>
                </a:lnTo>
                <a:lnTo>
                  <a:pt x="190" y="574"/>
                </a:lnTo>
                <a:lnTo>
                  <a:pt x="194" y="570"/>
                </a:lnTo>
                <a:lnTo>
                  <a:pt x="198" y="565"/>
                </a:lnTo>
                <a:lnTo>
                  <a:pt x="201" y="560"/>
                </a:lnTo>
                <a:lnTo>
                  <a:pt x="203" y="554"/>
                </a:lnTo>
                <a:lnTo>
                  <a:pt x="203" y="551"/>
                </a:lnTo>
                <a:lnTo>
                  <a:pt x="204" y="548"/>
                </a:lnTo>
                <a:lnTo>
                  <a:pt x="204" y="547"/>
                </a:lnTo>
                <a:lnTo>
                  <a:pt x="204" y="171"/>
                </a:lnTo>
                <a:lnTo>
                  <a:pt x="204" y="171"/>
                </a:lnTo>
                <a:lnTo>
                  <a:pt x="204" y="168"/>
                </a:lnTo>
                <a:lnTo>
                  <a:pt x="205" y="167"/>
                </a:lnTo>
                <a:lnTo>
                  <a:pt x="208" y="165"/>
                </a:lnTo>
                <a:lnTo>
                  <a:pt x="210" y="165"/>
                </a:lnTo>
                <a:lnTo>
                  <a:pt x="212" y="165"/>
                </a:lnTo>
                <a:lnTo>
                  <a:pt x="214" y="167"/>
                </a:lnTo>
                <a:lnTo>
                  <a:pt x="216" y="168"/>
                </a:lnTo>
                <a:lnTo>
                  <a:pt x="217" y="171"/>
                </a:lnTo>
                <a:lnTo>
                  <a:pt x="217" y="171"/>
                </a:lnTo>
                <a:lnTo>
                  <a:pt x="217" y="171"/>
                </a:lnTo>
                <a:lnTo>
                  <a:pt x="217" y="326"/>
                </a:lnTo>
                <a:lnTo>
                  <a:pt x="217" y="328"/>
                </a:lnTo>
                <a:lnTo>
                  <a:pt x="218" y="332"/>
                </a:lnTo>
                <a:lnTo>
                  <a:pt x="220" y="336"/>
                </a:lnTo>
                <a:lnTo>
                  <a:pt x="222" y="339"/>
                </a:lnTo>
                <a:lnTo>
                  <a:pt x="225" y="340"/>
                </a:lnTo>
                <a:lnTo>
                  <a:pt x="229" y="343"/>
                </a:lnTo>
                <a:lnTo>
                  <a:pt x="231" y="344"/>
                </a:lnTo>
                <a:lnTo>
                  <a:pt x="235" y="344"/>
                </a:lnTo>
                <a:lnTo>
                  <a:pt x="239" y="344"/>
                </a:lnTo>
                <a:lnTo>
                  <a:pt x="243" y="343"/>
                </a:lnTo>
                <a:lnTo>
                  <a:pt x="245" y="340"/>
                </a:lnTo>
                <a:lnTo>
                  <a:pt x="249" y="339"/>
                </a:lnTo>
                <a:lnTo>
                  <a:pt x="251" y="336"/>
                </a:lnTo>
                <a:lnTo>
                  <a:pt x="253" y="332"/>
                </a:lnTo>
                <a:lnTo>
                  <a:pt x="254" y="328"/>
                </a:lnTo>
                <a:lnTo>
                  <a:pt x="254" y="326"/>
                </a:lnTo>
                <a:lnTo>
                  <a:pt x="254" y="326"/>
                </a:lnTo>
                <a:lnTo>
                  <a:pt x="254" y="142"/>
                </a:lnTo>
                <a:lnTo>
                  <a:pt x="254" y="138"/>
                </a:lnTo>
                <a:lnTo>
                  <a:pt x="253" y="134"/>
                </a:lnTo>
                <a:lnTo>
                  <a:pt x="251" y="132"/>
                </a:lnTo>
                <a:lnTo>
                  <a:pt x="249" y="129"/>
                </a:lnTo>
                <a:lnTo>
                  <a:pt x="245" y="127"/>
                </a:lnTo>
                <a:lnTo>
                  <a:pt x="243" y="125"/>
                </a:lnTo>
                <a:lnTo>
                  <a:pt x="239" y="124"/>
                </a:lnTo>
                <a:lnTo>
                  <a:pt x="235" y="124"/>
                </a:lnTo>
                <a:lnTo>
                  <a:pt x="235" y="124"/>
                </a:lnTo>
                <a:lnTo>
                  <a:pt x="19" y="124"/>
                </a:lnTo>
                <a:lnTo>
                  <a:pt x="15" y="124"/>
                </a:lnTo>
                <a:lnTo>
                  <a:pt x="11" y="125"/>
                </a:lnTo>
                <a:lnTo>
                  <a:pt x="9" y="127"/>
                </a:lnTo>
                <a:lnTo>
                  <a:pt x="6" y="129"/>
                </a:lnTo>
                <a:lnTo>
                  <a:pt x="3" y="132"/>
                </a:lnTo>
                <a:lnTo>
                  <a:pt x="1" y="134"/>
                </a:lnTo>
                <a:lnTo>
                  <a:pt x="0" y="138"/>
                </a:lnTo>
                <a:lnTo>
                  <a:pt x="0" y="142"/>
                </a:lnTo>
                <a:lnTo>
                  <a:pt x="0" y="326"/>
                </a:lnTo>
                <a:lnTo>
                  <a:pt x="0" y="328"/>
                </a:lnTo>
                <a:lnTo>
                  <a:pt x="1" y="332"/>
                </a:lnTo>
                <a:lnTo>
                  <a:pt x="3" y="336"/>
                </a:lnTo>
                <a:lnTo>
                  <a:pt x="6" y="339"/>
                </a:lnTo>
                <a:lnTo>
                  <a:pt x="9" y="340"/>
                </a:lnTo>
                <a:lnTo>
                  <a:pt x="11" y="343"/>
                </a:lnTo>
                <a:lnTo>
                  <a:pt x="15" y="344"/>
                </a:lnTo>
                <a:lnTo>
                  <a:pt x="19" y="344"/>
                </a:lnTo>
                <a:lnTo>
                  <a:pt x="23" y="344"/>
                </a:lnTo>
                <a:lnTo>
                  <a:pt x="27" y="343"/>
                </a:lnTo>
                <a:lnTo>
                  <a:pt x="29" y="340"/>
                </a:lnTo>
                <a:lnTo>
                  <a:pt x="32" y="339"/>
                </a:lnTo>
                <a:lnTo>
                  <a:pt x="35" y="336"/>
                </a:lnTo>
                <a:lnTo>
                  <a:pt x="36" y="332"/>
                </a:lnTo>
                <a:lnTo>
                  <a:pt x="37" y="328"/>
                </a:lnTo>
                <a:lnTo>
                  <a:pt x="38" y="326"/>
                </a:lnTo>
                <a:lnTo>
                  <a:pt x="38" y="326"/>
                </a:lnTo>
                <a:lnTo>
                  <a:pt x="38" y="326"/>
                </a:lnTo>
                <a:lnTo>
                  <a:pt x="38" y="171"/>
                </a:lnTo>
                <a:lnTo>
                  <a:pt x="38" y="168"/>
                </a:lnTo>
                <a:lnTo>
                  <a:pt x="40" y="167"/>
                </a:lnTo>
                <a:lnTo>
                  <a:pt x="42" y="165"/>
                </a:lnTo>
                <a:lnTo>
                  <a:pt x="45" y="165"/>
                </a:lnTo>
                <a:lnTo>
                  <a:pt x="46" y="165"/>
                </a:lnTo>
                <a:lnTo>
                  <a:pt x="49" y="167"/>
                </a:lnTo>
                <a:lnTo>
                  <a:pt x="50" y="168"/>
                </a:lnTo>
                <a:lnTo>
                  <a:pt x="51" y="171"/>
                </a:lnTo>
                <a:lnTo>
                  <a:pt x="51" y="171"/>
                </a:lnTo>
                <a:lnTo>
                  <a:pt x="51" y="171"/>
                </a:lnTo>
                <a:lnTo>
                  <a:pt x="51" y="547"/>
                </a:lnTo>
                <a:lnTo>
                  <a:pt x="51" y="550"/>
                </a:lnTo>
                <a:lnTo>
                  <a:pt x="51" y="554"/>
                </a:lnTo>
                <a:lnTo>
                  <a:pt x="53" y="559"/>
                </a:lnTo>
                <a:lnTo>
                  <a:pt x="57" y="565"/>
                </a:lnTo>
                <a:lnTo>
                  <a:pt x="59" y="569"/>
                </a:lnTo>
                <a:lnTo>
                  <a:pt x="64" y="573"/>
                </a:lnTo>
                <a:lnTo>
                  <a:pt x="69" y="577"/>
                </a:lnTo>
                <a:lnTo>
                  <a:pt x="76" y="578"/>
                </a:lnTo>
                <a:lnTo>
                  <a:pt x="79" y="579"/>
                </a:lnTo>
                <a:lnTo>
                  <a:pt x="82" y="579"/>
                </a:lnTo>
                <a:lnTo>
                  <a:pt x="85" y="579"/>
                </a:lnTo>
                <a:lnTo>
                  <a:pt x="89" y="578"/>
                </a:lnTo>
                <a:lnTo>
                  <a:pt x="94" y="577"/>
                </a:lnTo>
                <a:lnTo>
                  <a:pt x="101" y="574"/>
                </a:lnTo>
                <a:lnTo>
                  <a:pt x="104" y="570"/>
                </a:lnTo>
                <a:lnTo>
                  <a:pt x="108" y="565"/>
                </a:lnTo>
                <a:lnTo>
                  <a:pt x="112" y="560"/>
                </a:lnTo>
                <a:lnTo>
                  <a:pt x="113" y="554"/>
                </a:lnTo>
                <a:lnTo>
                  <a:pt x="115" y="551"/>
                </a:lnTo>
                <a:lnTo>
                  <a:pt x="115" y="548"/>
                </a:lnTo>
                <a:lnTo>
                  <a:pt x="115" y="547"/>
                </a:lnTo>
                <a:lnTo>
                  <a:pt x="115" y="350"/>
                </a:lnTo>
                <a:lnTo>
                  <a:pt x="115" y="348"/>
                </a:lnTo>
                <a:lnTo>
                  <a:pt x="116" y="345"/>
                </a:lnTo>
                <a:lnTo>
                  <a:pt x="116" y="343"/>
                </a:lnTo>
                <a:lnTo>
                  <a:pt x="119" y="341"/>
                </a:lnTo>
                <a:lnTo>
                  <a:pt x="120" y="340"/>
                </a:lnTo>
                <a:lnTo>
                  <a:pt x="123" y="339"/>
                </a:lnTo>
                <a:lnTo>
                  <a:pt x="125" y="338"/>
                </a:lnTo>
                <a:lnTo>
                  <a:pt x="128" y="338"/>
                </a:lnTo>
                <a:lnTo>
                  <a:pt x="130" y="338"/>
                </a:lnTo>
                <a:lnTo>
                  <a:pt x="132" y="339"/>
                </a:lnTo>
                <a:lnTo>
                  <a:pt x="134" y="340"/>
                </a:lnTo>
                <a:lnTo>
                  <a:pt x="135" y="341"/>
                </a:lnTo>
                <a:lnTo>
                  <a:pt x="138" y="343"/>
                </a:lnTo>
                <a:lnTo>
                  <a:pt x="139" y="345"/>
                </a:lnTo>
                <a:lnTo>
                  <a:pt x="139" y="348"/>
                </a:lnTo>
                <a:lnTo>
                  <a:pt x="141" y="350"/>
                </a:lnTo>
                <a:lnTo>
                  <a:pt x="141" y="350"/>
                </a:lnTo>
                <a:lnTo>
                  <a:pt x="141" y="350"/>
                </a:lnTo>
                <a:lnTo>
                  <a:pt x="141" y="547"/>
                </a:lnTo>
                <a:lnTo>
                  <a:pt x="141" y="547"/>
                </a:lnTo>
                <a:close/>
                <a:moveTo>
                  <a:pt x="71" y="54"/>
                </a:moveTo>
                <a:lnTo>
                  <a:pt x="71" y="49"/>
                </a:lnTo>
                <a:lnTo>
                  <a:pt x="72" y="44"/>
                </a:lnTo>
                <a:lnTo>
                  <a:pt x="73" y="39"/>
                </a:lnTo>
                <a:lnTo>
                  <a:pt x="75" y="34"/>
                </a:lnTo>
                <a:lnTo>
                  <a:pt x="77" y="28"/>
                </a:lnTo>
                <a:lnTo>
                  <a:pt x="80" y="23"/>
                </a:lnTo>
                <a:lnTo>
                  <a:pt x="84" y="19"/>
                </a:lnTo>
                <a:lnTo>
                  <a:pt x="88" y="15"/>
                </a:lnTo>
                <a:lnTo>
                  <a:pt x="91" y="12"/>
                </a:lnTo>
                <a:lnTo>
                  <a:pt x="95" y="9"/>
                </a:lnTo>
                <a:lnTo>
                  <a:pt x="101" y="6"/>
                </a:lnTo>
                <a:lnTo>
                  <a:pt x="106" y="4"/>
                </a:lnTo>
                <a:lnTo>
                  <a:pt x="111" y="2"/>
                </a:lnTo>
                <a:lnTo>
                  <a:pt x="116" y="1"/>
                </a:lnTo>
                <a:lnTo>
                  <a:pt x="121" y="0"/>
                </a:lnTo>
                <a:lnTo>
                  <a:pt x="128" y="0"/>
                </a:lnTo>
                <a:lnTo>
                  <a:pt x="133" y="0"/>
                </a:lnTo>
                <a:lnTo>
                  <a:pt x="138" y="1"/>
                </a:lnTo>
                <a:lnTo>
                  <a:pt x="144" y="2"/>
                </a:lnTo>
                <a:lnTo>
                  <a:pt x="150" y="4"/>
                </a:lnTo>
                <a:lnTo>
                  <a:pt x="154" y="6"/>
                </a:lnTo>
                <a:lnTo>
                  <a:pt x="159" y="9"/>
                </a:lnTo>
                <a:lnTo>
                  <a:pt x="163" y="12"/>
                </a:lnTo>
                <a:lnTo>
                  <a:pt x="166" y="15"/>
                </a:lnTo>
                <a:lnTo>
                  <a:pt x="170" y="19"/>
                </a:lnTo>
                <a:lnTo>
                  <a:pt x="174" y="23"/>
                </a:lnTo>
                <a:lnTo>
                  <a:pt x="177" y="28"/>
                </a:lnTo>
                <a:lnTo>
                  <a:pt x="179" y="34"/>
                </a:lnTo>
                <a:lnTo>
                  <a:pt x="181" y="39"/>
                </a:lnTo>
                <a:lnTo>
                  <a:pt x="182" y="44"/>
                </a:lnTo>
                <a:lnTo>
                  <a:pt x="183" y="49"/>
                </a:lnTo>
                <a:lnTo>
                  <a:pt x="183" y="54"/>
                </a:lnTo>
                <a:lnTo>
                  <a:pt x="183" y="54"/>
                </a:lnTo>
                <a:lnTo>
                  <a:pt x="183" y="61"/>
                </a:lnTo>
                <a:lnTo>
                  <a:pt x="182" y="66"/>
                </a:lnTo>
                <a:lnTo>
                  <a:pt x="181" y="71"/>
                </a:lnTo>
                <a:lnTo>
                  <a:pt x="179" y="76"/>
                </a:lnTo>
                <a:lnTo>
                  <a:pt x="177" y="81"/>
                </a:lnTo>
                <a:lnTo>
                  <a:pt x="174" y="85"/>
                </a:lnTo>
                <a:lnTo>
                  <a:pt x="170" y="89"/>
                </a:lnTo>
                <a:lnTo>
                  <a:pt x="166" y="93"/>
                </a:lnTo>
                <a:lnTo>
                  <a:pt x="163" y="97"/>
                </a:lnTo>
                <a:lnTo>
                  <a:pt x="159" y="101"/>
                </a:lnTo>
                <a:lnTo>
                  <a:pt x="154" y="103"/>
                </a:lnTo>
                <a:lnTo>
                  <a:pt x="150" y="106"/>
                </a:lnTo>
                <a:lnTo>
                  <a:pt x="144" y="107"/>
                </a:lnTo>
                <a:lnTo>
                  <a:pt x="138" y="109"/>
                </a:lnTo>
                <a:lnTo>
                  <a:pt x="133" y="110"/>
                </a:lnTo>
                <a:lnTo>
                  <a:pt x="128" y="110"/>
                </a:lnTo>
                <a:lnTo>
                  <a:pt x="121" y="110"/>
                </a:lnTo>
                <a:lnTo>
                  <a:pt x="116" y="109"/>
                </a:lnTo>
                <a:lnTo>
                  <a:pt x="111" y="107"/>
                </a:lnTo>
                <a:lnTo>
                  <a:pt x="106" y="106"/>
                </a:lnTo>
                <a:lnTo>
                  <a:pt x="101" y="103"/>
                </a:lnTo>
                <a:lnTo>
                  <a:pt x="95" y="101"/>
                </a:lnTo>
                <a:lnTo>
                  <a:pt x="91" y="97"/>
                </a:lnTo>
                <a:lnTo>
                  <a:pt x="88" y="93"/>
                </a:lnTo>
                <a:lnTo>
                  <a:pt x="84" y="89"/>
                </a:lnTo>
                <a:lnTo>
                  <a:pt x="80" y="85"/>
                </a:lnTo>
                <a:lnTo>
                  <a:pt x="77" y="81"/>
                </a:lnTo>
                <a:lnTo>
                  <a:pt x="75" y="76"/>
                </a:lnTo>
                <a:lnTo>
                  <a:pt x="73" y="71"/>
                </a:lnTo>
                <a:lnTo>
                  <a:pt x="72" y="66"/>
                </a:lnTo>
                <a:lnTo>
                  <a:pt x="71" y="61"/>
                </a:lnTo>
                <a:lnTo>
                  <a:pt x="71" y="54"/>
                </a:lnTo>
                <a:lnTo>
                  <a:pt x="71" y="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0"/>
          <p:cNvSpPr>
            <a:spLocks noEditPoints="1"/>
          </p:cNvSpPr>
          <p:nvPr/>
        </p:nvSpPr>
        <p:spPr bwMode="auto">
          <a:xfrm>
            <a:off x="7124913" y="5343142"/>
            <a:ext cx="203200" cy="460375"/>
          </a:xfrm>
          <a:custGeom>
            <a:avLst/>
            <a:gdLst>
              <a:gd name="T0" fmla="*/ 142 w 254"/>
              <a:gd name="T1" fmla="*/ 559 h 579"/>
              <a:gd name="T2" fmla="*/ 159 w 254"/>
              <a:gd name="T3" fmla="*/ 577 h 579"/>
              <a:gd name="T4" fmla="*/ 174 w 254"/>
              <a:gd name="T5" fmla="*/ 579 h 579"/>
              <a:gd name="T6" fmla="*/ 194 w 254"/>
              <a:gd name="T7" fmla="*/ 570 h 579"/>
              <a:gd name="T8" fmla="*/ 203 w 254"/>
              <a:gd name="T9" fmla="*/ 551 h 579"/>
              <a:gd name="T10" fmla="*/ 204 w 254"/>
              <a:gd name="T11" fmla="*/ 171 h 579"/>
              <a:gd name="T12" fmla="*/ 210 w 254"/>
              <a:gd name="T13" fmla="*/ 165 h 579"/>
              <a:gd name="T14" fmla="*/ 217 w 254"/>
              <a:gd name="T15" fmla="*/ 171 h 579"/>
              <a:gd name="T16" fmla="*/ 217 w 254"/>
              <a:gd name="T17" fmla="*/ 328 h 579"/>
              <a:gd name="T18" fmla="*/ 225 w 254"/>
              <a:gd name="T19" fmla="*/ 340 h 579"/>
              <a:gd name="T20" fmla="*/ 239 w 254"/>
              <a:gd name="T21" fmla="*/ 344 h 579"/>
              <a:gd name="T22" fmla="*/ 251 w 254"/>
              <a:gd name="T23" fmla="*/ 336 h 579"/>
              <a:gd name="T24" fmla="*/ 254 w 254"/>
              <a:gd name="T25" fmla="*/ 326 h 579"/>
              <a:gd name="T26" fmla="*/ 251 w 254"/>
              <a:gd name="T27" fmla="*/ 132 h 579"/>
              <a:gd name="T28" fmla="*/ 239 w 254"/>
              <a:gd name="T29" fmla="*/ 124 h 579"/>
              <a:gd name="T30" fmla="*/ 15 w 254"/>
              <a:gd name="T31" fmla="*/ 124 h 579"/>
              <a:gd name="T32" fmla="*/ 3 w 254"/>
              <a:gd name="T33" fmla="*/ 132 h 579"/>
              <a:gd name="T34" fmla="*/ 0 w 254"/>
              <a:gd name="T35" fmla="*/ 326 h 579"/>
              <a:gd name="T36" fmla="*/ 6 w 254"/>
              <a:gd name="T37" fmla="*/ 339 h 579"/>
              <a:gd name="T38" fmla="*/ 19 w 254"/>
              <a:gd name="T39" fmla="*/ 344 h 579"/>
              <a:gd name="T40" fmla="*/ 32 w 254"/>
              <a:gd name="T41" fmla="*/ 339 h 579"/>
              <a:gd name="T42" fmla="*/ 38 w 254"/>
              <a:gd name="T43" fmla="*/ 326 h 579"/>
              <a:gd name="T44" fmla="*/ 38 w 254"/>
              <a:gd name="T45" fmla="*/ 168 h 579"/>
              <a:gd name="T46" fmla="*/ 46 w 254"/>
              <a:gd name="T47" fmla="*/ 165 h 579"/>
              <a:gd name="T48" fmla="*/ 51 w 254"/>
              <a:gd name="T49" fmla="*/ 171 h 579"/>
              <a:gd name="T50" fmla="*/ 51 w 254"/>
              <a:gd name="T51" fmla="*/ 554 h 579"/>
              <a:gd name="T52" fmla="*/ 64 w 254"/>
              <a:gd name="T53" fmla="*/ 573 h 579"/>
              <a:gd name="T54" fmla="*/ 82 w 254"/>
              <a:gd name="T55" fmla="*/ 579 h 579"/>
              <a:gd name="T56" fmla="*/ 101 w 254"/>
              <a:gd name="T57" fmla="*/ 574 h 579"/>
              <a:gd name="T58" fmla="*/ 113 w 254"/>
              <a:gd name="T59" fmla="*/ 554 h 579"/>
              <a:gd name="T60" fmla="*/ 115 w 254"/>
              <a:gd name="T61" fmla="*/ 350 h 579"/>
              <a:gd name="T62" fmla="*/ 119 w 254"/>
              <a:gd name="T63" fmla="*/ 341 h 579"/>
              <a:gd name="T64" fmla="*/ 128 w 254"/>
              <a:gd name="T65" fmla="*/ 338 h 579"/>
              <a:gd name="T66" fmla="*/ 135 w 254"/>
              <a:gd name="T67" fmla="*/ 341 h 579"/>
              <a:gd name="T68" fmla="*/ 141 w 254"/>
              <a:gd name="T69" fmla="*/ 350 h 579"/>
              <a:gd name="T70" fmla="*/ 141 w 254"/>
              <a:gd name="T71" fmla="*/ 547 h 579"/>
              <a:gd name="T72" fmla="*/ 73 w 254"/>
              <a:gd name="T73" fmla="*/ 39 h 579"/>
              <a:gd name="T74" fmla="*/ 84 w 254"/>
              <a:gd name="T75" fmla="*/ 19 h 579"/>
              <a:gd name="T76" fmla="*/ 101 w 254"/>
              <a:gd name="T77" fmla="*/ 6 h 579"/>
              <a:gd name="T78" fmla="*/ 121 w 254"/>
              <a:gd name="T79" fmla="*/ 0 h 579"/>
              <a:gd name="T80" fmla="*/ 144 w 254"/>
              <a:gd name="T81" fmla="*/ 2 h 579"/>
              <a:gd name="T82" fmla="*/ 163 w 254"/>
              <a:gd name="T83" fmla="*/ 12 h 579"/>
              <a:gd name="T84" fmla="*/ 177 w 254"/>
              <a:gd name="T85" fmla="*/ 28 h 579"/>
              <a:gd name="T86" fmla="*/ 183 w 254"/>
              <a:gd name="T87" fmla="*/ 49 h 579"/>
              <a:gd name="T88" fmla="*/ 182 w 254"/>
              <a:gd name="T89" fmla="*/ 66 h 579"/>
              <a:gd name="T90" fmla="*/ 174 w 254"/>
              <a:gd name="T91" fmla="*/ 85 h 579"/>
              <a:gd name="T92" fmla="*/ 159 w 254"/>
              <a:gd name="T93" fmla="*/ 101 h 579"/>
              <a:gd name="T94" fmla="*/ 138 w 254"/>
              <a:gd name="T95" fmla="*/ 109 h 579"/>
              <a:gd name="T96" fmla="*/ 116 w 254"/>
              <a:gd name="T97" fmla="*/ 109 h 579"/>
              <a:gd name="T98" fmla="*/ 95 w 254"/>
              <a:gd name="T99" fmla="*/ 101 h 579"/>
              <a:gd name="T100" fmla="*/ 80 w 254"/>
              <a:gd name="T101" fmla="*/ 85 h 579"/>
              <a:gd name="T102" fmla="*/ 72 w 254"/>
              <a:gd name="T103" fmla="*/ 6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579">
                <a:moveTo>
                  <a:pt x="141" y="547"/>
                </a:moveTo>
                <a:lnTo>
                  <a:pt x="141" y="550"/>
                </a:lnTo>
                <a:lnTo>
                  <a:pt x="141" y="554"/>
                </a:lnTo>
                <a:lnTo>
                  <a:pt x="142" y="559"/>
                </a:lnTo>
                <a:lnTo>
                  <a:pt x="144" y="565"/>
                </a:lnTo>
                <a:lnTo>
                  <a:pt x="148" y="569"/>
                </a:lnTo>
                <a:lnTo>
                  <a:pt x="154" y="573"/>
                </a:lnTo>
                <a:lnTo>
                  <a:pt x="159" y="577"/>
                </a:lnTo>
                <a:lnTo>
                  <a:pt x="165" y="578"/>
                </a:lnTo>
                <a:lnTo>
                  <a:pt x="168" y="579"/>
                </a:lnTo>
                <a:lnTo>
                  <a:pt x="172" y="579"/>
                </a:lnTo>
                <a:lnTo>
                  <a:pt x="174" y="579"/>
                </a:lnTo>
                <a:lnTo>
                  <a:pt x="178" y="578"/>
                </a:lnTo>
                <a:lnTo>
                  <a:pt x="183" y="577"/>
                </a:lnTo>
                <a:lnTo>
                  <a:pt x="190" y="574"/>
                </a:lnTo>
                <a:lnTo>
                  <a:pt x="194" y="570"/>
                </a:lnTo>
                <a:lnTo>
                  <a:pt x="198" y="565"/>
                </a:lnTo>
                <a:lnTo>
                  <a:pt x="201" y="560"/>
                </a:lnTo>
                <a:lnTo>
                  <a:pt x="203" y="554"/>
                </a:lnTo>
                <a:lnTo>
                  <a:pt x="203" y="551"/>
                </a:lnTo>
                <a:lnTo>
                  <a:pt x="204" y="548"/>
                </a:lnTo>
                <a:lnTo>
                  <a:pt x="204" y="547"/>
                </a:lnTo>
                <a:lnTo>
                  <a:pt x="204" y="171"/>
                </a:lnTo>
                <a:lnTo>
                  <a:pt x="204" y="171"/>
                </a:lnTo>
                <a:lnTo>
                  <a:pt x="204" y="168"/>
                </a:lnTo>
                <a:lnTo>
                  <a:pt x="205" y="167"/>
                </a:lnTo>
                <a:lnTo>
                  <a:pt x="208" y="165"/>
                </a:lnTo>
                <a:lnTo>
                  <a:pt x="210" y="165"/>
                </a:lnTo>
                <a:lnTo>
                  <a:pt x="212" y="165"/>
                </a:lnTo>
                <a:lnTo>
                  <a:pt x="214" y="167"/>
                </a:lnTo>
                <a:lnTo>
                  <a:pt x="216" y="168"/>
                </a:lnTo>
                <a:lnTo>
                  <a:pt x="217" y="171"/>
                </a:lnTo>
                <a:lnTo>
                  <a:pt x="217" y="171"/>
                </a:lnTo>
                <a:lnTo>
                  <a:pt x="217" y="171"/>
                </a:lnTo>
                <a:lnTo>
                  <a:pt x="217" y="326"/>
                </a:lnTo>
                <a:lnTo>
                  <a:pt x="217" y="328"/>
                </a:lnTo>
                <a:lnTo>
                  <a:pt x="218" y="332"/>
                </a:lnTo>
                <a:lnTo>
                  <a:pt x="220" y="336"/>
                </a:lnTo>
                <a:lnTo>
                  <a:pt x="222" y="339"/>
                </a:lnTo>
                <a:lnTo>
                  <a:pt x="225" y="340"/>
                </a:lnTo>
                <a:lnTo>
                  <a:pt x="229" y="343"/>
                </a:lnTo>
                <a:lnTo>
                  <a:pt x="231" y="344"/>
                </a:lnTo>
                <a:lnTo>
                  <a:pt x="235" y="344"/>
                </a:lnTo>
                <a:lnTo>
                  <a:pt x="239" y="344"/>
                </a:lnTo>
                <a:lnTo>
                  <a:pt x="243" y="343"/>
                </a:lnTo>
                <a:lnTo>
                  <a:pt x="245" y="340"/>
                </a:lnTo>
                <a:lnTo>
                  <a:pt x="249" y="339"/>
                </a:lnTo>
                <a:lnTo>
                  <a:pt x="251" y="336"/>
                </a:lnTo>
                <a:lnTo>
                  <a:pt x="253" y="332"/>
                </a:lnTo>
                <a:lnTo>
                  <a:pt x="254" y="328"/>
                </a:lnTo>
                <a:lnTo>
                  <a:pt x="254" y="326"/>
                </a:lnTo>
                <a:lnTo>
                  <a:pt x="254" y="326"/>
                </a:lnTo>
                <a:lnTo>
                  <a:pt x="254" y="142"/>
                </a:lnTo>
                <a:lnTo>
                  <a:pt x="254" y="138"/>
                </a:lnTo>
                <a:lnTo>
                  <a:pt x="253" y="134"/>
                </a:lnTo>
                <a:lnTo>
                  <a:pt x="251" y="132"/>
                </a:lnTo>
                <a:lnTo>
                  <a:pt x="249" y="129"/>
                </a:lnTo>
                <a:lnTo>
                  <a:pt x="245" y="127"/>
                </a:lnTo>
                <a:lnTo>
                  <a:pt x="243" y="125"/>
                </a:lnTo>
                <a:lnTo>
                  <a:pt x="239" y="124"/>
                </a:lnTo>
                <a:lnTo>
                  <a:pt x="235" y="124"/>
                </a:lnTo>
                <a:lnTo>
                  <a:pt x="235" y="124"/>
                </a:lnTo>
                <a:lnTo>
                  <a:pt x="19" y="124"/>
                </a:lnTo>
                <a:lnTo>
                  <a:pt x="15" y="124"/>
                </a:lnTo>
                <a:lnTo>
                  <a:pt x="11" y="125"/>
                </a:lnTo>
                <a:lnTo>
                  <a:pt x="9" y="127"/>
                </a:lnTo>
                <a:lnTo>
                  <a:pt x="6" y="129"/>
                </a:lnTo>
                <a:lnTo>
                  <a:pt x="3" y="132"/>
                </a:lnTo>
                <a:lnTo>
                  <a:pt x="1" y="134"/>
                </a:lnTo>
                <a:lnTo>
                  <a:pt x="0" y="138"/>
                </a:lnTo>
                <a:lnTo>
                  <a:pt x="0" y="142"/>
                </a:lnTo>
                <a:lnTo>
                  <a:pt x="0" y="326"/>
                </a:lnTo>
                <a:lnTo>
                  <a:pt x="0" y="328"/>
                </a:lnTo>
                <a:lnTo>
                  <a:pt x="1" y="332"/>
                </a:lnTo>
                <a:lnTo>
                  <a:pt x="3" y="336"/>
                </a:lnTo>
                <a:lnTo>
                  <a:pt x="6" y="339"/>
                </a:lnTo>
                <a:lnTo>
                  <a:pt x="9" y="340"/>
                </a:lnTo>
                <a:lnTo>
                  <a:pt x="11" y="343"/>
                </a:lnTo>
                <a:lnTo>
                  <a:pt x="15" y="344"/>
                </a:lnTo>
                <a:lnTo>
                  <a:pt x="19" y="344"/>
                </a:lnTo>
                <a:lnTo>
                  <a:pt x="23" y="344"/>
                </a:lnTo>
                <a:lnTo>
                  <a:pt x="27" y="343"/>
                </a:lnTo>
                <a:lnTo>
                  <a:pt x="29" y="340"/>
                </a:lnTo>
                <a:lnTo>
                  <a:pt x="32" y="339"/>
                </a:lnTo>
                <a:lnTo>
                  <a:pt x="35" y="336"/>
                </a:lnTo>
                <a:lnTo>
                  <a:pt x="36" y="332"/>
                </a:lnTo>
                <a:lnTo>
                  <a:pt x="37" y="328"/>
                </a:lnTo>
                <a:lnTo>
                  <a:pt x="38" y="326"/>
                </a:lnTo>
                <a:lnTo>
                  <a:pt x="38" y="326"/>
                </a:lnTo>
                <a:lnTo>
                  <a:pt x="38" y="326"/>
                </a:lnTo>
                <a:lnTo>
                  <a:pt x="38" y="171"/>
                </a:lnTo>
                <a:lnTo>
                  <a:pt x="38" y="168"/>
                </a:lnTo>
                <a:lnTo>
                  <a:pt x="40" y="167"/>
                </a:lnTo>
                <a:lnTo>
                  <a:pt x="42" y="165"/>
                </a:lnTo>
                <a:lnTo>
                  <a:pt x="45" y="165"/>
                </a:lnTo>
                <a:lnTo>
                  <a:pt x="46" y="165"/>
                </a:lnTo>
                <a:lnTo>
                  <a:pt x="49" y="167"/>
                </a:lnTo>
                <a:lnTo>
                  <a:pt x="50" y="168"/>
                </a:lnTo>
                <a:lnTo>
                  <a:pt x="51" y="171"/>
                </a:lnTo>
                <a:lnTo>
                  <a:pt x="51" y="171"/>
                </a:lnTo>
                <a:lnTo>
                  <a:pt x="51" y="171"/>
                </a:lnTo>
                <a:lnTo>
                  <a:pt x="51" y="547"/>
                </a:lnTo>
                <a:lnTo>
                  <a:pt x="51" y="550"/>
                </a:lnTo>
                <a:lnTo>
                  <a:pt x="51" y="554"/>
                </a:lnTo>
                <a:lnTo>
                  <a:pt x="53" y="559"/>
                </a:lnTo>
                <a:lnTo>
                  <a:pt x="57" y="565"/>
                </a:lnTo>
                <a:lnTo>
                  <a:pt x="59" y="569"/>
                </a:lnTo>
                <a:lnTo>
                  <a:pt x="64" y="573"/>
                </a:lnTo>
                <a:lnTo>
                  <a:pt x="69" y="577"/>
                </a:lnTo>
                <a:lnTo>
                  <a:pt x="76" y="578"/>
                </a:lnTo>
                <a:lnTo>
                  <a:pt x="79" y="579"/>
                </a:lnTo>
                <a:lnTo>
                  <a:pt x="82" y="579"/>
                </a:lnTo>
                <a:lnTo>
                  <a:pt x="85" y="579"/>
                </a:lnTo>
                <a:lnTo>
                  <a:pt x="89" y="578"/>
                </a:lnTo>
                <a:lnTo>
                  <a:pt x="94" y="577"/>
                </a:lnTo>
                <a:lnTo>
                  <a:pt x="101" y="574"/>
                </a:lnTo>
                <a:lnTo>
                  <a:pt x="104" y="570"/>
                </a:lnTo>
                <a:lnTo>
                  <a:pt x="108" y="565"/>
                </a:lnTo>
                <a:lnTo>
                  <a:pt x="112" y="560"/>
                </a:lnTo>
                <a:lnTo>
                  <a:pt x="113" y="554"/>
                </a:lnTo>
                <a:lnTo>
                  <a:pt x="115" y="551"/>
                </a:lnTo>
                <a:lnTo>
                  <a:pt x="115" y="548"/>
                </a:lnTo>
                <a:lnTo>
                  <a:pt x="115" y="547"/>
                </a:lnTo>
                <a:lnTo>
                  <a:pt x="115" y="350"/>
                </a:lnTo>
                <a:lnTo>
                  <a:pt x="115" y="348"/>
                </a:lnTo>
                <a:lnTo>
                  <a:pt x="116" y="345"/>
                </a:lnTo>
                <a:lnTo>
                  <a:pt x="116" y="343"/>
                </a:lnTo>
                <a:lnTo>
                  <a:pt x="119" y="341"/>
                </a:lnTo>
                <a:lnTo>
                  <a:pt x="120" y="340"/>
                </a:lnTo>
                <a:lnTo>
                  <a:pt x="123" y="339"/>
                </a:lnTo>
                <a:lnTo>
                  <a:pt x="125" y="338"/>
                </a:lnTo>
                <a:lnTo>
                  <a:pt x="128" y="338"/>
                </a:lnTo>
                <a:lnTo>
                  <a:pt x="130" y="338"/>
                </a:lnTo>
                <a:lnTo>
                  <a:pt x="132" y="339"/>
                </a:lnTo>
                <a:lnTo>
                  <a:pt x="134" y="340"/>
                </a:lnTo>
                <a:lnTo>
                  <a:pt x="135" y="341"/>
                </a:lnTo>
                <a:lnTo>
                  <a:pt x="138" y="343"/>
                </a:lnTo>
                <a:lnTo>
                  <a:pt x="139" y="345"/>
                </a:lnTo>
                <a:lnTo>
                  <a:pt x="139" y="348"/>
                </a:lnTo>
                <a:lnTo>
                  <a:pt x="141" y="350"/>
                </a:lnTo>
                <a:lnTo>
                  <a:pt x="141" y="350"/>
                </a:lnTo>
                <a:lnTo>
                  <a:pt x="141" y="350"/>
                </a:lnTo>
                <a:lnTo>
                  <a:pt x="141" y="547"/>
                </a:lnTo>
                <a:lnTo>
                  <a:pt x="141" y="547"/>
                </a:lnTo>
                <a:close/>
                <a:moveTo>
                  <a:pt x="71" y="54"/>
                </a:moveTo>
                <a:lnTo>
                  <a:pt x="71" y="49"/>
                </a:lnTo>
                <a:lnTo>
                  <a:pt x="72" y="44"/>
                </a:lnTo>
                <a:lnTo>
                  <a:pt x="73" y="39"/>
                </a:lnTo>
                <a:lnTo>
                  <a:pt x="75" y="34"/>
                </a:lnTo>
                <a:lnTo>
                  <a:pt x="77" y="28"/>
                </a:lnTo>
                <a:lnTo>
                  <a:pt x="80" y="23"/>
                </a:lnTo>
                <a:lnTo>
                  <a:pt x="84" y="19"/>
                </a:lnTo>
                <a:lnTo>
                  <a:pt x="88" y="15"/>
                </a:lnTo>
                <a:lnTo>
                  <a:pt x="91" y="12"/>
                </a:lnTo>
                <a:lnTo>
                  <a:pt x="95" y="9"/>
                </a:lnTo>
                <a:lnTo>
                  <a:pt x="101" y="6"/>
                </a:lnTo>
                <a:lnTo>
                  <a:pt x="106" y="4"/>
                </a:lnTo>
                <a:lnTo>
                  <a:pt x="111" y="2"/>
                </a:lnTo>
                <a:lnTo>
                  <a:pt x="116" y="1"/>
                </a:lnTo>
                <a:lnTo>
                  <a:pt x="121" y="0"/>
                </a:lnTo>
                <a:lnTo>
                  <a:pt x="128" y="0"/>
                </a:lnTo>
                <a:lnTo>
                  <a:pt x="133" y="0"/>
                </a:lnTo>
                <a:lnTo>
                  <a:pt x="138" y="1"/>
                </a:lnTo>
                <a:lnTo>
                  <a:pt x="144" y="2"/>
                </a:lnTo>
                <a:lnTo>
                  <a:pt x="150" y="4"/>
                </a:lnTo>
                <a:lnTo>
                  <a:pt x="154" y="6"/>
                </a:lnTo>
                <a:lnTo>
                  <a:pt x="159" y="9"/>
                </a:lnTo>
                <a:lnTo>
                  <a:pt x="163" y="12"/>
                </a:lnTo>
                <a:lnTo>
                  <a:pt x="166" y="15"/>
                </a:lnTo>
                <a:lnTo>
                  <a:pt x="170" y="19"/>
                </a:lnTo>
                <a:lnTo>
                  <a:pt x="174" y="23"/>
                </a:lnTo>
                <a:lnTo>
                  <a:pt x="177" y="28"/>
                </a:lnTo>
                <a:lnTo>
                  <a:pt x="179" y="34"/>
                </a:lnTo>
                <a:lnTo>
                  <a:pt x="181" y="39"/>
                </a:lnTo>
                <a:lnTo>
                  <a:pt x="182" y="44"/>
                </a:lnTo>
                <a:lnTo>
                  <a:pt x="183" y="49"/>
                </a:lnTo>
                <a:lnTo>
                  <a:pt x="183" y="54"/>
                </a:lnTo>
                <a:lnTo>
                  <a:pt x="183" y="54"/>
                </a:lnTo>
                <a:lnTo>
                  <a:pt x="183" y="61"/>
                </a:lnTo>
                <a:lnTo>
                  <a:pt x="182" y="66"/>
                </a:lnTo>
                <a:lnTo>
                  <a:pt x="181" y="71"/>
                </a:lnTo>
                <a:lnTo>
                  <a:pt x="179" y="76"/>
                </a:lnTo>
                <a:lnTo>
                  <a:pt x="177" y="81"/>
                </a:lnTo>
                <a:lnTo>
                  <a:pt x="174" y="85"/>
                </a:lnTo>
                <a:lnTo>
                  <a:pt x="170" y="89"/>
                </a:lnTo>
                <a:lnTo>
                  <a:pt x="166" y="93"/>
                </a:lnTo>
                <a:lnTo>
                  <a:pt x="163" y="97"/>
                </a:lnTo>
                <a:lnTo>
                  <a:pt x="159" y="101"/>
                </a:lnTo>
                <a:lnTo>
                  <a:pt x="154" y="103"/>
                </a:lnTo>
                <a:lnTo>
                  <a:pt x="150" y="106"/>
                </a:lnTo>
                <a:lnTo>
                  <a:pt x="144" y="107"/>
                </a:lnTo>
                <a:lnTo>
                  <a:pt x="138" y="109"/>
                </a:lnTo>
                <a:lnTo>
                  <a:pt x="133" y="110"/>
                </a:lnTo>
                <a:lnTo>
                  <a:pt x="128" y="110"/>
                </a:lnTo>
                <a:lnTo>
                  <a:pt x="121" y="110"/>
                </a:lnTo>
                <a:lnTo>
                  <a:pt x="116" y="109"/>
                </a:lnTo>
                <a:lnTo>
                  <a:pt x="111" y="107"/>
                </a:lnTo>
                <a:lnTo>
                  <a:pt x="106" y="106"/>
                </a:lnTo>
                <a:lnTo>
                  <a:pt x="101" y="103"/>
                </a:lnTo>
                <a:lnTo>
                  <a:pt x="95" y="101"/>
                </a:lnTo>
                <a:lnTo>
                  <a:pt x="91" y="97"/>
                </a:lnTo>
                <a:lnTo>
                  <a:pt x="88" y="93"/>
                </a:lnTo>
                <a:lnTo>
                  <a:pt x="84" y="89"/>
                </a:lnTo>
                <a:lnTo>
                  <a:pt x="80" y="85"/>
                </a:lnTo>
                <a:lnTo>
                  <a:pt x="77" y="81"/>
                </a:lnTo>
                <a:lnTo>
                  <a:pt x="75" y="76"/>
                </a:lnTo>
                <a:lnTo>
                  <a:pt x="73" y="71"/>
                </a:lnTo>
                <a:lnTo>
                  <a:pt x="72" y="66"/>
                </a:lnTo>
                <a:lnTo>
                  <a:pt x="71" y="61"/>
                </a:lnTo>
                <a:lnTo>
                  <a:pt x="71" y="54"/>
                </a:lnTo>
                <a:lnTo>
                  <a:pt x="71" y="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06057" y="3464996"/>
            <a:ext cx="139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Atmospheric Source Term</a:t>
            </a:r>
          </a:p>
        </p:txBody>
      </p:sp>
      <p:sp>
        <p:nvSpPr>
          <p:cNvPr id="26" name="Freeform 32"/>
          <p:cNvSpPr>
            <a:spLocks/>
          </p:cNvSpPr>
          <p:nvPr/>
        </p:nvSpPr>
        <p:spPr bwMode="auto">
          <a:xfrm>
            <a:off x="7201942" y="3863324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2"/>
          <p:cNvSpPr>
            <a:spLocks/>
          </p:cNvSpPr>
          <p:nvPr/>
        </p:nvSpPr>
        <p:spPr bwMode="auto">
          <a:xfrm>
            <a:off x="7347406" y="3784985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2"/>
          <p:cNvSpPr>
            <a:spLocks/>
          </p:cNvSpPr>
          <p:nvPr/>
        </p:nvSpPr>
        <p:spPr bwMode="auto">
          <a:xfrm>
            <a:off x="7492870" y="3872297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2"/>
          <p:cNvSpPr>
            <a:spLocks/>
          </p:cNvSpPr>
          <p:nvPr/>
        </p:nvSpPr>
        <p:spPr bwMode="auto">
          <a:xfrm>
            <a:off x="7638334" y="3750595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>
            <a:off x="7749666" y="3902994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7917011" y="3741621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7051061" y="3164807"/>
            <a:ext cx="1109663" cy="533400"/>
          </a:xfrm>
          <a:custGeom>
            <a:avLst/>
            <a:gdLst>
              <a:gd name="T0" fmla="*/ 40 w 1397"/>
              <a:gd name="T1" fmla="*/ 644 h 673"/>
              <a:gd name="T2" fmla="*/ 9 w 1397"/>
              <a:gd name="T3" fmla="*/ 595 h 673"/>
              <a:gd name="T4" fmla="*/ 2 w 1397"/>
              <a:gd name="T5" fmla="*/ 568 h 673"/>
              <a:gd name="T6" fmla="*/ 0 w 1397"/>
              <a:gd name="T7" fmla="*/ 539 h 673"/>
              <a:gd name="T8" fmla="*/ 4 w 1397"/>
              <a:gd name="T9" fmla="*/ 510 h 673"/>
              <a:gd name="T10" fmla="*/ 13 w 1397"/>
              <a:gd name="T11" fmla="*/ 481 h 673"/>
              <a:gd name="T12" fmla="*/ 35 w 1397"/>
              <a:gd name="T13" fmla="*/ 446 h 673"/>
              <a:gd name="T14" fmla="*/ 74 w 1397"/>
              <a:gd name="T15" fmla="*/ 413 h 673"/>
              <a:gd name="T16" fmla="*/ 120 w 1397"/>
              <a:gd name="T17" fmla="*/ 395 h 673"/>
              <a:gd name="T18" fmla="*/ 172 w 1397"/>
              <a:gd name="T19" fmla="*/ 395 h 673"/>
              <a:gd name="T20" fmla="*/ 193 w 1397"/>
              <a:gd name="T21" fmla="*/ 384 h 673"/>
              <a:gd name="T22" fmla="*/ 187 w 1397"/>
              <a:gd name="T23" fmla="*/ 352 h 673"/>
              <a:gd name="T24" fmla="*/ 189 w 1397"/>
              <a:gd name="T25" fmla="*/ 320 h 673"/>
              <a:gd name="T26" fmla="*/ 196 w 1397"/>
              <a:gd name="T27" fmla="*/ 288 h 673"/>
              <a:gd name="T28" fmla="*/ 209 w 1397"/>
              <a:gd name="T29" fmla="*/ 259 h 673"/>
              <a:gd name="T30" fmla="*/ 239 w 1397"/>
              <a:gd name="T31" fmla="*/ 221 h 673"/>
              <a:gd name="T32" fmla="*/ 281 w 1397"/>
              <a:gd name="T33" fmla="*/ 194 h 673"/>
              <a:gd name="T34" fmla="*/ 312 w 1397"/>
              <a:gd name="T35" fmla="*/ 182 h 673"/>
              <a:gd name="T36" fmla="*/ 344 w 1397"/>
              <a:gd name="T37" fmla="*/ 177 h 673"/>
              <a:gd name="T38" fmla="*/ 366 w 1397"/>
              <a:gd name="T39" fmla="*/ 155 h 673"/>
              <a:gd name="T40" fmla="*/ 383 w 1397"/>
              <a:gd name="T41" fmla="*/ 115 h 673"/>
              <a:gd name="T42" fmla="*/ 405 w 1397"/>
              <a:gd name="T43" fmla="*/ 80 h 673"/>
              <a:gd name="T44" fmla="*/ 433 w 1397"/>
              <a:gd name="T45" fmla="*/ 50 h 673"/>
              <a:gd name="T46" fmla="*/ 467 w 1397"/>
              <a:gd name="T47" fmla="*/ 27 h 673"/>
              <a:gd name="T48" fmla="*/ 506 w 1397"/>
              <a:gd name="T49" fmla="*/ 10 h 673"/>
              <a:gd name="T50" fmla="*/ 546 w 1397"/>
              <a:gd name="T51" fmla="*/ 1 h 673"/>
              <a:gd name="T52" fmla="*/ 589 w 1397"/>
              <a:gd name="T53" fmla="*/ 0 h 673"/>
              <a:gd name="T54" fmla="*/ 636 w 1397"/>
              <a:gd name="T55" fmla="*/ 10 h 673"/>
              <a:gd name="T56" fmla="*/ 686 w 1397"/>
              <a:gd name="T57" fmla="*/ 32 h 673"/>
              <a:gd name="T58" fmla="*/ 727 w 1397"/>
              <a:gd name="T59" fmla="*/ 67 h 673"/>
              <a:gd name="T60" fmla="*/ 759 w 1397"/>
              <a:gd name="T61" fmla="*/ 111 h 673"/>
              <a:gd name="T62" fmla="*/ 789 w 1397"/>
              <a:gd name="T63" fmla="*/ 132 h 673"/>
              <a:gd name="T64" fmla="*/ 825 w 1397"/>
              <a:gd name="T65" fmla="*/ 131 h 673"/>
              <a:gd name="T66" fmla="*/ 860 w 1397"/>
              <a:gd name="T67" fmla="*/ 137 h 673"/>
              <a:gd name="T68" fmla="*/ 894 w 1397"/>
              <a:gd name="T69" fmla="*/ 149 h 673"/>
              <a:gd name="T70" fmla="*/ 924 w 1397"/>
              <a:gd name="T71" fmla="*/ 167 h 673"/>
              <a:gd name="T72" fmla="*/ 949 w 1397"/>
              <a:gd name="T73" fmla="*/ 191 h 673"/>
              <a:gd name="T74" fmla="*/ 970 w 1397"/>
              <a:gd name="T75" fmla="*/ 220 h 673"/>
              <a:gd name="T76" fmla="*/ 986 w 1397"/>
              <a:gd name="T77" fmla="*/ 254 h 673"/>
              <a:gd name="T78" fmla="*/ 995 w 1397"/>
              <a:gd name="T79" fmla="*/ 295 h 673"/>
              <a:gd name="T80" fmla="*/ 1017 w 1397"/>
              <a:gd name="T81" fmla="*/ 309 h 673"/>
              <a:gd name="T82" fmla="*/ 1059 w 1397"/>
              <a:gd name="T83" fmla="*/ 303 h 673"/>
              <a:gd name="T84" fmla="*/ 1101 w 1397"/>
              <a:gd name="T85" fmla="*/ 313 h 673"/>
              <a:gd name="T86" fmla="*/ 1136 w 1397"/>
              <a:gd name="T87" fmla="*/ 339 h 673"/>
              <a:gd name="T88" fmla="*/ 1159 w 1397"/>
              <a:gd name="T89" fmla="*/ 379 h 673"/>
              <a:gd name="T90" fmla="*/ 1164 w 1397"/>
              <a:gd name="T91" fmla="*/ 426 h 673"/>
              <a:gd name="T92" fmla="*/ 1176 w 1397"/>
              <a:gd name="T93" fmla="*/ 442 h 673"/>
              <a:gd name="T94" fmla="*/ 1210 w 1397"/>
              <a:gd name="T95" fmla="*/ 436 h 673"/>
              <a:gd name="T96" fmla="*/ 1243 w 1397"/>
              <a:gd name="T97" fmla="*/ 437 h 673"/>
              <a:gd name="T98" fmla="*/ 1275 w 1397"/>
              <a:gd name="T99" fmla="*/ 444 h 673"/>
              <a:gd name="T100" fmla="*/ 1307 w 1397"/>
              <a:gd name="T101" fmla="*/ 457 h 673"/>
              <a:gd name="T102" fmla="*/ 1334 w 1397"/>
              <a:gd name="T103" fmla="*/ 475 h 673"/>
              <a:gd name="T104" fmla="*/ 1367 w 1397"/>
              <a:gd name="T105" fmla="*/ 512 h 673"/>
              <a:gd name="T106" fmla="*/ 1384 w 1397"/>
              <a:gd name="T107" fmla="*/ 543 h 673"/>
              <a:gd name="T108" fmla="*/ 1393 w 1397"/>
              <a:gd name="T109" fmla="*/ 574 h 673"/>
              <a:gd name="T110" fmla="*/ 1397 w 1397"/>
              <a:gd name="T111" fmla="*/ 608 h 673"/>
              <a:gd name="T112" fmla="*/ 1395 w 1397"/>
              <a:gd name="T113" fmla="*/ 640 h 673"/>
              <a:gd name="T114" fmla="*/ 1385 w 1397"/>
              <a:gd name="T115" fmla="*/ 673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7" h="673">
                <a:moveTo>
                  <a:pt x="75" y="673"/>
                </a:moveTo>
                <a:lnTo>
                  <a:pt x="62" y="665"/>
                </a:lnTo>
                <a:lnTo>
                  <a:pt x="50" y="655"/>
                </a:lnTo>
                <a:lnTo>
                  <a:pt x="40" y="644"/>
                </a:lnTo>
                <a:lnTo>
                  <a:pt x="30" y="634"/>
                </a:lnTo>
                <a:lnTo>
                  <a:pt x="22" y="621"/>
                </a:lnTo>
                <a:lnTo>
                  <a:pt x="15" y="609"/>
                </a:lnTo>
                <a:lnTo>
                  <a:pt x="9" y="595"/>
                </a:lnTo>
                <a:lnTo>
                  <a:pt x="8" y="589"/>
                </a:lnTo>
                <a:lnTo>
                  <a:pt x="5" y="582"/>
                </a:lnTo>
                <a:lnTo>
                  <a:pt x="4" y="574"/>
                </a:lnTo>
                <a:lnTo>
                  <a:pt x="2" y="568"/>
                </a:lnTo>
                <a:lnTo>
                  <a:pt x="1" y="561"/>
                </a:lnTo>
                <a:lnTo>
                  <a:pt x="0" y="554"/>
                </a:lnTo>
                <a:lnTo>
                  <a:pt x="0" y="546"/>
                </a:lnTo>
                <a:lnTo>
                  <a:pt x="0" y="539"/>
                </a:lnTo>
                <a:lnTo>
                  <a:pt x="0" y="532"/>
                </a:lnTo>
                <a:lnTo>
                  <a:pt x="1" y="525"/>
                </a:lnTo>
                <a:lnTo>
                  <a:pt x="1" y="517"/>
                </a:lnTo>
                <a:lnTo>
                  <a:pt x="4" y="510"/>
                </a:lnTo>
                <a:lnTo>
                  <a:pt x="5" y="503"/>
                </a:lnTo>
                <a:lnTo>
                  <a:pt x="8" y="495"/>
                </a:lnTo>
                <a:lnTo>
                  <a:pt x="9" y="489"/>
                </a:lnTo>
                <a:lnTo>
                  <a:pt x="13" y="481"/>
                </a:lnTo>
                <a:lnTo>
                  <a:pt x="15" y="475"/>
                </a:lnTo>
                <a:lnTo>
                  <a:pt x="19" y="468"/>
                </a:lnTo>
                <a:lnTo>
                  <a:pt x="27" y="457"/>
                </a:lnTo>
                <a:lnTo>
                  <a:pt x="35" y="446"/>
                </a:lnTo>
                <a:lnTo>
                  <a:pt x="43" y="436"/>
                </a:lnTo>
                <a:lnTo>
                  <a:pt x="53" y="428"/>
                </a:lnTo>
                <a:lnTo>
                  <a:pt x="63" y="419"/>
                </a:lnTo>
                <a:lnTo>
                  <a:pt x="74" y="413"/>
                </a:lnTo>
                <a:lnTo>
                  <a:pt x="85" y="407"/>
                </a:lnTo>
                <a:lnTo>
                  <a:pt x="97" y="402"/>
                </a:lnTo>
                <a:lnTo>
                  <a:pt x="109" y="398"/>
                </a:lnTo>
                <a:lnTo>
                  <a:pt x="120" y="395"/>
                </a:lnTo>
                <a:lnTo>
                  <a:pt x="133" y="393"/>
                </a:lnTo>
                <a:lnTo>
                  <a:pt x="146" y="392"/>
                </a:lnTo>
                <a:lnTo>
                  <a:pt x="159" y="393"/>
                </a:lnTo>
                <a:lnTo>
                  <a:pt x="172" y="395"/>
                </a:lnTo>
                <a:lnTo>
                  <a:pt x="185" y="397"/>
                </a:lnTo>
                <a:lnTo>
                  <a:pt x="198" y="401"/>
                </a:lnTo>
                <a:lnTo>
                  <a:pt x="195" y="392"/>
                </a:lnTo>
                <a:lnTo>
                  <a:pt x="193" y="384"/>
                </a:lnTo>
                <a:lnTo>
                  <a:pt x="190" y="376"/>
                </a:lnTo>
                <a:lnTo>
                  <a:pt x="189" y="369"/>
                </a:lnTo>
                <a:lnTo>
                  <a:pt x="189" y="360"/>
                </a:lnTo>
                <a:lnTo>
                  <a:pt x="187" y="352"/>
                </a:lnTo>
                <a:lnTo>
                  <a:pt x="187" y="344"/>
                </a:lnTo>
                <a:lnTo>
                  <a:pt x="187" y="335"/>
                </a:lnTo>
                <a:lnTo>
                  <a:pt x="189" y="327"/>
                </a:lnTo>
                <a:lnTo>
                  <a:pt x="189" y="320"/>
                </a:lnTo>
                <a:lnTo>
                  <a:pt x="190" y="312"/>
                </a:lnTo>
                <a:lnTo>
                  <a:pt x="193" y="304"/>
                </a:lnTo>
                <a:lnTo>
                  <a:pt x="194" y="296"/>
                </a:lnTo>
                <a:lnTo>
                  <a:pt x="196" y="288"/>
                </a:lnTo>
                <a:lnTo>
                  <a:pt x="199" y="281"/>
                </a:lnTo>
                <a:lnTo>
                  <a:pt x="203" y="273"/>
                </a:lnTo>
                <a:lnTo>
                  <a:pt x="207" y="266"/>
                </a:lnTo>
                <a:lnTo>
                  <a:pt x="209" y="259"/>
                </a:lnTo>
                <a:lnTo>
                  <a:pt x="215" y="252"/>
                </a:lnTo>
                <a:lnTo>
                  <a:pt x="218" y="246"/>
                </a:lnTo>
                <a:lnTo>
                  <a:pt x="229" y="233"/>
                </a:lnTo>
                <a:lnTo>
                  <a:pt x="239" y="221"/>
                </a:lnTo>
                <a:lnTo>
                  <a:pt x="252" y="211"/>
                </a:lnTo>
                <a:lnTo>
                  <a:pt x="265" y="202"/>
                </a:lnTo>
                <a:lnTo>
                  <a:pt x="273" y="198"/>
                </a:lnTo>
                <a:lnTo>
                  <a:pt x="281" y="194"/>
                </a:lnTo>
                <a:lnTo>
                  <a:pt x="287" y="190"/>
                </a:lnTo>
                <a:lnTo>
                  <a:pt x="296" y="188"/>
                </a:lnTo>
                <a:lnTo>
                  <a:pt x="304" y="184"/>
                </a:lnTo>
                <a:lnTo>
                  <a:pt x="312" y="182"/>
                </a:lnTo>
                <a:lnTo>
                  <a:pt x="319" y="180"/>
                </a:lnTo>
                <a:lnTo>
                  <a:pt x="328" y="179"/>
                </a:lnTo>
                <a:lnTo>
                  <a:pt x="336" y="177"/>
                </a:lnTo>
                <a:lnTo>
                  <a:pt x="344" y="177"/>
                </a:lnTo>
                <a:lnTo>
                  <a:pt x="353" y="177"/>
                </a:lnTo>
                <a:lnTo>
                  <a:pt x="362" y="177"/>
                </a:lnTo>
                <a:lnTo>
                  <a:pt x="363" y="166"/>
                </a:lnTo>
                <a:lnTo>
                  <a:pt x="366" y="155"/>
                </a:lnTo>
                <a:lnTo>
                  <a:pt x="370" y="145"/>
                </a:lnTo>
                <a:lnTo>
                  <a:pt x="374" y="135"/>
                </a:lnTo>
                <a:lnTo>
                  <a:pt x="378" y="125"/>
                </a:lnTo>
                <a:lnTo>
                  <a:pt x="383" y="115"/>
                </a:lnTo>
                <a:lnTo>
                  <a:pt x="388" y="106"/>
                </a:lnTo>
                <a:lnTo>
                  <a:pt x="393" y="97"/>
                </a:lnTo>
                <a:lnTo>
                  <a:pt x="398" y="89"/>
                </a:lnTo>
                <a:lnTo>
                  <a:pt x="405" y="80"/>
                </a:lnTo>
                <a:lnTo>
                  <a:pt x="411" y="72"/>
                </a:lnTo>
                <a:lnTo>
                  <a:pt x="419" y="65"/>
                </a:lnTo>
                <a:lnTo>
                  <a:pt x="425" y="57"/>
                </a:lnTo>
                <a:lnTo>
                  <a:pt x="433" y="50"/>
                </a:lnTo>
                <a:lnTo>
                  <a:pt x="442" y="44"/>
                </a:lnTo>
                <a:lnTo>
                  <a:pt x="450" y="38"/>
                </a:lnTo>
                <a:lnTo>
                  <a:pt x="459" y="32"/>
                </a:lnTo>
                <a:lnTo>
                  <a:pt x="467" y="27"/>
                </a:lnTo>
                <a:lnTo>
                  <a:pt x="476" y="22"/>
                </a:lnTo>
                <a:lnTo>
                  <a:pt x="486" y="18"/>
                </a:lnTo>
                <a:lnTo>
                  <a:pt x="495" y="14"/>
                </a:lnTo>
                <a:lnTo>
                  <a:pt x="506" y="10"/>
                </a:lnTo>
                <a:lnTo>
                  <a:pt x="515" y="8"/>
                </a:lnTo>
                <a:lnTo>
                  <a:pt x="525" y="5"/>
                </a:lnTo>
                <a:lnTo>
                  <a:pt x="535" y="3"/>
                </a:lnTo>
                <a:lnTo>
                  <a:pt x="546" y="1"/>
                </a:lnTo>
                <a:lnTo>
                  <a:pt x="556" y="0"/>
                </a:lnTo>
                <a:lnTo>
                  <a:pt x="567" y="0"/>
                </a:lnTo>
                <a:lnTo>
                  <a:pt x="578" y="0"/>
                </a:lnTo>
                <a:lnTo>
                  <a:pt x="589" y="0"/>
                </a:lnTo>
                <a:lnTo>
                  <a:pt x="599" y="1"/>
                </a:lnTo>
                <a:lnTo>
                  <a:pt x="611" y="4"/>
                </a:lnTo>
                <a:lnTo>
                  <a:pt x="623" y="6"/>
                </a:lnTo>
                <a:lnTo>
                  <a:pt x="636" y="10"/>
                </a:lnTo>
                <a:lnTo>
                  <a:pt x="649" y="14"/>
                </a:lnTo>
                <a:lnTo>
                  <a:pt x="662" y="19"/>
                </a:lnTo>
                <a:lnTo>
                  <a:pt x="674" y="26"/>
                </a:lnTo>
                <a:lnTo>
                  <a:pt x="686" y="32"/>
                </a:lnTo>
                <a:lnTo>
                  <a:pt x="697" y="40"/>
                </a:lnTo>
                <a:lnTo>
                  <a:pt x="708" y="49"/>
                </a:lnTo>
                <a:lnTo>
                  <a:pt x="718" y="57"/>
                </a:lnTo>
                <a:lnTo>
                  <a:pt x="727" y="67"/>
                </a:lnTo>
                <a:lnTo>
                  <a:pt x="736" y="78"/>
                </a:lnTo>
                <a:lnTo>
                  <a:pt x="744" y="88"/>
                </a:lnTo>
                <a:lnTo>
                  <a:pt x="752" y="100"/>
                </a:lnTo>
                <a:lnTo>
                  <a:pt x="759" y="111"/>
                </a:lnTo>
                <a:lnTo>
                  <a:pt x="766" y="123"/>
                </a:lnTo>
                <a:lnTo>
                  <a:pt x="771" y="136"/>
                </a:lnTo>
                <a:lnTo>
                  <a:pt x="780" y="133"/>
                </a:lnTo>
                <a:lnTo>
                  <a:pt x="789" y="132"/>
                </a:lnTo>
                <a:lnTo>
                  <a:pt x="798" y="132"/>
                </a:lnTo>
                <a:lnTo>
                  <a:pt x="807" y="131"/>
                </a:lnTo>
                <a:lnTo>
                  <a:pt x="816" y="131"/>
                </a:lnTo>
                <a:lnTo>
                  <a:pt x="825" y="131"/>
                </a:lnTo>
                <a:lnTo>
                  <a:pt x="834" y="132"/>
                </a:lnTo>
                <a:lnTo>
                  <a:pt x="843" y="133"/>
                </a:lnTo>
                <a:lnTo>
                  <a:pt x="852" y="135"/>
                </a:lnTo>
                <a:lnTo>
                  <a:pt x="860" y="137"/>
                </a:lnTo>
                <a:lnTo>
                  <a:pt x="869" y="140"/>
                </a:lnTo>
                <a:lnTo>
                  <a:pt x="877" y="142"/>
                </a:lnTo>
                <a:lnTo>
                  <a:pt x="885" y="145"/>
                </a:lnTo>
                <a:lnTo>
                  <a:pt x="894" y="149"/>
                </a:lnTo>
                <a:lnTo>
                  <a:pt x="902" y="153"/>
                </a:lnTo>
                <a:lnTo>
                  <a:pt x="908" y="158"/>
                </a:lnTo>
                <a:lnTo>
                  <a:pt x="916" y="162"/>
                </a:lnTo>
                <a:lnTo>
                  <a:pt x="924" y="167"/>
                </a:lnTo>
                <a:lnTo>
                  <a:pt x="930" y="173"/>
                </a:lnTo>
                <a:lnTo>
                  <a:pt x="937" y="179"/>
                </a:lnTo>
                <a:lnTo>
                  <a:pt x="943" y="185"/>
                </a:lnTo>
                <a:lnTo>
                  <a:pt x="949" y="191"/>
                </a:lnTo>
                <a:lnTo>
                  <a:pt x="955" y="198"/>
                </a:lnTo>
                <a:lnTo>
                  <a:pt x="960" y="204"/>
                </a:lnTo>
                <a:lnTo>
                  <a:pt x="965" y="212"/>
                </a:lnTo>
                <a:lnTo>
                  <a:pt x="970" y="220"/>
                </a:lnTo>
                <a:lnTo>
                  <a:pt x="974" y="228"/>
                </a:lnTo>
                <a:lnTo>
                  <a:pt x="979" y="235"/>
                </a:lnTo>
                <a:lnTo>
                  <a:pt x="982" y="244"/>
                </a:lnTo>
                <a:lnTo>
                  <a:pt x="986" y="254"/>
                </a:lnTo>
                <a:lnTo>
                  <a:pt x="988" y="261"/>
                </a:lnTo>
                <a:lnTo>
                  <a:pt x="991" y="272"/>
                </a:lnTo>
                <a:lnTo>
                  <a:pt x="993" y="283"/>
                </a:lnTo>
                <a:lnTo>
                  <a:pt x="995" y="295"/>
                </a:lnTo>
                <a:lnTo>
                  <a:pt x="996" y="307"/>
                </a:lnTo>
                <a:lnTo>
                  <a:pt x="996" y="318"/>
                </a:lnTo>
                <a:lnTo>
                  <a:pt x="1006" y="313"/>
                </a:lnTo>
                <a:lnTo>
                  <a:pt x="1017" y="309"/>
                </a:lnTo>
                <a:lnTo>
                  <a:pt x="1027" y="305"/>
                </a:lnTo>
                <a:lnTo>
                  <a:pt x="1037" y="303"/>
                </a:lnTo>
                <a:lnTo>
                  <a:pt x="1049" y="303"/>
                </a:lnTo>
                <a:lnTo>
                  <a:pt x="1059" y="303"/>
                </a:lnTo>
                <a:lnTo>
                  <a:pt x="1070" y="304"/>
                </a:lnTo>
                <a:lnTo>
                  <a:pt x="1080" y="305"/>
                </a:lnTo>
                <a:lnTo>
                  <a:pt x="1090" y="309"/>
                </a:lnTo>
                <a:lnTo>
                  <a:pt x="1101" y="313"/>
                </a:lnTo>
                <a:lnTo>
                  <a:pt x="1110" y="318"/>
                </a:lnTo>
                <a:lnTo>
                  <a:pt x="1119" y="323"/>
                </a:lnTo>
                <a:lnTo>
                  <a:pt x="1128" y="331"/>
                </a:lnTo>
                <a:lnTo>
                  <a:pt x="1136" y="339"/>
                </a:lnTo>
                <a:lnTo>
                  <a:pt x="1142" y="348"/>
                </a:lnTo>
                <a:lnTo>
                  <a:pt x="1149" y="357"/>
                </a:lnTo>
                <a:lnTo>
                  <a:pt x="1155" y="367"/>
                </a:lnTo>
                <a:lnTo>
                  <a:pt x="1159" y="379"/>
                </a:lnTo>
                <a:lnTo>
                  <a:pt x="1162" y="391"/>
                </a:lnTo>
                <a:lnTo>
                  <a:pt x="1164" y="402"/>
                </a:lnTo>
                <a:lnTo>
                  <a:pt x="1166" y="414"/>
                </a:lnTo>
                <a:lnTo>
                  <a:pt x="1164" y="426"/>
                </a:lnTo>
                <a:lnTo>
                  <a:pt x="1163" y="437"/>
                </a:lnTo>
                <a:lnTo>
                  <a:pt x="1160" y="449"/>
                </a:lnTo>
                <a:lnTo>
                  <a:pt x="1168" y="446"/>
                </a:lnTo>
                <a:lnTo>
                  <a:pt x="1176" y="442"/>
                </a:lnTo>
                <a:lnTo>
                  <a:pt x="1185" y="441"/>
                </a:lnTo>
                <a:lnTo>
                  <a:pt x="1193" y="439"/>
                </a:lnTo>
                <a:lnTo>
                  <a:pt x="1202" y="437"/>
                </a:lnTo>
                <a:lnTo>
                  <a:pt x="1210" y="436"/>
                </a:lnTo>
                <a:lnTo>
                  <a:pt x="1219" y="436"/>
                </a:lnTo>
                <a:lnTo>
                  <a:pt x="1226" y="436"/>
                </a:lnTo>
                <a:lnTo>
                  <a:pt x="1235" y="436"/>
                </a:lnTo>
                <a:lnTo>
                  <a:pt x="1243" y="437"/>
                </a:lnTo>
                <a:lnTo>
                  <a:pt x="1251" y="437"/>
                </a:lnTo>
                <a:lnTo>
                  <a:pt x="1260" y="440"/>
                </a:lnTo>
                <a:lnTo>
                  <a:pt x="1268" y="441"/>
                </a:lnTo>
                <a:lnTo>
                  <a:pt x="1275" y="444"/>
                </a:lnTo>
                <a:lnTo>
                  <a:pt x="1283" y="446"/>
                </a:lnTo>
                <a:lnTo>
                  <a:pt x="1291" y="449"/>
                </a:lnTo>
                <a:lnTo>
                  <a:pt x="1299" y="453"/>
                </a:lnTo>
                <a:lnTo>
                  <a:pt x="1307" y="457"/>
                </a:lnTo>
                <a:lnTo>
                  <a:pt x="1313" y="461"/>
                </a:lnTo>
                <a:lnTo>
                  <a:pt x="1321" y="464"/>
                </a:lnTo>
                <a:lnTo>
                  <a:pt x="1327" y="470"/>
                </a:lnTo>
                <a:lnTo>
                  <a:pt x="1334" y="475"/>
                </a:lnTo>
                <a:lnTo>
                  <a:pt x="1340" y="480"/>
                </a:lnTo>
                <a:lnTo>
                  <a:pt x="1345" y="485"/>
                </a:lnTo>
                <a:lnTo>
                  <a:pt x="1357" y="498"/>
                </a:lnTo>
                <a:lnTo>
                  <a:pt x="1367" y="512"/>
                </a:lnTo>
                <a:lnTo>
                  <a:pt x="1373" y="519"/>
                </a:lnTo>
                <a:lnTo>
                  <a:pt x="1376" y="526"/>
                </a:lnTo>
                <a:lnTo>
                  <a:pt x="1380" y="534"/>
                </a:lnTo>
                <a:lnTo>
                  <a:pt x="1384" y="543"/>
                </a:lnTo>
                <a:lnTo>
                  <a:pt x="1387" y="551"/>
                </a:lnTo>
                <a:lnTo>
                  <a:pt x="1389" y="559"/>
                </a:lnTo>
                <a:lnTo>
                  <a:pt x="1392" y="567"/>
                </a:lnTo>
                <a:lnTo>
                  <a:pt x="1393" y="574"/>
                </a:lnTo>
                <a:lnTo>
                  <a:pt x="1395" y="583"/>
                </a:lnTo>
                <a:lnTo>
                  <a:pt x="1396" y="591"/>
                </a:lnTo>
                <a:lnTo>
                  <a:pt x="1397" y="599"/>
                </a:lnTo>
                <a:lnTo>
                  <a:pt x="1397" y="608"/>
                </a:lnTo>
                <a:lnTo>
                  <a:pt x="1397" y="616"/>
                </a:lnTo>
                <a:lnTo>
                  <a:pt x="1396" y="625"/>
                </a:lnTo>
                <a:lnTo>
                  <a:pt x="1396" y="633"/>
                </a:lnTo>
                <a:lnTo>
                  <a:pt x="1395" y="640"/>
                </a:lnTo>
                <a:lnTo>
                  <a:pt x="1392" y="649"/>
                </a:lnTo>
                <a:lnTo>
                  <a:pt x="1391" y="657"/>
                </a:lnTo>
                <a:lnTo>
                  <a:pt x="1388" y="665"/>
                </a:lnTo>
                <a:lnTo>
                  <a:pt x="1385" y="673"/>
                </a:lnTo>
                <a:lnTo>
                  <a:pt x="1385" y="673"/>
                </a:lnTo>
                <a:lnTo>
                  <a:pt x="75" y="673"/>
                </a:lnTo>
                <a:lnTo>
                  <a:pt x="75" y="673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0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RASCAL Defines Atmospheric Source Term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Determines radionuclides available for release</a:t>
            </a:r>
          </a:p>
          <a:p>
            <a:pPr lvl="1"/>
            <a:r>
              <a:rPr lang="en-US" dirty="0"/>
              <a:t>May be single nuclide or complex core damage</a:t>
            </a:r>
          </a:p>
          <a:p>
            <a:pPr lvl="1"/>
            <a:r>
              <a:rPr lang="en-US" dirty="0"/>
              <a:t>Time-dependent isotopes and activity</a:t>
            </a:r>
          </a:p>
          <a:p>
            <a:r>
              <a:rPr lang="en-US" dirty="0"/>
              <a:t>Source material may be filtered, reduced, or decayed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19400" y="4419600"/>
            <a:ext cx="6781800" cy="2209800"/>
            <a:chOff x="404700" y="3983383"/>
            <a:chExt cx="8891700" cy="2874617"/>
          </a:xfrm>
        </p:grpSpPr>
        <p:sp>
          <p:nvSpPr>
            <p:cNvPr id="84" name="Right Arrow 83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70687" y="4077003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86" name="Right Arrow 85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ube 89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92" name="Isosceles Triangle 91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95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100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400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 is Radionuclides Released to Environment Over Time (Atmospheric Source Term)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Isotopic activity over time (15 min)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838200" y="4152900"/>
            <a:ext cx="6781800" cy="2209800"/>
            <a:chOff x="404700" y="3983383"/>
            <a:chExt cx="8891700" cy="2874617"/>
          </a:xfrm>
        </p:grpSpPr>
        <p:sp>
          <p:nvSpPr>
            <p:cNvPr id="30" name="Right Arrow 29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70687" y="4077003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33" name="Right Arrow 32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ube 36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39" name="Isosceles Triangle 38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91B0372-2E02-1F34-8985-EBF48FE34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72" y="1469634"/>
            <a:ext cx="4486680" cy="30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35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Source Term is Moved using ATD Models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600201"/>
            <a:ext cx="8610600" cy="2401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Atmospheric Transport and Dispersion Models</a:t>
            </a:r>
          </a:p>
          <a:p>
            <a:pPr lvl="1"/>
            <a:r>
              <a:rPr lang="en-US" dirty="0"/>
              <a:t>Transport material based on weather conditions</a:t>
            </a:r>
          </a:p>
          <a:p>
            <a:pPr lvl="1"/>
            <a:r>
              <a:rPr lang="en-US" dirty="0"/>
              <a:t>Track material to where it falls/washes on ground</a:t>
            </a:r>
          </a:p>
          <a:p>
            <a:pPr lvl="1"/>
            <a:r>
              <a:rPr lang="en-US" dirty="0"/>
              <a:t>Accounts for dry/wet processes and particle size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819400" y="4343400"/>
            <a:ext cx="6781800" cy="2209800"/>
            <a:chOff x="404700" y="3983383"/>
            <a:chExt cx="8891700" cy="2874617"/>
          </a:xfrm>
        </p:grpSpPr>
        <p:sp>
          <p:nvSpPr>
            <p:cNvPr id="29" name="Right Arrow 28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39259" y="4077003"/>
              <a:ext cx="80222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31" name="Right Arrow 30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7123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Calculations Provide Doses and Concentrations over Calculation Area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2473290"/>
          </a:xfrm>
        </p:spPr>
        <p:txBody>
          <a:bodyPr>
            <a:normAutofit/>
          </a:bodyPr>
          <a:lstStyle/>
          <a:p>
            <a:r>
              <a:rPr lang="en-US" dirty="0"/>
              <a:t>Dose calculation accounts for multiple pathways</a:t>
            </a:r>
          </a:p>
          <a:p>
            <a:pPr lvl="1"/>
            <a:r>
              <a:rPr lang="en-US" dirty="0"/>
              <a:t>External (</a:t>
            </a:r>
            <a:r>
              <a:rPr lang="en-US" dirty="0" err="1"/>
              <a:t>Groundshine</a:t>
            </a:r>
            <a:r>
              <a:rPr lang="en-US" dirty="0"/>
              <a:t> + </a:t>
            </a:r>
            <a:r>
              <a:rPr lang="en-US" dirty="0" err="1"/>
              <a:t>cloudshine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Internal (Inhalation + </a:t>
            </a:r>
            <a:r>
              <a:rPr lang="en-US" strike="sngStrike" dirty="0"/>
              <a:t>ingestion)</a:t>
            </a:r>
          </a:p>
          <a:p>
            <a:r>
              <a:rPr lang="en-US" dirty="0"/>
              <a:t>Results includes other display/calculation options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2514600"/>
            <a:ext cx="73914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24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2819400" y="4343400"/>
            <a:ext cx="6781800" cy="2209800"/>
            <a:chOff x="404700" y="3983383"/>
            <a:chExt cx="8891700" cy="2874617"/>
          </a:xfrm>
        </p:grpSpPr>
        <p:sp>
          <p:nvSpPr>
            <p:cNvPr id="29" name="Right Arrow 28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39259" y="4077003"/>
              <a:ext cx="80222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31" name="Right Arrow 30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accent1"/>
            </a:solidFill>
            <a:ln w="12700">
              <a:solidFill>
                <a:srgbClr val="385D8A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682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B446-6A5B-4488-B70E-C17D83D8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Walkthrough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5B730-6E99-4581-A50F-70090BE2E4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Let’s step through a RASCAL run together</a:t>
            </a:r>
          </a:p>
          <a:p>
            <a:pPr lvl="1"/>
            <a:r>
              <a:rPr lang="en-US" dirty="0"/>
              <a:t>Watch our discussion slides without using your RASCAL (screenshots may not match)</a:t>
            </a:r>
          </a:p>
          <a:p>
            <a:pPr lvl="1"/>
            <a:r>
              <a:rPr lang="en-US" dirty="0"/>
              <a:t>At each blue slide, you will input information into RASCAL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7354CD-E511-452B-96EB-0559BA5C38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2021448"/>
            <a:ext cx="5384800" cy="36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71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Select </a:t>
            </a:r>
            <a:r>
              <a:rPr lang="en-US" sz="3600" b="1" dirty="0" err="1"/>
              <a:t>STDose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D97901-17EB-4A97-BFE5-600F8EC75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1828800"/>
            <a:ext cx="5257800" cy="429736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of what you will be using RASCAL for (dose assessment) will be done with Source Term to Dose (</a:t>
            </a:r>
            <a:r>
              <a:rPr lang="en-US" dirty="0" err="1"/>
              <a:t>STDose</a:t>
            </a:r>
            <a:r>
              <a:rPr lang="en-US" dirty="0"/>
              <a:t>).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D128C5-6020-4EDB-A79B-F1FFF6EF9C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2434626"/>
            <a:ext cx="5384800" cy="28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7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RASCAL Team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322856A-0BEC-B144-56D6-6A0B1A5F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109728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RAMP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U.S. NRC Office of Regulatory Research (RES)</a:t>
            </a:r>
          </a:p>
          <a:p>
            <a:pPr marL="0" indent="0">
              <a:buNone/>
            </a:pPr>
            <a:r>
              <a:rPr lang="en-US" sz="2400" dirty="0"/>
              <a:t>RASCAL Primary User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U.S. NRC Office of Nuclear Security and Incident Response (NSIR)</a:t>
            </a:r>
          </a:p>
          <a:p>
            <a:pPr marL="0" indent="0">
              <a:buNone/>
            </a:pPr>
            <a:r>
              <a:rPr lang="en-US" sz="2400" dirty="0"/>
              <a:t>Rigel Flora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Health Physicist, RASCAL Project Manager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Sam Edwards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	Computer Scientist</a:t>
            </a:r>
          </a:p>
          <a:p>
            <a:pPr marL="0" indent="0">
              <a:buNone/>
            </a:pPr>
            <a:r>
              <a:rPr lang="en-US" sz="2400" dirty="0"/>
              <a:t>Stephanie Bush-Goddard, PhD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RAMP Manager</a:t>
            </a:r>
          </a:p>
          <a:p>
            <a:pPr marL="0" indent="0">
              <a:buNone/>
            </a:pPr>
            <a:r>
              <a:rPr lang="en-US" sz="2400" dirty="0"/>
              <a:t>Sam Hanson, PhD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Health Physicist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0912E-62E8-D988-C66A-E4BFE0D44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9050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03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</a:t>
            </a:r>
            <a:r>
              <a:rPr lang="en-US" sz="3600" dirty="0" err="1"/>
              <a:t>STDose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6E5E00-B709-4FB0-B81D-FAE4AE5092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8875" y="1615281"/>
            <a:ext cx="4286250" cy="44958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Input information on the buttons on left, from top to bottom</a:t>
            </a:r>
          </a:p>
          <a:p>
            <a:pPr lvl="1"/>
            <a:r>
              <a:rPr lang="en-US" dirty="0"/>
              <a:t>Meteorology can be input once a location is selected</a:t>
            </a:r>
            <a:endParaRPr lang="en-US" b="0" dirty="0"/>
          </a:p>
          <a:p>
            <a:r>
              <a:rPr lang="en-US" b="0" dirty="0"/>
              <a:t>Translate available data into RASCAL inputs</a:t>
            </a:r>
          </a:p>
          <a:p>
            <a:pPr lvl="1"/>
            <a:r>
              <a:rPr lang="en-US" b="0" dirty="0"/>
              <a:t>Some data is “static”; enter once</a:t>
            </a:r>
          </a:p>
          <a:p>
            <a:pPr lvl="1"/>
            <a:r>
              <a:rPr lang="en-US" b="0" dirty="0"/>
              <a:t>Some data is “dynamic” and changes with time as more communications </a:t>
            </a:r>
            <a:r>
              <a:rPr lang="en-US" dirty="0"/>
              <a:t>are</a:t>
            </a:r>
            <a:r>
              <a:rPr lang="en-US" b="0" dirty="0"/>
              <a:t> established and as conditions evolve</a:t>
            </a:r>
          </a:p>
        </p:txBody>
      </p:sp>
    </p:spTree>
    <p:extLst>
      <p:ext uri="{BB962C8B-B14F-4D97-AF65-F5344CB8AC3E}">
        <p14:creationId xmlns:p14="http://schemas.microsoft.com/office/powerpoint/2010/main" val="387202825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RASCAL has 9 nuclear power plant source term options:</a:t>
            </a:r>
          </a:p>
          <a:p>
            <a:r>
              <a:rPr lang="en-US" dirty="0"/>
              <a:t>4 based on reactor condition models</a:t>
            </a:r>
          </a:p>
          <a:p>
            <a:r>
              <a:rPr lang="en-US" b="0" dirty="0"/>
              <a:t>5 based on nuclide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62CAAA-5413-4D2B-AAAC-52A95799E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8550"/>
            <a:ext cx="22860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Start by Clicking Event Type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8B3F1-A668-4857-8353-D11B134079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799847"/>
            <a:ext cx="5384800" cy="412666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RASCAL breaks up locations and models into 4 types:</a:t>
            </a:r>
          </a:p>
          <a:p>
            <a:pPr lvl="1"/>
            <a:r>
              <a:rPr lang="en-US" dirty="0"/>
              <a:t>NPP</a:t>
            </a:r>
          </a:p>
          <a:p>
            <a:pPr lvl="1"/>
            <a:r>
              <a:rPr lang="en-US" dirty="0"/>
              <a:t>Spent Fuel</a:t>
            </a:r>
          </a:p>
          <a:p>
            <a:pPr lvl="1"/>
            <a:r>
              <a:rPr lang="en-US" dirty="0"/>
              <a:t>Fuel Cycle</a:t>
            </a:r>
          </a:p>
          <a:p>
            <a:pPr lvl="1"/>
            <a:r>
              <a:rPr lang="en-US" dirty="0"/>
              <a:t>Other/Materials</a:t>
            </a:r>
          </a:p>
        </p:txBody>
      </p:sp>
    </p:spTree>
    <p:extLst>
      <p:ext uri="{BB962C8B-B14F-4D97-AF65-F5344CB8AC3E}">
        <p14:creationId xmlns:p14="http://schemas.microsoft.com/office/powerpoint/2010/main" val="489300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Next, Click Event Location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7445D-B26F-4D99-9EAC-000A2EC62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682" y="1600200"/>
            <a:ext cx="5226635" cy="45259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Select from a list of predefined sites</a:t>
            </a:r>
          </a:p>
          <a:p>
            <a:pPr lvl="1"/>
            <a:r>
              <a:rPr lang="en-US" dirty="0"/>
              <a:t>All U.S. facilities (NPPs, Fuel Cycle, Materials)</a:t>
            </a:r>
          </a:p>
          <a:p>
            <a:pPr lvl="1"/>
            <a:r>
              <a:rPr lang="en-US" dirty="0"/>
              <a:t>International NPPs including: Mexico, South Africa, Taiwan, and UAE</a:t>
            </a:r>
          </a:p>
          <a:p>
            <a:pPr lvl="1"/>
            <a:endParaRPr lang="en-US" dirty="0"/>
          </a:p>
          <a:p>
            <a:r>
              <a:rPr lang="en-US" dirty="0"/>
              <a:t>Or, define a custom site</a:t>
            </a:r>
          </a:p>
          <a:p>
            <a:pPr lvl="1"/>
            <a:r>
              <a:rPr lang="en-US" dirty="0"/>
              <a:t>Need Latitude/Longitude coordinates</a:t>
            </a:r>
          </a:p>
          <a:p>
            <a:pPr lvl="1"/>
            <a:r>
              <a:rPr lang="en-US" dirty="0"/>
              <a:t>Does not build in roughness or topography </a:t>
            </a:r>
          </a:p>
        </p:txBody>
      </p:sp>
    </p:spTree>
    <p:extLst>
      <p:ext uri="{BB962C8B-B14F-4D97-AF65-F5344CB8AC3E}">
        <p14:creationId xmlns:p14="http://schemas.microsoft.com/office/powerpoint/2010/main" val="50232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 the Bottom of Location, Check Reactor Power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7445D-B26F-4D99-9EAC-000A2EC62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682" y="1600200"/>
            <a:ext cx="5226635" cy="45259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372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b="0" dirty="0"/>
              <a:t>Units of megawatts thermal (</a:t>
            </a:r>
            <a:r>
              <a:rPr lang="en-US" b="0" dirty="0" err="1"/>
              <a:t>MWt</a:t>
            </a:r>
            <a:r>
              <a:rPr lang="en-US" b="0" dirty="0"/>
              <a:t>) and is a direct measure of the energy produced by fission. This number is used by the model to determine the fission product inventory in the core. </a:t>
            </a:r>
          </a:p>
          <a:p>
            <a:pPr>
              <a:spcBef>
                <a:spcPts val="1200"/>
              </a:spcBef>
            </a:pPr>
            <a:r>
              <a:rPr lang="en-US" b="0" dirty="0"/>
              <a:t>The facility database contains the power level at which the reactor is allowed to operate. </a:t>
            </a:r>
          </a:p>
          <a:p>
            <a:pPr>
              <a:spcBef>
                <a:spcPts val="1200"/>
              </a:spcBef>
            </a:pPr>
            <a:r>
              <a:rPr lang="en-US" b="0" dirty="0"/>
              <a:t>Since reactors generally try to operate at 100% power, this value should rarely be changed.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9033A-BC7F-4729-A840-D6039AAADFB1}"/>
              </a:ext>
            </a:extLst>
          </p:cNvPr>
          <p:cNvSpPr/>
          <p:nvPr/>
        </p:nvSpPr>
        <p:spPr>
          <a:xfrm>
            <a:off x="779584" y="5251938"/>
            <a:ext cx="2801815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Also Check Burnup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7445D-B26F-4D99-9EAC-000A2EC62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682" y="1600200"/>
            <a:ext cx="5226635" cy="45259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89600" cy="5105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Fuel burnup has units of megawatt-days per metric ton of uranium (</a:t>
            </a:r>
            <a:r>
              <a:rPr lang="en-US" dirty="0" err="1"/>
              <a:t>MWd</a:t>
            </a:r>
            <a:r>
              <a:rPr lang="en-US" dirty="0"/>
              <a:t>/MTU) and is a measure of how much fission energy has been produced by the fuel elements that are currently in the core.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r>
              <a:rPr lang="en-US" dirty="0"/>
              <a:t>RASCAL uses burnup to adjust core inventory for long-lived radionuclides in the core fuel.  A mid-life core value is used as default instead of site-specific values</a:t>
            </a:r>
            <a:endParaRPr lang="en-US" sz="1100" dirty="0"/>
          </a:p>
          <a:p>
            <a:endParaRPr lang="en-US" sz="1200" dirty="0"/>
          </a:p>
          <a:p>
            <a:r>
              <a:rPr lang="en-US" dirty="0"/>
              <a:t>If you have a burnup value – use it, otherwise the default is OK.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3703B-701B-41C6-AB41-1C25DBFC8B09}"/>
              </a:ext>
            </a:extLst>
          </p:cNvPr>
          <p:cNvSpPr/>
          <p:nvPr/>
        </p:nvSpPr>
        <p:spPr>
          <a:xfrm>
            <a:off x="779584" y="5498123"/>
            <a:ext cx="2801815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the RASCAL program &amp; select </a:t>
            </a:r>
            <a:r>
              <a:rPr lang="en-US" dirty="0" err="1"/>
              <a:t>STDose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Click Event Type</a:t>
            </a:r>
          </a:p>
          <a:p>
            <a:pPr lvl="1"/>
            <a:r>
              <a:rPr lang="en-US" dirty="0"/>
              <a:t>Select Nuclear Power Plant</a:t>
            </a:r>
          </a:p>
          <a:p>
            <a:pPr lvl="1"/>
            <a:r>
              <a:rPr lang="en-US" dirty="0"/>
              <a:t>Click OK</a:t>
            </a:r>
          </a:p>
          <a:p>
            <a:pPr lvl="1"/>
            <a:endParaRPr lang="en-US" sz="800" dirty="0"/>
          </a:p>
          <a:p>
            <a:r>
              <a:rPr lang="en-US" dirty="0"/>
              <a:t>Click Event Location</a:t>
            </a:r>
          </a:p>
          <a:p>
            <a:pPr lvl="1"/>
            <a:r>
              <a:rPr lang="en-US" dirty="0"/>
              <a:t>Select Beaver Valley, Unit 1</a:t>
            </a:r>
          </a:p>
          <a:p>
            <a:pPr lvl="1"/>
            <a:r>
              <a:rPr lang="en-US" dirty="0"/>
              <a:t>Click OK</a:t>
            </a:r>
            <a:endParaRPr lang="en-US" sz="800" dirty="0"/>
          </a:p>
          <a:p>
            <a:pPr marL="0" indent="0">
              <a:buNone/>
              <a:tabLst>
                <a:tab pos="3313113" algn="l"/>
              </a:tabLst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8077200" y="200024"/>
            <a:ext cx="3733800" cy="2800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489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2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98298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/>
              <a:t>The RASCAL </a:t>
            </a:r>
            <a:r>
              <a:rPr lang="en-US" b="0" dirty="0" err="1"/>
              <a:t>STDose</a:t>
            </a:r>
            <a:r>
              <a:rPr lang="en-US" b="0" dirty="0"/>
              <a:t> model supports which of the following radiological emergency phases? [select all that apply]</a:t>
            </a:r>
          </a:p>
          <a:p>
            <a:pPr lvl="1"/>
            <a:r>
              <a:rPr lang="en-US" b="0" dirty="0"/>
              <a:t>Pre-release</a:t>
            </a:r>
          </a:p>
          <a:p>
            <a:pPr lvl="1"/>
            <a:r>
              <a:rPr lang="en-US" b="0" dirty="0"/>
              <a:t>Plume (early)</a:t>
            </a:r>
          </a:p>
          <a:p>
            <a:pPr lvl="1"/>
            <a:r>
              <a:rPr lang="en-US" b="0" dirty="0"/>
              <a:t>Intermediate</a:t>
            </a:r>
          </a:p>
          <a:p>
            <a:pPr lvl="1"/>
            <a:r>
              <a:rPr lang="en-US" b="0" dirty="0"/>
              <a:t>Ingestion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T or F, RASCAL can model releases from sites not in its facility database?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990600" y="2573215"/>
            <a:ext cx="2362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984739" y="3048000"/>
            <a:ext cx="2362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7FAD8E-F591-4E01-B190-BF5F506587E1}"/>
              </a:ext>
            </a:extLst>
          </p:cNvPr>
          <p:cNvSpPr/>
          <p:nvPr/>
        </p:nvSpPr>
        <p:spPr>
          <a:xfrm>
            <a:off x="978878" y="3522785"/>
            <a:ext cx="2362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990600" y="5404339"/>
            <a:ext cx="1219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D49C8147-D02F-4557-94FE-50CFA67B078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63059" y="3948059"/>
              <a:ext cx="1910337" cy="2719305"/>
            </p:xfrm>
            <a:graphic>
              <a:graphicData uri="http://schemas.microsoft.com/office/powerpoint/2016/slidezoom">
                <pslz:sldZm>
                  <pslz:sldZmObj sldId="538" cId="839455506">
                    <pslz:zmPr id="{911473E9-FDA5-4094-AF9E-EBE407CF36D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10337" cy="271930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49C8147-D02F-4557-94FE-50CFA67B07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059" y="3948059"/>
                <a:ext cx="1910337" cy="271930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A0D388-57CC-4881-8F35-39355CB05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492260"/>
            <a:ext cx="2367249" cy="1606148"/>
          </a:xfrm>
          <a:prstGeom prst="rect">
            <a:avLst/>
          </a:prstGeom>
        </p:spPr>
      </p:pic>
      <p:pic>
        <p:nvPicPr>
          <p:cNvPr id="29" name="Picture 2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5496DA-6C6F-455C-AAB6-42F26FA713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14" y="4419600"/>
            <a:ext cx="2083480" cy="1908531"/>
          </a:xfrm>
          <a:prstGeom prst="rect">
            <a:avLst/>
          </a:prstGeom>
        </p:spPr>
      </p:pic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90CE64-026D-4AB1-AB5C-BF1338120D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12" y="4129548"/>
            <a:ext cx="1985027" cy="23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60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RASCAL has 9 nuclear power plant source term options:</a:t>
            </a:r>
          </a:p>
          <a:p>
            <a:r>
              <a:rPr lang="en-US" dirty="0"/>
              <a:t>4 based on reactor condition models</a:t>
            </a:r>
          </a:p>
          <a:p>
            <a:r>
              <a:rPr lang="en-US" b="0" dirty="0"/>
              <a:t>5 based on nuclide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62CAAA-5413-4D2B-AAAC-52A95799EC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14600" y="2368550"/>
            <a:ext cx="22860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B39E0-1B96-47CC-85F3-49C96DE85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Spent Fuel, RASCAL has 3 source term options</a:t>
            </a:r>
          </a:p>
          <a:p>
            <a:r>
              <a:rPr lang="en-US" dirty="0"/>
              <a:t>Includes both pool and dry storage</a:t>
            </a:r>
          </a:p>
          <a:p>
            <a:r>
              <a:rPr lang="en-US" dirty="0"/>
              <a:t>Sites are collocated with NPPs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9F4C7-0113-4FF8-B216-70DC83592A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6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Training and support at ramp.nrc-gateway.gov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Account to Access</a:t>
            </a:r>
          </a:p>
          <a:p>
            <a:pPr lvl="1"/>
            <a:r>
              <a:rPr lang="en-US" dirty="0"/>
              <a:t>Non-Disclosure Agreement (NDA)</a:t>
            </a:r>
          </a:p>
          <a:p>
            <a:pPr lvl="1"/>
            <a:r>
              <a:rPr lang="en-US" dirty="0"/>
              <a:t>Fed/State/Local/International/Private</a:t>
            </a:r>
          </a:p>
          <a:p>
            <a:r>
              <a:rPr lang="en-US" dirty="0"/>
              <a:t>Code Distribution</a:t>
            </a:r>
          </a:p>
          <a:p>
            <a:r>
              <a:rPr lang="en-US" dirty="0"/>
              <a:t>Technical Support</a:t>
            </a:r>
          </a:p>
          <a:p>
            <a:pPr lvl="1"/>
            <a:r>
              <a:rPr lang="en-US" dirty="0"/>
              <a:t>Technical </a:t>
            </a:r>
            <a:br>
              <a:rPr lang="en-US" dirty="0"/>
            </a:br>
            <a:r>
              <a:rPr lang="en-US" dirty="0"/>
              <a:t>documentation (NUREGs)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FAQs &amp; Forums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87796-93E8-23D3-B0C0-A42F40961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89661"/>
            <a:ext cx="6544460" cy="34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8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Long Term Station Blackout</a:t>
            </a:r>
          </a:p>
          <a:p>
            <a:pPr marL="285750" indent="-285750"/>
            <a:r>
              <a:rPr lang="en-US" dirty="0"/>
              <a:t>Without onsite &amp; offsite AC power and other cooling methods, could lead to core melt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inputs event timing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0437E0-E76A-4993-9B2B-590F07C51809}"/>
              </a:ext>
            </a:extLst>
          </p:cNvPr>
          <p:cNvSpPr/>
          <p:nvPr/>
        </p:nvSpPr>
        <p:spPr>
          <a:xfrm>
            <a:off x="2445324" y="2369125"/>
            <a:ext cx="2937165" cy="3325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78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Loss of Coolant Accident (LOCA)</a:t>
            </a:r>
          </a:p>
          <a:p>
            <a:pPr marL="285750" indent="-285750"/>
            <a:r>
              <a:rPr lang="en-US" dirty="0"/>
              <a:t>Loss of reactor coolant, leads to core </a:t>
            </a:r>
            <a:r>
              <a:rPr lang="en-US" dirty="0" err="1"/>
              <a:t>uncovery</a:t>
            </a:r>
            <a:r>
              <a:rPr lang="en-US" dirty="0"/>
              <a:t> and fuel melt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inputs event timing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14600" y="2809010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B02A7C-71F1-4E71-9B4A-F0D51F4A610E}"/>
              </a:ext>
            </a:extLst>
          </p:cNvPr>
          <p:cNvSpPr/>
          <p:nvPr/>
        </p:nvSpPr>
        <p:spPr>
          <a:xfrm>
            <a:off x="2486890" y="2752509"/>
            <a:ext cx="2133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1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Coolant Release Accident</a:t>
            </a:r>
          </a:p>
          <a:p>
            <a:pPr marL="285750" indent="-285750"/>
            <a:r>
              <a:rPr lang="en-US" dirty="0"/>
              <a:t>Loss of reactor coolant where only coolant is released, no core melt expected</a:t>
            </a:r>
          </a:p>
          <a:p>
            <a:pPr marL="285750" indent="-285750"/>
            <a:r>
              <a:rPr lang="en-US" dirty="0"/>
              <a:t>Very small releases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14599" y="3255607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DAF29F-BDFC-4818-9C18-34907A1CB114}"/>
              </a:ext>
            </a:extLst>
          </p:cNvPr>
          <p:cNvSpPr/>
          <p:nvPr/>
        </p:nvSpPr>
        <p:spPr>
          <a:xfrm>
            <a:off x="2452252" y="3200187"/>
            <a:ext cx="219456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22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Containment Radiation Monitor</a:t>
            </a:r>
          </a:p>
          <a:p>
            <a:pPr marL="285750" indent="-285750"/>
            <a:r>
              <a:rPr lang="en-US" dirty="0"/>
              <a:t>Estimates core damage based on containment rad monitor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14599" y="3657600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7B81CB-7D54-4447-9FCE-B1C4CD8C20FC}"/>
              </a:ext>
            </a:extLst>
          </p:cNvPr>
          <p:cNvSpPr/>
          <p:nvPr/>
        </p:nvSpPr>
        <p:spPr>
          <a:xfrm>
            <a:off x="2459179" y="3616035"/>
            <a:ext cx="237744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64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1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Coolant or Containment Air Sample</a:t>
            </a:r>
          </a:p>
          <a:p>
            <a:r>
              <a:rPr lang="en-US" dirty="0"/>
              <a:t>User inputs entire source term by nuclide</a:t>
            </a:r>
          </a:p>
          <a:p>
            <a:r>
              <a:rPr lang="en-US" dirty="0"/>
              <a:t>RASCAL does not extrapolate source term from subset of nuclides</a:t>
            </a:r>
          </a:p>
          <a:p>
            <a:r>
              <a:rPr lang="en-US" dirty="0"/>
              <a:t>Not expected to have data during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00746" y="4585494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6168D6-AEDB-49E9-A26F-A5F82650465F}"/>
              </a:ext>
            </a:extLst>
          </p:cNvPr>
          <p:cNvSpPr/>
          <p:nvPr/>
        </p:nvSpPr>
        <p:spPr>
          <a:xfrm>
            <a:off x="2452254" y="4530074"/>
            <a:ext cx="1967345" cy="8039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1896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RASCAL can model certain events from fuel fabrication facilities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67B10-E5E0-4A30-A52A-8857674B36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91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Effluent Releases - Mixtures</a:t>
            </a:r>
          </a:p>
          <a:p>
            <a:r>
              <a:rPr lang="en-US" dirty="0"/>
              <a:t>User inputs activity rates of:</a:t>
            </a:r>
          </a:p>
          <a:p>
            <a:pPr lvl="1"/>
            <a:r>
              <a:rPr lang="en-US" dirty="0"/>
              <a:t>Noble Gas</a:t>
            </a:r>
          </a:p>
          <a:p>
            <a:pPr lvl="1"/>
            <a:r>
              <a:rPr lang="en-US" dirty="0" err="1"/>
              <a:t>Iodines</a:t>
            </a:r>
            <a:endParaRPr lang="en-US" dirty="0"/>
          </a:p>
          <a:p>
            <a:pPr lvl="1"/>
            <a:r>
              <a:rPr lang="en-US" dirty="0"/>
              <a:t>Particulates</a:t>
            </a:r>
          </a:p>
          <a:p>
            <a:r>
              <a:rPr lang="en-US" dirty="0"/>
              <a:t>RASCAL fractionates by nuclide based on core inventory</a:t>
            </a:r>
          </a:p>
          <a:p>
            <a:r>
              <a:rPr lang="en-US" dirty="0"/>
              <a:t>Often based on utility conversion or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00746" y="5440362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D2D3D5-E774-4104-9F30-3A4A314A6140}"/>
              </a:ext>
            </a:extLst>
          </p:cNvPr>
          <p:cNvSpPr/>
          <p:nvPr/>
        </p:nvSpPr>
        <p:spPr>
          <a:xfrm>
            <a:off x="2479964" y="5398797"/>
            <a:ext cx="22860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2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6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Effluent Release Rates/Concentration</a:t>
            </a:r>
          </a:p>
          <a:p>
            <a:r>
              <a:rPr lang="en-US" dirty="0"/>
              <a:t>User inputs entire atmospheric source term by nuclide</a:t>
            </a:r>
          </a:p>
          <a:p>
            <a:r>
              <a:rPr lang="en-US" dirty="0"/>
              <a:t>RASCAL does not extrapolate source term from subset of nuclides</a:t>
            </a:r>
          </a:p>
          <a:p>
            <a:r>
              <a:rPr lang="en-US" dirty="0"/>
              <a:t>Can be used to manually define source term, including small/custom releases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00746" y="5862929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7C7C5D-7DC8-4883-935C-3425761A7BBD}"/>
              </a:ext>
            </a:extLst>
          </p:cNvPr>
          <p:cNvSpPr/>
          <p:nvPr/>
        </p:nvSpPr>
        <p:spPr>
          <a:xfrm>
            <a:off x="2486890" y="5835218"/>
            <a:ext cx="3228109" cy="7481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24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A0D388-57CC-4881-8F35-39355CB05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492260"/>
            <a:ext cx="2367249" cy="1606148"/>
          </a:xfrm>
          <a:prstGeom prst="rect">
            <a:avLst/>
          </a:prstGeom>
        </p:spPr>
      </p:pic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90CE64-026D-4AB1-AB5C-BF1338120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12" y="4129548"/>
            <a:ext cx="1985027" cy="2393614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09A940-0585-49B0-A9ED-EC217D2AD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8" y="3966701"/>
            <a:ext cx="1910338" cy="271930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030233E9-A89B-48E8-9585-A736B68341D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28943" y="4455381"/>
              <a:ext cx="2063301" cy="1890047"/>
            </p:xfrm>
            <a:graphic>
              <a:graphicData uri="http://schemas.microsoft.com/office/powerpoint/2016/slidezoom">
                <pslz:sldZm>
                  <pslz:sldZmObj sldId="573" cId="2017069764">
                    <pslz:zmPr id="{BEC34837-C938-4870-9A9C-D35AE44626D1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63301" cy="18900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030233E9-A89B-48E8-9585-A736B68341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8943" y="4455381"/>
                <a:ext cx="2063301" cy="189004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9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B39E0-1B96-47CC-85F3-49C96DE85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Spent Fuel, RASCAL has 3 source term options</a:t>
            </a:r>
          </a:p>
          <a:p>
            <a:r>
              <a:rPr lang="en-US" dirty="0"/>
              <a:t>Includes both pool and dry storage</a:t>
            </a:r>
          </a:p>
          <a:p>
            <a:r>
              <a:rPr lang="en-US" dirty="0"/>
              <a:t>Sites are collocated with NPPs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9F4C7-0113-4FF8-B216-70DC83592A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69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Pool - Uncovered Fuel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Models clad/zirconium fire whether possible or not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User inputs fuel pool</a:t>
            </a:r>
            <a:r>
              <a:rPr lang="en-US" sz="2800" dirty="0">
                <a:solidFill>
                  <a:prstClr val="black"/>
                </a:solidFill>
              </a:rPr>
              <a:t> inventory and fire start/end times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6D503-99D5-40C6-A504-FE37BEC605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23B17-0DD3-4E1C-B9A2-1B0AC9D48A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FB5519-2406-4FAD-B134-B69964C769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353654" y="2710656"/>
            <a:ext cx="228601" cy="30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B2C533-13D1-4B86-90ED-C4AEA987E940}"/>
              </a:ext>
            </a:extLst>
          </p:cNvPr>
          <p:cNvSpPr/>
          <p:nvPr/>
        </p:nvSpPr>
        <p:spPr>
          <a:xfrm>
            <a:off x="2286238" y="2566802"/>
            <a:ext cx="2573708" cy="4486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3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59879-4DE8-B004-1764-C3335C5E4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CE60-4D50-9D4A-13D3-717C85938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638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RASCAL Resources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AB54C7-1B2F-7778-96A3-45BD182CE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4648200" cy="4953000"/>
          </a:xfrm>
        </p:spPr>
        <p:txBody>
          <a:bodyPr>
            <a:normAutofit/>
          </a:bodyPr>
          <a:lstStyle/>
          <a:p>
            <a:r>
              <a:rPr lang="en-US" dirty="0"/>
              <a:t>NUREG-1887 for RASCAL 3</a:t>
            </a:r>
          </a:p>
          <a:p>
            <a:r>
              <a:rPr lang="en-US" dirty="0"/>
              <a:t>NUREG-1940 for RASCAL 4</a:t>
            </a:r>
          </a:p>
          <a:p>
            <a:r>
              <a:rPr lang="en-US" dirty="0"/>
              <a:t>NUREG-1465 for LOCA</a:t>
            </a:r>
          </a:p>
          <a:p>
            <a:r>
              <a:rPr lang="en-US" dirty="0"/>
              <a:t>SOARCA for SBO</a:t>
            </a:r>
          </a:p>
          <a:p>
            <a:r>
              <a:rPr lang="en-US" dirty="0"/>
              <a:t>Aviationweather.gov for meteorology (U.S.)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57B60-3EE2-65E9-844F-28C0678E4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89661"/>
            <a:ext cx="6544460" cy="34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10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Pool - Damaged Underwater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For fuel handling accidents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Very small releases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User inputs amount of fuel damaged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46F43-3CB5-4E2E-B4AF-2B413E2BCB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3CBFDB-43E2-443D-ABE5-515BE6371A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E3F677-3B1E-4408-AC8C-2DD4C80BD7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353654" y="3290532"/>
            <a:ext cx="228601" cy="304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04749A-D87E-429E-B03F-7401A125A9B7}"/>
              </a:ext>
            </a:extLst>
          </p:cNvPr>
          <p:cNvSpPr/>
          <p:nvPr/>
        </p:nvSpPr>
        <p:spPr>
          <a:xfrm>
            <a:off x="2254191" y="3204673"/>
            <a:ext cx="3740210" cy="4486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9543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Other Materials Locations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RASCAL also has 3 “other” materials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for modeling transportation accidents, lab accidents,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models still focus on atmospheric releases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Liquid releases (like spills and leaks) are not modeled in RASCAL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F89F1-0F97-4CC2-B54C-84ABBF34B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08"/>
          <a:stretch/>
        </p:blipFill>
        <p:spPr>
          <a:xfrm>
            <a:off x="2092034" y="2227607"/>
            <a:ext cx="4036291" cy="2735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E6361-4164-4689-B238-B352552E2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893" b="42021"/>
          <a:stretch/>
        </p:blipFill>
        <p:spPr>
          <a:xfrm>
            <a:off x="2092034" y="2219060"/>
            <a:ext cx="4036291" cy="15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05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Dry - Cask Release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4 damage options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Small to zero release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User defines inventory of fuel and damage type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295B0-FD0C-4C7D-84F2-22C122A914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7E3B27-57E5-4508-A941-80CA318922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E3D55-0B7B-4A61-9E31-F94A040673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353654" y="4002003"/>
            <a:ext cx="228601" cy="304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D177C1-9B1F-4413-99E9-45013CCF5494}"/>
              </a:ext>
            </a:extLst>
          </p:cNvPr>
          <p:cNvSpPr/>
          <p:nvPr/>
        </p:nvSpPr>
        <p:spPr>
          <a:xfrm>
            <a:off x="2231166" y="3863182"/>
            <a:ext cx="2573708" cy="4486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17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A0D388-57CC-4881-8F35-39355CB05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492260"/>
            <a:ext cx="2367249" cy="1606148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09A940-0585-49B0-A9ED-EC217D2AD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8" y="3966701"/>
            <a:ext cx="1910338" cy="271930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852B-E9DE-47BC-B615-8E83CC20B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4" y="4492260"/>
            <a:ext cx="2020019" cy="185039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FB2FA528-D05C-4477-B323-6DB590B381D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396711" y="4061053"/>
              <a:ext cx="2047182" cy="2468562"/>
            </p:xfrm>
            <a:graphic>
              <a:graphicData uri="http://schemas.microsoft.com/office/powerpoint/2016/slidezoom">
                <pslz:sldZm>
                  <pslz:sldZmObj sldId="581" cId="4088491418">
                    <pslz:zmPr id="{FEBE2629-9FAC-4A3A-8D27-5ACD61EE2788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47182" cy="24685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B2FA528-D05C-4477-B323-6DB590B381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6711" y="4061053"/>
                <a:ext cx="2047182" cy="24685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87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RASCAL can model certain events from fuel fabrication facilities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UF6 chemical models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Criticality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UO2 Fire/Explosion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67B10-E5E0-4A30-A52A-8857674B36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91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UF6 Release from Cylinder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Gaseous UF6 released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 plume model with chemical conversion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chemically dangerous than radiological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E458AB-43BA-4E0D-8430-9512AB05475A}"/>
              </a:ext>
            </a:extLst>
          </p:cNvPr>
          <p:cNvSpPr/>
          <p:nvPr/>
        </p:nvSpPr>
        <p:spPr>
          <a:xfrm>
            <a:off x="2531693" y="2218347"/>
            <a:ext cx="2573708" cy="4486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32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Fire or Explosion involving Uranium Oxide</a:t>
            </a:r>
          </a:p>
          <a:p>
            <a:pPr marL="285750" indent="-285750"/>
            <a:r>
              <a:rPr lang="en-US" dirty="0"/>
              <a:t>Small amounts of material put into atmosphere from event</a:t>
            </a:r>
          </a:p>
          <a:p>
            <a:pPr marL="285750" indent="-285750"/>
            <a:r>
              <a:rPr lang="en-US" dirty="0"/>
              <a:t>User inputs material at risk and release fractions / rates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DC366-DD80-4B8E-9FE9-5D81A7AE02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9346" y="2942832"/>
            <a:ext cx="228601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3640B-7915-4183-A912-15D0A85016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2A9DA5-63D5-40FA-BCE7-37B5D59898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0799" y="4091782"/>
            <a:ext cx="228601" cy="304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2759CB-DD5D-49AD-A800-2873F2A9D25A}"/>
              </a:ext>
            </a:extLst>
          </p:cNvPr>
          <p:cNvSpPr/>
          <p:nvPr/>
        </p:nvSpPr>
        <p:spPr>
          <a:xfrm>
            <a:off x="2590799" y="2847190"/>
            <a:ext cx="2438401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DD762A-1383-4945-8D6D-5AB4EBAB6686}"/>
              </a:ext>
            </a:extLst>
          </p:cNvPr>
          <p:cNvSpPr/>
          <p:nvPr/>
        </p:nvSpPr>
        <p:spPr>
          <a:xfrm>
            <a:off x="2590798" y="4022787"/>
            <a:ext cx="2819402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85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Criticality</a:t>
            </a:r>
            <a:endParaRPr lang="en-US" dirty="0"/>
          </a:p>
          <a:p>
            <a:pPr marL="285750" indent="-285750"/>
            <a:r>
              <a:rPr lang="en-US" dirty="0"/>
              <a:t>Mainly focused on direct shine from criticality event</a:t>
            </a:r>
          </a:p>
          <a:p>
            <a:pPr marL="685800" lvl="1"/>
            <a:r>
              <a:rPr lang="en-US" dirty="0"/>
              <a:t>Very small amount of activated material put into atmosphere</a:t>
            </a:r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DC366-DD80-4B8E-9FE9-5D81A7AE02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0798" y="3548735"/>
            <a:ext cx="228601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3640B-7915-4183-A912-15D0A85016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F42EFE-80DB-4295-AA87-8B9CCF0F990B}"/>
              </a:ext>
            </a:extLst>
          </p:cNvPr>
          <p:cNvSpPr/>
          <p:nvPr/>
        </p:nvSpPr>
        <p:spPr>
          <a:xfrm>
            <a:off x="2559463" y="3442858"/>
            <a:ext cx="1860137" cy="3810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00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Effluent Release Rates/Concentration</a:t>
            </a:r>
          </a:p>
          <a:p>
            <a:r>
              <a:rPr lang="en-US" dirty="0"/>
              <a:t>User inputs entire atmospheric source term by nuclide</a:t>
            </a:r>
          </a:p>
          <a:p>
            <a:r>
              <a:rPr lang="en-US" dirty="0"/>
              <a:t>RASCAL does not extrapolate source term from subset of nuclides</a:t>
            </a:r>
          </a:p>
          <a:p>
            <a:r>
              <a:rPr lang="en-US" dirty="0"/>
              <a:t>Can be used to manually define source term, including small/custom releases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DC366-DD80-4B8E-9FE9-5D81A7AE02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0798" y="4943926"/>
            <a:ext cx="228601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3640B-7915-4183-A912-15D0A85016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2A9DA5-63D5-40FA-BCE7-37B5D59898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0798" y="5555699"/>
            <a:ext cx="228601" cy="30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E2046E-ADCB-4E19-94EC-8E821AB530B0}"/>
              </a:ext>
            </a:extLst>
          </p:cNvPr>
          <p:cNvSpPr/>
          <p:nvPr/>
        </p:nvSpPr>
        <p:spPr>
          <a:xfrm>
            <a:off x="2514600" y="4894595"/>
            <a:ext cx="3581400" cy="8966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81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09A940-0585-49B0-A9ED-EC217D2AD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8" y="3966701"/>
            <a:ext cx="1910338" cy="271930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852B-E9DE-47BC-B615-8E83CC20B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4" y="4492260"/>
            <a:ext cx="2020019" cy="185039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FB2402-FE13-4AB1-9F99-E57C4FCA4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11" y="4204922"/>
            <a:ext cx="1972442" cy="237844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E3360549-AFB9-4E92-A560-AF32D8D331F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055455" y="4423319"/>
              <a:ext cx="2526945" cy="1714500"/>
            </p:xfrm>
            <a:graphic>
              <a:graphicData uri="http://schemas.microsoft.com/office/powerpoint/2016/slidezoom">
                <pslz:sldZm>
                  <pslz:sldZmObj sldId="575" cId="4210505439">
                    <pslz:zmPr id="{BD231D14-672B-4CD5-A4EB-780143F96814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26945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E3360549-AFB9-4E92-A560-AF32D8D331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55455" y="4423319"/>
                <a:ext cx="2526945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7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Other Materials Locations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RASCAL also has 3 “other” materials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for modeling transportation accidents, lab accidents,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models still focus on atmospheric releases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Liquid releases (like spills and leaks) are not modeled in RASCAL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F89F1-0F97-4CC2-B54C-84ABBF34B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08"/>
          <a:stretch/>
        </p:blipFill>
        <p:spPr>
          <a:xfrm>
            <a:off x="2092034" y="2227607"/>
            <a:ext cx="4036291" cy="2735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E6361-4164-4689-B238-B352552E2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893" b="42021"/>
          <a:stretch/>
        </p:blipFill>
        <p:spPr>
          <a:xfrm>
            <a:off x="2092034" y="2219060"/>
            <a:ext cx="4036291" cy="15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0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RASCAL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629400" cy="4953000"/>
          </a:xfrm>
        </p:spPr>
        <p:txBody>
          <a:bodyPr/>
          <a:lstStyle/>
          <a:p>
            <a:r>
              <a:rPr lang="en-US" dirty="0"/>
              <a:t>Every time we ask you to use RASCAL, you’ll see one of these blue slides.</a:t>
            </a:r>
          </a:p>
          <a:p>
            <a:endParaRPr lang="en-US" dirty="0"/>
          </a:p>
          <a:p>
            <a:r>
              <a:rPr lang="en-US" dirty="0"/>
              <a:t>It will include information needed to complete the steps.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26847-54B1-4064-AB73-8A9EC8ED58D9}"/>
              </a:ext>
            </a:extLst>
          </p:cNvPr>
          <p:cNvGrpSpPr/>
          <p:nvPr/>
        </p:nvGrpSpPr>
        <p:grpSpPr>
          <a:xfrm>
            <a:off x="7467600" y="847725"/>
            <a:ext cx="4419600" cy="3228975"/>
            <a:chOff x="8077200" y="200024"/>
            <a:chExt cx="3733800" cy="28003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2D44EA-A707-4037-A69A-ED74D9C5F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6464A9-595C-4A65-BDF5-89862495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1569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Other Materials Locations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Effluent Release Rates/Concentration</a:t>
            </a:r>
          </a:p>
          <a:p>
            <a:r>
              <a:rPr lang="en-US" dirty="0"/>
              <a:t>User inputs entire atmospheric source term by nuclide</a:t>
            </a:r>
          </a:p>
          <a:p>
            <a:r>
              <a:rPr lang="en-US" dirty="0"/>
              <a:t>RASCAL does not extrapolate source term from subset of nuclides</a:t>
            </a:r>
          </a:p>
          <a:p>
            <a:r>
              <a:rPr lang="en-US" dirty="0"/>
              <a:t>Can be used to manually define source term, including small/custom releases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F89F1-0F97-4CC2-B54C-84ABBF34BE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708"/>
          <a:stretch/>
        </p:blipFill>
        <p:spPr>
          <a:xfrm>
            <a:off x="2092034" y="2227607"/>
            <a:ext cx="4036291" cy="2735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E6361-4164-4689-B238-B352552E22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0893" b="42021"/>
          <a:stretch/>
        </p:blipFill>
        <p:spPr>
          <a:xfrm>
            <a:off x="2092034" y="2219060"/>
            <a:ext cx="4036291" cy="1590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A0261-46DE-4187-9000-BE5CDF1DA3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91" t="18684" r="95509" b="75581"/>
          <a:stretch/>
        </p:blipFill>
        <p:spPr>
          <a:xfrm>
            <a:off x="2488962" y="3014530"/>
            <a:ext cx="228601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6995AB-711F-4AE7-A64B-185D6FF1D6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91" t="18684" r="95509" b="75581"/>
          <a:stretch/>
        </p:blipFill>
        <p:spPr>
          <a:xfrm>
            <a:off x="2488961" y="3507043"/>
            <a:ext cx="228601" cy="30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1687E1-A3A6-41D2-AC02-F3DF6F43FFD1}"/>
              </a:ext>
            </a:extLst>
          </p:cNvPr>
          <p:cNvSpPr/>
          <p:nvPr/>
        </p:nvSpPr>
        <p:spPr>
          <a:xfrm>
            <a:off x="2438400" y="2921942"/>
            <a:ext cx="3657600" cy="8966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718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Other Materials Locations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Sources and Material in a Fire</a:t>
            </a:r>
          </a:p>
          <a:p>
            <a:pPr marL="285750" indent="-285750"/>
            <a:r>
              <a:rPr lang="en-US" dirty="0"/>
              <a:t>Small amounts of material put into atmosphere from a fire</a:t>
            </a:r>
          </a:p>
          <a:p>
            <a:pPr marL="285750" indent="-285750"/>
            <a:r>
              <a:rPr lang="en-US" dirty="0"/>
              <a:t>User inputs material at risk and release fractions /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F89F1-0F97-4CC2-B54C-84ABBF34B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08"/>
          <a:stretch/>
        </p:blipFill>
        <p:spPr>
          <a:xfrm>
            <a:off x="2092034" y="2227607"/>
            <a:ext cx="4036291" cy="2735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E6361-4164-4689-B238-B352552E2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893" b="42021"/>
          <a:stretch/>
        </p:blipFill>
        <p:spPr>
          <a:xfrm>
            <a:off x="2092034" y="2219060"/>
            <a:ext cx="4036291" cy="1590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33BC0A-8477-4A0B-9D36-58E4D801AF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497508" y="4019808"/>
            <a:ext cx="228601" cy="304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933F00-E8D4-4E1D-9A42-BEB1C83A0E57}"/>
              </a:ext>
            </a:extLst>
          </p:cNvPr>
          <p:cNvSpPr/>
          <p:nvPr/>
        </p:nvSpPr>
        <p:spPr>
          <a:xfrm>
            <a:off x="2471870" y="3912587"/>
            <a:ext cx="2557330" cy="4120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697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09A940-0585-49B0-A9ED-EC217D2AD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8" y="3966701"/>
            <a:ext cx="1910338" cy="271930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852B-E9DE-47BC-B615-8E83CC20B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4" y="4492260"/>
            <a:ext cx="2020019" cy="185039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FB2402-FE13-4AB1-9F99-E57C4FCA4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11" y="4204922"/>
            <a:ext cx="1972442" cy="237844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DBEC8D-D57E-462F-8FDF-5A6862E34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201" y="4492260"/>
            <a:ext cx="2359622" cy="160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Pick a Source Term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For this scenario, the most appropriate model would be the LOCA model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EEA7CE-BE8B-41A7-A0A0-0211B98B95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5296" y="1417638"/>
            <a:ext cx="4384955" cy="53688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39237D-9BEF-49D5-B93B-A3FFB4397F10}"/>
              </a:ext>
            </a:extLst>
          </p:cNvPr>
          <p:cNvSpPr/>
          <p:nvPr/>
        </p:nvSpPr>
        <p:spPr>
          <a:xfrm>
            <a:off x="1371600" y="2743200"/>
            <a:ext cx="16002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640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Enter Source Term 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0" y="1543051"/>
            <a:ext cx="6934200" cy="5181599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Each model requires additional details like timing or measurements</a:t>
            </a:r>
          </a:p>
          <a:p>
            <a:r>
              <a:rPr lang="en-US" b="0" dirty="0"/>
              <a:t>For the LOCA model:</a:t>
            </a:r>
          </a:p>
          <a:p>
            <a:pPr lvl="1"/>
            <a:r>
              <a:rPr lang="en-US" b="0" dirty="0"/>
              <a:t>Time of reactor shutdown</a:t>
            </a:r>
          </a:p>
          <a:p>
            <a:pPr lvl="2"/>
            <a:r>
              <a:rPr lang="en-US" b="0" dirty="0"/>
              <a:t>Starts the decay of all nuclides in the core (they’re in equilibrium before)</a:t>
            </a:r>
          </a:p>
          <a:p>
            <a:pPr lvl="1"/>
            <a:r>
              <a:rPr lang="en-US" b="0" dirty="0"/>
              <a:t>Time core was uncovered</a:t>
            </a:r>
          </a:p>
          <a:p>
            <a:pPr lvl="2"/>
            <a:r>
              <a:rPr lang="en-US" b="0" dirty="0"/>
              <a:t>When NUREG</a:t>
            </a:r>
            <a:r>
              <a:rPr lang="en-US" dirty="0"/>
              <a:t>-1465 models start, starting with 30 min of gap activity, then fuel melt</a:t>
            </a:r>
            <a:endParaRPr lang="en-US" b="0" dirty="0"/>
          </a:p>
          <a:p>
            <a:pPr lvl="1"/>
            <a:r>
              <a:rPr lang="en-US" b="0" dirty="0"/>
              <a:t>Is the core recovered?</a:t>
            </a:r>
          </a:p>
          <a:p>
            <a:pPr lvl="2"/>
            <a:r>
              <a:rPr lang="en-US" b="0" dirty="0"/>
              <a:t>Additional material stops being generated after the core becomes recovered</a:t>
            </a:r>
          </a:p>
          <a:p>
            <a:r>
              <a:rPr lang="en-US" dirty="0"/>
              <a:t>All times entered with 24-hour clock</a:t>
            </a:r>
            <a:endParaRPr lang="en-US" b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FB3E5D-FD40-C3C9-7B64-C9928D057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13" y="1543051"/>
            <a:ext cx="3542359" cy="49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20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Source Term</a:t>
            </a:r>
          </a:p>
          <a:p>
            <a:endParaRPr lang="en-US" sz="800" dirty="0"/>
          </a:p>
          <a:p>
            <a:r>
              <a:rPr lang="en-US" dirty="0"/>
              <a:t>Select Loss of Coolant Accident (LOCA)</a:t>
            </a:r>
          </a:p>
          <a:p>
            <a:pPr lvl="1"/>
            <a:r>
              <a:rPr lang="en-US" dirty="0"/>
              <a:t>Click OK</a:t>
            </a:r>
          </a:p>
          <a:p>
            <a:pPr lvl="1"/>
            <a:endParaRPr lang="en-US" sz="800" dirty="0"/>
          </a:p>
          <a:p>
            <a:r>
              <a:rPr lang="en-US" dirty="0"/>
              <a:t>Input timing sequence numbers</a:t>
            </a:r>
          </a:p>
          <a:p>
            <a:pPr lvl="1"/>
            <a:r>
              <a:rPr lang="en-US" dirty="0"/>
              <a:t>Shutdown Time - 0800</a:t>
            </a:r>
          </a:p>
          <a:p>
            <a:pPr lvl="1"/>
            <a:r>
              <a:rPr lang="en-US" dirty="0"/>
              <a:t>Time of Core Uncovery – 1030</a:t>
            </a:r>
          </a:p>
          <a:p>
            <a:pPr lvl="1"/>
            <a:r>
              <a:rPr lang="en-US" dirty="0"/>
              <a:t>Select Yes for Core Recovered, Time – 1300</a:t>
            </a:r>
          </a:p>
          <a:p>
            <a:pPr lvl="1"/>
            <a:r>
              <a:rPr lang="en-US" dirty="0"/>
              <a:t>Click OK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8405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9630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Why is it important to enter the reactor shutdown time?</a:t>
            </a:r>
          </a:p>
          <a:p>
            <a:pPr lvl="1"/>
            <a:r>
              <a:rPr lang="en-US" b="0" dirty="0"/>
              <a:t>That is when the radionuclide decay calculation starts </a:t>
            </a:r>
          </a:p>
          <a:p>
            <a:pPr lvl="1"/>
            <a:r>
              <a:rPr lang="en-US" b="0" dirty="0"/>
              <a:t>That is when the release starts</a:t>
            </a:r>
          </a:p>
          <a:p>
            <a:pPr lvl="1"/>
            <a:r>
              <a:rPr lang="en-US" b="0" dirty="0"/>
              <a:t>That is when the damage to the reactor fuel begins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indent="0">
              <a:buNone/>
            </a:pPr>
            <a:r>
              <a:rPr lang="en-US" b="0" dirty="0"/>
              <a:t>If the core is recovered, will there still be a release to the atmosphere?</a:t>
            </a:r>
          </a:p>
          <a:p>
            <a:pPr lvl="1"/>
            <a:r>
              <a:rPr lang="en-US" b="0" dirty="0"/>
              <a:t>Maybe, it depends on the release pathway and leak rate </a:t>
            </a:r>
          </a:p>
          <a:p>
            <a:pPr lvl="1"/>
            <a:r>
              <a:rPr lang="en-US" b="0" dirty="0"/>
              <a:t>Yes, that just stops further damage to the core</a:t>
            </a:r>
          </a:p>
          <a:p>
            <a:pPr lvl="1"/>
            <a:r>
              <a:rPr lang="en-US" b="0" dirty="0"/>
              <a:t>No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28700" y="2130669"/>
            <a:ext cx="81915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40422" y="4648200"/>
            <a:ext cx="8560777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4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 you can see, the Case Summary tab updates as information is added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6A00BF-BFA7-4A0F-8FD3-13672606AE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As each step is completed, the input information is added to the case summary displayed.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86CB65-6F03-4AA9-945A-0BE986BEEA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13" y="1600200"/>
            <a:ext cx="4549373" cy="452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DDBD2A-D533-4DBE-A207-8F86984EB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87" t="-136" r="30196" b="11318"/>
          <a:stretch/>
        </p:blipFill>
        <p:spPr>
          <a:xfrm>
            <a:off x="609601" y="1544320"/>
            <a:ext cx="4967086" cy="45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407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Now We’ll look at Release Pathway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1EC9137-3A67-4FA8-81E0-F0F5BCA4E4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9225" y="1600200"/>
            <a:ext cx="3985549" cy="452596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B7FAC8E-1FCA-41D5-B4FF-9B7B68B879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RASCAL needs information on how generated material is released to the atmosphere</a:t>
            </a:r>
          </a:p>
          <a:p>
            <a:pPr lvl="1"/>
            <a:r>
              <a:rPr lang="en-US" dirty="0"/>
              <a:t>Pathway</a:t>
            </a:r>
          </a:p>
          <a:p>
            <a:pPr lvl="1"/>
            <a:r>
              <a:rPr lang="en-US" dirty="0"/>
              <a:t>Height</a:t>
            </a:r>
          </a:p>
          <a:p>
            <a:pPr lvl="2"/>
            <a:r>
              <a:rPr lang="en-US" dirty="0"/>
              <a:t>Wind speeds change with height</a:t>
            </a:r>
          </a:p>
          <a:p>
            <a:pPr lvl="1"/>
            <a:r>
              <a:rPr lang="en-US" dirty="0"/>
              <a:t>Reduction</a:t>
            </a:r>
          </a:p>
          <a:p>
            <a:pPr lvl="2"/>
            <a:r>
              <a:rPr lang="en-US" dirty="0"/>
              <a:t>Amount of material reduced by decay, holdup, filter, sprays</a:t>
            </a:r>
          </a:p>
          <a:p>
            <a:pPr lvl="1"/>
            <a:r>
              <a:rPr lang="en-US" dirty="0"/>
              <a:t>Timing</a:t>
            </a:r>
          </a:p>
          <a:p>
            <a:pPr lvl="2"/>
            <a:r>
              <a:rPr lang="en-US" dirty="0"/>
              <a:t>Release rates, start</a:t>
            </a:r>
            <a:br>
              <a:rPr lang="en-US" dirty="0"/>
            </a:br>
            <a:r>
              <a:rPr lang="en-US" dirty="0"/>
              <a:t>and stop</a:t>
            </a:r>
          </a:p>
          <a:p>
            <a:r>
              <a:rPr lang="en-US" dirty="0"/>
              <a:t>We’ll start by selecting the Pathway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2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/>
              <a:t>Technology Review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31" y="1981200"/>
            <a:ext cx="1110369" cy="1605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038600" y="1981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Nuclear Power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Plant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9469" y="2057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Spent Fuel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1" y="4495800"/>
            <a:ext cx="1244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Fuel Cycle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9470" y="4457700"/>
            <a:ext cx="1769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Other Material</a:t>
            </a:r>
          </a:p>
        </p:txBody>
      </p:sp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62" y="1981200"/>
            <a:ext cx="1089647" cy="1605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1" y="4356765"/>
            <a:ext cx="1110369" cy="1579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4" r="22224"/>
          <a:stretch/>
        </p:blipFill>
        <p:spPr>
          <a:xfrm>
            <a:off x="6705601" y="4343401"/>
            <a:ext cx="1110369" cy="1693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98054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 this Release Pathway option, We’ll need to input: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5C731-C1A1-409C-A8B4-04CED5EC5E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/>
              <a:t>Release Height</a:t>
            </a:r>
          </a:p>
          <a:p>
            <a:pPr lvl="1"/>
            <a:r>
              <a:rPr lang="en-US" b="0" dirty="0"/>
              <a:t>10m is minimum height allowed (ground release)</a:t>
            </a:r>
          </a:p>
          <a:p>
            <a:r>
              <a:rPr lang="en-US" b="0" dirty="0"/>
              <a:t>Select leak rate type</a:t>
            </a:r>
          </a:p>
          <a:p>
            <a:pPr lvl="1"/>
            <a:r>
              <a:rPr lang="en-US" b="0" dirty="0"/>
              <a:t>Percent Volume / Time (e.g., 3%/hour)</a:t>
            </a:r>
          </a:p>
          <a:p>
            <a:pPr lvl="1"/>
            <a:r>
              <a:rPr lang="en-US" b="0" dirty="0"/>
              <a:t>Containment pressure / Hole Size (e.g., 30 psi/2 cm</a:t>
            </a:r>
            <a:r>
              <a:rPr lang="en-US" b="0" baseline="30000" dirty="0"/>
              <a:t>2</a:t>
            </a:r>
            <a:r>
              <a:rPr lang="en-US" b="0" dirty="0"/>
              <a:t>)</a:t>
            </a:r>
          </a:p>
          <a:p>
            <a:r>
              <a:rPr lang="en-US" b="0" dirty="0"/>
              <a:t>Define release timeline</a:t>
            </a:r>
          </a:p>
          <a:p>
            <a:pPr lvl="1"/>
            <a:r>
              <a:rPr lang="en-US" b="0" dirty="0"/>
              <a:t>Used for leak rate and additional conditions</a:t>
            </a:r>
          </a:p>
          <a:p>
            <a:pPr lvl="1"/>
            <a:r>
              <a:rPr lang="en-US" b="0" dirty="0"/>
              <a:t>Need to review/set initial conditions, then can add rows as needed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F35EF4-E347-4DA3-98F5-ACE87BA1E0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872592"/>
            <a:ext cx="5384800" cy="3981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1224EA-F6A6-4EE2-901F-D9253DEF29B1}"/>
              </a:ext>
            </a:extLst>
          </p:cNvPr>
          <p:cNvSpPr txBox="1"/>
          <p:nvPr/>
        </p:nvSpPr>
        <p:spPr>
          <a:xfrm>
            <a:off x="1295400" y="4572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Don’t copy this data.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10719065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Release Path</a:t>
            </a:r>
          </a:p>
          <a:p>
            <a:endParaRPr lang="en-US" sz="1300" dirty="0"/>
          </a:p>
          <a:p>
            <a:r>
              <a:rPr lang="en-US" dirty="0"/>
              <a:t>Select Containment leakage/failure, Click OK</a:t>
            </a:r>
          </a:p>
          <a:p>
            <a:endParaRPr lang="en-US" sz="1300" dirty="0"/>
          </a:p>
          <a:p>
            <a:r>
              <a:rPr lang="en-US" dirty="0"/>
              <a:t>Ensure release height is set to 10m</a:t>
            </a:r>
          </a:p>
          <a:p>
            <a:r>
              <a:rPr lang="en-US" dirty="0"/>
              <a:t>Change the initial leak rate (at 10:30) to 5% / day</a:t>
            </a:r>
          </a:p>
          <a:p>
            <a:r>
              <a:rPr lang="en-US" dirty="0"/>
              <a:t>Keep sprays off</a:t>
            </a:r>
          </a:p>
          <a:p>
            <a:r>
              <a:rPr lang="en-US" dirty="0"/>
              <a:t>Add row and enter</a:t>
            </a:r>
          </a:p>
          <a:p>
            <a:pPr lvl="1"/>
            <a:r>
              <a:rPr lang="en-US" dirty="0"/>
              <a:t>Time: 18:00       Event Type = Leak rate         Setting = 0.0 %/d</a:t>
            </a:r>
          </a:p>
          <a:p>
            <a:r>
              <a:rPr lang="en-US" dirty="0"/>
              <a:t>Click OK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05442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0505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0" dirty="0"/>
              <a:t>For a LOCA accident, RASCAL can model the release of material to the atmosphere through which of the following pathways? [select all that apply]</a:t>
            </a:r>
          </a:p>
          <a:p>
            <a:pPr lvl="1"/>
            <a:r>
              <a:rPr lang="en-US" b="0" dirty="0"/>
              <a:t>Containment</a:t>
            </a:r>
          </a:p>
          <a:p>
            <a:pPr lvl="1"/>
            <a:r>
              <a:rPr lang="en-US" b="0" dirty="0"/>
              <a:t>Steam generator</a:t>
            </a:r>
          </a:p>
          <a:p>
            <a:pPr lvl="1"/>
            <a:r>
              <a:rPr lang="en-US" b="0" dirty="0"/>
              <a:t>Bypass of containment via other systems</a:t>
            </a:r>
          </a:p>
          <a:p>
            <a:pPr lvl="1"/>
            <a:r>
              <a:rPr lang="en-US" b="0" dirty="0"/>
              <a:t>Direct from the reactor vessel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in RASCAL a release height of 10m is considered ground level?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52145" y="2787162"/>
            <a:ext cx="2476482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1046283" y="3261947"/>
            <a:ext cx="2909713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7FAD8E-F591-4E01-B190-BF5F506587E1}"/>
              </a:ext>
            </a:extLst>
          </p:cNvPr>
          <p:cNvSpPr/>
          <p:nvPr/>
        </p:nvSpPr>
        <p:spPr>
          <a:xfrm>
            <a:off x="1040422" y="3736732"/>
            <a:ext cx="6427178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40422" y="5562600"/>
            <a:ext cx="1219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1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onto Meteorology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E0E4E1-495A-4F80-B0E2-30D3ADBC98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Actual</a:t>
            </a:r>
          </a:p>
          <a:p>
            <a:pPr lvl="1"/>
            <a:r>
              <a:rPr lang="en-US" dirty="0"/>
              <a:t>Enter station observations/forecasts</a:t>
            </a:r>
          </a:p>
          <a:p>
            <a:pPr lvl="1"/>
            <a:r>
              <a:rPr lang="en-US" dirty="0"/>
              <a:t>Manual entry or internet download</a:t>
            </a:r>
          </a:p>
          <a:p>
            <a:r>
              <a:rPr lang="en-US" dirty="0"/>
              <a:t>Pre-defined (non site-specific)</a:t>
            </a:r>
          </a:p>
          <a:p>
            <a:pPr lvl="1"/>
            <a:r>
              <a:rPr lang="en-US" dirty="0"/>
              <a:t>Simple static weather conditions</a:t>
            </a:r>
          </a:p>
          <a:p>
            <a:pPr lvl="1"/>
            <a:r>
              <a:rPr lang="en-US" dirty="0"/>
              <a:t>Easy/fast if no meteorological data known, but doesn’t include topo/roughness</a:t>
            </a:r>
          </a:p>
          <a:p>
            <a:r>
              <a:rPr lang="en-US" dirty="0"/>
              <a:t>Predefined (site-specific) </a:t>
            </a:r>
          </a:p>
          <a:p>
            <a:pPr lvl="1"/>
            <a:r>
              <a:rPr lang="en-US" dirty="0"/>
              <a:t>Allows custom creation of likely conditions</a:t>
            </a:r>
          </a:p>
          <a:p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286EE18A-8F62-43F4-95FF-C9DD551475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68400" y="2134394"/>
            <a:ext cx="42672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368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We’ll Mostly Use Actual for Exercises/Events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7611F-5D57-4C4D-AADC-D20301C3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600201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/>
              <a:t>We won’t use pre-defined except in training</a:t>
            </a:r>
          </a:p>
          <a:p>
            <a:r>
              <a:rPr lang="en-US" dirty="0"/>
              <a:t>For actual conditions, weather data is managed as site-dependent files</a:t>
            </a:r>
          </a:p>
          <a:p>
            <a:pPr lvl="1"/>
            <a:r>
              <a:rPr lang="en-US" dirty="0"/>
              <a:t>Create New / Edit</a:t>
            </a:r>
          </a:p>
          <a:p>
            <a:pPr lvl="1"/>
            <a:r>
              <a:rPr lang="en-US" dirty="0"/>
              <a:t>View any previously saved weather files</a:t>
            </a:r>
          </a:p>
          <a:p>
            <a:pPr lvl="1"/>
            <a:r>
              <a:rPr lang="en-US" dirty="0"/>
              <a:t>Usable as long as times support scenario</a:t>
            </a:r>
          </a:p>
          <a:p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A9415ADF-C826-4573-BF12-45B19D27D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89" b="31703"/>
          <a:stretch/>
        </p:blipFill>
        <p:spPr>
          <a:xfrm>
            <a:off x="838200" y="1729583"/>
            <a:ext cx="4267200" cy="2133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C7605-B956-4B73-A8BB-4FBCC2D71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9" t="6690" r="41769" b="37313"/>
          <a:stretch/>
        </p:blipFill>
        <p:spPr>
          <a:xfrm>
            <a:off x="838200" y="4104640"/>
            <a:ext cx="4267200" cy="20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98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Site contains predefined weather stations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EA716-807F-4FB9-9E23-01AAAF2C43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Table and map show site and surrounding weather stations</a:t>
            </a:r>
          </a:p>
          <a:p>
            <a:r>
              <a:rPr lang="en-US" dirty="0"/>
              <a:t>Select stations with plume direction in mind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2BA09B-01EA-492E-A436-F11DD9C8B7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2259687"/>
            <a:ext cx="5384800" cy="32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006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Inputting Weather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CB69B-8752-4E86-9FF9-744617489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677" y="3763963"/>
            <a:ext cx="10575628" cy="2819400"/>
          </a:xfrm>
        </p:spPr>
        <p:txBody>
          <a:bodyPr/>
          <a:lstStyle/>
          <a:p>
            <a:r>
              <a:rPr lang="en-US" dirty="0"/>
              <a:t>Select weather station on the left to input its data on the right:</a:t>
            </a:r>
          </a:p>
          <a:p>
            <a:pPr lvl="1"/>
            <a:r>
              <a:rPr lang="en-US" dirty="0"/>
              <a:t>Type</a:t>
            </a:r>
          </a:p>
          <a:p>
            <a:pPr lvl="1"/>
            <a:r>
              <a:rPr lang="en-US" dirty="0"/>
              <a:t>Date/Time</a:t>
            </a:r>
          </a:p>
          <a:p>
            <a:pPr lvl="1"/>
            <a:r>
              <a:rPr lang="en-US" dirty="0"/>
              <a:t>Wind Direction/Speed</a:t>
            </a:r>
          </a:p>
          <a:p>
            <a:pPr lvl="1"/>
            <a:r>
              <a:rPr lang="en-US" dirty="0"/>
              <a:t>Stability</a:t>
            </a:r>
          </a:p>
          <a:p>
            <a:pPr lvl="1"/>
            <a:r>
              <a:rPr lang="en-US" dirty="0"/>
              <a:t>Precipitation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1FA255-28D9-4C22-8876-3F9EF092AF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21212"/>
          <a:stretch/>
        </p:blipFill>
        <p:spPr>
          <a:xfrm>
            <a:off x="914400" y="1600200"/>
            <a:ext cx="9889828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4905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07788" y="3480414"/>
            <a:ext cx="3048000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53809" y="3476064"/>
            <a:ext cx="3048000" cy="1066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05809" y="4541958"/>
            <a:ext cx="3048000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51830" y="4537608"/>
            <a:ext cx="3048000" cy="1066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uses observed and/or forecast weather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3926" y="5751934"/>
            <a:ext cx="8755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RASCAL can model releases in the past (all observations), in the future (all forecasts), or that span both.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153663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Time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00999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Observations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196954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Forecasts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053809" y="1927293"/>
            <a:ext cx="0" cy="6004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07788" y="2418870"/>
            <a:ext cx="3048000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53809" y="2426395"/>
            <a:ext cx="3048000" cy="1066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riped Right Arrow 2"/>
          <p:cNvSpPr/>
          <p:nvPr/>
        </p:nvSpPr>
        <p:spPr>
          <a:xfrm>
            <a:off x="3436447" y="2598110"/>
            <a:ext cx="2188705" cy="803621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1</a:t>
            </a:r>
          </a:p>
        </p:txBody>
      </p:sp>
      <p:sp>
        <p:nvSpPr>
          <p:cNvPr id="18" name="Striped Right Arrow 17"/>
          <p:cNvSpPr/>
          <p:nvPr/>
        </p:nvSpPr>
        <p:spPr>
          <a:xfrm>
            <a:off x="6303215" y="3616901"/>
            <a:ext cx="2188705" cy="803621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2</a:t>
            </a:r>
          </a:p>
        </p:txBody>
      </p:sp>
      <p:sp>
        <p:nvSpPr>
          <p:cNvPr id="19" name="Striped Right Arrow 18"/>
          <p:cNvSpPr/>
          <p:nvPr/>
        </p:nvSpPr>
        <p:spPr>
          <a:xfrm>
            <a:off x="3536287" y="4655852"/>
            <a:ext cx="4955632" cy="803621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3</a:t>
            </a:r>
          </a:p>
        </p:txBody>
      </p:sp>
      <p:pic>
        <p:nvPicPr>
          <p:cNvPr id="2052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3" y="2778409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3" y="3756008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3" y="4751949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222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Can Run with a Single Weather </a:t>
            </a:r>
            <a:r>
              <a:rPr lang="en-US" dirty="0" err="1"/>
              <a:t>Datapoint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67237" y="5155504"/>
            <a:ext cx="8755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However, the initial meteorological data must fall within 2 hours before the start of the release to the atmosphere. (</a:t>
            </a:r>
            <a:r>
              <a:rPr lang="en-US" sz="2400" dirty="0">
                <a:solidFill>
                  <a:prstClr val="black"/>
                </a:solidFill>
              </a:rPr>
              <a:t>Release starts at 10:30;  must have some meteorology defined within the 8:30 to 10:30 window)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2930059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44762" y="2943257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971800" y="1868515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44763" y="1866006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888249" y="2013249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1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897896" y="3028864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2</a:t>
            </a:r>
          </a:p>
        </p:txBody>
      </p:sp>
      <p:pic>
        <p:nvPicPr>
          <p:cNvPr id="24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35" y="2228054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971800" y="3997009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44762" y="3997009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897896" y="4116914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4356" y="151788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 hours 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44762" y="1681614"/>
            <a:ext cx="13716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29010" y="1681614"/>
            <a:ext cx="137160" cy="361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265399" y="2333322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025834" y="3361411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30416" y="4435038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cdn.mysitemyway.com/etc-mysitemyway/icons/legacy-previews/icons-256/simple-red-glossy-icons-alphanumeric/074382-simple-red-glossy-icon-alphanumeric-icon_1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71" y="3064728"/>
            <a:ext cx="823619" cy="8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cdn.mysitemyway.com/etc-mysitemyway/icons/legacy-previews/icons-256/simple-red-glossy-icons-alphanumeric/074382-simple-red-glossy-icon-alphanumeric-icon_1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71" y="4116914"/>
            <a:ext cx="823619" cy="8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8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" r="53662"/>
          <a:stretch/>
        </p:blipFill>
        <p:spPr>
          <a:xfrm>
            <a:off x="2171700" y="3252847"/>
            <a:ext cx="2892552" cy="3128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76" r="52393" b="1"/>
          <a:stretch/>
        </p:blipFill>
        <p:spPr>
          <a:xfrm>
            <a:off x="6400800" y="3151632"/>
            <a:ext cx="2971800" cy="306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Reactor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296" y="1480807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Core inside reactor vessel creates heat, steam is created (main loop in BWR, secondary loop in PWR), steam turns turbine, which produces electricity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5749" y="6290233"/>
            <a:ext cx="372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Pressurized Water Reactor (PWR)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9200" y="6281089"/>
            <a:ext cx="3237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Boiling Water Reactor (BWR)</a:t>
            </a:r>
          </a:p>
        </p:txBody>
      </p:sp>
    </p:spTree>
    <p:extLst>
      <p:ext uri="{BB962C8B-B14F-4D97-AF65-F5344CB8AC3E}">
        <p14:creationId xmlns:p14="http://schemas.microsoft.com/office/powerpoint/2010/main" val="25468631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Although Single </a:t>
            </a:r>
            <a:r>
              <a:rPr lang="en-US" dirty="0" err="1"/>
              <a:t>Datapoint</a:t>
            </a:r>
            <a:r>
              <a:rPr lang="en-US" dirty="0"/>
              <a:t> Weather is possible, More Data is Preferred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02" y="4714123"/>
            <a:ext cx="8755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Important when the release may start in the future or may continue for some period of time. You will likely need both observed and forecast data.</a:t>
            </a:r>
          </a:p>
          <a:p>
            <a:endParaRPr lang="en-US" sz="2400" dirty="0"/>
          </a:p>
          <a:p>
            <a:r>
              <a:rPr lang="en-US" sz="2400" dirty="0"/>
              <a:t>However, our scenario doesn’t have additional info like forecasts yet.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3124201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0962" y="3137399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2062657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20963" y="2060148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964449" y="2207391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1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974096" y="3223006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2</a:t>
            </a:r>
          </a:p>
        </p:txBody>
      </p:sp>
      <p:pic>
        <p:nvPicPr>
          <p:cNvPr id="12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35" y="2422196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4341599" y="2527464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38600" y="3567635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23685" y="3567635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73758" y="3564234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57765" y="3561724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62463" y="3561605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67161" y="3561486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56" y="3412783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83" y="3412783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594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CB69B-8752-4E86-9FF9-744617489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248468"/>
            <a:ext cx="5384800" cy="38776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Process Data to compile all the weather data into a form that the models can use.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1D73F4-8112-4CC9-97AF-CA272DC9F2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1812" y="2248468"/>
            <a:ext cx="5020376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765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processes all entered data into a merged gridded field that changes over time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named file will show on the main met screen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Weather details can be viewed if needed (View dataset)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0" y="2803891"/>
            <a:ext cx="4368800" cy="3180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EEB871-B453-419B-869D-6AC85BD4A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695308"/>
            <a:ext cx="43338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84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Finally, Select Which Weather File You Want RASCAL to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7611F-5D57-4C4D-AADC-D20301C3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384800" cy="3611564"/>
          </a:xfrm>
        </p:spPr>
        <p:txBody>
          <a:bodyPr/>
          <a:lstStyle/>
          <a:p>
            <a:r>
              <a:rPr lang="en-US" dirty="0"/>
              <a:t>RASCAL will return to the main Meteorology screen</a:t>
            </a:r>
          </a:p>
          <a:p>
            <a:r>
              <a:rPr lang="en-US" dirty="0"/>
              <a:t>Highlight the desired weather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B246E-8028-402C-976B-611BD4F73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" t="6690" r="41769" b="37313"/>
          <a:stretch/>
        </p:blipFill>
        <p:spPr>
          <a:xfrm>
            <a:off x="1047750" y="2632474"/>
            <a:ext cx="4267200" cy="20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610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Click Meteorology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Select option for Actual Observations and Forecasts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Click Create New button</a:t>
            </a:r>
            <a:br>
              <a:rPr lang="en-US" sz="2200" dirty="0"/>
            </a:b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Click Enter Data button</a:t>
            </a:r>
            <a:br>
              <a:rPr lang="en-US" sz="2200" dirty="0"/>
            </a:b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For the BEAV station enter the following: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Time = 10:00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Winds = from 45 deg at 2 mph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Stability class = B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Precipitation = None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Click OK</a:t>
            </a:r>
            <a:br>
              <a:rPr lang="en-US" sz="2200" dirty="0"/>
            </a:b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Click Process Data button then click OK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Click the Return button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Make sure your newly created file is selected in blue in the list of available datasets. Click OK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2886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61604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0" dirty="0"/>
              <a:t>T or F, pre-defined weather conditions are acceptable to use in a real event?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RASCAL requires at least some weather data to drive the ATD models?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RASCAL allows you to enter weather data that varies in both space and time?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RASCAL can model a release that may occur in the future?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</a:p>
          <a:p>
            <a:endParaRPr lang="en-US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02323" y="2247045"/>
            <a:ext cx="1131277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1002323" y="3122490"/>
            <a:ext cx="1131277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7FAD8E-F591-4E01-B190-BF5F506587E1}"/>
              </a:ext>
            </a:extLst>
          </p:cNvPr>
          <p:cNvSpPr/>
          <p:nvPr/>
        </p:nvSpPr>
        <p:spPr>
          <a:xfrm>
            <a:off x="990600" y="4419600"/>
            <a:ext cx="1154722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990600" y="5701201"/>
            <a:ext cx="11430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Doses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0B67A-4EC0-4712-89B1-A0D885FF4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1600200"/>
            <a:ext cx="4724400" cy="4953000"/>
          </a:xfrm>
        </p:spPr>
        <p:txBody>
          <a:bodyPr/>
          <a:lstStyle/>
          <a:p>
            <a:r>
              <a:rPr lang="en-US" b="0" dirty="0"/>
              <a:t>Nothing has been calculated at this point</a:t>
            </a:r>
          </a:p>
          <a:p>
            <a:r>
              <a:rPr lang="en-US" b="0" dirty="0"/>
              <a:t>With a few additional parameters, RASCAL will perform all its calculations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743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C5E12C-4B1D-4FCE-A18D-65CCFDBB9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04800" y="1689463"/>
            <a:ext cx="6477000" cy="4491326"/>
          </a:xfrm>
          <a:custGeom>
            <a:avLst/>
            <a:gdLst>
              <a:gd name="connsiteX0" fmla="*/ 3321158 w 7429500"/>
              <a:gd name="connsiteY0" fmla="*/ 0 h 5181600"/>
              <a:gd name="connsiteX1" fmla="*/ 7429500 w 7429500"/>
              <a:gd name="connsiteY1" fmla="*/ 0 h 5181600"/>
              <a:gd name="connsiteX2" fmla="*/ 7429500 w 7429500"/>
              <a:gd name="connsiteY2" fmla="*/ 5181600 h 5181600"/>
              <a:gd name="connsiteX3" fmla="*/ 0 w 7429500"/>
              <a:gd name="connsiteY3" fmla="*/ 5181600 h 5181600"/>
              <a:gd name="connsiteX4" fmla="*/ 0 w 7429500"/>
              <a:gd name="connsiteY4" fmla="*/ 2510126 h 5181600"/>
              <a:gd name="connsiteX5" fmla="*/ 3321158 w 7429500"/>
              <a:gd name="connsiteY5" fmla="*/ 2510126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9500" h="5181600">
                <a:moveTo>
                  <a:pt x="3321158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lnTo>
                  <a:pt x="0" y="2510126"/>
                </a:lnTo>
                <a:lnTo>
                  <a:pt x="3321158" y="2510126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distance to set the calculation area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10400" y="1600200"/>
            <a:ext cx="4572000" cy="4953000"/>
          </a:xfrm>
        </p:spPr>
        <p:txBody>
          <a:bodyPr/>
          <a:lstStyle/>
          <a:p>
            <a:r>
              <a:rPr lang="en-US" b="0" dirty="0"/>
              <a:t>Shorter distances provide higher resolution</a:t>
            </a:r>
          </a:p>
          <a:p>
            <a:r>
              <a:rPr lang="en-US" b="0" dirty="0"/>
              <a:t>Rule of Thumb – start on the 10 mile distance. If doses are high at the 10 mile edge, go to 25 miles</a:t>
            </a:r>
          </a:p>
          <a:p>
            <a:endParaRPr lang="en-US" b="0" dirty="0"/>
          </a:p>
        </p:txBody>
      </p:sp>
      <p:sp>
        <p:nvSpPr>
          <p:cNvPr id="3" name="Rectangle 2"/>
          <p:cNvSpPr/>
          <p:nvPr/>
        </p:nvSpPr>
        <p:spPr>
          <a:xfrm>
            <a:off x="304802" y="1689463"/>
            <a:ext cx="2895368" cy="21757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304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calc distances provide better resolution if you don’t need to see further out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8651"/>
          <a:stretch/>
        </p:blipFill>
        <p:spPr>
          <a:xfrm>
            <a:off x="1752600" y="2063187"/>
            <a:ext cx="4191000" cy="405587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8651"/>
          <a:stretch/>
        </p:blipFill>
        <p:spPr>
          <a:xfrm>
            <a:off x="6248400" y="2063188"/>
            <a:ext cx="4191000" cy="4055877"/>
          </a:xfrm>
        </p:spPr>
      </p:pic>
      <p:sp>
        <p:nvSpPr>
          <p:cNvPr id="11" name="TextBox 10"/>
          <p:cNvSpPr txBox="1"/>
          <p:nvPr/>
        </p:nvSpPr>
        <p:spPr>
          <a:xfrm>
            <a:off x="2003385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mile grid – cells are .5 mile wide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4150" y="6248400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mile grid – cells are 5 miles wide</a:t>
            </a:r>
          </a:p>
        </p:txBody>
      </p:sp>
    </p:spTree>
    <p:extLst>
      <p:ext uri="{BB962C8B-B14F-4D97-AF65-F5344CB8AC3E}">
        <p14:creationId xmlns:p14="http://schemas.microsoft.com/office/powerpoint/2010/main" val="427166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6972300" y="1828800"/>
            <a:ext cx="3238500" cy="3657600"/>
          </a:xfrm>
          <a:prstGeom prst="round2SameRect">
            <a:avLst>
              <a:gd name="adj1" fmla="val 47161"/>
              <a:gd name="adj2" fmla="val 0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5400000">
            <a:off x="7485126" y="3569493"/>
            <a:ext cx="2324100" cy="1066800"/>
          </a:xfrm>
          <a:custGeom>
            <a:avLst/>
            <a:gdLst>
              <a:gd name="connsiteX0" fmla="*/ 0 w 2324100"/>
              <a:gd name="connsiteY0" fmla="*/ 553202 h 1066800"/>
              <a:gd name="connsiteX1" fmla="*/ 0 w 2324100"/>
              <a:gd name="connsiteY1" fmla="*/ 513598 h 1066800"/>
              <a:gd name="connsiteX2" fmla="*/ 380248 w 2324100"/>
              <a:gd name="connsiteY2" fmla="*/ 133350 h 1066800"/>
              <a:gd name="connsiteX3" fmla="*/ 400050 w 2324100"/>
              <a:gd name="connsiteY3" fmla="*/ 133350 h 1066800"/>
              <a:gd name="connsiteX4" fmla="*/ 400050 w 2324100"/>
              <a:gd name="connsiteY4" fmla="*/ 0 h 1066800"/>
              <a:gd name="connsiteX5" fmla="*/ 476250 w 2324100"/>
              <a:gd name="connsiteY5" fmla="*/ 0 h 1066800"/>
              <a:gd name="connsiteX6" fmla="*/ 476250 w 2324100"/>
              <a:gd name="connsiteY6" fmla="*/ 133350 h 1066800"/>
              <a:gd name="connsiteX7" fmla="*/ 1943852 w 2324100"/>
              <a:gd name="connsiteY7" fmla="*/ 133350 h 1066800"/>
              <a:gd name="connsiteX8" fmla="*/ 2324100 w 2324100"/>
              <a:gd name="connsiteY8" fmla="*/ 513598 h 1066800"/>
              <a:gd name="connsiteX9" fmla="*/ 2324100 w 2324100"/>
              <a:gd name="connsiteY9" fmla="*/ 553202 h 1066800"/>
              <a:gd name="connsiteX10" fmla="*/ 1943852 w 2324100"/>
              <a:gd name="connsiteY10" fmla="*/ 933450 h 1066800"/>
              <a:gd name="connsiteX11" fmla="*/ 476250 w 2324100"/>
              <a:gd name="connsiteY11" fmla="*/ 933450 h 1066800"/>
              <a:gd name="connsiteX12" fmla="*/ 476250 w 2324100"/>
              <a:gd name="connsiteY12" fmla="*/ 1066800 h 1066800"/>
              <a:gd name="connsiteX13" fmla="*/ 400050 w 2324100"/>
              <a:gd name="connsiteY13" fmla="*/ 1066800 h 1066800"/>
              <a:gd name="connsiteX14" fmla="*/ 400050 w 2324100"/>
              <a:gd name="connsiteY14" fmla="*/ 933450 h 1066800"/>
              <a:gd name="connsiteX15" fmla="*/ 380248 w 2324100"/>
              <a:gd name="connsiteY15" fmla="*/ 933450 h 1066800"/>
              <a:gd name="connsiteX16" fmla="*/ 0 w 2324100"/>
              <a:gd name="connsiteY16" fmla="*/ 553202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24100" h="1066800">
                <a:moveTo>
                  <a:pt x="0" y="553202"/>
                </a:moveTo>
                <a:lnTo>
                  <a:pt x="0" y="513598"/>
                </a:lnTo>
                <a:cubicBezTo>
                  <a:pt x="0" y="303593"/>
                  <a:pt x="170243" y="133350"/>
                  <a:pt x="380248" y="133350"/>
                </a:cubicBezTo>
                <a:lnTo>
                  <a:pt x="400050" y="133350"/>
                </a:lnTo>
                <a:lnTo>
                  <a:pt x="400050" y="0"/>
                </a:lnTo>
                <a:lnTo>
                  <a:pt x="476250" y="0"/>
                </a:lnTo>
                <a:lnTo>
                  <a:pt x="476250" y="133350"/>
                </a:lnTo>
                <a:lnTo>
                  <a:pt x="1943852" y="133350"/>
                </a:lnTo>
                <a:cubicBezTo>
                  <a:pt x="2153857" y="133350"/>
                  <a:pt x="2324100" y="303593"/>
                  <a:pt x="2324100" y="513598"/>
                </a:cubicBezTo>
                <a:lnTo>
                  <a:pt x="2324100" y="553202"/>
                </a:lnTo>
                <a:cubicBezTo>
                  <a:pt x="2324100" y="763207"/>
                  <a:pt x="2153857" y="933450"/>
                  <a:pt x="1943852" y="933450"/>
                </a:cubicBezTo>
                <a:lnTo>
                  <a:pt x="476250" y="933450"/>
                </a:lnTo>
                <a:lnTo>
                  <a:pt x="476250" y="1066800"/>
                </a:lnTo>
                <a:lnTo>
                  <a:pt x="400050" y="1066800"/>
                </a:lnTo>
                <a:lnTo>
                  <a:pt x="400050" y="933450"/>
                </a:lnTo>
                <a:lnTo>
                  <a:pt x="380248" y="933450"/>
                </a:lnTo>
                <a:cubicBezTo>
                  <a:pt x="170243" y="933450"/>
                  <a:pt x="0" y="763207"/>
                  <a:pt x="0" y="5532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releases will come from major fuel damage, only caused from lack of cooling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heat removal leads to fuel cladding failure and fuel melt</a:t>
            </a:r>
          </a:p>
          <a:p>
            <a:r>
              <a:rPr lang="en-US" dirty="0"/>
              <a:t>Eventual RCS overpressure / leakage</a:t>
            </a:r>
          </a:p>
          <a:p>
            <a:r>
              <a:rPr lang="en-US" dirty="0"/>
              <a:t>Possible containment overpressure / leakage</a:t>
            </a:r>
          </a:p>
          <a:p>
            <a:r>
              <a:rPr lang="en-US" dirty="0"/>
              <a:t>Defense in Depth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2514600"/>
            <a:ext cx="73914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2400" b="1" dirty="0"/>
          </a:p>
        </p:txBody>
      </p:sp>
      <p:sp>
        <p:nvSpPr>
          <p:cNvPr id="3" name="Can 2"/>
          <p:cNvSpPr/>
          <p:nvPr/>
        </p:nvSpPr>
        <p:spPr>
          <a:xfrm>
            <a:off x="8622792" y="3941349"/>
            <a:ext cx="76200" cy="152400"/>
          </a:xfrm>
          <a:prstGeom prst="can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41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6E9BEE-3221-4B64-82A8-AC5480CA5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93913" y="1671926"/>
            <a:ext cx="6439769" cy="4491326"/>
          </a:xfrm>
          <a:custGeom>
            <a:avLst/>
            <a:gdLst>
              <a:gd name="connsiteX0" fmla="*/ 31643 w 7429500"/>
              <a:gd name="connsiteY0" fmla="*/ 2438400 h 5181600"/>
              <a:gd name="connsiteX1" fmla="*/ 31643 w 7429500"/>
              <a:gd name="connsiteY1" fmla="*/ 4114800 h 5181600"/>
              <a:gd name="connsiteX2" fmla="*/ 3400451 w 7429500"/>
              <a:gd name="connsiteY2" fmla="*/ 4114800 h 5181600"/>
              <a:gd name="connsiteX3" fmla="*/ 3400451 w 7429500"/>
              <a:gd name="connsiteY3" fmla="*/ 2438400 h 5181600"/>
              <a:gd name="connsiteX4" fmla="*/ 0 w 7429500"/>
              <a:gd name="connsiteY4" fmla="*/ 0 h 5181600"/>
              <a:gd name="connsiteX5" fmla="*/ 7429500 w 7429500"/>
              <a:gd name="connsiteY5" fmla="*/ 0 h 5181600"/>
              <a:gd name="connsiteX6" fmla="*/ 7429500 w 7429500"/>
              <a:gd name="connsiteY6" fmla="*/ 5181600 h 5181600"/>
              <a:gd name="connsiteX7" fmla="*/ 0 w 7429500"/>
              <a:gd name="connsiteY7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9500" h="5181600">
                <a:moveTo>
                  <a:pt x="31643" y="2438400"/>
                </a:moveTo>
                <a:lnTo>
                  <a:pt x="31643" y="4114800"/>
                </a:lnTo>
                <a:lnTo>
                  <a:pt x="3400451" y="4114800"/>
                </a:lnTo>
                <a:lnTo>
                  <a:pt x="3400451" y="2438400"/>
                </a:lnTo>
                <a:close/>
                <a:moveTo>
                  <a:pt x="0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 Calculation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2874" y="1600200"/>
            <a:ext cx="4809526" cy="4953000"/>
          </a:xfrm>
        </p:spPr>
        <p:txBody>
          <a:bodyPr/>
          <a:lstStyle/>
          <a:p>
            <a:r>
              <a:rPr lang="en-US" b="0" dirty="0"/>
              <a:t>Duration after the first release to atmosphere that RASCAL terminates the release, plume movement and dose calculations</a:t>
            </a:r>
          </a:p>
          <a:p>
            <a:r>
              <a:rPr lang="en-US" b="0" dirty="0"/>
              <a:t>If time is set too short, dose may be missed; no disadvantage to going long (except runtime)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105" y="3810100"/>
            <a:ext cx="2884714" cy="13933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1757589" y="63373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52600" y="36957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b="1" dirty="0"/>
              <a:t>Set calculation duration to allow for trailing plume edge to reach set distance</a:t>
            </a:r>
          </a:p>
        </p:txBody>
      </p:sp>
      <p:sp>
        <p:nvSpPr>
          <p:cNvPr id="8" name="Can 7"/>
          <p:cNvSpPr/>
          <p:nvPr/>
        </p:nvSpPr>
        <p:spPr>
          <a:xfrm>
            <a:off x="1931898" y="2074494"/>
            <a:ext cx="549024" cy="160550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399663" y="2383069"/>
            <a:ext cx="937717" cy="135636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040789" y="2062833"/>
            <a:ext cx="0" cy="65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59500" y="283225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Edge, released at t=0.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446121" y="2202192"/>
            <a:ext cx="0" cy="65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37380" y="2904996"/>
            <a:ext cx="237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Trailing edge, released at  t=8.</a:t>
            </a:r>
          </a:p>
        </p:txBody>
      </p:sp>
      <p:sp>
        <p:nvSpPr>
          <p:cNvPr id="28" name="Cloud 27"/>
          <p:cNvSpPr/>
          <p:nvPr/>
        </p:nvSpPr>
        <p:spPr>
          <a:xfrm>
            <a:off x="3380469" y="1546932"/>
            <a:ext cx="3629932" cy="696101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an 28"/>
          <p:cNvSpPr/>
          <p:nvPr/>
        </p:nvSpPr>
        <p:spPr>
          <a:xfrm>
            <a:off x="2023519" y="4713785"/>
            <a:ext cx="549024" cy="160550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2491284" y="5022360"/>
            <a:ext cx="937717" cy="135636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517561" y="4706944"/>
            <a:ext cx="0" cy="65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50100" y="5389998"/>
            <a:ext cx="302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 speed determines when trailing edge reaches 10 miles</a:t>
            </a:r>
          </a:p>
        </p:txBody>
      </p:sp>
      <p:sp>
        <p:nvSpPr>
          <p:cNvPr id="40" name="Freeform 39"/>
          <p:cNvSpPr/>
          <p:nvPr/>
        </p:nvSpPr>
        <p:spPr>
          <a:xfrm>
            <a:off x="8545160" y="4178794"/>
            <a:ext cx="2122840" cy="690855"/>
          </a:xfrm>
          <a:custGeom>
            <a:avLst/>
            <a:gdLst>
              <a:gd name="connsiteX0" fmla="*/ 2122840 w 2122840"/>
              <a:gd name="connsiteY0" fmla="*/ 0 h 690855"/>
              <a:gd name="connsiteX1" fmla="*/ 2122840 w 2122840"/>
              <a:gd name="connsiteY1" fmla="*/ 673585 h 690855"/>
              <a:gd name="connsiteX2" fmla="*/ 1991722 w 2122840"/>
              <a:gd name="connsiteY2" fmla="*/ 686757 h 690855"/>
              <a:gd name="connsiteX3" fmla="*/ 1387826 w 2122840"/>
              <a:gd name="connsiteY3" fmla="*/ 624881 h 690855"/>
              <a:gd name="connsiteX4" fmla="*/ 490762 w 2122840"/>
              <a:gd name="connsiteY4" fmla="*/ 563746 h 690855"/>
              <a:gd name="connsiteX5" fmla="*/ 96343 w 2122840"/>
              <a:gd name="connsiteY5" fmla="*/ 495716 h 690855"/>
              <a:gd name="connsiteX6" fmla="*/ 180622 w 2122840"/>
              <a:gd name="connsiteY6" fmla="*/ 403885 h 690855"/>
              <a:gd name="connsiteX7" fmla="*/ 2654 w 2122840"/>
              <a:gd name="connsiteY7" fmla="*/ 309670 h 690855"/>
              <a:gd name="connsiteX8" fmla="*/ 327668 w 2122840"/>
              <a:gd name="connsiteY8" fmla="*/ 225928 h 690855"/>
              <a:gd name="connsiteX9" fmla="*/ 330776 w 2122840"/>
              <a:gd name="connsiteY9" fmla="*/ 223721 h 690855"/>
              <a:gd name="connsiteX10" fmla="*/ 475554 w 2122840"/>
              <a:gd name="connsiteY10" fmla="*/ 103466 h 690855"/>
              <a:gd name="connsiteX11" fmla="*/ 1179861 w 2122840"/>
              <a:gd name="connsiteY11" fmla="*/ 75992 h 690855"/>
              <a:gd name="connsiteX12" fmla="*/ 1180018 w 2122840"/>
              <a:gd name="connsiteY12" fmla="*/ 75946 h 690855"/>
              <a:gd name="connsiteX13" fmla="*/ 1320084 w 2122840"/>
              <a:gd name="connsiteY13" fmla="*/ 34626 h 690855"/>
              <a:gd name="connsiteX14" fmla="*/ 1889966 w 2122840"/>
              <a:gd name="connsiteY14" fmla="*/ 47472 h 690855"/>
              <a:gd name="connsiteX15" fmla="*/ 1892497 w 2122840"/>
              <a:gd name="connsiteY15" fmla="*/ 46694 h 690855"/>
              <a:gd name="connsiteX16" fmla="*/ 2003738 w 2122840"/>
              <a:gd name="connsiteY16" fmla="*/ 12519 h 69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2840" h="690855">
                <a:moveTo>
                  <a:pt x="2122840" y="0"/>
                </a:moveTo>
                <a:lnTo>
                  <a:pt x="2122840" y="673585"/>
                </a:lnTo>
                <a:lnTo>
                  <a:pt x="1991722" y="686757"/>
                </a:lnTo>
                <a:cubicBezTo>
                  <a:pt x="1760818" y="701243"/>
                  <a:pt x="1519831" y="676557"/>
                  <a:pt x="1387826" y="624881"/>
                </a:cubicBezTo>
                <a:cubicBezTo>
                  <a:pt x="1076257" y="673930"/>
                  <a:pt x="671587" y="646360"/>
                  <a:pt x="490762" y="563746"/>
                </a:cubicBezTo>
                <a:cubicBezTo>
                  <a:pt x="313131" y="569177"/>
                  <a:pt x="146339" y="540414"/>
                  <a:pt x="96343" y="495716"/>
                </a:cubicBezTo>
                <a:cubicBezTo>
                  <a:pt x="60128" y="463376"/>
                  <a:pt x="92142" y="428474"/>
                  <a:pt x="180622" y="403885"/>
                </a:cubicBezTo>
                <a:cubicBezTo>
                  <a:pt x="55087" y="384597"/>
                  <a:pt x="-14824" y="347585"/>
                  <a:pt x="2654" y="309670"/>
                </a:cubicBezTo>
                <a:cubicBezTo>
                  <a:pt x="23157" y="265277"/>
                  <a:pt x="158103" y="230504"/>
                  <a:pt x="327668" y="225928"/>
                </a:cubicBezTo>
                <a:cubicBezTo>
                  <a:pt x="328676" y="225187"/>
                  <a:pt x="329768" y="224462"/>
                  <a:pt x="330776" y="223721"/>
                </a:cubicBezTo>
                <a:cubicBezTo>
                  <a:pt x="308005" y="180005"/>
                  <a:pt x="361110" y="135918"/>
                  <a:pt x="475554" y="103466"/>
                </a:cubicBezTo>
                <a:cubicBezTo>
                  <a:pt x="656378" y="52209"/>
                  <a:pt x="949545" y="40785"/>
                  <a:pt x="1179861" y="75992"/>
                </a:cubicBezTo>
                <a:lnTo>
                  <a:pt x="1180018" y="75946"/>
                </a:lnTo>
                <a:lnTo>
                  <a:pt x="1320084" y="34626"/>
                </a:lnTo>
                <a:cubicBezTo>
                  <a:pt x="1489508" y="3998"/>
                  <a:pt x="1729770" y="6261"/>
                  <a:pt x="1889966" y="47472"/>
                </a:cubicBezTo>
                <a:lnTo>
                  <a:pt x="1892497" y="46694"/>
                </a:lnTo>
                <a:lnTo>
                  <a:pt x="2003738" y="125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153400" y="3652217"/>
            <a:ext cx="794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 mi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550671" y="3602126"/>
            <a:ext cx="0" cy="10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153400" y="6286209"/>
            <a:ext cx="794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 mi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8550671" y="6236118"/>
            <a:ext cx="0" cy="10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187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1471863" y="4942958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15858" y="4899830"/>
            <a:ext cx="794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 mi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580868" y="4833967"/>
            <a:ext cx="0" cy="10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9067800" cy="1143000"/>
          </a:xfrm>
        </p:spPr>
        <p:txBody>
          <a:bodyPr/>
          <a:lstStyle/>
          <a:p>
            <a:r>
              <a:rPr lang="en-US" b="1" dirty="0"/>
              <a:t>There is a rule-of-thumb for estimating the calculation duration</a:t>
            </a:r>
          </a:p>
        </p:txBody>
      </p:sp>
      <p:pic>
        <p:nvPicPr>
          <p:cNvPr id="5" name="Picture 4" descr="Calc duration equation.png"/>
          <p:cNvPicPr>
            <a:picLocks noChangeAspect="1"/>
          </p:cNvPicPr>
          <p:nvPr/>
        </p:nvPicPr>
        <p:blipFill rotWithShape="1">
          <a:blip r:embed="rId3" cstate="print"/>
          <a:srcRect r="3164"/>
          <a:stretch/>
        </p:blipFill>
        <p:spPr>
          <a:xfrm>
            <a:off x="1660902" y="1600200"/>
            <a:ext cx="8854698" cy="1158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238383"/>
            <a:ext cx="11277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our problem, 7.5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hr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release with 2 mph winds, calculate a duration for a 10-mile grid.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7.5 hours + (10 miles / 2 mph) = 12.5 hours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Add 10% to get 13.75, then round up to the nearest hour (14) </a:t>
            </a:r>
          </a:p>
        </p:txBody>
      </p:sp>
      <p:sp>
        <p:nvSpPr>
          <p:cNvPr id="13" name="Can 12"/>
          <p:cNvSpPr/>
          <p:nvPr/>
        </p:nvSpPr>
        <p:spPr>
          <a:xfrm>
            <a:off x="2353719" y="3329353"/>
            <a:ext cx="549024" cy="160550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2821484" y="3637928"/>
            <a:ext cx="937717" cy="135636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6580868" y="2835068"/>
            <a:ext cx="3629932" cy="696101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eft Brace 2"/>
          <p:cNvSpPr/>
          <p:nvPr/>
        </p:nvSpPr>
        <p:spPr>
          <a:xfrm rot="16200000">
            <a:off x="8157308" y="1985108"/>
            <a:ext cx="502452" cy="3604532"/>
          </a:xfrm>
          <a:prstGeom prst="leftBrace">
            <a:avLst>
              <a:gd name="adj1" fmla="val 41000"/>
              <a:gd name="adj2" fmla="val 523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15200" y="407040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“Release Duration”</a:t>
            </a:r>
          </a:p>
        </p:txBody>
      </p:sp>
      <p:sp>
        <p:nvSpPr>
          <p:cNvPr id="22" name="Left Brace 21"/>
          <p:cNvSpPr/>
          <p:nvPr/>
        </p:nvSpPr>
        <p:spPr>
          <a:xfrm rot="16200000">
            <a:off x="4931508" y="2396228"/>
            <a:ext cx="502452" cy="2796268"/>
          </a:xfrm>
          <a:prstGeom prst="leftBrace">
            <a:avLst>
              <a:gd name="adj1" fmla="val 41000"/>
              <a:gd name="adj2" fmla="val 523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96543" y="4038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Calculation Distance</a:t>
            </a:r>
          </a:p>
        </p:txBody>
      </p:sp>
    </p:spTree>
    <p:extLst>
      <p:ext uri="{BB962C8B-B14F-4D97-AF65-F5344CB8AC3E}">
        <p14:creationId xmlns:p14="http://schemas.microsoft.com/office/powerpoint/2010/main" val="40015754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1AE56E-6FC3-45B9-94BF-C29F7E9BC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91123" y="1680874"/>
            <a:ext cx="6439769" cy="4491326"/>
          </a:xfrm>
          <a:custGeom>
            <a:avLst/>
            <a:gdLst>
              <a:gd name="connsiteX0" fmla="*/ 29714 w 7429500"/>
              <a:gd name="connsiteY0" fmla="*/ 3886200 h 5181600"/>
              <a:gd name="connsiteX1" fmla="*/ 29714 w 7429500"/>
              <a:gd name="connsiteY1" fmla="*/ 4724400 h 5181600"/>
              <a:gd name="connsiteX2" fmla="*/ 3398522 w 7429500"/>
              <a:gd name="connsiteY2" fmla="*/ 4724400 h 5181600"/>
              <a:gd name="connsiteX3" fmla="*/ 3398522 w 7429500"/>
              <a:gd name="connsiteY3" fmla="*/ 3886200 h 5181600"/>
              <a:gd name="connsiteX4" fmla="*/ 0 w 7429500"/>
              <a:gd name="connsiteY4" fmla="*/ 0 h 5181600"/>
              <a:gd name="connsiteX5" fmla="*/ 7429500 w 7429500"/>
              <a:gd name="connsiteY5" fmla="*/ 0 h 5181600"/>
              <a:gd name="connsiteX6" fmla="*/ 7429500 w 7429500"/>
              <a:gd name="connsiteY6" fmla="*/ 5181600 h 5181600"/>
              <a:gd name="connsiteX7" fmla="*/ 0 w 7429500"/>
              <a:gd name="connsiteY7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9500" h="5181600">
                <a:moveTo>
                  <a:pt x="29714" y="3886200"/>
                </a:moveTo>
                <a:lnTo>
                  <a:pt x="29714" y="4724400"/>
                </a:lnTo>
                <a:lnTo>
                  <a:pt x="3398522" y="4724400"/>
                </a:lnTo>
                <a:lnTo>
                  <a:pt x="3398522" y="3886200"/>
                </a:lnTo>
                <a:close/>
                <a:moveTo>
                  <a:pt x="0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inhalation dose coefficients to be used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39000" y="1600200"/>
            <a:ext cx="4343400" cy="4953000"/>
          </a:xfrm>
        </p:spPr>
        <p:txBody>
          <a:bodyPr>
            <a:normAutofit/>
          </a:bodyPr>
          <a:lstStyle/>
          <a:p>
            <a:r>
              <a:rPr lang="en-US" b="0" dirty="0"/>
              <a:t>ICRP 26/30 vs 60/72</a:t>
            </a:r>
          </a:p>
          <a:p>
            <a:r>
              <a:rPr lang="en-US" b="0" dirty="0"/>
              <a:t>Currently, NRC and most States use 26/30</a:t>
            </a:r>
          </a:p>
          <a:p>
            <a:r>
              <a:rPr lang="en-US" b="0" dirty="0"/>
              <a:t>New EPA PAG Manual uses 60/72</a:t>
            </a:r>
          </a:p>
          <a:p>
            <a:r>
              <a:rPr lang="en-US" b="0" dirty="0"/>
              <a:t>Differences are inclusion of child thyroid CEDE and some minor dose values changes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029200"/>
            <a:ext cx="2971800" cy="76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44D21E-8F43-494B-8CE8-FE86F7BA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11331" y="1680874"/>
            <a:ext cx="6433238" cy="4491326"/>
          </a:xfrm>
          <a:custGeom>
            <a:avLst/>
            <a:gdLst>
              <a:gd name="connsiteX0" fmla="*/ 3191191 w 7429500"/>
              <a:gd name="connsiteY0" fmla="*/ 228600 h 5181600"/>
              <a:gd name="connsiteX1" fmla="*/ 3191191 w 7429500"/>
              <a:gd name="connsiteY1" fmla="*/ 4800600 h 5181600"/>
              <a:gd name="connsiteX2" fmla="*/ 7364874 w 7429500"/>
              <a:gd name="connsiteY2" fmla="*/ 4800600 h 5181600"/>
              <a:gd name="connsiteX3" fmla="*/ 7364874 w 7429500"/>
              <a:gd name="connsiteY3" fmla="*/ 228600 h 5181600"/>
              <a:gd name="connsiteX4" fmla="*/ 0 w 7429500"/>
              <a:gd name="connsiteY4" fmla="*/ 0 h 5181600"/>
              <a:gd name="connsiteX5" fmla="*/ 7429500 w 7429500"/>
              <a:gd name="connsiteY5" fmla="*/ 0 h 5181600"/>
              <a:gd name="connsiteX6" fmla="*/ 7429500 w 7429500"/>
              <a:gd name="connsiteY6" fmla="*/ 5181600 h 5181600"/>
              <a:gd name="connsiteX7" fmla="*/ 0 w 7429500"/>
              <a:gd name="connsiteY7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9500" h="5181600">
                <a:moveTo>
                  <a:pt x="3191191" y="228600"/>
                </a:moveTo>
                <a:lnTo>
                  <a:pt x="3191191" y="4800600"/>
                </a:lnTo>
                <a:lnTo>
                  <a:pt x="7364874" y="4800600"/>
                </a:lnTo>
                <a:lnTo>
                  <a:pt x="7364874" y="228600"/>
                </a:lnTo>
                <a:close/>
                <a:moveTo>
                  <a:pt x="0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the case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62800" y="1600200"/>
            <a:ext cx="4419599" cy="4953000"/>
          </a:xfrm>
        </p:spPr>
        <p:txBody>
          <a:bodyPr/>
          <a:lstStyle/>
          <a:p>
            <a:r>
              <a:rPr lang="en-US" b="0" dirty="0"/>
              <a:t>RASCAL requires a case title</a:t>
            </a:r>
          </a:p>
          <a:p>
            <a:r>
              <a:rPr lang="en-US" b="0" dirty="0"/>
              <a:t>Description used for justification or special notes; don’t need to repeat case info</a:t>
            </a:r>
          </a:p>
          <a:p>
            <a:r>
              <a:rPr lang="en-US" b="0" dirty="0"/>
              <a:t>Select and/or define an analyst name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1889442"/>
            <a:ext cx="3657600" cy="39779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the OK button is clicked?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RASCAL calculates the atmospheric source term and runs the ATD models with the given weather</a:t>
            </a:r>
          </a:p>
          <a:p>
            <a:pPr lvl="1"/>
            <a:r>
              <a:rPr lang="en-US" dirty="0"/>
              <a:t>You cannot interrupt the calculations</a:t>
            </a:r>
          </a:p>
          <a:p>
            <a:r>
              <a:rPr lang="en-US" dirty="0"/>
              <a:t>Once complete, view results tabs at the bottom</a:t>
            </a:r>
          </a:p>
          <a:p>
            <a:pPr lvl="1"/>
            <a:r>
              <a:rPr lang="en-US" dirty="0"/>
              <a:t>Case Summary</a:t>
            </a:r>
          </a:p>
          <a:p>
            <a:pPr lvl="1"/>
            <a:r>
              <a:rPr lang="en-US" dirty="0"/>
              <a:t>Source Term </a:t>
            </a:r>
          </a:p>
          <a:p>
            <a:pPr lvl="1"/>
            <a:r>
              <a:rPr lang="en-US" dirty="0"/>
              <a:t>Maximum Dose Values</a:t>
            </a:r>
          </a:p>
        </p:txBody>
      </p:sp>
    </p:spTree>
    <p:extLst>
      <p:ext uri="{BB962C8B-B14F-4D97-AF65-F5344CB8AC3E}">
        <p14:creationId xmlns:p14="http://schemas.microsoft.com/office/powerpoint/2010/main" val="5591598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Calculate Doses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Leave Distance of Calculation at 10 miles</a:t>
            </a:r>
          </a:p>
          <a:p>
            <a:r>
              <a:rPr lang="en-US" dirty="0"/>
              <a:t>Set End Calculations at:</a:t>
            </a:r>
          </a:p>
          <a:p>
            <a:pPr lvl="1"/>
            <a:r>
              <a:rPr lang="en-US" dirty="0"/>
              <a:t>Start of release to atmosphere plus: 14h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Click OK to start the calculations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pic>
        <p:nvPicPr>
          <p:cNvPr id="3" name="Picture 2" descr="Calc duration equation.png">
            <a:extLst>
              <a:ext uri="{FF2B5EF4-FFF2-40B4-BE49-F238E27FC236}">
                <a16:creationId xmlns:a16="http://schemas.microsoft.com/office/drawing/2014/main" id="{CB6102A7-76BB-4418-88DB-C4FE98676C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64"/>
          <a:stretch/>
        </p:blipFill>
        <p:spPr>
          <a:xfrm>
            <a:off x="1295400" y="4191000"/>
            <a:ext cx="757408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1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8441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0" dirty="0"/>
              <a:t>Which calculation grid has the better resolution?</a:t>
            </a:r>
          </a:p>
          <a:p>
            <a:pPr lvl="1"/>
            <a:r>
              <a:rPr lang="en-US" b="0" dirty="0"/>
              <a:t>50-mile</a:t>
            </a:r>
          </a:p>
          <a:p>
            <a:pPr lvl="1"/>
            <a:r>
              <a:rPr lang="en-US" b="0" dirty="0"/>
              <a:t>10-mile</a:t>
            </a:r>
          </a:p>
          <a:p>
            <a:pPr lvl="1"/>
            <a:r>
              <a:rPr lang="en-US" b="0" dirty="0"/>
              <a:t>They have the same resolution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What would you set as the calculation duration with a 7-hour release with 5 mph winds on a 10-mile grid?</a:t>
            </a:r>
          </a:p>
          <a:p>
            <a:pPr lvl="1"/>
            <a:r>
              <a:rPr lang="en-US" b="0" dirty="0"/>
              <a:t>8 hours (RASCAL default)</a:t>
            </a:r>
          </a:p>
          <a:p>
            <a:pPr lvl="1"/>
            <a:r>
              <a:rPr lang="en-US" b="0" dirty="0"/>
              <a:t>9 hours</a:t>
            </a:r>
          </a:p>
          <a:p>
            <a:pPr lvl="1"/>
            <a:r>
              <a:rPr lang="en-US" b="0" dirty="0"/>
              <a:t>10 hours or more</a:t>
            </a:r>
          </a:p>
          <a:p>
            <a:pPr lvl="1"/>
            <a:r>
              <a:rPr lang="en-US" b="0" dirty="0"/>
              <a:t>96 hours (RASCAL max)</a:t>
            </a:r>
          </a:p>
          <a:p>
            <a:endParaRPr lang="en-US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16976" y="2438400"/>
            <a:ext cx="15621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16976" y="5334000"/>
            <a:ext cx="2793023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9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8D31-1403-48AF-8334-A277EE85F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C7464-B35D-43BA-A7DD-6C31926FFE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RASCAL is finished calculating, it shows this screen, which is just 1 of 3 tabs at the bottom</a:t>
            </a:r>
          </a:p>
          <a:p>
            <a:r>
              <a:rPr lang="en-US" dirty="0"/>
              <a:t>They each contain different information and have a different purpose, let’s go through them</a:t>
            </a:r>
          </a:p>
          <a:p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93DBFBC-2E91-487B-A944-4A0E52DD65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762850"/>
            <a:ext cx="5384800" cy="4200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64D38-CEBE-4A61-B1AB-3856E3FFE55C}"/>
              </a:ext>
            </a:extLst>
          </p:cNvPr>
          <p:cNvSpPr txBox="1"/>
          <p:nvPr/>
        </p:nvSpPr>
        <p:spPr>
          <a:xfrm>
            <a:off x="994410" y="5997675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397876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12-24 months, a fraction of reactor core is replaced and moved to a pool to cool.  </a:t>
            </a:r>
          </a:p>
          <a:p>
            <a:r>
              <a:rPr lang="en-US" dirty="0"/>
              <a:t>5-10 years later, cooler fuel moved to dry cask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14" y="3721558"/>
            <a:ext cx="3949586" cy="2821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21557"/>
            <a:ext cx="3962400" cy="27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969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Summary Tab Shows Inputs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B02C5-A701-44CF-A376-9AE618A0DB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Case Summary tab has been populating as we added info</a:t>
            </a:r>
          </a:p>
          <a:p>
            <a:r>
              <a:rPr lang="en-US" dirty="0"/>
              <a:t>You can use it as a great way to check your inputs all at once or compare inputs against other dose assessors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0AB3463-6528-4B49-84A5-19C01A619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704016"/>
            <a:ext cx="5384800" cy="43183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6613F-28DF-4C73-B448-17B5395F93ED}"/>
              </a:ext>
            </a:extLst>
          </p:cNvPr>
          <p:cNvSpPr/>
          <p:nvPr/>
        </p:nvSpPr>
        <p:spPr>
          <a:xfrm>
            <a:off x="609600" y="5729269"/>
            <a:ext cx="1752600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28BF2-09F7-49E3-975A-9173C5253504}"/>
              </a:ext>
            </a:extLst>
          </p:cNvPr>
          <p:cNvSpPr txBox="1"/>
          <p:nvPr/>
        </p:nvSpPr>
        <p:spPr>
          <a:xfrm>
            <a:off x="994410" y="6036981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778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 Tab Shows Details for Release to Atmosphere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B02C5-A701-44CF-A376-9AE618A0DB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Summary window</a:t>
            </a:r>
          </a:p>
          <a:p>
            <a:r>
              <a:rPr lang="en-US" dirty="0"/>
              <a:t>View Balance</a:t>
            </a:r>
          </a:p>
          <a:p>
            <a:pPr lvl="1"/>
            <a:r>
              <a:rPr lang="en-US" dirty="0"/>
              <a:t>Where nuclides are at the end of the simulation</a:t>
            </a:r>
          </a:p>
          <a:p>
            <a:r>
              <a:rPr lang="en-US" dirty="0"/>
              <a:t>View Importance</a:t>
            </a:r>
          </a:p>
          <a:p>
            <a:pPr lvl="1"/>
            <a:r>
              <a:rPr lang="en-US" dirty="0"/>
              <a:t>What nuclides are contributing the most to dose</a:t>
            </a:r>
          </a:p>
          <a:p>
            <a:r>
              <a:rPr lang="en-US" dirty="0"/>
              <a:t>Release vs. Time</a:t>
            </a:r>
          </a:p>
          <a:p>
            <a:pPr lvl="1"/>
            <a:r>
              <a:rPr lang="en-US" dirty="0"/>
              <a:t>Displays amount of each nuclide released each 15 minute time step</a:t>
            </a:r>
          </a:p>
          <a:p>
            <a:pPr lvl="1"/>
            <a:r>
              <a:rPr lang="en-US" dirty="0"/>
              <a:t>Can be exported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A9A3D5-245C-4EF0-947E-2880E11427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689382"/>
            <a:ext cx="5384800" cy="43475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CEEF5B-28A1-42E8-862C-D167C5CE0627}"/>
              </a:ext>
            </a:extLst>
          </p:cNvPr>
          <p:cNvSpPr/>
          <p:nvPr/>
        </p:nvSpPr>
        <p:spPr>
          <a:xfrm>
            <a:off x="2425700" y="5726319"/>
            <a:ext cx="1752600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7D1F4-1351-45D6-B6FA-EF30E8C10ED0}"/>
              </a:ext>
            </a:extLst>
          </p:cNvPr>
          <p:cNvSpPr txBox="1"/>
          <p:nvPr/>
        </p:nvSpPr>
        <p:spPr>
          <a:xfrm>
            <a:off x="994410" y="6036981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1434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Values Table Shows dose snapshot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6F44CD-5534-4268-B642-A1651B350F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762850"/>
            <a:ext cx="5384800" cy="420066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9D391-7B35-4190-B102-C096AE5D6C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window</a:t>
            </a:r>
          </a:p>
          <a:p>
            <a:pPr lvl="1"/>
            <a:r>
              <a:rPr lang="en-US" dirty="0"/>
              <a:t>Doses important for protective actions (TEDE, Thyroid)</a:t>
            </a:r>
          </a:p>
          <a:p>
            <a:pPr lvl="1"/>
            <a:r>
              <a:rPr lang="en-US" dirty="0"/>
              <a:t>Underlines doses exceeding PAGs</a:t>
            </a:r>
          </a:p>
          <a:p>
            <a:r>
              <a:rPr lang="en-US" dirty="0"/>
              <a:t>Select distance</a:t>
            </a:r>
          </a:p>
          <a:p>
            <a:pPr lvl="1"/>
            <a:r>
              <a:rPr lang="en-US" dirty="0"/>
              <a:t>Close in vs selected “far out” model distance</a:t>
            </a:r>
          </a:p>
          <a:p>
            <a:r>
              <a:rPr lang="en-US" dirty="0"/>
              <a:t>Does not show direction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85DD1-132E-451A-A35D-F343C342BB32}"/>
              </a:ext>
            </a:extLst>
          </p:cNvPr>
          <p:cNvSpPr/>
          <p:nvPr/>
        </p:nvSpPr>
        <p:spPr>
          <a:xfrm>
            <a:off x="4185138" y="5652850"/>
            <a:ext cx="1752600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F22DD-37F6-49C7-8E55-2AD8E72765E9}"/>
              </a:ext>
            </a:extLst>
          </p:cNvPr>
          <p:cNvSpPr txBox="1"/>
          <p:nvPr/>
        </p:nvSpPr>
        <p:spPr>
          <a:xfrm>
            <a:off x="994410" y="6036981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46553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 Additional </a:t>
            </a:r>
            <a:r>
              <a:rPr lang="en-US" dirty="0"/>
              <a:t>Result Information, Click Detailed </a:t>
            </a:r>
            <a:r>
              <a:rPr lang="en-US" b="1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3A6E25-831A-4EC5-B4FF-B05396C139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Provides additional graphical and tabular outputs</a:t>
            </a:r>
          </a:p>
          <a:p>
            <a:endParaRPr lang="en-US" dirty="0"/>
          </a:p>
          <a:p>
            <a:r>
              <a:rPr lang="en-US" dirty="0"/>
              <a:t>Result types at top</a:t>
            </a:r>
          </a:p>
          <a:p>
            <a:pPr lvl="1"/>
            <a:r>
              <a:rPr lang="en-US" dirty="0"/>
              <a:t>Dose-related</a:t>
            </a:r>
          </a:p>
          <a:p>
            <a:pPr lvl="1"/>
            <a:r>
              <a:rPr lang="en-US" dirty="0"/>
              <a:t>Deposition/Measurements</a:t>
            </a:r>
          </a:p>
          <a:p>
            <a:pPr lvl="1"/>
            <a:r>
              <a:rPr lang="en-US" dirty="0"/>
              <a:t>Acute doses</a:t>
            </a:r>
          </a:p>
          <a:p>
            <a:pPr lvl="1"/>
            <a:endParaRPr lang="en-US" dirty="0"/>
          </a:p>
          <a:p>
            <a:r>
              <a:rPr lang="en-US" dirty="0"/>
              <a:t>Settings on the bottom</a:t>
            </a:r>
          </a:p>
          <a:p>
            <a:pPr lvl="1"/>
            <a:r>
              <a:rPr lang="en-US" dirty="0"/>
              <a:t>Time - cumulative or rate</a:t>
            </a:r>
          </a:p>
          <a:p>
            <a:pPr lvl="1"/>
            <a:r>
              <a:rPr lang="en-US" dirty="0"/>
              <a:t>Map/Table; Close-in or Further Out</a:t>
            </a:r>
          </a:p>
          <a:p>
            <a:pPr lvl="1"/>
            <a:r>
              <a:rPr lang="en-US" dirty="0"/>
              <a:t>Units</a:t>
            </a:r>
          </a:p>
          <a:p>
            <a:pPr lvl="1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3ECD9D-E9AB-4EB7-8FE2-ABC42DBF15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31824"/>
            <a:ext cx="5384800" cy="386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580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Footprint </a:t>
            </a:r>
            <a:r>
              <a:rPr lang="en-US"/>
              <a:t>and Table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4780B-50C1-49E7-9F06-75745B6DE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1600201"/>
            <a:ext cx="10591800" cy="182879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Footprint provides celled results on map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Table provides numeric values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Both can be exported, map can be queried, table can be filtered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0744" y="6352529"/>
            <a:ext cx="134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Footprint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6839" y="6323306"/>
            <a:ext cx="1057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Table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30" y="3263187"/>
            <a:ext cx="4276725" cy="3089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3858264"/>
            <a:ext cx="4276725" cy="20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274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“close in” and “Far Out”</a:t>
            </a:r>
          </a:p>
        </p:txBody>
      </p:sp>
      <p:pic>
        <p:nvPicPr>
          <p:cNvPr id="3" name="Picture 2" descr="Two dose model - plu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429000"/>
            <a:ext cx="3657600" cy="2695369"/>
          </a:xfrm>
          <a:prstGeom prst="rect">
            <a:avLst/>
          </a:prstGeom>
        </p:spPr>
      </p:pic>
      <p:pic>
        <p:nvPicPr>
          <p:cNvPr id="4" name="Picture 3" descr="Two dose model - pu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429000"/>
            <a:ext cx="3657600" cy="2695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12436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Plume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612436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Puff Model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600200"/>
            <a:ext cx="89916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Two ATD models are used in the calculations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Resolution advantages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Overlap may not line up exactly</a:t>
            </a:r>
          </a:p>
        </p:txBody>
      </p:sp>
    </p:spTree>
    <p:extLst>
      <p:ext uri="{BB962C8B-B14F-4D97-AF65-F5344CB8AC3E}">
        <p14:creationId xmlns:p14="http://schemas.microsoft.com/office/powerpoint/2010/main" val="31010021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534400" cy="4953000"/>
          </a:xfrm>
        </p:spPr>
        <p:txBody>
          <a:bodyPr/>
          <a:lstStyle/>
          <a:p>
            <a:r>
              <a:rPr lang="en-US" dirty="0"/>
              <a:t>Examine the results</a:t>
            </a:r>
          </a:p>
          <a:p>
            <a:pPr lvl="1"/>
            <a:r>
              <a:rPr lang="en-US" dirty="0"/>
              <a:t>Maximum Dose Values tab shows some doses at selected distances</a:t>
            </a:r>
          </a:p>
          <a:p>
            <a:pPr lvl="1"/>
            <a:r>
              <a:rPr lang="en-US" dirty="0"/>
              <a:t>Source Term tab show details about the atmospheric release</a:t>
            </a:r>
          </a:p>
          <a:p>
            <a:pPr lvl="1"/>
            <a:r>
              <a:rPr lang="en-US" dirty="0"/>
              <a:t>Click Details Results to see options for looking at dose on a map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825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1884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0" dirty="0"/>
              <a:t>What is the projected TEDE (rem) at 5 miles?</a:t>
            </a:r>
          </a:p>
          <a:p>
            <a:pPr lvl="1"/>
            <a:r>
              <a:rPr lang="en-US" sz="2000" b="0" dirty="0"/>
              <a:t>1.4E+00</a:t>
            </a:r>
          </a:p>
          <a:p>
            <a:pPr lvl="1"/>
            <a:r>
              <a:rPr lang="en-US" sz="2000" b="0" dirty="0"/>
              <a:t>1.7E+00</a:t>
            </a:r>
          </a:p>
          <a:p>
            <a:pPr lvl="1"/>
            <a:r>
              <a:rPr lang="en-US" sz="2000" b="0" dirty="0"/>
              <a:t>3.2E+01</a:t>
            </a:r>
          </a:p>
          <a:p>
            <a:pPr lvl="1"/>
            <a:r>
              <a:rPr lang="en-US" sz="2000" b="0" dirty="0"/>
              <a:t>None of the above values</a:t>
            </a:r>
            <a:br>
              <a:rPr lang="en-US" sz="2000" b="0" dirty="0"/>
            </a:br>
            <a:r>
              <a:rPr lang="en-US" sz="2000" b="0" dirty="0"/>
              <a:t> </a:t>
            </a:r>
          </a:p>
          <a:p>
            <a:pPr marL="0" indent="0">
              <a:buNone/>
            </a:pPr>
            <a:r>
              <a:rPr lang="en-US" sz="2000" b="0" dirty="0"/>
              <a:t>What percentage of the release to the atmosphere is </a:t>
            </a:r>
            <a:r>
              <a:rPr lang="en-US" sz="2000" b="0" dirty="0" err="1"/>
              <a:t>iodines</a:t>
            </a:r>
            <a:r>
              <a:rPr lang="en-US" sz="2000" b="0" dirty="0"/>
              <a:t>?</a:t>
            </a:r>
          </a:p>
          <a:p>
            <a:pPr lvl="1"/>
            <a:r>
              <a:rPr lang="en-US" sz="2000" b="0" dirty="0"/>
              <a:t>0.6%</a:t>
            </a:r>
          </a:p>
          <a:p>
            <a:pPr lvl="1"/>
            <a:r>
              <a:rPr lang="en-US" sz="2000" b="0" dirty="0"/>
              <a:t>12.9%</a:t>
            </a:r>
          </a:p>
          <a:p>
            <a:pPr lvl="1"/>
            <a:r>
              <a:rPr lang="en-US" sz="2000" b="0" dirty="0"/>
              <a:t>16.4% </a:t>
            </a:r>
          </a:p>
          <a:p>
            <a:pPr lvl="1"/>
            <a:r>
              <a:rPr lang="en-US" sz="2000" b="0" dirty="0"/>
              <a:t>None of the above values</a:t>
            </a:r>
            <a:br>
              <a:rPr lang="en-US" sz="2000" b="0" dirty="0"/>
            </a:br>
            <a:r>
              <a:rPr lang="en-US" sz="2000" b="0" dirty="0"/>
              <a:t> </a:t>
            </a:r>
          </a:p>
          <a:p>
            <a:pPr marL="0" indent="0">
              <a:buNone/>
            </a:pPr>
            <a:r>
              <a:rPr lang="en-US" sz="2000" b="0" dirty="0"/>
              <a:t>What direction is the plume projected to travel?</a:t>
            </a:r>
          </a:p>
          <a:p>
            <a:pPr lvl="1"/>
            <a:r>
              <a:rPr lang="en-US" sz="2000" b="0" dirty="0"/>
              <a:t>Northeast</a:t>
            </a:r>
          </a:p>
          <a:p>
            <a:pPr lvl="1"/>
            <a:r>
              <a:rPr lang="en-US" sz="2000" b="0" dirty="0"/>
              <a:t>East</a:t>
            </a:r>
          </a:p>
          <a:p>
            <a:pPr lvl="1"/>
            <a:r>
              <a:rPr lang="en-US" sz="2000" b="0" dirty="0"/>
              <a:t>Southeast</a:t>
            </a:r>
          </a:p>
          <a:p>
            <a:pPr lvl="1"/>
            <a:r>
              <a:rPr lang="en-US" sz="2000" b="0" dirty="0"/>
              <a:t>Southwest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28700" y="1822939"/>
            <a:ext cx="1333500" cy="38686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1028700" y="4119808"/>
            <a:ext cx="1104900" cy="38686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28700" y="6053262"/>
            <a:ext cx="1562100" cy="38686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9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E660E6-F4DB-416D-8362-A88F69B2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concludes our intro walkthrough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B43D-5D2E-40A1-A077-EB3A115D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should now be able to click through RASCAL start to finish.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Remember that resources &amp; training can be found at:</a:t>
            </a:r>
            <a:br>
              <a:rPr lang="en-US" dirty="0"/>
            </a:br>
            <a:r>
              <a:rPr lang="en-US" dirty="0"/>
              <a:t>			 </a:t>
            </a:r>
            <a:r>
              <a:rPr lang="en-US" dirty="0">
                <a:hlinkClick r:id="rId3"/>
              </a:rPr>
              <a:t>https://ramp.nrc-gateway.gov/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33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raining Slides">
  <a:themeElements>
    <a:clrScheme name="TechDo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raining Slides">
  <a:themeElements>
    <a:clrScheme name="TechDo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AF767D504C4144B9C40FAC119695A2" ma:contentTypeVersion="17" ma:contentTypeDescription="Create a new document." ma:contentTypeScope="" ma:versionID="928f9d8fee147205d268ba2f249f042c">
  <xsd:schema xmlns:xsd="http://www.w3.org/2001/XMLSchema" xmlns:xs="http://www.w3.org/2001/XMLSchema" xmlns:p="http://schemas.microsoft.com/office/2006/metadata/properties" xmlns:ns1="http://schemas.microsoft.com/sharepoint/v3" xmlns:ns2="88aa1e67-bf56-42a8-955c-ccd28d4dd807" xmlns:ns3="c31f235b-85d7-48ff-acc4-f339d7328c99" targetNamespace="http://schemas.microsoft.com/office/2006/metadata/properties" ma:root="true" ma:fieldsID="1c6cad9da517859cb68fe228ad17da36" ns1:_="" ns2:_="" ns3:_="">
    <xsd:import namespace="http://schemas.microsoft.com/sharepoint/v3"/>
    <xsd:import namespace="88aa1e67-bf56-42a8-955c-ccd28d4dd807"/>
    <xsd:import namespace="c31f235b-85d7-48ff-acc4-f339d7328c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a1e67-bf56-42a8-955c-ccd28d4dd8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f235b-85d7-48ff-acc4-f339d7328c9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738cd58-c0b5-4dd8-8d4a-c240277fc2b1}" ma:internalName="TaxCatchAll" ma:showField="CatchAllData" ma:web="c31f235b-85d7-48ff-acc4-f339d7328c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aa1e67-bf56-42a8-955c-ccd28d4dd807">
      <Terms xmlns="http://schemas.microsoft.com/office/infopath/2007/PartnerControls"/>
    </lcf76f155ced4ddcb4097134ff3c332f>
    <TaxCatchAll xmlns="c31f235b-85d7-48ff-acc4-f339d7328c99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E968A2-BE70-45A8-8FB4-A3062B90F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aa1e67-bf56-42a8-955c-ccd28d4dd807"/>
    <ds:schemaRef ds:uri="c31f235b-85d7-48ff-acc4-f339d7328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4C645D-6C4B-4941-A8D6-0D84DF5C80D6}">
  <ds:schemaRefs>
    <ds:schemaRef ds:uri="http://schemas.microsoft.com/office/2006/metadata/properties"/>
    <ds:schemaRef ds:uri="http://schemas.microsoft.com/office/infopath/2007/PartnerControls"/>
    <ds:schemaRef ds:uri="f7f9503f-814b-432a-91f5-9c13c51348b4"/>
    <ds:schemaRef ds:uri="dfe7fab5-ca36-4373-9e84-14533c573aad"/>
    <ds:schemaRef ds:uri="88aa1e67-bf56-42a8-955c-ccd28d4dd807"/>
    <ds:schemaRef ds:uri="c31f235b-85d7-48ff-acc4-f339d7328c99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BD8D608-38A7-4E1D-ABD2-8704938FCF2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8d01475-c3b5-436a-a065-5def4c64f52e}" enabled="0" method="" siteId="{e8d01475-c3b5-436a-a065-5def4c64f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27237</TotalTime>
  <Words>3875</Words>
  <Application>Microsoft Office PowerPoint</Application>
  <PresentationFormat>Widescreen</PresentationFormat>
  <Paragraphs>707</Paragraphs>
  <Slides>100</Slides>
  <Notes>81</Notes>
  <HiddenSlides>17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3" baseType="lpstr">
      <vt:lpstr>Arial</vt:lpstr>
      <vt:lpstr>Calibri</vt:lpstr>
      <vt:lpstr>1_Training Slides</vt:lpstr>
      <vt:lpstr>RASCAL Beginner Training</vt:lpstr>
      <vt:lpstr>RASCAL Team</vt:lpstr>
      <vt:lpstr>Training and support at ramp.nrc-gateway.gov</vt:lpstr>
      <vt:lpstr>RASCAL Resources</vt:lpstr>
      <vt:lpstr>RASCAL Slide</vt:lpstr>
      <vt:lpstr>Technology Review</vt:lpstr>
      <vt:lpstr>Reactor Types</vt:lpstr>
      <vt:lpstr>Large releases will come from major fuel damage, only caused from lack of cooling</vt:lpstr>
      <vt:lpstr>Spent Fuel</vt:lpstr>
      <vt:lpstr>Fuel Cycle</vt:lpstr>
      <vt:lpstr>There are 4 primary tools and 3 additional tools on the RASCAL Home Page. </vt:lpstr>
      <vt:lpstr>Where does RASCAL fit in the phases of a radiological emergency?</vt:lpstr>
      <vt:lpstr>Our Training Will Focus on STDose</vt:lpstr>
      <vt:lpstr>RASCAL Defines Atmospheric Source Term</vt:lpstr>
      <vt:lpstr>Result is Radionuclides Released to Environment Over Time (Atmospheric Source Term)</vt:lpstr>
      <vt:lpstr>Atmospheric Source Term is Moved using ATD Models</vt:lpstr>
      <vt:lpstr>Final Calculations Provide Doses and Concentrations over Calculation Area</vt:lpstr>
      <vt:lpstr>Walkthrough</vt:lpstr>
      <vt:lpstr>Select STDose</vt:lpstr>
      <vt:lpstr>Using STDose</vt:lpstr>
      <vt:lpstr>Start by Clicking Event Type</vt:lpstr>
      <vt:lpstr>Next, Click Event Location</vt:lpstr>
      <vt:lpstr>At the Bottom of Location, Check Reactor Power</vt:lpstr>
      <vt:lpstr>Also Check Burnup</vt:lpstr>
      <vt:lpstr>Your Turn to Use RASCAL</vt:lpstr>
      <vt:lpstr>Let’s walk through together</vt:lpstr>
      <vt:lpstr>Knowledge Check</vt:lpstr>
      <vt:lpstr>Source Term</vt:lpstr>
      <vt:lpstr>Nuclear Power Plant </vt:lpstr>
      <vt:lpstr>Nuclear Power Plant </vt:lpstr>
      <vt:lpstr>Nuclear Power Plant </vt:lpstr>
      <vt:lpstr>Nuclear Power Plant </vt:lpstr>
      <vt:lpstr>Nuclear Power Plant </vt:lpstr>
      <vt:lpstr>Nuclear Power Plant </vt:lpstr>
      <vt:lpstr>Nuclear Power Plant </vt:lpstr>
      <vt:lpstr>Nuclear Power Plant </vt:lpstr>
      <vt:lpstr>Source Term</vt:lpstr>
      <vt:lpstr>Spent Fuel</vt:lpstr>
      <vt:lpstr>Spent Fuel</vt:lpstr>
      <vt:lpstr>Spent Fuel</vt:lpstr>
      <vt:lpstr>Spent Fuel</vt:lpstr>
      <vt:lpstr>Source Term</vt:lpstr>
      <vt:lpstr>Fuel Cycle</vt:lpstr>
      <vt:lpstr>Fuel Cycle</vt:lpstr>
      <vt:lpstr>Fuel Cycle</vt:lpstr>
      <vt:lpstr>Fuel Cycle</vt:lpstr>
      <vt:lpstr>Fuel Cycle</vt:lpstr>
      <vt:lpstr>Source Term</vt:lpstr>
      <vt:lpstr>Other Materials Locations</vt:lpstr>
      <vt:lpstr>Other Materials Locations</vt:lpstr>
      <vt:lpstr>Other Materials Locations</vt:lpstr>
      <vt:lpstr>Source Term</vt:lpstr>
      <vt:lpstr>Pick a Source Term</vt:lpstr>
      <vt:lpstr>Enter Source Term Details</vt:lpstr>
      <vt:lpstr>Your Turn to Use RASCAL</vt:lpstr>
      <vt:lpstr>Let’s walk through together</vt:lpstr>
      <vt:lpstr>Knowledge Check</vt:lpstr>
      <vt:lpstr>As you can see, the Case Summary tab updates as information is added</vt:lpstr>
      <vt:lpstr>Now We’ll look at Release Pathway</vt:lpstr>
      <vt:lpstr>For this Release Pathway option, We’ll need to input:</vt:lpstr>
      <vt:lpstr>Your Turn to Use RASCAL</vt:lpstr>
      <vt:lpstr>Let’s walk through together</vt:lpstr>
      <vt:lpstr>Knowledge Check</vt:lpstr>
      <vt:lpstr>Moving onto Meteorology</vt:lpstr>
      <vt:lpstr>We’ll Mostly Use Actual for Exercises/Events</vt:lpstr>
      <vt:lpstr>Each Site contains predefined weather stations </vt:lpstr>
      <vt:lpstr>Inputting Weather Data</vt:lpstr>
      <vt:lpstr>RASCAL uses observed and/or forecast weather data</vt:lpstr>
      <vt:lpstr>RASCAL Can Run with a Single Weather Datapoint</vt:lpstr>
      <vt:lpstr>Although Single Datapoint Weather is possible, More Data is Preferred</vt:lpstr>
      <vt:lpstr>Process Data</vt:lpstr>
      <vt:lpstr>RASCAL processes all entered data into a merged gridded field that changes over time</vt:lpstr>
      <vt:lpstr>Finally, Select Which Weather File You Want RASCAL to Use</vt:lpstr>
      <vt:lpstr>Your Turn to Use RASCAL</vt:lpstr>
      <vt:lpstr>Let’s walk through together</vt:lpstr>
      <vt:lpstr>Knowledge Check</vt:lpstr>
      <vt:lpstr>Calculate Doses</vt:lpstr>
      <vt:lpstr>Pick a distance to set the calculation area</vt:lpstr>
      <vt:lpstr>Closer calc distances provide better resolution if you don’t need to see further out</vt:lpstr>
      <vt:lpstr>Define a Calculation Time</vt:lpstr>
      <vt:lpstr>Set calculation duration to allow for trailing plume edge to reach set distance</vt:lpstr>
      <vt:lpstr>There is a rule-of-thumb for estimating the calculation duration</vt:lpstr>
      <vt:lpstr>Select the inhalation dose coefficients to be used</vt:lpstr>
      <vt:lpstr>Enter the case information</vt:lpstr>
      <vt:lpstr>What happens when the OK button is clicked?</vt:lpstr>
      <vt:lpstr>Your Turn to Use RASCAL</vt:lpstr>
      <vt:lpstr>Let’s walk through together</vt:lpstr>
      <vt:lpstr>Knowledge Check</vt:lpstr>
      <vt:lpstr>RASCAL Results</vt:lpstr>
      <vt:lpstr>Case Summary Tab Shows Inputs</vt:lpstr>
      <vt:lpstr>Source Term Tab Shows Details for Release to Atmosphere</vt:lpstr>
      <vt:lpstr>Max Values Table Shows dose snapshot</vt:lpstr>
      <vt:lpstr>For Additional Result Information, Click Detailed Results</vt:lpstr>
      <vt:lpstr>Difference between Footprint and Table</vt:lpstr>
      <vt:lpstr>Difference between “close in” and “Far Out”</vt:lpstr>
      <vt:lpstr>Your Turn to Use RASCAL</vt:lpstr>
      <vt:lpstr>Let’s walk through together</vt:lpstr>
      <vt:lpstr>Knowledge Check</vt:lpstr>
      <vt:lpstr>This concludes our intro walkthrough</vt:lpstr>
      <vt:lpstr>Available topics for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RASCAL by selecting in Windows:  Start | All Programs | RASCAL 4.3</dc:title>
  <dc:creator>George</dc:creator>
  <cp:lastModifiedBy>Sam Hanson</cp:lastModifiedBy>
  <cp:revision>346</cp:revision>
  <cp:lastPrinted>2015-05-06T16:40:59Z</cp:lastPrinted>
  <dcterms:created xsi:type="dcterms:W3CDTF">2014-02-18T13:24:20Z</dcterms:created>
  <dcterms:modified xsi:type="dcterms:W3CDTF">2026-02-11T15:47:11Z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0x01010030AF767D504C4144B9C40FAC119695A2</vt:lpwstr>
  </property>
  <property fmtid="{D5CDD505-2E9C-101B-9397-08002B2CF9AE}" pid="3" name="_dlc_DocIdItemGuid">
    <vt:lpwstr>98f38af3-a0ed-4bb9-b189-84f895ec9ec0</vt:lpwstr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