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58"/>
  </p:notesMasterIdLst>
  <p:handoutMasterIdLst>
    <p:handoutMasterId r:id="rId59"/>
  </p:handoutMasterIdLst>
  <p:sldIdLst>
    <p:sldId id="256" r:id="rId5"/>
    <p:sldId id="360" r:id="rId6"/>
    <p:sldId id="374" r:id="rId7"/>
    <p:sldId id="271" r:id="rId8"/>
    <p:sldId id="257" r:id="rId9"/>
    <p:sldId id="260" r:id="rId10"/>
    <p:sldId id="272" r:id="rId11"/>
    <p:sldId id="273" r:id="rId12"/>
    <p:sldId id="258" r:id="rId13"/>
    <p:sldId id="259" r:id="rId14"/>
    <p:sldId id="274" r:id="rId15"/>
    <p:sldId id="275" r:id="rId16"/>
    <p:sldId id="276" r:id="rId17"/>
    <p:sldId id="278" r:id="rId18"/>
    <p:sldId id="279" r:id="rId19"/>
    <p:sldId id="284" r:id="rId20"/>
    <p:sldId id="277" r:id="rId21"/>
    <p:sldId id="280" r:id="rId22"/>
    <p:sldId id="281" r:id="rId23"/>
    <p:sldId id="282" r:id="rId24"/>
    <p:sldId id="283" r:id="rId25"/>
    <p:sldId id="285" r:id="rId26"/>
    <p:sldId id="264" r:id="rId27"/>
    <p:sldId id="372" r:id="rId28"/>
    <p:sldId id="286" r:id="rId29"/>
    <p:sldId id="373" r:id="rId30"/>
    <p:sldId id="316" r:id="rId31"/>
    <p:sldId id="317" r:id="rId32"/>
    <p:sldId id="329" r:id="rId33"/>
    <p:sldId id="330" r:id="rId34"/>
    <p:sldId id="370" r:id="rId35"/>
    <p:sldId id="326" r:id="rId36"/>
    <p:sldId id="331" r:id="rId37"/>
    <p:sldId id="337" r:id="rId38"/>
    <p:sldId id="336" r:id="rId39"/>
    <p:sldId id="332" r:id="rId40"/>
    <p:sldId id="338" r:id="rId41"/>
    <p:sldId id="333" r:id="rId42"/>
    <p:sldId id="371" r:id="rId43"/>
    <p:sldId id="334" r:id="rId44"/>
    <p:sldId id="340" r:id="rId45"/>
    <p:sldId id="335" r:id="rId46"/>
    <p:sldId id="315" r:id="rId47"/>
    <p:sldId id="320" r:id="rId48"/>
    <p:sldId id="341" r:id="rId49"/>
    <p:sldId id="344" r:id="rId50"/>
    <p:sldId id="342" r:id="rId51"/>
    <p:sldId id="345" r:id="rId52"/>
    <p:sldId id="343" r:id="rId53"/>
    <p:sldId id="346" r:id="rId54"/>
    <p:sldId id="347" r:id="rId55"/>
    <p:sldId id="327" r:id="rId56"/>
    <p:sldId id="32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CD3"/>
    <a:srgbClr val="002966"/>
    <a:srgbClr val="00264B"/>
    <a:srgbClr val="7BAFD4"/>
    <a:srgbClr val="E6F0F6"/>
    <a:srgbClr val="00000E"/>
    <a:srgbClr val="E5E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37E74-3FE4-4805-AD76-9F5CFC6E9A6A}" v="50" dt="2025-05-12T14:50:18.596"/>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autoAdjust="0"/>
    <p:restoredTop sz="78329" autoAdjust="0"/>
  </p:normalViewPr>
  <p:slideViewPr>
    <p:cSldViewPr snapToGrid="0">
      <p:cViewPr varScale="1">
        <p:scale>
          <a:sx n="99" d="100"/>
          <a:sy n="99" d="100"/>
        </p:scale>
        <p:origin x="1320" y="84"/>
      </p:cViewPr>
      <p:guideLst/>
    </p:cSldViewPr>
  </p:slideViewPr>
  <p:notesTextViewPr>
    <p:cViewPr>
      <p:scale>
        <a:sx n="1" d="1"/>
        <a:sy n="1" d="1"/>
      </p:scale>
      <p:origin x="0" y="0"/>
    </p:cViewPr>
  </p:notesTextViewPr>
  <p:notesViewPr>
    <p:cSldViewPr snapToGrid="0">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customXml" Target="../customXml/item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Rose" userId="464f4354-c4cc-4e41-95d7-a359691f5111" providerId="ADAL" clId="{757D3432-8E68-481E-BC81-466AB979CBD5}"/>
    <pc:docChg chg="delSld">
      <pc:chgData name="Charlotte Rose" userId="464f4354-c4cc-4e41-95d7-a359691f5111" providerId="ADAL" clId="{757D3432-8E68-481E-BC81-466AB979CBD5}" dt="2025-05-12T17:37:12.490" v="0" actId="47"/>
      <pc:docMkLst>
        <pc:docMk/>
      </pc:docMkLst>
      <pc:sldChg chg="del">
        <pc:chgData name="Charlotte Rose" userId="464f4354-c4cc-4e41-95d7-a359691f5111" providerId="ADAL" clId="{757D3432-8E68-481E-BC81-466AB979CBD5}" dt="2025-05-12T17:37:12.490" v="0" actId="47"/>
        <pc:sldMkLst>
          <pc:docMk/>
          <pc:sldMk cId="1771346270" sldId="261"/>
        </pc:sldMkLst>
      </pc:sldChg>
      <pc:sldChg chg="del">
        <pc:chgData name="Charlotte Rose" userId="464f4354-c4cc-4e41-95d7-a359691f5111" providerId="ADAL" clId="{757D3432-8E68-481E-BC81-466AB979CBD5}" dt="2025-05-12T17:37:12.490" v="0" actId="47"/>
        <pc:sldMkLst>
          <pc:docMk/>
          <pc:sldMk cId="3766843691" sldId="263"/>
        </pc:sldMkLst>
      </pc:sldChg>
      <pc:sldChg chg="del">
        <pc:chgData name="Charlotte Rose" userId="464f4354-c4cc-4e41-95d7-a359691f5111" providerId="ADAL" clId="{757D3432-8E68-481E-BC81-466AB979CBD5}" dt="2025-05-12T17:37:12.490" v="0" actId="47"/>
        <pc:sldMkLst>
          <pc:docMk/>
          <pc:sldMk cId="1970719425" sldId="267"/>
        </pc:sldMkLst>
      </pc:sldChg>
      <pc:sldChg chg="del">
        <pc:chgData name="Charlotte Rose" userId="464f4354-c4cc-4e41-95d7-a359691f5111" providerId="ADAL" clId="{757D3432-8E68-481E-BC81-466AB979CBD5}" dt="2025-05-12T17:37:12.490" v="0" actId="47"/>
        <pc:sldMkLst>
          <pc:docMk/>
          <pc:sldMk cId="2826321492" sldId="348"/>
        </pc:sldMkLst>
      </pc:sldChg>
      <pc:sldChg chg="del">
        <pc:chgData name="Charlotte Rose" userId="464f4354-c4cc-4e41-95d7-a359691f5111" providerId="ADAL" clId="{757D3432-8E68-481E-BC81-466AB979CBD5}" dt="2025-05-12T17:37:12.490" v="0" actId="47"/>
        <pc:sldMkLst>
          <pc:docMk/>
          <pc:sldMk cId="2885483196" sldId="350"/>
        </pc:sldMkLst>
      </pc:sldChg>
      <pc:sldChg chg="del">
        <pc:chgData name="Charlotte Rose" userId="464f4354-c4cc-4e41-95d7-a359691f5111" providerId="ADAL" clId="{757D3432-8E68-481E-BC81-466AB979CBD5}" dt="2025-05-12T17:37:12.490" v="0" actId="47"/>
        <pc:sldMkLst>
          <pc:docMk/>
          <pc:sldMk cId="1167543620" sldId="351"/>
        </pc:sldMkLst>
      </pc:sldChg>
      <pc:sldChg chg="del">
        <pc:chgData name="Charlotte Rose" userId="464f4354-c4cc-4e41-95d7-a359691f5111" providerId="ADAL" clId="{757D3432-8E68-481E-BC81-466AB979CBD5}" dt="2025-05-12T17:37:12.490" v="0" actId="47"/>
        <pc:sldMkLst>
          <pc:docMk/>
          <pc:sldMk cId="3710207998" sldId="352"/>
        </pc:sldMkLst>
      </pc:sldChg>
      <pc:sldChg chg="del">
        <pc:chgData name="Charlotte Rose" userId="464f4354-c4cc-4e41-95d7-a359691f5111" providerId="ADAL" clId="{757D3432-8E68-481E-BC81-466AB979CBD5}" dt="2025-05-12T17:37:12.490" v="0" actId="47"/>
        <pc:sldMkLst>
          <pc:docMk/>
          <pc:sldMk cId="253079053" sldId="353"/>
        </pc:sldMkLst>
      </pc:sldChg>
      <pc:sldChg chg="del">
        <pc:chgData name="Charlotte Rose" userId="464f4354-c4cc-4e41-95d7-a359691f5111" providerId="ADAL" clId="{757D3432-8E68-481E-BC81-466AB979CBD5}" dt="2025-05-12T17:37:12.490" v="0" actId="47"/>
        <pc:sldMkLst>
          <pc:docMk/>
          <pc:sldMk cId="892322266" sldId="355"/>
        </pc:sldMkLst>
      </pc:sldChg>
      <pc:sldChg chg="del">
        <pc:chgData name="Charlotte Rose" userId="464f4354-c4cc-4e41-95d7-a359691f5111" providerId="ADAL" clId="{757D3432-8E68-481E-BC81-466AB979CBD5}" dt="2025-05-12T17:37:12.490" v="0" actId="47"/>
        <pc:sldMkLst>
          <pc:docMk/>
          <pc:sldMk cId="1597927223" sldId="356"/>
        </pc:sldMkLst>
      </pc:sldChg>
      <pc:sldChg chg="del">
        <pc:chgData name="Charlotte Rose" userId="464f4354-c4cc-4e41-95d7-a359691f5111" providerId="ADAL" clId="{757D3432-8E68-481E-BC81-466AB979CBD5}" dt="2025-05-12T17:37:12.490" v="0" actId="47"/>
        <pc:sldMkLst>
          <pc:docMk/>
          <pc:sldMk cId="2923591432" sldId="357"/>
        </pc:sldMkLst>
      </pc:sldChg>
      <pc:sldChg chg="del">
        <pc:chgData name="Charlotte Rose" userId="464f4354-c4cc-4e41-95d7-a359691f5111" providerId="ADAL" clId="{757D3432-8E68-481E-BC81-466AB979CBD5}" dt="2025-05-12T17:37:12.490" v="0" actId="47"/>
        <pc:sldMkLst>
          <pc:docMk/>
          <pc:sldMk cId="461154174" sldId="358"/>
        </pc:sldMkLst>
      </pc:sldChg>
      <pc:sldChg chg="del">
        <pc:chgData name="Charlotte Rose" userId="464f4354-c4cc-4e41-95d7-a359691f5111" providerId="ADAL" clId="{757D3432-8E68-481E-BC81-466AB979CBD5}" dt="2025-05-12T17:37:12.490" v="0" actId="47"/>
        <pc:sldMkLst>
          <pc:docMk/>
          <pc:sldMk cId="2697149795" sldId="361"/>
        </pc:sldMkLst>
      </pc:sldChg>
      <pc:sldChg chg="del">
        <pc:chgData name="Charlotte Rose" userId="464f4354-c4cc-4e41-95d7-a359691f5111" providerId="ADAL" clId="{757D3432-8E68-481E-BC81-466AB979CBD5}" dt="2025-05-12T17:37:12.490" v="0" actId="47"/>
        <pc:sldMkLst>
          <pc:docMk/>
          <pc:sldMk cId="3824304573" sldId="362"/>
        </pc:sldMkLst>
      </pc:sldChg>
      <pc:sldChg chg="del">
        <pc:chgData name="Charlotte Rose" userId="464f4354-c4cc-4e41-95d7-a359691f5111" providerId="ADAL" clId="{757D3432-8E68-481E-BC81-466AB979CBD5}" dt="2025-05-12T17:37:12.490" v="0" actId="47"/>
        <pc:sldMkLst>
          <pc:docMk/>
          <pc:sldMk cId="2299371146" sldId="363"/>
        </pc:sldMkLst>
      </pc:sldChg>
      <pc:sldChg chg="del">
        <pc:chgData name="Charlotte Rose" userId="464f4354-c4cc-4e41-95d7-a359691f5111" providerId="ADAL" clId="{757D3432-8E68-481E-BC81-466AB979CBD5}" dt="2025-05-12T17:37:12.490" v="0" actId="47"/>
        <pc:sldMkLst>
          <pc:docMk/>
          <pc:sldMk cId="4039468055" sldId="364"/>
        </pc:sldMkLst>
      </pc:sldChg>
      <pc:sldChg chg="del">
        <pc:chgData name="Charlotte Rose" userId="464f4354-c4cc-4e41-95d7-a359691f5111" providerId="ADAL" clId="{757D3432-8E68-481E-BC81-466AB979CBD5}" dt="2025-05-12T17:37:12.490" v="0" actId="47"/>
        <pc:sldMkLst>
          <pc:docMk/>
          <pc:sldMk cId="3873889795" sldId="365"/>
        </pc:sldMkLst>
      </pc:sldChg>
      <pc:sldChg chg="del">
        <pc:chgData name="Charlotte Rose" userId="464f4354-c4cc-4e41-95d7-a359691f5111" providerId="ADAL" clId="{757D3432-8E68-481E-BC81-466AB979CBD5}" dt="2025-05-12T17:37:12.490" v="0" actId="47"/>
        <pc:sldMkLst>
          <pc:docMk/>
          <pc:sldMk cId="2712723125" sldId="366"/>
        </pc:sldMkLst>
      </pc:sldChg>
      <pc:sldChg chg="del">
        <pc:chgData name="Charlotte Rose" userId="464f4354-c4cc-4e41-95d7-a359691f5111" providerId="ADAL" clId="{757D3432-8E68-481E-BC81-466AB979CBD5}" dt="2025-05-12T17:37:12.490" v="0" actId="47"/>
        <pc:sldMkLst>
          <pc:docMk/>
          <pc:sldMk cId="2985522819" sldId="367"/>
        </pc:sldMkLst>
      </pc:sldChg>
      <pc:sldChg chg="del">
        <pc:chgData name="Charlotte Rose" userId="464f4354-c4cc-4e41-95d7-a359691f5111" providerId="ADAL" clId="{757D3432-8E68-481E-BC81-466AB979CBD5}" dt="2025-05-12T17:37:12.490" v="0" actId="47"/>
        <pc:sldMkLst>
          <pc:docMk/>
          <pc:sldMk cId="4116321585" sldId="368"/>
        </pc:sldMkLst>
      </pc:sldChg>
      <pc:sldChg chg="del">
        <pc:chgData name="Charlotte Rose" userId="464f4354-c4cc-4e41-95d7-a359691f5111" providerId="ADAL" clId="{757D3432-8E68-481E-BC81-466AB979CBD5}" dt="2025-05-12T17:37:12.490" v="0" actId="47"/>
        <pc:sldMkLst>
          <pc:docMk/>
          <pc:sldMk cId="3044873773" sldId="3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5E704-BC83-0A69-61D6-1C2510659C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CBEECB-1421-49E1-445D-2F8EAC3878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264FA7-C914-3C4E-ADB8-527621054AE0}" type="datetimeFigureOut">
              <a:rPr lang="en-US" smtClean="0"/>
              <a:t>5/12/2025</a:t>
            </a:fld>
            <a:endParaRPr lang="en-US"/>
          </a:p>
        </p:txBody>
      </p:sp>
      <p:sp>
        <p:nvSpPr>
          <p:cNvPr id="4" name="Footer Placeholder 3">
            <a:extLst>
              <a:ext uri="{FF2B5EF4-FFF2-40B4-BE49-F238E27FC236}">
                <a16:creationId xmlns:a16="http://schemas.microsoft.com/office/drawing/2014/main" id="{0222FD75-833E-3EF7-A53A-90A9500232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83335E-2F41-DC89-1888-92496D2FA8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73A8B4-1E65-A34A-821B-DCC7684C4C59}" type="slidenum">
              <a:rPr lang="en-US" smtClean="0"/>
              <a:t>‹#›</a:t>
            </a:fld>
            <a:endParaRPr lang="en-US"/>
          </a:p>
        </p:txBody>
      </p:sp>
    </p:spTree>
    <p:extLst>
      <p:ext uri="{BB962C8B-B14F-4D97-AF65-F5344CB8AC3E}">
        <p14:creationId xmlns:p14="http://schemas.microsoft.com/office/powerpoint/2010/main" val="38383897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9:58:02.6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1,'962'0,"-936"0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19:58:42.8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0,'10718'0'0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20:20:03.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57,'32'-1,"64"-12,8-1,448 8,-305 9,-201-1,66 11,25 3,590-13,-370-6,767 3,-1108-1,0-1,1 0,-1-2,0 0,-1-1,19-8,20-5,-29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9:58:04.5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0,'1086'0,"-1059"0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19:58:06.7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0,'867'61'0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19:58:09.2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0,'836'0'0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19:58:15.6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0,'10718'0'0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9:58:24.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1,'0'10,"5"4,2 5,5-1,0 2,-1 2,-3 3,-3 3,-2 1,-2 2,5-5,0-2,0 1,-1 1,-2 2,-1 1,-1-4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9:58:25.7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85 0,'-5'0,"-8"0,-6 0,-5 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8T19:58:27.0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84 0,'-5'0,"-7"0,-7 0,-5 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8T19:58:41.9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0,'10718'0'0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775CA-7537-4AB6-BF6C-96910041BBC3}"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C9A8B-6423-4DD8-A52A-D5F1BE331976}" type="slidenum">
              <a:rPr lang="en-US" smtClean="0"/>
              <a:t>‹#›</a:t>
            </a:fld>
            <a:endParaRPr lang="en-US"/>
          </a:p>
        </p:txBody>
      </p:sp>
    </p:spTree>
    <p:extLst>
      <p:ext uri="{BB962C8B-B14F-4D97-AF65-F5344CB8AC3E}">
        <p14:creationId xmlns:p14="http://schemas.microsoft.com/office/powerpoint/2010/main" val="311778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Assumption on dates</a:t>
            </a:r>
          </a:p>
          <a:p>
            <a:r>
              <a:rPr lang="en-US" dirty="0"/>
              <a:t>Assumption on data</a:t>
            </a:r>
          </a:p>
          <a:p>
            <a:r>
              <a:rPr lang="en-US" dirty="0"/>
              <a:t>Assumption on collection period</a:t>
            </a:r>
          </a:p>
          <a:p>
            <a:r>
              <a:rPr lang="en-US" dirty="0"/>
              <a:t>Make a text file that is tab delimited; easy to do with data in an excel file that is copy and pasted into a blank text editor and saved. Or save the tab in excel as a tab delimited file (or comma, whatever). The only issue with that is that you will have the extra header when you import the information, which we will see later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5</a:t>
            </a:fld>
            <a:endParaRPr lang="en-US"/>
          </a:p>
        </p:txBody>
      </p:sp>
    </p:spTree>
    <p:extLst>
      <p:ext uri="{BB962C8B-B14F-4D97-AF65-F5344CB8AC3E}">
        <p14:creationId xmlns:p14="http://schemas.microsoft.com/office/powerpoint/2010/main" val="415077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all of the error distribution column and select norm or </a:t>
            </a:r>
            <a:r>
              <a:rPr lang="en-US" dirty="0" err="1"/>
              <a:t>lognorm</a:t>
            </a:r>
            <a:r>
              <a:rPr lang="en-US" dirty="0"/>
              <a:t> error distribution</a:t>
            </a:r>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19</a:t>
            </a:fld>
            <a:endParaRPr lang="en-US"/>
          </a:p>
        </p:txBody>
      </p:sp>
    </p:spTree>
    <p:extLst>
      <p:ext uri="{BB962C8B-B14F-4D97-AF65-F5344CB8AC3E}">
        <p14:creationId xmlns:p14="http://schemas.microsoft.com/office/powerpoint/2010/main" val="41798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fit really doesn’t look right, so lets exclude some data and try just the first year’s fit. </a:t>
            </a:r>
          </a:p>
        </p:txBody>
      </p:sp>
      <p:sp>
        <p:nvSpPr>
          <p:cNvPr id="4" name="Slide Number Placeholder 3"/>
          <p:cNvSpPr>
            <a:spLocks noGrp="1"/>
          </p:cNvSpPr>
          <p:nvPr>
            <p:ph type="sldNum" sz="quarter" idx="5"/>
          </p:nvPr>
        </p:nvSpPr>
        <p:spPr/>
        <p:txBody>
          <a:bodyPr/>
          <a:lstStyle/>
          <a:p>
            <a:fld id="{FBCC9A8B-6423-4DD8-A52A-D5F1BE331976}" type="slidenum">
              <a:rPr lang="en-US" smtClean="0"/>
              <a:t>20</a:t>
            </a:fld>
            <a:endParaRPr lang="en-US"/>
          </a:p>
        </p:txBody>
      </p:sp>
    </p:spTree>
    <p:extLst>
      <p:ext uri="{BB962C8B-B14F-4D97-AF65-F5344CB8AC3E}">
        <p14:creationId xmlns:p14="http://schemas.microsoft.com/office/powerpoint/2010/main" val="236631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Slightly better, but the error distribution is too small, so let’s look at something more realistic. Time was not on our side and we don’t have data about collection, so lets open up that error distribution </a:t>
            </a:r>
          </a:p>
          <a:p>
            <a:r>
              <a:rPr lang="en-US" dirty="0"/>
              <a:t>Setting the error distribution to a lognormal gives us a higher likelihood that our fit is better. This relates to an error within one order of magnitude. </a:t>
            </a:r>
          </a:p>
        </p:txBody>
      </p:sp>
      <p:sp>
        <p:nvSpPr>
          <p:cNvPr id="4" name="Slide Number Placeholder 3"/>
          <p:cNvSpPr>
            <a:spLocks noGrp="1"/>
          </p:cNvSpPr>
          <p:nvPr>
            <p:ph type="sldNum" sz="quarter" idx="5"/>
          </p:nvPr>
        </p:nvSpPr>
        <p:spPr/>
        <p:txBody>
          <a:bodyPr/>
          <a:lstStyle/>
          <a:p>
            <a:fld id="{FBCC9A8B-6423-4DD8-A52A-D5F1BE331976}" type="slidenum">
              <a:rPr lang="en-US" smtClean="0"/>
              <a:t>21</a:t>
            </a:fld>
            <a:endParaRPr lang="en-US"/>
          </a:p>
        </p:txBody>
      </p:sp>
    </p:spTree>
    <p:extLst>
      <p:ext uri="{BB962C8B-B14F-4D97-AF65-F5344CB8AC3E}">
        <p14:creationId xmlns:p14="http://schemas.microsoft.com/office/powerpoint/2010/main" val="3335257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know this might still need some work. This might be a chronic exposure and not acute, so lets change that parameter. </a:t>
            </a:r>
          </a:p>
        </p:txBody>
      </p:sp>
      <p:sp>
        <p:nvSpPr>
          <p:cNvPr id="4" name="Slide Number Placeholder 3"/>
          <p:cNvSpPr>
            <a:spLocks noGrp="1"/>
          </p:cNvSpPr>
          <p:nvPr>
            <p:ph type="sldNum" sz="quarter" idx="5"/>
          </p:nvPr>
        </p:nvSpPr>
        <p:spPr/>
        <p:txBody>
          <a:bodyPr/>
          <a:lstStyle/>
          <a:p>
            <a:fld id="{FBCC9A8B-6423-4DD8-A52A-D5F1BE331976}" type="slidenum">
              <a:rPr lang="en-US" smtClean="0"/>
              <a:t>22</a:t>
            </a:fld>
            <a:endParaRPr lang="en-US"/>
          </a:p>
        </p:txBody>
      </p:sp>
    </p:spTree>
    <p:extLst>
      <p:ext uri="{BB962C8B-B14F-4D97-AF65-F5344CB8AC3E}">
        <p14:creationId xmlns:p14="http://schemas.microsoft.com/office/powerpoint/2010/main" val="417639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do not follow a pattern of a single exposure, or even 2 single exposures. What looks more likely is that there is a chronic exposure that increases in intensity in 1964. Changing the parameters to reflect this results in this type of graph with a probability near 100% and an autocorrelation that is also within the 5% probability.</a:t>
            </a:r>
          </a:p>
          <a:p>
            <a:endParaRPr lang="en-US" dirty="0"/>
          </a:p>
          <a:p>
            <a:r>
              <a:rPr lang="en-US" dirty="0"/>
              <a:t>Changing the relative error from 10% to 20% also gives us a much better fit – which makes sense considering the age of the data and collection technology.</a:t>
            </a:r>
          </a:p>
        </p:txBody>
      </p:sp>
      <p:sp>
        <p:nvSpPr>
          <p:cNvPr id="4" name="Slide Number Placeholder 3"/>
          <p:cNvSpPr>
            <a:spLocks noGrp="1"/>
          </p:cNvSpPr>
          <p:nvPr>
            <p:ph type="sldNum" sz="quarter" idx="5"/>
          </p:nvPr>
        </p:nvSpPr>
        <p:spPr/>
        <p:txBody>
          <a:bodyPr/>
          <a:lstStyle/>
          <a:p>
            <a:fld id="{FBCC9A8B-6423-4DD8-A52A-D5F1BE331976}" type="slidenum">
              <a:rPr lang="en-US" smtClean="0"/>
              <a:t>25</a:t>
            </a:fld>
            <a:endParaRPr lang="en-US"/>
          </a:p>
        </p:txBody>
      </p:sp>
    </p:spTree>
    <p:extLst>
      <p:ext uri="{BB962C8B-B14F-4D97-AF65-F5344CB8AC3E}">
        <p14:creationId xmlns:p14="http://schemas.microsoft.com/office/powerpoint/2010/main" val="276929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need the intake activity; that’s what we’re looking for!</a:t>
            </a:r>
          </a:p>
          <a:p>
            <a:r>
              <a:rPr lang="en-US" dirty="0"/>
              <a:t>Use the help function to find the F1 values </a:t>
            </a:r>
          </a:p>
          <a:p>
            <a:r>
              <a:rPr lang="en-US" dirty="0"/>
              <a:t>Assume an AMAD of 5 micrometers (ICRP defaults)</a:t>
            </a:r>
          </a:p>
          <a:p>
            <a:r>
              <a:rPr lang="en-US" dirty="0"/>
              <a:t>Enter in the dates </a:t>
            </a:r>
          </a:p>
        </p:txBody>
      </p:sp>
      <p:sp>
        <p:nvSpPr>
          <p:cNvPr id="4" name="Slide Number Placeholder 3"/>
          <p:cNvSpPr>
            <a:spLocks noGrp="1"/>
          </p:cNvSpPr>
          <p:nvPr>
            <p:ph type="sldNum" sz="quarter" idx="5"/>
          </p:nvPr>
        </p:nvSpPr>
        <p:spPr/>
        <p:txBody>
          <a:bodyPr/>
          <a:lstStyle/>
          <a:p>
            <a:fld id="{FBCC9A8B-6423-4DD8-A52A-D5F1BE331976}" type="slidenum">
              <a:rPr lang="en-US" smtClean="0"/>
              <a:t>29</a:t>
            </a:fld>
            <a:endParaRPr lang="en-US"/>
          </a:p>
        </p:txBody>
      </p:sp>
    </p:spTree>
    <p:extLst>
      <p:ext uri="{BB962C8B-B14F-4D97-AF65-F5344CB8AC3E}">
        <p14:creationId xmlns:p14="http://schemas.microsoft.com/office/powerpoint/2010/main" val="2326040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enter in the information in the tool for the urine table. Right clicking on any field gives options </a:t>
            </a:r>
          </a:p>
        </p:txBody>
      </p:sp>
      <p:sp>
        <p:nvSpPr>
          <p:cNvPr id="4" name="Slide Number Placeholder 3"/>
          <p:cNvSpPr>
            <a:spLocks noGrp="1"/>
          </p:cNvSpPr>
          <p:nvPr>
            <p:ph type="sldNum" sz="quarter" idx="5"/>
          </p:nvPr>
        </p:nvSpPr>
        <p:spPr/>
        <p:txBody>
          <a:bodyPr/>
          <a:lstStyle/>
          <a:p>
            <a:fld id="{FBCC9A8B-6423-4DD8-A52A-D5F1BE331976}" type="slidenum">
              <a:rPr lang="en-US" smtClean="0"/>
              <a:t>30</a:t>
            </a:fld>
            <a:endParaRPr lang="en-US"/>
          </a:p>
        </p:txBody>
      </p:sp>
    </p:spTree>
    <p:extLst>
      <p:ext uri="{BB962C8B-B14F-4D97-AF65-F5344CB8AC3E}">
        <p14:creationId xmlns:p14="http://schemas.microsoft.com/office/powerpoint/2010/main" val="271013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here that </a:t>
            </a:r>
            <a:r>
              <a:rPr lang="en-US" dirty="0" err="1"/>
              <a:t>ther</a:t>
            </a:r>
            <a:r>
              <a:rPr lang="en-US" dirty="0"/>
              <a:t> </a:t>
            </a:r>
            <a:r>
              <a:rPr lang="en-US" dirty="0" err="1"/>
              <a:t>eis</a:t>
            </a:r>
            <a:r>
              <a:rPr lang="en-US" dirty="0"/>
              <a:t> a 20% chance that the intake was 2242 </a:t>
            </a:r>
            <a:r>
              <a:rPr lang="en-US" dirty="0" err="1"/>
              <a:t>Bq</a:t>
            </a:r>
            <a:r>
              <a:rPr lang="en-US" dirty="0"/>
              <a:t> inhalation.</a:t>
            </a:r>
          </a:p>
        </p:txBody>
      </p:sp>
      <p:sp>
        <p:nvSpPr>
          <p:cNvPr id="4" name="Slide Number Placeholder 3"/>
          <p:cNvSpPr>
            <a:spLocks noGrp="1"/>
          </p:cNvSpPr>
          <p:nvPr>
            <p:ph type="sldNum" sz="quarter" idx="5"/>
          </p:nvPr>
        </p:nvSpPr>
        <p:spPr/>
        <p:txBody>
          <a:bodyPr/>
          <a:lstStyle/>
          <a:p>
            <a:fld id="{FBCC9A8B-6423-4DD8-A52A-D5F1BE331976}" type="slidenum">
              <a:rPr lang="en-US" smtClean="0"/>
              <a:t>31</a:t>
            </a:fld>
            <a:endParaRPr lang="en-US"/>
          </a:p>
        </p:txBody>
      </p:sp>
    </p:spTree>
    <p:extLst>
      <p:ext uri="{BB962C8B-B14F-4D97-AF65-F5344CB8AC3E}">
        <p14:creationId xmlns:p14="http://schemas.microsoft.com/office/powerpoint/2010/main" val="824641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Sr-1: Solubility and Reactivity class:  Different combinations of solubility and reactivity of gases and </a:t>
            </a:r>
            <a:r>
              <a:rPr lang="en-US" dirty="0" err="1"/>
              <a:t>vapours</a:t>
            </a:r>
            <a:r>
              <a:rPr lang="en-US" dirty="0"/>
              <a:t> result in partial uptake by airway tissues. The simplest definition of uptake is the fraction of the gas or </a:t>
            </a:r>
            <a:r>
              <a:rPr lang="en-US" dirty="0" err="1"/>
              <a:t>vapour</a:t>
            </a:r>
            <a:r>
              <a:rPr lang="en-US" dirty="0"/>
              <a:t> retained in the respiratory tract during steady breathing (fi). The region where the retention is distributed depends on the dynamics of mass transport in the airways, the mucus, and the airway tissue.</a:t>
            </a:r>
          </a:p>
          <a:p>
            <a:endParaRPr lang="en-US" dirty="0"/>
          </a:p>
          <a:p>
            <a:r>
              <a:rPr lang="en-US" dirty="0"/>
              <a:t>Type F is fast.</a:t>
            </a:r>
          </a:p>
        </p:txBody>
      </p:sp>
      <p:sp>
        <p:nvSpPr>
          <p:cNvPr id="4" name="Slide Number Placeholder 3"/>
          <p:cNvSpPr>
            <a:spLocks noGrp="1"/>
          </p:cNvSpPr>
          <p:nvPr>
            <p:ph type="sldNum" sz="quarter" idx="5"/>
          </p:nvPr>
        </p:nvSpPr>
        <p:spPr/>
        <p:txBody>
          <a:bodyPr/>
          <a:lstStyle/>
          <a:p>
            <a:fld id="{FBCC9A8B-6423-4DD8-A52A-D5F1BE331976}" type="slidenum">
              <a:rPr lang="en-US" smtClean="0"/>
              <a:t>33</a:t>
            </a:fld>
            <a:endParaRPr lang="en-US"/>
          </a:p>
        </p:txBody>
      </p:sp>
    </p:spTree>
    <p:extLst>
      <p:ext uri="{BB962C8B-B14F-4D97-AF65-F5344CB8AC3E}">
        <p14:creationId xmlns:p14="http://schemas.microsoft.com/office/powerpoint/2010/main" val="2775833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the same information will give you the following results: an intake of 1268Bq with 9.97% probability</a:t>
            </a:r>
          </a:p>
        </p:txBody>
      </p:sp>
      <p:sp>
        <p:nvSpPr>
          <p:cNvPr id="4" name="Slide Number Placeholder 3"/>
          <p:cNvSpPr>
            <a:spLocks noGrp="1"/>
          </p:cNvSpPr>
          <p:nvPr>
            <p:ph type="sldNum" sz="quarter" idx="5"/>
          </p:nvPr>
        </p:nvSpPr>
        <p:spPr/>
        <p:txBody>
          <a:bodyPr/>
          <a:lstStyle/>
          <a:p>
            <a:fld id="{FBCC9A8B-6423-4DD8-A52A-D5F1BE331976}" type="slidenum">
              <a:rPr lang="en-US" smtClean="0"/>
              <a:t>34</a:t>
            </a:fld>
            <a:endParaRPr lang="en-US"/>
          </a:p>
        </p:txBody>
      </p:sp>
    </p:spTree>
    <p:extLst>
      <p:ext uri="{BB962C8B-B14F-4D97-AF65-F5344CB8AC3E}">
        <p14:creationId xmlns:p14="http://schemas.microsoft.com/office/powerpoint/2010/main" val="307474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ok to select the recommended absorption types and f1 values for Uranium mixtures. Note that choosing ICRP 71 or 68 results in the same values for F1</a:t>
            </a:r>
          </a:p>
        </p:txBody>
      </p:sp>
      <p:sp>
        <p:nvSpPr>
          <p:cNvPr id="4" name="Slide Number Placeholder 3"/>
          <p:cNvSpPr>
            <a:spLocks noGrp="1"/>
          </p:cNvSpPr>
          <p:nvPr>
            <p:ph type="sldNum" sz="quarter" idx="5"/>
          </p:nvPr>
        </p:nvSpPr>
        <p:spPr/>
        <p:txBody>
          <a:bodyPr/>
          <a:lstStyle/>
          <a:p>
            <a:fld id="{FBCC9A8B-6423-4DD8-A52A-D5F1BE331976}" type="slidenum">
              <a:rPr lang="en-US" smtClean="0"/>
              <a:t>7</a:t>
            </a:fld>
            <a:endParaRPr lang="en-US"/>
          </a:p>
        </p:txBody>
      </p:sp>
    </p:spTree>
    <p:extLst>
      <p:ext uri="{BB962C8B-B14F-4D97-AF65-F5344CB8AC3E}">
        <p14:creationId xmlns:p14="http://schemas.microsoft.com/office/powerpoint/2010/main" val="130313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665 </a:t>
            </a:r>
            <a:r>
              <a:rPr lang="en-US" dirty="0" err="1"/>
              <a:t>Bq</a:t>
            </a:r>
            <a:r>
              <a:rPr lang="en-US" dirty="0"/>
              <a:t> with 73.4% probability</a:t>
            </a:r>
          </a:p>
        </p:txBody>
      </p:sp>
      <p:sp>
        <p:nvSpPr>
          <p:cNvPr id="4" name="Slide Number Placeholder 3"/>
          <p:cNvSpPr>
            <a:spLocks noGrp="1"/>
          </p:cNvSpPr>
          <p:nvPr>
            <p:ph type="sldNum" sz="quarter" idx="5"/>
          </p:nvPr>
        </p:nvSpPr>
        <p:spPr/>
        <p:txBody>
          <a:bodyPr/>
          <a:lstStyle/>
          <a:p>
            <a:fld id="{FBCC9A8B-6423-4DD8-A52A-D5F1BE331976}" type="slidenum">
              <a:rPr lang="en-US" smtClean="0"/>
              <a:t>37</a:t>
            </a:fld>
            <a:endParaRPr lang="en-US"/>
          </a:p>
        </p:txBody>
      </p:sp>
    </p:spTree>
    <p:extLst>
      <p:ext uri="{BB962C8B-B14F-4D97-AF65-F5344CB8AC3E}">
        <p14:creationId xmlns:p14="http://schemas.microsoft.com/office/powerpoint/2010/main" val="1237558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results in 2 intakes; 50 </a:t>
            </a:r>
            <a:r>
              <a:rPr lang="en-US" dirty="0" err="1"/>
              <a:t>Bq</a:t>
            </a:r>
            <a:r>
              <a:rPr lang="en-US" dirty="0"/>
              <a:t> via wound, and 43 </a:t>
            </a:r>
            <a:r>
              <a:rPr lang="en-US" dirty="0" err="1"/>
              <a:t>Bq</a:t>
            </a:r>
            <a:r>
              <a:rPr lang="en-US" dirty="0"/>
              <a:t> via inhalation for a total of 94 </a:t>
            </a:r>
            <a:r>
              <a:rPr lang="en-US" dirty="0" err="1"/>
              <a:t>Bq</a:t>
            </a:r>
            <a:r>
              <a:rPr lang="en-US" dirty="0"/>
              <a:t> with 99.8% probability. </a:t>
            </a:r>
          </a:p>
        </p:txBody>
      </p:sp>
      <p:sp>
        <p:nvSpPr>
          <p:cNvPr id="4" name="Slide Number Placeholder 3"/>
          <p:cNvSpPr>
            <a:spLocks noGrp="1"/>
          </p:cNvSpPr>
          <p:nvPr>
            <p:ph type="sldNum" sz="quarter" idx="5"/>
          </p:nvPr>
        </p:nvSpPr>
        <p:spPr/>
        <p:txBody>
          <a:bodyPr/>
          <a:lstStyle/>
          <a:p>
            <a:fld id="{FBCC9A8B-6423-4DD8-A52A-D5F1BE331976}" type="slidenum">
              <a:rPr lang="en-US" smtClean="0"/>
              <a:t>41</a:t>
            </a:fld>
            <a:endParaRPr lang="en-US"/>
          </a:p>
        </p:txBody>
      </p:sp>
    </p:spTree>
    <p:extLst>
      <p:ext uri="{BB962C8B-B14F-4D97-AF65-F5344CB8AC3E}">
        <p14:creationId xmlns:p14="http://schemas.microsoft.com/office/powerpoint/2010/main" val="31471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see that all of the required fields are filled out. Giving all of the fields a good read through; you can see the absorption type, defaults, f1, biokinetics, deposition </a:t>
            </a:r>
            <a:r>
              <a:rPr lang="en-US" dirty="0" err="1"/>
              <a:t>amad</a:t>
            </a:r>
            <a:r>
              <a:rPr lang="en-US" dirty="0"/>
              <a:t> and wound information is as expected in the bottom ribbon. </a:t>
            </a:r>
          </a:p>
          <a:p>
            <a:r>
              <a:rPr lang="en-US" dirty="0"/>
              <a:t>However, we missed the intake day. Lets change that!</a:t>
            </a:r>
          </a:p>
        </p:txBody>
      </p:sp>
      <p:sp>
        <p:nvSpPr>
          <p:cNvPr id="4" name="Slide Number Placeholder 3"/>
          <p:cNvSpPr>
            <a:spLocks noGrp="1"/>
          </p:cNvSpPr>
          <p:nvPr>
            <p:ph type="sldNum" sz="quarter" idx="5"/>
          </p:nvPr>
        </p:nvSpPr>
        <p:spPr/>
        <p:txBody>
          <a:bodyPr/>
          <a:lstStyle/>
          <a:p>
            <a:fld id="{FBCC9A8B-6423-4DD8-A52A-D5F1BE331976}" type="slidenum">
              <a:rPr lang="en-US" smtClean="0"/>
              <a:t>8</a:t>
            </a:fld>
            <a:endParaRPr lang="en-US"/>
          </a:p>
        </p:txBody>
      </p:sp>
    </p:spTree>
    <p:extLst>
      <p:ext uri="{BB962C8B-B14F-4D97-AF65-F5344CB8AC3E}">
        <p14:creationId xmlns:p14="http://schemas.microsoft.com/office/powerpoint/2010/main" val="227294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Allowing intakes to be specified in mg will require you to enter the specific activity.</a:t>
            </a:r>
          </a:p>
          <a:p>
            <a:r>
              <a:rPr lang="en-US" dirty="0"/>
              <a:t>Then you can select mg as the intake type. This will align with the bioassay type, which is in micrograms of uranium per liter of urine. </a:t>
            </a:r>
          </a:p>
        </p:txBody>
      </p:sp>
      <p:sp>
        <p:nvSpPr>
          <p:cNvPr id="4" name="Slide Number Placeholder 3"/>
          <p:cNvSpPr>
            <a:spLocks noGrp="1"/>
          </p:cNvSpPr>
          <p:nvPr>
            <p:ph type="sldNum" sz="quarter" idx="5"/>
          </p:nvPr>
        </p:nvSpPr>
        <p:spPr/>
        <p:txBody>
          <a:bodyPr/>
          <a:lstStyle/>
          <a:p>
            <a:fld id="{FBCC9A8B-6423-4DD8-A52A-D5F1BE331976}" type="slidenum">
              <a:rPr lang="en-US" smtClean="0"/>
              <a:t>10</a:t>
            </a:fld>
            <a:endParaRPr lang="en-US"/>
          </a:p>
        </p:txBody>
      </p:sp>
    </p:spTree>
    <p:extLst>
      <p:ext uri="{BB962C8B-B14F-4D97-AF65-F5344CB8AC3E}">
        <p14:creationId xmlns:p14="http://schemas.microsoft.com/office/powerpoint/2010/main" val="272559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assume the intake was on January 1, 1963. Specify time as Date so that our imported file matches the format of IMBAs time units. </a:t>
            </a:r>
          </a:p>
          <a:p>
            <a:endParaRPr lang="en-US" dirty="0"/>
          </a:p>
          <a:p>
            <a:r>
              <a:rPr lang="en-US" dirty="0"/>
              <a:t>Now we can check and see that we are dealing with an inhalation scenario, it was ONE acute exposure that occurred on Jan 1 1963 and our Start date is highlighted as a date and not a “days after exposure”. Our intake is in mg, which matches our data, and the dose we will eventually calculate will be in Sv. </a:t>
            </a:r>
          </a:p>
          <a:p>
            <a:endParaRPr lang="en-US" dirty="0"/>
          </a:p>
          <a:p>
            <a:r>
              <a:rPr lang="en-US" dirty="0"/>
              <a:t>I like to save as I go so I don’t lose any of my work. </a:t>
            </a:r>
          </a:p>
        </p:txBody>
      </p:sp>
      <p:sp>
        <p:nvSpPr>
          <p:cNvPr id="4" name="Slide Number Placeholder 3"/>
          <p:cNvSpPr>
            <a:spLocks noGrp="1"/>
          </p:cNvSpPr>
          <p:nvPr>
            <p:ph type="sldNum" sz="quarter" idx="5"/>
          </p:nvPr>
        </p:nvSpPr>
        <p:spPr/>
        <p:txBody>
          <a:bodyPr/>
          <a:lstStyle/>
          <a:p>
            <a:fld id="{FBCC9A8B-6423-4DD8-A52A-D5F1BE331976}" type="slidenum">
              <a:rPr lang="en-US" smtClean="0"/>
              <a:t>11</a:t>
            </a:fld>
            <a:endParaRPr lang="en-US"/>
          </a:p>
        </p:txBody>
      </p:sp>
    </p:spTree>
    <p:extLst>
      <p:ext uri="{BB962C8B-B14F-4D97-AF65-F5344CB8AC3E}">
        <p14:creationId xmlns:p14="http://schemas.microsoft.com/office/powerpoint/2010/main" val="208993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to the bioassay screen!</a:t>
            </a:r>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12</a:t>
            </a:fld>
            <a:endParaRPr lang="en-US"/>
          </a:p>
        </p:txBody>
      </p:sp>
    </p:spTree>
    <p:extLst>
      <p:ext uri="{BB962C8B-B14F-4D97-AF65-F5344CB8AC3E}">
        <p14:creationId xmlns:p14="http://schemas.microsoft.com/office/powerpoint/2010/main" val="394385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Youll</a:t>
            </a:r>
            <a:r>
              <a:rPr lang="en-US" dirty="0"/>
              <a:t> have to remove the row that has header information (right click and select</a:t>
            </a:r>
          </a:p>
        </p:txBody>
      </p:sp>
      <p:sp>
        <p:nvSpPr>
          <p:cNvPr id="4" name="Slide Number Placeholder 3"/>
          <p:cNvSpPr>
            <a:spLocks noGrp="1"/>
          </p:cNvSpPr>
          <p:nvPr>
            <p:ph type="sldNum" sz="quarter" idx="5"/>
          </p:nvPr>
        </p:nvSpPr>
        <p:spPr/>
        <p:txBody>
          <a:bodyPr/>
          <a:lstStyle/>
          <a:p>
            <a:fld id="{FBCC9A8B-6423-4DD8-A52A-D5F1BE331976}" type="slidenum">
              <a:rPr lang="en-US" smtClean="0"/>
              <a:t>15</a:t>
            </a:fld>
            <a:endParaRPr lang="en-US"/>
          </a:p>
        </p:txBody>
      </p:sp>
    </p:spTree>
    <p:extLst>
      <p:ext uri="{BB962C8B-B14F-4D97-AF65-F5344CB8AC3E}">
        <p14:creationId xmlns:p14="http://schemas.microsoft.com/office/powerpoint/2010/main" val="213610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able to select log </a:t>
            </a:r>
            <a:r>
              <a:rPr lang="en-US" dirty="0" err="1"/>
              <a:t>axies</a:t>
            </a:r>
            <a:r>
              <a:rPr lang="en-US" dirty="0"/>
              <a:t>, you must first change x and y mins from 0 to 1</a:t>
            </a:r>
          </a:p>
          <a:p>
            <a:r>
              <a:rPr lang="en-US" dirty="0"/>
              <a:t>Name your axes </a:t>
            </a:r>
          </a:p>
          <a:p>
            <a:r>
              <a:rPr lang="en-US" dirty="0"/>
              <a:t>Select the plot types, fit, and bioassay predictions. </a:t>
            </a:r>
          </a:p>
          <a:p>
            <a:r>
              <a:rPr lang="en-US" dirty="0"/>
              <a:t>Click Update for the plot to update</a:t>
            </a:r>
          </a:p>
          <a:p>
            <a:endParaRPr lang="en-US" dirty="0"/>
          </a:p>
        </p:txBody>
      </p:sp>
      <p:sp>
        <p:nvSpPr>
          <p:cNvPr id="4" name="Slide Number Placeholder 3"/>
          <p:cNvSpPr>
            <a:spLocks noGrp="1"/>
          </p:cNvSpPr>
          <p:nvPr>
            <p:ph type="sldNum" sz="quarter" idx="5"/>
          </p:nvPr>
        </p:nvSpPr>
        <p:spPr/>
        <p:txBody>
          <a:bodyPr/>
          <a:lstStyle/>
          <a:p>
            <a:fld id="{FBCC9A8B-6423-4DD8-A52A-D5F1BE331976}" type="slidenum">
              <a:rPr lang="en-US" smtClean="0"/>
              <a:t>17</a:t>
            </a:fld>
            <a:endParaRPr lang="en-US"/>
          </a:p>
        </p:txBody>
      </p:sp>
    </p:spTree>
    <p:extLst>
      <p:ext uri="{BB962C8B-B14F-4D97-AF65-F5344CB8AC3E}">
        <p14:creationId xmlns:p14="http://schemas.microsoft.com/office/powerpoint/2010/main" val="239076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click</a:t>
            </a:r>
          </a:p>
        </p:txBody>
      </p:sp>
      <p:sp>
        <p:nvSpPr>
          <p:cNvPr id="4" name="Slide Number Placeholder 3"/>
          <p:cNvSpPr>
            <a:spLocks noGrp="1"/>
          </p:cNvSpPr>
          <p:nvPr>
            <p:ph type="sldNum" sz="quarter" idx="5"/>
          </p:nvPr>
        </p:nvSpPr>
        <p:spPr/>
        <p:txBody>
          <a:bodyPr/>
          <a:lstStyle/>
          <a:p>
            <a:fld id="{FBCC9A8B-6423-4DD8-A52A-D5F1BE331976}" type="slidenum">
              <a:rPr lang="en-US" smtClean="0"/>
              <a:t>18</a:t>
            </a:fld>
            <a:endParaRPr lang="en-US"/>
          </a:p>
        </p:txBody>
      </p:sp>
    </p:spTree>
    <p:extLst>
      <p:ext uri="{BB962C8B-B14F-4D97-AF65-F5344CB8AC3E}">
        <p14:creationId xmlns:p14="http://schemas.microsoft.com/office/powerpoint/2010/main" val="1312269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CBB6-E2AC-4BA1-A748-02338F623A5D}"/>
              </a:ext>
            </a:extLst>
          </p:cNvPr>
          <p:cNvSpPr>
            <a:spLocks noGrp="1"/>
          </p:cNvSpPr>
          <p:nvPr>
            <p:ph type="ctrTitle" hasCustomPrompt="1"/>
          </p:nvPr>
        </p:nvSpPr>
        <p:spPr>
          <a:xfrm>
            <a:off x="6095907" y="1214422"/>
            <a:ext cx="4543514" cy="2633031"/>
          </a:xfrm>
        </p:spPr>
        <p:txBody>
          <a:bodyPr anchor="t"/>
          <a:lstStyle>
            <a:lvl1pPr algn="l">
              <a:defRPr sz="6000">
                <a:solidFill>
                  <a:srgbClr val="002966"/>
                </a:solidFill>
                <a:latin typeface=""/>
              </a:defRPr>
            </a:lvl1pPr>
          </a:lstStyle>
          <a:p>
            <a:r>
              <a:rPr lang="en-US" dirty="0"/>
              <a:t>[Title]</a:t>
            </a:r>
          </a:p>
        </p:txBody>
      </p:sp>
      <p:sp>
        <p:nvSpPr>
          <p:cNvPr id="4" name="Date Placeholder 3">
            <a:extLst>
              <a:ext uri="{FF2B5EF4-FFF2-40B4-BE49-F238E27FC236}">
                <a16:creationId xmlns:a16="http://schemas.microsoft.com/office/drawing/2014/main" id="{AE26AF13-3D65-480A-9BB7-96002FAFF6AB}"/>
              </a:ext>
            </a:extLst>
          </p:cNvPr>
          <p:cNvSpPr>
            <a:spLocks noGrp="1"/>
          </p:cNvSpPr>
          <p:nvPr>
            <p:ph type="dt" sz="half" idx="10"/>
          </p:nvPr>
        </p:nvSpPr>
        <p:spPr/>
        <p:txBody>
          <a:bodyPr/>
          <a:lstStyle/>
          <a:p>
            <a:fld id="{B01CD57E-E96B-3C48-82EB-40C314DD289C}" type="datetime1">
              <a:rPr lang="en-US" smtClean="0"/>
              <a:t>5/12/2025</a:t>
            </a:fld>
            <a:endParaRPr lang="en-US"/>
          </a:p>
        </p:txBody>
      </p:sp>
      <p:sp>
        <p:nvSpPr>
          <p:cNvPr id="18" name="Text Placeholder 17">
            <a:extLst>
              <a:ext uri="{FF2B5EF4-FFF2-40B4-BE49-F238E27FC236}">
                <a16:creationId xmlns:a16="http://schemas.microsoft.com/office/drawing/2014/main" id="{F021135F-A987-B0BA-C598-1EF6F9B74F7C}"/>
              </a:ext>
            </a:extLst>
          </p:cNvPr>
          <p:cNvSpPr>
            <a:spLocks noGrp="1"/>
          </p:cNvSpPr>
          <p:nvPr>
            <p:ph type="body" sz="quarter" idx="11" hasCustomPrompt="1"/>
          </p:nvPr>
        </p:nvSpPr>
        <p:spPr>
          <a:xfrm>
            <a:off x="6095997" y="4094484"/>
            <a:ext cx="4543425" cy="319088"/>
          </a:xfrm>
        </p:spPr>
        <p:txBody>
          <a:bodyPr>
            <a:noAutofit/>
          </a:bodyPr>
          <a:lstStyle>
            <a:lvl1pPr marL="0" indent="0">
              <a:buNone/>
              <a:defRPr sz="2400">
                <a:solidFill>
                  <a:srgbClr val="002966"/>
                </a:solidFill>
              </a:defRPr>
            </a:lvl1pPr>
          </a:lstStyle>
          <a:p>
            <a:pPr lvl="0"/>
            <a:r>
              <a:rPr lang="en-US" dirty="0"/>
              <a:t>[Name]</a:t>
            </a:r>
          </a:p>
        </p:txBody>
      </p:sp>
      <p:sp>
        <p:nvSpPr>
          <p:cNvPr id="20" name="Text Placeholder 17">
            <a:extLst>
              <a:ext uri="{FF2B5EF4-FFF2-40B4-BE49-F238E27FC236}">
                <a16:creationId xmlns:a16="http://schemas.microsoft.com/office/drawing/2014/main" id="{0558961B-3D44-0BE7-8796-58BABA3E554C}"/>
              </a:ext>
            </a:extLst>
          </p:cNvPr>
          <p:cNvSpPr>
            <a:spLocks noGrp="1"/>
          </p:cNvSpPr>
          <p:nvPr>
            <p:ph type="body" sz="quarter" idx="12" hasCustomPrompt="1"/>
          </p:nvPr>
        </p:nvSpPr>
        <p:spPr>
          <a:xfrm>
            <a:off x="6095996" y="4512939"/>
            <a:ext cx="4543425" cy="319088"/>
          </a:xfrm>
        </p:spPr>
        <p:txBody>
          <a:bodyPr>
            <a:noAutofit/>
          </a:bodyPr>
          <a:lstStyle>
            <a:lvl1pPr marL="0" indent="0">
              <a:buNone/>
              <a:defRPr sz="1800">
                <a:solidFill>
                  <a:srgbClr val="002966"/>
                </a:solidFill>
              </a:defRPr>
            </a:lvl1pPr>
          </a:lstStyle>
          <a:p>
            <a:pPr lvl="0"/>
            <a:r>
              <a:rPr lang="en-US" dirty="0"/>
              <a:t>[Job Title]</a:t>
            </a:r>
          </a:p>
        </p:txBody>
      </p:sp>
      <p:sp>
        <p:nvSpPr>
          <p:cNvPr id="21" name="Text Placeholder 17">
            <a:extLst>
              <a:ext uri="{FF2B5EF4-FFF2-40B4-BE49-F238E27FC236}">
                <a16:creationId xmlns:a16="http://schemas.microsoft.com/office/drawing/2014/main" id="{6F202704-E1B8-FD1C-E508-1496FE239F36}"/>
              </a:ext>
            </a:extLst>
          </p:cNvPr>
          <p:cNvSpPr>
            <a:spLocks noGrp="1"/>
          </p:cNvSpPr>
          <p:nvPr>
            <p:ph type="body" sz="quarter" idx="13" hasCustomPrompt="1"/>
          </p:nvPr>
        </p:nvSpPr>
        <p:spPr>
          <a:xfrm>
            <a:off x="6095998" y="5079057"/>
            <a:ext cx="4543425" cy="319088"/>
          </a:xfrm>
        </p:spPr>
        <p:txBody>
          <a:bodyPr>
            <a:noAutofit/>
          </a:bodyPr>
          <a:lstStyle>
            <a:lvl1pPr marL="0" indent="0">
              <a:buNone/>
              <a:defRPr sz="1800">
                <a:solidFill>
                  <a:srgbClr val="002966"/>
                </a:solidFill>
              </a:defRPr>
            </a:lvl1pPr>
          </a:lstStyle>
          <a:p>
            <a:pPr lvl="0"/>
            <a:r>
              <a:rPr lang="en-US" dirty="0"/>
              <a:t>[Corvallis, OR]</a:t>
            </a:r>
          </a:p>
        </p:txBody>
      </p:sp>
      <p:sp>
        <p:nvSpPr>
          <p:cNvPr id="23" name="Text Placeholder 17">
            <a:extLst>
              <a:ext uri="{FF2B5EF4-FFF2-40B4-BE49-F238E27FC236}">
                <a16:creationId xmlns:a16="http://schemas.microsoft.com/office/drawing/2014/main" id="{036EB041-5E1D-84C6-DBE4-1921EFE2C88F}"/>
              </a:ext>
            </a:extLst>
          </p:cNvPr>
          <p:cNvSpPr>
            <a:spLocks noGrp="1"/>
          </p:cNvSpPr>
          <p:nvPr>
            <p:ph type="body" sz="quarter" idx="15" hasCustomPrompt="1"/>
          </p:nvPr>
        </p:nvSpPr>
        <p:spPr>
          <a:xfrm>
            <a:off x="6095999" y="5497512"/>
            <a:ext cx="4543425" cy="319088"/>
          </a:xfrm>
        </p:spPr>
        <p:txBody>
          <a:bodyPr>
            <a:noAutofit/>
          </a:bodyPr>
          <a:lstStyle>
            <a:lvl1pPr marL="0" indent="0">
              <a:buNone/>
              <a:defRPr sz="1800">
                <a:solidFill>
                  <a:srgbClr val="002966"/>
                </a:solidFill>
              </a:defRPr>
            </a:lvl1pPr>
          </a:lstStyle>
          <a:p>
            <a:pPr lvl="0"/>
            <a:r>
              <a:rPr lang="en-US" dirty="0"/>
              <a:t>[</a:t>
            </a:r>
            <a:r>
              <a:rPr lang="en-US" dirty="0" err="1"/>
              <a:t>First.last@rcdsoftware.com</a:t>
            </a:r>
            <a:r>
              <a:rPr lang="en-US" dirty="0"/>
              <a:t>]</a:t>
            </a:r>
          </a:p>
        </p:txBody>
      </p:sp>
      <p:sp>
        <p:nvSpPr>
          <p:cNvPr id="24" name="Rectangle 23">
            <a:extLst>
              <a:ext uri="{FF2B5EF4-FFF2-40B4-BE49-F238E27FC236}">
                <a16:creationId xmlns:a16="http://schemas.microsoft.com/office/drawing/2014/main" id="{E4159C34-2395-F5EC-4DA0-C9CAFB19E8D2}"/>
              </a:ext>
            </a:extLst>
          </p:cNvPr>
          <p:cNvSpPr/>
          <p:nvPr userDrawn="1"/>
        </p:nvSpPr>
        <p:spPr>
          <a:xfrm>
            <a:off x="8028122" y="139485"/>
            <a:ext cx="3533614" cy="901915"/>
          </a:xfrm>
          <a:prstGeom prst="rect">
            <a:avLst/>
          </a:prstGeom>
          <a:solidFill>
            <a:srgbClr val="E6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4C6B6D1-CFD0-8E0A-DE2E-9E6C8185B1A6}"/>
              </a:ext>
            </a:extLst>
          </p:cNvPr>
          <p:cNvSpPr/>
          <p:nvPr userDrawn="1"/>
        </p:nvSpPr>
        <p:spPr>
          <a:xfrm>
            <a:off x="0" y="6453119"/>
            <a:ext cx="2913681" cy="365125"/>
          </a:xfrm>
          <a:prstGeom prst="rect">
            <a:avLst/>
          </a:prstGeom>
          <a:solidFill>
            <a:srgbClr val="E6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B4C75B6-06C2-885E-B7A6-150ECB98FAA6}"/>
              </a:ext>
            </a:extLst>
          </p:cNvPr>
          <p:cNvPicPr>
            <a:picLocks noChangeAspect="1"/>
          </p:cNvPicPr>
          <p:nvPr userDrawn="1"/>
        </p:nvPicPr>
        <p:blipFill>
          <a:blip r:embed="rId2"/>
          <a:stretch>
            <a:fillRect/>
          </a:stretch>
        </p:blipFill>
        <p:spPr>
          <a:xfrm>
            <a:off x="1022765" y="913457"/>
            <a:ext cx="3835400" cy="4165600"/>
          </a:xfrm>
          <a:prstGeom prst="rect">
            <a:avLst/>
          </a:prstGeom>
        </p:spPr>
      </p:pic>
    </p:spTree>
    <p:extLst>
      <p:ext uri="{BB962C8B-B14F-4D97-AF65-F5344CB8AC3E}">
        <p14:creationId xmlns:p14="http://schemas.microsoft.com/office/powerpoint/2010/main" val="416373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7022-D910-4198-A60D-ABF4BC4239FD}"/>
              </a:ext>
            </a:extLst>
          </p:cNvPr>
          <p:cNvSpPr>
            <a:spLocks noGrp="1"/>
          </p:cNvSpPr>
          <p:nvPr>
            <p:ph type="title"/>
          </p:nvPr>
        </p:nvSpPr>
        <p:spPr/>
        <p:txBody>
          <a:bodyPr/>
          <a:lstStyle>
            <a:lvl1pPr>
              <a:defRPr>
                <a:solidFill>
                  <a:srgbClr val="00296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390F54-76D7-4772-A83B-21B084F3AAAE}"/>
              </a:ext>
            </a:extLst>
          </p:cNvPr>
          <p:cNvSpPr>
            <a:spLocks noGrp="1"/>
          </p:cNvSpPr>
          <p:nvPr>
            <p:ph idx="1"/>
          </p:nvPr>
        </p:nvSpPr>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97E621C-A1CD-4CAB-B1DA-D6CBC444473F}"/>
              </a:ext>
            </a:extLst>
          </p:cNvPr>
          <p:cNvSpPr>
            <a:spLocks noGrp="1"/>
          </p:cNvSpPr>
          <p:nvPr>
            <p:ph type="dt" sz="half" idx="10"/>
          </p:nvPr>
        </p:nvSpPr>
        <p:spPr/>
        <p:txBody>
          <a:bodyPr/>
          <a:lstStyle/>
          <a:p>
            <a:fld id="{0F8A93F2-1463-6646-9AB5-3E59D066B5F9}" type="datetime1">
              <a:rPr lang="en-US" smtClean="0"/>
              <a:t>5/12/2025</a:t>
            </a:fld>
            <a:endParaRPr lang="en-US" dirty="0"/>
          </a:p>
        </p:txBody>
      </p:sp>
      <p:sp>
        <p:nvSpPr>
          <p:cNvPr id="6" name="Slide Number Placeholder 5">
            <a:extLst>
              <a:ext uri="{FF2B5EF4-FFF2-40B4-BE49-F238E27FC236}">
                <a16:creationId xmlns:a16="http://schemas.microsoft.com/office/drawing/2014/main" id="{44027C27-7AF3-4530-913C-415476B04CC6}"/>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7746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61F8-6677-4BA5-94A3-442F180D3A0C}"/>
              </a:ext>
            </a:extLst>
          </p:cNvPr>
          <p:cNvSpPr>
            <a:spLocks noGrp="1"/>
          </p:cNvSpPr>
          <p:nvPr>
            <p:ph type="title"/>
          </p:nvPr>
        </p:nvSpPr>
        <p:spPr/>
        <p:txBody>
          <a:bodyPr/>
          <a:lstStyle>
            <a:lvl1pPr>
              <a:defRPr>
                <a:solidFill>
                  <a:srgbClr val="00296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5A3C587-1087-4473-B614-D6E1D60CE1AD}"/>
              </a:ext>
            </a:extLst>
          </p:cNvPr>
          <p:cNvSpPr>
            <a:spLocks noGrp="1"/>
          </p:cNvSpPr>
          <p:nvPr>
            <p:ph sz="half" idx="1"/>
          </p:nvPr>
        </p:nvSpPr>
        <p:spPr>
          <a:xfrm>
            <a:off x="838200" y="1825625"/>
            <a:ext cx="5181600" cy="435133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A0DD6F-350E-463A-827F-B76CA443726C}"/>
              </a:ext>
            </a:extLst>
          </p:cNvPr>
          <p:cNvSpPr>
            <a:spLocks noGrp="1"/>
          </p:cNvSpPr>
          <p:nvPr>
            <p:ph sz="half" idx="2"/>
          </p:nvPr>
        </p:nvSpPr>
        <p:spPr>
          <a:xfrm>
            <a:off x="6172200" y="1825625"/>
            <a:ext cx="5181600" cy="435133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9A641-0094-4F45-BEA6-1217550AD3E2}"/>
              </a:ext>
            </a:extLst>
          </p:cNvPr>
          <p:cNvSpPr>
            <a:spLocks noGrp="1"/>
          </p:cNvSpPr>
          <p:nvPr>
            <p:ph type="dt" sz="half" idx="10"/>
          </p:nvPr>
        </p:nvSpPr>
        <p:spPr/>
        <p:txBody>
          <a:bodyPr/>
          <a:lstStyle/>
          <a:p>
            <a:fld id="{3D68ED99-8F33-754B-92DD-D76FC360A5F5}" type="datetime1">
              <a:rPr lang="en-US" smtClean="0"/>
              <a:t>5/12/2025</a:t>
            </a:fld>
            <a:endParaRPr lang="en-US"/>
          </a:p>
        </p:txBody>
      </p:sp>
      <p:sp>
        <p:nvSpPr>
          <p:cNvPr id="7" name="Slide Number Placeholder 6">
            <a:extLst>
              <a:ext uri="{FF2B5EF4-FFF2-40B4-BE49-F238E27FC236}">
                <a16:creationId xmlns:a16="http://schemas.microsoft.com/office/drawing/2014/main" id="{40635D95-9861-4033-9473-1A73451D0DB7}"/>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267339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C1C1-1ABD-48A3-9FF2-96D4B9058DB2}"/>
              </a:ext>
            </a:extLst>
          </p:cNvPr>
          <p:cNvSpPr>
            <a:spLocks noGrp="1"/>
          </p:cNvSpPr>
          <p:nvPr>
            <p:ph type="title"/>
          </p:nvPr>
        </p:nvSpPr>
        <p:spPr>
          <a:xfrm>
            <a:off x="839788" y="668337"/>
            <a:ext cx="10515600" cy="1022351"/>
          </a:xfrm>
        </p:spPr>
        <p:txBody>
          <a:bodyPr/>
          <a:lstStyle>
            <a:lvl1pPr>
              <a:defRPr>
                <a:solidFill>
                  <a:srgbClr val="00296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6D6A71F-26A6-4E85-88AF-40404AE52398}"/>
              </a:ext>
            </a:extLst>
          </p:cNvPr>
          <p:cNvSpPr>
            <a:spLocks noGrp="1"/>
          </p:cNvSpPr>
          <p:nvPr>
            <p:ph type="body" idx="1"/>
          </p:nvPr>
        </p:nvSpPr>
        <p:spPr>
          <a:xfrm>
            <a:off x="839788" y="1681163"/>
            <a:ext cx="5157787" cy="823912"/>
          </a:xfrm>
        </p:spPr>
        <p:txBody>
          <a:bodyPr anchor="b"/>
          <a:lstStyle>
            <a:lvl1pPr marL="0" indent="0">
              <a:buNone/>
              <a:defRPr sz="2400" b="1">
                <a:solidFill>
                  <a:srgbClr val="0029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154632-FA7D-40D1-BDF1-D6907A9FB42E}"/>
              </a:ext>
            </a:extLst>
          </p:cNvPr>
          <p:cNvSpPr>
            <a:spLocks noGrp="1"/>
          </p:cNvSpPr>
          <p:nvPr>
            <p:ph sz="half" idx="2"/>
          </p:nvPr>
        </p:nvSpPr>
        <p:spPr>
          <a:xfrm>
            <a:off x="839788" y="2505075"/>
            <a:ext cx="5157787" cy="368458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E1FA92-91B5-4C63-BFEE-566A559A46DB}"/>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9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01C8F-5DB8-4C61-AAFC-6C787E78DDCF}"/>
              </a:ext>
            </a:extLst>
          </p:cNvPr>
          <p:cNvSpPr>
            <a:spLocks noGrp="1"/>
          </p:cNvSpPr>
          <p:nvPr>
            <p:ph sz="quarter" idx="4"/>
          </p:nvPr>
        </p:nvSpPr>
        <p:spPr>
          <a:xfrm>
            <a:off x="6172200" y="2505075"/>
            <a:ext cx="5183188" cy="3684588"/>
          </a:xfrm>
        </p:spPr>
        <p:txBody>
          <a:bodyPr/>
          <a:lstStyle>
            <a:lvl1pPr>
              <a:defRPr>
                <a:solidFill>
                  <a:srgbClr val="002966"/>
                </a:solidFill>
              </a:defRPr>
            </a:lvl1pPr>
            <a:lvl2pPr>
              <a:defRPr>
                <a:solidFill>
                  <a:srgbClr val="002966"/>
                </a:solidFill>
              </a:defRPr>
            </a:lvl2pPr>
            <a:lvl3pPr>
              <a:defRPr>
                <a:solidFill>
                  <a:srgbClr val="002966"/>
                </a:solidFill>
              </a:defRPr>
            </a:lvl3pPr>
            <a:lvl4pPr>
              <a:defRPr>
                <a:solidFill>
                  <a:srgbClr val="002966"/>
                </a:solidFill>
              </a:defRPr>
            </a:lvl4pPr>
            <a:lvl5pPr>
              <a:defRPr>
                <a:solidFill>
                  <a:srgbClr val="0029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2645B-EF4D-46AE-98F9-EBCE87122555}"/>
              </a:ext>
            </a:extLst>
          </p:cNvPr>
          <p:cNvSpPr>
            <a:spLocks noGrp="1"/>
          </p:cNvSpPr>
          <p:nvPr>
            <p:ph type="dt" sz="half" idx="10"/>
          </p:nvPr>
        </p:nvSpPr>
        <p:spPr/>
        <p:txBody>
          <a:bodyPr/>
          <a:lstStyle/>
          <a:p>
            <a:fld id="{2710CF1D-4222-BC41-BDB5-896A3B1C8583}" type="datetime1">
              <a:rPr lang="en-US" smtClean="0"/>
              <a:t>5/12/2025</a:t>
            </a:fld>
            <a:endParaRPr lang="en-US"/>
          </a:p>
        </p:txBody>
      </p:sp>
      <p:sp>
        <p:nvSpPr>
          <p:cNvPr id="9" name="Slide Number Placeholder 8">
            <a:extLst>
              <a:ext uri="{FF2B5EF4-FFF2-40B4-BE49-F238E27FC236}">
                <a16:creationId xmlns:a16="http://schemas.microsoft.com/office/drawing/2014/main" id="{462E3652-E5BB-4050-B95D-35607D9AD9B7}"/>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337992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4C16-8AAD-44E5-A854-D187E3B87BF4}"/>
              </a:ext>
            </a:extLst>
          </p:cNvPr>
          <p:cNvSpPr>
            <a:spLocks noGrp="1"/>
          </p:cNvSpPr>
          <p:nvPr>
            <p:ph type="title"/>
          </p:nvPr>
        </p:nvSpPr>
        <p:spPr/>
        <p:txBody>
          <a:bodyPr/>
          <a:lstStyle>
            <a:lvl1pPr>
              <a:defRPr>
                <a:solidFill>
                  <a:srgbClr val="00264B"/>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1C2C64F-CDEC-4A8A-ACAF-39004380F685}"/>
              </a:ext>
            </a:extLst>
          </p:cNvPr>
          <p:cNvSpPr>
            <a:spLocks noGrp="1"/>
          </p:cNvSpPr>
          <p:nvPr>
            <p:ph type="dt" sz="half" idx="10"/>
          </p:nvPr>
        </p:nvSpPr>
        <p:spPr/>
        <p:txBody>
          <a:bodyPr/>
          <a:lstStyle/>
          <a:p>
            <a:fld id="{3D5E0E80-49EE-6F44-A3A7-38DB96525A2F}" type="datetime1">
              <a:rPr lang="en-US" smtClean="0"/>
              <a:t>5/12/2025</a:t>
            </a:fld>
            <a:endParaRPr lang="en-US"/>
          </a:p>
        </p:txBody>
      </p:sp>
      <p:sp>
        <p:nvSpPr>
          <p:cNvPr id="5" name="Slide Number Placeholder 4">
            <a:extLst>
              <a:ext uri="{FF2B5EF4-FFF2-40B4-BE49-F238E27FC236}">
                <a16:creationId xmlns:a16="http://schemas.microsoft.com/office/drawing/2014/main" id="{EAD61A9A-B442-4C57-A22D-A4CE933032C1}"/>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390837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75834-0297-447C-9FF1-306882C731C6}"/>
              </a:ext>
            </a:extLst>
          </p:cNvPr>
          <p:cNvSpPr>
            <a:spLocks noGrp="1"/>
          </p:cNvSpPr>
          <p:nvPr>
            <p:ph type="dt" sz="half" idx="10"/>
          </p:nvPr>
        </p:nvSpPr>
        <p:spPr/>
        <p:txBody>
          <a:bodyPr/>
          <a:lstStyle/>
          <a:p>
            <a:fld id="{737A566E-397E-BF43-BCBD-1E8FE2439686}" type="datetime1">
              <a:rPr lang="en-US" smtClean="0"/>
              <a:t>5/12/2025</a:t>
            </a:fld>
            <a:endParaRPr lang="en-US"/>
          </a:p>
        </p:txBody>
      </p:sp>
      <p:sp>
        <p:nvSpPr>
          <p:cNvPr id="4" name="Slide Number Placeholder 3">
            <a:extLst>
              <a:ext uri="{FF2B5EF4-FFF2-40B4-BE49-F238E27FC236}">
                <a16:creationId xmlns:a16="http://schemas.microsoft.com/office/drawing/2014/main" id="{4709EBD8-E740-4CE5-97FA-0A8FEC3E1767}"/>
              </a:ext>
            </a:extLst>
          </p:cNvPr>
          <p:cNvSpPr>
            <a:spLocks noGrp="1"/>
          </p:cNvSpPr>
          <p:nvPr>
            <p:ph type="sldNum" sz="quarter" idx="12"/>
          </p:nvPr>
        </p:nvSpPr>
        <p:spPr/>
        <p:txBody>
          <a:bodyPr/>
          <a:lstStyle/>
          <a:p>
            <a:fld id="{677F7B41-FD57-4489-AAB8-D17CF179067D}" type="slidenum">
              <a:rPr lang="en-US" smtClean="0"/>
              <a:t>‹#›</a:t>
            </a:fld>
            <a:endParaRPr lang="en-US"/>
          </a:p>
        </p:txBody>
      </p:sp>
    </p:spTree>
    <p:extLst>
      <p:ext uri="{BB962C8B-B14F-4D97-AF65-F5344CB8AC3E}">
        <p14:creationId xmlns:p14="http://schemas.microsoft.com/office/powerpoint/2010/main" val="415216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EFF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63D1F-B01B-4906-A680-BC0AF076CEF5}"/>
              </a:ext>
            </a:extLst>
          </p:cNvPr>
          <p:cNvSpPr>
            <a:spLocks noGrp="1"/>
          </p:cNvSpPr>
          <p:nvPr>
            <p:ph type="title"/>
          </p:nvPr>
        </p:nvSpPr>
        <p:spPr>
          <a:xfrm>
            <a:off x="838200" y="873722"/>
            <a:ext cx="10515600" cy="10096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00F76C8-5540-434D-8EE4-D9BF526213A1}"/>
              </a:ext>
            </a:extLst>
          </p:cNvPr>
          <p:cNvSpPr>
            <a:spLocks noGrp="1"/>
          </p:cNvSpPr>
          <p:nvPr>
            <p:ph type="body" idx="1"/>
          </p:nvPr>
        </p:nvSpPr>
        <p:spPr>
          <a:xfrm>
            <a:off x="838200" y="1999715"/>
            <a:ext cx="10515600" cy="41772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95B9DD1-EA31-42D4-82BC-E425E8521909}"/>
              </a:ext>
            </a:extLst>
          </p:cNvPr>
          <p:cNvSpPr>
            <a:spLocks noGrp="1"/>
          </p:cNvSpPr>
          <p:nvPr>
            <p:ph type="dt" sz="half" idx="2"/>
          </p:nvPr>
        </p:nvSpPr>
        <p:spPr>
          <a:xfrm>
            <a:off x="197265" y="6356350"/>
            <a:ext cx="2743200" cy="365125"/>
          </a:xfrm>
          <a:prstGeom prst="rect">
            <a:avLst/>
          </a:prstGeom>
        </p:spPr>
        <p:txBody>
          <a:bodyPr vert="horz" lIns="91440" tIns="45720" rIns="91440" bIns="45720" rtlCol="0" anchor="ctr"/>
          <a:lstStyle>
            <a:lvl1pPr algn="l">
              <a:defRPr sz="1200">
                <a:solidFill>
                  <a:srgbClr val="4B9CD3"/>
                </a:solidFill>
                <a:latin typeface=""/>
              </a:defRPr>
            </a:lvl1pPr>
          </a:lstStyle>
          <a:p>
            <a:fld id="{D6B35621-9683-1E43-841D-6C66BFC29B99}" type="datetime1">
              <a:rPr lang="en-US" smtClean="0"/>
              <a:pPr/>
              <a:t>5/12/2025</a:t>
            </a:fld>
            <a:endParaRPr lang="en-US" dirty="0"/>
          </a:p>
        </p:txBody>
      </p:sp>
      <p:sp>
        <p:nvSpPr>
          <p:cNvPr id="6" name="Slide Number Placeholder 5">
            <a:extLst>
              <a:ext uri="{FF2B5EF4-FFF2-40B4-BE49-F238E27FC236}">
                <a16:creationId xmlns:a16="http://schemas.microsoft.com/office/drawing/2014/main" id="{BC15C743-AF0C-4D2C-841E-4E8564BD1CC5}"/>
              </a:ext>
            </a:extLst>
          </p:cNvPr>
          <p:cNvSpPr>
            <a:spLocks noGrp="1"/>
          </p:cNvSpPr>
          <p:nvPr>
            <p:ph type="sldNum" sz="quarter" idx="4"/>
          </p:nvPr>
        </p:nvSpPr>
        <p:spPr>
          <a:xfrm>
            <a:off x="9251535" y="6371721"/>
            <a:ext cx="2743200" cy="365125"/>
          </a:xfrm>
          <a:prstGeom prst="rect">
            <a:avLst/>
          </a:prstGeom>
        </p:spPr>
        <p:txBody>
          <a:bodyPr vert="horz" lIns="91440" tIns="45720" rIns="91440" bIns="45720" rtlCol="0" anchor="ctr"/>
          <a:lstStyle>
            <a:lvl1pPr algn="r">
              <a:defRPr sz="1200">
                <a:solidFill>
                  <a:srgbClr val="4B9CD3"/>
                </a:solidFill>
                <a:latin typeface=""/>
              </a:defRPr>
            </a:lvl1pPr>
          </a:lstStyle>
          <a:p>
            <a:fld id="{677F7B41-FD57-4489-AAB8-D17CF179067D}" type="slidenum">
              <a:rPr lang="en-US" smtClean="0"/>
              <a:pPr/>
              <a:t>‹#›</a:t>
            </a:fld>
            <a:endParaRPr lang="en-US" dirty="0"/>
          </a:p>
        </p:txBody>
      </p:sp>
      <p:pic>
        <p:nvPicPr>
          <p:cNvPr id="5" name="Picture 4">
            <a:extLst>
              <a:ext uri="{FF2B5EF4-FFF2-40B4-BE49-F238E27FC236}">
                <a16:creationId xmlns:a16="http://schemas.microsoft.com/office/drawing/2014/main" id="{41B8DB0B-80B4-96DB-360C-D509A6E88F7A}"/>
              </a:ext>
            </a:extLst>
          </p:cNvPr>
          <p:cNvPicPr>
            <a:picLocks noChangeAspect="1"/>
          </p:cNvPicPr>
          <p:nvPr userDrawn="1"/>
        </p:nvPicPr>
        <p:blipFill>
          <a:blip r:embed="rId8"/>
          <a:stretch>
            <a:fillRect/>
          </a:stretch>
        </p:blipFill>
        <p:spPr>
          <a:xfrm>
            <a:off x="9251203" y="192301"/>
            <a:ext cx="2102597" cy="792049"/>
          </a:xfrm>
          <a:prstGeom prst="rect">
            <a:avLst/>
          </a:prstGeom>
        </p:spPr>
      </p:pic>
      <p:pic>
        <p:nvPicPr>
          <p:cNvPr id="7" name="Picture 6">
            <a:extLst>
              <a:ext uri="{FF2B5EF4-FFF2-40B4-BE49-F238E27FC236}">
                <a16:creationId xmlns:a16="http://schemas.microsoft.com/office/drawing/2014/main" id="{63ADFFD7-7CF8-1D26-A31F-D8BEF0CA91BC}"/>
              </a:ext>
            </a:extLst>
          </p:cNvPr>
          <p:cNvPicPr>
            <a:picLocks noChangeAspect="1"/>
          </p:cNvPicPr>
          <p:nvPr userDrawn="1"/>
        </p:nvPicPr>
        <p:blipFill>
          <a:blip r:embed="rId9"/>
          <a:stretch>
            <a:fillRect/>
          </a:stretch>
        </p:blipFill>
        <p:spPr>
          <a:xfrm>
            <a:off x="2209800" y="6295521"/>
            <a:ext cx="7772400" cy="76200"/>
          </a:xfrm>
          <a:prstGeom prst="rect">
            <a:avLst/>
          </a:prstGeom>
        </p:spPr>
      </p:pic>
    </p:spTree>
    <p:extLst>
      <p:ext uri="{BB962C8B-B14F-4D97-AF65-F5344CB8AC3E}">
        <p14:creationId xmlns:p14="http://schemas.microsoft.com/office/powerpoint/2010/main" val="28328663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Lst>
  <p:hf sldNum="0" hdr="0" ftr="0"/>
  <p:txStyles>
    <p:titleStyle>
      <a:lvl1pPr algn="l" defTabSz="914400" rtl="0" eaLnBrk="1" latinLnBrk="0" hangingPunct="1">
        <a:lnSpc>
          <a:spcPct val="90000"/>
        </a:lnSpc>
        <a:spcBef>
          <a:spcPct val="0"/>
        </a:spcBef>
        <a:buNone/>
        <a:defRPr sz="4400" b="1" kern="1200">
          <a:solidFill>
            <a:srgbClr val="002966"/>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966"/>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966"/>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966"/>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90.png"/><Relationship Id="rId18" Type="http://schemas.openxmlformats.org/officeDocument/2006/relationships/customXml" Target="../ink/ink8.xml"/><Relationship Id="rId3" Type="http://schemas.openxmlformats.org/officeDocument/2006/relationships/image" Target="../media/image34.png"/><Relationship Id="rId21" Type="http://schemas.openxmlformats.org/officeDocument/2006/relationships/customXml" Target="../ink/ink11.xml"/><Relationship Id="rId7" Type="http://schemas.openxmlformats.org/officeDocument/2006/relationships/image" Target="../media/image360.png"/><Relationship Id="rId12" Type="http://schemas.openxmlformats.org/officeDocument/2006/relationships/customXml" Target="../ink/ink5.xml"/><Relationship Id="rId17" Type="http://schemas.openxmlformats.org/officeDocument/2006/relationships/image" Target="../media/image410.png"/><Relationship Id="rId2" Type="http://schemas.openxmlformats.org/officeDocument/2006/relationships/notesSlide" Target="../notesSlides/notesSlide8.xml"/><Relationship Id="rId16" Type="http://schemas.openxmlformats.org/officeDocument/2006/relationships/customXml" Target="../ink/ink7.xml"/><Relationship Id="rId20" Type="http://schemas.openxmlformats.org/officeDocument/2006/relationships/customXml" Target="../ink/ink10.xml"/><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380.png"/><Relationship Id="rId5" Type="http://schemas.openxmlformats.org/officeDocument/2006/relationships/image" Target="../media/image350.png"/><Relationship Id="rId15" Type="http://schemas.openxmlformats.org/officeDocument/2006/relationships/image" Target="../media/image400.png"/><Relationship Id="rId10" Type="http://schemas.openxmlformats.org/officeDocument/2006/relationships/customXml" Target="../ink/ink4.xml"/><Relationship Id="rId19" Type="http://schemas.openxmlformats.org/officeDocument/2006/relationships/customXml" Target="../ink/ink9.xml"/><Relationship Id="rId4" Type="http://schemas.openxmlformats.org/officeDocument/2006/relationships/customXml" Target="../ink/ink1.xml"/><Relationship Id="rId9" Type="http://schemas.openxmlformats.org/officeDocument/2006/relationships/image" Target="../media/image370.png"/><Relationship Id="rId14" Type="http://schemas.openxmlformats.org/officeDocument/2006/relationships/customXml" Target="../ink/ink6.xml"/><Relationship Id="rId22" Type="http://schemas.openxmlformats.org/officeDocument/2006/relationships/image" Target="../media/image420.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6543-95BE-F5A9-7A07-64F8609E1CD2}"/>
              </a:ext>
            </a:extLst>
          </p:cNvPr>
          <p:cNvSpPr>
            <a:spLocks noGrp="1"/>
          </p:cNvSpPr>
          <p:nvPr>
            <p:ph type="ctrTitle"/>
          </p:nvPr>
        </p:nvSpPr>
        <p:spPr>
          <a:xfrm>
            <a:off x="6095907" y="1214422"/>
            <a:ext cx="4776532" cy="2633031"/>
          </a:xfrm>
        </p:spPr>
        <p:txBody>
          <a:bodyPr>
            <a:normAutofit/>
          </a:bodyPr>
          <a:lstStyle/>
          <a:p>
            <a:r>
              <a:rPr lang="en-US" dirty="0"/>
              <a:t>IMBA Intermediate</a:t>
            </a:r>
            <a:br>
              <a:rPr lang="en-US" dirty="0"/>
            </a:br>
            <a:r>
              <a:rPr lang="en-US" dirty="0"/>
              <a:t>Training</a:t>
            </a:r>
          </a:p>
        </p:txBody>
      </p:sp>
      <p:sp>
        <p:nvSpPr>
          <p:cNvPr id="3" name="Date Placeholder 2">
            <a:extLst>
              <a:ext uri="{FF2B5EF4-FFF2-40B4-BE49-F238E27FC236}">
                <a16:creationId xmlns:a16="http://schemas.microsoft.com/office/drawing/2014/main" id="{E0E011E8-B08C-2426-7B2E-1D4BBDE7CBBD}"/>
              </a:ext>
            </a:extLst>
          </p:cNvPr>
          <p:cNvSpPr>
            <a:spLocks noGrp="1"/>
          </p:cNvSpPr>
          <p:nvPr>
            <p:ph type="dt" sz="half" idx="10"/>
          </p:nvPr>
        </p:nvSpPr>
        <p:spPr/>
        <p:txBody>
          <a:bodyPr/>
          <a:lstStyle/>
          <a:p>
            <a:fld id="{B01CD57E-E96B-3C48-82EB-40C314DD289C}" type="datetime1">
              <a:rPr lang="en-US" smtClean="0"/>
              <a:t>5/12/2025</a:t>
            </a:fld>
            <a:endParaRPr lang="en-US"/>
          </a:p>
        </p:txBody>
      </p:sp>
      <p:sp>
        <p:nvSpPr>
          <p:cNvPr id="4" name="Text Placeholder 3">
            <a:extLst>
              <a:ext uri="{FF2B5EF4-FFF2-40B4-BE49-F238E27FC236}">
                <a16:creationId xmlns:a16="http://schemas.microsoft.com/office/drawing/2014/main" id="{4E049168-65D6-4FBE-DB76-63A4928A3258}"/>
              </a:ext>
            </a:extLst>
          </p:cNvPr>
          <p:cNvSpPr>
            <a:spLocks noGrp="1"/>
          </p:cNvSpPr>
          <p:nvPr>
            <p:ph type="body" sz="quarter" idx="11"/>
          </p:nvPr>
        </p:nvSpPr>
        <p:spPr/>
        <p:txBody>
          <a:bodyPr/>
          <a:lstStyle/>
          <a:p>
            <a:r>
              <a:rPr lang="en-US" dirty="0"/>
              <a:t>Charlotte Rose	</a:t>
            </a:r>
          </a:p>
        </p:txBody>
      </p:sp>
      <p:sp>
        <p:nvSpPr>
          <p:cNvPr id="5" name="Text Placeholder 4">
            <a:extLst>
              <a:ext uri="{FF2B5EF4-FFF2-40B4-BE49-F238E27FC236}">
                <a16:creationId xmlns:a16="http://schemas.microsoft.com/office/drawing/2014/main" id="{6ACD4868-E15B-EE05-5319-95A0A5BE119E}"/>
              </a:ext>
            </a:extLst>
          </p:cNvPr>
          <p:cNvSpPr>
            <a:spLocks noGrp="1"/>
          </p:cNvSpPr>
          <p:nvPr>
            <p:ph type="body" sz="quarter" idx="12"/>
          </p:nvPr>
        </p:nvSpPr>
        <p:spPr/>
        <p:txBody>
          <a:bodyPr/>
          <a:lstStyle/>
          <a:p>
            <a:r>
              <a:rPr lang="en-US" dirty="0"/>
              <a:t>Research Scientist</a:t>
            </a:r>
          </a:p>
        </p:txBody>
      </p:sp>
      <p:sp>
        <p:nvSpPr>
          <p:cNvPr id="6" name="Text Placeholder 5">
            <a:extLst>
              <a:ext uri="{FF2B5EF4-FFF2-40B4-BE49-F238E27FC236}">
                <a16:creationId xmlns:a16="http://schemas.microsoft.com/office/drawing/2014/main" id="{76010654-B887-E331-F1F4-5A5C6D84A994}"/>
              </a:ext>
            </a:extLst>
          </p:cNvPr>
          <p:cNvSpPr>
            <a:spLocks noGrp="1"/>
          </p:cNvSpPr>
          <p:nvPr>
            <p:ph type="body" sz="quarter" idx="13"/>
          </p:nvPr>
        </p:nvSpPr>
        <p:spPr/>
        <p:txBody>
          <a:bodyPr/>
          <a:lstStyle/>
          <a:p>
            <a:r>
              <a:rPr lang="en-US" dirty="0"/>
              <a:t>Corvallis OR</a:t>
            </a:r>
          </a:p>
        </p:txBody>
      </p:sp>
      <p:sp>
        <p:nvSpPr>
          <p:cNvPr id="7" name="Text Placeholder 6">
            <a:extLst>
              <a:ext uri="{FF2B5EF4-FFF2-40B4-BE49-F238E27FC236}">
                <a16:creationId xmlns:a16="http://schemas.microsoft.com/office/drawing/2014/main" id="{CD7F03C8-E66D-22A2-43FB-F86FF78A10AF}"/>
              </a:ext>
            </a:extLst>
          </p:cNvPr>
          <p:cNvSpPr>
            <a:spLocks noGrp="1"/>
          </p:cNvSpPr>
          <p:nvPr>
            <p:ph type="body" sz="quarter" idx="15"/>
          </p:nvPr>
        </p:nvSpPr>
        <p:spPr/>
        <p:txBody>
          <a:bodyPr/>
          <a:lstStyle/>
          <a:p>
            <a:r>
              <a:rPr lang="en-US" dirty="0"/>
              <a:t>charlotte.rose@rcdsoftware.com</a:t>
            </a:r>
          </a:p>
        </p:txBody>
      </p:sp>
    </p:spTree>
    <p:extLst>
      <p:ext uri="{BB962C8B-B14F-4D97-AF65-F5344CB8AC3E}">
        <p14:creationId xmlns:p14="http://schemas.microsoft.com/office/powerpoint/2010/main" val="59904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8BA02-1A8A-E2CD-2938-F986C5BEF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74684-1F1A-43EF-1305-1D83C096E4FD}"/>
              </a:ext>
            </a:extLst>
          </p:cNvPr>
          <p:cNvSpPr>
            <a:spLocks noGrp="1"/>
          </p:cNvSpPr>
          <p:nvPr>
            <p:ph type="title"/>
          </p:nvPr>
        </p:nvSpPr>
        <p:spPr>
          <a:xfrm>
            <a:off x="838200" y="873722"/>
            <a:ext cx="5596054" cy="1009651"/>
          </a:xfrm>
        </p:spPr>
        <p:txBody>
          <a:bodyPr/>
          <a:lstStyle/>
          <a:p>
            <a:r>
              <a:rPr lang="en-US" dirty="0"/>
              <a:t>Advanced Options</a:t>
            </a:r>
          </a:p>
        </p:txBody>
      </p:sp>
      <p:sp>
        <p:nvSpPr>
          <p:cNvPr id="3" name="Content Placeholder 2">
            <a:extLst>
              <a:ext uri="{FF2B5EF4-FFF2-40B4-BE49-F238E27FC236}">
                <a16:creationId xmlns:a16="http://schemas.microsoft.com/office/drawing/2014/main" id="{FCDAA0EE-FC7B-A480-A54A-127AD0A799EC}"/>
              </a:ext>
            </a:extLst>
          </p:cNvPr>
          <p:cNvSpPr>
            <a:spLocks noGrp="1"/>
          </p:cNvSpPr>
          <p:nvPr>
            <p:ph idx="1"/>
          </p:nvPr>
        </p:nvSpPr>
        <p:spPr>
          <a:xfrm>
            <a:off x="838200" y="1999715"/>
            <a:ext cx="3209693" cy="4177247"/>
          </a:xfrm>
        </p:spPr>
        <p:txBody>
          <a:bodyPr/>
          <a:lstStyle/>
          <a:p>
            <a:r>
              <a:rPr lang="en-US" dirty="0"/>
              <a:t>Advanced options – misc – allow intakes specified in mg</a:t>
            </a:r>
          </a:p>
          <a:p>
            <a:endParaRPr lang="en-US" dirty="0"/>
          </a:p>
        </p:txBody>
      </p:sp>
      <p:sp>
        <p:nvSpPr>
          <p:cNvPr id="4" name="Date Placeholder 3">
            <a:extLst>
              <a:ext uri="{FF2B5EF4-FFF2-40B4-BE49-F238E27FC236}">
                <a16:creationId xmlns:a16="http://schemas.microsoft.com/office/drawing/2014/main" id="{84597AB7-AD6D-CDBE-A868-4ABA2BD8EB94}"/>
              </a:ext>
            </a:extLst>
          </p:cNvPr>
          <p:cNvSpPr>
            <a:spLocks noGrp="1"/>
          </p:cNvSpPr>
          <p:nvPr>
            <p:ph type="dt" sz="half" idx="10"/>
          </p:nvPr>
        </p:nvSpPr>
        <p:spPr/>
        <p:txBody>
          <a:bodyPr/>
          <a:lstStyle/>
          <a:p>
            <a:fld id="{0F8A93F2-1463-6646-9AB5-3E59D066B5F9}" type="datetime1">
              <a:rPr lang="en-US" smtClean="0"/>
              <a:t>5/12/2025</a:t>
            </a:fld>
            <a:endParaRPr lang="en-US" dirty="0"/>
          </a:p>
        </p:txBody>
      </p:sp>
      <p:pic>
        <p:nvPicPr>
          <p:cNvPr id="6" name="Picture 5">
            <a:extLst>
              <a:ext uri="{FF2B5EF4-FFF2-40B4-BE49-F238E27FC236}">
                <a16:creationId xmlns:a16="http://schemas.microsoft.com/office/drawing/2014/main" id="{FEBA1572-4DDB-8717-FACC-11C585A38F20}"/>
              </a:ext>
            </a:extLst>
          </p:cNvPr>
          <p:cNvPicPr>
            <a:picLocks noChangeAspect="1"/>
          </p:cNvPicPr>
          <p:nvPr/>
        </p:nvPicPr>
        <p:blipFill>
          <a:blip r:embed="rId3"/>
          <a:stretch>
            <a:fillRect/>
          </a:stretch>
        </p:blipFill>
        <p:spPr>
          <a:xfrm>
            <a:off x="4726408" y="1785016"/>
            <a:ext cx="3415691" cy="4177247"/>
          </a:xfrm>
          <a:prstGeom prst="rect">
            <a:avLst/>
          </a:prstGeom>
        </p:spPr>
      </p:pic>
      <p:pic>
        <p:nvPicPr>
          <p:cNvPr id="8" name="Picture 7">
            <a:extLst>
              <a:ext uri="{FF2B5EF4-FFF2-40B4-BE49-F238E27FC236}">
                <a16:creationId xmlns:a16="http://schemas.microsoft.com/office/drawing/2014/main" id="{6F8A99E3-C498-B230-FFE7-94445AB957FB}"/>
              </a:ext>
            </a:extLst>
          </p:cNvPr>
          <p:cNvPicPr>
            <a:picLocks noChangeAspect="1"/>
          </p:cNvPicPr>
          <p:nvPr/>
        </p:nvPicPr>
        <p:blipFill>
          <a:blip r:embed="rId4"/>
          <a:stretch>
            <a:fillRect/>
          </a:stretch>
        </p:blipFill>
        <p:spPr>
          <a:xfrm>
            <a:off x="8521439" y="4258667"/>
            <a:ext cx="1228896" cy="771633"/>
          </a:xfrm>
          <a:prstGeom prst="rect">
            <a:avLst/>
          </a:prstGeom>
        </p:spPr>
      </p:pic>
    </p:spTree>
    <p:extLst>
      <p:ext uri="{BB962C8B-B14F-4D97-AF65-F5344CB8AC3E}">
        <p14:creationId xmlns:p14="http://schemas.microsoft.com/office/powerpoint/2010/main" val="231240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FA34C-B453-A105-C4B9-D8FF26ADF3E6}"/>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981AAF07-374F-D20B-8AB3-2C325F8CF903}"/>
              </a:ext>
            </a:extLst>
          </p:cNvPr>
          <p:cNvPicPr>
            <a:picLocks noChangeAspect="1"/>
          </p:cNvPicPr>
          <p:nvPr/>
        </p:nvPicPr>
        <p:blipFill>
          <a:blip r:embed="rId3"/>
          <a:stretch>
            <a:fillRect/>
          </a:stretch>
        </p:blipFill>
        <p:spPr>
          <a:xfrm>
            <a:off x="666597" y="613317"/>
            <a:ext cx="8087110" cy="5078930"/>
          </a:xfrm>
          <a:prstGeom prst="rect">
            <a:avLst/>
          </a:prstGeom>
        </p:spPr>
      </p:pic>
      <p:pic>
        <p:nvPicPr>
          <p:cNvPr id="6" name="Picture 5">
            <a:extLst>
              <a:ext uri="{FF2B5EF4-FFF2-40B4-BE49-F238E27FC236}">
                <a16:creationId xmlns:a16="http://schemas.microsoft.com/office/drawing/2014/main" id="{EA94ADE3-52DD-3998-3A8E-8582C9C268E3}"/>
              </a:ext>
            </a:extLst>
          </p:cNvPr>
          <p:cNvPicPr>
            <a:picLocks noChangeAspect="1"/>
          </p:cNvPicPr>
          <p:nvPr/>
        </p:nvPicPr>
        <p:blipFill>
          <a:blip r:embed="rId4"/>
          <a:stretch>
            <a:fillRect/>
          </a:stretch>
        </p:blipFill>
        <p:spPr>
          <a:xfrm>
            <a:off x="8962820" y="5572328"/>
            <a:ext cx="2562583" cy="419158"/>
          </a:xfrm>
          <a:prstGeom prst="rect">
            <a:avLst/>
          </a:prstGeom>
        </p:spPr>
      </p:pic>
      <p:pic>
        <p:nvPicPr>
          <p:cNvPr id="8" name="Graphic 7" descr="Angel face outline outline">
            <a:extLst>
              <a:ext uri="{FF2B5EF4-FFF2-40B4-BE49-F238E27FC236}">
                <a16:creationId xmlns:a16="http://schemas.microsoft.com/office/drawing/2014/main" id="{33E452B1-87DC-2530-ADF9-F55BA5431A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86911" y="4421458"/>
            <a:ext cx="914400" cy="914400"/>
          </a:xfrm>
          <a:prstGeom prst="rect">
            <a:avLst/>
          </a:prstGeom>
        </p:spPr>
      </p:pic>
      <p:cxnSp>
        <p:nvCxnSpPr>
          <p:cNvPr id="11" name="Straight Arrow Connector 10">
            <a:extLst>
              <a:ext uri="{FF2B5EF4-FFF2-40B4-BE49-F238E27FC236}">
                <a16:creationId xmlns:a16="http://schemas.microsoft.com/office/drawing/2014/main" id="{957167A3-7DB4-3781-DC76-5DC5D748C664}"/>
              </a:ext>
            </a:extLst>
          </p:cNvPr>
          <p:cNvCxnSpPr>
            <a:cxnSpLocks/>
          </p:cNvCxnSpPr>
          <p:nvPr/>
        </p:nvCxnSpPr>
        <p:spPr>
          <a:xfrm flipH="1">
            <a:off x="9786911" y="5196468"/>
            <a:ext cx="148826" cy="375860"/>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6402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7131B-5B2C-F4A4-9587-095FF18DE6B1}"/>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3EA61F91-FA71-6EE3-1FFD-69839AF26004}"/>
              </a:ext>
            </a:extLst>
          </p:cNvPr>
          <p:cNvPicPr>
            <a:picLocks noChangeAspect="1"/>
          </p:cNvPicPr>
          <p:nvPr/>
        </p:nvPicPr>
        <p:blipFill>
          <a:blip r:embed="rId3"/>
          <a:stretch>
            <a:fillRect/>
          </a:stretch>
        </p:blipFill>
        <p:spPr>
          <a:xfrm>
            <a:off x="2772581" y="1635900"/>
            <a:ext cx="6646838" cy="3586200"/>
          </a:xfrm>
          <a:prstGeom prst="rect">
            <a:avLst/>
          </a:prstGeom>
        </p:spPr>
      </p:pic>
      <p:pic>
        <p:nvPicPr>
          <p:cNvPr id="6" name="Graphic 5" descr="Aspiration outline">
            <a:extLst>
              <a:ext uri="{FF2B5EF4-FFF2-40B4-BE49-F238E27FC236}">
                <a16:creationId xmlns:a16="http://schemas.microsoft.com/office/drawing/2014/main" id="{B1CEC2CB-3B22-ED58-86EE-EB0C2ED3F0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73685">
            <a:off x="3609178" y="2729975"/>
            <a:ext cx="1398048" cy="1398048"/>
          </a:xfrm>
          <a:prstGeom prst="rect">
            <a:avLst/>
          </a:prstGeom>
        </p:spPr>
      </p:pic>
    </p:spTree>
    <p:extLst>
      <p:ext uri="{BB962C8B-B14F-4D97-AF65-F5344CB8AC3E}">
        <p14:creationId xmlns:p14="http://schemas.microsoft.com/office/powerpoint/2010/main" val="393034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5319D-1898-A603-B3C5-CAEB4ADC198A}"/>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062ED04F-D1DB-A203-5522-CDFA067A90C0}"/>
              </a:ext>
            </a:extLst>
          </p:cNvPr>
          <p:cNvPicPr>
            <a:picLocks noChangeAspect="1"/>
          </p:cNvPicPr>
          <p:nvPr/>
        </p:nvPicPr>
        <p:blipFill>
          <a:blip r:embed="rId2"/>
          <a:stretch>
            <a:fillRect/>
          </a:stretch>
        </p:blipFill>
        <p:spPr>
          <a:xfrm>
            <a:off x="525010" y="475837"/>
            <a:ext cx="3715268" cy="2953162"/>
          </a:xfrm>
          <a:prstGeom prst="rect">
            <a:avLst/>
          </a:prstGeom>
        </p:spPr>
      </p:pic>
      <p:pic>
        <p:nvPicPr>
          <p:cNvPr id="6" name="Picture 5">
            <a:extLst>
              <a:ext uri="{FF2B5EF4-FFF2-40B4-BE49-F238E27FC236}">
                <a16:creationId xmlns:a16="http://schemas.microsoft.com/office/drawing/2014/main" id="{72C3740A-6DAC-0849-5135-F5EA4D74E932}"/>
              </a:ext>
            </a:extLst>
          </p:cNvPr>
          <p:cNvPicPr>
            <a:picLocks noChangeAspect="1"/>
          </p:cNvPicPr>
          <p:nvPr/>
        </p:nvPicPr>
        <p:blipFill>
          <a:blip r:embed="rId3"/>
          <a:stretch>
            <a:fillRect/>
          </a:stretch>
        </p:blipFill>
        <p:spPr>
          <a:xfrm>
            <a:off x="4729577" y="1324764"/>
            <a:ext cx="4048690" cy="2000529"/>
          </a:xfrm>
          <a:prstGeom prst="rect">
            <a:avLst/>
          </a:prstGeom>
        </p:spPr>
      </p:pic>
    </p:spTree>
    <p:extLst>
      <p:ext uri="{BB962C8B-B14F-4D97-AF65-F5344CB8AC3E}">
        <p14:creationId xmlns:p14="http://schemas.microsoft.com/office/powerpoint/2010/main" val="1173571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96F3B-0AF2-6154-107F-431F4C08B468}"/>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3" name="Picture 2">
            <a:extLst>
              <a:ext uri="{FF2B5EF4-FFF2-40B4-BE49-F238E27FC236}">
                <a16:creationId xmlns:a16="http://schemas.microsoft.com/office/drawing/2014/main" id="{2274C886-4B06-910D-AA16-24CA81CDCF56}"/>
              </a:ext>
            </a:extLst>
          </p:cNvPr>
          <p:cNvPicPr>
            <a:picLocks noChangeAspect="1"/>
          </p:cNvPicPr>
          <p:nvPr/>
        </p:nvPicPr>
        <p:blipFill>
          <a:blip r:embed="rId2"/>
          <a:stretch>
            <a:fillRect/>
          </a:stretch>
        </p:blipFill>
        <p:spPr>
          <a:xfrm>
            <a:off x="494635" y="254248"/>
            <a:ext cx="5601365" cy="2767733"/>
          </a:xfrm>
          <a:prstGeom prst="rect">
            <a:avLst/>
          </a:prstGeom>
        </p:spPr>
      </p:pic>
      <p:pic>
        <p:nvPicPr>
          <p:cNvPr id="5" name="Graphic 4" descr="Collision outline">
            <a:extLst>
              <a:ext uri="{FF2B5EF4-FFF2-40B4-BE49-F238E27FC236}">
                <a16:creationId xmlns:a16="http://schemas.microsoft.com/office/drawing/2014/main" id="{CA21B006-1540-1A92-12A0-0402D3E575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2199" y="28380"/>
            <a:ext cx="706243" cy="706243"/>
          </a:xfrm>
          <a:prstGeom prst="rect">
            <a:avLst/>
          </a:prstGeom>
        </p:spPr>
      </p:pic>
      <p:pic>
        <p:nvPicPr>
          <p:cNvPr id="7" name="Picture 6">
            <a:extLst>
              <a:ext uri="{FF2B5EF4-FFF2-40B4-BE49-F238E27FC236}">
                <a16:creationId xmlns:a16="http://schemas.microsoft.com/office/drawing/2014/main" id="{FD09CDC5-08E6-E82B-63EE-0D0F074A633A}"/>
              </a:ext>
            </a:extLst>
          </p:cNvPr>
          <p:cNvPicPr>
            <a:picLocks noChangeAspect="1"/>
          </p:cNvPicPr>
          <p:nvPr/>
        </p:nvPicPr>
        <p:blipFill>
          <a:blip r:embed="rId5"/>
          <a:stretch>
            <a:fillRect/>
          </a:stretch>
        </p:blipFill>
        <p:spPr>
          <a:xfrm>
            <a:off x="1256631" y="1317268"/>
            <a:ext cx="8802328" cy="905001"/>
          </a:xfrm>
          <a:prstGeom prst="rect">
            <a:avLst/>
          </a:prstGeom>
        </p:spPr>
      </p:pic>
      <p:pic>
        <p:nvPicPr>
          <p:cNvPr id="9" name="Picture 8">
            <a:extLst>
              <a:ext uri="{FF2B5EF4-FFF2-40B4-BE49-F238E27FC236}">
                <a16:creationId xmlns:a16="http://schemas.microsoft.com/office/drawing/2014/main" id="{699447A9-BCAF-AB2B-7A19-504DC62F2687}"/>
              </a:ext>
            </a:extLst>
          </p:cNvPr>
          <p:cNvPicPr>
            <a:picLocks noChangeAspect="1"/>
          </p:cNvPicPr>
          <p:nvPr/>
        </p:nvPicPr>
        <p:blipFill>
          <a:blip r:embed="rId6"/>
          <a:stretch>
            <a:fillRect/>
          </a:stretch>
        </p:blipFill>
        <p:spPr>
          <a:xfrm>
            <a:off x="1702042" y="1951994"/>
            <a:ext cx="2476846" cy="1066949"/>
          </a:xfrm>
          <a:prstGeom prst="rect">
            <a:avLst/>
          </a:prstGeom>
        </p:spPr>
      </p:pic>
      <p:pic>
        <p:nvPicPr>
          <p:cNvPr id="11" name="Picture 10">
            <a:extLst>
              <a:ext uri="{FF2B5EF4-FFF2-40B4-BE49-F238E27FC236}">
                <a16:creationId xmlns:a16="http://schemas.microsoft.com/office/drawing/2014/main" id="{D6F780DA-CE87-F4AB-53D5-460905CBD5EF}"/>
              </a:ext>
            </a:extLst>
          </p:cNvPr>
          <p:cNvPicPr>
            <a:picLocks noChangeAspect="1"/>
          </p:cNvPicPr>
          <p:nvPr/>
        </p:nvPicPr>
        <p:blipFill>
          <a:blip r:embed="rId7"/>
          <a:stretch>
            <a:fillRect/>
          </a:stretch>
        </p:blipFill>
        <p:spPr>
          <a:xfrm>
            <a:off x="4195271" y="1914202"/>
            <a:ext cx="3943900" cy="1781424"/>
          </a:xfrm>
          <a:prstGeom prst="rect">
            <a:avLst/>
          </a:prstGeom>
        </p:spPr>
      </p:pic>
      <p:pic>
        <p:nvPicPr>
          <p:cNvPr id="13" name="Picture 12">
            <a:extLst>
              <a:ext uri="{FF2B5EF4-FFF2-40B4-BE49-F238E27FC236}">
                <a16:creationId xmlns:a16="http://schemas.microsoft.com/office/drawing/2014/main" id="{353608DE-4B25-1AEE-2AEE-4200DB3A2347}"/>
              </a:ext>
            </a:extLst>
          </p:cNvPr>
          <p:cNvPicPr>
            <a:picLocks noChangeAspect="1"/>
          </p:cNvPicPr>
          <p:nvPr/>
        </p:nvPicPr>
        <p:blipFill>
          <a:blip r:embed="rId8"/>
          <a:stretch>
            <a:fillRect/>
          </a:stretch>
        </p:blipFill>
        <p:spPr>
          <a:xfrm>
            <a:off x="1702042" y="3720681"/>
            <a:ext cx="3583636" cy="2548184"/>
          </a:xfrm>
          <a:prstGeom prst="rect">
            <a:avLst/>
          </a:prstGeom>
        </p:spPr>
      </p:pic>
      <p:pic>
        <p:nvPicPr>
          <p:cNvPr id="15" name="Picture 14">
            <a:extLst>
              <a:ext uri="{FF2B5EF4-FFF2-40B4-BE49-F238E27FC236}">
                <a16:creationId xmlns:a16="http://schemas.microsoft.com/office/drawing/2014/main" id="{632454E4-F665-BD9D-7F5D-BD472E09A608}"/>
              </a:ext>
            </a:extLst>
          </p:cNvPr>
          <p:cNvPicPr>
            <a:picLocks noChangeAspect="1"/>
          </p:cNvPicPr>
          <p:nvPr/>
        </p:nvPicPr>
        <p:blipFill>
          <a:blip r:embed="rId9"/>
          <a:stretch>
            <a:fillRect/>
          </a:stretch>
        </p:blipFill>
        <p:spPr>
          <a:xfrm>
            <a:off x="6010037" y="3720682"/>
            <a:ext cx="3559495" cy="2548184"/>
          </a:xfrm>
          <a:prstGeom prst="rect">
            <a:avLst/>
          </a:prstGeom>
        </p:spPr>
      </p:pic>
      <p:sp>
        <p:nvSpPr>
          <p:cNvPr id="16" name="Arrow: Right 15">
            <a:extLst>
              <a:ext uri="{FF2B5EF4-FFF2-40B4-BE49-F238E27FC236}">
                <a16:creationId xmlns:a16="http://schemas.microsoft.com/office/drawing/2014/main" id="{E3086F5F-F2F0-DE74-8737-295703D2676F}"/>
              </a:ext>
            </a:extLst>
          </p:cNvPr>
          <p:cNvSpPr/>
          <p:nvPr/>
        </p:nvSpPr>
        <p:spPr>
          <a:xfrm rot="1383706">
            <a:off x="1063259" y="1342125"/>
            <a:ext cx="453743" cy="3573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3F2B50AC-414B-36F4-4C67-9C533B8538ED}"/>
              </a:ext>
            </a:extLst>
          </p:cNvPr>
          <p:cNvSpPr/>
          <p:nvPr/>
        </p:nvSpPr>
        <p:spPr>
          <a:xfrm rot="1142569">
            <a:off x="1260277" y="2105908"/>
            <a:ext cx="520202" cy="3935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ollision outline">
            <a:extLst>
              <a:ext uri="{FF2B5EF4-FFF2-40B4-BE49-F238E27FC236}">
                <a16:creationId xmlns:a16="http://schemas.microsoft.com/office/drawing/2014/main" id="{AFB806C8-D1EA-5F6C-BD46-5562551FC1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8442" y="3192966"/>
            <a:ext cx="472068" cy="472068"/>
          </a:xfrm>
          <a:prstGeom prst="rect">
            <a:avLst/>
          </a:prstGeom>
        </p:spPr>
      </p:pic>
      <p:pic>
        <p:nvPicPr>
          <p:cNvPr id="19" name="Graphic 18" descr="Collision outline">
            <a:extLst>
              <a:ext uri="{FF2B5EF4-FFF2-40B4-BE49-F238E27FC236}">
                <a16:creationId xmlns:a16="http://schemas.microsoft.com/office/drawing/2014/main" id="{0E03CAED-B9DB-5CA4-B344-97B087D37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3249" y="5113269"/>
            <a:ext cx="472068" cy="472068"/>
          </a:xfrm>
          <a:prstGeom prst="rect">
            <a:avLst/>
          </a:prstGeom>
        </p:spPr>
      </p:pic>
      <p:pic>
        <p:nvPicPr>
          <p:cNvPr id="20" name="Graphic 19" descr="Collision outline">
            <a:extLst>
              <a:ext uri="{FF2B5EF4-FFF2-40B4-BE49-F238E27FC236}">
                <a16:creationId xmlns:a16="http://schemas.microsoft.com/office/drawing/2014/main" id="{06674ECB-944E-1C95-EF33-8558B0FDE3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3137" y="5514109"/>
            <a:ext cx="472068" cy="472068"/>
          </a:xfrm>
          <a:prstGeom prst="rect">
            <a:avLst/>
          </a:prstGeom>
        </p:spPr>
      </p:pic>
    </p:spTree>
    <p:extLst>
      <p:ext uri="{BB962C8B-B14F-4D97-AF65-F5344CB8AC3E}">
        <p14:creationId xmlns:p14="http://schemas.microsoft.com/office/powerpoint/2010/main" val="60199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392E9-862F-9E77-DB47-18581D6A023C}"/>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C0501CFA-26F9-9A1E-A610-717556698454}"/>
              </a:ext>
            </a:extLst>
          </p:cNvPr>
          <p:cNvPicPr>
            <a:picLocks noChangeAspect="1"/>
          </p:cNvPicPr>
          <p:nvPr/>
        </p:nvPicPr>
        <p:blipFill>
          <a:blip r:embed="rId3"/>
          <a:stretch>
            <a:fillRect/>
          </a:stretch>
        </p:blipFill>
        <p:spPr>
          <a:xfrm>
            <a:off x="1412748" y="1101330"/>
            <a:ext cx="9754961" cy="1981477"/>
          </a:xfrm>
          <a:prstGeom prst="rect">
            <a:avLst/>
          </a:prstGeom>
        </p:spPr>
      </p:pic>
      <p:pic>
        <p:nvPicPr>
          <p:cNvPr id="6" name="Picture 5">
            <a:extLst>
              <a:ext uri="{FF2B5EF4-FFF2-40B4-BE49-F238E27FC236}">
                <a16:creationId xmlns:a16="http://schemas.microsoft.com/office/drawing/2014/main" id="{C5E9E1C0-C618-D3DF-F6D8-3664D2FC21A6}"/>
              </a:ext>
            </a:extLst>
          </p:cNvPr>
          <p:cNvPicPr>
            <a:picLocks noChangeAspect="1"/>
          </p:cNvPicPr>
          <p:nvPr/>
        </p:nvPicPr>
        <p:blipFill>
          <a:blip r:embed="rId4"/>
          <a:stretch>
            <a:fillRect/>
          </a:stretch>
        </p:blipFill>
        <p:spPr>
          <a:xfrm>
            <a:off x="5193012" y="4243820"/>
            <a:ext cx="1848108" cy="523948"/>
          </a:xfrm>
          <a:prstGeom prst="rect">
            <a:avLst/>
          </a:prstGeom>
        </p:spPr>
      </p:pic>
      <p:pic>
        <p:nvPicPr>
          <p:cNvPr id="8" name="Picture 7">
            <a:extLst>
              <a:ext uri="{FF2B5EF4-FFF2-40B4-BE49-F238E27FC236}">
                <a16:creationId xmlns:a16="http://schemas.microsoft.com/office/drawing/2014/main" id="{D9877B5D-DA38-2435-8739-CDC2CCD3A44D}"/>
              </a:ext>
            </a:extLst>
          </p:cNvPr>
          <p:cNvPicPr>
            <a:picLocks noChangeAspect="1"/>
          </p:cNvPicPr>
          <p:nvPr/>
        </p:nvPicPr>
        <p:blipFill>
          <a:blip r:embed="rId5"/>
          <a:stretch>
            <a:fillRect/>
          </a:stretch>
        </p:blipFill>
        <p:spPr>
          <a:xfrm>
            <a:off x="7472124" y="4272399"/>
            <a:ext cx="1752845" cy="466790"/>
          </a:xfrm>
          <a:prstGeom prst="rect">
            <a:avLst/>
          </a:prstGeom>
        </p:spPr>
      </p:pic>
      <p:sp>
        <p:nvSpPr>
          <p:cNvPr id="9" name="Arrow: Right 8">
            <a:extLst>
              <a:ext uri="{FF2B5EF4-FFF2-40B4-BE49-F238E27FC236}">
                <a16:creationId xmlns:a16="http://schemas.microsoft.com/office/drawing/2014/main" id="{562A64BB-F849-3863-0EB4-4DF9FA41E1D0}"/>
              </a:ext>
            </a:extLst>
          </p:cNvPr>
          <p:cNvSpPr/>
          <p:nvPr/>
        </p:nvSpPr>
        <p:spPr>
          <a:xfrm>
            <a:off x="7041120" y="4243820"/>
            <a:ext cx="329837" cy="466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EC23225-A22F-458E-D3FD-77F7C83C4F11}"/>
              </a:ext>
            </a:extLst>
          </p:cNvPr>
          <p:cNvPicPr>
            <a:picLocks noChangeAspect="1"/>
          </p:cNvPicPr>
          <p:nvPr/>
        </p:nvPicPr>
        <p:blipFill>
          <a:blip r:embed="rId6"/>
          <a:stretch>
            <a:fillRect/>
          </a:stretch>
        </p:blipFill>
        <p:spPr>
          <a:xfrm>
            <a:off x="420289" y="3326600"/>
            <a:ext cx="3600953" cy="2591162"/>
          </a:xfrm>
          <a:prstGeom prst="rect">
            <a:avLst/>
          </a:prstGeom>
        </p:spPr>
      </p:pic>
      <p:pic>
        <p:nvPicPr>
          <p:cNvPr id="12" name="Graphic 11" descr="Collision outline">
            <a:extLst>
              <a:ext uri="{FF2B5EF4-FFF2-40B4-BE49-F238E27FC236}">
                <a16:creationId xmlns:a16="http://schemas.microsoft.com/office/drawing/2014/main" id="{C85B8A88-11F0-0007-0C9B-2C780CF868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2748" y="4767768"/>
            <a:ext cx="472068" cy="472068"/>
          </a:xfrm>
          <a:prstGeom prst="rect">
            <a:avLst/>
          </a:prstGeom>
        </p:spPr>
      </p:pic>
    </p:spTree>
    <p:extLst>
      <p:ext uri="{BB962C8B-B14F-4D97-AF65-F5344CB8AC3E}">
        <p14:creationId xmlns:p14="http://schemas.microsoft.com/office/powerpoint/2010/main" val="3917498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827A0-42B9-03E9-F2C9-840867967D10}"/>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8" name="Picture 7">
            <a:extLst>
              <a:ext uri="{FF2B5EF4-FFF2-40B4-BE49-F238E27FC236}">
                <a16:creationId xmlns:a16="http://schemas.microsoft.com/office/drawing/2014/main" id="{0845C65D-EE37-9723-9F12-26A45CCA7FA6}"/>
              </a:ext>
            </a:extLst>
          </p:cNvPr>
          <p:cNvPicPr>
            <a:picLocks noChangeAspect="1"/>
          </p:cNvPicPr>
          <p:nvPr/>
        </p:nvPicPr>
        <p:blipFill>
          <a:blip r:embed="rId2"/>
          <a:stretch>
            <a:fillRect/>
          </a:stretch>
        </p:blipFill>
        <p:spPr>
          <a:xfrm>
            <a:off x="1619215" y="2657762"/>
            <a:ext cx="4058216" cy="1971950"/>
          </a:xfrm>
          <a:prstGeom prst="rect">
            <a:avLst/>
          </a:prstGeom>
        </p:spPr>
      </p:pic>
      <p:pic>
        <p:nvPicPr>
          <p:cNvPr id="10" name="Picture 9">
            <a:extLst>
              <a:ext uri="{FF2B5EF4-FFF2-40B4-BE49-F238E27FC236}">
                <a16:creationId xmlns:a16="http://schemas.microsoft.com/office/drawing/2014/main" id="{7547F216-CE55-662C-1EB3-58ED14EC6C28}"/>
              </a:ext>
            </a:extLst>
          </p:cNvPr>
          <p:cNvPicPr>
            <a:picLocks noChangeAspect="1"/>
          </p:cNvPicPr>
          <p:nvPr/>
        </p:nvPicPr>
        <p:blipFill>
          <a:blip r:embed="rId3"/>
          <a:stretch>
            <a:fillRect/>
          </a:stretch>
        </p:blipFill>
        <p:spPr>
          <a:xfrm>
            <a:off x="6385934" y="2657762"/>
            <a:ext cx="4048690" cy="1952898"/>
          </a:xfrm>
          <a:prstGeom prst="rect">
            <a:avLst/>
          </a:prstGeom>
        </p:spPr>
      </p:pic>
      <p:sp>
        <p:nvSpPr>
          <p:cNvPr id="11" name="Arrow: Right 10">
            <a:extLst>
              <a:ext uri="{FF2B5EF4-FFF2-40B4-BE49-F238E27FC236}">
                <a16:creationId xmlns:a16="http://schemas.microsoft.com/office/drawing/2014/main" id="{396642D8-6E62-9F62-C485-E9195888B471}"/>
              </a:ext>
            </a:extLst>
          </p:cNvPr>
          <p:cNvSpPr/>
          <p:nvPr/>
        </p:nvSpPr>
        <p:spPr>
          <a:xfrm>
            <a:off x="5677431" y="3512634"/>
            <a:ext cx="667613" cy="5910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99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FA513-782C-50AB-C07B-F2503CB6E849}"/>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FBF8E139-511F-5ACC-C458-1A264AAAA49D}"/>
              </a:ext>
            </a:extLst>
          </p:cNvPr>
          <p:cNvPicPr>
            <a:picLocks noChangeAspect="1"/>
          </p:cNvPicPr>
          <p:nvPr/>
        </p:nvPicPr>
        <p:blipFill>
          <a:blip r:embed="rId3"/>
          <a:stretch>
            <a:fillRect/>
          </a:stretch>
        </p:blipFill>
        <p:spPr>
          <a:xfrm>
            <a:off x="617755" y="479503"/>
            <a:ext cx="8484619" cy="5667592"/>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0B8D544-1292-AA44-A909-E6CEF75034DF}"/>
                  </a:ext>
                </a:extLst>
              </p14:cNvPr>
              <p14:cNvContentPartPr/>
              <p14:nvPr/>
            </p14:nvContentPartPr>
            <p14:xfrm>
              <a:off x="1293296" y="4382060"/>
              <a:ext cx="356040" cy="360"/>
            </p14:xfrm>
          </p:contentPart>
        </mc:Choice>
        <mc:Fallback xmlns="">
          <p:pic>
            <p:nvPicPr>
              <p:cNvPr id="5" name="Ink 4">
                <a:extLst>
                  <a:ext uri="{FF2B5EF4-FFF2-40B4-BE49-F238E27FC236}">
                    <a16:creationId xmlns:a16="http://schemas.microsoft.com/office/drawing/2014/main" id="{90B8D544-1292-AA44-A909-E6CEF75034DF}"/>
                  </a:ext>
                </a:extLst>
              </p:cNvPr>
              <p:cNvPicPr/>
              <p:nvPr/>
            </p:nvPicPr>
            <p:blipFill>
              <a:blip r:embed="rId5"/>
              <a:stretch>
                <a:fillRect/>
              </a:stretch>
            </p:blipFill>
            <p:spPr>
              <a:xfrm>
                <a:off x="1239296" y="4274420"/>
                <a:ext cx="463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2145B1F-F9D3-4B10-CE50-736CA3962ADD}"/>
                  </a:ext>
                </a:extLst>
              </p14:cNvPr>
              <p14:cNvContentPartPr/>
              <p14:nvPr/>
            </p14:nvContentPartPr>
            <p14:xfrm>
              <a:off x="3334136" y="4393580"/>
              <a:ext cx="400680" cy="360"/>
            </p14:xfrm>
          </p:contentPart>
        </mc:Choice>
        <mc:Fallback xmlns="">
          <p:pic>
            <p:nvPicPr>
              <p:cNvPr id="6" name="Ink 5">
                <a:extLst>
                  <a:ext uri="{FF2B5EF4-FFF2-40B4-BE49-F238E27FC236}">
                    <a16:creationId xmlns:a16="http://schemas.microsoft.com/office/drawing/2014/main" id="{A2145B1F-F9D3-4B10-CE50-736CA3962ADD}"/>
                  </a:ext>
                </a:extLst>
              </p:cNvPr>
              <p:cNvPicPr/>
              <p:nvPr/>
            </p:nvPicPr>
            <p:blipFill>
              <a:blip r:embed="rId7"/>
              <a:stretch>
                <a:fillRect/>
              </a:stretch>
            </p:blipFill>
            <p:spPr>
              <a:xfrm>
                <a:off x="3280136" y="4285580"/>
                <a:ext cx="508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9ED80202-910F-64BA-B6BF-652619A6B82A}"/>
                  </a:ext>
                </a:extLst>
              </p14:cNvPr>
              <p14:cNvContentPartPr/>
              <p14:nvPr/>
            </p14:nvContentPartPr>
            <p14:xfrm>
              <a:off x="1828616" y="4750340"/>
              <a:ext cx="312480" cy="22320"/>
            </p14:xfrm>
          </p:contentPart>
        </mc:Choice>
        <mc:Fallback xmlns="">
          <p:pic>
            <p:nvPicPr>
              <p:cNvPr id="8" name="Ink 7">
                <a:extLst>
                  <a:ext uri="{FF2B5EF4-FFF2-40B4-BE49-F238E27FC236}">
                    <a16:creationId xmlns:a16="http://schemas.microsoft.com/office/drawing/2014/main" id="{9ED80202-910F-64BA-B6BF-652619A6B82A}"/>
                  </a:ext>
                </a:extLst>
              </p:cNvPr>
              <p:cNvPicPr/>
              <p:nvPr/>
            </p:nvPicPr>
            <p:blipFill>
              <a:blip r:embed="rId9"/>
              <a:stretch>
                <a:fillRect/>
              </a:stretch>
            </p:blipFill>
            <p:spPr>
              <a:xfrm>
                <a:off x="1774616" y="4642340"/>
                <a:ext cx="4201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B0E289B-83F6-275E-47A1-8412048A5737}"/>
                  </a:ext>
                </a:extLst>
              </p14:cNvPr>
              <p14:cNvContentPartPr/>
              <p14:nvPr/>
            </p14:nvContentPartPr>
            <p14:xfrm>
              <a:off x="3880616" y="4761500"/>
              <a:ext cx="301320" cy="360"/>
            </p14:xfrm>
          </p:contentPart>
        </mc:Choice>
        <mc:Fallback xmlns="">
          <p:pic>
            <p:nvPicPr>
              <p:cNvPr id="10" name="Ink 9">
                <a:extLst>
                  <a:ext uri="{FF2B5EF4-FFF2-40B4-BE49-F238E27FC236}">
                    <a16:creationId xmlns:a16="http://schemas.microsoft.com/office/drawing/2014/main" id="{0B0E289B-83F6-275E-47A1-8412048A5737}"/>
                  </a:ext>
                </a:extLst>
              </p:cNvPr>
              <p:cNvPicPr/>
              <p:nvPr/>
            </p:nvPicPr>
            <p:blipFill>
              <a:blip r:embed="rId11"/>
              <a:stretch>
                <a:fillRect/>
              </a:stretch>
            </p:blipFill>
            <p:spPr>
              <a:xfrm>
                <a:off x="3826616" y="4653500"/>
                <a:ext cx="408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C0D1D278-0F25-E164-3EBC-1427DCA4694A}"/>
                  </a:ext>
                </a:extLst>
              </p14:cNvPr>
              <p14:cNvContentPartPr/>
              <p14:nvPr/>
            </p14:nvContentPartPr>
            <p14:xfrm>
              <a:off x="847255" y="5475020"/>
              <a:ext cx="3858559" cy="720"/>
            </p14:xfrm>
          </p:contentPart>
        </mc:Choice>
        <mc:Fallback xmlns="">
          <p:pic>
            <p:nvPicPr>
              <p:cNvPr id="12" name="Ink 11">
                <a:extLst>
                  <a:ext uri="{FF2B5EF4-FFF2-40B4-BE49-F238E27FC236}">
                    <a16:creationId xmlns:a16="http://schemas.microsoft.com/office/drawing/2014/main" id="{C0D1D278-0F25-E164-3EBC-1427DCA4694A}"/>
                  </a:ext>
                </a:extLst>
              </p:cNvPr>
              <p:cNvPicPr/>
              <p:nvPr/>
            </p:nvPicPr>
            <p:blipFill>
              <a:blip r:embed="rId13"/>
              <a:stretch>
                <a:fillRect/>
              </a:stretch>
            </p:blipFill>
            <p:spPr>
              <a:xfrm>
                <a:off x="793259" y="5259020"/>
                <a:ext cx="3966191"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B88A9867-CEFB-10AF-1502-FB0AD6105BAA}"/>
                  </a:ext>
                </a:extLst>
              </p14:cNvPr>
              <p14:cNvContentPartPr/>
              <p14:nvPr/>
            </p14:nvContentPartPr>
            <p14:xfrm>
              <a:off x="5051336" y="4449020"/>
              <a:ext cx="33840" cy="144000"/>
            </p14:xfrm>
          </p:contentPart>
        </mc:Choice>
        <mc:Fallback xmlns="">
          <p:pic>
            <p:nvPicPr>
              <p:cNvPr id="13" name="Ink 12">
                <a:extLst>
                  <a:ext uri="{FF2B5EF4-FFF2-40B4-BE49-F238E27FC236}">
                    <a16:creationId xmlns:a16="http://schemas.microsoft.com/office/drawing/2014/main" id="{B88A9867-CEFB-10AF-1502-FB0AD6105BAA}"/>
                  </a:ext>
                </a:extLst>
              </p:cNvPr>
              <p:cNvPicPr/>
              <p:nvPr/>
            </p:nvPicPr>
            <p:blipFill>
              <a:blip r:embed="rId15"/>
              <a:stretch>
                <a:fillRect/>
              </a:stretch>
            </p:blipFill>
            <p:spPr>
              <a:xfrm>
                <a:off x="4997696" y="4341380"/>
                <a:ext cx="1414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331DDCA4-0B49-5730-FCC5-256FE4B4B7D8}"/>
                  </a:ext>
                </a:extLst>
              </p14:cNvPr>
              <p14:cNvContentPartPr/>
              <p14:nvPr/>
            </p14:nvContentPartPr>
            <p14:xfrm>
              <a:off x="5043416" y="4939700"/>
              <a:ext cx="30600" cy="360"/>
            </p14:xfrm>
          </p:contentPart>
        </mc:Choice>
        <mc:Fallback xmlns="">
          <p:pic>
            <p:nvPicPr>
              <p:cNvPr id="14" name="Ink 13">
                <a:extLst>
                  <a:ext uri="{FF2B5EF4-FFF2-40B4-BE49-F238E27FC236}">
                    <a16:creationId xmlns:a16="http://schemas.microsoft.com/office/drawing/2014/main" id="{331DDCA4-0B49-5730-FCC5-256FE4B4B7D8}"/>
                  </a:ext>
                </a:extLst>
              </p:cNvPr>
              <p:cNvPicPr/>
              <p:nvPr/>
            </p:nvPicPr>
            <p:blipFill>
              <a:blip r:embed="rId17"/>
              <a:stretch>
                <a:fillRect/>
              </a:stretch>
            </p:blipFill>
            <p:spPr>
              <a:xfrm>
                <a:off x="4989776" y="4831700"/>
                <a:ext cx="138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5461CE99-0E7E-DA6D-E53E-023D1958ED24}"/>
                  </a:ext>
                </a:extLst>
              </p14:cNvPr>
              <p14:cNvContentPartPr/>
              <p14:nvPr/>
            </p14:nvContentPartPr>
            <p14:xfrm>
              <a:off x="5076896" y="5430740"/>
              <a:ext cx="30600" cy="360"/>
            </p14:xfrm>
          </p:contentPart>
        </mc:Choice>
        <mc:Fallback xmlns="">
          <p:pic>
            <p:nvPicPr>
              <p:cNvPr id="15" name="Ink 14">
                <a:extLst>
                  <a:ext uri="{FF2B5EF4-FFF2-40B4-BE49-F238E27FC236}">
                    <a16:creationId xmlns:a16="http://schemas.microsoft.com/office/drawing/2014/main" id="{5461CE99-0E7E-DA6D-E53E-023D1958ED24}"/>
                  </a:ext>
                </a:extLst>
              </p:cNvPr>
              <p:cNvPicPr/>
              <p:nvPr/>
            </p:nvPicPr>
            <p:blipFill>
              <a:blip r:embed="rId17"/>
              <a:stretch>
                <a:fillRect/>
              </a:stretch>
            </p:blipFill>
            <p:spPr>
              <a:xfrm>
                <a:off x="5023256" y="5322740"/>
                <a:ext cx="138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46249E48-7B17-FAC7-98F4-BB29CD6727EB}"/>
                  </a:ext>
                </a:extLst>
              </p14:cNvPr>
              <p14:cNvContentPartPr/>
              <p14:nvPr/>
            </p14:nvContentPartPr>
            <p14:xfrm>
              <a:off x="847255" y="5630361"/>
              <a:ext cx="3858559" cy="720"/>
            </p14:xfrm>
          </p:contentPart>
        </mc:Choice>
        <mc:Fallback xmlns="">
          <p:pic>
            <p:nvPicPr>
              <p:cNvPr id="16" name="Ink 15">
                <a:extLst>
                  <a:ext uri="{FF2B5EF4-FFF2-40B4-BE49-F238E27FC236}">
                    <a16:creationId xmlns:a16="http://schemas.microsoft.com/office/drawing/2014/main" id="{46249E48-7B17-FAC7-98F4-BB29CD6727EB}"/>
                  </a:ext>
                </a:extLst>
              </p:cNvPr>
              <p:cNvPicPr/>
              <p:nvPr/>
            </p:nvPicPr>
            <p:blipFill>
              <a:blip r:embed="rId13"/>
              <a:stretch>
                <a:fillRect/>
              </a:stretch>
            </p:blipFill>
            <p:spPr>
              <a:xfrm>
                <a:off x="793259" y="5414361"/>
                <a:ext cx="3966191"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979894B2-8D8A-4400-ED98-8ADD249BCB65}"/>
                  </a:ext>
                </a:extLst>
              </p14:cNvPr>
              <p14:cNvContentPartPr/>
              <p14:nvPr/>
            </p14:nvContentPartPr>
            <p14:xfrm>
              <a:off x="847255" y="5853020"/>
              <a:ext cx="3858559" cy="720"/>
            </p14:xfrm>
          </p:contentPart>
        </mc:Choice>
        <mc:Fallback xmlns="">
          <p:pic>
            <p:nvPicPr>
              <p:cNvPr id="17" name="Ink 16">
                <a:extLst>
                  <a:ext uri="{FF2B5EF4-FFF2-40B4-BE49-F238E27FC236}">
                    <a16:creationId xmlns:a16="http://schemas.microsoft.com/office/drawing/2014/main" id="{979894B2-8D8A-4400-ED98-8ADD249BCB65}"/>
                  </a:ext>
                </a:extLst>
              </p:cNvPr>
              <p:cNvPicPr/>
              <p:nvPr/>
            </p:nvPicPr>
            <p:blipFill>
              <a:blip r:embed="rId13"/>
              <a:stretch>
                <a:fillRect/>
              </a:stretch>
            </p:blipFill>
            <p:spPr>
              <a:xfrm>
                <a:off x="793259" y="5637020"/>
                <a:ext cx="3966191"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F951717F-5E80-E72E-E8E1-65807EF7A070}"/>
                  </a:ext>
                </a:extLst>
              </p14:cNvPr>
              <p14:cNvContentPartPr/>
              <p14:nvPr/>
            </p14:nvContentPartPr>
            <p14:xfrm>
              <a:off x="6835496" y="4807940"/>
              <a:ext cx="1348200" cy="21600"/>
            </p14:xfrm>
          </p:contentPart>
        </mc:Choice>
        <mc:Fallback xmlns="">
          <p:pic>
            <p:nvPicPr>
              <p:cNvPr id="18" name="Ink 17">
                <a:extLst>
                  <a:ext uri="{FF2B5EF4-FFF2-40B4-BE49-F238E27FC236}">
                    <a16:creationId xmlns:a16="http://schemas.microsoft.com/office/drawing/2014/main" id="{F951717F-5E80-E72E-E8E1-65807EF7A070}"/>
                  </a:ext>
                </a:extLst>
              </p:cNvPr>
              <p:cNvPicPr/>
              <p:nvPr/>
            </p:nvPicPr>
            <p:blipFill>
              <a:blip r:embed="rId22"/>
              <a:stretch>
                <a:fillRect/>
              </a:stretch>
            </p:blipFill>
            <p:spPr>
              <a:xfrm>
                <a:off x="6781856" y="4700300"/>
                <a:ext cx="1455840" cy="237240"/>
              </a:xfrm>
              <a:prstGeom prst="rect">
                <a:avLst/>
              </a:prstGeom>
            </p:spPr>
          </p:pic>
        </mc:Fallback>
      </mc:AlternateContent>
    </p:spTree>
    <p:extLst>
      <p:ext uri="{BB962C8B-B14F-4D97-AF65-F5344CB8AC3E}">
        <p14:creationId xmlns:p14="http://schemas.microsoft.com/office/powerpoint/2010/main" val="235310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45FF-F7E6-6983-6DE1-FB6A71DEA003}"/>
              </a:ext>
            </a:extLst>
          </p:cNvPr>
          <p:cNvSpPr>
            <a:spLocks noGrp="1"/>
          </p:cNvSpPr>
          <p:nvPr>
            <p:ph type="title"/>
          </p:nvPr>
        </p:nvSpPr>
        <p:spPr/>
        <p:txBody>
          <a:bodyPr/>
          <a:lstStyle/>
          <a:p>
            <a:r>
              <a:rPr lang="en-US" dirty="0"/>
              <a:t>Data Type</a:t>
            </a:r>
          </a:p>
        </p:txBody>
      </p:sp>
      <p:sp>
        <p:nvSpPr>
          <p:cNvPr id="3" name="Content Placeholder 2">
            <a:extLst>
              <a:ext uri="{FF2B5EF4-FFF2-40B4-BE49-F238E27FC236}">
                <a16:creationId xmlns:a16="http://schemas.microsoft.com/office/drawing/2014/main" id="{5E787883-37E6-190A-814F-3D845CA17995}"/>
              </a:ext>
            </a:extLst>
          </p:cNvPr>
          <p:cNvSpPr>
            <a:spLocks noGrp="1"/>
          </p:cNvSpPr>
          <p:nvPr>
            <p:ph idx="1"/>
          </p:nvPr>
        </p:nvSpPr>
        <p:spPr>
          <a:xfrm>
            <a:off x="838200" y="1999715"/>
            <a:ext cx="3165088" cy="4177247"/>
          </a:xfrm>
        </p:spPr>
        <p:txBody>
          <a:bodyPr/>
          <a:lstStyle/>
          <a:p>
            <a:r>
              <a:rPr lang="en-US" dirty="0"/>
              <a:t>Real: good data point</a:t>
            </a:r>
          </a:p>
          <a:p>
            <a:r>
              <a:rPr lang="en-US" dirty="0"/>
              <a:t>&lt;LOD: below level of detection</a:t>
            </a:r>
          </a:p>
          <a:p>
            <a:r>
              <a:rPr lang="en-US" dirty="0"/>
              <a:t>Excluded: if you feel the data point is a significant outlier</a:t>
            </a:r>
          </a:p>
          <a:p>
            <a:endParaRPr lang="en-US" dirty="0"/>
          </a:p>
        </p:txBody>
      </p:sp>
      <p:sp>
        <p:nvSpPr>
          <p:cNvPr id="4" name="Date Placeholder 3">
            <a:extLst>
              <a:ext uri="{FF2B5EF4-FFF2-40B4-BE49-F238E27FC236}">
                <a16:creationId xmlns:a16="http://schemas.microsoft.com/office/drawing/2014/main" id="{BE69C4B2-6C54-C4E1-306F-391226815C9F}"/>
              </a:ext>
            </a:extLst>
          </p:cNvPr>
          <p:cNvSpPr>
            <a:spLocks noGrp="1"/>
          </p:cNvSpPr>
          <p:nvPr>
            <p:ph type="dt" sz="half" idx="10"/>
          </p:nvPr>
        </p:nvSpPr>
        <p:spPr/>
        <p:txBody>
          <a:bodyPr/>
          <a:lstStyle/>
          <a:p>
            <a:fld id="{0F8A93F2-1463-6646-9AB5-3E59D066B5F9}" type="datetime1">
              <a:rPr lang="en-US" smtClean="0"/>
              <a:t>5/12/2025</a:t>
            </a:fld>
            <a:endParaRPr lang="en-US" dirty="0"/>
          </a:p>
        </p:txBody>
      </p:sp>
      <p:pic>
        <p:nvPicPr>
          <p:cNvPr id="6" name="Picture 5">
            <a:extLst>
              <a:ext uri="{FF2B5EF4-FFF2-40B4-BE49-F238E27FC236}">
                <a16:creationId xmlns:a16="http://schemas.microsoft.com/office/drawing/2014/main" id="{88F2DECF-5FAB-5D0A-2E04-28179D33B2EF}"/>
              </a:ext>
            </a:extLst>
          </p:cNvPr>
          <p:cNvPicPr>
            <a:picLocks noChangeAspect="1"/>
          </p:cNvPicPr>
          <p:nvPr/>
        </p:nvPicPr>
        <p:blipFill>
          <a:blip r:embed="rId3"/>
          <a:stretch>
            <a:fillRect/>
          </a:stretch>
        </p:blipFill>
        <p:spPr>
          <a:xfrm>
            <a:off x="5159217" y="2314308"/>
            <a:ext cx="6323735" cy="2229384"/>
          </a:xfrm>
          <a:prstGeom prst="rect">
            <a:avLst/>
          </a:prstGeom>
        </p:spPr>
      </p:pic>
    </p:spTree>
    <p:extLst>
      <p:ext uri="{BB962C8B-B14F-4D97-AF65-F5344CB8AC3E}">
        <p14:creationId xmlns:p14="http://schemas.microsoft.com/office/powerpoint/2010/main" val="384827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971397-A8B9-40CF-0A99-A20908F70FB2}"/>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0893016B-7434-57F9-F3D8-121ABDDDAD9C}"/>
              </a:ext>
            </a:extLst>
          </p:cNvPr>
          <p:cNvPicPr>
            <a:picLocks noChangeAspect="1"/>
          </p:cNvPicPr>
          <p:nvPr/>
        </p:nvPicPr>
        <p:blipFill>
          <a:blip r:embed="rId3"/>
          <a:stretch>
            <a:fillRect/>
          </a:stretch>
        </p:blipFill>
        <p:spPr>
          <a:xfrm>
            <a:off x="715127" y="627399"/>
            <a:ext cx="3290724" cy="2414622"/>
          </a:xfrm>
          <a:prstGeom prst="rect">
            <a:avLst/>
          </a:prstGeom>
        </p:spPr>
      </p:pic>
      <p:pic>
        <p:nvPicPr>
          <p:cNvPr id="6" name="Picture 5">
            <a:extLst>
              <a:ext uri="{FF2B5EF4-FFF2-40B4-BE49-F238E27FC236}">
                <a16:creationId xmlns:a16="http://schemas.microsoft.com/office/drawing/2014/main" id="{30E28CC5-E993-AF6B-F51B-66D7A6212E4E}"/>
              </a:ext>
            </a:extLst>
          </p:cNvPr>
          <p:cNvPicPr>
            <a:picLocks noChangeAspect="1"/>
          </p:cNvPicPr>
          <p:nvPr/>
        </p:nvPicPr>
        <p:blipFill>
          <a:blip r:embed="rId4"/>
          <a:stretch>
            <a:fillRect/>
          </a:stretch>
        </p:blipFill>
        <p:spPr>
          <a:xfrm>
            <a:off x="4973394" y="946229"/>
            <a:ext cx="2572109" cy="876422"/>
          </a:xfrm>
          <a:prstGeom prst="rect">
            <a:avLst/>
          </a:prstGeom>
        </p:spPr>
      </p:pic>
      <p:pic>
        <p:nvPicPr>
          <p:cNvPr id="8" name="Picture 7">
            <a:extLst>
              <a:ext uri="{FF2B5EF4-FFF2-40B4-BE49-F238E27FC236}">
                <a16:creationId xmlns:a16="http://schemas.microsoft.com/office/drawing/2014/main" id="{BF6D859F-CFD9-43B4-2491-953010118E18}"/>
              </a:ext>
            </a:extLst>
          </p:cNvPr>
          <p:cNvPicPr>
            <a:picLocks noChangeAspect="1"/>
          </p:cNvPicPr>
          <p:nvPr/>
        </p:nvPicPr>
        <p:blipFill>
          <a:blip r:embed="rId5"/>
          <a:stretch>
            <a:fillRect/>
          </a:stretch>
        </p:blipFill>
        <p:spPr>
          <a:xfrm>
            <a:off x="6739504" y="1746536"/>
            <a:ext cx="1857634" cy="1219370"/>
          </a:xfrm>
          <a:prstGeom prst="rect">
            <a:avLst/>
          </a:prstGeom>
        </p:spPr>
      </p:pic>
      <p:pic>
        <p:nvPicPr>
          <p:cNvPr id="10" name="Picture 9">
            <a:extLst>
              <a:ext uri="{FF2B5EF4-FFF2-40B4-BE49-F238E27FC236}">
                <a16:creationId xmlns:a16="http://schemas.microsoft.com/office/drawing/2014/main" id="{E6759EED-DE9E-2D91-295B-BB51641314CA}"/>
              </a:ext>
            </a:extLst>
          </p:cNvPr>
          <p:cNvPicPr>
            <a:picLocks noChangeAspect="1"/>
          </p:cNvPicPr>
          <p:nvPr/>
        </p:nvPicPr>
        <p:blipFill>
          <a:blip r:embed="rId6"/>
          <a:stretch>
            <a:fillRect/>
          </a:stretch>
        </p:blipFill>
        <p:spPr>
          <a:xfrm>
            <a:off x="8303786" y="2763112"/>
            <a:ext cx="1428949" cy="1829055"/>
          </a:xfrm>
          <a:prstGeom prst="rect">
            <a:avLst/>
          </a:prstGeom>
        </p:spPr>
      </p:pic>
    </p:spTree>
    <p:extLst>
      <p:ext uri="{BB962C8B-B14F-4D97-AF65-F5344CB8AC3E}">
        <p14:creationId xmlns:p14="http://schemas.microsoft.com/office/powerpoint/2010/main" val="56922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F20C-4625-AA02-7298-BFBC127877FB}"/>
              </a:ext>
            </a:extLst>
          </p:cNvPr>
          <p:cNvSpPr>
            <a:spLocks noGrp="1"/>
          </p:cNvSpPr>
          <p:nvPr>
            <p:ph type="title"/>
          </p:nvPr>
        </p:nvSpPr>
        <p:spPr>
          <a:xfrm>
            <a:off x="100070" y="136525"/>
            <a:ext cx="10515600" cy="1009651"/>
          </a:xfrm>
        </p:spPr>
        <p:txBody>
          <a:bodyPr/>
          <a:lstStyle/>
          <a:p>
            <a:r>
              <a:rPr lang="en-US"/>
              <a:t>OUTLINE</a:t>
            </a:r>
          </a:p>
        </p:txBody>
      </p:sp>
      <p:sp>
        <p:nvSpPr>
          <p:cNvPr id="3" name="Content Placeholder 2">
            <a:extLst>
              <a:ext uri="{FF2B5EF4-FFF2-40B4-BE49-F238E27FC236}">
                <a16:creationId xmlns:a16="http://schemas.microsoft.com/office/drawing/2014/main" id="{FFCE614C-3BD1-5D48-C3A9-E96E827480EC}"/>
              </a:ext>
            </a:extLst>
          </p:cNvPr>
          <p:cNvSpPr>
            <a:spLocks noGrp="1"/>
          </p:cNvSpPr>
          <p:nvPr>
            <p:ph idx="1"/>
          </p:nvPr>
        </p:nvSpPr>
        <p:spPr>
          <a:xfrm>
            <a:off x="84342" y="1157613"/>
            <a:ext cx="12023316" cy="4956748"/>
          </a:xfrm>
        </p:spPr>
        <p:txBody>
          <a:bodyPr vert="horz" lIns="91440" tIns="45720" rIns="91440" bIns="45720" rtlCol="0" anchor="t">
            <a:normAutofit fontScale="70000" lnSpcReduction="20000"/>
          </a:bodyPr>
          <a:lstStyle/>
          <a:p>
            <a:pPr marL="514350" indent="-514350">
              <a:lnSpc>
                <a:spcPct val="120000"/>
              </a:lnSpc>
              <a:spcAft>
                <a:spcPts val="600"/>
              </a:spcAft>
              <a:buAutoNum type="alphaUcPeriod"/>
            </a:pPr>
            <a:r>
              <a:rPr lang="en-US" sz="3300" dirty="0">
                <a:latin typeface="Arial" panose="020B0604020202020204" pitchFamily="34" charset="0"/>
                <a:cs typeface="Arial" panose="020B0604020202020204" pitchFamily="34" charset="0"/>
              </a:rPr>
              <a:t>Bioassay Calculations</a:t>
            </a:r>
          </a:p>
          <a:p>
            <a:pPr marL="971550" lvl="1" indent="-514350">
              <a:lnSpc>
                <a:spcPct val="120000"/>
              </a:lnSpc>
              <a:spcAft>
                <a:spcPts val="600"/>
              </a:spcAft>
              <a:buFont typeface="+mj-lt"/>
              <a:buAutoNum type="arabicPeriod"/>
            </a:pPr>
            <a:r>
              <a:rPr lang="en-US" sz="2900" dirty="0">
                <a:latin typeface="Arial" panose="020B0604020202020204" pitchFamily="34" charset="0"/>
                <a:cs typeface="Arial" panose="020B0604020202020204" pitchFamily="34" charset="0"/>
              </a:rPr>
              <a:t>Predictions based on hypothetical intake</a:t>
            </a:r>
          </a:p>
          <a:p>
            <a:pPr lvl="2">
              <a:lnSpc>
                <a:spcPct val="120000"/>
              </a:lnSpc>
              <a:spcAft>
                <a:spcPts val="600"/>
              </a:spcAft>
            </a:pPr>
            <a:r>
              <a:rPr lang="en-US" sz="2500" dirty="0">
                <a:latin typeface="Arial" panose="020B0604020202020204" pitchFamily="34" charset="0"/>
                <a:cs typeface="Arial" panose="020B0604020202020204" pitchFamily="34" charset="0"/>
              </a:rPr>
              <a:t>Intake -&gt; Bioassay</a:t>
            </a:r>
          </a:p>
          <a:p>
            <a:pPr lvl="2">
              <a:lnSpc>
                <a:spcPct val="120000"/>
              </a:lnSpc>
              <a:spcAft>
                <a:spcPts val="600"/>
              </a:spcAft>
            </a:pPr>
            <a:r>
              <a:rPr lang="en-US" sz="2500" dirty="0">
                <a:latin typeface="Arial" panose="020B0604020202020204" pitchFamily="34" charset="0"/>
                <a:cs typeface="Arial" panose="020B0604020202020204" pitchFamily="34" charset="0"/>
              </a:rPr>
              <a:t>Tritium Occupational Exposure</a:t>
            </a:r>
          </a:p>
          <a:p>
            <a:pPr lvl="2">
              <a:lnSpc>
                <a:spcPct val="120000"/>
              </a:lnSpc>
              <a:spcAft>
                <a:spcPts val="600"/>
              </a:spcAft>
            </a:pPr>
            <a:r>
              <a:rPr lang="en-US" sz="2500" dirty="0">
                <a:latin typeface="Arial" panose="020B0604020202020204" pitchFamily="34" charset="0"/>
                <a:cs typeface="Arial" panose="020B0604020202020204" pitchFamily="34" charset="0"/>
              </a:rPr>
              <a:t>Cesium Contaminated milk in population</a:t>
            </a:r>
          </a:p>
          <a:p>
            <a:pPr marL="971550" lvl="1" indent="-514350">
              <a:lnSpc>
                <a:spcPct val="120000"/>
              </a:lnSpc>
              <a:spcAft>
                <a:spcPts val="600"/>
              </a:spcAft>
              <a:buAutoNum type="arabicPeriod"/>
            </a:pPr>
            <a:r>
              <a:rPr lang="en-US" sz="2900" dirty="0">
                <a:latin typeface="Arial" panose="020B0604020202020204" pitchFamily="34" charset="0"/>
                <a:cs typeface="Arial" panose="020B0604020202020204" pitchFamily="34" charset="0"/>
              </a:rPr>
              <a:t>Estimations from Bioassay Data</a:t>
            </a:r>
          </a:p>
          <a:p>
            <a:pPr lvl="2">
              <a:lnSpc>
                <a:spcPct val="120000"/>
              </a:lnSpc>
              <a:spcAft>
                <a:spcPts val="600"/>
              </a:spcAft>
            </a:pPr>
            <a:r>
              <a:rPr lang="en-US" sz="2500" dirty="0">
                <a:latin typeface="Arial" panose="020B0604020202020204" pitchFamily="34" charset="0"/>
                <a:cs typeface="Arial" panose="020B0604020202020204" pitchFamily="34" charset="0"/>
              </a:rPr>
              <a:t>Bioassay -&gt; Intake</a:t>
            </a:r>
          </a:p>
          <a:p>
            <a:pPr lvl="2">
              <a:lnSpc>
                <a:spcPct val="120000"/>
              </a:lnSpc>
              <a:spcAft>
                <a:spcPts val="600"/>
              </a:spcAft>
            </a:pPr>
            <a:r>
              <a:rPr lang="en-US" sz="2500" baseline="30000" dirty="0">
                <a:latin typeface="Arial" panose="020B0604020202020204" pitchFamily="34" charset="0"/>
                <a:cs typeface="Arial" panose="020B0604020202020204" pitchFamily="34" charset="0"/>
              </a:rPr>
              <a:t>125</a:t>
            </a:r>
            <a:r>
              <a:rPr lang="en-US" sz="2500" dirty="0">
                <a:latin typeface="Arial" panose="020B0604020202020204" pitchFamily="34" charset="0"/>
                <a:cs typeface="Arial" panose="020B0604020202020204" pitchFamily="34" charset="0"/>
              </a:rPr>
              <a:t>I Inhalation</a:t>
            </a:r>
          </a:p>
          <a:p>
            <a:pPr lvl="2">
              <a:lnSpc>
                <a:spcPct val="120000"/>
              </a:lnSpc>
              <a:spcAft>
                <a:spcPts val="600"/>
              </a:spcAft>
            </a:pPr>
            <a:r>
              <a:rPr lang="en-US" sz="2500" baseline="30000" dirty="0">
                <a:latin typeface="Arial" panose="020B0604020202020204" pitchFamily="34" charset="0"/>
                <a:cs typeface="Arial" panose="020B0604020202020204" pitchFamily="34" charset="0"/>
              </a:rPr>
              <a:t>60</a:t>
            </a:r>
            <a:r>
              <a:rPr lang="en-US" sz="2500" dirty="0">
                <a:latin typeface="Arial" panose="020B0604020202020204" pitchFamily="34" charset="0"/>
                <a:cs typeface="Arial" panose="020B0604020202020204" pitchFamily="34" charset="0"/>
              </a:rPr>
              <a:t>Co Unknown Route</a:t>
            </a:r>
          </a:p>
          <a:p>
            <a:pPr lvl="2">
              <a:lnSpc>
                <a:spcPct val="120000"/>
              </a:lnSpc>
              <a:spcAft>
                <a:spcPts val="600"/>
              </a:spcAft>
            </a:pPr>
            <a:r>
              <a:rPr lang="en-US" sz="2500" dirty="0">
                <a:latin typeface="Arial" panose="020B0604020202020204" pitchFamily="34" charset="0"/>
                <a:cs typeface="Arial" panose="020B0604020202020204" pitchFamily="34" charset="0"/>
              </a:rPr>
              <a:t>Historical Continuous Uranium Inhalation</a:t>
            </a:r>
          </a:p>
          <a:p>
            <a:pPr marL="0" indent="0">
              <a:lnSpc>
                <a:spcPct val="120000"/>
              </a:lnSpc>
              <a:spcAft>
                <a:spcPts val="600"/>
              </a:spcAft>
              <a:buNone/>
            </a:pPr>
            <a:r>
              <a:rPr lang="en-US" sz="3300" dirty="0">
                <a:latin typeface="Arial" panose="020B0604020202020204" pitchFamily="34" charset="0"/>
                <a:cs typeface="Arial" panose="020B0604020202020204" pitchFamily="34" charset="0"/>
              </a:rPr>
              <a:t>B. Questions</a:t>
            </a:r>
            <a:endParaRPr lang="en-US" sz="23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25E15E9-DCE9-6684-F44D-7F87AC226013}"/>
              </a:ext>
            </a:extLst>
          </p:cNvPr>
          <p:cNvSpPr>
            <a:spLocks noGrp="1"/>
          </p:cNvSpPr>
          <p:nvPr>
            <p:ph type="dt" sz="half" idx="10"/>
          </p:nvPr>
        </p:nvSpPr>
        <p:spPr/>
        <p:txBody>
          <a:bodyPr/>
          <a:lstStyle/>
          <a:p>
            <a:fld id="{0F8A93F2-1463-6646-9AB5-3E59D066B5F9}" type="datetime1">
              <a:rPr lang="en-US" smtClean="0"/>
              <a:t>5/12/2025</a:t>
            </a:fld>
            <a:endParaRPr lang="en-US"/>
          </a:p>
        </p:txBody>
      </p:sp>
    </p:spTree>
    <p:extLst>
      <p:ext uri="{BB962C8B-B14F-4D97-AF65-F5344CB8AC3E}">
        <p14:creationId xmlns:p14="http://schemas.microsoft.com/office/powerpoint/2010/main" val="2487266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1E0AAC-268A-DFB9-1F9A-F314CD0CAE00}"/>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0FABBDD4-140E-7E21-882C-7CE050EDEC83}"/>
              </a:ext>
            </a:extLst>
          </p:cNvPr>
          <p:cNvPicPr>
            <a:picLocks noChangeAspect="1"/>
          </p:cNvPicPr>
          <p:nvPr/>
        </p:nvPicPr>
        <p:blipFill>
          <a:blip r:embed="rId3"/>
          <a:stretch>
            <a:fillRect/>
          </a:stretch>
        </p:blipFill>
        <p:spPr>
          <a:xfrm>
            <a:off x="77874" y="736083"/>
            <a:ext cx="5125165" cy="5182323"/>
          </a:xfrm>
          <a:prstGeom prst="rect">
            <a:avLst/>
          </a:prstGeom>
        </p:spPr>
      </p:pic>
      <p:pic>
        <p:nvPicPr>
          <p:cNvPr id="6" name="Picture 5">
            <a:extLst>
              <a:ext uri="{FF2B5EF4-FFF2-40B4-BE49-F238E27FC236}">
                <a16:creationId xmlns:a16="http://schemas.microsoft.com/office/drawing/2014/main" id="{05C8A0C9-4C8B-CD15-5E35-D1C2136FCD97}"/>
              </a:ext>
            </a:extLst>
          </p:cNvPr>
          <p:cNvPicPr>
            <a:picLocks noChangeAspect="1"/>
          </p:cNvPicPr>
          <p:nvPr/>
        </p:nvPicPr>
        <p:blipFill>
          <a:blip r:embed="rId4"/>
          <a:stretch>
            <a:fillRect/>
          </a:stretch>
        </p:blipFill>
        <p:spPr>
          <a:xfrm>
            <a:off x="5354956" y="1670735"/>
            <a:ext cx="6075044" cy="2166412"/>
          </a:xfrm>
          <a:prstGeom prst="rect">
            <a:avLst/>
          </a:prstGeom>
        </p:spPr>
      </p:pic>
      <p:pic>
        <p:nvPicPr>
          <p:cNvPr id="8" name="Picture 7">
            <a:extLst>
              <a:ext uri="{FF2B5EF4-FFF2-40B4-BE49-F238E27FC236}">
                <a16:creationId xmlns:a16="http://schemas.microsoft.com/office/drawing/2014/main" id="{448092B3-5CB2-F631-CDFA-97B1AA485A3A}"/>
              </a:ext>
            </a:extLst>
          </p:cNvPr>
          <p:cNvPicPr>
            <a:picLocks noChangeAspect="1"/>
          </p:cNvPicPr>
          <p:nvPr/>
        </p:nvPicPr>
        <p:blipFill>
          <a:blip r:embed="rId5"/>
          <a:stretch>
            <a:fillRect/>
          </a:stretch>
        </p:blipFill>
        <p:spPr>
          <a:xfrm>
            <a:off x="197265" y="307398"/>
            <a:ext cx="2333951" cy="428685"/>
          </a:xfrm>
          <a:prstGeom prst="rect">
            <a:avLst/>
          </a:prstGeom>
        </p:spPr>
      </p:pic>
    </p:spTree>
    <p:extLst>
      <p:ext uri="{BB962C8B-B14F-4D97-AF65-F5344CB8AC3E}">
        <p14:creationId xmlns:p14="http://schemas.microsoft.com/office/powerpoint/2010/main" val="127589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EF10AA-BD86-7607-CAAA-060E8BE7F095}"/>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169AE6C2-EFD8-5672-6EC0-8A3E06FD6C1B}"/>
              </a:ext>
            </a:extLst>
          </p:cNvPr>
          <p:cNvPicPr>
            <a:picLocks noChangeAspect="1"/>
          </p:cNvPicPr>
          <p:nvPr/>
        </p:nvPicPr>
        <p:blipFill>
          <a:blip r:embed="rId3"/>
          <a:stretch>
            <a:fillRect/>
          </a:stretch>
        </p:blipFill>
        <p:spPr>
          <a:xfrm>
            <a:off x="1159577" y="1176549"/>
            <a:ext cx="2133898" cy="1962424"/>
          </a:xfrm>
          <a:prstGeom prst="rect">
            <a:avLst/>
          </a:prstGeom>
        </p:spPr>
      </p:pic>
      <p:pic>
        <p:nvPicPr>
          <p:cNvPr id="6" name="Picture 5">
            <a:extLst>
              <a:ext uri="{FF2B5EF4-FFF2-40B4-BE49-F238E27FC236}">
                <a16:creationId xmlns:a16="http://schemas.microsoft.com/office/drawing/2014/main" id="{18128606-DB9E-8F5B-9291-163B5BE1BA4C}"/>
              </a:ext>
            </a:extLst>
          </p:cNvPr>
          <p:cNvPicPr>
            <a:picLocks noChangeAspect="1"/>
          </p:cNvPicPr>
          <p:nvPr/>
        </p:nvPicPr>
        <p:blipFill>
          <a:blip r:embed="rId4"/>
          <a:stretch>
            <a:fillRect/>
          </a:stretch>
        </p:blipFill>
        <p:spPr>
          <a:xfrm>
            <a:off x="3644706" y="2052647"/>
            <a:ext cx="3369411" cy="3459433"/>
          </a:xfrm>
          <a:prstGeom prst="rect">
            <a:avLst/>
          </a:prstGeom>
        </p:spPr>
      </p:pic>
      <p:pic>
        <p:nvPicPr>
          <p:cNvPr id="8" name="Picture 7">
            <a:extLst>
              <a:ext uri="{FF2B5EF4-FFF2-40B4-BE49-F238E27FC236}">
                <a16:creationId xmlns:a16="http://schemas.microsoft.com/office/drawing/2014/main" id="{BEBCABDF-4838-1193-0AA6-B5D00C3F8440}"/>
              </a:ext>
            </a:extLst>
          </p:cNvPr>
          <p:cNvPicPr>
            <a:picLocks noChangeAspect="1"/>
          </p:cNvPicPr>
          <p:nvPr/>
        </p:nvPicPr>
        <p:blipFill>
          <a:blip r:embed="rId5"/>
          <a:stretch>
            <a:fillRect/>
          </a:stretch>
        </p:blipFill>
        <p:spPr>
          <a:xfrm>
            <a:off x="7624067" y="2899666"/>
            <a:ext cx="2958440" cy="3037785"/>
          </a:xfrm>
          <a:prstGeom prst="rect">
            <a:avLst/>
          </a:prstGeom>
        </p:spPr>
      </p:pic>
      <p:pic>
        <p:nvPicPr>
          <p:cNvPr id="10" name="Picture 9">
            <a:extLst>
              <a:ext uri="{FF2B5EF4-FFF2-40B4-BE49-F238E27FC236}">
                <a16:creationId xmlns:a16="http://schemas.microsoft.com/office/drawing/2014/main" id="{D53570B4-9E6A-5540-F2F5-DF743B84EFB2}"/>
              </a:ext>
            </a:extLst>
          </p:cNvPr>
          <p:cNvPicPr>
            <a:picLocks noChangeAspect="1"/>
          </p:cNvPicPr>
          <p:nvPr/>
        </p:nvPicPr>
        <p:blipFill>
          <a:blip r:embed="rId6"/>
          <a:stretch>
            <a:fillRect/>
          </a:stretch>
        </p:blipFill>
        <p:spPr>
          <a:xfrm>
            <a:off x="7807706" y="2157761"/>
            <a:ext cx="2591162" cy="628738"/>
          </a:xfrm>
          <a:prstGeom prst="rect">
            <a:avLst/>
          </a:prstGeom>
        </p:spPr>
      </p:pic>
    </p:spTree>
    <p:extLst>
      <p:ext uri="{BB962C8B-B14F-4D97-AF65-F5344CB8AC3E}">
        <p14:creationId xmlns:p14="http://schemas.microsoft.com/office/powerpoint/2010/main" val="3570390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0FD7C-8E49-356A-E34D-BDFAEB329333}"/>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64637873-269A-E9A7-A48B-0FD1B0ABECB9}"/>
              </a:ext>
            </a:extLst>
          </p:cNvPr>
          <p:cNvPicPr>
            <a:picLocks noChangeAspect="1"/>
          </p:cNvPicPr>
          <p:nvPr/>
        </p:nvPicPr>
        <p:blipFill>
          <a:blip r:embed="rId3"/>
          <a:stretch>
            <a:fillRect/>
          </a:stretch>
        </p:blipFill>
        <p:spPr>
          <a:xfrm>
            <a:off x="3600101" y="885470"/>
            <a:ext cx="4991797" cy="5087060"/>
          </a:xfrm>
          <a:prstGeom prst="rect">
            <a:avLst/>
          </a:prstGeom>
        </p:spPr>
      </p:pic>
      <p:pic>
        <p:nvPicPr>
          <p:cNvPr id="6" name="Picture 5">
            <a:extLst>
              <a:ext uri="{FF2B5EF4-FFF2-40B4-BE49-F238E27FC236}">
                <a16:creationId xmlns:a16="http://schemas.microsoft.com/office/drawing/2014/main" id="{5D08F5E4-85F6-D5E8-6068-6751D6766785}"/>
              </a:ext>
            </a:extLst>
          </p:cNvPr>
          <p:cNvPicPr>
            <a:picLocks noChangeAspect="1"/>
          </p:cNvPicPr>
          <p:nvPr/>
        </p:nvPicPr>
        <p:blipFill>
          <a:blip r:embed="rId4"/>
          <a:stretch>
            <a:fillRect/>
          </a:stretch>
        </p:blipFill>
        <p:spPr>
          <a:xfrm>
            <a:off x="873453" y="1091386"/>
            <a:ext cx="2505425" cy="571580"/>
          </a:xfrm>
          <a:prstGeom prst="rect">
            <a:avLst/>
          </a:prstGeom>
        </p:spPr>
      </p:pic>
    </p:spTree>
    <p:extLst>
      <p:ext uri="{BB962C8B-B14F-4D97-AF65-F5344CB8AC3E}">
        <p14:creationId xmlns:p14="http://schemas.microsoft.com/office/powerpoint/2010/main" val="53923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482C-B513-0720-6DF0-AB34A30B0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961CB-2A01-E863-C8C5-901C4E1B4338}"/>
              </a:ext>
            </a:extLst>
          </p:cNvPr>
          <p:cNvSpPr>
            <a:spLocks noGrp="1"/>
          </p:cNvSpPr>
          <p:nvPr>
            <p:ph type="title"/>
          </p:nvPr>
        </p:nvSpPr>
        <p:spPr/>
        <p:txBody>
          <a:bodyPr/>
          <a:lstStyle/>
          <a:p>
            <a:r>
              <a:rPr lang="en-US" dirty="0"/>
              <a:t>Try some different parameters</a:t>
            </a:r>
          </a:p>
        </p:txBody>
      </p:sp>
      <p:sp>
        <p:nvSpPr>
          <p:cNvPr id="3" name="Content Placeholder 2">
            <a:extLst>
              <a:ext uri="{FF2B5EF4-FFF2-40B4-BE49-F238E27FC236}">
                <a16:creationId xmlns:a16="http://schemas.microsoft.com/office/drawing/2014/main" id="{6C2CEA7D-0EFA-A24C-4840-0E1FE729FC1A}"/>
              </a:ext>
            </a:extLst>
          </p:cNvPr>
          <p:cNvSpPr>
            <a:spLocks noGrp="1"/>
          </p:cNvSpPr>
          <p:nvPr>
            <p:ph idx="1"/>
          </p:nvPr>
        </p:nvSpPr>
        <p:spPr/>
        <p:txBody>
          <a:bodyPr/>
          <a:lstStyle/>
          <a:p>
            <a:r>
              <a:rPr lang="en-US" dirty="0"/>
              <a:t>Selecting a second exposure</a:t>
            </a:r>
          </a:p>
          <a:p>
            <a:r>
              <a:rPr lang="en-US" dirty="0"/>
              <a:t>Inhalation and wound</a:t>
            </a:r>
          </a:p>
          <a:p>
            <a:r>
              <a:rPr lang="en-US" dirty="0"/>
              <a:t>Inhalation</a:t>
            </a:r>
          </a:p>
          <a:p>
            <a:endParaRPr lang="en-US" dirty="0"/>
          </a:p>
        </p:txBody>
      </p:sp>
      <p:sp>
        <p:nvSpPr>
          <p:cNvPr id="4" name="Date Placeholder 3">
            <a:extLst>
              <a:ext uri="{FF2B5EF4-FFF2-40B4-BE49-F238E27FC236}">
                <a16:creationId xmlns:a16="http://schemas.microsoft.com/office/drawing/2014/main" id="{89DDB10C-95A5-C072-582F-9B1783A629A2}"/>
              </a:ext>
            </a:extLst>
          </p:cNvPr>
          <p:cNvSpPr>
            <a:spLocks noGrp="1"/>
          </p:cNvSpPr>
          <p:nvPr>
            <p:ph type="dt" sz="half" idx="10"/>
          </p:nvPr>
        </p:nvSpPr>
        <p:spPr/>
        <p:txBody>
          <a:bodyPr/>
          <a:lstStyle/>
          <a:p>
            <a:fld id="{0F8A93F2-1463-6646-9AB5-3E59D066B5F9}" type="datetime1">
              <a:rPr lang="en-US" smtClean="0"/>
              <a:t>5/12/2025</a:t>
            </a:fld>
            <a:endParaRPr lang="en-US" dirty="0"/>
          </a:p>
        </p:txBody>
      </p:sp>
    </p:spTree>
    <p:extLst>
      <p:ext uri="{BB962C8B-B14F-4D97-AF65-F5344CB8AC3E}">
        <p14:creationId xmlns:p14="http://schemas.microsoft.com/office/powerpoint/2010/main" val="65278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DC6B64-62B5-3379-169A-4AA869A8B189}"/>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8" name="Picture 7">
            <a:extLst>
              <a:ext uri="{FF2B5EF4-FFF2-40B4-BE49-F238E27FC236}">
                <a16:creationId xmlns:a16="http://schemas.microsoft.com/office/drawing/2014/main" id="{5BDA26FE-47E1-19ED-00B6-66FDAEC2483D}"/>
              </a:ext>
            </a:extLst>
          </p:cNvPr>
          <p:cNvPicPr>
            <a:picLocks noChangeAspect="1"/>
          </p:cNvPicPr>
          <p:nvPr/>
        </p:nvPicPr>
        <p:blipFill>
          <a:blip r:embed="rId2"/>
          <a:stretch>
            <a:fillRect/>
          </a:stretch>
        </p:blipFill>
        <p:spPr>
          <a:xfrm>
            <a:off x="626838" y="2481624"/>
            <a:ext cx="5469162" cy="2658267"/>
          </a:xfrm>
          <a:prstGeom prst="rect">
            <a:avLst/>
          </a:prstGeom>
        </p:spPr>
      </p:pic>
      <p:pic>
        <p:nvPicPr>
          <p:cNvPr id="10" name="Picture 9">
            <a:extLst>
              <a:ext uri="{FF2B5EF4-FFF2-40B4-BE49-F238E27FC236}">
                <a16:creationId xmlns:a16="http://schemas.microsoft.com/office/drawing/2014/main" id="{5759B22C-B7FD-2B6F-842E-455EE3809E49}"/>
              </a:ext>
            </a:extLst>
          </p:cNvPr>
          <p:cNvPicPr>
            <a:picLocks noChangeAspect="1"/>
          </p:cNvPicPr>
          <p:nvPr/>
        </p:nvPicPr>
        <p:blipFill>
          <a:blip r:embed="rId3"/>
          <a:stretch>
            <a:fillRect/>
          </a:stretch>
        </p:blipFill>
        <p:spPr>
          <a:xfrm>
            <a:off x="6031374" y="2481624"/>
            <a:ext cx="5456442" cy="2658267"/>
          </a:xfrm>
          <a:prstGeom prst="rect">
            <a:avLst/>
          </a:prstGeom>
        </p:spPr>
      </p:pic>
    </p:spTree>
    <p:extLst>
      <p:ext uri="{BB962C8B-B14F-4D97-AF65-F5344CB8AC3E}">
        <p14:creationId xmlns:p14="http://schemas.microsoft.com/office/powerpoint/2010/main" val="312686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BCCD19-F718-01C9-73D8-211372768BBE}"/>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8" name="Picture 7">
            <a:extLst>
              <a:ext uri="{FF2B5EF4-FFF2-40B4-BE49-F238E27FC236}">
                <a16:creationId xmlns:a16="http://schemas.microsoft.com/office/drawing/2014/main" id="{AA5B60E2-A9E9-7587-DE49-58E23F39E610}"/>
              </a:ext>
            </a:extLst>
          </p:cNvPr>
          <p:cNvPicPr>
            <a:picLocks noChangeAspect="1"/>
          </p:cNvPicPr>
          <p:nvPr/>
        </p:nvPicPr>
        <p:blipFill>
          <a:blip r:embed="rId3"/>
          <a:stretch>
            <a:fillRect/>
          </a:stretch>
        </p:blipFill>
        <p:spPr>
          <a:xfrm>
            <a:off x="1568865" y="3259283"/>
            <a:ext cx="2858867" cy="2958210"/>
          </a:xfrm>
          <a:prstGeom prst="rect">
            <a:avLst/>
          </a:prstGeom>
        </p:spPr>
      </p:pic>
      <p:pic>
        <p:nvPicPr>
          <p:cNvPr id="5" name="Picture 4">
            <a:extLst>
              <a:ext uri="{FF2B5EF4-FFF2-40B4-BE49-F238E27FC236}">
                <a16:creationId xmlns:a16="http://schemas.microsoft.com/office/drawing/2014/main" id="{D638782E-1F1B-D991-9B86-B5F845290E08}"/>
              </a:ext>
            </a:extLst>
          </p:cNvPr>
          <p:cNvPicPr>
            <a:picLocks noChangeAspect="1"/>
          </p:cNvPicPr>
          <p:nvPr/>
        </p:nvPicPr>
        <p:blipFill>
          <a:blip r:embed="rId4"/>
          <a:stretch>
            <a:fillRect/>
          </a:stretch>
        </p:blipFill>
        <p:spPr>
          <a:xfrm>
            <a:off x="7367739" y="3259283"/>
            <a:ext cx="2947594" cy="3013339"/>
          </a:xfrm>
          <a:prstGeom prst="rect">
            <a:avLst/>
          </a:prstGeom>
        </p:spPr>
      </p:pic>
      <p:pic>
        <p:nvPicPr>
          <p:cNvPr id="15" name="Picture 14">
            <a:extLst>
              <a:ext uri="{FF2B5EF4-FFF2-40B4-BE49-F238E27FC236}">
                <a16:creationId xmlns:a16="http://schemas.microsoft.com/office/drawing/2014/main" id="{84E091D5-B5D8-3999-56D3-8D26CE658AF2}"/>
              </a:ext>
            </a:extLst>
          </p:cNvPr>
          <p:cNvPicPr>
            <a:picLocks noChangeAspect="1"/>
          </p:cNvPicPr>
          <p:nvPr/>
        </p:nvPicPr>
        <p:blipFill>
          <a:blip r:embed="rId5"/>
          <a:stretch>
            <a:fillRect/>
          </a:stretch>
        </p:blipFill>
        <p:spPr>
          <a:xfrm>
            <a:off x="1056808" y="1158002"/>
            <a:ext cx="4067743" cy="1962424"/>
          </a:xfrm>
          <a:prstGeom prst="rect">
            <a:avLst/>
          </a:prstGeom>
        </p:spPr>
      </p:pic>
      <p:pic>
        <p:nvPicPr>
          <p:cNvPr id="17" name="Picture 16">
            <a:extLst>
              <a:ext uri="{FF2B5EF4-FFF2-40B4-BE49-F238E27FC236}">
                <a16:creationId xmlns:a16="http://schemas.microsoft.com/office/drawing/2014/main" id="{013BA0D2-7CE6-E2CF-D75B-3B4E0EB8CB29}"/>
              </a:ext>
            </a:extLst>
          </p:cNvPr>
          <p:cNvPicPr>
            <a:picLocks noChangeAspect="1"/>
          </p:cNvPicPr>
          <p:nvPr/>
        </p:nvPicPr>
        <p:blipFill>
          <a:blip r:embed="rId6"/>
          <a:stretch>
            <a:fillRect/>
          </a:stretch>
        </p:blipFill>
        <p:spPr>
          <a:xfrm>
            <a:off x="6701886" y="1129223"/>
            <a:ext cx="4067743" cy="1991203"/>
          </a:xfrm>
          <a:prstGeom prst="rect">
            <a:avLst/>
          </a:prstGeom>
        </p:spPr>
      </p:pic>
    </p:spTree>
    <p:extLst>
      <p:ext uri="{BB962C8B-B14F-4D97-AF65-F5344CB8AC3E}">
        <p14:creationId xmlns:p14="http://schemas.microsoft.com/office/powerpoint/2010/main" val="3852897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C380D0-5C5A-1D5C-68E7-F797FA83B3B5}"/>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F5FC955B-A039-BD25-5C16-6BCC7516FBA5}"/>
              </a:ext>
            </a:extLst>
          </p:cNvPr>
          <p:cNvPicPr>
            <a:picLocks noChangeAspect="1"/>
          </p:cNvPicPr>
          <p:nvPr/>
        </p:nvPicPr>
        <p:blipFill>
          <a:blip r:embed="rId2"/>
          <a:stretch>
            <a:fillRect/>
          </a:stretch>
        </p:blipFill>
        <p:spPr>
          <a:xfrm>
            <a:off x="614871" y="442762"/>
            <a:ext cx="6393466" cy="5443086"/>
          </a:xfrm>
          <a:prstGeom prst="rect">
            <a:avLst/>
          </a:prstGeom>
        </p:spPr>
      </p:pic>
    </p:spTree>
    <p:extLst>
      <p:ext uri="{BB962C8B-B14F-4D97-AF65-F5344CB8AC3E}">
        <p14:creationId xmlns:p14="http://schemas.microsoft.com/office/powerpoint/2010/main" val="1026495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40E7-5172-76D6-BFC9-557584507D7E}"/>
              </a:ext>
            </a:extLst>
          </p:cNvPr>
          <p:cNvSpPr>
            <a:spLocks noGrp="1"/>
          </p:cNvSpPr>
          <p:nvPr>
            <p:ph type="title"/>
          </p:nvPr>
        </p:nvSpPr>
        <p:spPr/>
        <p:txBody>
          <a:bodyPr/>
          <a:lstStyle/>
          <a:p>
            <a:r>
              <a:rPr lang="en-US" dirty="0"/>
              <a:t>I-125 Inhalation</a:t>
            </a:r>
          </a:p>
        </p:txBody>
      </p:sp>
      <p:sp>
        <p:nvSpPr>
          <p:cNvPr id="3" name="Content Placeholder 2">
            <a:extLst>
              <a:ext uri="{FF2B5EF4-FFF2-40B4-BE49-F238E27FC236}">
                <a16:creationId xmlns:a16="http://schemas.microsoft.com/office/drawing/2014/main" id="{DEC6105D-8B0E-656C-E845-A0B557BA4905}"/>
              </a:ext>
            </a:extLst>
          </p:cNvPr>
          <p:cNvSpPr>
            <a:spLocks noGrp="1"/>
          </p:cNvSpPr>
          <p:nvPr>
            <p:ph idx="1"/>
          </p:nvPr>
        </p:nvSpPr>
        <p:spPr>
          <a:xfrm>
            <a:off x="838200" y="1999715"/>
            <a:ext cx="10515600" cy="4177247"/>
          </a:xfrm>
        </p:spPr>
        <p:txBody>
          <a:bodyPr>
            <a:normAutofit fontScale="92500"/>
          </a:bodyPr>
          <a:lstStyle/>
          <a:p>
            <a:r>
              <a:rPr lang="en-US" dirty="0"/>
              <a:t>A lab worker working with an I‐125 radiolabeling solution gets sprayed on her arm from a leak in a syringe‐to‐needle fitting. The  liquid is reportedly deposited on the lab coat above her gloves. The  solution penetrates the coat and contaminates the skin.  </a:t>
            </a:r>
          </a:p>
          <a:p>
            <a:r>
              <a:rPr lang="en-US" dirty="0"/>
              <a:t>The skin is decontaminated, and no signal can be detected at the  thyroid with a handheld monitor during the rest of day of the incident </a:t>
            </a:r>
          </a:p>
          <a:p>
            <a:r>
              <a:rPr lang="en-US" dirty="0"/>
              <a:t>The chemical composition of the I‐125 solution is unknown</a:t>
            </a:r>
          </a:p>
          <a:p>
            <a:r>
              <a:rPr lang="en-US" dirty="0"/>
              <a:t>Very few urine spot samples (25 ml) were taken</a:t>
            </a:r>
          </a:p>
          <a:p>
            <a:r>
              <a:rPr lang="en-US" dirty="0"/>
              <a:t>The spill happens at 11:00 on 8/5/2015</a:t>
            </a:r>
          </a:p>
        </p:txBody>
      </p:sp>
      <p:sp>
        <p:nvSpPr>
          <p:cNvPr id="4" name="Slide Number Placeholder 3">
            <a:extLst>
              <a:ext uri="{FF2B5EF4-FFF2-40B4-BE49-F238E27FC236}">
                <a16:creationId xmlns:a16="http://schemas.microsoft.com/office/drawing/2014/main" id="{88C6A6B1-B814-2098-C32A-F9EEE062D67D}"/>
              </a:ext>
            </a:extLst>
          </p:cNvPr>
          <p:cNvSpPr>
            <a:spLocks noGrp="1"/>
          </p:cNvSpPr>
          <p:nvPr>
            <p:ph type="sldNum" sz="quarter" idx="12"/>
          </p:nvPr>
        </p:nvSpPr>
        <p:spPr/>
        <p:txBody>
          <a:bodyPr/>
          <a:lstStyle/>
          <a:p>
            <a:fld id="{677F7B41-FD57-4489-AAB8-D17CF179067D}" type="slidenum">
              <a:rPr lang="en-US" smtClean="0"/>
              <a:t>27</a:t>
            </a:fld>
            <a:endParaRPr lang="en-US"/>
          </a:p>
        </p:txBody>
      </p:sp>
    </p:spTree>
    <p:extLst>
      <p:ext uri="{BB962C8B-B14F-4D97-AF65-F5344CB8AC3E}">
        <p14:creationId xmlns:p14="http://schemas.microsoft.com/office/powerpoint/2010/main" val="3181038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59CE-B0A1-FCC2-17EF-D06DBC99DDB6}"/>
              </a:ext>
            </a:extLst>
          </p:cNvPr>
          <p:cNvSpPr>
            <a:spLocks noGrp="1"/>
          </p:cNvSpPr>
          <p:nvPr>
            <p:ph type="title"/>
          </p:nvPr>
        </p:nvSpPr>
        <p:spPr/>
        <p:txBody>
          <a:bodyPr/>
          <a:lstStyle/>
          <a:p>
            <a:r>
              <a:rPr lang="en-US" dirty="0"/>
              <a:t>I-125 Inhalation</a:t>
            </a:r>
          </a:p>
        </p:txBody>
      </p:sp>
      <p:sp>
        <p:nvSpPr>
          <p:cNvPr id="3" name="Content Placeholder 2">
            <a:extLst>
              <a:ext uri="{FF2B5EF4-FFF2-40B4-BE49-F238E27FC236}">
                <a16:creationId xmlns:a16="http://schemas.microsoft.com/office/drawing/2014/main" id="{0987CE68-4608-AEA1-2499-977C99C17F56}"/>
              </a:ext>
            </a:extLst>
          </p:cNvPr>
          <p:cNvSpPr>
            <a:spLocks noGrp="1"/>
          </p:cNvSpPr>
          <p:nvPr>
            <p:ph idx="1"/>
          </p:nvPr>
        </p:nvSpPr>
        <p:spPr>
          <a:xfrm>
            <a:off x="838200" y="1999715"/>
            <a:ext cx="5379720" cy="3753813"/>
          </a:xfrm>
        </p:spPr>
        <p:txBody>
          <a:bodyPr>
            <a:normAutofit/>
          </a:bodyPr>
          <a:lstStyle/>
          <a:p>
            <a:r>
              <a:rPr lang="en-US" dirty="0"/>
              <a:t>What would be some likely routes of intake? We can use IMBA to evaluate what would like likely path be</a:t>
            </a:r>
            <a:endParaRPr lang="en-US" b="1" u="sng" dirty="0">
              <a:solidFill>
                <a:schemeClr val="bg1"/>
              </a:solidFill>
            </a:endParaRPr>
          </a:p>
          <a:p>
            <a:r>
              <a:rPr lang="en-US" dirty="0">
                <a:solidFill>
                  <a:schemeClr val="accent1"/>
                </a:solidFill>
              </a:rPr>
              <a:t>Start with Inhalation</a:t>
            </a:r>
          </a:p>
        </p:txBody>
      </p:sp>
      <p:sp>
        <p:nvSpPr>
          <p:cNvPr id="4" name="Slide Number Placeholder 3">
            <a:extLst>
              <a:ext uri="{FF2B5EF4-FFF2-40B4-BE49-F238E27FC236}">
                <a16:creationId xmlns:a16="http://schemas.microsoft.com/office/drawing/2014/main" id="{9CC1E1C2-EC4F-BD44-59FE-7555AEBEBB45}"/>
              </a:ext>
            </a:extLst>
          </p:cNvPr>
          <p:cNvSpPr>
            <a:spLocks noGrp="1"/>
          </p:cNvSpPr>
          <p:nvPr>
            <p:ph type="sldNum" sz="quarter" idx="12"/>
          </p:nvPr>
        </p:nvSpPr>
        <p:spPr/>
        <p:txBody>
          <a:bodyPr/>
          <a:lstStyle/>
          <a:p>
            <a:fld id="{677F7B41-FD57-4489-AAB8-D17CF179067D}" type="slidenum">
              <a:rPr lang="en-US" smtClean="0"/>
              <a:t>28</a:t>
            </a:fld>
            <a:endParaRPr lang="en-US"/>
          </a:p>
        </p:txBody>
      </p:sp>
      <p:graphicFrame>
        <p:nvGraphicFramePr>
          <p:cNvPr id="5" name="Table 4">
            <a:extLst>
              <a:ext uri="{FF2B5EF4-FFF2-40B4-BE49-F238E27FC236}">
                <a16:creationId xmlns:a16="http://schemas.microsoft.com/office/drawing/2014/main" id="{30810BDE-FCB4-9D67-BE0A-9107822949C3}"/>
              </a:ext>
            </a:extLst>
          </p:cNvPr>
          <p:cNvGraphicFramePr>
            <a:graphicFrameLocks noGrp="1"/>
          </p:cNvGraphicFramePr>
          <p:nvPr/>
        </p:nvGraphicFramePr>
        <p:xfrm>
          <a:off x="6570785" y="1999715"/>
          <a:ext cx="5078437" cy="1670684"/>
        </p:xfrm>
        <a:graphic>
          <a:graphicData uri="http://schemas.openxmlformats.org/drawingml/2006/table">
            <a:tbl>
              <a:tblPr/>
              <a:tblGrid>
                <a:gridCol w="1811869">
                  <a:extLst>
                    <a:ext uri="{9D8B030D-6E8A-4147-A177-3AD203B41FA5}">
                      <a16:colId xmlns:a16="http://schemas.microsoft.com/office/drawing/2014/main" val="4106557331"/>
                    </a:ext>
                  </a:extLst>
                </a:gridCol>
                <a:gridCol w="1810561">
                  <a:extLst>
                    <a:ext uri="{9D8B030D-6E8A-4147-A177-3AD203B41FA5}">
                      <a16:colId xmlns:a16="http://schemas.microsoft.com/office/drawing/2014/main" val="2642507785"/>
                    </a:ext>
                  </a:extLst>
                </a:gridCol>
                <a:gridCol w="1456007">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Measurement Date</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/l)</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8/5/2015 17:00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406.6</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569.2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dirty="0">
                          <a:effectLst/>
                          <a:latin typeface="Calibri" panose="020F0502020204030204" pitchFamily="34" charset="0"/>
                        </a:rPr>
                        <a:t>8/7/2015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18.7</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26.2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dirty="0">
                          <a:effectLst/>
                          <a:latin typeface="Calibri" panose="020F0502020204030204" pitchFamily="34" charset="0"/>
                        </a:rPr>
                        <a:t>9/2/2015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&lt;4.5 [LOD]</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&lt;6.3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bl>
          </a:graphicData>
        </a:graphic>
      </p:graphicFrame>
      <p:sp>
        <p:nvSpPr>
          <p:cNvPr id="6" name="TextBox 5">
            <a:extLst>
              <a:ext uri="{FF2B5EF4-FFF2-40B4-BE49-F238E27FC236}">
                <a16:creationId xmlns:a16="http://schemas.microsoft.com/office/drawing/2014/main" id="{640DE725-EC06-EB88-1714-F9E731EB01D7}"/>
              </a:ext>
            </a:extLst>
          </p:cNvPr>
          <p:cNvSpPr txBox="1"/>
          <p:nvPr/>
        </p:nvSpPr>
        <p:spPr>
          <a:xfrm>
            <a:off x="7260701" y="3719006"/>
            <a:ext cx="4390369" cy="646331"/>
          </a:xfrm>
          <a:prstGeom prst="rect">
            <a:avLst/>
          </a:prstGeom>
          <a:noFill/>
        </p:spPr>
        <p:txBody>
          <a:bodyPr wrap="none" rtlCol="0">
            <a:spAutoFit/>
          </a:bodyPr>
          <a:lstStyle/>
          <a:p>
            <a:r>
              <a:rPr lang="en-US" dirty="0"/>
              <a:t>Assumed daily urine production of 1.40 liters</a:t>
            </a:r>
          </a:p>
          <a:p>
            <a:r>
              <a:rPr lang="en-US" dirty="0"/>
              <a:t>Collection period is 25ml/1400ml or 0.018</a:t>
            </a:r>
          </a:p>
        </p:txBody>
      </p:sp>
    </p:spTree>
    <p:extLst>
      <p:ext uri="{BB962C8B-B14F-4D97-AF65-F5344CB8AC3E}">
        <p14:creationId xmlns:p14="http://schemas.microsoft.com/office/powerpoint/2010/main" val="3957413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6796-6913-6A46-9B0B-B4D6DDFCF832}"/>
              </a:ext>
            </a:extLst>
          </p:cNvPr>
          <p:cNvSpPr>
            <a:spLocks noGrp="1"/>
          </p:cNvSpPr>
          <p:nvPr>
            <p:ph type="title"/>
          </p:nvPr>
        </p:nvSpPr>
        <p:spPr>
          <a:xfrm>
            <a:off x="1988779" y="249853"/>
            <a:ext cx="10515600" cy="1009651"/>
          </a:xfrm>
        </p:spPr>
        <p:txBody>
          <a:bodyPr/>
          <a:lstStyle/>
          <a:p>
            <a:r>
              <a:rPr lang="en-US" dirty="0"/>
              <a:t>I-125 Inhalation</a:t>
            </a:r>
          </a:p>
        </p:txBody>
      </p:sp>
      <p:sp>
        <p:nvSpPr>
          <p:cNvPr id="4" name="Slide Number Placeholder 3">
            <a:extLst>
              <a:ext uri="{FF2B5EF4-FFF2-40B4-BE49-F238E27FC236}">
                <a16:creationId xmlns:a16="http://schemas.microsoft.com/office/drawing/2014/main" id="{75017311-43C4-CB47-818A-701DB29A513A}"/>
              </a:ext>
            </a:extLst>
          </p:cNvPr>
          <p:cNvSpPr>
            <a:spLocks noGrp="1"/>
          </p:cNvSpPr>
          <p:nvPr>
            <p:ph type="sldNum" sz="quarter" idx="12"/>
          </p:nvPr>
        </p:nvSpPr>
        <p:spPr/>
        <p:txBody>
          <a:bodyPr/>
          <a:lstStyle/>
          <a:p>
            <a:fld id="{677F7B41-FD57-4489-AAB8-D17CF179067D}" type="slidenum">
              <a:rPr lang="en-US" smtClean="0"/>
              <a:t>29</a:t>
            </a:fld>
            <a:endParaRPr lang="en-US"/>
          </a:p>
        </p:txBody>
      </p:sp>
      <p:grpSp>
        <p:nvGrpSpPr>
          <p:cNvPr id="8" name="Group 7">
            <a:extLst>
              <a:ext uri="{FF2B5EF4-FFF2-40B4-BE49-F238E27FC236}">
                <a16:creationId xmlns:a16="http://schemas.microsoft.com/office/drawing/2014/main" id="{C8C8FE68-E165-A147-BE58-6853EC0856B8}"/>
              </a:ext>
            </a:extLst>
          </p:cNvPr>
          <p:cNvGrpSpPr/>
          <p:nvPr/>
        </p:nvGrpSpPr>
        <p:grpSpPr>
          <a:xfrm>
            <a:off x="8003608" y="1259504"/>
            <a:ext cx="3195587" cy="1732547"/>
            <a:chOff x="0" y="1804956"/>
            <a:chExt cx="10127679" cy="3937000"/>
          </a:xfrm>
        </p:grpSpPr>
        <p:pic>
          <p:nvPicPr>
            <p:cNvPr id="5" name="Picture 4">
              <a:extLst>
                <a:ext uri="{FF2B5EF4-FFF2-40B4-BE49-F238E27FC236}">
                  <a16:creationId xmlns:a16="http://schemas.microsoft.com/office/drawing/2014/main" id="{BC5C065E-55A0-F84F-82FC-CBBCAC7DF280}"/>
                </a:ext>
              </a:extLst>
            </p:cNvPr>
            <p:cNvPicPr>
              <a:picLocks noChangeAspect="1"/>
            </p:cNvPicPr>
            <p:nvPr/>
          </p:nvPicPr>
          <p:blipFill>
            <a:blip r:embed="rId3"/>
            <a:stretch>
              <a:fillRect/>
            </a:stretch>
          </p:blipFill>
          <p:spPr>
            <a:xfrm>
              <a:off x="132779" y="1804956"/>
              <a:ext cx="9994900" cy="3937000"/>
            </a:xfrm>
            <a:prstGeom prst="rect">
              <a:avLst/>
            </a:prstGeom>
          </p:spPr>
        </p:pic>
        <p:sp>
          <p:nvSpPr>
            <p:cNvPr id="6" name="Oval 5">
              <a:extLst>
                <a:ext uri="{FF2B5EF4-FFF2-40B4-BE49-F238E27FC236}">
                  <a16:creationId xmlns:a16="http://schemas.microsoft.com/office/drawing/2014/main" id="{D26C35A2-EEE7-0143-9F48-CEB91474DC3A}"/>
                </a:ext>
              </a:extLst>
            </p:cNvPr>
            <p:cNvSpPr/>
            <p:nvPr/>
          </p:nvSpPr>
          <p:spPr>
            <a:xfrm>
              <a:off x="7799175" y="1999715"/>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5DF10BD-6261-3C4F-BAA1-08211EF19175}"/>
                </a:ext>
              </a:extLst>
            </p:cNvPr>
            <p:cNvSpPr/>
            <p:nvPr/>
          </p:nvSpPr>
          <p:spPr>
            <a:xfrm>
              <a:off x="0" y="2814607"/>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F7DD335-0DD4-FE4A-AA69-D2A2A727A0C7}"/>
              </a:ext>
            </a:extLst>
          </p:cNvPr>
          <p:cNvGrpSpPr/>
          <p:nvPr/>
        </p:nvGrpSpPr>
        <p:grpSpPr>
          <a:xfrm>
            <a:off x="595245" y="1199054"/>
            <a:ext cx="7114917" cy="5073606"/>
            <a:chOff x="4533962" y="351972"/>
            <a:chExt cx="7559607" cy="6231276"/>
          </a:xfrm>
        </p:grpSpPr>
        <p:pic>
          <p:nvPicPr>
            <p:cNvPr id="10" name="Picture 9">
              <a:extLst>
                <a:ext uri="{FF2B5EF4-FFF2-40B4-BE49-F238E27FC236}">
                  <a16:creationId xmlns:a16="http://schemas.microsoft.com/office/drawing/2014/main" id="{ABACE1E8-8D42-544B-B977-D6688F45F291}"/>
                </a:ext>
              </a:extLst>
            </p:cNvPr>
            <p:cNvPicPr>
              <a:picLocks noChangeAspect="1"/>
            </p:cNvPicPr>
            <p:nvPr/>
          </p:nvPicPr>
          <p:blipFill>
            <a:blip r:embed="rId4"/>
            <a:stretch>
              <a:fillRect/>
            </a:stretch>
          </p:blipFill>
          <p:spPr>
            <a:xfrm>
              <a:off x="4533962" y="351972"/>
              <a:ext cx="7559607" cy="6231276"/>
            </a:xfrm>
            <a:prstGeom prst="rect">
              <a:avLst/>
            </a:prstGeom>
          </p:spPr>
        </p:pic>
        <p:sp>
          <p:nvSpPr>
            <p:cNvPr id="11" name="Oval 10">
              <a:extLst>
                <a:ext uri="{FF2B5EF4-FFF2-40B4-BE49-F238E27FC236}">
                  <a16:creationId xmlns:a16="http://schemas.microsoft.com/office/drawing/2014/main" id="{2D0D20F8-7350-0445-AF01-D39EEF90C4CA}"/>
                </a:ext>
              </a:extLst>
            </p:cNvPr>
            <p:cNvSpPr/>
            <p:nvPr/>
          </p:nvSpPr>
          <p:spPr>
            <a:xfrm>
              <a:off x="5062282" y="1924912"/>
              <a:ext cx="1123537" cy="404968"/>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B19B9A-DB99-2345-986D-D238072EDED2}"/>
                </a:ext>
              </a:extLst>
            </p:cNvPr>
            <p:cNvSpPr/>
            <p:nvPr/>
          </p:nvSpPr>
          <p:spPr>
            <a:xfrm>
              <a:off x="6796900" y="3610428"/>
              <a:ext cx="2706694" cy="227513"/>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9D08DFD-D73C-D84D-AFDC-DC9E2B4A7529}"/>
              </a:ext>
            </a:extLst>
          </p:cNvPr>
          <p:cNvGrpSpPr/>
          <p:nvPr/>
        </p:nvGrpSpPr>
        <p:grpSpPr>
          <a:xfrm>
            <a:off x="8003608" y="3248627"/>
            <a:ext cx="3325327" cy="3024033"/>
            <a:chOff x="954900" y="1174246"/>
            <a:chExt cx="5842000" cy="5562600"/>
          </a:xfrm>
        </p:grpSpPr>
        <p:pic>
          <p:nvPicPr>
            <p:cNvPr id="14" name="Picture 13">
              <a:extLst>
                <a:ext uri="{FF2B5EF4-FFF2-40B4-BE49-F238E27FC236}">
                  <a16:creationId xmlns:a16="http://schemas.microsoft.com/office/drawing/2014/main" id="{02FC0AFD-EBEA-934B-94D1-3F2DBA7AA92E}"/>
                </a:ext>
              </a:extLst>
            </p:cNvPr>
            <p:cNvPicPr>
              <a:picLocks noChangeAspect="1"/>
            </p:cNvPicPr>
            <p:nvPr/>
          </p:nvPicPr>
          <p:blipFill>
            <a:blip r:embed="rId5"/>
            <a:stretch>
              <a:fillRect/>
            </a:stretch>
          </p:blipFill>
          <p:spPr>
            <a:xfrm>
              <a:off x="954900" y="1174246"/>
              <a:ext cx="5842000" cy="5562600"/>
            </a:xfrm>
            <a:prstGeom prst="rect">
              <a:avLst/>
            </a:prstGeom>
          </p:spPr>
        </p:pic>
        <p:sp>
          <p:nvSpPr>
            <p:cNvPr id="15" name="Oval 14">
              <a:extLst>
                <a:ext uri="{FF2B5EF4-FFF2-40B4-BE49-F238E27FC236}">
                  <a16:creationId xmlns:a16="http://schemas.microsoft.com/office/drawing/2014/main" id="{E2F9EE4C-CFB9-0141-B0A6-82D955696BA0}"/>
                </a:ext>
              </a:extLst>
            </p:cNvPr>
            <p:cNvSpPr/>
            <p:nvPr/>
          </p:nvSpPr>
          <p:spPr>
            <a:xfrm>
              <a:off x="4302573" y="2550632"/>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74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0F59-0CDA-1CF1-5104-2C994CF43D42}"/>
              </a:ext>
            </a:extLst>
          </p:cNvPr>
          <p:cNvSpPr>
            <a:spLocks noGrp="1"/>
          </p:cNvSpPr>
          <p:nvPr>
            <p:ph type="title"/>
          </p:nvPr>
        </p:nvSpPr>
        <p:spPr>
          <a:xfrm>
            <a:off x="626444" y="2625520"/>
            <a:ext cx="10515600" cy="1009651"/>
          </a:xfrm>
        </p:spPr>
        <p:txBody>
          <a:bodyPr/>
          <a:lstStyle/>
          <a:p>
            <a:r>
              <a:rPr lang="en-US" dirty="0"/>
              <a:t>Historical Uranium Bioassay Data</a:t>
            </a:r>
          </a:p>
        </p:txBody>
      </p:sp>
      <p:sp>
        <p:nvSpPr>
          <p:cNvPr id="3" name="Date Placeholder 2">
            <a:extLst>
              <a:ext uri="{FF2B5EF4-FFF2-40B4-BE49-F238E27FC236}">
                <a16:creationId xmlns:a16="http://schemas.microsoft.com/office/drawing/2014/main" id="{0F0B61B5-EBA4-3044-E46E-1B2E71F4E150}"/>
              </a:ext>
            </a:extLst>
          </p:cNvPr>
          <p:cNvSpPr>
            <a:spLocks noGrp="1"/>
          </p:cNvSpPr>
          <p:nvPr>
            <p:ph type="dt" sz="half" idx="10"/>
          </p:nvPr>
        </p:nvSpPr>
        <p:spPr/>
        <p:txBody>
          <a:bodyPr/>
          <a:lstStyle/>
          <a:p>
            <a:fld id="{3D5E0E80-49EE-6F44-A3A7-38DB96525A2F}" type="datetime1">
              <a:rPr lang="en-US" smtClean="0"/>
              <a:t>5/12/2025</a:t>
            </a:fld>
            <a:endParaRPr lang="en-US"/>
          </a:p>
        </p:txBody>
      </p:sp>
    </p:spTree>
    <p:extLst>
      <p:ext uri="{BB962C8B-B14F-4D97-AF65-F5344CB8AC3E}">
        <p14:creationId xmlns:p14="http://schemas.microsoft.com/office/powerpoint/2010/main" val="82417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6796-6913-6A46-9B0B-B4D6DDFCF832}"/>
              </a:ext>
            </a:extLst>
          </p:cNvPr>
          <p:cNvSpPr>
            <a:spLocks noGrp="1"/>
          </p:cNvSpPr>
          <p:nvPr>
            <p:ph type="title"/>
          </p:nvPr>
        </p:nvSpPr>
        <p:spPr>
          <a:xfrm>
            <a:off x="509731" y="51052"/>
            <a:ext cx="10515600" cy="1009651"/>
          </a:xfrm>
        </p:spPr>
        <p:txBody>
          <a:bodyPr/>
          <a:lstStyle/>
          <a:p>
            <a:r>
              <a:rPr lang="en-US" dirty="0"/>
              <a:t>I-125 Inhalation</a:t>
            </a:r>
          </a:p>
        </p:txBody>
      </p:sp>
      <p:sp>
        <p:nvSpPr>
          <p:cNvPr id="4" name="Slide Number Placeholder 3">
            <a:extLst>
              <a:ext uri="{FF2B5EF4-FFF2-40B4-BE49-F238E27FC236}">
                <a16:creationId xmlns:a16="http://schemas.microsoft.com/office/drawing/2014/main" id="{75017311-43C4-CB47-818A-701DB29A513A}"/>
              </a:ext>
            </a:extLst>
          </p:cNvPr>
          <p:cNvSpPr>
            <a:spLocks noGrp="1"/>
          </p:cNvSpPr>
          <p:nvPr>
            <p:ph type="sldNum" sz="quarter" idx="12"/>
          </p:nvPr>
        </p:nvSpPr>
        <p:spPr/>
        <p:txBody>
          <a:bodyPr/>
          <a:lstStyle/>
          <a:p>
            <a:fld id="{677F7B41-FD57-4489-AAB8-D17CF179067D}" type="slidenum">
              <a:rPr lang="en-US" smtClean="0"/>
              <a:t>30</a:t>
            </a:fld>
            <a:endParaRPr lang="en-US"/>
          </a:p>
        </p:txBody>
      </p:sp>
      <p:pic>
        <p:nvPicPr>
          <p:cNvPr id="6" name="Picture 5">
            <a:extLst>
              <a:ext uri="{FF2B5EF4-FFF2-40B4-BE49-F238E27FC236}">
                <a16:creationId xmlns:a16="http://schemas.microsoft.com/office/drawing/2014/main" id="{CE6DB14E-D91F-B714-A5D3-22458D14F816}"/>
              </a:ext>
            </a:extLst>
          </p:cNvPr>
          <p:cNvPicPr>
            <a:picLocks noChangeAspect="1"/>
          </p:cNvPicPr>
          <p:nvPr/>
        </p:nvPicPr>
        <p:blipFill>
          <a:blip r:embed="rId3"/>
          <a:stretch>
            <a:fillRect/>
          </a:stretch>
        </p:blipFill>
        <p:spPr>
          <a:xfrm>
            <a:off x="1124071" y="1060703"/>
            <a:ext cx="9499064" cy="1331903"/>
          </a:xfrm>
          <a:prstGeom prst="rect">
            <a:avLst/>
          </a:prstGeom>
        </p:spPr>
      </p:pic>
      <p:pic>
        <p:nvPicPr>
          <p:cNvPr id="14" name="Picture 13">
            <a:extLst>
              <a:ext uri="{FF2B5EF4-FFF2-40B4-BE49-F238E27FC236}">
                <a16:creationId xmlns:a16="http://schemas.microsoft.com/office/drawing/2014/main" id="{B1F2F5C2-81F0-BB49-A382-A0308A8376B7}"/>
              </a:ext>
            </a:extLst>
          </p:cNvPr>
          <p:cNvPicPr>
            <a:picLocks noChangeAspect="1"/>
          </p:cNvPicPr>
          <p:nvPr/>
        </p:nvPicPr>
        <p:blipFill>
          <a:blip r:embed="rId4"/>
          <a:stretch>
            <a:fillRect/>
          </a:stretch>
        </p:blipFill>
        <p:spPr>
          <a:xfrm>
            <a:off x="776764" y="1965874"/>
            <a:ext cx="5476434" cy="4177247"/>
          </a:xfrm>
          <a:prstGeom prst="rect">
            <a:avLst/>
          </a:prstGeom>
        </p:spPr>
      </p:pic>
    </p:spTree>
    <p:extLst>
      <p:ext uri="{BB962C8B-B14F-4D97-AF65-F5344CB8AC3E}">
        <p14:creationId xmlns:p14="http://schemas.microsoft.com/office/powerpoint/2010/main" val="4014446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4A606-818E-61FA-63EA-C5F385DBD32E}"/>
              </a:ext>
            </a:extLst>
          </p:cNvPr>
          <p:cNvSpPr>
            <a:spLocks noGrp="1"/>
          </p:cNvSpPr>
          <p:nvPr>
            <p:ph type="dt" sz="half" idx="10"/>
          </p:nvPr>
        </p:nvSpPr>
        <p:spPr/>
        <p:txBody>
          <a:bodyPr/>
          <a:lstStyle/>
          <a:p>
            <a:fld id="{737A566E-397E-BF43-BCBD-1E8FE2439686}" type="datetime1">
              <a:rPr lang="en-US" smtClean="0"/>
              <a:t>5/12/2025</a:t>
            </a:fld>
            <a:endParaRPr lang="en-US"/>
          </a:p>
        </p:txBody>
      </p:sp>
      <p:grpSp>
        <p:nvGrpSpPr>
          <p:cNvPr id="18" name="Group 17">
            <a:extLst>
              <a:ext uri="{FF2B5EF4-FFF2-40B4-BE49-F238E27FC236}">
                <a16:creationId xmlns:a16="http://schemas.microsoft.com/office/drawing/2014/main" id="{C43A011B-2A56-B844-B8CF-200A61DC1A65}"/>
              </a:ext>
            </a:extLst>
          </p:cNvPr>
          <p:cNvGrpSpPr/>
          <p:nvPr/>
        </p:nvGrpSpPr>
        <p:grpSpPr>
          <a:xfrm>
            <a:off x="2569945" y="1241465"/>
            <a:ext cx="6406822" cy="4375070"/>
            <a:chOff x="2373168" y="1131342"/>
            <a:chExt cx="9385300" cy="5346700"/>
          </a:xfrm>
        </p:grpSpPr>
        <p:pic>
          <p:nvPicPr>
            <p:cNvPr id="15" name="Picture 14">
              <a:extLst>
                <a:ext uri="{FF2B5EF4-FFF2-40B4-BE49-F238E27FC236}">
                  <a16:creationId xmlns:a16="http://schemas.microsoft.com/office/drawing/2014/main" id="{965D640C-BB66-6044-8ED6-DC9B7198AC89}"/>
                </a:ext>
              </a:extLst>
            </p:cNvPr>
            <p:cNvPicPr>
              <a:picLocks noChangeAspect="1"/>
            </p:cNvPicPr>
            <p:nvPr/>
          </p:nvPicPr>
          <p:blipFill>
            <a:blip r:embed="rId3"/>
            <a:stretch>
              <a:fillRect/>
            </a:stretch>
          </p:blipFill>
          <p:spPr>
            <a:xfrm>
              <a:off x="2373168" y="1131342"/>
              <a:ext cx="9385300" cy="5346700"/>
            </a:xfrm>
            <a:prstGeom prst="rect">
              <a:avLst/>
            </a:prstGeom>
          </p:spPr>
        </p:pic>
        <p:sp>
          <p:nvSpPr>
            <p:cNvPr id="16" name="Oval 15">
              <a:extLst>
                <a:ext uri="{FF2B5EF4-FFF2-40B4-BE49-F238E27FC236}">
                  <a16:creationId xmlns:a16="http://schemas.microsoft.com/office/drawing/2014/main" id="{D6249D74-E4C8-AD45-9003-66D39F474940}"/>
                </a:ext>
              </a:extLst>
            </p:cNvPr>
            <p:cNvSpPr/>
            <p:nvPr/>
          </p:nvSpPr>
          <p:spPr>
            <a:xfrm>
              <a:off x="2373168" y="1776260"/>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080924-DBC7-4B42-8744-B23B9842AC9A}"/>
                </a:ext>
              </a:extLst>
            </p:cNvPr>
            <p:cNvSpPr/>
            <p:nvPr/>
          </p:nvSpPr>
          <p:spPr>
            <a:xfrm>
              <a:off x="5583382" y="3358872"/>
              <a:ext cx="2275031"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612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59CE-B0A1-FCC2-17EF-D06DBC99DDB6}"/>
              </a:ext>
            </a:extLst>
          </p:cNvPr>
          <p:cNvSpPr>
            <a:spLocks noGrp="1"/>
          </p:cNvSpPr>
          <p:nvPr>
            <p:ph type="title"/>
          </p:nvPr>
        </p:nvSpPr>
        <p:spPr/>
        <p:txBody>
          <a:bodyPr/>
          <a:lstStyle/>
          <a:p>
            <a:r>
              <a:rPr lang="en-US" dirty="0"/>
              <a:t>I-125 Inhalation</a:t>
            </a:r>
          </a:p>
        </p:txBody>
      </p:sp>
      <p:sp>
        <p:nvSpPr>
          <p:cNvPr id="3" name="Content Placeholder 2">
            <a:extLst>
              <a:ext uri="{FF2B5EF4-FFF2-40B4-BE49-F238E27FC236}">
                <a16:creationId xmlns:a16="http://schemas.microsoft.com/office/drawing/2014/main" id="{0987CE68-4608-AEA1-2499-977C99C17F56}"/>
              </a:ext>
            </a:extLst>
          </p:cNvPr>
          <p:cNvSpPr>
            <a:spLocks noGrp="1"/>
          </p:cNvSpPr>
          <p:nvPr>
            <p:ph idx="1"/>
          </p:nvPr>
        </p:nvSpPr>
        <p:spPr>
          <a:xfrm>
            <a:off x="838200" y="1999715"/>
            <a:ext cx="5379720" cy="3753813"/>
          </a:xfrm>
        </p:spPr>
        <p:txBody>
          <a:bodyPr>
            <a:normAutofit/>
          </a:bodyPr>
          <a:lstStyle/>
          <a:p>
            <a:r>
              <a:rPr lang="en-US" dirty="0"/>
              <a:t>Determine acute inhalation intake from urine samples</a:t>
            </a:r>
          </a:p>
          <a:p>
            <a:pPr lvl="1"/>
            <a:r>
              <a:rPr lang="en-US" dirty="0">
                <a:solidFill>
                  <a:srgbClr val="C00000"/>
                </a:solidFill>
              </a:rPr>
              <a:t>2.242E+03 </a:t>
            </a:r>
            <a:r>
              <a:rPr lang="en-US" dirty="0" err="1">
                <a:solidFill>
                  <a:srgbClr val="C00000"/>
                </a:solidFill>
              </a:rPr>
              <a:t>Bq</a:t>
            </a:r>
            <a:r>
              <a:rPr lang="en-US" dirty="0">
                <a:solidFill>
                  <a:srgbClr val="C00000"/>
                </a:solidFill>
              </a:rPr>
              <a:t> 	 (P = 2.09E-01)</a:t>
            </a:r>
          </a:p>
          <a:p>
            <a:r>
              <a:rPr lang="en-US" dirty="0"/>
              <a:t>Intake as a vapor?</a:t>
            </a:r>
          </a:p>
        </p:txBody>
      </p:sp>
      <p:sp>
        <p:nvSpPr>
          <p:cNvPr id="4" name="Slide Number Placeholder 3">
            <a:extLst>
              <a:ext uri="{FF2B5EF4-FFF2-40B4-BE49-F238E27FC236}">
                <a16:creationId xmlns:a16="http://schemas.microsoft.com/office/drawing/2014/main" id="{9CC1E1C2-EC4F-BD44-59FE-7555AEBEBB45}"/>
              </a:ext>
            </a:extLst>
          </p:cNvPr>
          <p:cNvSpPr>
            <a:spLocks noGrp="1"/>
          </p:cNvSpPr>
          <p:nvPr>
            <p:ph type="sldNum" sz="quarter" idx="12"/>
          </p:nvPr>
        </p:nvSpPr>
        <p:spPr/>
        <p:txBody>
          <a:bodyPr/>
          <a:lstStyle/>
          <a:p>
            <a:fld id="{677F7B41-FD57-4489-AAB8-D17CF179067D}" type="slidenum">
              <a:rPr lang="en-US" smtClean="0"/>
              <a:t>32</a:t>
            </a:fld>
            <a:endParaRPr lang="en-US"/>
          </a:p>
        </p:txBody>
      </p:sp>
      <p:graphicFrame>
        <p:nvGraphicFramePr>
          <p:cNvPr id="5" name="Table 4">
            <a:extLst>
              <a:ext uri="{FF2B5EF4-FFF2-40B4-BE49-F238E27FC236}">
                <a16:creationId xmlns:a16="http://schemas.microsoft.com/office/drawing/2014/main" id="{30810BDE-FCB4-9D67-BE0A-9107822949C3}"/>
              </a:ext>
            </a:extLst>
          </p:cNvPr>
          <p:cNvGraphicFramePr>
            <a:graphicFrameLocks noGrp="1"/>
          </p:cNvGraphicFramePr>
          <p:nvPr/>
        </p:nvGraphicFramePr>
        <p:xfrm>
          <a:off x="6570785" y="1999715"/>
          <a:ext cx="5078437" cy="1670684"/>
        </p:xfrm>
        <a:graphic>
          <a:graphicData uri="http://schemas.openxmlformats.org/drawingml/2006/table">
            <a:tbl>
              <a:tblPr/>
              <a:tblGrid>
                <a:gridCol w="1811869">
                  <a:extLst>
                    <a:ext uri="{9D8B030D-6E8A-4147-A177-3AD203B41FA5}">
                      <a16:colId xmlns:a16="http://schemas.microsoft.com/office/drawing/2014/main" val="4106557331"/>
                    </a:ext>
                  </a:extLst>
                </a:gridCol>
                <a:gridCol w="1810561">
                  <a:extLst>
                    <a:ext uri="{9D8B030D-6E8A-4147-A177-3AD203B41FA5}">
                      <a16:colId xmlns:a16="http://schemas.microsoft.com/office/drawing/2014/main" val="2642507785"/>
                    </a:ext>
                  </a:extLst>
                </a:gridCol>
                <a:gridCol w="1456007">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Measurement Date</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/l)</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8/5/2015 17:00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406.6</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569.2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dirty="0">
                          <a:effectLst/>
                          <a:latin typeface="Calibri" panose="020F0502020204030204" pitchFamily="34" charset="0"/>
                        </a:rPr>
                        <a:t>8/7/2015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18.7</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26.2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dirty="0">
                          <a:effectLst/>
                          <a:latin typeface="Calibri" panose="020F0502020204030204" pitchFamily="34" charset="0"/>
                        </a:rPr>
                        <a:t>9/2/2015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&lt;4.5 [LOD]</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&lt;6.3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bl>
          </a:graphicData>
        </a:graphic>
      </p:graphicFrame>
      <p:sp>
        <p:nvSpPr>
          <p:cNvPr id="6" name="TextBox 5">
            <a:extLst>
              <a:ext uri="{FF2B5EF4-FFF2-40B4-BE49-F238E27FC236}">
                <a16:creationId xmlns:a16="http://schemas.microsoft.com/office/drawing/2014/main" id="{640DE725-EC06-EB88-1714-F9E731EB01D7}"/>
              </a:ext>
            </a:extLst>
          </p:cNvPr>
          <p:cNvSpPr txBox="1"/>
          <p:nvPr/>
        </p:nvSpPr>
        <p:spPr>
          <a:xfrm>
            <a:off x="7260701" y="3719006"/>
            <a:ext cx="4390369" cy="646331"/>
          </a:xfrm>
          <a:prstGeom prst="rect">
            <a:avLst/>
          </a:prstGeom>
          <a:noFill/>
        </p:spPr>
        <p:txBody>
          <a:bodyPr wrap="none" rtlCol="0">
            <a:spAutoFit/>
          </a:bodyPr>
          <a:lstStyle/>
          <a:p>
            <a:r>
              <a:rPr lang="en-US" dirty="0"/>
              <a:t>Assumed daily urine production of 1.40 liters</a:t>
            </a:r>
          </a:p>
          <a:p>
            <a:r>
              <a:rPr lang="en-US" dirty="0"/>
              <a:t>Collection period is 25ml/1400ml or 0.018</a:t>
            </a:r>
          </a:p>
        </p:txBody>
      </p:sp>
    </p:spTree>
    <p:extLst>
      <p:ext uri="{BB962C8B-B14F-4D97-AF65-F5344CB8AC3E}">
        <p14:creationId xmlns:p14="http://schemas.microsoft.com/office/powerpoint/2010/main" val="1690292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6796-6913-6A46-9B0B-B4D6DDFCF832}"/>
              </a:ext>
            </a:extLst>
          </p:cNvPr>
          <p:cNvSpPr>
            <a:spLocks noGrp="1"/>
          </p:cNvSpPr>
          <p:nvPr>
            <p:ph type="title"/>
          </p:nvPr>
        </p:nvSpPr>
        <p:spPr>
          <a:xfrm>
            <a:off x="168558" y="86200"/>
            <a:ext cx="10515600" cy="1009651"/>
          </a:xfrm>
        </p:spPr>
        <p:txBody>
          <a:bodyPr/>
          <a:lstStyle/>
          <a:p>
            <a:r>
              <a:rPr lang="en-US" dirty="0"/>
              <a:t>I-125 Inhalation: Vapor</a:t>
            </a:r>
          </a:p>
        </p:txBody>
      </p:sp>
      <p:sp>
        <p:nvSpPr>
          <p:cNvPr id="4" name="Slide Number Placeholder 3">
            <a:extLst>
              <a:ext uri="{FF2B5EF4-FFF2-40B4-BE49-F238E27FC236}">
                <a16:creationId xmlns:a16="http://schemas.microsoft.com/office/drawing/2014/main" id="{75017311-43C4-CB47-818A-701DB29A513A}"/>
              </a:ext>
            </a:extLst>
          </p:cNvPr>
          <p:cNvSpPr>
            <a:spLocks noGrp="1"/>
          </p:cNvSpPr>
          <p:nvPr>
            <p:ph type="sldNum" sz="quarter" idx="12"/>
          </p:nvPr>
        </p:nvSpPr>
        <p:spPr/>
        <p:txBody>
          <a:bodyPr/>
          <a:lstStyle/>
          <a:p>
            <a:fld id="{677F7B41-FD57-4489-AAB8-D17CF179067D}" type="slidenum">
              <a:rPr lang="en-US" smtClean="0"/>
              <a:t>33</a:t>
            </a:fld>
            <a:endParaRPr lang="en-US"/>
          </a:p>
        </p:txBody>
      </p:sp>
      <p:grpSp>
        <p:nvGrpSpPr>
          <p:cNvPr id="6" name="Group 5">
            <a:extLst>
              <a:ext uri="{FF2B5EF4-FFF2-40B4-BE49-F238E27FC236}">
                <a16:creationId xmlns:a16="http://schemas.microsoft.com/office/drawing/2014/main" id="{B5DDE992-4CC6-814E-B485-1466E6809BB5}"/>
              </a:ext>
            </a:extLst>
          </p:cNvPr>
          <p:cNvGrpSpPr/>
          <p:nvPr/>
        </p:nvGrpSpPr>
        <p:grpSpPr>
          <a:xfrm>
            <a:off x="1739328" y="981777"/>
            <a:ext cx="8713343" cy="5225680"/>
            <a:chOff x="3075708" y="945182"/>
            <a:chExt cx="9116291" cy="5791664"/>
          </a:xfrm>
        </p:grpSpPr>
        <p:pic>
          <p:nvPicPr>
            <p:cNvPr id="5" name="Picture 4">
              <a:extLst>
                <a:ext uri="{FF2B5EF4-FFF2-40B4-BE49-F238E27FC236}">
                  <a16:creationId xmlns:a16="http://schemas.microsoft.com/office/drawing/2014/main" id="{68C752D5-CFC3-124D-A3FE-788A3FA0F450}"/>
                </a:ext>
              </a:extLst>
            </p:cNvPr>
            <p:cNvPicPr>
              <a:picLocks noChangeAspect="1"/>
            </p:cNvPicPr>
            <p:nvPr/>
          </p:nvPicPr>
          <p:blipFill>
            <a:blip r:embed="rId3"/>
            <a:stretch>
              <a:fillRect/>
            </a:stretch>
          </p:blipFill>
          <p:spPr>
            <a:xfrm>
              <a:off x="3075708" y="945182"/>
              <a:ext cx="9116291" cy="5791664"/>
            </a:xfrm>
            <a:prstGeom prst="rect">
              <a:avLst/>
            </a:prstGeom>
          </p:spPr>
        </p:pic>
        <p:sp>
          <p:nvSpPr>
            <p:cNvPr id="7" name="Oval 6">
              <a:extLst>
                <a:ext uri="{FF2B5EF4-FFF2-40B4-BE49-F238E27FC236}">
                  <a16:creationId xmlns:a16="http://schemas.microsoft.com/office/drawing/2014/main" id="{19F44008-7642-1B4B-8AD5-E30B5E0CE92F}"/>
                </a:ext>
              </a:extLst>
            </p:cNvPr>
            <p:cNvSpPr/>
            <p:nvPr/>
          </p:nvSpPr>
          <p:spPr>
            <a:xfrm>
              <a:off x="7871095" y="4848031"/>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57815E8-15D4-1147-BF6D-A55081C669C1}"/>
                </a:ext>
              </a:extLst>
            </p:cNvPr>
            <p:cNvSpPr/>
            <p:nvPr/>
          </p:nvSpPr>
          <p:spPr>
            <a:xfrm>
              <a:off x="9951261" y="4848031"/>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5474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6796-6913-6A46-9B0B-B4D6DDFCF832}"/>
              </a:ext>
            </a:extLst>
          </p:cNvPr>
          <p:cNvSpPr>
            <a:spLocks noGrp="1"/>
          </p:cNvSpPr>
          <p:nvPr>
            <p:ph type="title"/>
          </p:nvPr>
        </p:nvSpPr>
        <p:spPr>
          <a:xfrm>
            <a:off x="168558" y="86200"/>
            <a:ext cx="10515600" cy="1009651"/>
          </a:xfrm>
        </p:spPr>
        <p:txBody>
          <a:bodyPr/>
          <a:lstStyle/>
          <a:p>
            <a:r>
              <a:rPr lang="en-US" dirty="0"/>
              <a:t>I-125 Inhalation: Vapor</a:t>
            </a:r>
          </a:p>
        </p:txBody>
      </p:sp>
      <p:sp>
        <p:nvSpPr>
          <p:cNvPr id="3" name="Content Placeholder 2">
            <a:extLst>
              <a:ext uri="{FF2B5EF4-FFF2-40B4-BE49-F238E27FC236}">
                <a16:creationId xmlns:a16="http://schemas.microsoft.com/office/drawing/2014/main" id="{4311CF29-E36D-B046-AF2A-4BF84172A89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5017311-43C4-CB47-818A-701DB29A513A}"/>
              </a:ext>
            </a:extLst>
          </p:cNvPr>
          <p:cNvSpPr>
            <a:spLocks noGrp="1"/>
          </p:cNvSpPr>
          <p:nvPr>
            <p:ph type="sldNum" sz="quarter" idx="12"/>
          </p:nvPr>
        </p:nvSpPr>
        <p:spPr/>
        <p:txBody>
          <a:bodyPr/>
          <a:lstStyle/>
          <a:p>
            <a:fld id="{677F7B41-FD57-4489-AAB8-D17CF179067D}" type="slidenum">
              <a:rPr lang="en-US" smtClean="0"/>
              <a:t>34</a:t>
            </a:fld>
            <a:endParaRPr lang="en-US"/>
          </a:p>
        </p:txBody>
      </p:sp>
      <p:pic>
        <p:nvPicPr>
          <p:cNvPr id="9" name="Picture 8">
            <a:extLst>
              <a:ext uri="{FF2B5EF4-FFF2-40B4-BE49-F238E27FC236}">
                <a16:creationId xmlns:a16="http://schemas.microsoft.com/office/drawing/2014/main" id="{5F737546-6A75-B447-8CC4-8516B0311286}"/>
              </a:ext>
            </a:extLst>
          </p:cNvPr>
          <p:cNvPicPr>
            <a:picLocks noChangeAspect="1"/>
          </p:cNvPicPr>
          <p:nvPr/>
        </p:nvPicPr>
        <p:blipFill>
          <a:blip r:embed="rId3"/>
          <a:stretch>
            <a:fillRect/>
          </a:stretch>
        </p:blipFill>
        <p:spPr>
          <a:xfrm>
            <a:off x="927100" y="1155961"/>
            <a:ext cx="10337800" cy="5499100"/>
          </a:xfrm>
          <a:prstGeom prst="rect">
            <a:avLst/>
          </a:prstGeom>
        </p:spPr>
      </p:pic>
      <p:sp>
        <p:nvSpPr>
          <p:cNvPr id="10" name="Oval 9">
            <a:extLst>
              <a:ext uri="{FF2B5EF4-FFF2-40B4-BE49-F238E27FC236}">
                <a16:creationId xmlns:a16="http://schemas.microsoft.com/office/drawing/2014/main" id="{B4C22C37-48FF-104A-808D-B9C43DEE0A45}"/>
              </a:ext>
            </a:extLst>
          </p:cNvPr>
          <p:cNvSpPr/>
          <p:nvPr/>
        </p:nvSpPr>
        <p:spPr>
          <a:xfrm>
            <a:off x="913245" y="1676547"/>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92679C2-C42F-DE4C-A2EC-C324C76B6606}"/>
              </a:ext>
            </a:extLst>
          </p:cNvPr>
          <p:cNvSpPr/>
          <p:nvPr/>
        </p:nvSpPr>
        <p:spPr>
          <a:xfrm>
            <a:off x="4378394" y="3579434"/>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02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59CE-B0A1-FCC2-17EF-D06DBC99DDB6}"/>
              </a:ext>
            </a:extLst>
          </p:cNvPr>
          <p:cNvSpPr>
            <a:spLocks noGrp="1"/>
          </p:cNvSpPr>
          <p:nvPr>
            <p:ph type="title"/>
          </p:nvPr>
        </p:nvSpPr>
        <p:spPr/>
        <p:txBody>
          <a:bodyPr/>
          <a:lstStyle/>
          <a:p>
            <a:r>
              <a:rPr lang="en-US" dirty="0"/>
              <a:t>I-125 Inhalation</a:t>
            </a:r>
          </a:p>
        </p:txBody>
      </p:sp>
      <p:sp>
        <p:nvSpPr>
          <p:cNvPr id="3" name="Content Placeholder 2">
            <a:extLst>
              <a:ext uri="{FF2B5EF4-FFF2-40B4-BE49-F238E27FC236}">
                <a16:creationId xmlns:a16="http://schemas.microsoft.com/office/drawing/2014/main" id="{0987CE68-4608-AEA1-2499-977C99C17F56}"/>
              </a:ext>
            </a:extLst>
          </p:cNvPr>
          <p:cNvSpPr>
            <a:spLocks noGrp="1"/>
          </p:cNvSpPr>
          <p:nvPr>
            <p:ph idx="1"/>
          </p:nvPr>
        </p:nvSpPr>
        <p:spPr>
          <a:xfrm>
            <a:off x="838200" y="1999715"/>
            <a:ext cx="5379720" cy="3753813"/>
          </a:xfrm>
        </p:spPr>
        <p:txBody>
          <a:bodyPr>
            <a:normAutofit/>
          </a:bodyPr>
          <a:lstStyle/>
          <a:p>
            <a:r>
              <a:rPr lang="en-US" dirty="0"/>
              <a:t>Determine acute inhalation intake from urine samples</a:t>
            </a:r>
          </a:p>
          <a:p>
            <a:pPr lvl="1"/>
            <a:r>
              <a:rPr lang="en-US" dirty="0">
                <a:solidFill>
                  <a:srgbClr val="C00000"/>
                </a:solidFill>
              </a:rPr>
              <a:t>2.242E+03 </a:t>
            </a:r>
            <a:r>
              <a:rPr lang="en-US" dirty="0" err="1">
                <a:solidFill>
                  <a:srgbClr val="C00000"/>
                </a:solidFill>
              </a:rPr>
              <a:t>Bq</a:t>
            </a:r>
            <a:r>
              <a:rPr lang="en-US" dirty="0">
                <a:solidFill>
                  <a:srgbClr val="C00000"/>
                </a:solidFill>
              </a:rPr>
              <a:t> 		(P = 2.09E-01)</a:t>
            </a:r>
          </a:p>
          <a:p>
            <a:r>
              <a:rPr lang="en-US" dirty="0"/>
              <a:t>Intake as a vapor?</a:t>
            </a:r>
          </a:p>
          <a:p>
            <a:pPr lvl="1"/>
            <a:r>
              <a:rPr lang="en-US" dirty="0">
                <a:solidFill>
                  <a:srgbClr val="C00000"/>
                </a:solidFill>
              </a:rPr>
              <a:t>1.268E+03 </a:t>
            </a:r>
            <a:r>
              <a:rPr lang="en-US" dirty="0" err="1">
                <a:solidFill>
                  <a:srgbClr val="C00000"/>
                </a:solidFill>
              </a:rPr>
              <a:t>Bq</a:t>
            </a:r>
            <a:r>
              <a:rPr lang="en-US" dirty="0">
                <a:solidFill>
                  <a:srgbClr val="C00000"/>
                </a:solidFill>
              </a:rPr>
              <a:t>  		(P = 9.97E-02)</a:t>
            </a:r>
          </a:p>
          <a:p>
            <a:r>
              <a:rPr lang="en-US" dirty="0">
                <a:solidFill>
                  <a:schemeClr val="accent1"/>
                </a:solidFill>
              </a:rPr>
              <a:t>Intake as wound?</a:t>
            </a:r>
          </a:p>
        </p:txBody>
      </p:sp>
      <p:sp>
        <p:nvSpPr>
          <p:cNvPr id="4" name="Slide Number Placeholder 3">
            <a:extLst>
              <a:ext uri="{FF2B5EF4-FFF2-40B4-BE49-F238E27FC236}">
                <a16:creationId xmlns:a16="http://schemas.microsoft.com/office/drawing/2014/main" id="{9CC1E1C2-EC4F-BD44-59FE-7555AEBEBB45}"/>
              </a:ext>
            </a:extLst>
          </p:cNvPr>
          <p:cNvSpPr>
            <a:spLocks noGrp="1"/>
          </p:cNvSpPr>
          <p:nvPr>
            <p:ph type="sldNum" sz="quarter" idx="12"/>
          </p:nvPr>
        </p:nvSpPr>
        <p:spPr/>
        <p:txBody>
          <a:bodyPr/>
          <a:lstStyle/>
          <a:p>
            <a:fld id="{677F7B41-FD57-4489-AAB8-D17CF179067D}" type="slidenum">
              <a:rPr lang="en-US" smtClean="0"/>
              <a:t>35</a:t>
            </a:fld>
            <a:endParaRPr lang="en-US"/>
          </a:p>
        </p:txBody>
      </p:sp>
      <p:graphicFrame>
        <p:nvGraphicFramePr>
          <p:cNvPr id="5" name="Table 4">
            <a:extLst>
              <a:ext uri="{FF2B5EF4-FFF2-40B4-BE49-F238E27FC236}">
                <a16:creationId xmlns:a16="http://schemas.microsoft.com/office/drawing/2014/main" id="{30810BDE-FCB4-9D67-BE0A-9107822949C3}"/>
              </a:ext>
            </a:extLst>
          </p:cNvPr>
          <p:cNvGraphicFramePr>
            <a:graphicFrameLocks noGrp="1"/>
          </p:cNvGraphicFramePr>
          <p:nvPr/>
        </p:nvGraphicFramePr>
        <p:xfrm>
          <a:off x="6570785" y="1999715"/>
          <a:ext cx="5078437" cy="1670684"/>
        </p:xfrm>
        <a:graphic>
          <a:graphicData uri="http://schemas.openxmlformats.org/drawingml/2006/table">
            <a:tbl>
              <a:tblPr/>
              <a:tblGrid>
                <a:gridCol w="1811869">
                  <a:extLst>
                    <a:ext uri="{9D8B030D-6E8A-4147-A177-3AD203B41FA5}">
                      <a16:colId xmlns:a16="http://schemas.microsoft.com/office/drawing/2014/main" val="4106557331"/>
                    </a:ext>
                  </a:extLst>
                </a:gridCol>
                <a:gridCol w="1810561">
                  <a:extLst>
                    <a:ext uri="{9D8B030D-6E8A-4147-A177-3AD203B41FA5}">
                      <a16:colId xmlns:a16="http://schemas.microsoft.com/office/drawing/2014/main" val="2642507785"/>
                    </a:ext>
                  </a:extLst>
                </a:gridCol>
                <a:gridCol w="1456007">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Measurement Date</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/l)</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8/5/2015 17:00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406.6</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569.2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dirty="0">
                          <a:effectLst/>
                          <a:latin typeface="Calibri" panose="020F0502020204030204" pitchFamily="34" charset="0"/>
                        </a:rPr>
                        <a:t>8/7/2015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18.7</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26.2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dirty="0">
                          <a:effectLst/>
                          <a:latin typeface="Calibri" panose="020F0502020204030204" pitchFamily="34" charset="0"/>
                        </a:rPr>
                        <a:t>9/2/2015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&lt;4.5 [LOD]</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&lt;6.3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bl>
          </a:graphicData>
        </a:graphic>
      </p:graphicFrame>
      <p:sp>
        <p:nvSpPr>
          <p:cNvPr id="6" name="TextBox 5">
            <a:extLst>
              <a:ext uri="{FF2B5EF4-FFF2-40B4-BE49-F238E27FC236}">
                <a16:creationId xmlns:a16="http://schemas.microsoft.com/office/drawing/2014/main" id="{640DE725-EC06-EB88-1714-F9E731EB01D7}"/>
              </a:ext>
            </a:extLst>
          </p:cNvPr>
          <p:cNvSpPr txBox="1"/>
          <p:nvPr/>
        </p:nvSpPr>
        <p:spPr>
          <a:xfrm>
            <a:off x="7260701" y="3719006"/>
            <a:ext cx="4390369" cy="646331"/>
          </a:xfrm>
          <a:prstGeom prst="rect">
            <a:avLst/>
          </a:prstGeom>
          <a:noFill/>
        </p:spPr>
        <p:txBody>
          <a:bodyPr wrap="none" rtlCol="0">
            <a:spAutoFit/>
          </a:bodyPr>
          <a:lstStyle/>
          <a:p>
            <a:r>
              <a:rPr lang="en-US" dirty="0"/>
              <a:t>Assumed daily urine production of 1.40 liters</a:t>
            </a:r>
          </a:p>
          <a:p>
            <a:r>
              <a:rPr lang="en-US" dirty="0"/>
              <a:t>Collection period is 25ml/1400ml or 0.018</a:t>
            </a:r>
          </a:p>
        </p:txBody>
      </p:sp>
    </p:spTree>
    <p:extLst>
      <p:ext uri="{BB962C8B-B14F-4D97-AF65-F5344CB8AC3E}">
        <p14:creationId xmlns:p14="http://schemas.microsoft.com/office/powerpoint/2010/main" val="325059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6796-6913-6A46-9B0B-B4D6DDFCF832}"/>
              </a:ext>
            </a:extLst>
          </p:cNvPr>
          <p:cNvSpPr>
            <a:spLocks noGrp="1"/>
          </p:cNvSpPr>
          <p:nvPr>
            <p:ph type="title"/>
          </p:nvPr>
        </p:nvSpPr>
        <p:spPr>
          <a:xfrm>
            <a:off x="270164" y="430180"/>
            <a:ext cx="4080164" cy="1009651"/>
          </a:xfrm>
        </p:spPr>
        <p:txBody>
          <a:bodyPr>
            <a:normAutofit fontScale="90000"/>
          </a:bodyPr>
          <a:lstStyle/>
          <a:p>
            <a:r>
              <a:rPr lang="en-US" dirty="0"/>
              <a:t>I-125 Inhalation: Wound</a:t>
            </a:r>
          </a:p>
        </p:txBody>
      </p:sp>
      <p:sp>
        <p:nvSpPr>
          <p:cNvPr id="4" name="Slide Number Placeholder 3">
            <a:extLst>
              <a:ext uri="{FF2B5EF4-FFF2-40B4-BE49-F238E27FC236}">
                <a16:creationId xmlns:a16="http://schemas.microsoft.com/office/drawing/2014/main" id="{75017311-43C4-CB47-818A-701DB29A513A}"/>
              </a:ext>
            </a:extLst>
          </p:cNvPr>
          <p:cNvSpPr>
            <a:spLocks noGrp="1"/>
          </p:cNvSpPr>
          <p:nvPr>
            <p:ph type="sldNum" sz="quarter" idx="12"/>
          </p:nvPr>
        </p:nvSpPr>
        <p:spPr/>
        <p:txBody>
          <a:bodyPr/>
          <a:lstStyle/>
          <a:p>
            <a:fld id="{677F7B41-FD57-4489-AAB8-D17CF179067D}" type="slidenum">
              <a:rPr lang="en-US" smtClean="0"/>
              <a:t>36</a:t>
            </a:fld>
            <a:endParaRPr lang="en-US"/>
          </a:p>
        </p:txBody>
      </p:sp>
      <p:pic>
        <p:nvPicPr>
          <p:cNvPr id="5" name="Picture 4">
            <a:extLst>
              <a:ext uri="{FF2B5EF4-FFF2-40B4-BE49-F238E27FC236}">
                <a16:creationId xmlns:a16="http://schemas.microsoft.com/office/drawing/2014/main" id="{EB61D0CE-0CFB-0346-A5D4-3F231E6A7A25}"/>
              </a:ext>
            </a:extLst>
          </p:cNvPr>
          <p:cNvPicPr>
            <a:picLocks noChangeAspect="1"/>
          </p:cNvPicPr>
          <p:nvPr/>
        </p:nvPicPr>
        <p:blipFill>
          <a:blip r:embed="rId2"/>
          <a:stretch>
            <a:fillRect/>
          </a:stretch>
        </p:blipFill>
        <p:spPr>
          <a:xfrm>
            <a:off x="3359216" y="1050508"/>
            <a:ext cx="6352674" cy="5211415"/>
          </a:xfrm>
          <a:prstGeom prst="rect">
            <a:avLst/>
          </a:prstGeom>
        </p:spPr>
      </p:pic>
      <p:sp>
        <p:nvSpPr>
          <p:cNvPr id="7" name="Oval 6">
            <a:extLst>
              <a:ext uri="{FF2B5EF4-FFF2-40B4-BE49-F238E27FC236}">
                <a16:creationId xmlns:a16="http://schemas.microsoft.com/office/drawing/2014/main" id="{639F19AE-572D-0147-9C8F-0AAC475EBE72}"/>
              </a:ext>
            </a:extLst>
          </p:cNvPr>
          <p:cNvSpPr/>
          <p:nvPr/>
        </p:nvSpPr>
        <p:spPr>
          <a:xfrm>
            <a:off x="7454291" y="4489024"/>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235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6796-6913-6A46-9B0B-B4D6DDFCF832}"/>
              </a:ext>
            </a:extLst>
          </p:cNvPr>
          <p:cNvSpPr>
            <a:spLocks noGrp="1"/>
          </p:cNvSpPr>
          <p:nvPr>
            <p:ph type="title"/>
          </p:nvPr>
        </p:nvSpPr>
        <p:spPr>
          <a:xfrm>
            <a:off x="270163" y="76413"/>
            <a:ext cx="6961909" cy="1009651"/>
          </a:xfrm>
        </p:spPr>
        <p:txBody>
          <a:bodyPr>
            <a:normAutofit/>
          </a:bodyPr>
          <a:lstStyle/>
          <a:p>
            <a:r>
              <a:rPr lang="en-US" dirty="0"/>
              <a:t>I-125 Inhalation: Wound</a:t>
            </a:r>
          </a:p>
        </p:txBody>
      </p:sp>
      <p:sp>
        <p:nvSpPr>
          <p:cNvPr id="4" name="Slide Number Placeholder 3">
            <a:extLst>
              <a:ext uri="{FF2B5EF4-FFF2-40B4-BE49-F238E27FC236}">
                <a16:creationId xmlns:a16="http://schemas.microsoft.com/office/drawing/2014/main" id="{75017311-43C4-CB47-818A-701DB29A513A}"/>
              </a:ext>
            </a:extLst>
          </p:cNvPr>
          <p:cNvSpPr>
            <a:spLocks noGrp="1"/>
          </p:cNvSpPr>
          <p:nvPr>
            <p:ph type="sldNum" sz="quarter" idx="12"/>
          </p:nvPr>
        </p:nvSpPr>
        <p:spPr/>
        <p:txBody>
          <a:bodyPr/>
          <a:lstStyle/>
          <a:p>
            <a:fld id="{677F7B41-FD57-4489-AAB8-D17CF179067D}" type="slidenum">
              <a:rPr lang="en-US" smtClean="0"/>
              <a:t>37</a:t>
            </a:fld>
            <a:endParaRPr lang="en-US"/>
          </a:p>
        </p:txBody>
      </p:sp>
      <p:grpSp>
        <p:nvGrpSpPr>
          <p:cNvPr id="10" name="Group 9">
            <a:extLst>
              <a:ext uri="{FF2B5EF4-FFF2-40B4-BE49-F238E27FC236}">
                <a16:creationId xmlns:a16="http://schemas.microsoft.com/office/drawing/2014/main" id="{4565D563-644C-4D46-B5BB-7000446496C6}"/>
              </a:ext>
            </a:extLst>
          </p:cNvPr>
          <p:cNvGrpSpPr/>
          <p:nvPr/>
        </p:nvGrpSpPr>
        <p:grpSpPr>
          <a:xfrm>
            <a:off x="1018309" y="991683"/>
            <a:ext cx="10471150" cy="5562600"/>
            <a:chOff x="838200" y="-2069558"/>
            <a:chExt cx="10471150" cy="5562600"/>
          </a:xfrm>
        </p:grpSpPr>
        <p:pic>
          <p:nvPicPr>
            <p:cNvPr id="6" name="Picture 5">
              <a:extLst>
                <a:ext uri="{FF2B5EF4-FFF2-40B4-BE49-F238E27FC236}">
                  <a16:creationId xmlns:a16="http://schemas.microsoft.com/office/drawing/2014/main" id="{192BD345-0D7F-3143-824B-0D436994EBD3}"/>
                </a:ext>
              </a:extLst>
            </p:cNvPr>
            <p:cNvPicPr>
              <a:picLocks noChangeAspect="1"/>
            </p:cNvPicPr>
            <p:nvPr/>
          </p:nvPicPr>
          <p:blipFill>
            <a:blip r:embed="rId3"/>
            <a:stretch>
              <a:fillRect/>
            </a:stretch>
          </p:blipFill>
          <p:spPr>
            <a:xfrm>
              <a:off x="882650" y="-2069558"/>
              <a:ext cx="10426700" cy="5562600"/>
            </a:xfrm>
            <a:prstGeom prst="rect">
              <a:avLst/>
            </a:prstGeom>
          </p:spPr>
        </p:pic>
        <p:sp>
          <p:nvSpPr>
            <p:cNvPr id="8" name="Oval 7">
              <a:extLst>
                <a:ext uri="{FF2B5EF4-FFF2-40B4-BE49-F238E27FC236}">
                  <a16:creationId xmlns:a16="http://schemas.microsoft.com/office/drawing/2014/main" id="{8EB594D6-F114-0C4C-A84D-D903FDAD99B1}"/>
                </a:ext>
              </a:extLst>
            </p:cNvPr>
            <p:cNvSpPr/>
            <p:nvPr/>
          </p:nvSpPr>
          <p:spPr>
            <a:xfrm>
              <a:off x="838200" y="-1454152"/>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1FDB43B-D14E-1246-9F9D-45D4825AC984}"/>
                </a:ext>
              </a:extLst>
            </p:cNvPr>
            <p:cNvSpPr/>
            <p:nvPr/>
          </p:nvSpPr>
          <p:spPr>
            <a:xfrm>
              <a:off x="4763785" y="205539"/>
              <a:ext cx="2095928" cy="729466"/>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2964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59CE-B0A1-FCC2-17EF-D06DBC99DDB6}"/>
              </a:ext>
            </a:extLst>
          </p:cNvPr>
          <p:cNvSpPr>
            <a:spLocks noGrp="1"/>
          </p:cNvSpPr>
          <p:nvPr>
            <p:ph type="title"/>
          </p:nvPr>
        </p:nvSpPr>
        <p:spPr/>
        <p:txBody>
          <a:bodyPr/>
          <a:lstStyle/>
          <a:p>
            <a:r>
              <a:rPr lang="en-US" dirty="0"/>
              <a:t>I-125 Inhalation</a:t>
            </a:r>
          </a:p>
        </p:txBody>
      </p:sp>
      <p:sp>
        <p:nvSpPr>
          <p:cNvPr id="3" name="Content Placeholder 2">
            <a:extLst>
              <a:ext uri="{FF2B5EF4-FFF2-40B4-BE49-F238E27FC236}">
                <a16:creationId xmlns:a16="http://schemas.microsoft.com/office/drawing/2014/main" id="{0987CE68-4608-AEA1-2499-977C99C17F56}"/>
              </a:ext>
            </a:extLst>
          </p:cNvPr>
          <p:cNvSpPr>
            <a:spLocks noGrp="1"/>
          </p:cNvSpPr>
          <p:nvPr>
            <p:ph idx="1"/>
          </p:nvPr>
        </p:nvSpPr>
        <p:spPr>
          <a:xfrm>
            <a:off x="838200" y="1999715"/>
            <a:ext cx="5379720" cy="3753813"/>
          </a:xfrm>
        </p:spPr>
        <p:txBody>
          <a:bodyPr>
            <a:normAutofit fontScale="92500" lnSpcReduction="20000"/>
          </a:bodyPr>
          <a:lstStyle/>
          <a:p>
            <a:r>
              <a:rPr lang="en-US" dirty="0"/>
              <a:t>Determine acute inhalation intake from urine samples</a:t>
            </a:r>
          </a:p>
          <a:p>
            <a:pPr lvl="1"/>
            <a:r>
              <a:rPr lang="en-US" dirty="0">
                <a:solidFill>
                  <a:srgbClr val="C00000"/>
                </a:solidFill>
              </a:rPr>
              <a:t>2.242E+03 </a:t>
            </a:r>
            <a:r>
              <a:rPr lang="en-US" dirty="0" err="1">
                <a:solidFill>
                  <a:srgbClr val="C00000"/>
                </a:solidFill>
              </a:rPr>
              <a:t>Bq</a:t>
            </a:r>
            <a:r>
              <a:rPr lang="en-US" dirty="0">
                <a:solidFill>
                  <a:srgbClr val="C00000"/>
                </a:solidFill>
              </a:rPr>
              <a:t> 		(P = 2.09E-01)</a:t>
            </a:r>
          </a:p>
          <a:p>
            <a:r>
              <a:rPr lang="en-US" dirty="0"/>
              <a:t>Intake as a vapor?</a:t>
            </a:r>
          </a:p>
          <a:p>
            <a:pPr lvl="1"/>
            <a:r>
              <a:rPr lang="en-US" dirty="0">
                <a:solidFill>
                  <a:srgbClr val="C00000"/>
                </a:solidFill>
              </a:rPr>
              <a:t>1.268E+03 </a:t>
            </a:r>
            <a:r>
              <a:rPr lang="en-US" dirty="0" err="1">
                <a:solidFill>
                  <a:srgbClr val="C00000"/>
                </a:solidFill>
              </a:rPr>
              <a:t>Bq</a:t>
            </a:r>
            <a:r>
              <a:rPr lang="en-US" dirty="0">
                <a:solidFill>
                  <a:srgbClr val="C00000"/>
                </a:solidFill>
              </a:rPr>
              <a:t>  		(P = 9.97E-02)</a:t>
            </a:r>
          </a:p>
          <a:p>
            <a:r>
              <a:rPr lang="en-US" dirty="0"/>
              <a:t>Intake via wound model?</a:t>
            </a:r>
          </a:p>
          <a:p>
            <a:pPr lvl="1"/>
            <a:r>
              <a:rPr lang="en-US" dirty="0">
                <a:solidFill>
                  <a:srgbClr val="C00000"/>
                </a:solidFill>
              </a:rPr>
              <a:t>6.649E+02 </a:t>
            </a:r>
            <a:r>
              <a:rPr lang="en-US" dirty="0" err="1">
                <a:solidFill>
                  <a:srgbClr val="C00000"/>
                </a:solidFill>
              </a:rPr>
              <a:t>Bq</a:t>
            </a:r>
            <a:r>
              <a:rPr lang="en-US" dirty="0">
                <a:solidFill>
                  <a:srgbClr val="C00000"/>
                </a:solidFill>
              </a:rPr>
              <a:t>		(P = 7.34E-01)</a:t>
            </a:r>
          </a:p>
          <a:p>
            <a:r>
              <a:rPr lang="en-US" dirty="0"/>
              <a:t>Wound intake AND acute inhalation?</a:t>
            </a:r>
          </a:p>
        </p:txBody>
      </p:sp>
      <p:sp>
        <p:nvSpPr>
          <p:cNvPr id="4" name="Slide Number Placeholder 3">
            <a:extLst>
              <a:ext uri="{FF2B5EF4-FFF2-40B4-BE49-F238E27FC236}">
                <a16:creationId xmlns:a16="http://schemas.microsoft.com/office/drawing/2014/main" id="{9CC1E1C2-EC4F-BD44-59FE-7555AEBEBB45}"/>
              </a:ext>
            </a:extLst>
          </p:cNvPr>
          <p:cNvSpPr>
            <a:spLocks noGrp="1"/>
          </p:cNvSpPr>
          <p:nvPr>
            <p:ph type="sldNum" sz="quarter" idx="12"/>
          </p:nvPr>
        </p:nvSpPr>
        <p:spPr/>
        <p:txBody>
          <a:bodyPr/>
          <a:lstStyle/>
          <a:p>
            <a:fld id="{677F7B41-FD57-4489-AAB8-D17CF179067D}" type="slidenum">
              <a:rPr lang="en-US" smtClean="0"/>
              <a:t>38</a:t>
            </a:fld>
            <a:endParaRPr lang="en-US"/>
          </a:p>
        </p:txBody>
      </p:sp>
      <p:graphicFrame>
        <p:nvGraphicFramePr>
          <p:cNvPr id="5" name="Table 4">
            <a:extLst>
              <a:ext uri="{FF2B5EF4-FFF2-40B4-BE49-F238E27FC236}">
                <a16:creationId xmlns:a16="http://schemas.microsoft.com/office/drawing/2014/main" id="{30810BDE-FCB4-9D67-BE0A-9107822949C3}"/>
              </a:ext>
            </a:extLst>
          </p:cNvPr>
          <p:cNvGraphicFramePr>
            <a:graphicFrameLocks noGrp="1"/>
          </p:cNvGraphicFramePr>
          <p:nvPr/>
        </p:nvGraphicFramePr>
        <p:xfrm>
          <a:off x="6570785" y="1999715"/>
          <a:ext cx="5078437" cy="1670684"/>
        </p:xfrm>
        <a:graphic>
          <a:graphicData uri="http://schemas.openxmlformats.org/drawingml/2006/table">
            <a:tbl>
              <a:tblPr/>
              <a:tblGrid>
                <a:gridCol w="1811869">
                  <a:extLst>
                    <a:ext uri="{9D8B030D-6E8A-4147-A177-3AD203B41FA5}">
                      <a16:colId xmlns:a16="http://schemas.microsoft.com/office/drawing/2014/main" val="4106557331"/>
                    </a:ext>
                  </a:extLst>
                </a:gridCol>
                <a:gridCol w="1810561">
                  <a:extLst>
                    <a:ext uri="{9D8B030D-6E8A-4147-A177-3AD203B41FA5}">
                      <a16:colId xmlns:a16="http://schemas.microsoft.com/office/drawing/2014/main" val="2642507785"/>
                    </a:ext>
                  </a:extLst>
                </a:gridCol>
                <a:gridCol w="1456007">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Measurement Date</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/l)</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8/5/2015 17:00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406.6</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569.2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dirty="0">
                          <a:effectLst/>
                          <a:latin typeface="Calibri" panose="020F0502020204030204" pitchFamily="34" charset="0"/>
                        </a:rPr>
                        <a:t>8/7/2015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18.7</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26.2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dirty="0">
                          <a:effectLst/>
                          <a:latin typeface="Calibri" panose="020F0502020204030204" pitchFamily="34" charset="0"/>
                        </a:rPr>
                        <a:t>9/2/2015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&lt;4.5 [LOD]</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&lt;6.3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bl>
          </a:graphicData>
        </a:graphic>
      </p:graphicFrame>
      <p:sp>
        <p:nvSpPr>
          <p:cNvPr id="6" name="TextBox 5">
            <a:extLst>
              <a:ext uri="{FF2B5EF4-FFF2-40B4-BE49-F238E27FC236}">
                <a16:creationId xmlns:a16="http://schemas.microsoft.com/office/drawing/2014/main" id="{640DE725-EC06-EB88-1714-F9E731EB01D7}"/>
              </a:ext>
            </a:extLst>
          </p:cNvPr>
          <p:cNvSpPr txBox="1"/>
          <p:nvPr/>
        </p:nvSpPr>
        <p:spPr>
          <a:xfrm>
            <a:off x="7260701" y="3719006"/>
            <a:ext cx="4390369" cy="646331"/>
          </a:xfrm>
          <a:prstGeom prst="rect">
            <a:avLst/>
          </a:prstGeom>
          <a:noFill/>
        </p:spPr>
        <p:txBody>
          <a:bodyPr wrap="none" rtlCol="0">
            <a:spAutoFit/>
          </a:bodyPr>
          <a:lstStyle/>
          <a:p>
            <a:r>
              <a:rPr lang="en-US" dirty="0"/>
              <a:t>Assumed daily urine production of 1.40 liters</a:t>
            </a:r>
          </a:p>
          <a:p>
            <a:r>
              <a:rPr lang="en-US" dirty="0"/>
              <a:t>Collection period is 25ml/1400ml or 0.018</a:t>
            </a:r>
          </a:p>
        </p:txBody>
      </p:sp>
    </p:spTree>
    <p:extLst>
      <p:ext uri="{BB962C8B-B14F-4D97-AF65-F5344CB8AC3E}">
        <p14:creationId xmlns:p14="http://schemas.microsoft.com/office/powerpoint/2010/main" val="2321020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D3DA-3880-81E5-9736-F2C7B7A1B8B5}"/>
              </a:ext>
            </a:extLst>
          </p:cNvPr>
          <p:cNvSpPr>
            <a:spLocks noGrp="1"/>
          </p:cNvSpPr>
          <p:nvPr>
            <p:ph type="title"/>
          </p:nvPr>
        </p:nvSpPr>
        <p:spPr/>
        <p:txBody>
          <a:bodyPr/>
          <a:lstStyle/>
          <a:p>
            <a:r>
              <a:rPr lang="en-US" dirty="0"/>
              <a:t>Intake via Two Routes</a:t>
            </a:r>
          </a:p>
        </p:txBody>
      </p:sp>
      <p:sp>
        <p:nvSpPr>
          <p:cNvPr id="3" name="Content Placeholder 2">
            <a:extLst>
              <a:ext uri="{FF2B5EF4-FFF2-40B4-BE49-F238E27FC236}">
                <a16:creationId xmlns:a16="http://schemas.microsoft.com/office/drawing/2014/main" id="{DC908D96-3A28-5DA1-71AC-B1BFB2AEA96B}"/>
              </a:ext>
            </a:extLst>
          </p:cNvPr>
          <p:cNvSpPr>
            <a:spLocks noGrp="1"/>
          </p:cNvSpPr>
          <p:nvPr>
            <p:ph idx="1"/>
          </p:nvPr>
        </p:nvSpPr>
        <p:spPr/>
        <p:txBody>
          <a:bodyPr/>
          <a:lstStyle/>
          <a:p>
            <a:r>
              <a:rPr lang="en-US" dirty="0"/>
              <a:t>Make sure that you are applying info to all IRs</a:t>
            </a:r>
          </a:p>
        </p:txBody>
      </p:sp>
      <p:sp>
        <p:nvSpPr>
          <p:cNvPr id="4" name="Date Placeholder 3">
            <a:extLst>
              <a:ext uri="{FF2B5EF4-FFF2-40B4-BE49-F238E27FC236}">
                <a16:creationId xmlns:a16="http://schemas.microsoft.com/office/drawing/2014/main" id="{E02E5DE2-0C9D-E957-347A-DAE1034645D5}"/>
              </a:ext>
            </a:extLst>
          </p:cNvPr>
          <p:cNvSpPr>
            <a:spLocks noGrp="1"/>
          </p:cNvSpPr>
          <p:nvPr>
            <p:ph type="dt" sz="half" idx="10"/>
          </p:nvPr>
        </p:nvSpPr>
        <p:spPr/>
        <p:txBody>
          <a:bodyPr/>
          <a:lstStyle/>
          <a:p>
            <a:fld id="{0F8A93F2-1463-6646-9AB5-3E59D066B5F9}" type="datetime1">
              <a:rPr lang="en-US" smtClean="0"/>
              <a:t>5/12/2025</a:t>
            </a:fld>
            <a:endParaRPr lang="en-US" dirty="0"/>
          </a:p>
        </p:txBody>
      </p:sp>
      <p:pic>
        <p:nvPicPr>
          <p:cNvPr id="6" name="Picture 5">
            <a:extLst>
              <a:ext uri="{FF2B5EF4-FFF2-40B4-BE49-F238E27FC236}">
                <a16:creationId xmlns:a16="http://schemas.microsoft.com/office/drawing/2014/main" id="{102636ED-A75A-5139-5114-BD5255911AC7}"/>
              </a:ext>
            </a:extLst>
          </p:cNvPr>
          <p:cNvPicPr>
            <a:picLocks noChangeAspect="1"/>
          </p:cNvPicPr>
          <p:nvPr/>
        </p:nvPicPr>
        <p:blipFill>
          <a:blip r:embed="rId2"/>
          <a:stretch>
            <a:fillRect/>
          </a:stretch>
        </p:blipFill>
        <p:spPr>
          <a:xfrm>
            <a:off x="6411272" y="4312418"/>
            <a:ext cx="5106113" cy="1448002"/>
          </a:xfrm>
          <a:prstGeom prst="rect">
            <a:avLst/>
          </a:prstGeom>
        </p:spPr>
      </p:pic>
    </p:spTree>
    <p:extLst>
      <p:ext uri="{BB962C8B-B14F-4D97-AF65-F5344CB8AC3E}">
        <p14:creationId xmlns:p14="http://schemas.microsoft.com/office/powerpoint/2010/main" val="148444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7C3C6-41CE-13E5-66E6-45B7663065C9}"/>
              </a:ext>
            </a:extLst>
          </p:cNvPr>
          <p:cNvSpPr>
            <a:spLocks noGrp="1"/>
          </p:cNvSpPr>
          <p:nvPr>
            <p:ph type="dt" sz="half" idx="10"/>
          </p:nvPr>
        </p:nvSpPr>
        <p:spPr/>
        <p:txBody>
          <a:bodyPr/>
          <a:lstStyle/>
          <a:p>
            <a:fld id="{737A566E-397E-BF43-BCBD-1E8FE2439686}" type="datetime1">
              <a:rPr lang="en-US" smtClean="0"/>
              <a:t>5/12/2025</a:t>
            </a:fld>
            <a:endParaRPr lang="en-US"/>
          </a:p>
        </p:txBody>
      </p:sp>
      <p:sp>
        <p:nvSpPr>
          <p:cNvPr id="5" name="Content Placeholder 2">
            <a:extLst>
              <a:ext uri="{FF2B5EF4-FFF2-40B4-BE49-F238E27FC236}">
                <a16:creationId xmlns:a16="http://schemas.microsoft.com/office/drawing/2014/main" id="{A4DF115E-D043-457A-8972-CB187F81075D}"/>
              </a:ext>
            </a:extLst>
          </p:cNvPr>
          <p:cNvSpPr>
            <a:spLocks noGrp="1"/>
          </p:cNvSpPr>
          <p:nvPr/>
        </p:nvSpPr>
        <p:spPr>
          <a:xfrm>
            <a:off x="7944197" y="1974166"/>
            <a:ext cx="2657407" cy="3633860"/>
          </a:xfrm>
          <a:prstGeom prst="rect">
            <a:avLst/>
          </a:prstGeom>
        </p:spPr>
        <p:txBody>
          <a:bodyPr vert="horz" lIns="91440" tIns="45720" rIns="91440" bIns="45720" rtlCol="0">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966"/>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966"/>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966"/>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966"/>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sz="2000" dirty="0"/>
              <a:t>Worker receives a chronic exposure to airborne U-natural during a 4-year period</a:t>
            </a:r>
          </a:p>
          <a:p>
            <a:pPr marL="0" indent="0">
              <a:buNone/>
            </a:pPr>
            <a:endParaRPr lang="en-US" sz="2000" dirty="0"/>
          </a:p>
        </p:txBody>
      </p:sp>
      <p:grpSp>
        <p:nvGrpSpPr>
          <p:cNvPr id="7" name="Group 6">
            <a:extLst>
              <a:ext uri="{FF2B5EF4-FFF2-40B4-BE49-F238E27FC236}">
                <a16:creationId xmlns:a16="http://schemas.microsoft.com/office/drawing/2014/main" id="{3FE47F6F-B700-E32C-3113-6622107AB5EB}"/>
              </a:ext>
            </a:extLst>
          </p:cNvPr>
          <p:cNvGrpSpPr/>
          <p:nvPr/>
        </p:nvGrpSpPr>
        <p:grpSpPr>
          <a:xfrm>
            <a:off x="702644" y="269507"/>
            <a:ext cx="5717226" cy="5876767"/>
            <a:chOff x="3519964" y="0"/>
            <a:chExt cx="5152072" cy="6858000"/>
          </a:xfrm>
        </p:grpSpPr>
        <p:pic>
          <p:nvPicPr>
            <p:cNvPr id="9" name="Picture 8">
              <a:extLst>
                <a:ext uri="{FF2B5EF4-FFF2-40B4-BE49-F238E27FC236}">
                  <a16:creationId xmlns:a16="http://schemas.microsoft.com/office/drawing/2014/main" id="{51BE591F-A84F-D591-DFCD-71509F2D18EA}"/>
                </a:ext>
              </a:extLst>
            </p:cNvPr>
            <p:cNvPicPr>
              <a:picLocks noChangeAspect="1"/>
            </p:cNvPicPr>
            <p:nvPr/>
          </p:nvPicPr>
          <p:blipFill>
            <a:blip r:embed="rId2"/>
            <a:stretch>
              <a:fillRect/>
            </a:stretch>
          </p:blipFill>
          <p:spPr>
            <a:xfrm>
              <a:off x="3519964" y="0"/>
              <a:ext cx="5152072" cy="6858000"/>
            </a:xfrm>
            <a:prstGeom prst="rect">
              <a:avLst/>
            </a:prstGeom>
            <a:scene3d>
              <a:camera prst="orthographicFront">
                <a:rot lat="0" lon="0" rev="21552000"/>
              </a:camera>
              <a:lightRig rig="threePt" dir="t"/>
            </a:scene3d>
          </p:spPr>
        </p:pic>
        <p:sp>
          <p:nvSpPr>
            <p:cNvPr id="10" name="Rectangle: Rounded Corners 9">
              <a:extLst>
                <a:ext uri="{FF2B5EF4-FFF2-40B4-BE49-F238E27FC236}">
                  <a16:creationId xmlns:a16="http://schemas.microsoft.com/office/drawing/2014/main" id="{D741EFEA-7249-5D75-A3C6-00842B3033B6}"/>
                </a:ext>
              </a:extLst>
            </p:cNvPr>
            <p:cNvSpPr/>
            <p:nvPr/>
          </p:nvSpPr>
          <p:spPr>
            <a:xfrm>
              <a:off x="6611815" y="2250830"/>
              <a:ext cx="1289539" cy="4009293"/>
            </a:xfrm>
            <a:prstGeom prst="roundRect">
              <a:avLst/>
            </a:prstGeom>
            <a:noFill/>
            <a:ln w="508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Star: 5 Points 11">
              <a:extLst>
                <a:ext uri="{FF2B5EF4-FFF2-40B4-BE49-F238E27FC236}">
                  <a16:creationId xmlns:a16="http://schemas.microsoft.com/office/drawing/2014/main" id="{EC5B3DE9-0489-C206-D0F9-70CF4ECFE04C}"/>
                </a:ext>
              </a:extLst>
            </p:cNvPr>
            <p:cNvSpPr/>
            <p:nvPr/>
          </p:nvSpPr>
          <p:spPr>
            <a:xfrm>
              <a:off x="7115907" y="2830152"/>
              <a:ext cx="281354" cy="316523"/>
            </a:xfrm>
            <a:prstGeom prst="star5">
              <a:avLst/>
            </a:prstGeom>
            <a:solidFill>
              <a:schemeClr val="accent2">
                <a:alpha val="5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Star: 5 Points 12">
              <a:extLst>
                <a:ext uri="{FF2B5EF4-FFF2-40B4-BE49-F238E27FC236}">
                  <a16:creationId xmlns:a16="http://schemas.microsoft.com/office/drawing/2014/main" id="{DDEF1C6F-0E36-7734-E72E-4C3F5AFFF106}"/>
                </a:ext>
              </a:extLst>
            </p:cNvPr>
            <p:cNvSpPr/>
            <p:nvPr/>
          </p:nvSpPr>
          <p:spPr>
            <a:xfrm>
              <a:off x="7696200" y="2414954"/>
              <a:ext cx="281354" cy="316523"/>
            </a:xfrm>
            <a:prstGeom prst="star5">
              <a:avLst/>
            </a:prstGeom>
            <a:solidFill>
              <a:schemeClr val="accent2">
                <a:alpha val="5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Star: 5 Points 13">
              <a:extLst>
                <a:ext uri="{FF2B5EF4-FFF2-40B4-BE49-F238E27FC236}">
                  <a16:creationId xmlns:a16="http://schemas.microsoft.com/office/drawing/2014/main" id="{4A6B154F-AD1F-860A-474D-B8F95FCE0A33}"/>
                </a:ext>
              </a:extLst>
            </p:cNvPr>
            <p:cNvSpPr/>
            <p:nvPr/>
          </p:nvSpPr>
          <p:spPr>
            <a:xfrm>
              <a:off x="7244861" y="2513629"/>
              <a:ext cx="281354" cy="316523"/>
            </a:xfrm>
            <a:prstGeom prst="star5">
              <a:avLst/>
            </a:prstGeom>
            <a:solidFill>
              <a:schemeClr val="accent2">
                <a:alpha val="5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r: 5 Points 14">
              <a:extLst>
                <a:ext uri="{FF2B5EF4-FFF2-40B4-BE49-F238E27FC236}">
                  <a16:creationId xmlns:a16="http://schemas.microsoft.com/office/drawing/2014/main" id="{0EA82C6B-7399-DC26-16C3-450D633E36E6}"/>
                </a:ext>
              </a:extLst>
            </p:cNvPr>
            <p:cNvSpPr/>
            <p:nvPr/>
          </p:nvSpPr>
          <p:spPr>
            <a:xfrm>
              <a:off x="7479323" y="2409092"/>
              <a:ext cx="281354" cy="316523"/>
            </a:xfrm>
            <a:prstGeom prst="star5">
              <a:avLst/>
            </a:prstGeom>
            <a:solidFill>
              <a:schemeClr val="accent2">
                <a:alpha val="5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Star: 5 Points 15">
              <a:extLst>
                <a:ext uri="{FF2B5EF4-FFF2-40B4-BE49-F238E27FC236}">
                  <a16:creationId xmlns:a16="http://schemas.microsoft.com/office/drawing/2014/main" id="{5155F61E-36CE-6D9B-C924-6EF86B9B3F67}"/>
                </a:ext>
              </a:extLst>
            </p:cNvPr>
            <p:cNvSpPr/>
            <p:nvPr/>
          </p:nvSpPr>
          <p:spPr>
            <a:xfrm>
              <a:off x="6975230" y="4255476"/>
              <a:ext cx="281354" cy="316523"/>
            </a:xfrm>
            <a:prstGeom prst="star5">
              <a:avLst/>
            </a:prstGeom>
            <a:solidFill>
              <a:schemeClr val="accent2">
                <a:alpha val="5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Star: 5 Points 16">
              <a:extLst>
                <a:ext uri="{FF2B5EF4-FFF2-40B4-BE49-F238E27FC236}">
                  <a16:creationId xmlns:a16="http://schemas.microsoft.com/office/drawing/2014/main" id="{AA8C0D6A-C561-CAC1-32A8-B8A7DE968316}"/>
                </a:ext>
              </a:extLst>
            </p:cNvPr>
            <p:cNvSpPr/>
            <p:nvPr/>
          </p:nvSpPr>
          <p:spPr>
            <a:xfrm>
              <a:off x="6661637" y="4255476"/>
              <a:ext cx="281354" cy="316523"/>
            </a:xfrm>
            <a:prstGeom prst="star5">
              <a:avLst/>
            </a:prstGeom>
            <a:solidFill>
              <a:schemeClr val="accent2">
                <a:alpha val="5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Star: 5 Points 17">
              <a:extLst>
                <a:ext uri="{FF2B5EF4-FFF2-40B4-BE49-F238E27FC236}">
                  <a16:creationId xmlns:a16="http://schemas.microsoft.com/office/drawing/2014/main" id="{1C8226F6-230D-A46B-28D6-C53D8820C65A}"/>
                </a:ext>
              </a:extLst>
            </p:cNvPr>
            <p:cNvSpPr/>
            <p:nvPr/>
          </p:nvSpPr>
          <p:spPr>
            <a:xfrm>
              <a:off x="6547337" y="4255476"/>
              <a:ext cx="281354" cy="316523"/>
            </a:xfrm>
            <a:prstGeom prst="star5">
              <a:avLst/>
            </a:prstGeom>
            <a:solidFill>
              <a:schemeClr val="accent2">
                <a:alpha val="5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Star: 5 Points 18">
              <a:extLst>
                <a:ext uri="{FF2B5EF4-FFF2-40B4-BE49-F238E27FC236}">
                  <a16:creationId xmlns:a16="http://schemas.microsoft.com/office/drawing/2014/main" id="{EF84E4CD-125E-665C-9A0A-AFF2A4D60D46}"/>
                </a:ext>
              </a:extLst>
            </p:cNvPr>
            <p:cNvSpPr/>
            <p:nvPr/>
          </p:nvSpPr>
          <p:spPr>
            <a:xfrm>
              <a:off x="6792001" y="4161690"/>
              <a:ext cx="281354" cy="316523"/>
            </a:xfrm>
            <a:prstGeom prst="star5">
              <a:avLst/>
            </a:prstGeom>
            <a:solidFill>
              <a:schemeClr val="accent2">
                <a:alpha val="5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792273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59CE-B0A1-FCC2-17EF-D06DBC99DDB6}"/>
              </a:ext>
            </a:extLst>
          </p:cNvPr>
          <p:cNvSpPr>
            <a:spLocks noGrp="1"/>
          </p:cNvSpPr>
          <p:nvPr>
            <p:ph type="title"/>
          </p:nvPr>
        </p:nvSpPr>
        <p:spPr>
          <a:xfrm>
            <a:off x="505690" y="139431"/>
            <a:ext cx="10515600" cy="1009651"/>
          </a:xfrm>
        </p:spPr>
        <p:txBody>
          <a:bodyPr/>
          <a:lstStyle/>
          <a:p>
            <a:r>
              <a:rPr lang="en-US" dirty="0"/>
              <a:t>I-125 Inhalation: Wound and Acute</a:t>
            </a:r>
          </a:p>
        </p:txBody>
      </p:sp>
      <p:sp>
        <p:nvSpPr>
          <p:cNvPr id="4" name="Slide Number Placeholder 3">
            <a:extLst>
              <a:ext uri="{FF2B5EF4-FFF2-40B4-BE49-F238E27FC236}">
                <a16:creationId xmlns:a16="http://schemas.microsoft.com/office/drawing/2014/main" id="{9CC1E1C2-EC4F-BD44-59FE-7555AEBEBB45}"/>
              </a:ext>
            </a:extLst>
          </p:cNvPr>
          <p:cNvSpPr>
            <a:spLocks noGrp="1"/>
          </p:cNvSpPr>
          <p:nvPr>
            <p:ph type="sldNum" sz="quarter" idx="12"/>
          </p:nvPr>
        </p:nvSpPr>
        <p:spPr/>
        <p:txBody>
          <a:bodyPr/>
          <a:lstStyle/>
          <a:p>
            <a:fld id="{677F7B41-FD57-4489-AAB8-D17CF179067D}" type="slidenum">
              <a:rPr lang="en-US" smtClean="0"/>
              <a:t>40</a:t>
            </a:fld>
            <a:endParaRPr lang="en-US"/>
          </a:p>
        </p:txBody>
      </p:sp>
      <p:grpSp>
        <p:nvGrpSpPr>
          <p:cNvPr id="13" name="Group 12">
            <a:extLst>
              <a:ext uri="{FF2B5EF4-FFF2-40B4-BE49-F238E27FC236}">
                <a16:creationId xmlns:a16="http://schemas.microsoft.com/office/drawing/2014/main" id="{B9F9D491-6E6A-CC43-814D-123A40D8C983}"/>
              </a:ext>
            </a:extLst>
          </p:cNvPr>
          <p:cNvGrpSpPr/>
          <p:nvPr/>
        </p:nvGrpSpPr>
        <p:grpSpPr>
          <a:xfrm>
            <a:off x="505690" y="1675450"/>
            <a:ext cx="7797800" cy="4305300"/>
            <a:chOff x="505690" y="1309879"/>
            <a:chExt cx="7797800" cy="4305300"/>
          </a:xfrm>
        </p:grpSpPr>
        <p:grpSp>
          <p:nvGrpSpPr>
            <p:cNvPr id="11" name="Group 10">
              <a:extLst>
                <a:ext uri="{FF2B5EF4-FFF2-40B4-BE49-F238E27FC236}">
                  <a16:creationId xmlns:a16="http://schemas.microsoft.com/office/drawing/2014/main" id="{33919D07-37D4-EE4D-A2B0-80EC2CABEF9C}"/>
                </a:ext>
              </a:extLst>
            </p:cNvPr>
            <p:cNvGrpSpPr/>
            <p:nvPr/>
          </p:nvGrpSpPr>
          <p:grpSpPr>
            <a:xfrm>
              <a:off x="505690" y="1309879"/>
              <a:ext cx="7797800" cy="4305300"/>
              <a:chOff x="505690" y="1309879"/>
              <a:chExt cx="7797800" cy="4305300"/>
            </a:xfrm>
          </p:grpSpPr>
          <p:pic>
            <p:nvPicPr>
              <p:cNvPr id="9" name="Picture 8">
                <a:extLst>
                  <a:ext uri="{FF2B5EF4-FFF2-40B4-BE49-F238E27FC236}">
                    <a16:creationId xmlns:a16="http://schemas.microsoft.com/office/drawing/2014/main" id="{A5B61046-40CF-3A49-9174-7E0C11CB0AA7}"/>
                  </a:ext>
                </a:extLst>
              </p:cNvPr>
              <p:cNvPicPr>
                <a:picLocks noChangeAspect="1"/>
              </p:cNvPicPr>
              <p:nvPr/>
            </p:nvPicPr>
            <p:blipFill>
              <a:blip r:embed="rId2"/>
              <a:stretch>
                <a:fillRect/>
              </a:stretch>
            </p:blipFill>
            <p:spPr>
              <a:xfrm>
                <a:off x="505690" y="1309879"/>
                <a:ext cx="7797800" cy="4305300"/>
              </a:xfrm>
              <a:prstGeom prst="rect">
                <a:avLst/>
              </a:prstGeom>
            </p:spPr>
          </p:pic>
          <p:sp>
            <p:nvSpPr>
              <p:cNvPr id="10" name="Oval 9">
                <a:extLst>
                  <a:ext uri="{FF2B5EF4-FFF2-40B4-BE49-F238E27FC236}">
                    <a16:creationId xmlns:a16="http://schemas.microsoft.com/office/drawing/2014/main" id="{57B09841-3660-1542-9659-EA2B2B31D55F}"/>
                  </a:ext>
                </a:extLst>
              </p:cNvPr>
              <p:cNvSpPr/>
              <p:nvPr/>
            </p:nvSpPr>
            <p:spPr>
              <a:xfrm>
                <a:off x="939930" y="4001070"/>
                <a:ext cx="1387634" cy="570929"/>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BD7CA8B3-EDC0-8644-B61C-BD273CEDD84E}"/>
                </a:ext>
              </a:extLst>
            </p:cNvPr>
            <p:cNvSpPr/>
            <p:nvPr/>
          </p:nvSpPr>
          <p:spPr>
            <a:xfrm>
              <a:off x="6800402" y="1812052"/>
              <a:ext cx="1387634" cy="570929"/>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BCE7F2C-91E1-3447-B3C3-98F7EC7B2EB1}"/>
              </a:ext>
            </a:extLst>
          </p:cNvPr>
          <p:cNvGrpSpPr/>
          <p:nvPr/>
        </p:nvGrpSpPr>
        <p:grpSpPr>
          <a:xfrm>
            <a:off x="2831652" y="1309879"/>
            <a:ext cx="7937500" cy="4279900"/>
            <a:chOff x="2831652" y="1309879"/>
            <a:chExt cx="7937500" cy="4279900"/>
          </a:xfrm>
        </p:grpSpPr>
        <p:pic>
          <p:nvPicPr>
            <p:cNvPr id="14" name="Picture 13">
              <a:extLst>
                <a:ext uri="{FF2B5EF4-FFF2-40B4-BE49-F238E27FC236}">
                  <a16:creationId xmlns:a16="http://schemas.microsoft.com/office/drawing/2014/main" id="{F7ACC437-3141-094C-8E1B-96903523C2CC}"/>
                </a:ext>
              </a:extLst>
            </p:cNvPr>
            <p:cNvPicPr>
              <a:picLocks noChangeAspect="1"/>
            </p:cNvPicPr>
            <p:nvPr/>
          </p:nvPicPr>
          <p:blipFill>
            <a:blip r:embed="rId3"/>
            <a:stretch>
              <a:fillRect/>
            </a:stretch>
          </p:blipFill>
          <p:spPr>
            <a:xfrm>
              <a:off x="2831652" y="1309879"/>
              <a:ext cx="7937500" cy="4279900"/>
            </a:xfrm>
            <a:prstGeom prst="rect">
              <a:avLst/>
            </a:prstGeom>
          </p:spPr>
        </p:pic>
        <p:sp>
          <p:nvSpPr>
            <p:cNvPr id="15" name="Oval 14">
              <a:extLst>
                <a:ext uri="{FF2B5EF4-FFF2-40B4-BE49-F238E27FC236}">
                  <a16:creationId xmlns:a16="http://schemas.microsoft.com/office/drawing/2014/main" id="{B6C9B004-CC1D-344B-9DA0-7A5EFC7FE56B}"/>
                </a:ext>
              </a:extLst>
            </p:cNvPr>
            <p:cNvSpPr/>
            <p:nvPr/>
          </p:nvSpPr>
          <p:spPr>
            <a:xfrm>
              <a:off x="3350621" y="3045107"/>
              <a:ext cx="1387634" cy="570929"/>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908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59CE-B0A1-FCC2-17EF-D06DBC99DDB6}"/>
              </a:ext>
            </a:extLst>
          </p:cNvPr>
          <p:cNvSpPr>
            <a:spLocks noGrp="1"/>
          </p:cNvSpPr>
          <p:nvPr>
            <p:ph type="title"/>
          </p:nvPr>
        </p:nvSpPr>
        <p:spPr>
          <a:xfrm>
            <a:off x="505690" y="139431"/>
            <a:ext cx="10515600" cy="1009651"/>
          </a:xfrm>
        </p:spPr>
        <p:txBody>
          <a:bodyPr/>
          <a:lstStyle/>
          <a:p>
            <a:r>
              <a:rPr lang="en-US" dirty="0"/>
              <a:t>I-125 Inhalation: Wound and Acute</a:t>
            </a:r>
          </a:p>
        </p:txBody>
      </p:sp>
      <p:sp>
        <p:nvSpPr>
          <p:cNvPr id="4" name="Slide Number Placeholder 3">
            <a:extLst>
              <a:ext uri="{FF2B5EF4-FFF2-40B4-BE49-F238E27FC236}">
                <a16:creationId xmlns:a16="http://schemas.microsoft.com/office/drawing/2014/main" id="{9CC1E1C2-EC4F-BD44-59FE-7555AEBEBB45}"/>
              </a:ext>
            </a:extLst>
          </p:cNvPr>
          <p:cNvSpPr>
            <a:spLocks noGrp="1"/>
          </p:cNvSpPr>
          <p:nvPr>
            <p:ph type="sldNum" sz="quarter" idx="12"/>
          </p:nvPr>
        </p:nvSpPr>
        <p:spPr/>
        <p:txBody>
          <a:bodyPr/>
          <a:lstStyle/>
          <a:p>
            <a:fld id="{677F7B41-FD57-4489-AAB8-D17CF179067D}" type="slidenum">
              <a:rPr lang="en-US" smtClean="0"/>
              <a:t>41</a:t>
            </a:fld>
            <a:endParaRPr lang="en-US"/>
          </a:p>
        </p:txBody>
      </p:sp>
      <p:grpSp>
        <p:nvGrpSpPr>
          <p:cNvPr id="5" name="Group 4">
            <a:extLst>
              <a:ext uri="{FF2B5EF4-FFF2-40B4-BE49-F238E27FC236}">
                <a16:creationId xmlns:a16="http://schemas.microsoft.com/office/drawing/2014/main" id="{2CDAA916-ED34-7346-BCA3-5CC2DABC7E41}"/>
              </a:ext>
            </a:extLst>
          </p:cNvPr>
          <p:cNvGrpSpPr/>
          <p:nvPr/>
        </p:nvGrpSpPr>
        <p:grpSpPr>
          <a:xfrm>
            <a:off x="935759" y="1032212"/>
            <a:ext cx="10375900" cy="5511800"/>
            <a:chOff x="935759" y="1032212"/>
            <a:chExt cx="10375900" cy="5511800"/>
          </a:xfrm>
        </p:grpSpPr>
        <p:pic>
          <p:nvPicPr>
            <p:cNvPr id="3" name="Picture 2">
              <a:extLst>
                <a:ext uri="{FF2B5EF4-FFF2-40B4-BE49-F238E27FC236}">
                  <a16:creationId xmlns:a16="http://schemas.microsoft.com/office/drawing/2014/main" id="{7B1070B7-5948-224F-85AF-320469D12042}"/>
                </a:ext>
              </a:extLst>
            </p:cNvPr>
            <p:cNvPicPr>
              <a:picLocks noChangeAspect="1"/>
            </p:cNvPicPr>
            <p:nvPr/>
          </p:nvPicPr>
          <p:blipFill>
            <a:blip r:embed="rId3"/>
            <a:stretch>
              <a:fillRect/>
            </a:stretch>
          </p:blipFill>
          <p:spPr>
            <a:xfrm>
              <a:off x="935759" y="1032212"/>
              <a:ext cx="10375900" cy="5511800"/>
            </a:xfrm>
            <a:prstGeom prst="rect">
              <a:avLst/>
            </a:prstGeom>
          </p:spPr>
        </p:pic>
        <p:sp>
          <p:nvSpPr>
            <p:cNvPr id="17" name="Oval 16">
              <a:extLst>
                <a:ext uri="{FF2B5EF4-FFF2-40B4-BE49-F238E27FC236}">
                  <a16:creationId xmlns:a16="http://schemas.microsoft.com/office/drawing/2014/main" id="{45284A01-F8E0-9344-9D6D-144E604816F0}"/>
                </a:ext>
              </a:extLst>
            </p:cNvPr>
            <p:cNvSpPr/>
            <p:nvPr/>
          </p:nvSpPr>
          <p:spPr>
            <a:xfrm>
              <a:off x="935759" y="1548813"/>
              <a:ext cx="2292350" cy="1166674"/>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BACBC67-6A06-0743-9AD4-8475F5D5CB61}"/>
                </a:ext>
              </a:extLst>
            </p:cNvPr>
            <p:cNvSpPr/>
            <p:nvPr/>
          </p:nvSpPr>
          <p:spPr>
            <a:xfrm>
              <a:off x="5539639" y="3512918"/>
              <a:ext cx="1387634" cy="477191"/>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2142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59CE-B0A1-FCC2-17EF-D06DBC99DDB6}"/>
              </a:ext>
            </a:extLst>
          </p:cNvPr>
          <p:cNvSpPr>
            <a:spLocks noGrp="1"/>
          </p:cNvSpPr>
          <p:nvPr>
            <p:ph type="title"/>
          </p:nvPr>
        </p:nvSpPr>
        <p:spPr/>
        <p:txBody>
          <a:bodyPr/>
          <a:lstStyle/>
          <a:p>
            <a:r>
              <a:rPr lang="en-US" dirty="0"/>
              <a:t>I-125 Inhalation</a:t>
            </a:r>
          </a:p>
        </p:txBody>
      </p:sp>
      <p:sp>
        <p:nvSpPr>
          <p:cNvPr id="3" name="Content Placeholder 2">
            <a:extLst>
              <a:ext uri="{FF2B5EF4-FFF2-40B4-BE49-F238E27FC236}">
                <a16:creationId xmlns:a16="http://schemas.microsoft.com/office/drawing/2014/main" id="{0987CE68-4608-AEA1-2499-977C99C17F56}"/>
              </a:ext>
            </a:extLst>
          </p:cNvPr>
          <p:cNvSpPr>
            <a:spLocks noGrp="1"/>
          </p:cNvSpPr>
          <p:nvPr>
            <p:ph idx="1"/>
          </p:nvPr>
        </p:nvSpPr>
        <p:spPr>
          <a:xfrm>
            <a:off x="838200" y="1999715"/>
            <a:ext cx="5379720" cy="3753813"/>
          </a:xfrm>
        </p:spPr>
        <p:txBody>
          <a:bodyPr>
            <a:normAutofit fontScale="70000" lnSpcReduction="20000"/>
          </a:bodyPr>
          <a:lstStyle/>
          <a:p>
            <a:r>
              <a:rPr lang="en-US" dirty="0"/>
              <a:t>Determine acute inhalation intake from urine samples</a:t>
            </a:r>
          </a:p>
          <a:p>
            <a:pPr lvl="1"/>
            <a:r>
              <a:rPr lang="en-US" dirty="0">
                <a:solidFill>
                  <a:srgbClr val="C00000"/>
                </a:solidFill>
              </a:rPr>
              <a:t>2.242E+03 </a:t>
            </a:r>
            <a:r>
              <a:rPr lang="en-US" dirty="0" err="1">
                <a:solidFill>
                  <a:srgbClr val="C00000"/>
                </a:solidFill>
              </a:rPr>
              <a:t>Bq</a:t>
            </a:r>
            <a:r>
              <a:rPr lang="en-US" dirty="0">
                <a:solidFill>
                  <a:srgbClr val="C00000"/>
                </a:solidFill>
              </a:rPr>
              <a:t> 		(P = 2.09E-01)</a:t>
            </a:r>
          </a:p>
          <a:p>
            <a:r>
              <a:rPr lang="en-US" dirty="0"/>
              <a:t>Intake as a vapor?</a:t>
            </a:r>
          </a:p>
          <a:p>
            <a:pPr lvl="1"/>
            <a:r>
              <a:rPr lang="en-US" dirty="0">
                <a:solidFill>
                  <a:srgbClr val="C00000"/>
                </a:solidFill>
              </a:rPr>
              <a:t>1.268E+03 </a:t>
            </a:r>
            <a:r>
              <a:rPr lang="en-US" dirty="0" err="1">
                <a:solidFill>
                  <a:srgbClr val="C00000"/>
                </a:solidFill>
              </a:rPr>
              <a:t>Bq</a:t>
            </a:r>
            <a:r>
              <a:rPr lang="en-US" dirty="0">
                <a:solidFill>
                  <a:srgbClr val="C00000"/>
                </a:solidFill>
              </a:rPr>
              <a:t>  		(P = 9.97E-02)</a:t>
            </a:r>
          </a:p>
          <a:p>
            <a:r>
              <a:rPr lang="en-US" dirty="0"/>
              <a:t>Intake via wound model?</a:t>
            </a:r>
          </a:p>
          <a:p>
            <a:pPr lvl="1"/>
            <a:r>
              <a:rPr lang="en-US" dirty="0">
                <a:solidFill>
                  <a:srgbClr val="C00000"/>
                </a:solidFill>
              </a:rPr>
              <a:t>6.649E+02 </a:t>
            </a:r>
            <a:r>
              <a:rPr lang="en-US" dirty="0" err="1">
                <a:solidFill>
                  <a:srgbClr val="C00000"/>
                </a:solidFill>
              </a:rPr>
              <a:t>Bq</a:t>
            </a:r>
            <a:r>
              <a:rPr lang="en-US" dirty="0">
                <a:solidFill>
                  <a:srgbClr val="C00000"/>
                </a:solidFill>
              </a:rPr>
              <a:t>		(P = 7.34E-01)</a:t>
            </a:r>
          </a:p>
          <a:p>
            <a:r>
              <a:rPr lang="en-US" dirty="0"/>
              <a:t>Wound intake AND acute inhalation?</a:t>
            </a:r>
          </a:p>
          <a:p>
            <a:pPr lvl="1"/>
            <a:r>
              <a:rPr lang="en-US" dirty="0">
                <a:solidFill>
                  <a:srgbClr val="C00000"/>
                </a:solidFill>
              </a:rPr>
              <a:t>5.042E+02 </a:t>
            </a:r>
            <a:r>
              <a:rPr lang="en-US" dirty="0" err="1">
                <a:solidFill>
                  <a:srgbClr val="C00000"/>
                </a:solidFill>
              </a:rPr>
              <a:t>Bq</a:t>
            </a:r>
            <a:r>
              <a:rPr lang="en-US" dirty="0">
                <a:solidFill>
                  <a:srgbClr val="C00000"/>
                </a:solidFill>
              </a:rPr>
              <a:t> – wound	</a:t>
            </a:r>
          </a:p>
          <a:p>
            <a:pPr lvl="1"/>
            <a:r>
              <a:rPr lang="en-US" dirty="0">
                <a:solidFill>
                  <a:srgbClr val="C00000"/>
                </a:solidFill>
              </a:rPr>
              <a:t>4.338E+02 </a:t>
            </a:r>
            <a:r>
              <a:rPr lang="en-US" dirty="0" err="1">
                <a:solidFill>
                  <a:srgbClr val="C00000"/>
                </a:solidFill>
              </a:rPr>
              <a:t>Bq</a:t>
            </a:r>
            <a:r>
              <a:rPr lang="en-US" dirty="0">
                <a:solidFill>
                  <a:srgbClr val="C00000"/>
                </a:solidFill>
              </a:rPr>
              <a:t> – inhalation </a:t>
            </a:r>
          </a:p>
          <a:p>
            <a:pPr lvl="1"/>
            <a:r>
              <a:rPr lang="en-US" b="1" u="sng" dirty="0">
                <a:solidFill>
                  <a:srgbClr val="C00000"/>
                </a:solidFill>
              </a:rPr>
              <a:t>9.380E+02 </a:t>
            </a:r>
            <a:r>
              <a:rPr lang="en-US" b="1" u="sng" dirty="0" err="1">
                <a:solidFill>
                  <a:srgbClr val="C00000"/>
                </a:solidFill>
              </a:rPr>
              <a:t>Bq</a:t>
            </a:r>
            <a:r>
              <a:rPr lang="en-US" b="1" u="sng" dirty="0">
                <a:solidFill>
                  <a:srgbClr val="C00000"/>
                </a:solidFill>
              </a:rPr>
              <a:t> – total 	 (P = 9.98E-01)</a:t>
            </a:r>
          </a:p>
        </p:txBody>
      </p:sp>
      <p:sp>
        <p:nvSpPr>
          <p:cNvPr id="4" name="Slide Number Placeholder 3">
            <a:extLst>
              <a:ext uri="{FF2B5EF4-FFF2-40B4-BE49-F238E27FC236}">
                <a16:creationId xmlns:a16="http://schemas.microsoft.com/office/drawing/2014/main" id="{9CC1E1C2-EC4F-BD44-59FE-7555AEBEBB45}"/>
              </a:ext>
            </a:extLst>
          </p:cNvPr>
          <p:cNvSpPr>
            <a:spLocks noGrp="1"/>
          </p:cNvSpPr>
          <p:nvPr>
            <p:ph type="sldNum" sz="quarter" idx="12"/>
          </p:nvPr>
        </p:nvSpPr>
        <p:spPr/>
        <p:txBody>
          <a:bodyPr/>
          <a:lstStyle/>
          <a:p>
            <a:fld id="{677F7B41-FD57-4489-AAB8-D17CF179067D}" type="slidenum">
              <a:rPr lang="en-US" smtClean="0"/>
              <a:t>42</a:t>
            </a:fld>
            <a:endParaRPr lang="en-US"/>
          </a:p>
        </p:txBody>
      </p:sp>
      <p:graphicFrame>
        <p:nvGraphicFramePr>
          <p:cNvPr id="5" name="Table 4">
            <a:extLst>
              <a:ext uri="{FF2B5EF4-FFF2-40B4-BE49-F238E27FC236}">
                <a16:creationId xmlns:a16="http://schemas.microsoft.com/office/drawing/2014/main" id="{30810BDE-FCB4-9D67-BE0A-9107822949C3}"/>
              </a:ext>
            </a:extLst>
          </p:cNvPr>
          <p:cNvGraphicFramePr>
            <a:graphicFrameLocks noGrp="1"/>
          </p:cNvGraphicFramePr>
          <p:nvPr/>
        </p:nvGraphicFramePr>
        <p:xfrm>
          <a:off x="6570785" y="1999715"/>
          <a:ext cx="5078437" cy="1670684"/>
        </p:xfrm>
        <a:graphic>
          <a:graphicData uri="http://schemas.openxmlformats.org/drawingml/2006/table">
            <a:tbl>
              <a:tblPr/>
              <a:tblGrid>
                <a:gridCol w="1811869">
                  <a:extLst>
                    <a:ext uri="{9D8B030D-6E8A-4147-A177-3AD203B41FA5}">
                      <a16:colId xmlns:a16="http://schemas.microsoft.com/office/drawing/2014/main" val="4106557331"/>
                    </a:ext>
                  </a:extLst>
                </a:gridCol>
                <a:gridCol w="1810561">
                  <a:extLst>
                    <a:ext uri="{9D8B030D-6E8A-4147-A177-3AD203B41FA5}">
                      <a16:colId xmlns:a16="http://schemas.microsoft.com/office/drawing/2014/main" val="2642507785"/>
                    </a:ext>
                  </a:extLst>
                </a:gridCol>
                <a:gridCol w="1456007">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Measurement Date</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/l)</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8/5/2015 17:00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406.6</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569.2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dirty="0">
                          <a:effectLst/>
                          <a:latin typeface="Calibri" panose="020F0502020204030204" pitchFamily="34" charset="0"/>
                        </a:rPr>
                        <a:t>8/7/2015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18.7</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26.2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dirty="0">
                          <a:effectLst/>
                          <a:latin typeface="Calibri" panose="020F0502020204030204" pitchFamily="34" charset="0"/>
                        </a:rPr>
                        <a:t>9/2/2015 12:00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&lt;4.5 [LOD]</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&lt;6.3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bl>
          </a:graphicData>
        </a:graphic>
      </p:graphicFrame>
      <p:sp>
        <p:nvSpPr>
          <p:cNvPr id="6" name="TextBox 5">
            <a:extLst>
              <a:ext uri="{FF2B5EF4-FFF2-40B4-BE49-F238E27FC236}">
                <a16:creationId xmlns:a16="http://schemas.microsoft.com/office/drawing/2014/main" id="{640DE725-EC06-EB88-1714-F9E731EB01D7}"/>
              </a:ext>
            </a:extLst>
          </p:cNvPr>
          <p:cNvSpPr txBox="1"/>
          <p:nvPr/>
        </p:nvSpPr>
        <p:spPr>
          <a:xfrm>
            <a:off x="7260701" y="3719006"/>
            <a:ext cx="4390369" cy="646331"/>
          </a:xfrm>
          <a:prstGeom prst="rect">
            <a:avLst/>
          </a:prstGeom>
          <a:noFill/>
        </p:spPr>
        <p:txBody>
          <a:bodyPr wrap="none" rtlCol="0">
            <a:spAutoFit/>
          </a:bodyPr>
          <a:lstStyle/>
          <a:p>
            <a:r>
              <a:rPr lang="en-US" dirty="0"/>
              <a:t>Assumed daily urine production of 1.40 liters</a:t>
            </a:r>
          </a:p>
          <a:p>
            <a:r>
              <a:rPr lang="en-US" dirty="0"/>
              <a:t>Collection period is 25ml/1400ml or 0.018</a:t>
            </a:r>
          </a:p>
        </p:txBody>
      </p:sp>
    </p:spTree>
    <p:extLst>
      <p:ext uri="{BB962C8B-B14F-4D97-AF65-F5344CB8AC3E}">
        <p14:creationId xmlns:p14="http://schemas.microsoft.com/office/powerpoint/2010/main" val="4161861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p:txBody>
          <a:bodyPr>
            <a:normAutofit fontScale="90000"/>
          </a:bodyPr>
          <a:lstStyle/>
          <a:p>
            <a:r>
              <a:rPr lang="en-US" dirty="0"/>
              <a:t>Co-60 Inhalation: Urine samples coupled with whole body counting</a:t>
            </a:r>
          </a:p>
        </p:txBody>
      </p:sp>
      <p:sp>
        <p:nvSpPr>
          <p:cNvPr id="3" name="Content Placeholder 2">
            <a:extLst>
              <a:ext uri="{FF2B5EF4-FFF2-40B4-BE49-F238E27FC236}">
                <a16:creationId xmlns:a16="http://schemas.microsoft.com/office/drawing/2014/main" id="{DA1851A0-8D4B-F9DD-E6EE-3D1C6A96B433}"/>
              </a:ext>
            </a:extLst>
          </p:cNvPr>
          <p:cNvSpPr>
            <a:spLocks noGrp="1"/>
          </p:cNvSpPr>
          <p:nvPr>
            <p:ph idx="1"/>
          </p:nvPr>
        </p:nvSpPr>
        <p:spPr/>
        <p:txBody>
          <a:bodyPr>
            <a:normAutofit/>
          </a:bodyPr>
          <a:lstStyle/>
          <a:p>
            <a:r>
              <a:rPr lang="en-US" dirty="0"/>
              <a:t>Worker inhalation of fine dust containing Co-60 (acute intake)</a:t>
            </a:r>
          </a:p>
          <a:p>
            <a:r>
              <a:rPr lang="en-US" dirty="0"/>
              <a:t>After the incident, the worker followed up with internal monitoring and it was decided to collect urine samples and perform whole body counting</a:t>
            </a:r>
          </a:p>
          <a:p>
            <a:r>
              <a:rPr lang="en-US" dirty="0"/>
              <a:t>Urine samples had a 1-day collection period</a:t>
            </a:r>
          </a:p>
          <a:p>
            <a:r>
              <a:rPr lang="en-US" dirty="0"/>
              <a:t>Assume 10% relative uncertainty in bioassay data</a:t>
            </a:r>
          </a:p>
          <a:p>
            <a:r>
              <a:rPr lang="en-US" dirty="0"/>
              <a:t>There are no earlier known intakes</a:t>
            </a:r>
          </a:p>
          <a:p>
            <a:r>
              <a:rPr lang="en-US" dirty="0"/>
              <a:t>Assume moderate (M) clearance and 5 um AMAD</a:t>
            </a:r>
          </a:p>
          <a:p>
            <a:endParaRPr lang="en-US" dirty="0"/>
          </a:p>
          <a:p>
            <a:endParaRPr lang="en-US" b="1" dirty="0">
              <a:solidFill>
                <a:schemeClr val="accent2"/>
              </a:solidFill>
            </a:endParaRP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43</a:t>
            </a:fld>
            <a:endParaRPr lang="en-US"/>
          </a:p>
        </p:txBody>
      </p:sp>
    </p:spTree>
    <p:extLst>
      <p:ext uri="{BB962C8B-B14F-4D97-AF65-F5344CB8AC3E}">
        <p14:creationId xmlns:p14="http://schemas.microsoft.com/office/powerpoint/2010/main" val="3937698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a:xfrm>
            <a:off x="838200" y="233642"/>
            <a:ext cx="10515600" cy="1009651"/>
          </a:xfrm>
        </p:spPr>
        <p:txBody>
          <a:bodyPr/>
          <a:lstStyle/>
          <a:p>
            <a:r>
              <a:rPr lang="en-US" dirty="0"/>
              <a:t>Co-60 Inhalation: 2 bioassay datasets</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44</a:t>
            </a:fld>
            <a:endParaRPr lang="en-US"/>
          </a:p>
        </p:txBody>
      </p:sp>
      <p:graphicFrame>
        <p:nvGraphicFramePr>
          <p:cNvPr id="7" name="Table 6">
            <a:extLst>
              <a:ext uri="{FF2B5EF4-FFF2-40B4-BE49-F238E27FC236}">
                <a16:creationId xmlns:a16="http://schemas.microsoft.com/office/drawing/2014/main" id="{9C852729-289D-C362-EDA5-669FD1662ACE}"/>
              </a:ext>
            </a:extLst>
          </p:cNvPr>
          <p:cNvGraphicFramePr>
            <a:graphicFrameLocks noGrp="1"/>
          </p:cNvGraphicFramePr>
          <p:nvPr/>
        </p:nvGraphicFramePr>
        <p:xfrm>
          <a:off x="725789" y="1777339"/>
          <a:ext cx="2754392" cy="4664390"/>
        </p:xfrm>
        <a:graphic>
          <a:graphicData uri="http://schemas.openxmlformats.org/drawingml/2006/table">
            <a:tbl>
              <a:tblPr/>
              <a:tblGrid>
                <a:gridCol w="1018059">
                  <a:extLst>
                    <a:ext uri="{9D8B030D-6E8A-4147-A177-3AD203B41FA5}">
                      <a16:colId xmlns:a16="http://schemas.microsoft.com/office/drawing/2014/main" val="4106557331"/>
                    </a:ext>
                  </a:extLst>
                </a:gridCol>
                <a:gridCol w="1736333">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Time after intake (d)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1</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9.76E+05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a:effectLst/>
                          <a:latin typeface="Calibri" panose="020F0502020204030204" pitchFamily="34" charset="0"/>
                        </a:rPr>
                        <a:t>2</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5.07E+05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a:effectLst/>
                          <a:latin typeface="Calibri" panose="020F0502020204030204" pitchFamily="34" charset="0"/>
                        </a:rPr>
                        <a:t>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2.90E+05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r h="417671">
                <a:tc>
                  <a:txBody>
                    <a:bodyPr/>
                    <a:lstStyle/>
                    <a:p>
                      <a:pPr algn="r"/>
                      <a:r>
                        <a:rPr lang="en-US" sz="1600">
                          <a:effectLst/>
                          <a:latin typeface="Calibri" panose="020F0502020204030204" pitchFamily="34" charset="0"/>
                        </a:rPr>
                        <a:t>4</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2.01E+05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00643584"/>
                  </a:ext>
                </a:extLst>
              </a:tr>
              <a:tr h="417671">
                <a:tc>
                  <a:txBody>
                    <a:bodyPr/>
                    <a:lstStyle/>
                    <a:p>
                      <a:pPr algn="r"/>
                      <a:r>
                        <a:rPr lang="en-US" sz="1600">
                          <a:effectLst/>
                          <a:latin typeface="Calibri" panose="020F0502020204030204" pitchFamily="34" charset="0"/>
                        </a:rPr>
                        <a:t>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1.65E+05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9808137"/>
                  </a:ext>
                </a:extLst>
              </a:tr>
              <a:tr h="417671">
                <a:tc>
                  <a:txBody>
                    <a:bodyPr/>
                    <a:lstStyle/>
                    <a:p>
                      <a:pPr algn="r"/>
                      <a:r>
                        <a:rPr lang="en-US" sz="1600">
                          <a:effectLst/>
                          <a:latin typeface="Calibri" panose="020F0502020204030204" pitchFamily="34" charset="0"/>
                        </a:rPr>
                        <a:t>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1.49E+05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6114724"/>
                  </a:ext>
                </a:extLst>
              </a:tr>
              <a:tr h="417671">
                <a:tc>
                  <a:txBody>
                    <a:bodyPr/>
                    <a:lstStyle/>
                    <a:p>
                      <a:pPr algn="r"/>
                      <a:r>
                        <a:rPr lang="en-US" sz="1600">
                          <a:effectLst/>
                          <a:latin typeface="Calibri" panose="020F0502020204030204" pitchFamily="34" charset="0"/>
                        </a:rPr>
                        <a:t>8</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1.38E+05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5488735"/>
                  </a:ext>
                </a:extLst>
              </a:tr>
              <a:tr h="417671">
                <a:tc>
                  <a:txBody>
                    <a:bodyPr/>
                    <a:lstStyle/>
                    <a:p>
                      <a:pPr algn="r"/>
                      <a:r>
                        <a:rPr lang="en-US" sz="1600">
                          <a:effectLst/>
                          <a:latin typeface="Calibri" panose="020F0502020204030204" pitchFamily="34" charset="0"/>
                        </a:rPr>
                        <a:t>10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1.32E+05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26430871"/>
                  </a:ext>
                </a:extLst>
              </a:tr>
              <a:tr h="417671">
                <a:tc>
                  <a:txBody>
                    <a:bodyPr/>
                    <a:lstStyle/>
                    <a:p>
                      <a:pPr algn="r"/>
                      <a:r>
                        <a:rPr lang="en-US" sz="1600">
                          <a:effectLst/>
                          <a:latin typeface="Calibri" panose="020F0502020204030204" pitchFamily="34" charset="0"/>
                        </a:rPr>
                        <a:t>13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1.26E+05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0469126"/>
                  </a:ext>
                </a:extLst>
              </a:tr>
              <a:tr h="417671">
                <a:tc>
                  <a:txBody>
                    <a:bodyPr/>
                    <a:lstStyle/>
                    <a:p>
                      <a:pPr algn="r"/>
                      <a:r>
                        <a:rPr lang="en-US" sz="1600">
                          <a:effectLst/>
                          <a:latin typeface="Calibri" panose="020F0502020204030204" pitchFamily="34" charset="0"/>
                        </a:rPr>
                        <a:t>16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1.21E+05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5890192"/>
                  </a:ext>
                </a:extLst>
              </a:tr>
            </a:tbl>
          </a:graphicData>
        </a:graphic>
      </p:graphicFrame>
      <p:graphicFrame>
        <p:nvGraphicFramePr>
          <p:cNvPr id="8" name="Table 7">
            <a:extLst>
              <a:ext uri="{FF2B5EF4-FFF2-40B4-BE49-F238E27FC236}">
                <a16:creationId xmlns:a16="http://schemas.microsoft.com/office/drawing/2014/main" id="{3CD8AEC6-C07A-181B-3A05-185C79259AC1}"/>
              </a:ext>
            </a:extLst>
          </p:cNvPr>
          <p:cNvGraphicFramePr>
            <a:graphicFrameLocks noGrp="1"/>
          </p:cNvGraphicFramePr>
          <p:nvPr/>
        </p:nvGraphicFramePr>
        <p:xfrm>
          <a:off x="4018175" y="1777339"/>
          <a:ext cx="2666525" cy="4664390"/>
        </p:xfrm>
        <a:graphic>
          <a:graphicData uri="http://schemas.openxmlformats.org/drawingml/2006/table">
            <a:tbl>
              <a:tblPr/>
              <a:tblGrid>
                <a:gridCol w="991837">
                  <a:extLst>
                    <a:ext uri="{9D8B030D-6E8A-4147-A177-3AD203B41FA5}">
                      <a16:colId xmlns:a16="http://schemas.microsoft.com/office/drawing/2014/main" val="4106557331"/>
                    </a:ext>
                  </a:extLst>
                </a:gridCol>
                <a:gridCol w="1674688">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Time after intake (d)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1</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2.09E+04</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dirty="0">
                          <a:effectLst/>
                          <a:latin typeface="Calibri" panose="020F0502020204030204" pitchFamily="34" charset="0"/>
                        </a:rPr>
                        <a:t>2</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9.82E+03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a:effectLst/>
                          <a:latin typeface="Calibri" panose="020F0502020204030204" pitchFamily="34" charset="0"/>
                        </a:rPr>
                        <a:t>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3.95E+03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r h="417671">
                <a:tc>
                  <a:txBody>
                    <a:bodyPr/>
                    <a:lstStyle/>
                    <a:p>
                      <a:pPr algn="r"/>
                      <a:r>
                        <a:rPr lang="en-US" sz="1600" dirty="0">
                          <a:effectLst/>
                          <a:latin typeface="Calibri" panose="020F0502020204030204" pitchFamily="34" charset="0"/>
                        </a:rPr>
                        <a:t>4</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2.33E+03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00643584"/>
                  </a:ext>
                </a:extLst>
              </a:tr>
              <a:tr h="417671">
                <a:tc>
                  <a:txBody>
                    <a:bodyPr/>
                    <a:lstStyle/>
                    <a:p>
                      <a:pPr algn="r"/>
                      <a:r>
                        <a:rPr lang="en-US" sz="1600">
                          <a:effectLst/>
                          <a:latin typeface="Calibri" panose="020F0502020204030204" pitchFamily="34" charset="0"/>
                        </a:rPr>
                        <a:t>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1.79E+03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9808137"/>
                  </a:ext>
                </a:extLst>
              </a:tr>
              <a:tr h="417671">
                <a:tc>
                  <a:txBody>
                    <a:bodyPr/>
                    <a:lstStyle/>
                    <a:p>
                      <a:pPr algn="r"/>
                      <a:r>
                        <a:rPr lang="en-US" sz="1600">
                          <a:effectLst/>
                          <a:latin typeface="Calibri" panose="020F0502020204030204" pitchFamily="34" charset="0"/>
                        </a:rPr>
                        <a:t>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1.55E+03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6114724"/>
                  </a:ext>
                </a:extLst>
              </a:tr>
              <a:tr h="417671">
                <a:tc>
                  <a:txBody>
                    <a:bodyPr/>
                    <a:lstStyle/>
                    <a:p>
                      <a:pPr algn="r"/>
                      <a:r>
                        <a:rPr lang="en-US" sz="1600">
                          <a:effectLst/>
                          <a:latin typeface="Calibri" panose="020F0502020204030204" pitchFamily="34" charset="0"/>
                        </a:rPr>
                        <a:t>8</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1.27E+03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5488735"/>
                  </a:ext>
                </a:extLst>
              </a:tr>
              <a:tr h="417671">
                <a:tc>
                  <a:txBody>
                    <a:bodyPr/>
                    <a:lstStyle/>
                    <a:p>
                      <a:pPr algn="r"/>
                      <a:r>
                        <a:rPr lang="en-US" sz="1600">
                          <a:effectLst/>
                          <a:latin typeface="Calibri" panose="020F0502020204030204" pitchFamily="34" charset="0"/>
                        </a:rPr>
                        <a:t>10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1.06E+03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26430871"/>
                  </a:ext>
                </a:extLst>
              </a:tr>
              <a:tr h="417671">
                <a:tc>
                  <a:txBody>
                    <a:bodyPr/>
                    <a:lstStyle/>
                    <a:p>
                      <a:pPr algn="r"/>
                      <a:r>
                        <a:rPr lang="en-US" sz="1600">
                          <a:effectLst/>
                          <a:latin typeface="Calibri" panose="020F0502020204030204" pitchFamily="34" charset="0"/>
                        </a:rPr>
                        <a:t>13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8.22E+02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0469126"/>
                  </a:ext>
                </a:extLst>
              </a:tr>
              <a:tr h="417671">
                <a:tc>
                  <a:txBody>
                    <a:bodyPr/>
                    <a:lstStyle/>
                    <a:p>
                      <a:pPr algn="r"/>
                      <a:r>
                        <a:rPr lang="en-US" sz="1600">
                          <a:effectLst/>
                          <a:latin typeface="Calibri" panose="020F0502020204030204" pitchFamily="34" charset="0"/>
                        </a:rPr>
                        <a:t>16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6.53E+02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5890192"/>
                  </a:ext>
                </a:extLst>
              </a:tr>
            </a:tbl>
          </a:graphicData>
        </a:graphic>
      </p:graphicFrame>
      <p:sp>
        <p:nvSpPr>
          <p:cNvPr id="9" name="Content Placeholder 5">
            <a:extLst>
              <a:ext uri="{FF2B5EF4-FFF2-40B4-BE49-F238E27FC236}">
                <a16:creationId xmlns:a16="http://schemas.microsoft.com/office/drawing/2014/main" id="{3EECF6C6-CD16-D221-97D6-43F9D11E635B}"/>
              </a:ext>
            </a:extLst>
          </p:cNvPr>
          <p:cNvSpPr>
            <a:spLocks noGrp="1"/>
          </p:cNvSpPr>
          <p:nvPr>
            <p:ph idx="1"/>
          </p:nvPr>
        </p:nvSpPr>
        <p:spPr>
          <a:xfrm>
            <a:off x="421240" y="386861"/>
            <a:ext cx="11269012" cy="1561514"/>
          </a:xfrm>
        </p:spPr>
        <p:txBody>
          <a:bodyPr>
            <a:normAutofit/>
          </a:bodyPr>
          <a:lstStyle/>
          <a:p>
            <a:pPr lvl="1"/>
            <a:endParaRPr lang="en-US" dirty="0"/>
          </a:p>
          <a:p>
            <a:pPr lvl="1"/>
            <a:endParaRPr lang="en-US" dirty="0"/>
          </a:p>
          <a:p>
            <a:pPr marL="0" indent="0">
              <a:buNone/>
            </a:pPr>
            <a:r>
              <a:rPr lang="en-US" b="1" dirty="0">
                <a:solidFill>
                  <a:schemeClr val="accent2"/>
                </a:solidFill>
              </a:rPr>
              <a:t>          Whole Body                      Urine</a:t>
            </a:r>
            <a:endParaRPr lang="en-US" dirty="0"/>
          </a:p>
        </p:txBody>
      </p:sp>
      <p:sp>
        <p:nvSpPr>
          <p:cNvPr id="3" name="TextBox 2">
            <a:extLst>
              <a:ext uri="{FF2B5EF4-FFF2-40B4-BE49-F238E27FC236}">
                <a16:creationId xmlns:a16="http://schemas.microsoft.com/office/drawing/2014/main" id="{46A03BC8-58A8-8344-A196-A7027E9153BB}"/>
              </a:ext>
            </a:extLst>
          </p:cNvPr>
          <p:cNvSpPr txBox="1"/>
          <p:nvPr/>
        </p:nvSpPr>
        <p:spPr>
          <a:xfrm>
            <a:off x="6862793" y="1777339"/>
            <a:ext cx="477748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Estimate acute inhalation intake</a:t>
            </a:r>
          </a:p>
          <a:p>
            <a:pPr marL="742950" lvl="1" indent="-285750">
              <a:buFont typeface="Arial" panose="020B0604020202020204" pitchFamily="34" charset="0"/>
              <a:buChar char="•"/>
            </a:pPr>
            <a:r>
              <a:rPr lang="en-US" dirty="0"/>
              <a:t>One intake, type M</a:t>
            </a:r>
          </a:p>
          <a:p>
            <a:pPr marL="1200150" lvl="2" indent="-285750">
              <a:buFont typeface="Arial" panose="020B0604020202020204" pitchFamily="34" charset="0"/>
              <a:buChar char="•"/>
            </a:pPr>
            <a:r>
              <a:rPr lang="en-US" dirty="0">
                <a:solidFill>
                  <a:schemeClr val="bg1"/>
                </a:solidFill>
              </a:rPr>
              <a:t>1.261E+06 </a:t>
            </a:r>
            <a:r>
              <a:rPr lang="en-US" dirty="0" err="1">
                <a:solidFill>
                  <a:schemeClr val="bg1"/>
                </a:solidFill>
              </a:rPr>
              <a:t>Bq</a:t>
            </a:r>
            <a:r>
              <a:rPr lang="en-US" dirty="0">
                <a:solidFill>
                  <a:schemeClr val="bg1"/>
                </a:solidFill>
              </a:rPr>
              <a:t> (P = 0.00E+00)</a:t>
            </a:r>
          </a:p>
          <a:p>
            <a:pPr marL="742950" lvl="1" indent="-285750">
              <a:buFont typeface="Arial" panose="020B0604020202020204" pitchFamily="34" charset="0"/>
              <a:buChar char="•"/>
            </a:pPr>
            <a:r>
              <a:rPr lang="en-US" dirty="0"/>
              <a:t>One intake, type S</a:t>
            </a:r>
          </a:p>
          <a:p>
            <a:pPr marL="1200150" lvl="2" indent="-285750">
              <a:buFont typeface="Arial" panose="020B0604020202020204" pitchFamily="34" charset="0"/>
              <a:buChar char="•"/>
            </a:pPr>
            <a:r>
              <a:rPr lang="en-US" dirty="0">
                <a:solidFill>
                  <a:schemeClr val="bg1"/>
                </a:solidFill>
              </a:rPr>
              <a:t>2.401E+06 </a:t>
            </a:r>
            <a:r>
              <a:rPr lang="en-US" dirty="0" err="1">
                <a:solidFill>
                  <a:schemeClr val="bg1"/>
                </a:solidFill>
              </a:rPr>
              <a:t>Bq</a:t>
            </a:r>
            <a:r>
              <a:rPr lang="en-US" dirty="0">
                <a:solidFill>
                  <a:schemeClr val="bg1"/>
                </a:solidFill>
              </a:rPr>
              <a:t> (P = 0.00E+00)</a:t>
            </a:r>
          </a:p>
          <a:p>
            <a:pPr marL="742950" lvl="1" indent="-285750">
              <a:buFont typeface="Arial" panose="020B0604020202020204" pitchFamily="34" charset="0"/>
              <a:buChar char="•"/>
            </a:pPr>
            <a:r>
              <a:rPr lang="en-US" dirty="0"/>
              <a:t>Type M and S combined</a:t>
            </a:r>
          </a:p>
          <a:p>
            <a:pPr marL="1200150" lvl="2" indent="-285750">
              <a:buFont typeface="Arial" panose="020B0604020202020204" pitchFamily="34" charset="0"/>
              <a:buChar char="•"/>
            </a:pPr>
            <a:r>
              <a:rPr lang="en-US" dirty="0">
                <a:solidFill>
                  <a:schemeClr val="bg1"/>
                </a:solidFill>
              </a:rPr>
              <a:t>1.275E+06 </a:t>
            </a:r>
            <a:r>
              <a:rPr lang="en-US" dirty="0" err="1">
                <a:solidFill>
                  <a:schemeClr val="bg1"/>
                </a:solidFill>
              </a:rPr>
              <a:t>Bq</a:t>
            </a:r>
            <a:r>
              <a:rPr lang="en-US" dirty="0">
                <a:solidFill>
                  <a:schemeClr val="bg1"/>
                </a:solidFill>
              </a:rPr>
              <a:t> (S)</a:t>
            </a:r>
          </a:p>
          <a:p>
            <a:pPr marL="1200150" lvl="2" indent="-285750">
              <a:buFont typeface="Arial" panose="020B0604020202020204" pitchFamily="34" charset="0"/>
              <a:buChar char="•"/>
            </a:pPr>
            <a:r>
              <a:rPr lang="en-US" dirty="0">
                <a:solidFill>
                  <a:schemeClr val="bg1"/>
                </a:solidFill>
              </a:rPr>
              <a:t>6.908E+05 </a:t>
            </a:r>
            <a:r>
              <a:rPr lang="en-US" dirty="0" err="1">
                <a:solidFill>
                  <a:schemeClr val="bg1"/>
                </a:solidFill>
              </a:rPr>
              <a:t>Bq</a:t>
            </a:r>
            <a:r>
              <a:rPr lang="en-US" dirty="0">
                <a:solidFill>
                  <a:schemeClr val="bg1"/>
                </a:solidFill>
              </a:rPr>
              <a:t> (M)</a:t>
            </a:r>
          </a:p>
          <a:p>
            <a:pPr marL="1200150" lvl="2" indent="-285750">
              <a:buFont typeface="Arial" panose="020B0604020202020204" pitchFamily="34" charset="0"/>
              <a:buChar char="•"/>
            </a:pPr>
            <a:r>
              <a:rPr lang="en-US" b="1" u="sng" dirty="0">
                <a:solidFill>
                  <a:schemeClr val="bg1"/>
                </a:solidFill>
              </a:rPr>
              <a:t>1.966E+06 </a:t>
            </a:r>
            <a:r>
              <a:rPr lang="en-US" b="1" u="sng" dirty="0" err="1">
                <a:solidFill>
                  <a:schemeClr val="bg1"/>
                </a:solidFill>
              </a:rPr>
              <a:t>Bq</a:t>
            </a:r>
            <a:r>
              <a:rPr lang="en-US" b="1" u="sng" dirty="0">
                <a:solidFill>
                  <a:schemeClr val="bg1"/>
                </a:solidFill>
              </a:rPr>
              <a:t> (total) (P = 1.00E+00)</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2223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a:xfrm>
            <a:off x="381000" y="180995"/>
            <a:ext cx="10515600" cy="1009651"/>
          </a:xfrm>
        </p:spPr>
        <p:txBody>
          <a:bodyPr>
            <a:normAutofit/>
          </a:bodyPr>
          <a:lstStyle/>
          <a:p>
            <a:r>
              <a:rPr lang="en-US" dirty="0"/>
              <a:t>Co-60 Inhalation</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45</a:t>
            </a:fld>
            <a:endParaRPr lang="en-US"/>
          </a:p>
        </p:txBody>
      </p:sp>
      <p:grpSp>
        <p:nvGrpSpPr>
          <p:cNvPr id="10" name="Group 9">
            <a:extLst>
              <a:ext uri="{FF2B5EF4-FFF2-40B4-BE49-F238E27FC236}">
                <a16:creationId xmlns:a16="http://schemas.microsoft.com/office/drawing/2014/main" id="{BCE234E6-6E5C-8748-9ECE-48F2C04DBD97}"/>
              </a:ext>
            </a:extLst>
          </p:cNvPr>
          <p:cNvGrpSpPr/>
          <p:nvPr/>
        </p:nvGrpSpPr>
        <p:grpSpPr>
          <a:xfrm>
            <a:off x="488950" y="1190646"/>
            <a:ext cx="10299700" cy="3987800"/>
            <a:chOff x="488950" y="1190646"/>
            <a:chExt cx="10299700" cy="3987800"/>
          </a:xfrm>
        </p:grpSpPr>
        <p:pic>
          <p:nvPicPr>
            <p:cNvPr id="7" name="Picture 6">
              <a:extLst>
                <a:ext uri="{FF2B5EF4-FFF2-40B4-BE49-F238E27FC236}">
                  <a16:creationId xmlns:a16="http://schemas.microsoft.com/office/drawing/2014/main" id="{48B9059D-189D-1D4D-BC78-8C40D34A7274}"/>
                </a:ext>
              </a:extLst>
            </p:cNvPr>
            <p:cNvPicPr>
              <a:picLocks noChangeAspect="1"/>
            </p:cNvPicPr>
            <p:nvPr/>
          </p:nvPicPr>
          <p:blipFill>
            <a:blip r:embed="rId2"/>
            <a:stretch>
              <a:fillRect/>
            </a:stretch>
          </p:blipFill>
          <p:spPr>
            <a:xfrm>
              <a:off x="488950" y="1190646"/>
              <a:ext cx="10299700" cy="3987800"/>
            </a:xfrm>
            <a:prstGeom prst="rect">
              <a:avLst/>
            </a:prstGeom>
          </p:spPr>
        </p:pic>
        <p:sp>
          <p:nvSpPr>
            <p:cNvPr id="8" name="Oval 7">
              <a:extLst>
                <a:ext uri="{FF2B5EF4-FFF2-40B4-BE49-F238E27FC236}">
                  <a16:creationId xmlns:a16="http://schemas.microsoft.com/office/drawing/2014/main" id="{D43E819C-150F-2B43-8AB3-B25605F887A2}"/>
                </a:ext>
              </a:extLst>
            </p:cNvPr>
            <p:cNvSpPr/>
            <p:nvPr/>
          </p:nvSpPr>
          <p:spPr>
            <a:xfrm>
              <a:off x="8352110" y="1466709"/>
              <a:ext cx="2066507" cy="574571"/>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6F51E7-D41B-6E45-BFDB-5C01360B2CB2}"/>
                </a:ext>
              </a:extLst>
            </p:cNvPr>
            <p:cNvSpPr/>
            <p:nvPr/>
          </p:nvSpPr>
          <p:spPr>
            <a:xfrm>
              <a:off x="651164" y="1921250"/>
              <a:ext cx="997527" cy="37981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C2851DA-D384-BD46-9414-6F215B347FAB}"/>
              </a:ext>
            </a:extLst>
          </p:cNvPr>
          <p:cNvGrpSpPr/>
          <p:nvPr/>
        </p:nvGrpSpPr>
        <p:grpSpPr>
          <a:xfrm>
            <a:off x="2187862" y="1545721"/>
            <a:ext cx="8255000" cy="4826000"/>
            <a:chOff x="2187862" y="1545721"/>
            <a:chExt cx="8255000" cy="4826000"/>
          </a:xfrm>
        </p:grpSpPr>
        <p:pic>
          <p:nvPicPr>
            <p:cNvPr id="11" name="Picture 10">
              <a:extLst>
                <a:ext uri="{FF2B5EF4-FFF2-40B4-BE49-F238E27FC236}">
                  <a16:creationId xmlns:a16="http://schemas.microsoft.com/office/drawing/2014/main" id="{8FA1196B-6C1A-CA4A-951A-817909F92B89}"/>
                </a:ext>
              </a:extLst>
            </p:cNvPr>
            <p:cNvPicPr>
              <a:picLocks noChangeAspect="1"/>
            </p:cNvPicPr>
            <p:nvPr/>
          </p:nvPicPr>
          <p:blipFill>
            <a:blip r:embed="rId3"/>
            <a:stretch>
              <a:fillRect/>
            </a:stretch>
          </p:blipFill>
          <p:spPr>
            <a:xfrm>
              <a:off x="2187862" y="1545721"/>
              <a:ext cx="8255000" cy="4826000"/>
            </a:xfrm>
            <a:prstGeom prst="rect">
              <a:avLst/>
            </a:prstGeom>
          </p:spPr>
        </p:pic>
        <p:sp>
          <p:nvSpPr>
            <p:cNvPr id="12" name="Oval 11">
              <a:extLst>
                <a:ext uri="{FF2B5EF4-FFF2-40B4-BE49-F238E27FC236}">
                  <a16:creationId xmlns:a16="http://schemas.microsoft.com/office/drawing/2014/main" id="{8E1277FE-BB68-2948-A0E4-E588D2509879}"/>
                </a:ext>
              </a:extLst>
            </p:cNvPr>
            <p:cNvSpPr/>
            <p:nvPr/>
          </p:nvSpPr>
          <p:spPr>
            <a:xfrm>
              <a:off x="4266462" y="4609032"/>
              <a:ext cx="4572000" cy="37981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14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a:xfrm>
            <a:off x="381000" y="180995"/>
            <a:ext cx="10515600" cy="1009651"/>
          </a:xfrm>
        </p:spPr>
        <p:txBody>
          <a:bodyPr>
            <a:normAutofit/>
          </a:bodyPr>
          <a:lstStyle/>
          <a:p>
            <a:r>
              <a:rPr lang="en-US" dirty="0"/>
              <a:t>Co-60 Inhalation</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46</a:t>
            </a:fld>
            <a:endParaRPr lang="en-US"/>
          </a:p>
        </p:txBody>
      </p:sp>
      <p:sp>
        <p:nvSpPr>
          <p:cNvPr id="6" name="Content Placeholder 5">
            <a:extLst>
              <a:ext uri="{FF2B5EF4-FFF2-40B4-BE49-F238E27FC236}">
                <a16:creationId xmlns:a16="http://schemas.microsoft.com/office/drawing/2014/main" id="{87DF2243-3D10-F64C-B044-8CC2F9B25C6F}"/>
              </a:ext>
            </a:extLst>
          </p:cNvPr>
          <p:cNvSpPr>
            <a:spLocks noGrp="1"/>
          </p:cNvSpPr>
          <p:nvPr>
            <p:ph idx="1"/>
          </p:nvPr>
        </p:nvSpPr>
        <p:spPr/>
        <p:txBody>
          <a:bodyPr/>
          <a:lstStyle/>
          <a:p>
            <a:endParaRPr lang="en-US" dirty="0"/>
          </a:p>
        </p:txBody>
      </p:sp>
      <p:grpSp>
        <p:nvGrpSpPr>
          <p:cNvPr id="16" name="Group 15">
            <a:extLst>
              <a:ext uri="{FF2B5EF4-FFF2-40B4-BE49-F238E27FC236}">
                <a16:creationId xmlns:a16="http://schemas.microsoft.com/office/drawing/2014/main" id="{23E346EE-0F5B-2649-A009-1F42F2AEA2B6}"/>
              </a:ext>
            </a:extLst>
          </p:cNvPr>
          <p:cNvGrpSpPr/>
          <p:nvPr/>
        </p:nvGrpSpPr>
        <p:grpSpPr>
          <a:xfrm>
            <a:off x="4681913" y="0"/>
            <a:ext cx="7136014" cy="6736846"/>
            <a:chOff x="4681913" y="0"/>
            <a:chExt cx="7136014" cy="6736846"/>
          </a:xfrm>
        </p:grpSpPr>
        <p:pic>
          <p:nvPicPr>
            <p:cNvPr id="3" name="Picture 2">
              <a:extLst>
                <a:ext uri="{FF2B5EF4-FFF2-40B4-BE49-F238E27FC236}">
                  <a16:creationId xmlns:a16="http://schemas.microsoft.com/office/drawing/2014/main" id="{51C7C85C-8164-0545-A3D4-F2C6531DCF25}"/>
                </a:ext>
              </a:extLst>
            </p:cNvPr>
            <p:cNvPicPr>
              <a:picLocks noChangeAspect="1"/>
            </p:cNvPicPr>
            <p:nvPr/>
          </p:nvPicPr>
          <p:blipFill>
            <a:blip r:embed="rId2"/>
            <a:stretch>
              <a:fillRect/>
            </a:stretch>
          </p:blipFill>
          <p:spPr>
            <a:xfrm>
              <a:off x="4681913" y="59841"/>
              <a:ext cx="7136014" cy="6677005"/>
            </a:xfrm>
            <a:prstGeom prst="rect">
              <a:avLst/>
            </a:prstGeom>
          </p:spPr>
        </p:pic>
        <p:sp>
          <p:nvSpPr>
            <p:cNvPr id="14" name="Oval 13">
              <a:extLst>
                <a:ext uri="{FF2B5EF4-FFF2-40B4-BE49-F238E27FC236}">
                  <a16:creationId xmlns:a16="http://schemas.microsoft.com/office/drawing/2014/main" id="{57ADFEE6-23B3-FB49-8968-CC42F89920E5}"/>
                </a:ext>
              </a:extLst>
            </p:cNvPr>
            <p:cNvSpPr/>
            <p:nvPr/>
          </p:nvSpPr>
          <p:spPr>
            <a:xfrm>
              <a:off x="7077493" y="0"/>
              <a:ext cx="1387634" cy="31865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1CE18F5-5D8F-404A-9A37-7A8E412ABB67}"/>
                </a:ext>
              </a:extLst>
            </p:cNvPr>
            <p:cNvSpPr/>
            <p:nvPr/>
          </p:nvSpPr>
          <p:spPr>
            <a:xfrm>
              <a:off x="7077493" y="2249098"/>
              <a:ext cx="1387634" cy="31865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DA82CB8-323B-C445-A7A5-CE1CA596BE05}"/>
              </a:ext>
            </a:extLst>
          </p:cNvPr>
          <p:cNvGrpSpPr/>
          <p:nvPr/>
        </p:nvGrpSpPr>
        <p:grpSpPr>
          <a:xfrm>
            <a:off x="336135" y="1056287"/>
            <a:ext cx="10287000" cy="5740400"/>
            <a:chOff x="336135" y="1056287"/>
            <a:chExt cx="10287000" cy="5740400"/>
          </a:xfrm>
        </p:grpSpPr>
        <p:pic>
          <p:nvPicPr>
            <p:cNvPr id="5" name="Picture 4">
              <a:extLst>
                <a:ext uri="{FF2B5EF4-FFF2-40B4-BE49-F238E27FC236}">
                  <a16:creationId xmlns:a16="http://schemas.microsoft.com/office/drawing/2014/main" id="{C01EE37F-19AB-264E-A0C6-6F0BDBD6FAF4}"/>
                </a:ext>
              </a:extLst>
            </p:cNvPr>
            <p:cNvPicPr>
              <a:picLocks noChangeAspect="1"/>
            </p:cNvPicPr>
            <p:nvPr/>
          </p:nvPicPr>
          <p:blipFill>
            <a:blip r:embed="rId3"/>
            <a:stretch>
              <a:fillRect/>
            </a:stretch>
          </p:blipFill>
          <p:spPr>
            <a:xfrm>
              <a:off x="336135" y="1056287"/>
              <a:ext cx="10287000" cy="5740400"/>
            </a:xfrm>
            <a:prstGeom prst="rect">
              <a:avLst/>
            </a:prstGeom>
          </p:spPr>
        </p:pic>
        <p:sp>
          <p:nvSpPr>
            <p:cNvPr id="17" name="Oval 16">
              <a:extLst>
                <a:ext uri="{FF2B5EF4-FFF2-40B4-BE49-F238E27FC236}">
                  <a16:creationId xmlns:a16="http://schemas.microsoft.com/office/drawing/2014/main" id="{AA12F181-AE92-FC4A-9EDB-B44D7893193A}"/>
                </a:ext>
              </a:extLst>
            </p:cNvPr>
            <p:cNvSpPr/>
            <p:nvPr/>
          </p:nvSpPr>
          <p:spPr>
            <a:xfrm>
              <a:off x="732934" y="1809379"/>
              <a:ext cx="1387634" cy="31865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02452E-3983-594A-AAAF-3BDDD470EE9C}"/>
                </a:ext>
              </a:extLst>
            </p:cNvPr>
            <p:cNvSpPr/>
            <p:nvPr/>
          </p:nvSpPr>
          <p:spPr>
            <a:xfrm>
              <a:off x="4785818" y="3725594"/>
              <a:ext cx="1387634" cy="31865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243452A-D746-7E4A-AFFD-6276A185BE7A}"/>
                </a:ext>
              </a:extLst>
            </p:cNvPr>
            <p:cNvSpPr/>
            <p:nvPr/>
          </p:nvSpPr>
          <p:spPr>
            <a:xfrm>
              <a:off x="7445890" y="3079688"/>
              <a:ext cx="1387634" cy="31865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8EBF100-7F45-D143-A2E7-9419AE18B39E}"/>
                </a:ext>
              </a:extLst>
            </p:cNvPr>
            <p:cNvSpPr/>
            <p:nvPr/>
          </p:nvSpPr>
          <p:spPr>
            <a:xfrm>
              <a:off x="7445890" y="3720239"/>
              <a:ext cx="1387634" cy="31865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60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a:xfrm>
            <a:off x="838200" y="233642"/>
            <a:ext cx="10515600" cy="1009651"/>
          </a:xfrm>
        </p:spPr>
        <p:txBody>
          <a:bodyPr/>
          <a:lstStyle/>
          <a:p>
            <a:r>
              <a:rPr lang="en-US" dirty="0"/>
              <a:t>Co-60 Inhalation: 2 bioassay datasets</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47</a:t>
            </a:fld>
            <a:endParaRPr lang="en-US"/>
          </a:p>
        </p:txBody>
      </p:sp>
      <p:graphicFrame>
        <p:nvGraphicFramePr>
          <p:cNvPr id="7" name="Table 6">
            <a:extLst>
              <a:ext uri="{FF2B5EF4-FFF2-40B4-BE49-F238E27FC236}">
                <a16:creationId xmlns:a16="http://schemas.microsoft.com/office/drawing/2014/main" id="{9C852729-289D-C362-EDA5-669FD1662ACE}"/>
              </a:ext>
            </a:extLst>
          </p:cNvPr>
          <p:cNvGraphicFramePr>
            <a:graphicFrameLocks noGrp="1"/>
          </p:cNvGraphicFramePr>
          <p:nvPr/>
        </p:nvGraphicFramePr>
        <p:xfrm>
          <a:off x="725789" y="1777339"/>
          <a:ext cx="2754392" cy="4664390"/>
        </p:xfrm>
        <a:graphic>
          <a:graphicData uri="http://schemas.openxmlformats.org/drawingml/2006/table">
            <a:tbl>
              <a:tblPr/>
              <a:tblGrid>
                <a:gridCol w="1018059">
                  <a:extLst>
                    <a:ext uri="{9D8B030D-6E8A-4147-A177-3AD203B41FA5}">
                      <a16:colId xmlns:a16="http://schemas.microsoft.com/office/drawing/2014/main" val="4106557331"/>
                    </a:ext>
                  </a:extLst>
                </a:gridCol>
                <a:gridCol w="1736333">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Time after intake (d)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1</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9.76E+05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a:effectLst/>
                          <a:latin typeface="Calibri" panose="020F0502020204030204" pitchFamily="34" charset="0"/>
                        </a:rPr>
                        <a:t>2</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5.07E+05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a:effectLst/>
                          <a:latin typeface="Calibri" panose="020F0502020204030204" pitchFamily="34" charset="0"/>
                        </a:rPr>
                        <a:t>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2.90E+05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r h="417671">
                <a:tc>
                  <a:txBody>
                    <a:bodyPr/>
                    <a:lstStyle/>
                    <a:p>
                      <a:pPr algn="r"/>
                      <a:r>
                        <a:rPr lang="en-US" sz="1600">
                          <a:effectLst/>
                          <a:latin typeface="Calibri" panose="020F0502020204030204" pitchFamily="34" charset="0"/>
                        </a:rPr>
                        <a:t>4</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2.01E+05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00643584"/>
                  </a:ext>
                </a:extLst>
              </a:tr>
              <a:tr h="417671">
                <a:tc>
                  <a:txBody>
                    <a:bodyPr/>
                    <a:lstStyle/>
                    <a:p>
                      <a:pPr algn="r"/>
                      <a:r>
                        <a:rPr lang="en-US" sz="1600">
                          <a:effectLst/>
                          <a:latin typeface="Calibri" panose="020F0502020204030204" pitchFamily="34" charset="0"/>
                        </a:rPr>
                        <a:t>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1.65E+05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9808137"/>
                  </a:ext>
                </a:extLst>
              </a:tr>
              <a:tr h="417671">
                <a:tc>
                  <a:txBody>
                    <a:bodyPr/>
                    <a:lstStyle/>
                    <a:p>
                      <a:pPr algn="r"/>
                      <a:r>
                        <a:rPr lang="en-US" sz="1600">
                          <a:effectLst/>
                          <a:latin typeface="Calibri" panose="020F0502020204030204" pitchFamily="34" charset="0"/>
                        </a:rPr>
                        <a:t>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1.49E+05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6114724"/>
                  </a:ext>
                </a:extLst>
              </a:tr>
              <a:tr h="417671">
                <a:tc>
                  <a:txBody>
                    <a:bodyPr/>
                    <a:lstStyle/>
                    <a:p>
                      <a:pPr algn="r"/>
                      <a:r>
                        <a:rPr lang="en-US" sz="1600">
                          <a:effectLst/>
                          <a:latin typeface="Calibri" panose="020F0502020204030204" pitchFamily="34" charset="0"/>
                        </a:rPr>
                        <a:t>8</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1.38E+05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5488735"/>
                  </a:ext>
                </a:extLst>
              </a:tr>
              <a:tr h="417671">
                <a:tc>
                  <a:txBody>
                    <a:bodyPr/>
                    <a:lstStyle/>
                    <a:p>
                      <a:pPr algn="r"/>
                      <a:r>
                        <a:rPr lang="en-US" sz="1600">
                          <a:effectLst/>
                          <a:latin typeface="Calibri" panose="020F0502020204030204" pitchFamily="34" charset="0"/>
                        </a:rPr>
                        <a:t>10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1.32E+05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26430871"/>
                  </a:ext>
                </a:extLst>
              </a:tr>
              <a:tr h="417671">
                <a:tc>
                  <a:txBody>
                    <a:bodyPr/>
                    <a:lstStyle/>
                    <a:p>
                      <a:pPr algn="r"/>
                      <a:r>
                        <a:rPr lang="en-US" sz="1600">
                          <a:effectLst/>
                          <a:latin typeface="Calibri" panose="020F0502020204030204" pitchFamily="34" charset="0"/>
                        </a:rPr>
                        <a:t>13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1.26E+05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0469126"/>
                  </a:ext>
                </a:extLst>
              </a:tr>
              <a:tr h="417671">
                <a:tc>
                  <a:txBody>
                    <a:bodyPr/>
                    <a:lstStyle/>
                    <a:p>
                      <a:pPr algn="r"/>
                      <a:r>
                        <a:rPr lang="en-US" sz="1600">
                          <a:effectLst/>
                          <a:latin typeface="Calibri" panose="020F0502020204030204" pitchFamily="34" charset="0"/>
                        </a:rPr>
                        <a:t>16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1.21E+05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5890192"/>
                  </a:ext>
                </a:extLst>
              </a:tr>
            </a:tbl>
          </a:graphicData>
        </a:graphic>
      </p:graphicFrame>
      <p:graphicFrame>
        <p:nvGraphicFramePr>
          <p:cNvPr id="8" name="Table 7">
            <a:extLst>
              <a:ext uri="{FF2B5EF4-FFF2-40B4-BE49-F238E27FC236}">
                <a16:creationId xmlns:a16="http://schemas.microsoft.com/office/drawing/2014/main" id="{3CD8AEC6-C07A-181B-3A05-185C79259AC1}"/>
              </a:ext>
            </a:extLst>
          </p:cNvPr>
          <p:cNvGraphicFramePr>
            <a:graphicFrameLocks noGrp="1"/>
          </p:cNvGraphicFramePr>
          <p:nvPr/>
        </p:nvGraphicFramePr>
        <p:xfrm>
          <a:off x="4018175" y="1777339"/>
          <a:ext cx="2666525" cy="4664390"/>
        </p:xfrm>
        <a:graphic>
          <a:graphicData uri="http://schemas.openxmlformats.org/drawingml/2006/table">
            <a:tbl>
              <a:tblPr/>
              <a:tblGrid>
                <a:gridCol w="991837">
                  <a:extLst>
                    <a:ext uri="{9D8B030D-6E8A-4147-A177-3AD203B41FA5}">
                      <a16:colId xmlns:a16="http://schemas.microsoft.com/office/drawing/2014/main" val="4106557331"/>
                    </a:ext>
                  </a:extLst>
                </a:gridCol>
                <a:gridCol w="1674688">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Time after intake (d)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1</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2.09E+04</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dirty="0">
                          <a:effectLst/>
                          <a:latin typeface="Calibri" panose="020F0502020204030204" pitchFamily="34" charset="0"/>
                        </a:rPr>
                        <a:t>2</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9.82E+03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a:effectLst/>
                          <a:latin typeface="Calibri" panose="020F0502020204030204" pitchFamily="34" charset="0"/>
                        </a:rPr>
                        <a:t>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3.95E+03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r h="417671">
                <a:tc>
                  <a:txBody>
                    <a:bodyPr/>
                    <a:lstStyle/>
                    <a:p>
                      <a:pPr algn="r"/>
                      <a:r>
                        <a:rPr lang="en-US" sz="1600" dirty="0">
                          <a:effectLst/>
                          <a:latin typeface="Calibri" panose="020F0502020204030204" pitchFamily="34" charset="0"/>
                        </a:rPr>
                        <a:t>4</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2.33E+03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00643584"/>
                  </a:ext>
                </a:extLst>
              </a:tr>
              <a:tr h="417671">
                <a:tc>
                  <a:txBody>
                    <a:bodyPr/>
                    <a:lstStyle/>
                    <a:p>
                      <a:pPr algn="r"/>
                      <a:r>
                        <a:rPr lang="en-US" sz="1600">
                          <a:effectLst/>
                          <a:latin typeface="Calibri" panose="020F0502020204030204" pitchFamily="34" charset="0"/>
                        </a:rPr>
                        <a:t>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1.79E+03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9808137"/>
                  </a:ext>
                </a:extLst>
              </a:tr>
              <a:tr h="417671">
                <a:tc>
                  <a:txBody>
                    <a:bodyPr/>
                    <a:lstStyle/>
                    <a:p>
                      <a:pPr algn="r"/>
                      <a:r>
                        <a:rPr lang="en-US" sz="1600">
                          <a:effectLst/>
                          <a:latin typeface="Calibri" panose="020F0502020204030204" pitchFamily="34" charset="0"/>
                        </a:rPr>
                        <a:t>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1.55E+03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6114724"/>
                  </a:ext>
                </a:extLst>
              </a:tr>
              <a:tr h="417671">
                <a:tc>
                  <a:txBody>
                    <a:bodyPr/>
                    <a:lstStyle/>
                    <a:p>
                      <a:pPr algn="r"/>
                      <a:r>
                        <a:rPr lang="en-US" sz="1600">
                          <a:effectLst/>
                          <a:latin typeface="Calibri" panose="020F0502020204030204" pitchFamily="34" charset="0"/>
                        </a:rPr>
                        <a:t>8</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1.27E+03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5488735"/>
                  </a:ext>
                </a:extLst>
              </a:tr>
              <a:tr h="417671">
                <a:tc>
                  <a:txBody>
                    <a:bodyPr/>
                    <a:lstStyle/>
                    <a:p>
                      <a:pPr algn="r"/>
                      <a:r>
                        <a:rPr lang="en-US" sz="1600">
                          <a:effectLst/>
                          <a:latin typeface="Calibri" panose="020F0502020204030204" pitchFamily="34" charset="0"/>
                        </a:rPr>
                        <a:t>10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1.06E+03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26430871"/>
                  </a:ext>
                </a:extLst>
              </a:tr>
              <a:tr h="417671">
                <a:tc>
                  <a:txBody>
                    <a:bodyPr/>
                    <a:lstStyle/>
                    <a:p>
                      <a:pPr algn="r"/>
                      <a:r>
                        <a:rPr lang="en-US" sz="1600">
                          <a:effectLst/>
                          <a:latin typeface="Calibri" panose="020F0502020204030204" pitchFamily="34" charset="0"/>
                        </a:rPr>
                        <a:t>13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8.22E+02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0469126"/>
                  </a:ext>
                </a:extLst>
              </a:tr>
              <a:tr h="417671">
                <a:tc>
                  <a:txBody>
                    <a:bodyPr/>
                    <a:lstStyle/>
                    <a:p>
                      <a:pPr algn="r"/>
                      <a:r>
                        <a:rPr lang="en-US" sz="1600">
                          <a:effectLst/>
                          <a:latin typeface="Calibri" panose="020F0502020204030204" pitchFamily="34" charset="0"/>
                        </a:rPr>
                        <a:t>16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6.53E+02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5890192"/>
                  </a:ext>
                </a:extLst>
              </a:tr>
            </a:tbl>
          </a:graphicData>
        </a:graphic>
      </p:graphicFrame>
      <p:sp>
        <p:nvSpPr>
          <p:cNvPr id="9" name="Content Placeholder 5">
            <a:extLst>
              <a:ext uri="{FF2B5EF4-FFF2-40B4-BE49-F238E27FC236}">
                <a16:creationId xmlns:a16="http://schemas.microsoft.com/office/drawing/2014/main" id="{3EECF6C6-CD16-D221-97D6-43F9D11E635B}"/>
              </a:ext>
            </a:extLst>
          </p:cNvPr>
          <p:cNvSpPr>
            <a:spLocks noGrp="1"/>
          </p:cNvSpPr>
          <p:nvPr>
            <p:ph idx="1"/>
          </p:nvPr>
        </p:nvSpPr>
        <p:spPr>
          <a:xfrm>
            <a:off x="421240" y="386861"/>
            <a:ext cx="11269012" cy="1561514"/>
          </a:xfrm>
        </p:spPr>
        <p:txBody>
          <a:bodyPr>
            <a:normAutofit/>
          </a:bodyPr>
          <a:lstStyle/>
          <a:p>
            <a:pPr lvl="1"/>
            <a:endParaRPr lang="en-US" dirty="0"/>
          </a:p>
          <a:p>
            <a:pPr lvl="1"/>
            <a:endParaRPr lang="en-US" dirty="0"/>
          </a:p>
          <a:p>
            <a:pPr marL="0" indent="0">
              <a:buNone/>
            </a:pPr>
            <a:r>
              <a:rPr lang="en-US" b="1" dirty="0">
                <a:solidFill>
                  <a:schemeClr val="accent2"/>
                </a:solidFill>
              </a:rPr>
              <a:t>          Whole Body                      Urine</a:t>
            </a:r>
            <a:endParaRPr lang="en-US" dirty="0"/>
          </a:p>
        </p:txBody>
      </p:sp>
      <p:sp>
        <p:nvSpPr>
          <p:cNvPr id="3" name="TextBox 2">
            <a:extLst>
              <a:ext uri="{FF2B5EF4-FFF2-40B4-BE49-F238E27FC236}">
                <a16:creationId xmlns:a16="http://schemas.microsoft.com/office/drawing/2014/main" id="{46A03BC8-58A8-8344-A196-A7027E9153BB}"/>
              </a:ext>
            </a:extLst>
          </p:cNvPr>
          <p:cNvSpPr txBox="1"/>
          <p:nvPr/>
        </p:nvSpPr>
        <p:spPr>
          <a:xfrm>
            <a:off x="6862793" y="1777339"/>
            <a:ext cx="477748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Estimate acute inhalation intake</a:t>
            </a:r>
          </a:p>
          <a:p>
            <a:pPr marL="742950" lvl="1" indent="-285750">
              <a:buFont typeface="Arial" panose="020B0604020202020204" pitchFamily="34" charset="0"/>
              <a:buChar char="•"/>
            </a:pPr>
            <a:r>
              <a:rPr lang="en-US" dirty="0"/>
              <a:t>One intake, type M</a:t>
            </a:r>
          </a:p>
          <a:p>
            <a:pPr marL="1200150" lvl="2" indent="-285750">
              <a:buFont typeface="Arial" panose="020B0604020202020204" pitchFamily="34" charset="0"/>
              <a:buChar char="•"/>
            </a:pPr>
            <a:r>
              <a:rPr lang="en-US" dirty="0">
                <a:solidFill>
                  <a:srgbClr val="C00000"/>
                </a:solidFill>
              </a:rPr>
              <a:t>1.261E+06 </a:t>
            </a:r>
            <a:r>
              <a:rPr lang="en-US" dirty="0" err="1">
                <a:solidFill>
                  <a:srgbClr val="C00000"/>
                </a:solidFill>
              </a:rPr>
              <a:t>Bq</a:t>
            </a:r>
            <a:r>
              <a:rPr lang="en-US" dirty="0">
                <a:solidFill>
                  <a:srgbClr val="C00000"/>
                </a:solidFill>
              </a:rPr>
              <a:t> (P = 0.00E+00)</a:t>
            </a:r>
          </a:p>
          <a:p>
            <a:pPr marL="742950" lvl="1" indent="-285750">
              <a:buFont typeface="Arial" panose="020B0604020202020204" pitchFamily="34" charset="0"/>
              <a:buChar char="•"/>
            </a:pPr>
            <a:r>
              <a:rPr lang="en-US" dirty="0"/>
              <a:t>One intake, type S</a:t>
            </a:r>
          </a:p>
          <a:p>
            <a:pPr marL="1200150" lvl="2" indent="-285750">
              <a:buFont typeface="Arial" panose="020B0604020202020204" pitchFamily="34" charset="0"/>
              <a:buChar char="•"/>
            </a:pPr>
            <a:r>
              <a:rPr lang="en-US" dirty="0">
                <a:solidFill>
                  <a:schemeClr val="bg1"/>
                </a:solidFill>
              </a:rPr>
              <a:t>2.401E+06 </a:t>
            </a:r>
            <a:r>
              <a:rPr lang="en-US" dirty="0" err="1">
                <a:solidFill>
                  <a:schemeClr val="bg1"/>
                </a:solidFill>
              </a:rPr>
              <a:t>Bq</a:t>
            </a:r>
            <a:r>
              <a:rPr lang="en-US" dirty="0">
                <a:solidFill>
                  <a:schemeClr val="bg1"/>
                </a:solidFill>
              </a:rPr>
              <a:t> (P = 0.00E+00)</a:t>
            </a:r>
          </a:p>
          <a:p>
            <a:pPr marL="742950" lvl="1" indent="-285750">
              <a:buFont typeface="Arial" panose="020B0604020202020204" pitchFamily="34" charset="0"/>
              <a:buChar char="•"/>
            </a:pPr>
            <a:r>
              <a:rPr lang="en-US" dirty="0"/>
              <a:t>Type M and S combined</a:t>
            </a:r>
          </a:p>
          <a:p>
            <a:pPr marL="1200150" lvl="2" indent="-285750">
              <a:buFont typeface="Arial" panose="020B0604020202020204" pitchFamily="34" charset="0"/>
              <a:buChar char="•"/>
            </a:pPr>
            <a:r>
              <a:rPr lang="en-US" dirty="0">
                <a:solidFill>
                  <a:schemeClr val="bg1"/>
                </a:solidFill>
              </a:rPr>
              <a:t>1.275E+06 </a:t>
            </a:r>
            <a:r>
              <a:rPr lang="en-US" dirty="0" err="1">
                <a:solidFill>
                  <a:schemeClr val="bg1"/>
                </a:solidFill>
              </a:rPr>
              <a:t>Bq</a:t>
            </a:r>
            <a:r>
              <a:rPr lang="en-US" dirty="0">
                <a:solidFill>
                  <a:schemeClr val="bg1"/>
                </a:solidFill>
              </a:rPr>
              <a:t> (S)</a:t>
            </a:r>
          </a:p>
          <a:p>
            <a:pPr marL="1200150" lvl="2" indent="-285750">
              <a:buFont typeface="Arial" panose="020B0604020202020204" pitchFamily="34" charset="0"/>
              <a:buChar char="•"/>
            </a:pPr>
            <a:r>
              <a:rPr lang="en-US" dirty="0">
                <a:solidFill>
                  <a:schemeClr val="bg1"/>
                </a:solidFill>
              </a:rPr>
              <a:t>6.908E+05 </a:t>
            </a:r>
            <a:r>
              <a:rPr lang="en-US" dirty="0" err="1">
                <a:solidFill>
                  <a:schemeClr val="bg1"/>
                </a:solidFill>
              </a:rPr>
              <a:t>Bq</a:t>
            </a:r>
            <a:r>
              <a:rPr lang="en-US" dirty="0">
                <a:solidFill>
                  <a:schemeClr val="bg1"/>
                </a:solidFill>
              </a:rPr>
              <a:t> (M)</a:t>
            </a:r>
          </a:p>
          <a:p>
            <a:pPr marL="1200150" lvl="2" indent="-285750">
              <a:buFont typeface="Arial" panose="020B0604020202020204" pitchFamily="34" charset="0"/>
              <a:buChar char="•"/>
            </a:pPr>
            <a:r>
              <a:rPr lang="en-US" b="1" u="sng" dirty="0">
                <a:solidFill>
                  <a:schemeClr val="bg1"/>
                </a:solidFill>
              </a:rPr>
              <a:t>1.966E+06 </a:t>
            </a:r>
            <a:r>
              <a:rPr lang="en-US" b="1" u="sng" dirty="0" err="1">
                <a:solidFill>
                  <a:schemeClr val="bg1"/>
                </a:solidFill>
              </a:rPr>
              <a:t>Bq</a:t>
            </a:r>
            <a:r>
              <a:rPr lang="en-US" b="1" u="sng" dirty="0">
                <a:solidFill>
                  <a:schemeClr val="bg1"/>
                </a:solidFill>
              </a:rPr>
              <a:t> (total) (P = 1.00E+00)</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71604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a:xfrm>
            <a:off x="381000" y="180995"/>
            <a:ext cx="10515600" cy="1009651"/>
          </a:xfrm>
        </p:spPr>
        <p:txBody>
          <a:bodyPr>
            <a:normAutofit/>
          </a:bodyPr>
          <a:lstStyle/>
          <a:p>
            <a:r>
              <a:rPr lang="en-US" dirty="0"/>
              <a:t>Co-60 Inhalation: Type S</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48</a:t>
            </a:fld>
            <a:endParaRPr lang="en-US"/>
          </a:p>
        </p:txBody>
      </p:sp>
      <p:sp>
        <p:nvSpPr>
          <p:cNvPr id="6" name="Content Placeholder 5">
            <a:extLst>
              <a:ext uri="{FF2B5EF4-FFF2-40B4-BE49-F238E27FC236}">
                <a16:creationId xmlns:a16="http://schemas.microsoft.com/office/drawing/2014/main" id="{87DF2243-3D10-F64C-B044-8CC2F9B25C6F}"/>
              </a:ext>
            </a:extLst>
          </p:cNvPr>
          <p:cNvSpPr>
            <a:spLocks noGrp="1"/>
          </p:cNvSpPr>
          <p:nvPr>
            <p:ph idx="1"/>
          </p:nvPr>
        </p:nvSpPr>
        <p:spPr/>
        <p:txBody>
          <a:bodyPr/>
          <a:lstStyle/>
          <a:p>
            <a:endParaRPr lang="en-US" dirty="0"/>
          </a:p>
        </p:txBody>
      </p:sp>
      <p:grpSp>
        <p:nvGrpSpPr>
          <p:cNvPr id="8" name="Group 7">
            <a:extLst>
              <a:ext uri="{FF2B5EF4-FFF2-40B4-BE49-F238E27FC236}">
                <a16:creationId xmlns:a16="http://schemas.microsoft.com/office/drawing/2014/main" id="{B15DEB33-87EC-024D-B809-5F4F268563EB}"/>
              </a:ext>
            </a:extLst>
          </p:cNvPr>
          <p:cNvGrpSpPr/>
          <p:nvPr/>
        </p:nvGrpSpPr>
        <p:grpSpPr>
          <a:xfrm>
            <a:off x="339435" y="1548338"/>
            <a:ext cx="6112165" cy="2540000"/>
            <a:chOff x="339435" y="1548338"/>
            <a:chExt cx="6112165" cy="2540000"/>
          </a:xfrm>
        </p:grpSpPr>
        <p:pic>
          <p:nvPicPr>
            <p:cNvPr id="7" name="Picture 6">
              <a:extLst>
                <a:ext uri="{FF2B5EF4-FFF2-40B4-BE49-F238E27FC236}">
                  <a16:creationId xmlns:a16="http://schemas.microsoft.com/office/drawing/2014/main" id="{8B4001B8-97EE-2941-8D03-8A236C2EB149}"/>
                </a:ext>
              </a:extLst>
            </p:cNvPr>
            <p:cNvPicPr>
              <a:picLocks noChangeAspect="1"/>
            </p:cNvPicPr>
            <p:nvPr/>
          </p:nvPicPr>
          <p:blipFill>
            <a:blip r:embed="rId2"/>
            <a:stretch>
              <a:fillRect/>
            </a:stretch>
          </p:blipFill>
          <p:spPr>
            <a:xfrm>
              <a:off x="381000" y="1548338"/>
              <a:ext cx="6070600" cy="2540000"/>
            </a:xfrm>
            <a:prstGeom prst="rect">
              <a:avLst/>
            </a:prstGeom>
          </p:spPr>
        </p:pic>
        <p:sp>
          <p:nvSpPr>
            <p:cNvPr id="22" name="Oval 21">
              <a:extLst>
                <a:ext uri="{FF2B5EF4-FFF2-40B4-BE49-F238E27FC236}">
                  <a16:creationId xmlns:a16="http://schemas.microsoft.com/office/drawing/2014/main" id="{B923786A-07C4-F344-8907-89CB57E8DD34}"/>
                </a:ext>
              </a:extLst>
            </p:cNvPr>
            <p:cNvSpPr/>
            <p:nvPr/>
          </p:nvSpPr>
          <p:spPr>
            <a:xfrm>
              <a:off x="339435" y="2559157"/>
              <a:ext cx="4572000" cy="37981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18B87DC9-DE8D-9C46-AAD4-ADCD533F4F80}"/>
              </a:ext>
            </a:extLst>
          </p:cNvPr>
          <p:cNvPicPr>
            <a:picLocks noChangeAspect="1"/>
          </p:cNvPicPr>
          <p:nvPr/>
        </p:nvPicPr>
        <p:blipFill>
          <a:blip r:embed="rId3"/>
          <a:stretch>
            <a:fillRect/>
          </a:stretch>
        </p:blipFill>
        <p:spPr>
          <a:xfrm>
            <a:off x="1414318" y="3471862"/>
            <a:ext cx="7645400" cy="2705100"/>
          </a:xfrm>
          <a:prstGeom prst="rect">
            <a:avLst/>
          </a:prstGeom>
        </p:spPr>
      </p:pic>
      <p:grpSp>
        <p:nvGrpSpPr>
          <p:cNvPr id="11" name="Group 10">
            <a:extLst>
              <a:ext uri="{FF2B5EF4-FFF2-40B4-BE49-F238E27FC236}">
                <a16:creationId xmlns:a16="http://schemas.microsoft.com/office/drawing/2014/main" id="{2AFF3A82-3617-954A-8401-5B028DE4AC10}"/>
              </a:ext>
            </a:extLst>
          </p:cNvPr>
          <p:cNvGrpSpPr/>
          <p:nvPr/>
        </p:nvGrpSpPr>
        <p:grpSpPr>
          <a:xfrm>
            <a:off x="1490518" y="1037721"/>
            <a:ext cx="10439400" cy="5334000"/>
            <a:chOff x="1490518" y="1037721"/>
            <a:chExt cx="10439400" cy="5334000"/>
          </a:xfrm>
        </p:grpSpPr>
        <p:pic>
          <p:nvPicPr>
            <p:cNvPr id="10" name="Picture 9">
              <a:extLst>
                <a:ext uri="{FF2B5EF4-FFF2-40B4-BE49-F238E27FC236}">
                  <a16:creationId xmlns:a16="http://schemas.microsoft.com/office/drawing/2014/main" id="{2C94C280-E202-774A-AF36-22D22DD9C454}"/>
                </a:ext>
              </a:extLst>
            </p:cNvPr>
            <p:cNvPicPr>
              <a:picLocks noChangeAspect="1"/>
            </p:cNvPicPr>
            <p:nvPr/>
          </p:nvPicPr>
          <p:blipFill>
            <a:blip r:embed="rId4"/>
            <a:stretch>
              <a:fillRect/>
            </a:stretch>
          </p:blipFill>
          <p:spPr>
            <a:xfrm>
              <a:off x="1490518" y="1037721"/>
              <a:ext cx="10439400" cy="5334000"/>
            </a:xfrm>
            <a:prstGeom prst="rect">
              <a:avLst/>
            </a:prstGeom>
          </p:spPr>
        </p:pic>
        <p:sp>
          <p:nvSpPr>
            <p:cNvPr id="23" name="Oval 22">
              <a:extLst>
                <a:ext uri="{FF2B5EF4-FFF2-40B4-BE49-F238E27FC236}">
                  <a16:creationId xmlns:a16="http://schemas.microsoft.com/office/drawing/2014/main" id="{2567E781-BCBB-0945-A856-65E7DE9740C0}"/>
                </a:ext>
              </a:extLst>
            </p:cNvPr>
            <p:cNvSpPr/>
            <p:nvPr/>
          </p:nvSpPr>
          <p:spPr>
            <a:xfrm>
              <a:off x="5674208" y="3386066"/>
              <a:ext cx="1387634" cy="31865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4CBA153-E641-484D-BF0D-3430FE0F62E1}"/>
                </a:ext>
              </a:extLst>
            </p:cNvPr>
            <p:cNvSpPr/>
            <p:nvPr/>
          </p:nvSpPr>
          <p:spPr>
            <a:xfrm>
              <a:off x="1931618" y="1502214"/>
              <a:ext cx="1387634" cy="31865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492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a:xfrm>
            <a:off x="838200" y="233642"/>
            <a:ext cx="10515600" cy="1009651"/>
          </a:xfrm>
        </p:spPr>
        <p:txBody>
          <a:bodyPr/>
          <a:lstStyle/>
          <a:p>
            <a:r>
              <a:rPr lang="en-US" dirty="0"/>
              <a:t>Co-60 Inhalation: 2 bioassay datasets</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49</a:t>
            </a:fld>
            <a:endParaRPr lang="en-US"/>
          </a:p>
        </p:txBody>
      </p:sp>
      <p:graphicFrame>
        <p:nvGraphicFramePr>
          <p:cNvPr id="7" name="Table 6">
            <a:extLst>
              <a:ext uri="{FF2B5EF4-FFF2-40B4-BE49-F238E27FC236}">
                <a16:creationId xmlns:a16="http://schemas.microsoft.com/office/drawing/2014/main" id="{9C852729-289D-C362-EDA5-669FD1662ACE}"/>
              </a:ext>
            </a:extLst>
          </p:cNvPr>
          <p:cNvGraphicFramePr>
            <a:graphicFrameLocks noGrp="1"/>
          </p:cNvGraphicFramePr>
          <p:nvPr/>
        </p:nvGraphicFramePr>
        <p:xfrm>
          <a:off x="725789" y="1777339"/>
          <a:ext cx="2754392" cy="4664390"/>
        </p:xfrm>
        <a:graphic>
          <a:graphicData uri="http://schemas.openxmlformats.org/drawingml/2006/table">
            <a:tbl>
              <a:tblPr/>
              <a:tblGrid>
                <a:gridCol w="1018059">
                  <a:extLst>
                    <a:ext uri="{9D8B030D-6E8A-4147-A177-3AD203B41FA5}">
                      <a16:colId xmlns:a16="http://schemas.microsoft.com/office/drawing/2014/main" val="4106557331"/>
                    </a:ext>
                  </a:extLst>
                </a:gridCol>
                <a:gridCol w="1736333">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Time after intake (d)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1</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9.76E+05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a:effectLst/>
                          <a:latin typeface="Calibri" panose="020F0502020204030204" pitchFamily="34" charset="0"/>
                        </a:rPr>
                        <a:t>2</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5.07E+05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a:effectLst/>
                          <a:latin typeface="Calibri" panose="020F0502020204030204" pitchFamily="34" charset="0"/>
                        </a:rPr>
                        <a:t>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2.90E+05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r h="417671">
                <a:tc>
                  <a:txBody>
                    <a:bodyPr/>
                    <a:lstStyle/>
                    <a:p>
                      <a:pPr algn="r"/>
                      <a:r>
                        <a:rPr lang="en-US" sz="1600">
                          <a:effectLst/>
                          <a:latin typeface="Calibri" panose="020F0502020204030204" pitchFamily="34" charset="0"/>
                        </a:rPr>
                        <a:t>4</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2.01E+05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00643584"/>
                  </a:ext>
                </a:extLst>
              </a:tr>
              <a:tr h="417671">
                <a:tc>
                  <a:txBody>
                    <a:bodyPr/>
                    <a:lstStyle/>
                    <a:p>
                      <a:pPr algn="r"/>
                      <a:r>
                        <a:rPr lang="en-US" sz="1600">
                          <a:effectLst/>
                          <a:latin typeface="Calibri" panose="020F0502020204030204" pitchFamily="34" charset="0"/>
                        </a:rPr>
                        <a:t>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1.65E+05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9808137"/>
                  </a:ext>
                </a:extLst>
              </a:tr>
              <a:tr h="417671">
                <a:tc>
                  <a:txBody>
                    <a:bodyPr/>
                    <a:lstStyle/>
                    <a:p>
                      <a:pPr algn="r"/>
                      <a:r>
                        <a:rPr lang="en-US" sz="1600">
                          <a:effectLst/>
                          <a:latin typeface="Calibri" panose="020F0502020204030204" pitchFamily="34" charset="0"/>
                        </a:rPr>
                        <a:t>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1.49E+05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6114724"/>
                  </a:ext>
                </a:extLst>
              </a:tr>
              <a:tr h="417671">
                <a:tc>
                  <a:txBody>
                    <a:bodyPr/>
                    <a:lstStyle/>
                    <a:p>
                      <a:pPr algn="r"/>
                      <a:r>
                        <a:rPr lang="en-US" sz="1600">
                          <a:effectLst/>
                          <a:latin typeface="Calibri" panose="020F0502020204030204" pitchFamily="34" charset="0"/>
                        </a:rPr>
                        <a:t>8</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1.38E+05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5488735"/>
                  </a:ext>
                </a:extLst>
              </a:tr>
              <a:tr h="417671">
                <a:tc>
                  <a:txBody>
                    <a:bodyPr/>
                    <a:lstStyle/>
                    <a:p>
                      <a:pPr algn="r"/>
                      <a:r>
                        <a:rPr lang="en-US" sz="1600">
                          <a:effectLst/>
                          <a:latin typeface="Calibri" panose="020F0502020204030204" pitchFamily="34" charset="0"/>
                        </a:rPr>
                        <a:t>10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1.32E+05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26430871"/>
                  </a:ext>
                </a:extLst>
              </a:tr>
              <a:tr h="417671">
                <a:tc>
                  <a:txBody>
                    <a:bodyPr/>
                    <a:lstStyle/>
                    <a:p>
                      <a:pPr algn="r"/>
                      <a:r>
                        <a:rPr lang="en-US" sz="1600">
                          <a:effectLst/>
                          <a:latin typeface="Calibri" panose="020F0502020204030204" pitchFamily="34" charset="0"/>
                        </a:rPr>
                        <a:t>13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1.26E+05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0469126"/>
                  </a:ext>
                </a:extLst>
              </a:tr>
              <a:tr h="417671">
                <a:tc>
                  <a:txBody>
                    <a:bodyPr/>
                    <a:lstStyle/>
                    <a:p>
                      <a:pPr algn="r"/>
                      <a:r>
                        <a:rPr lang="en-US" sz="1600">
                          <a:effectLst/>
                          <a:latin typeface="Calibri" panose="020F0502020204030204" pitchFamily="34" charset="0"/>
                        </a:rPr>
                        <a:t>16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1.21E+05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5890192"/>
                  </a:ext>
                </a:extLst>
              </a:tr>
            </a:tbl>
          </a:graphicData>
        </a:graphic>
      </p:graphicFrame>
      <p:graphicFrame>
        <p:nvGraphicFramePr>
          <p:cNvPr id="8" name="Table 7">
            <a:extLst>
              <a:ext uri="{FF2B5EF4-FFF2-40B4-BE49-F238E27FC236}">
                <a16:creationId xmlns:a16="http://schemas.microsoft.com/office/drawing/2014/main" id="{3CD8AEC6-C07A-181B-3A05-185C79259AC1}"/>
              </a:ext>
            </a:extLst>
          </p:cNvPr>
          <p:cNvGraphicFramePr>
            <a:graphicFrameLocks noGrp="1"/>
          </p:cNvGraphicFramePr>
          <p:nvPr/>
        </p:nvGraphicFramePr>
        <p:xfrm>
          <a:off x="4018175" y="1777339"/>
          <a:ext cx="2666525" cy="4664390"/>
        </p:xfrm>
        <a:graphic>
          <a:graphicData uri="http://schemas.openxmlformats.org/drawingml/2006/table">
            <a:tbl>
              <a:tblPr/>
              <a:tblGrid>
                <a:gridCol w="991837">
                  <a:extLst>
                    <a:ext uri="{9D8B030D-6E8A-4147-A177-3AD203B41FA5}">
                      <a16:colId xmlns:a16="http://schemas.microsoft.com/office/drawing/2014/main" val="4106557331"/>
                    </a:ext>
                  </a:extLst>
                </a:gridCol>
                <a:gridCol w="1674688">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Time after intake (d)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1</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2.09E+04</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dirty="0">
                          <a:effectLst/>
                          <a:latin typeface="Calibri" panose="020F0502020204030204" pitchFamily="34" charset="0"/>
                        </a:rPr>
                        <a:t>2</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9.82E+03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a:effectLst/>
                          <a:latin typeface="Calibri" panose="020F0502020204030204" pitchFamily="34" charset="0"/>
                        </a:rPr>
                        <a:t>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3.95E+03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r h="417671">
                <a:tc>
                  <a:txBody>
                    <a:bodyPr/>
                    <a:lstStyle/>
                    <a:p>
                      <a:pPr algn="r"/>
                      <a:r>
                        <a:rPr lang="en-US" sz="1600" dirty="0">
                          <a:effectLst/>
                          <a:latin typeface="Calibri" panose="020F0502020204030204" pitchFamily="34" charset="0"/>
                        </a:rPr>
                        <a:t>4</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2.33E+03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00643584"/>
                  </a:ext>
                </a:extLst>
              </a:tr>
              <a:tr h="417671">
                <a:tc>
                  <a:txBody>
                    <a:bodyPr/>
                    <a:lstStyle/>
                    <a:p>
                      <a:pPr algn="r"/>
                      <a:r>
                        <a:rPr lang="en-US" sz="1600">
                          <a:effectLst/>
                          <a:latin typeface="Calibri" panose="020F0502020204030204" pitchFamily="34" charset="0"/>
                        </a:rPr>
                        <a:t>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1.79E+03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9808137"/>
                  </a:ext>
                </a:extLst>
              </a:tr>
              <a:tr h="417671">
                <a:tc>
                  <a:txBody>
                    <a:bodyPr/>
                    <a:lstStyle/>
                    <a:p>
                      <a:pPr algn="r"/>
                      <a:r>
                        <a:rPr lang="en-US" sz="1600">
                          <a:effectLst/>
                          <a:latin typeface="Calibri" panose="020F0502020204030204" pitchFamily="34" charset="0"/>
                        </a:rPr>
                        <a:t>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1.55E+03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6114724"/>
                  </a:ext>
                </a:extLst>
              </a:tr>
              <a:tr h="417671">
                <a:tc>
                  <a:txBody>
                    <a:bodyPr/>
                    <a:lstStyle/>
                    <a:p>
                      <a:pPr algn="r"/>
                      <a:r>
                        <a:rPr lang="en-US" sz="1600">
                          <a:effectLst/>
                          <a:latin typeface="Calibri" panose="020F0502020204030204" pitchFamily="34" charset="0"/>
                        </a:rPr>
                        <a:t>8</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1.27E+03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5488735"/>
                  </a:ext>
                </a:extLst>
              </a:tr>
              <a:tr h="417671">
                <a:tc>
                  <a:txBody>
                    <a:bodyPr/>
                    <a:lstStyle/>
                    <a:p>
                      <a:pPr algn="r"/>
                      <a:r>
                        <a:rPr lang="en-US" sz="1600">
                          <a:effectLst/>
                          <a:latin typeface="Calibri" panose="020F0502020204030204" pitchFamily="34" charset="0"/>
                        </a:rPr>
                        <a:t>10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1.06E+03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26430871"/>
                  </a:ext>
                </a:extLst>
              </a:tr>
              <a:tr h="417671">
                <a:tc>
                  <a:txBody>
                    <a:bodyPr/>
                    <a:lstStyle/>
                    <a:p>
                      <a:pPr algn="r"/>
                      <a:r>
                        <a:rPr lang="en-US" sz="1600">
                          <a:effectLst/>
                          <a:latin typeface="Calibri" panose="020F0502020204030204" pitchFamily="34" charset="0"/>
                        </a:rPr>
                        <a:t>13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8.22E+02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0469126"/>
                  </a:ext>
                </a:extLst>
              </a:tr>
              <a:tr h="417671">
                <a:tc>
                  <a:txBody>
                    <a:bodyPr/>
                    <a:lstStyle/>
                    <a:p>
                      <a:pPr algn="r"/>
                      <a:r>
                        <a:rPr lang="en-US" sz="1600">
                          <a:effectLst/>
                          <a:latin typeface="Calibri" panose="020F0502020204030204" pitchFamily="34" charset="0"/>
                        </a:rPr>
                        <a:t>16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6.53E+02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5890192"/>
                  </a:ext>
                </a:extLst>
              </a:tr>
            </a:tbl>
          </a:graphicData>
        </a:graphic>
      </p:graphicFrame>
      <p:sp>
        <p:nvSpPr>
          <p:cNvPr id="9" name="Content Placeholder 5">
            <a:extLst>
              <a:ext uri="{FF2B5EF4-FFF2-40B4-BE49-F238E27FC236}">
                <a16:creationId xmlns:a16="http://schemas.microsoft.com/office/drawing/2014/main" id="{3EECF6C6-CD16-D221-97D6-43F9D11E635B}"/>
              </a:ext>
            </a:extLst>
          </p:cNvPr>
          <p:cNvSpPr>
            <a:spLocks noGrp="1"/>
          </p:cNvSpPr>
          <p:nvPr>
            <p:ph idx="1"/>
          </p:nvPr>
        </p:nvSpPr>
        <p:spPr>
          <a:xfrm>
            <a:off x="421240" y="386861"/>
            <a:ext cx="11269012" cy="1561514"/>
          </a:xfrm>
        </p:spPr>
        <p:txBody>
          <a:bodyPr>
            <a:normAutofit/>
          </a:bodyPr>
          <a:lstStyle/>
          <a:p>
            <a:pPr lvl="1"/>
            <a:endParaRPr lang="en-US" dirty="0"/>
          </a:p>
          <a:p>
            <a:pPr lvl="1"/>
            <a:endParaRPr lang="en-US" dirty="0"/>
          </a:p>
          <a:p>
            <a:pPr marL="0" indent="0">
              <a:buNone/>
            </a:pPr>
            <a:r>
              <a:rPr lang="en-US" b="1" dirty="0">
                <a:solidFill>
                  <a:schemeClr val="accent2"/>
                </a:solidFill>
              </a:rPr>
              <a:t>          Whole Body                      Urine</a:t>
            </a:r>
            <a:endParaRPr lang="en-US" dirty="0"/>
          </a:p>
        </p:txBody>
      </p:sp>
      <p:sp>
        <p:nvSpPr>
          <p:cNvPr id="3" name="TextBox 2">
            <a:extLst>
              <a:ext uri="{FF2B5EF4-FFF2-40B4-BE49-F238E27FC236}">
                <a16:creationId xmlns:a16="http://schemas.microsoft.com/office/drawing/2014/main" id="{46A03BC8-58A8-8344-A196-A7027E9153BB}"/>
              </a:ext>
            </a:extLst>
          </p:cNvPr>
          <p:cNvSpPr txBox="1"/>
          <p:nvPr/>
        </p:nvSpPr>
        <p:spPr>
          <a:xfrm>
            <a:off x="6862793" y="1777339"/>
            <a:ext cx="477748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Estimate acute inhalation intake</a:t>
            </a:r>
          </a:p>
          <a:p>
            <a:pPr marL="742950" lvl="1" indent="-285750">
              <a:buFont typeface="Arial" panose="020B0604020202020204" pitchFamily="34" charset="0"/>
              <a:buChar char="•"/>
            </a:pPr>
            <a:r>
              <a:rPr lang="en-US" dirty="0"/>
              <a:t>One intake, type M</a:t>
            </a:r>
          </a:p>
          <a:p>
            <a:pPr marL="1200150" lvl="2" indent="-285750">
              <a:buFont typeface="Arial" panose="020B0604020202020204" pitchFamily="34" charset="0"/>
              <a:buChar char="•"/>
            </a:pPr>
            <a:r>
              <a:rPr lang="en-US" dirty="0">
                <a:solidFill>
                  <a:srgbClr val="C00000"/>
                </a:solidFill>
              </a:rPr>
              <a:t>1.261E+06 </a:t>
            </a:r>
            <a:r>
              <a:rPr lang="en-US" dirty="0" err="1">
                <a:solidFill>
                  <a:srgbClr val="C00000"/>
                </a:solidFill>
              </a:rPr>
              <a:t>Bq</a:t>
            </a:r>
            <a:r>
              <a:rPr lang="en-US" dirty="0">
                <a:solidFill>
                  <a:srgbClr val="C00000"/>
                </a:solidFill>
              </a:rPr>
              <a:t> (P = 0.00E+00)</a:t>
            </a:r>
          </a:p>
          <a:p>
            <a:pPr marL="742950" lvl="1" indent="-285750">
              <a:buFont typeface="Arial" panose="020B0604020202020204" pitchFamily="34" charset="0"/>
              <a:buChar char="•"/>
            </a:pPr>
            <a:r>
              <a:rPr lang="en-US" dirty="0"/>
              <a:t>One intake, type S</a:t>
            </a:r>
          </a:p>
          <a:p>
            <a:pPr marL="1200150" lvl="2" indent="-285750">
              <a:buFont typeface="Arial" panose="020B0604020202020204" pitchFamily="34" charset="0"/>
              <a:buChar char="•"/>
            </a:pPr>
            <a:r>
              <a:rPr lang="en-US" dirty="0">
                <a:solidFill>
                  <a:srgbClr val="C00000"/>
                </a:solidFill>
              </a:rPr>
              <a:t>2.401E+06 </a:t>
            </a:r>
            <a:r>
              <a:rPr lang="en-US" dirty="0" err="1">
                <a:solidFill>
                  <a:srgbClr val="C00000"/>
                </a:solidFill>
              </a:rPr>
              <a:t>Bq</a:t>
            </a:r>
            <a:r>
              <a:rPr lang="en-US" dirty="0">
                <a:solidFill>
                  <a:srgbClr val="C00000"/>
                </a:solidFill>
              </a:rPr>
              <a:t> (P = 0.00E+00)</a:t>
            </a:r>
          </a:p>
          <a:p>
            <a:pPr marL="742950" lvl="1" indent="-285750">
              <a:buFont typeface="Arial" panose="020B0604020202020204" pitchFamily="34" charset="0"/>
              <a:buChar char="•"/>
            </a:pPr>
            <a:r>
              <a:rPr lang="en-US" dirty="0"/>
              <a:t>Type M and S combined</a:t>
            </a:r>
          </a:p>
          <a:p>
            <a:pPr marL="1200150" lvl="2" indent="-285750">
              <a:buFont typeface="Arial" panose="020B0604020202020204" pitchFamily="34" charset="0"/>
              <a:buChar char="•"/>
            </a:pPr>
            <a:r>
              <a:rPr lang="en-US" dirty="0">
                <a:solidFill>
                  <a:schemeClr val="bg1"/>
                </a:solidFill>
              </a:rPr>
              <a:t>1.275E+06 </a:t>
            </a:r>
            <a:r>
              <a:rPr lang="en-US" dirty="0" err="1">
                <a:solidFill>
                  <a:schemeClr val="bg1"/>
                </a:solidFill>
              </a:rPr>
              <a:t>Bq</a:t>
            </a:r>
            <a:r>
              <a:rPr lang="en-US" dirty="0">
                <a:solidFill>
                  <a:schemeClr val="bg1"/>
                </a:solidFill>
              </a:rPr>
              <a:t> (S)</a:t>
            </a:r>
          </a:p>
          <a:p>
            <a:pPr marL="1200150" lvl="2" indent="-285750">
              <a:buFont typeface="Arial" panose="020B0604020202020204" pitchFamily="34" charset="0"/>
              <a:buChar char="•"/>
            </a:pPr>
            <a:r>
              <a:rPr lang="en-US" dirty="0">
                <a:solidFill>
                  <a:schemeClr val="bg1"/>
                </a:solidFill>
              </a:rPr>
              <a:t>6.908E+05 </a:t>
            </a:r>
            <a:r>
              <a:rPr lang="en-US" dirty="0" err="1">
                <a:solidFill>
                  <a:schemeClr val="bg1"/>
                </a:solidFill>
              </a:rPr>
              <a:t>Bq</a:t>
            </a:r>
            <a:r>
              <a:rPr lang="en-US" dirty="0">
                <a:solidFill>
                  <a:schemeClr val="bg1"/>
                </a:solidFill>
              </a:rPr>
              <a:t> (M)</a:t>
            </a:r>
          </a:p>
          <a:p>
            <a:pPr marL="1200150" lvl="2" indent="-285750">
              <a:buFont typeface="Arial" panose="020B0604020202020204" pitchFamily="34" charset="0"/>
              <a:buChar char="•"/>
            </a:pPr>
            <a:r>
              <a:rPr lang="en-US" b="1" u="sng" dirty="0">
                <a:solidFill>
                  <a:schemeClr val="bg1"/>
                </a:solidFill>
              </a:rPr>
              <a:t>1.966E+06 </a:t>
            </a:r>
            <a:r>
              <a:rPr lang="en-US" b="1" u="sng" dirty="0" err="1">
                <a:solidFill>
                  <a:schemeClr val="bg1"/>
                </a:solidFill>
              </a:rPr>
              <a:t>Bq</a:t>
            </a:r>
            <a:r>
              <a:rPr lang="en-US" b="1" u="sng" dirty="0">
                <a:solidFill>
                  <a:schemeClr val="bg1"/>
                </a:solidFill>
              </a:rPr>
              <a:t> (total) (P = 1.00E+00)</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1822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5EF146D-8D9A-A47D-162C-2D14AE9B341A}"/>
              </a:ext>
            </a:extLst>
          </p:cNvPr>
          <p:cNvGraphicFramePr>
            <a:graphicFrameLocks noGrp="1"/>
          </p:cNvGraphicFramePr>
          <p:nvPr>
            <p:ph idx="1"/>
          </p:nvPr>
        </p:nvGraphicFramePr>
        <p:xfrm>
          <a:off x="838200" y="1353269"/>
          <a:ext cx="10515600" cy="4571365"/>
        </p:xfrm>
        <a:graphic>
          <a:graphicData uri="http://schemas.openxmlformats.org/drawingml/2006/table">
            <a:tbl>
              <a:tblPr firstRow="1" bandRow="1">
                <a:tableStyleId>{BC89EF96-8CEA-46FF-86C4-4CE0E7609802}</a:tableStyleId>
              </a:tblPr>
              <a:tblGrid>
                <a:gridCol w="2628900">
                  <a:extLst>
                    <a:ext uri="{9D8B030D-6E8A-4147-A177-3AD203B41FA5}">
                      <a16:colId xmlns:a16="http://schemas.microsoft.com/office/drawing/2014/main" val="3773542244"/>
                    </a:ext>
                  </a:extLst>
                </a:gridCol>
                <a:gridCol w="2628900">
                  <a:extLst>
                    <a:ext uri="{9D8B030D-6E8A-4147-A177-3AD203B41FA5}">
                      <a16:colId xmlns:a16="http://schemas.microsoft.com/office/drawing/2014/main" val="3288749770"/>
                    </a:ext>
                  </a:extLst>
                </a:gridCol>
                <a:gridCol w="2628900">
                  <a:extLst>
                    <a:ext uri="{9D8B030D-6E8A-4147-A177-3AD203B41FA5}">
                      <a16:colId xmlns:a16="http://schemas.microsoft.com/office/drawing/2014/main" val="3396134015"/>
                    </a:ext>
                  </a:extLst>
                </a:gridCol>
                <a:gridCol w="2628900">
                  <a:extLst>
                    <a:ext uri="{9D8B030D-6E8A-4147-A177-3AD203B41FA5}">
                      <a16:colId xmlns:a16="http://schemas.microsoft.com/office/drawing/2014/main" val="2043264803"/>
                    </a:ext>
                  </a:extLst>
                </a:gridCol>
              </a:tblGrid>
              <a:tr h="370840">
                <a:tc>
                  <a:txBody>
                    <a:bodyPr/>
                    <a:lstStyle/>
                    <a:p>
                      <a:pPr algn="ctr" fontAlgn="b"/>
                      <a:r>
                        <a:rPr lang="en-US" sz="2800" b="1" i="0" u="none" strike="noStrike" dirty="0">
                          <a:solidFill>
                            <a:srgbClr val="000000"/>
                          </a:solidFill>
                          <a:effectLst/>
                          <a:latin typeface="Aptos Narrow" panose="020B0004020202020204" pitchFamily="34" charset="0"/>
                        </a:rPr>
                        <a:t>Measurement time (d)</a:t>
                      </a:r>
                    </a:p>
                  </a:txBody>
                  <a:tcPr marL="9525" marR="9525" marT="9525" marB="0" anchor="b"/>
                </a:tc>
                <a:tc>
                  <a:txBody>
                    <a:bodyPr/>
                    <a:lstStyle/>
                    <a:p>
                      <a:pPr algn="ctr" fontAlgn="b"/>
                      <a:r>
                        <a:rPr lang="en-US" sz="2800" b="1" i="0" u="none" strike="noStrike">
                          <a:solidFill>
                            <a:srgbClr val="000000"/>
                          </a:solidFill>
                          <a:effectLst/>
                          <a:latin typeface="Aptos Narrow" panose="020B0004020202020204" pitchFamily="34" charset="0"/>
                        </a:rPr>
                        <a:t>Collection Period (d) </a:t>
                      </a:r>
                    </a:p>
                  </a:txBody>
                  <a:tcPr marL="9525" marR="9525" marT="9525" marB="0" anchor="b"/>
                </a:tc>
                <a:tc>
                  <a:txBody>
                    <a:bodyPr/>
                    <a:lstStyle/>
                    <a:p>
                      <a:pPr algn="ctr" fontAlgn="b"/>
                      <a:r>
                        <a:rPr lang="en-US" sz="2800" b="1" i="0" u="none" strike="noStrike" dirty="0">
                          <a:solidFill>
                            <a:srgbClr val="000000"/>
                          </a:solidFill>
                          <a:effectLst/>
                          <a:latin typeface="Aptos Narrow" panose="020B0004020202020204" pitchFamily="34" charset="0"/>
                        </a:rPr>
                        <a:t>Measurement Value (mg/d)</a:t>
                      </a:r>
                    </a:p>
                  </a:txBody>
                  <a:tcPr marL="9525" marR="9525" marT="9525" marB="0" anchor="b"/>
                </a:tc>
                <a:tc>
                  <a:txBody>
                    <a:bodyPr/>
                    <a:lstStyle/>
                    <a:p>
                      <a:pPr algn="ctr" fontAlgn="b"/>
                      <a:r>
                        <a:rPr lang="en-US" sz="2800" b="1" i="0" u="none" strike="noStrike" dirty="0">
                          <a:solidFill>
                            <a:srgbClr val="000000"/>
                          </a:solidFill>
                          <a:effectLst/>
                          <a:latin typeface="Aptos Narrow" panose="020B0004020202020204" pitchFamily="34" charset="0"/>
                        </a:rPr>
                        <a:t>Data type</a:t>
                      </a:r>
                    </a:p>
                  </a:txBody>
                  <a:tcPr marL="9525" marR="9525" marT="9525" marB="0" anchor="b"/>
                </a:tc>
                <a:extLst>
                  <a:ext uri="{0D108BD9-81ED-4DB2-BD59-A6C34878D82A}">
                    <a16:rowId xmlns:a16="http://schemas.microsoft.com/office/drawing/2014/main" val="2160092283"/>
                  </a:ext>
                </a:extLst>
              </a:tr>
              <a:tr h="370840">
                <a:tc>
                  <a:txBody>
                    <a:bodyPr/>
                    <a:lstStyle/>
                    <a:p>
                      <a:pPr algn="r" fontAlgn="b"/>
                      <a:r>
                        <a:rPr lang="en-US" sz="2000" b="0" i="0" u="none" strike="noStrike" dirty="0">
                          <a:solidFill>
                            <a:srgbClr val="000000"/>
                          </a:solidFill>
                          <a:effectLst/>
                          <a:latin typeface="Aptos Narrow" panose="020B0004020202020204" pitchFamily="34" charset="0"/>
                        </a:rPr>
                        <a:t>1-Feb-63</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0.5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5.00E-03</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Real</a:t>
                      </a:r>
                    </a:p>
                  </a:txBody>
                  <a:tcPr marL="9525" marR="9525" marT="9525" marB="0" anchor="b"/>
                </a:tc>
                <a:extLst>
                  <a:ext uri="{0D108BD9-81ED-4DB2-BD59-A6C34878D82A}">
                    <a16:rowId xmlns:a16="http://schemas.microsoft.com/office/drawing/2014/main" val="4041857559"/>
                  </a:ext>
                </a:extLst>
              </a:tr>
              <a:tr h="370840">
                <a:tc>
                  <a:txBody>
                    <a:bodyPr/>
                    <a:lstStyle/>
                    <a:p>
                      <a:pPr algn="r" fontAlgn="b"/>
                      <a:r>
                        <a:rPr lang="en-US" sz="2000" b="0" i="0" u="none" strike="noStrike" dirty="0">
                          <a:solidFill>
                            <a:srgbClr val="000000"/>
                          </a:solidFill>
                          <a:effectLst/>
                          <a:latin typeface="Aptos Narrow" panose="020B0004020202020204" pitchFamily="34" charset="0"/>
                        </a:rPr>
                        <a:t>1-Jun-63</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5.10E-03</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Real</a:t>
                      </a:r>
                    </a:p>
                  </a:txBody>
                  <a:tcPr marL="9525" marR="9525" marT="9525" marB="0" anchor="b"/>
                </a:tc>
                <a:extLst>
                  <a:ext uri="{0D108BD9-81ED-4DB2-BD59-A6C34878D82A}">
                    <a16:rowId xmlns:a16="http://schemas.microsoft.com/office/drawing/2014/main" val="3434505613"/>
                  </a:ext>
                </a:extLst>
              </a:tr>
              <a:tr h="370840">
                <a:tc>
                  <a:txBody>
                    <a:bodyPr/>
                    <a:lstStyle/>
                    <a:p>
                      <a:pPr algn="r" fontAlgn="b"/>
                      <a:r>
                        <a:rPr lang="en-US" sz="2000" b="0" i="0" u="none" strike="noStrike" dirty="0">
                          <a:solidFill>
                            <a:srgbClr val="000000"/>
                          </a:solidFill>
                          <a:effectLst/>
                          <a:latin typeface="Aptos Narrow" panose="020B0004020202020204" pitchFamily="34" charset="0"/>
                        </a:rPr>
                        <a:t>1-Sep-63</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5.20E-03</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Real</a:t>
                      </a:r>
                    </a:p>
                  </a:txBody>
                  <a:tcPr marL="9525" marR="9525" marT="9525" marB="0" anchor="b"/>
                </a:tc>
                <a:extLst>
                  <a:ext uri="{0D108BD9-81ED-4DB2-BD59-A6C34878D82A}">
                    <a16:rowId xmlns:a16="http://schemas.microsoft.com/office/drawing/2014/main" val="1271327066"/>
                  </a:ext>
                </a:extLst>
              </a:tr>
              <a:tr h="370840">
                <a:tc>
                  <a:txBody>
                    <a:bodyPr/>
                    <a:lstStyle/>
                    <a:p>
                      <a:pPr algn="r" fontAlgn="b"/>
                      <a:r>
                        <a:rPr lang="en-US" sz="2000" b="0" i="0" u="none" strike="noStrike" dirty="0">
                          <a:solidFill>
                            <a:srgbClr val="000000"/>
                          </a:solidFill>
                          <a:effectLst/>
                          <a:latin typeface="Aptos Narrow" panose="020B0004020202020204" pitchFamily="34" charset="0"/>
                        </a:rPr>
                        <a:t>1-Feb-64</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5.10E-03</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Real</a:t>
                      </a:r>
                    </a:p>
                  </a:txBody>
                  <a:tcPr marL="9525" marR="9525" marT="9525" marB="0" anchor="b"/>
                </a:tc>
                <a:extLst>
                  <a:ext uri="{0D108BD9-81ED-4DB2-BD59-A6C34878D82A}">
                    <a16:rowId xmlns:a16="http://schemas.microsoft.com/office/drawing/2014/main" val="3355681850"/>
                  </a:ext>
                </a:extLst>
              </a:tr>
              <a:tr h="370840">
                <a:tc>
                  <a:txBody>
                    <a:bodyPr/>
                    <a:lstStyle/>
                    <a:p>
                      <a:pPr algn="r" fontAlgn="b"/>
                      <a:r>
                        <a:rPr lang="en-US" sz="2000" b="0" i="0" u="none" strike="noStrike" dirty="0">
                          <a:solidFill>
                            <a:srgbClr val="000000"/>
                          </a:solidFill>
                          <a:effectLst/>
                          <a:latin typeface="Aptos Narrow" panose="020B0004020202020204" pitchFamily="34" charset="0"/>
                        </a:rPr>
                        <a:t>1-Aug-64</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4.30E-03</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Real</a:t>
                      </a:r>
                    </a:p>
                  </a:txBody>
                  <a:tcPr marL="9525" marR="9525" marT="9525" marB="0" anchor="b"/>
                </a:tc>
                <a:extLst>
                  <a:ext uri="{0D108BD9-81ED-4DB2-BD59-A6C34878D82A}">
                    <a16:rowId xmlns:a16="http://schemas.microsoft.com/office/drawing/2014/main" val="3545129220"/>
                  </a:ext>
                </a:extLst>
              </a:tr>
              <a:tr h="370840">
                <a:tc>
                  <a:txBody>
                    <a:bodyPr/>
                    <a:lstStyle/>
                    <a:p>
                      <a:pPr algn="r" fontAlgn="b"/>
                      <a:r>
                        <a:rPr lang="en-US" sz="2000" b="0" i="0" u="none" strike="noStrike" dirty="0">
                          <a:solidFill>
                            <a:srgbClr val="000000"/>
                          </a:solidFill>
                          <a:effectLst/>
                          <a:latin typeface="Aptos Narrow" panose="020B0004020202020204" pitchFamily="34" charset="0"/>
                        </a:rPr>
                        <a:t>1-Jan-65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2.05E-02</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Real</a:t>
                      </a:r>
                    </a:p>
                  </a:txBody>
                  <a:tcPr marL="9525" marR="9525" marT="9525" marB="0" anchor="b"/>
                </a:tc>
                <a:extLst>
                  <a:ext uri="{0D108BD9-81ED-4DB2-BD59-A6C34878D82A}">
                    <a16:rowId xmlns:a16="http://schemas.microsoft.com/office/drawing/2014/main" val="3577257058"/>
                  </a:ext>
                </a:extLst>
              </a:tr>
              <a:tr h="370840">
                <a:tc>
                  <a:txBody>
                    <a:bodyPr/>
                    <a:lstStyle/>
                    <a:p>
                      <a:pPr algn="r" fontAlgn="b"/>
                      <a:r>
                        <a:rPr lang="en-US" sz="2000" b="0" i="0" u="none" strike="noStrike" dirty="0">
                          <a:solidFill>
                            <a:srgbClr val="000000"/>
                          </a:solidFill>
                          <a:effectLst/>
                          <a:latin typeface="Aptos Narrow" panose="020B0004020202020204" pitchFamily="34" charset="0"/>
                        </a:rPr>
                        <a:t>1-Mar-65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3.00E-02</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Real</a:t>
                      </a:r>
                    </a:p>
                  </a:txBody>
                  <a:tcPr marL="9525" marR="9525" marT="9525" marB="0" anchor="b"/>
                </a:tc>
                <a:extLst>
                  <a:ext uri="{0D108BD9-81ED-4DB2-BD59-A6C34878D82A}">
                    <a16:rowId xmlns:a16="http://schemas.microsoft.com/office/drawing/2014/main" val="2438132457"/>
                  </a:ext>
                </a:extLst>
              </a:tr>
              <a:tr h="370840">
                <a:tc>
                  <a:txBody>
                    <a:bodyPr/>
                    <a:lstStyle/>
                    <a:p>
                      <a:pPr algn="r" fontAlgn="b"/>
                      <a:r>
                        <a:rPr lang="en-US" sz="2000" b="0" i="0" u="none" strike="noStrike" dirty="0">
                          <a:solidFill>
                            <a:srgbClr val="000000"/>
                          </a:solidFill>
                          <a:effectLst/>
                          <a:latin typeface="Aptos Narrow" panose="020B0004020202020204" pitchFamily="34" charset="0"/>
                        </a:rPr>
                        <a:t>1-Jan-66</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3.10E-02</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Real</a:t>
                      </a:r>
                    </a:p>
                  </a:txBody>
                  <a:tcPr marL="9525" marR="9525" marT="9525" marB="0" anchor="b"/>
                </a:tc>
                <a:extLst>
                  <a:ext uri="{0D108BD9-81ED-4DB2-BD59-A6C34878D82A}">
                    <a16:rowId xmlns:a16="http://schemas.microsoft.com/office/drawing/2014/main" val="419867826"/>
                  </a:ext>
                </a:extLst>
              </a:tr>
              <a:tr h="370840">
                <a:tc>
                  <a:txBody>
                    <a:bodyPr/>
                    <a:lstStyle/>
                    <a:p>
                      <a:pPr algn="r" fontAlgn="b"/>
                      <a:r>
                        <a:rPr lang="en-US" sz="2000" b="0" i="0" u="none" strike="noStrike" dirty="0">
                          <a:solidFill>
                            <a:srgbClr val="000000"/>
                          </a:solidFill>
                          <a:effectLst/>
                          <a:latin typeface="Aptos Narrow" panose="020B0004020202020204" pitchFamily="34" charset="0"/>
                        </a:rPr>
                        <a:t>1-Jun-66</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3.30E-02</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Real</a:t>
                      </a:r>
                    </a:p>
                  </a:txBody>
                  <a:tcPr marL="9525" marR="9525" marT="9525" marB="0" anchor="b"/>
                </a:tc>
                <a:extLst>
                  <a:ext uri="{0D108BD9-81ED-4DB2-BD59-A6C34878D82A}">
                    <a16:rowId xmlns:a16="http://schemas.microsoft.com/office/drawing/2014/main" val="1351359128"/>
                  </a:ext>
                </a:extLst>
              </a:tr>
              <a:tr h="370840">
                <a:tc>
                  <a:txBody>
                    <a:bodyPr/>
                    <a:lstStyle/>
                    <a:p>
                      <a:pPr algn="r" fontAlgn="b"/>
                      <a:r>
                        <a:rPr lang="en-US" sz="2000" b="0" i="0" u="none" strike="noStrike" dirty="0">
                          <a:solidFill>
                            <a:srgbClr val="000000"/>
                          </a:solidFill>
                          <a:effectLst/>
                          <a:latin typeface="Aptos Narrow" panose="020B0004020202020204" pitchFamily="34" charset="0"/>
                        </a:rPr>
                        <a:t>1-Nov-66</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0.5</a:t>
                      </a:r>
                    </a:p>
                  </a:txBody>
                  <a:tcPr marL="9525" marR="9525" marT="9525" marB="0" anchor="b"/>
                </a:tc>
                <a:tc>
                  <a:txBody>
                    <a:bodyPr/>
                    <a:lstStyle/>
                    <a:p>
                      <a:pPr algn="r" fontAlgn="b"/>
                      <a:r>
                        <a:rPr lang="en-US" sz="2000" b="0" i="0" u="none" strike="noStrike">
                          <a:solidFill>
                            <a:srgbClr val="000000"/>
                          </a:solidFill>
                          <a:effectLst/>
                          <a:latin typeface="Aptos Narrow" panose="020B0004020202020204" pitchFamily="34" charset="0"/>
                        </a:rPr>
                        <a:t>3.20E-02</a:t>
                      </a:r>
                    </a:p>
                  </a:txBody>
                  <a:tcPr marL="9525" marR="9525" marT="9525" marB="0" anchor="b"/>
                </a:tc>
                <a:tc>
                  <a:txBody>
                    <a:bodyPr/>
                    <a:lstStyle/>
                    <a:p>
                      <a:pPr algn="r" fontAlgn="b"/>
                      <a:r>
                        <a:rPr lang="en-US" sz="2000" b="0" i="0" u="none" strike="noStrike" dirty="0">
                          <a:solidFill>
                            <a:srgbClr val="000000"/>
                          </a:solidFill>
                          <a:effectLst/>
                          <a:latin typeface="Aptos Narrow" panose="020B0004020202020204" pitchFamily="34" charset="0"/>
                        </a:rPr>
                        <a:t>Real</a:t>
                      </a:r>
                    </a:p>
                  </a:txBody>
                  <a:tcPr marL="9525" marR="9525" marT="9525" marB="0" anchor="b"/>
                </a:tc>
                <a:extLst>
                  <a:ext uri="{0D108BD9-81ED-4DB2-BD59-A6C34878D82A}">
                    <a16:rowId xmlns:a16="http://schemas.microsoft.com/office/drawing/2014/main" val="2362246853"/>
                  </a:ext>
                </a:extLst>
              </a:tr>
            </a:tbl>
          </a:graphicData>
        </a:graphic>
      </p:graphicFrame>
      <p:sp>
        <p:nvSpPr>
          <p:cNvPr id="4" name="Date Placeholder 3">
            <a:extLst>
              <a:ext uri="{FF2B5EF4-FFF2-40B4-BE49-F238E27FC236}">
                <a16:creationId xmlns:a16="http://schemas.microsoft.com/office/drawing/2014/main" id="{5B7FB4A7-2020-07C7-C6FC-1FD4A3F60B96}"/>
              </a:ext>
            </a:extLst>
          </p:cNvPr>
          <p:cNvSpPr>
            <a:spLocks noGrp="1"/>
          </p:cNvSpPr>
          <p:nvPr>
            <p:ph type="dt" sz="half" idx="10"/>
          </p:nvPr>
        </p:nvSpPr>
        <p:spPr/>
        <p:txBody>
          <a:bodyPr/>
          <a:lstStyle/>
          <a:p>
            <a:fld id="{0F8A93F2-1463-6646-9AB5-3E59D066B5F9}" type="datetime1">
              <a:rPr lang="en-US" smtClean="0"/>
              <a:t>5/12/2025</a:t>
            </a:fld>
            <a:endParaRPr lang="en-US" dirty="0"/>
          </a:p>
        </p:txBody>
      </p:sp>
    </p:spTree>
    <p:extLst>
      <p:ext uri="{BB962C8B-B14F-4D97-AF65-F5344CB8AC3E}">
        <p14:creationId xmlns:p14="http://schemas.microsoft.com/office/powerpoint/2010/main" val="2842706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a:xfrm>
            <a:off x="381000" y="180995"/>
            <a:ext cx="10515600" cy="1009651"/>
          </a:xfrm>
        </p:spPr>
        <p:txBody>
          <a:bodyPr>
            <a:normAutofit/>
          </a:bodyPr>
          <a:lstStyle/>
          <a:p>
            <a:r>
              <a:rPr lang="en-US" dirty="0"/>
              <a:t>Co-60 Inhalation: Type M and Type S</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50</a:t>
            </a:fld>
            <a:endParaRPr lang="en-US"/>
          </a:p>
        </p:txBody>
      </p:sp>
      <p:sp>
        <p:nvSpPr>
          <p:cNvPr id="13" name="Content Placeholder 12">
            <a:extLst>
              <a:ext uri="{FF2B5EF4-FFF2-40B4-BE49-F238E27FC236}">
                <a16:creationId xmlns:a16="http://schemas.microsoft.com/office/drawing/2014/main" id="{2C068C34-210B-7144-A6BC-727962B0ADC6}"/>
              </a:ext>
            </a:extLst>
          </p:cNvPr>
          <p:cNvSpPr>
            <a:spLocks noGrp="1"/>
          </p:cNvSpPr>
          <p:nvPr>
            <p:ph idx="1"/>
          </p:nvPr>
        </p:nvSpPr>
        <p:spPr/>
        <p:txBody>
          <a:bodyPr/>
          <a:lstStyle/>
          <a:p>
            <a:endParaRPr lang="en-US" dirty="0"/>
          </a:p>
        </p:txBody>
      </p:sp>
      <p:grpSp>
        <p:nvGrpSpPr>
          <p:cNvPr id="15" name="Group 14">
            <a:extLst>
              <a:ext uri="{FF2B5EF4-FFF2-40B4-BE49-F238E27FC236}">
                <a16:creationId xmlns:a16="http://schemas.microsoft.com/office/drawing/2014/main" id="{F055FBA5-2AD0-4442-BAF2-0CA0F511230D}"/>
              </a:ext>
            </a:extLst>
          </p:cNvPr>
          <p:cNvGrpSpPr/>
          <p:nvPr/>
        </p:nvGrpSpPr>
        <p:grpSpPr>
          <a:xfrm>
            <a:off x="671946" y="977396"/>
            <a:ext cx="8686800" cy="5778500"/>
            <a:chOff x="27709" y="945053"/>
            <a:chExt cx="8686800" cy="5778500"/>
          </a:xfrm>
        </p:grpSpPr>
        <p:pic>
          <p:nvPicPr>
            <p:cNvPr id="14" name="Picture 13">
              <a:extLst>
                <a:ext uri="{FF2B5EF4-FFF2-40B4-BE49-F238E27FC236}">
                  <a16:creationId xmlns:a16="http://schemas.microsoft.com/office/drawing/2014/main" id="{F8482334-3DE8-9B4D-B42F-0D89C19A5632}"/>
                </a:ext>
              </a:extLst>
            </p:cNvPr>
            <p:cNvPicPr>
              <a:picLocks noChangeAspect="1"/>
            </p:cNvPicPr>
            <p:nvPr/>
          </p:nvPicPr>
          <p:blipFill>
            <a:blip r:embed="rId2"/>
            <a:stretch>
              <a:fillRect/>
            </a:stretch>
          </p:blipFill>
          <p:spPr>
            <a:xfrm>
              <a:off x="27709" y="945053"/>
              <a:ext cx="8686800" cy="5778500"/>
            </a:xfrm>
            <a:prstGeom prst="rect">
              <a:avLst/>
            </a:prstGeom>
          </p:spPr>
        </p:pic>
        <p:sp>
          <p:nvSpPr>
            <p:cNvPr id="18" name="Oval 17">
              <a:extLst>
                <a:ext uri="{FF2B5EF4-FFF2-40B4-BE49-F238E27FC236}">
                  <a16:creationId xmlns:a16="http://schemas.microsoft.com/office/drawing/2014/main" id="{786005BD-AA92-3947-84EB-23646107D0FE}"/>
                </a:ext>
              </a:extLst>
            </p:cNvPr>
            <p:cNvSpPr/>
            <p:nvPr/>
          </p:nvSpPr>
          <p:spPr>
            <a:xfrm>
              <a:off x="180108" y="1954704"/>
              <a:ext cx="1110543" cy="300140"/>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04B55F-8B38-A248-BC7F-D56CC7A41CFD}"/>
                </a:ext>
              </a:extLst>
            </p:cNvPr>
            <p:cNvSpPr/>
            <p:nvPr/>
          </p:nvSpPr>
          <p:spPr>
            <a:xfrm>
              <a:off x="4297607" y="6136262"/>
              <a:ext cx="1110543" cy="300140"/>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048A176-E08A-594D-83A3-065A4D8F266F}"/>
              </a:ext>
            </a:extLst>
          </p:cNvPr>
          <p:cNvGrpSpPr/>
          <p:nvPr/>
        </p:nvGrpSpPr>
        <p:grpSpPr>
          <a:xfrm>
            <a:off x="2485241" y="977396"/>
            <a:ext cx="8191500" cy="5740400"/>
            <a:chOff x="5155785" y="-2303918"/>
            <a:chExt cx="8191500" cy="5740400"/>
          </a:xfrm>
        </p:grpSpPr>
        <p:pic>
          <p:nvPicPr>
            <p:cNvPr id="3" name="Picture 2">
              <a:extLst>
                <a:ext uri="{FF2B5EF4-FFF2-40B4-BE49-F238E27FC236}">
                  <a16:creationId xmlns:a16="http://schemas.microsoft.com/office/drawing/2014/main" id="{C6481AC2-9C80-4F44-8065-ABADF4D0DFF0}"/>
                </a:ext>
              </a:extLst>
            </p:cNvPr>
            <p:cNvPicPr>
              <a:picLocks noChangeAspect="1"/>
            </p:cNvPicPr>
            <p:nvPr/>
          </p:nvPicPr>
          <p:blipFill>
            <a:blip r:embed="rId3"/>
            <a:stretch>
              <a:fillRect/>
            </a:stretch>
          </p:blipFill>
          <p:spPr>
            <a:xfrm>
              <a:off x="5155785" y="-2303918"/>
              <a:ext cx="8191500" cy="5740400"/>
            </a:xfrm>
            <a:prstGeom prst="rect">
              <a:avLst/>
            </a:prstGeom>
          </p:spPr>
        </p:pic>
        <p:sp>
          <p:nvSpPr>
            <p:cNvPr id="21" name="Oval 20">
              <a:extLst>
                <a:ext uri="{FF2B5EF4-FFF2-40B4-BE49-F238E27FC236}">
                  <a16:creationId xmlns:a16="http://schemas.microsoft.com/office/drawing/2014/main" id="{1CF1A1BE-5C88-1842-AA07-490AD02B27F1}"/>
                </a:ext>
              </a:extLst>
            </p:cNvPr>
            <p:cNvSpPr/>
            <p:nvPr/>
          </p:nvSpPr>
          <p:spPr>
            <a:xfrm>
              <a:off x="6096000" y="-928214"/>
              <a:ext cx="1110543" cy="300140"/>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3B5D19A-1BBE-2A4B-9A5E-B26B6F649408}"/>
                </a:ext>
              </a:extLst>
            </p:cNvPr>
            <p:cNvSpPr/>
            <p:nvPr/>
          </p:nvSpPr>
          <p:spPr>
            <a:xfrm>
              <a:off x="9372601" y="2895640"/>
              <a:ext cx="1110543" cy="300140"/>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18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a:xfrm>
            <a:off x="381000" y="180995"/>
            <a:ext cx="10515600" cy="1009651"/>
          </a:xfrm>
        </p:spPr>
        <p:txBody>
          <a:bodyPr>
            <a:normAutofit/>
          </a:bodyPr>
          <a:lstStyle/>
          <a:p>
            <a:r>
              <a:rPr lang="en-US" dirty="0"/>
              <a:t>Co-60 Inhalation: Type M and Type S</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51</a:t>
            </a:fld>
            <a:endParaRPr lang="en-US"/>
          </a:p>
        </p:txBody>
      </p:sp>
      <p:sp>
        <p:nvSpPr>
          <p:cNvPr id="13" name="Content Placeholder 12">
            <a:extLst>
              <a:ext uri="{FF2B5EF4-FFF2-40B4-BE49-F238E27FC236}">
                <a16:creationId xmlns:a16="http://schemas.microsoft.com/office/drawing/2014/main" id="{2C068C34-210B-7144-A6BC-727962B0ADC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0EE05B0-AD4C-DB41-ADD4-45EDF37F6731}"/>
              </a:ext>
            </a:extLst>
          </p:cNvPr>
          <p:cNvPicPr>
            <a:picLocks noChangeAspect="1"/>
          </p:cNvPicPr>
          <p:nvPr/>
        </p:nvPicPr>
        <p:blipFill>
          <a:blip r:embed="rId2"/>
          <a:stretch>
            <a:fillRect/>
          </a:stretch>
        </p:blipFill>
        <p:spPr>
          <a:xfrm>
            <a:off x="531668" y="1472138"/>
            <a:ext cx="7581900" cy="2616200"/>
          </a:xfrm>
          <a:prstGeom prst="rect">
            <a:avLst/>
          </a:prstGeom>
        </p:spPr>
      </p:pic>
      <p:grpSp>
        <p:nvGrpSpPr>
          <p:cNvPr id="7" name="Group 6">
            <a:extLst>
              <a:ext uri="{FF2B5EF4-FFF2-40B4-BE49-F238E27FC236}">
                <a16:creationId xmlns:a16="http://schemas.microsoft.com/office/drawing/2014/main" id="{63EA9C26-EC33-4241-8A82-698E9AB99A9E}"/>
              </a:ext>
            </a:extLst>
          </p:cNvPr>
          <p:cNvGrpSpPr/>
          <p:nvPr/>
        </p:nvGrpSpPr>
        <p:grpSpPr>
          <a:xfrm>
            <a:off x="1271732" y="1385405"/>
            <a:ext cx="10388600" cy="5321300"/>
            <a:chOff x="1271732" y="1385405"/>
            <a:chExt cx="10388600" cy="5321300"/>
          </a:xfrm>
        </p:grpSpPr>
        <p:pic>
          <p:nvPicPr>
            <p:cNvPr id="6" name="Picture 5">
              <a:extLst>
                <a:ext uri="{FF2B5EF4-FFF2-40B4-BE49-F238E27FC236}">
                  <a16:creationId xmlns:a16="http://schemas.microsoft.com/office/drawing/2014/main" id="{A8859462-664B-5D42-B8B9-230A3FC43D34}"/>
                </a:ext>
              </a:extLst>
            </p:cNvPr>
            <p:cNvPicPr>
              <a:picLocks noChangeAspect="1"/>
            </p:cNvPicPr>
            <p:nvPr/>
          </p:nvPicPr>
          <p:blipFill>
            <a:blip r:embed="rId3"/>
            <a:stretch>
              <a:fillRect/>
            </a:stretch>
          </p:blipFill>
          <p:spPr>
            <a:xfrm>
              <a:off x="1271732" y="1385405"/>
              <a:ext cx="10388600" cy="5321300"/>
            </a:xfrm>
            <a:prstGeom prst="rect">
              <a:avLst/>
            </a:prstGeom>
          </p:spPr>
        </p:pic>
        <p:sp>
          <p:nvSpPr>
            <p:cNvPr id="17" name="Oval 16">
              <a:extLst>
                <a:ext uri="{FF2B5EF4-FFF2-40B4-BE49-F238E27FC236}">
                  <a16:creationId xmlns:a16="http://schemas.microsoft.com/office/drawing/2014/main" id="{A89F0FD3-4DF1-0B42-84B3-49B23E0CABCB}"/>
                </a:ext>
              </a:extLst>
            </p:cNvPr>
            <p:cNvSpPr/>
            <p:nvPr/>
          </p:nvSpPr>
          <p:spPr>
            <a:xfrm>
              <a:off x="1762911" y="1819504"/>
              <a:ext cx="1110543" cy="300140"/>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9C9706-8AA0-B249-BA9E-126E56C3DAD9}"/>
                </a:ext>
              </a:extLst>
            </p:cNvPr>
            <p:cNvSpPr/>
            <p:nvPr/>
          </p:nvSpPr>
          <p:spPr>
            <a:xfrm>
              <a:off x="1762911" y="2234445"/>
              <a:ext cx="1110543" cy="300140"/>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B79FB78-9BAB-E54D-9484-6B67B122BEB5}"/>
                </a:ext>
              </a:extLst>
            </p:cNvPr>
            <p:cNvSpPr/>
            <p:nvPr/>
          </p:nvSpPr>
          <p:spPr>
            <a:xfrm>
              <a:off x="5869195" y="3739137"/>
              <a:ext cx="1110543" cy="300140"/>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4027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F96-B47E-4F91-C55C-29C2493CE11F}"/>
              </a:ext>
            </a:extLst>
          </p:cNvPr>
          <p:cNvSpPr>
            <a:spLocks noGrp="1"/>
          </p:cNvSpPr>
          <p:nvPr>
            <p:ph type="title"/>
          </p:nvPr>
        </p:nvSpPr>
        <p:spPr>
          <a:xfrm>
            <a:off x="838200" y="233642"/>
            <a:ext cx="10515600" cy="1009651"/>
          </a:xfrm>
        </p:spPr>
        <p:txBody>
          <a:bodyPr/>
          <a:lstStyle/>
          <a:p>
            <a:r>
              <a:rPr lang="en-US" dirty="0"/>
              <a:t>Co-60 Inhalation: 2 bioassay datasets</a:t>
            </a:r>
          </a:p>
        </p:txBody>
      </p:sp>
      <p:sp>
        <p:nvSpPr>
          <p:cNvPr id="4" name="Slide Number Placeholder 3">
            <a:extLst>
              <a:ext uri="{FF2B5EF4-FFF2-40B4-BE49-F238E27FC236}">
                <a16:creationId xmlns:a16="http://schemas.microsoft.com/office/drawing/2014/main" id="{4D8375AB-245E-BA1C-E9B3-DDE3BE808B48}"/>
              </a:ext>
            </a:extLst>
          </p:cNvPr>
          <p:cNvSpPr>
            <a:spLocks noGrp="1"/>
          </p:cNvSpPr>
          <p:nvPr>
            <p:ph type="sldNum" sz="quarter" idx="12"/>
          </p:nvPr>
        </p:nvSpPr>
        <p:spPr/>
        <p:txBody>
          <a:bodyPr/>
          <a:lstStyle/>
          <a:p>
            <a:fld id="{677F7B41-FD57-4489-AAB8-D17CF179067D}" type="slidenum">
              <a:rPr lang="en-US" smtClean="0"/>
              <a:t>52</a:t>
            </a:fld>
            <a:endParaRPr lang="en-US"/>
          </a:p>
        </p:txBody>
      </p:sp>
      <p:graphicFrame>
        <p:nvGraphicFramePr>
          <p:cNvPr id="7" name="Table 6">
            <a:extLst>
              <a:ext uri="{FF2B5EF4-FFF2-40B4-BE49-F238E27FC236}">
                <a16:creationId xmlns:a16="http://schemas.microsoft.com/office/drawing/2014/main" id="{9C852729-289D-C362-EDA5-669FD1662ACE}"/>
              </a:ext>
            </a:extLst>
          </p:cNvPr>
          <p:cNvGraphicFramePr>
            <a:graphicFrameLocks noGrp="1"/>
          </p:cNvGraphicFramePr>
          <p:nvPr/>
        </p:nvGraphicFramePr>
        <p:xfrm>
          <a:off x="725789" y="1777339"/>
          <a:ext cx="2754392" cy="4664390"/>
        </p:xfrm>
        <a:graphic>
          <a:graphicData uri="http://schemas.openxmlformats.org/drawingml/2006/table">
            <a:tbl>
              <a:tblPr/>
              <a:tblGrid>
                <a:gridCol w="1018059">
                  <a:extLst>
                    <a:ext uri="{9D8B030D-6E8A-4147-A177-3AD203B41FA5}">
                      <a16:colId xmlns:a16="http://schemas.microsoft.com/office/drawing/2014/main" val="4106557331"/>
                    </a:ext>
                  </a:extLst>
                </a:gridCol>
                <a:gridCol w="1736333">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Time after intake (d)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1</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9.76E+05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a:effectLst/>
                          <a:latin typeface="Calibri" panose="020F0502020204030204" pitchFamily="34" charset="0"/>
                        </a:rPr>
                        <a:t>2</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5.07E+05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a:effectLst/>
                          <a:latin typeface="Calibri" panose="020F0502020204030204" pitchFamily="34" charset="0"/>
                        </a:rPr>
                        <a:t>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2.90E+05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r h="417671">
                <a:tc>
                  <a:txBody>
                    <a:bodyPr/>
                    <a:lstStyle/>
                    <a:p>
                      <a:pPr algn="r"/>
                      <a:r>
                        <a:rPr lang="en-US" sz="1600">
                          <a:effectLst/>
                          <a:latin typeface="Calibri" panose="020F0502020204030204" pitchFamily="34" charset="0"/>
                        </a:rPr>
                        <a:t>4</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2.01E+05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00643584"/>
                  </a:ext>
                </a:extLst>
              </a:tr>
              <a:tr h="417671">
                <a:tc>
                  <a:txBody>
                    <a:bodyPr/>
                    <a:lstStyle/>
                    <a:p>
                      <a:pPr algn="r"/>
                      <a:r>
                        <a:rPr lang="en-US" sz="1600">
                          <a:effectLst/>
                          <a:latin typeface="Calibri" panose="020F0502020204030204" pitchFamily="34" charset="0"/>
                        </a:rPr>
                        <a:t>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1.65E+05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9808137"/>
                  </a:ext>
                </a:extLst>
              </a:tr>
              <a:tr h="417671">
                <a:tc>
                  <a:txBody>
                    <a:bodyPr/>
                    <a:lstStyle/>
                    <a:p>
                      <a:pPr algn="r"/>
                      <a:r>
                        <a:rPr lang="en-US" sz="1600">
                          <a:effectLst/>
                          <a:latin typeface="Calibri" panose="020F0502020204030204" pitchFamily="34" charset="0"/>
                        </a:rPr>
                        <a:t>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1.49E+05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6114724"/>
                  </a:ext>
                </a:extLst>
              </a:tr>
              <a:tr h="417671">
                <a:tc>
                  <a:txBody>
                    <a:bodyPr/>
                    <a:lstStyle/>
                    <a:p>
                      <a:pPr algn="r"/>
                      <a:r>
                        <a:rPr lang="en-US" sz="1600">
                          <a:effectLst/>
                          <a:latin typeface="Calibri" panose="020F0502020204030204" pitchFamily="34" charset="0"/>
                        </a:rPr>
                        <a:t>8</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1.38E+05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5488735"/>
                  </a:ext>
                </a:extLst>
              </a:tr>
              <a:tr h="417671">
                <a:tc>
                  <a:txBody>
                    <a:bodyPr/>
                    <a:lstStyle/>
                    <a:p>
                      <a:pPr algn="r"/>
                      <a:r>
                        <a:rPr lang="en-US" sz="1600">
                          <a:effectLst/>
                          <a:latin typeface="Calibri" panose="020F0502020204030204" pitchFamily="34" charset="0"/>
                        </a:rPr>
                        <a:t>10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1.32E+05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26430871"/>
                  </a:ext>
                </a:extLst>
              </a:tr>
              <a:tr h="417671">
                <a:tc>
                  <a:txBody>
                    <a:bodyPr/>
                    <a:lstStyle/>
                    <a:p>
                      <a:pPr algn="r"/>
                      <a:r>
                        <a:rPr lang="en-US" sz="1600">
                          <a:effectLst/>
                          <a:latin typeface="Calibri" panose="020F0502020204030204" pitchFamily="34" charset="0"/>
                        </a:rPr>
                        <a:t>13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1.26E+05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0469126"/>
                  </a:ext>
                </a:extLst>
              </a:tr>
              <a:tr h="417671">
                <a:tc>
                  <a:txBody>
                    <a:bodyPr/>
                    <a:lstStyle/>
                    <a:p>
                      <a:pPr algn="r"/>
                      <a:r>
                        <a:rPr lang="en-US" sz="1600">
                          <a:effectLst/>
                          <a:latin typeface="Calibri" panose="020F0502020204030204" pitchFamily="34" charset="0"/>
                        </a:rPr>
                        <a:t>16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1.21E+05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5890192"/>
                  </a:ext>
                </a:extLst>
              </a:tr>
            </a:tbl>
          </a:graphicData>
        </a:graphic>
      </p:graphicFrame>
      <p:graphicFrame>
        <p:nvGraphicFramePr>
          <p:cNvPr id="8" name="Table 7">
            <a:extLst>
              <a:ext uri="{FF2B5EF4-FFF2-40B4-BE49-F238E27FC236}">
                <a16:creationId xmlns:a16="http://schemas.microsoft.com/office/drawing/2014/main" id="{3CD8AEC6-C07A-181B-3A05-185C79259AC1}"/>
              </a:ext>
            </a:extLst>
          </p:cNvPr>
          <p:cNvGraphicFramePr>
            <a:graphicFrameLocks noGrp="1"/>
          </p:cNvGraphicFramePr>
          <p:nvPr/>
        </p:nvGraphicFramePr>
        <p:xfrm>
          <a:off x="4018175" y="1777339"/>
          <a:ext cx="2666525" cy="4664390"/>
        </p:xfrm>
        <a:graphic>
          <a:graphicData uri="http://schemas.openxmlformats.org/drawingml/2006/table">
            <a:tbl>
              <a:tblPr/>
              <a:tblGrid>
                <a:gridCol w="991837">
                  <a:extLst>
                    <a:ext uri="{9D8B030D-6E8A-4147-A177-3AD203B41FA5}">
                      <a16:colId xmlns:a16="http://schemas.microsoft.com/office/drawing/2014/main" val="4106557331"/>
                    </a:ext>
                  </a:extLst>
                </a:gridCol>
                <a:gridCol w="1674688">
                  <a:extLst>
                    <a:ext uri="{9D8B030D-6E8A-4147-A177-3AD203B41FA5}">
                      <a16:colId xmlns:a16="http://schemas.microsoft.com/office/drawing/2014/main" val="3638044600"/>
                    </a:ext>
                  </a:extLst>
                </a:gridCol>
              </a:tblGrid>
              <a:tr h="417671">
                <a:tc>
                  <a:txBody>
                    <a:bodyPr/>
                    <a:lstStyle/>
                    <a:p>
                      <a:pPr algn="r"/>
                      <a:r>
                        <a:rPr lang="en-US" sz="1600" b="1" dirty="0">
                          <a:effectLst/>
                          <a:latin typeface="Calibri" panose="020F0502020204030204" pitchFamily="34" charset="0"/>
                        </a:rPr>
                        <a:t>Time after intake (d)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b="1" dirty="0">
                          <a:effectLst/>
                          <a:latin typeface="Calibri" panose="020F0502020204030204" pitchFamily="34" charset="0"/>
                        </a:rPr>
                        <a:t>Bioassay (</a:t>
                      </a:r>
                      <a:r>
                        <a:rPr lang="en-US" sz="1600" b="1" dirty="0" err="1">
                          <a:effectLst/>
                          <a:latin typeface="Calibri" panose="020F0502020204030204" pitchFamily="34" charset="0"/>
                        </a:rPr>
                        <a:t>Bq</a:t>
                      </a:r>
                      <a:r>
                        <a:rPr lang="en-US" sz="1600" b="1" dirty="0">
                          <a:effectLst/>
                          <a:latin typeface="Calibri" panose="020F0502020204030204" pitchFamily="34" charset="0"/>
                        </a:rPr>
                        <a:t>/d)</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68682259"/>
                  </a:ext>
                </a:extLst>
              </a:tr>
              <a:tr h="417671">
                <a:tc>
                  <a:txBody>
                    <a:bodyPr/>
                    <a:lstStyle/>
                    <a:p>
                      <a:pPr algn="r"/>
                      <a:r>
                        <a:rPr lang="en-US" sz="1600" dirty="0">
                          <a:effectLst/>
                          <a:latin typeface="Calibri" panose="020F0502020204030204" pitchFamily="34" charset="0"/>
                        </a:rPr>
                        <a:t>1</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2.09E+04</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786510"/>
                  </a:ext>
                </a:extLst>
              </a:tr>
              <a:tr h="417671">
                <a:tc>
                  <a:txBody>
                    <a:bodyPr/>
                    <a:lstStyle/>
                    <a:p>
                      <a:pPr algn="r"/>
                      <a:r>
                        <a:rPr lang="en-US" sz="1600" dirty="0">
                          <a:effectLst/>
                          <a:latin typeface="Calibri" panose="020F0502020204030204" pitchFamily="34" charset="0"/>
                        </a:rPr>
                        <a:t>2</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9.82E+03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17621308"/>
                  </a:ext>
                </a:extLst>
              </a:tr>
              <a:tr h="417671">
                <a:tc>
                  <a:txBody>
                    <a:bodyPr/>
                    <a:lstStyle/>
                    <a:p>
                      <a:pPr algn="r"/>
                      <a:r>
                        <a:rPr lang="en-US" sz="1600">
                          <a:effectLst/>
                          <a:latin typeface="Calibri" panose="020F0502020204030204" pitchFamily="34" charset="0"/>
                        </a:rPr>
                        <a:t>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3.95E+03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14906704"/>
                  </a:ext>
                </a:extLst>
              </a:tr>
              <a:tr h="417671">
                <a:tc>
                  <a:txBody>
                    <a:bodyPr/>
                    <a:lstStyle/>
                    <a:p>
                      <a:pPr algn="r"/>
                      <a:r>
                        <a:rPr lang="en-US" sz="1600" dirty="0">
                          <a:effectLst/>
                          <a:latin typeface="Calibri" panose="020F0502020204030204" pitchFamily="34" charset="0"/>
                        </a:rPr>
                        <a:t>4</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2.33E+03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00643584"/>
                  </a:ext>
                </a:extLst>
              </a:tr>
              <a:tr h="417671">
                <a:tc>
                  <a:txBody>
                    <a:bodyPr/>
                    <a:lstStyle/>
                    <a:p>
                      <a:pPr algn="r"/>
                      <a:r>
                        <a:rPr lang="en-US" sz="1600">
                          <a:effectLst/>
                          <a:latin typeface="Calibri" panose="020F0502020204030204" pitchFamily="34" charset="0"/>
                        </a:rPr>
                        <a:t>5</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1.79E+03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59808137"/>
                  </a:ext>
                </a:extLst>
              </a:tr>
              <a:tr h="417671">
                <a:tc>
                  <a:txBody>
                    <a:bodyPr/>
                    <a:lstStyle/>
                    <a:p>
                      <a:pPr algn="r"/>
                      <a:r>
                        <a:rPr lang="en-US" sz="1600">
                          <a:effectLst/>
                          <a:latin typeface="Calibri" panose="020F0502020204030204" pitchFamily="34" charset="0"/>
                        </a:rPr>
                        <a:t>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1.55E+03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16114724"/>
                  </a:ext>
                </a:extLst>
              </a:tr>
              <a:tr h="417671">
                <a:tc>
                  <a:txBody>
                    <a:bodyPr/>
                    <a:lstStyle/>
                    <a:p>
                      <a:pPr algn="r"/>
                      <a:r>
                        <a:rPr lang="en-US" sz="1600">
                          <a:effectLst/>
                          <a:latin typeface="Calibri" panose="020F0502020204030204" pitchFamily="34" charset="0"/>
                        </a:rPr>
                        <a:t>8</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1.27E+03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55488735"/>
                  </a:ext>
                </a:extLst>
              </a:tr>
              <a:tr h="417671">
                <a:tc>
                  <a:txBody>
                    <a:bodyPr/>
                    <a:lstStyle/>
                    <a:p>
                      <a:pPr algn="r"/>
                      <a:r>
                        <a:rPr lang="en-US" sz="1600">
                          <a:effectLst/>
                          <a:latin typeface="Calibri" panose="020F0502020204030204" pitchFamily="34" charset="0"/>
                        </a:rPr>
                        <a:t>10</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1.06E+03</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26430871"/>
                  </a:ext>
                </a:extLst>
              </a:tr>
              <a:tr h="417671">
                <a:tc>
                  <a:txBody>
                    <a:bodyPr/>
                    <a:lstStyle/>
                    <a:p>
                      <a:pPr algn="r"/>
                      <a:r>
                        <a:rPr lang="en-US" sz="1600">
                          <a:effectLst/>
                          <a:latin typeface="Calibri" panose="020F0502020204030204" pitchFamily="34" charset="0"/>
                        </a:rPr>
                        <a:t>13</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a:effectLst/>
                          <a:latin typeface="Calibri" panose="020F0502020204030204" pitchFamily="34" charset="0"/>
                        </a:rPr>
                        <a:t>8.22E+02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0469126"/>
                  </a:ext>
                </a:extLst>
              </a:tr>
              <a:tr h="417671">
                <a:tc>
                  <a:txBody>
                    <a:bodyPr/>
                    <a:lstStyle/>
                    <a:p>
                      <a:pPr algn="r"/>
                      <a:r>
                        <a:rPr lang="en-US" sz="1600">
                          <a:effectLst/>
                          <a:latin typeface="Calibri" panose="020F0502020204030204" pitchFamily="34" charset="0"/>
                        </a:rPr>
                        <a:t>16</a:t>
                      </a:r>
                    </a:p>
                  </a:txBody>
                  <a:tcPr marL="36256" marR="36256"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1600" dirty="0">
                          <a:effectLst/>
                          <a:latin typeface="Calibri" panose="020F0502020204030204" pitchFamily="34" charset="0"/>
                        </a:rPr>
                        <a:t>6.53E+02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65890192"/>
                  </a:ext>
                </a:extLst>
              </a:tr>
            </a:tbl>
          </a:graphicData>
        </a:graphic>
      </p:graphicFrame>
      <p:sp>
        <p:nvSpPr>
          <p:cNvPr id="9" name="Content Placeholder 5">
            <a:extLst>
              <a:ext uri="{FF2B5EF4-FFF2-40B4-BE49-F238E27FC236}">
                <a16:creationId xmlns:a16="http://schemas.microsoft.com/office/drawing/2014/main" id="{3EECF6C6-CD16-D221-97D6-43F9D11E635B}"/>
              </a:ext>
            </a:extLst>
          </p:cNvPr>
          <p:cNvSpPr>
            <a:spLocks noGrp="1"/>
          </p:cNvSpPr>
          <p:nvPr>
            <p:ph idx="1"/>
          </p:nvPr>
        </p:nvSpPr>
        <p:spPr>
          <a:xfrm>
            <a:off x="421240" y="386861"/>
            <a:ext cx="11269012" cy="1561514"/>
          </a:xfrm>
        </p:spPr>
        <p:txBody>
          <a:bodyPr>
            <a:normAutofit/>
          </a:bodyPr>
          <a:lstStyle/>
          <a:p>
            <a:pPr lvl="1"/>
            <a:endParaRPr lang="en-US" dirty="0"/>
          </a:p>
          <a:p>
            <a:pPr lvl="1"/>
            <a:endParaRPr lang="en-US" dirty="0"/>
          </a:p>
          <a:p>
            <a:pPr marL="0" indent="0">
              <a:buNone/>
            </a:pPr>
            <a:r>
              <a:rPr lang="en-US" b="1" dirty="0">
                <a:solidFill>
                  <a:schemeClr val="accent2"/>
                </a:solidFill>
              </a:rPr>
              <a:t>          Whole Body                      Urine</a:t>
            </a:r>
            <a:endParaRPr lang="en-US" dirty="0"/>
          </a:p>
        </p:txBody>
      </p:sp>
      <p:sp>
        <p:nvSpPr>
          <p:cNvPr id="3" name="TextBox 2">
            <a:extLst>
              <a:ext uri="{FF2B5EF4-FFF2-40B4-BE49-F238E27FC236}">
                <a16:creationId xmlns:a16="http://schemas.microsoft.com/office/drawing/2014/main" id="{46A03BC8-58A8-8344-A196-A7027E9153BB}"/>
              </a:ext>
            </a:extLst>
          </p:cNvPr>
          <p:cNvSpPr txBox="1"/>
          <p:nvPr/>
        </p:nvSpPr>
        <p:spPr>
          <a:xfrm>
            <a:off x="6862793" y="1777339"/>
            <a:ext cx="477748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Estimate acute inhalation intake</a:t>
            </a:r>
          </a:p>
          <a:p>
            <a:pPr marL="742950" lvl="1" indent="-285750">
              <a:buFont typeface="Arial" panose="020B0604020202020204" pitchFamily="34" charset="0"/>
              <a:buChar char="•"/>
            </a:pPr>
            <a:r>
              <a:rPr lang="en-US" dirty="0"/>
              <a:t>One intake, type M</a:t>
            </a:r>
          </a:p>
          <a:p>
            <a:pPr marL="1200150" lvl="2" indent="-285750">
              <a:buFont typeface="Arial" panose="020B0604020202020204" pitchFamily="34" charset="0"/>
              <a:buChar char="•"/>
            </a:pPr>
            <a:r>
              <a:rPr lang="en-US" dirty="0">
                <a:solidFill>
                  <a:srgbClr val="C00000"/>
                </a:solidFill>
              </a:rPr>
              <a:t>1.261E+06 </a:t>
            </a:r>
            <a:r>
              <a:rPr lang="en-US" dirty="0" err="1">
                <a:solidFill>
                  <a:srgbClr val="C00000"/>
                </a:solidFill>
              </a:rPr>
              <a:t>Bq</a:t>
            </a:r>
            <a:r>
              <a:rPr lang="en-US" dirty="0">
                <a:solidFill>
                  <a:srgbClr val="C00000"/>
                </a:solidFill>
              </a:rPr>
              <a:t> (P = 0.00E+00)</a:t>
            </a:r>
          </a:p>
          <a:p>
            <a:pPr marL="742950" lvl="1" indent="-285750">
              <a:buFont typeface="Arial" panose="020B0604020202020204" pitchFamily="34" charset="0"/>
              <a:buChar char="•"/>
            </a:pPr>
            <a:r>
              <a:rPr lang="en-US" dirty="0"/>
              <a:t>One intake, type S</a:t>
            </a:r>
          </a:p>
          <a:p>
            <a:pPr marL="1200150" lvl="2" indent="-285750">
              <a:buFont typeface="Arial" panose="020B0604020202020204" pitchFamily="34" charset="0"/>
              <a:buChar char="•"/>
            </a:pPr>
            <a:r>
              <a:rPr lang="en-US" dirty="0">
                <a:solidFill>
                  <a:srgbClr val="C00000"/>
                </a:solidFill>
              </a:rPr>
              <a:t>2.401E+06 </a:t>
            </a:r>
            <a:r>
              <a:rPr lang="en-US" dirty="0" err="1">
                <a:solidFill>
                  <a:srgbClr val="C00000"/>
                </a:solidFill>
              </a:rPr>
              <a:t>Bq</a:t>
            </a:r>
            <a:r>
              <a:rPr lang="en-US" dirty="0">
                <a:solidFill>
                  <a:srgbClr val="C00000"/>
                </a:solidFill>
              </a:rPr>
              <a:t> (P = 0.00E+00)</a:t>
            </a:r>
          </a:p>
          <a:p>
            <a:pPr marL="742950" lvl="1" indent="-285750">
              <a:buFont typeface="Arial" panose="020B0604020202020204" pitchFamily="34" charset="0"/>
              <a:buChar char="•"/>
            </a:pPr>
            <a:r>
              <a:rPr lang="en-US" dirty="0"/>
              <a:t>Type M and S combined</a:t>
            </a:r>
          </a:p>
          <a:p>
            <a:pPr marL="1200150" lvl="2" indent="-285750">
              <a:buFont typeface="Arial" panose="020B0604020202020204" pitchFamily="34" charset="0"/>
              <a:buChar char="•"/>
            </a:pPr>
            <a:r>
              <a:rPr lang="en-US" dirty="0">
                <a:solidFill>
                  <a:srgbClr val="C00000"/>
                </a:solidFill>
              </a:rPr>
              <a:t>1.275E+06 </a:t>
            </a:r>
            <a:r>
              <a:rPr lang="en-US" dirty="0" err="1">
                <a:solidFill>
                  <a:srgbClr val="C00000"/>
                </a:solidFill>
              </a:rPr>
              <a:t>Bq</a:t>
            </a:r>
            <a:r>
              <a:rPr lang="en-US" dirty="0">
                <a:solidFill>
                  <a:srgbClr val="C00000"/>
                </a:solidFill>
              </a:rPr>
              <a:t> (S)</a:t>
            </a:r>
          </a:p>
          <a:p>
            <a:pPr marL="1200150" lvl="2" indent="-285750">
              <a:buFont typeface="Arial" panose="020B0604020202020204" pitchFamily="34" charset="0"/>
              <a:buChar char="•"/>
            </a:pPr>
            <a:r>
              <a:rPr lang="en-US" dirty="0">
                <a:solidFill>
                  <a:srgbClr val="C00000"/>
                </a:solidFill>
              </a:rPr>
              <a:t>6.908E+05 </a:t>
            </a:r>
            <a:r>
              <a:rPr lang="en-US" dirty="0" err="1">
                <a:solidFill>
                  <a:srgbClr val="C00000"/>
                </a:solidFill>
              </a:rPr>
              <a:t>Bq</a:t>
            </a:r>
            <a:r>
              <a:rPr lang="en-US" dirty="0">
                <a:solidFill>
                  <a:srgbClr val="C00000"/>
                </a:solidFill>
              </a:rPr>
              <a:t> (M)</a:t>
            </a:r>
          </a:p>
          <a:p>
            <a:pPr marL="1200150" lvl="2" indent="-285750">
              <a:buFont typeface="Arial" panose="020B0604020202020204" pitchFamily="34" charset="0"/>
              <a:buChar char="•"/>
            </a:pPr>
            <a:r>
              <a:rPr lang="en-US" b="1" u="sng" dirty="0">
                <a:solidFill>
                  <a:srgbClr val="C00000"/>
                </a:solidFill>
              </a:rPr>
              <a:t>1.966E+06 </a:t>
            </a:r>
            <a:r>
              <a:rPr lang="en-US" b="1" u="sng" dirty="0" err="1">
                <a:solidFill>
                  <a:srgbClr val="C00000"/>
                </a:solidFill>
              </a:rPr>
              <a:t>Bq</a:t>
            </a:r>
            <a:r>
              <a:rPr lang="en-US" b="1" u="sng" dirty="0">
                <a:solidFill>
                  <a:srgbClr val="C00000"/>
                </a:solidFill>
              </a:rPr>
              <a:t> (total) (P = 1.00E+00)</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66471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306B-7003-4C42-8B1A-6CE3AA4C36BE}"/>
              </a:ext>
            </a:extLst>
          </p:cNvPr>
          <p:cNvSpPr>
            <a:spLocks noGrp="1"/>
          </p:cNvSpPr>
          <p:nvPr>
            <p:ph type="title"/>
          </p:nvPr>
        </p:nvSpPr>
        <p:spPr/>
        <p:txBody>
          <a:bodyPr>
            <a:normAutofit fontScale="90000"/>
          </a:bodyPr>
          <a:lstStyle/>
          <a:p>
            <a:r>
              <a:rPr lang="en-US" dirty="0"/>
              <a:t>Main Takeaways when estimating intakes</a:t>
            </a:r>
          </a:p>
        </p:txBody>
      </p:sp>
      <p:sp>
        <p:nvSpPr>
          <p:cNvPr id="3" name="Content Placeholder 2">
            <a:extLst>
              <a:ext uri="{FF2B5EF4-FFF2-40B4-BE49-F238E27FC236}">
                <a16:creationId xmlns:a16="http://schemas.microsoft.com/office/drawing/2014/main" id="{BC109C50-A41B-334D-B4FB-E7D3F56C17F5}"/>
              </a:ext>
            </a:extLst>
          </p:cNvPr>
          <p:cNvSpPr>
            <a:spLocks noGrp="1"/>
          </p:cNvSpPr>
          <p:nvPr>
            <p:ph idx="1"/>
          </p:nvPr>
        </p:nvSpPr>
        <p:spPr>
          <a:xfrm>
            <a:off x="838199" y="1999715"/>
            <a:ext cx="10716491" cy="4177247"/>
          </a:xfrm>
        </p:spPr>
        <p:txBody>
          <a:bodyPr>
            <a:normAutofit/>
          </a:bodyPr>
          <a:lstStyle/>
          <a:p>
            <a:r>
              <a:rPr lang="en-US" sz="3200" u="sng" dirty="0"/>
              <a:t>Understand the ICRP biokinetic models before you use IMBA!</a:t>
            </a:r>
          </a:p>
          <a:p>
            <a:r>
              <a:rPr lang="en-US" sz="3200" dirty="0"/>
              <a:t>Use realistic assumptions with biokinetic models</a:t>
            </a:r>
          </a:p>
          <a:p>
            <a:r>
              <a:rPr lang="en-US" sz="3200" dirty="0"/>
              <a:t>Don’t always assume “one size fits all” with bioassay data</a:t>
            </a:r>
          </a:p>
          <a:p>
            <a:r>
              <a:rPr lang="en-US" sz="3200" dirty="0"/>
              <a:t>Avoid “this fits best mentality”</a:t>
            </a:r>
          </a:p>
        </p:txBody>
      </p:sp>
      <p:sp>
        <p:nvSpPr>
          <p:cNvPr id="4" name="Slide Number Placeholder 3">
            <a:extLst>
              <a:ext uri="{FF2B5EF4-FFF2-40B4-BE49-F238E27FC236}">
                <a16:creationId xmlns:a16="http://schemas.microsoft.com/office/drawing/2014/main" id="{AA96A7F7-3A80-8743-A16F-915BC062B94F}"/>
              </a:ext>
            </a:extLst>
          </p:cNvPr>
          <p:cNvSpPr>
            <a:spLocks noGrp="1"/>
          </p:cNvSpPr>
          <p:nvPr>
            <p:ph type="sldNum" sz="quarter" idx="12"/>
          </p:nvPr>
        </p:nvSpPr>
        <p:spPr/>
        <p:txBody>
          <a:bodyPr/>
          <a:lstStyle/>
          <a:p>
            <a:fld id="{677F7B41-FD57-4489-AAB8-D17CF179067D}" type="slidenum">
              <a:rPr lang="en-US" smtClean="0"/>
              <a:t>53</a:t>
            </a:fld>
            <a:endParaRPr lang="en-US"/>
          </a:p>
        </p:txBody>
      </p:sp>
    </p:spTree>
    <p:extLst>
      <p:ext uri="{BB962C8B-B14F-4D97-AF65-F5344CB8AC3E}">
        <p14:creationId xmlns:p14="http://schemas.microsoft.com/office/powerpoint/2010/main" val="90993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C3CD2-FDFA-D848-108B-426B0C79C7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2F52E-E486-A4C0-2EFE-3B7A387B9131}"/>
              </a:ext>
            </a:extLst>
          </p:cNvPr>
          <p:cNvSpPr>
            <a:spLocks noGrp="1"/>
          </p:cNvSpPr>
          <p:nvPr>
            <p:ph type="title"/>
          </p:nvPr>
        </p:nvSpPr>
        <p:spPr>
          <a:xfrm>
            <a:off x="838200" y="873722"/>
            <a:ext cx="4804317" cy="2555278"/>
          </a:xfrm>
        </p:spPr>
        <p:txBody>
          <a:bodyPr/>
          <a:lstStyle/>
          <a:p>
            <a:r>
              <a:rPr lang="en-US" dirty="0"/>
              <a:t>All Red Highlights; chose ICRP Defaults</a:t>
            </a:r>
          </a:p>
        </p:txBody>
      </p:sp>
      <p:sp>
        <p:nvSpPr>
          <p:cNvPr id="4" name="Date Placeholder 3">
            <a:extLst>
              <a:ext uri="{FF2B5EF4-FFF2-40B4-BE49-F238E27FC236}">
                <a16:creationId xmlns:a16="http://schemas.microsoft.com/office/drawing/2014/main" id="{4F13DFBB-42AE-0452-BA6C-C21ED710E118}"/>
              </a:ext>
            </a:extLst>
          </p:cNvPr>
          <p:cNvSpPr>
            <a:spLocks noGrp="1"/>
          </p:cNvSpPr>
          <p:nvPr>
            <p:ph type="dt" sz="half" idx="10"/>
          </p:nvPr>
        </p:nvSpPr>
        <p:spPr/>
        <p:txBody>
          <a:bodyPr/>
          <a:lstStyle/>
          <a:p>
            <a:fld id="{0F8A93F2-1463-6646-9AB5-3E59D066B5F9}" type="datetime1">
              <a:rPr lang="en-US" smtClean="0"/>
              <a:t>5/12/2025</a:t>
            </a:fld>
            <a:endParaRPr lang="en-US" dirty="0"/>
          </a:p>
        </p:txBody>
      </p:sp>
      <p:pic>
        <p:nvPicPr>
          <p:cNvPr id="6" name="Picture 5">
            <a:extLst>
              <a:ext uri="{FF2B5EF4-FFF2-40B4-BE49-F238E27FC236}">
                <a16:creationId xmlns:a16="http://schemas.microsoft.com/office/drawing/2014/main" id="{149EAF6A-1148-1F42-F243-B5B3B505B6DB}"/>
              </a:ext>
            </a:extLst>
          </p:cNvPr>
          <p:cNvPicPr>
            <a:picLocks noChangeAspect="1"/>
          </p:cNvPicPr>
          <p:nvPr/>
        </p:nvPicPr>
        <p:blipFill>
          <a:blip r:embed="rId2"/>
          <a:stretch>
            <a:fillRect/>
          </a:stretch>
        </p:blipFill>
        <p:spPr>
          <a:xfrm>
            <a:off x="5858466" y="1378547"/>
            <a:ext cx="5495334" cy="4672361"/>
          </a:xfrm>
          <a:prstGeom prst="rect">
            <a:avLst/>
          </a:prstGeom>
        </p:spPr>
      </p:pic>
    </p:spTree>
    <p:extLst>
      <p:ext uri="{BB962C8B-B14F-4D97-AF65-F5344CB8AC3E}">
        <p14:creationId xmlns:p14="http://schemas.microsoft.com/office/powerpoint/2010/main" val="413869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7530BF-200D-1927-84A6-398221BDABB4}"/>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6" name="Picture 5">
            <a:extLst>
              <a:ext uri="{FF2B5EF4-FFF2-40B4-BE49-F238E27FC236}">
                <a16:creationId xmlns:a16="http://schemas.microsoft.com/office/drawing/2014/main" id="{C5624BA0-9BE8-0ADA-8E70-3043D97E119C}"/>
              </a:ext>
            </a:extLst>
          </p:cNvPr>
          <p:cNvPicPr>
            <a:picLocks noChangeAspect="1"/>
          </p:cNvPicPr>
          <p:nvPr/>
        </p:nvPicPr>
        <p:blipFill>
          <a:blip r:embed="rId3"/>
          <a:stretch>
            <a:fillRect/>
          </a:stretch>
        </p:blipFill>
        <p:spPr>
          <a:xfrm>
            <a:off x="1053243" y="1325880"/>
            <a:ext cx="6182588" cy="2667372"/>
          </a:xfrm>
          <a:prstGeom prst="rect">
            <a:avLst/>
          </a:prstGeom>
        </p:spPr>
      </p:pic>
    </p:spTree>
    <p:extLst>
      <p:ext uri="{BB962C8B-B14F-4D97-AF65-F5344CB8AC3E}">
        <p14:creationId xmlns:p14="http://schemas.microsoft.com/office/powerpoint/2010/main" val="27686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C169CB-8E41-63A1-3695-8B5A81D14789}"/>
              </a:ext>
            </a:extLst>
          </p:cNvPr>
          <p:cNvSpPr>
            <a:spLocks noGrp="1"/>
          </p:cNvSpPr>
          <p:nvPr>
            <p:ph type="dt" sz="half" idx="10"/>
          </p:nvPr>
        </p:nvSpPr>
        <p:spPr/>
        <p:txBody>
          <a:bodyPr/>
          <a:lstStyle/>
          <a:p>
            <a:fld id="{737A566E-397E-BF43-BCBD-1E8FE2439686}" type="datetime1">
              <a:rPr lang="en-US" smtClean="0"/>
              <a:t>5/12/2025</a:t>
            </a:fld>
            <a:endParaRPr lang="en-US"/>
          </a:p>
        </p:txBody>
      </p:sp>
      <p:pic>
        <p:nvPicPr>
          <p:cNvPr id="4" name="Picture 3">
            <a:extLst>
              <a:ext uri="{FF2B5EF4-FFF2-40B4-BE49-F238E27FC236}">
                <a16:creationId xmlns:a16="http://schemas.microsoft.com/office/drawing/2014/main" id="{4CABB22B-741A-753B-6AD9-B81E47F9425A}"/>
              </a:ext>
            </a:extLst>
          </p:cNvPr>
          <p:cNvPicPr>
            <a:picLocks noChangeAspect="1"/>
          </p:cNvPicPr>
          <p:nvPr/>
        </p:nvPicPr>
        <p:blipFill>
          <a:blip r:embed="rId3"/>
          <a:stretch>
            <a:fillRect/>
          </a:stretch>
        </p:blipFill>
        <p:spPr>
          <a:xfrm>
            <a:off x="1186116" y="136525"/>
            <a:ext cx="7033608" cy="5996646"/>
          </a:xfrm>
          <a:prstGeom prst="rect">
            <a:avLst/>
          </a:prstGeom>
        </p:spPr>
      </p:pic>
    </p:spTree>
    <p:extLst>
      <p:ext uri="{BB962C8B-B14F-4D97-AF65-F5344CB8AC3E}">
        <p14:creationId xmlns:p14="http://schemas.microsoft.com/office/powerpoint/2010/main" val="374688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FC8FD-E06A-9235-7FDE-717DC6B52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71264-C706-EF98-1539-83CF342F826C}"/>
              </a:ext>
            </a:extLst>
          </p:cNvPr>
          <p:cNvSpPr>
            <a:spLocks noGrp="1"/>
          </p:cNvSpPr>
          <p:nvPr>
            <p:ph type="title"/>
          </p:nvPr>
        </p:nvSpPr>
        <p:spPr/>
        <p:txBody>
          <a:bodyPr/>
          <a:lstStyle/>
          <a:p>
            <a:pPr marL="514350" indent="-514350">
              <a:buFont typeface="+mj-lt"/>
              <a:buAutoNum type="arabicPeriod" startAt="2"/>
            </a:pPr>
            <a:r>
              <a:rPr lang="en-US" dirty="0"/>
              <a:t>Select radionuclide</a:t>
            </a:r>
          </a:p>
        </p:txBody>
      </p:sp>
      <p:sp>
        <p:nvSpPr>
          <p:cNvPr id="3" name="Content Placeholder 2">
            <a:extLst>
              <a:ext uri="{FF2B5EF4-FFF2-40B4-BE49-F238E27FC236}">
                <a16:creationId xmlns:a16="http://schemas.microsoft.com/office/drawing/2014/main" id="{B748C827-9737-90F2-7F5B-77D5BABDBE55}"/>
              </a:ext>
            </a:extLst>
          </p:cNvPr>
          <p:cNvSpPr>
            <a:spLocks noGrp="1"/>
          </p:cNvSpPr>
          <p:nvPr>
            <p:ph idx="1"/>
          </p:nvPr>
        </p:nvSpPr>
        <p:spPr>
          <a:xfrm>
            <a:off x="838200" y="1999715"/>
            <a:ext cx="2652132" cy="4177247"/>
          </a:xfrm>
        </p:spPr>
        <p:txBody>
          <a:bodyPr/>
          <a:lstStyle/>
          <a:p>
            <a:pPr marL="971550" lvl="1" indent="-514350">
              <a:buFont typeface="+mj-lt"/>
              <a:buAutoNum type="arabicPeriod"/>
            </a:pPr>
            <a:r>
              <a:rPr lang="en-US" dirty="0"/>
              <a:t>U –mix</a:t>
            </a:r>
          </a:p>
          <a:p>
            <a:pPr marL="971550" lvl="1" indent="-514350">
              <a:buFont typeface="+mj-lt"/>
              <a:buAutoNum type="arabicPeriod"/>
            </a:pPr>
            <a:r>
              <a:rPr lang="en-US" dirty="0"/>
              <a:t>Specify U mix – </a:t>
            </a:r>
            <a:r>
              <a:rPr lang="en-US" dirty="0" err="1"/>
              <a:t>nat</a:t>
            </a:r>
            <a:endParaRPr lang="en-US" dirty="0"/>
          </a:p>
        </p:txBody>
      </p:sp>
      <p:sp>
        <p:nvSpPr>
          <p:cNvPr id="4" name="Date Placeholder 3">
            <a:extLst>
              <a:ext uri="{FF2B5EF4-FFF2-40B4-BE49-F238E27FC236}">
                <a16:creationId xmlns:a16="http://schemas.microsoft.com/office/drawing/2014/main" id="{6B9F1142-D3E0-21C7-DFA6-56DE0A24133F}"/>
              </a:ext>
            </a:extLst>
          </p:cNvPr>
          <p:cNvSpPr>
            <a:spLocks noGrp="1"/>
          </p:cNvSpPr>
          <p:nvPr>
            <p:ph type="dt" sz="half" idx="10"/>
          </p:nvPr>
        </p:nvSpPr>
        <p:spPr/>
        <p:txBody>
          <a:bodyPr/>
          <a:lstStyle/>
          <a:p>
            <a:fld id="{0F8A93F2-1463-6646-9AB5-3E59D066B5F9}" type="datetime1">
              <a:rPr lang="en-US" smtClean="0"/>
              <a:t>5/12/2025</a:t>
            </a:fld>
            <a:endParaRPr lang="en-US" dirty="0"/>
          </a:p>
        </p:txBody>
      </p:sp>
      <p:pic>
        <p:nvPicPr>
          <p:cNvPr id="6" name="Picture 5">
            <a:extLst>
              <a:ext uri="{FF2B5EF4-FFF2-40B4-BE49-F238E27FC236}">
                <a16:creationId xmlns:a16="http://schemas.microsoft.com/office/drawing/2014/main" id="{FEE9F203-B989-DF2E-EF64-79810F530F8D}"/>
              </a:ext>
            </a:extLst>
          </p:cNvPr>
          <p:cNvPicPr>
            <a:picLocks noChangeAspect="1"/>
          </p:cNvPicPr>
          <p:nvPr/>
        </p:nvPicPr>
        <p:blipFill>
          <a:blip r:embed="rId2"/>
          <a:stretch>
            <a:fillRect/>
          </a:stretch>
        </p:blipFill>
        <p:spPr>
          <a:xfrm>
            <a:off x="3969835" y="1664862"/>
            <a:ext cx="5039742" cy="3080773"/>
          </a:xfrm>
          <a:prstGeom prst="rect">
            <a:avLst/>
          </a:prstGeom>
        </p:spPr>
      </p:pic>
      <p:pic>
        <p:nvPicPr>
          <p:cNvPr id="8" name="Picture 7">
            <a:extLst>
              <a:ext uri="{FF2B5EF4-FFF2-40B4-BE49-F238E27FC236}">
                <a16:creationId xmlns:a16="http://schemas.microsoft.com/office/drawing/2014/main" id="{5FF88E71-2589-C551-4E29-FC9EECE5A7FA}"/>
              </a:ext>
            </a:extLst>
          </p:cNvPr>
          <p:cNvPicPr>
            <a:picLocks noChangeAspect="1"/>
          </p:cNvPicPr>
          <p:nvPr/>
        </p:nvPicPr>
        <p:blipFill>
          <a:blip r:embed="rId3"/>
          <a:stretch>
            <a:fillRect/>
          </a:stretch>
        </p:blipFill>
        <p:spPr>
          <a:xfrm>
            <a:off x="7281747" y="2390550"/>
            <a:ext cx="4191692" cy="3701564"/>
          </a:xfrm>
          <a:prstGeom prst="rect">
            <a:avLst/>
          </a:prstGeom>
        </p:spPr>
      </p:pic>
    </p:spTree>
    <p:extLst>
      <p:ext uri="{BB962C8B-B14F-4D97-AF65-F5344CB8AC3E}">
        <p14:creationId xmlns:p14="http://schemas.microsoft.com/office/powerpoint/2010/main" val="2424735501"/>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E7E6E6"/>
      </a:lt2>
      <a:accent1>
        <a:srgbClr val="002966"/>
      </a:accent1>
      <a:accent2>
        <a:srgbClr val="DC4405"/>
      </a:accent2>
      <a:accent3>
        <a:srgbClr val="4B9CD3"/>
      </a:accent3>
      <a:accent4>
        <a:srgbClr val="FFC000"/>
      </a:accent4>
      <a:accent5>
        <a:srgbClr val="92D050"/>
      </a:accent5>
      <a:accent6>
        <a:srgbClr val="7030A0"/>
      </a:accent6>
      <a:hlink>
        <a:srgbClr val="4B9CD3"/>
      </a:hlink>
      <a:folHlink>
        <a:srgbClr val="DC440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D Presentation Template 2024" id="{81097CCE-A60C-094F-8C7E-F137CEB4C6CE}" vid="{28BAA774-E5D1-B544-8674-0C689DEEF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89bf431-880a-4b72-abca-ccf1bbc5d2b3" xsi:nil="true"/>
    <lcf76f155ced4ddcb4097134ff3c332f xmlns="aa9071de-f1d9-4b23-83dd-08b1335a140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4" ma:contentTypeDescription="Create a new document." ma:contentTypeScope="" ma:versionID="6a410a70177dc963b049859032de4722">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27e031d7d14e29b70c896fdef788ae4d"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9D0C3-9219-4D47-B9F3-2377CE70C431}">
  <ds:schemaRefs>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purl.org/dc/dcmitype/"/>
    <ds:schemaRef ds:uri="http://purl.org/dc/terms/"/>
    <ds:schemaRef ds:uri="http://schemas.openxmlformats.org/package/2006/metadata/core-properties"/>
    <ds:schemaRef ds:uri="967d6c68-631f-4c5f-a346-087e98380d78"/>
    <ds:schemaRef ds:uri="0f19d186-8a15-45fa-92c4-b043d88b87b1"/>
  </ds:schemaRefs>
</ds:datastoreItem>
</file>

<file path=customXml/itemProps2.xml><?xml version="1.0" encoding="utf-8"?>
<ds:datastoreItem xmlns:ds="http://schemas.openxmlformats.org/officeDocument/2006/customXml" ds:itemID="{E6945A35-6AF9-4AA8-A8B1-540F2AEFF344}">
  <ds:schemaRefs>
    <ds:schemaRef ds:uri="http://schemas.microsoft.com/sharepoint/v3/contenttype/forms"/>
  </ds:schemaRefs>
</ds:datastoreItem>
</file>

<file path=customXml/itemProps3.xml><?xml version="1.0" encoding="utf-8"?>
<ds:datastoreItem xmlns:ds="http://schemas.openxmlformats.org/officeDocument/2006/customXml" ds:itemID="{ABFAA498-5703-4F8C-9E94-85632D51995B}"/>
</file>

<file path=customXml/itemProps4.xml><?xml version="1.0" encoding="utf-8"?>
<ds:datastoreItem xmlns:ds="http://schemas.openxmlformats.org/officeDocument/2006/customXml" ds:itemID="{488B53A5-8DA8-41A3-A631-800AB0AAB258}"/>
</file>

<file path=docProps/app.xml><?xml version="1.0" encoding="utf-8"?>
<Properties xmlns="http://schemas.openxmlformats.org/officeDocument/2006/extended-properties" xmlns:vt="http://schemas.openxmlformats.org/officeDocument/2006/docPropsVTypes">
  <Template>RCD Presentation</Template>
  <TotalTime>9690</TotalTime>
  <Words>2583</Words>
  <Application>Microsoft Office PowerPoint</Application>
  <PresentationFormat>Widescreen</PresentationFormat>
  <Paragraphs>555</Paragraphs>
  <Slides>53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Aptos Narrow</vt:lpstr>
      <vt:lpstr>Arial</vt:lpstr>
      <vt:lpstr>Calibri</vt:lpstr>
      <vt:lpstr>Wingdings</vt:lpstr>
      <vt:lpstr>Custom Design</vt:lpstr>
      <vt:lpstr>IMBA Intermediate Training</vt:lpstr>
      <vt:lpstr>OUTLINE</vt:lpstr>
      <vt:lpstr>Historical Uranium Bioassay Data</vt:lpstr>
      <vt:lpstr>PowerPoint Presentation</vt:lpstr>
      <vt:lpstr>PowerPoint Presentation</vt:lpstr>
      <vt:lpstr>All Red Highlights; chose ICRP Defaults</vt:lpstr>
      <vt:lpstr>PowerPoint Presentation</vt:lpstr>
      <vt:lpstr>PowerPoint Presentation</vt:lpstr>
      <vt:lpstr>Select radionuclide</vt:lpstr>
      <vt:lpstr>Advanced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Type</vt:lpstr>
      <vt:lpstr>PowerPoint Presentation</vt:lpstr>
      <vt:lpstr>PowerPoint Presentation</vt:lpstr>
      <vt:lpstr>PowerPoint Presentation</vt:lpstr>
      <vt:lpstr>PowerPoint Presentation</vt:lpstr>
      <vt:lpstr>Try some different parameters</vt:lpstr>
      <vt:lpstr>PowerPoint Presentation</vt:lpstr>
      <vt:lpstr>PowerPoint Presentation</vt:lpstr>
      <vt:lpstr>PowerPoint Presentation</vt:lpstr>
      <vt:lpstr>I-125 Inhalation</vt:lpstr>
      <vt:lpstr>I-125 Inhalation</vt:lpstr>
      <vt:lpstr>I-125 Inhalation</vt:lpstr>
      <vt:lpstr>I-125 Inhalation</vt:lpstr>
      <vt:lpstr>PowerPoint Presentation</vt:lpstr>
      <vt:lpstr>I-125 Inhalation</vt:lpstr>
      <vt:lpstr>I-125 Inhalation: Vapor</vt:lpstr>
      <vt:lpstr>I-125 Inhalation: Vapor</vt:lpstr>
      <vt:lpstr>I-125 Inhalation</vt:lpstr>
      <vt:lpstr>I-125 Inhalation: Wound</vt:lpstr>
      <vt:lpstr>I-125 Inhalation: Wound</vt:lpstr>
      <vt:lpstr>I-125 Inhalation</vt:lpstr>
      <vt:lpstr>Intake via Two Routes</vt:lpstr>
      <vt:lpstr>I-125 Inhalation: Wound and Acute</vt:lpstr>
      <vt:lpstr>I-125 Inhalation: Wound and Acute</vt:lpstr>
      <vt:lpstr>I-125 Inhalation</vt:lpstr>
      <vt:lpstr>Co-60 Inhalation: Urine samples coupled with whole body counting</vt:lpstr>
      <vt:lpstr>Co-60 Inhalation: 2 bioassay datasets</vt:lpstr>
      <vt:lpstr>Co-60 Inhalation</vt:lpstr>
      <vt:lpstr>Co-60 Inhalation</vt:lpstr>
      <vt:lpstr>Co-60 Inhalation: 2 bioassay datasets</vt:lpstr>
      <vt:lpstr>Co-60 Inhalation: Type S</vt:lpstr>
      <vt:lpstr>Co-60 Inhalation: 2 bioassay datasets</vt:lpstr>
      <vt:lpstr>Co-60 Inhalation: Type M and Type S</vt:lpstr>
      <vt:lpstr>Co-60 Inhalation: Type M and Type S</vt:lpstr>
      <vt:lpstr>Co-60 Inhalation: 2 bioassay datasets</vt:lpstr>
      <vt:lpstr>Main Takeaways when estimating intakes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Rose</dc:creator>
  <cp:lastModifiedBy>Charlotte Rose</cp:lastModifiedBy>
  <cp:revision>6</cp:revision>
  <dcterms:created xsi:type="dcterms:W3CDTF">2024-08-12T19:42:55Z</dcterms:created>
  <dcterms:modified xsi:type="dcterms:W3CDTF">2025-05-12T17:37:16Z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y fmtid="{D5CDD505-2E9C-101B-9397-08002B2CF9AE}" pid="3" name="MediaServiceImageTags">
    <vt:lpwstr/>
  </property>
  <property fmtid="{D5CDD505-2E9C-101B-9397-08002B2CF9AE}" pid="4" name="_dlc_DocIdItemGuid">
    <vt:lpwstr>37d5277a-2ee7-4d7a-bffc-113daf90fd34</vt:lpwstr>
  </property>
</Properties>
</file>