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340" r:id="rId7"/>
    <p:sldId id="322" r:id="rId8"/>
    <p:sldId id="324" r:id="rId9"/>
    <p:sldId id="325" r:id="rId10"/>
    <p:sldId id="337" r:id="rId11"/>
    <p:sldId id="338" r:id="rId12"/>
    <p:sldId id="265" r:id="rId13"/>
    <p:sldId id="339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CD3"/>
    <a:srgbClr val="002966"/>
    <a:srgbClr val="00264B"/>
    <a:srgbClr val="7BAFD4"/>
    <a:srgbClr val="E6F0F6"/>
    <a:srgbClr val="00000E"/>
    <a:srgbClr val="E5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44" autoAdjust="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Rose" userId="464f4354-c4cc-4e41-95d7-a359691f5111" providerId="ADAL" clId="{ADA55A9C-83EB-4235-AB36-1390D3A843FC}"/>
    <pc:docChg chg="delSld">
      <pc:chgData name="Charlotte Rose" userId="464f4354-c4cc-4e41-95d7-a359691f5111" providerId="ADAL" clId="{ADA55A9C-83EB-4235-AB36-1390D3A843FC}" dt="2025-05-12T18:13:00" v="0" actId="47"/>
      <pc:docMkLst>
        <pc:docMk/>
      </pc:docMkLst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090124716" sldId="266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931206443" sldId="267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903012336" sldId="268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199818726" sldId="269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985891969" sldId="270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721189923" sldId="271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147550193" sldId="272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519073063" sldId="273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586106009" sldId="274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33392227" sldId="275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742863622" sldId="276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992693651" sldId="279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113047879" sldId="280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65415489" sldId="282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573708620" sldId="283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233096559" sldId="285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801689485" sldId="286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1471747529" sldId="287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485193911" sldId="297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239772782" sldId="298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016581625" sldId="299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72796357" sldId="313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814993994" sldId="314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4144469907" sldId="315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4286212220" sldId="316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341324215" sldId="317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368510008" sldId="318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241241322" sldId="320"/>
        </pc:sldMkLst>
      </pc:sldChg>
      <pc:sldChg chg="del">
        <pc:chgData name="Charlotte Rose" userId="464f4354-c4cc-4e41-95d7-a359691f5111" providerId="ADAL" clId="{ADA55A9C-83EB-4235-AB36-1390D3A843FC}" dt="2025-05-12T18:13:00" v="0" actId="47"/>
        <pc:sldMkLst>
          <pc:docMk/>
          <pc:sldMk cId="3648807841" sldId="32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55E704-BC83-0A69-61D6-1C2510659C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BEECB-1421-49E1-445D-2F8EAC3878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64FA7-C914-3C4E-ADB8-527621054AE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2FD75-833E-3EF7-A53A-90A950023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335E-2F41-DC89-1888-92496D2FA8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3A8B4-1E65-A34A-821B-DCC7684C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89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2T01:04:48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29,'1'-1,"-1"0,1 0,-1 1,1-1,-1 0,1 0,-1 0,1 1,0-1,-1 0,1 1,0-1,0 1,0-1,-1 1,1-1,0 1,0-1,0 1,0 0,0-1,0 1,0 0,0 0,1 0,32-5,-29 4,127-8,142 9,-119 3,1188-3,-1309 2,55 10,-54-7,45 3,148-9,196 12,391 31,-787-41,0 2,28 6,-26-4,47 3,227-9,-281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775CA-7537-4AB6-BF6C-96910041BBC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C9A8B-6423-4DD8-A52A-D5F1BE331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7FCEF-F757-FEFE-8CB0-722885F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65D55-E187-B7AF-14B1-75B01BC41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AFCB4-DB76-AA39-FA19-BD307B536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Class W – weeks</a:t>
            </a:r>
          </a:p>
          <a:p>
            <a:r>
              <a:rPr lang="en-US"/>
              <a:t>Class Y years</a:t>
            </a:r>
          </a:p>
          <a:p>
            <a:r>
              <a:rPr lang="en-US"/>
              <a:t>Type M (moderate)  10 min (10%); 140 d (90%)</a:t>
            </a:r>
          </a:p>
          <a:p>
            <a:r>
              <a:rPr lang="en-US"/>
              <a:t>Type S (slow) 10 min (0.1%); 7000d (99.9%) (ICRP 68 p 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53EAF-1176-416F-3714-6946F0F20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C9A8B-6423-4DD8-A52A-D5F1BE331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2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CBB6-E2AC-4BA1-A748-02338F623A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07" y="1214422"/>
            <a:ext cx="4543514" cy="2633031"/>
          </a:xfrm>
        </p:spPr>
        <p:txBody>
          <a:bodyPr anchor="t"/>
          <a:lstStyle>
            <a:lvl1pPr algn="l">
              <a:defRPr sz="6000">
                <a:solidFill>
                  <a:srgbClr val="002966"/>
                </a:solidFill>
                <a:latin typeface="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AF13-3D65-480A-9BB7-96002FAF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D57E-E96B-3C48-82EB-40C314DD289C}" type="datetime1">
              <a:rPr lang="en-US" smtClean="0"/>
              <a:t>5/12/2025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21135F-A987-B0BA-C598-1EF6F9B74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7" y="4094484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558961B-3D44-0BE7-8796-58BABA3E55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6" y="4512939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F202704-E1B8-FD1C-E508-1496FE239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8" y="5079057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[Corvallis, OR]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36EB041-5E1D-84C6-DBE4-1921EFE2C8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5497512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First.last@rcdsoftware.com</a:t>
            </a:r>
            <a:r>
              <a:rPr lang="en-US"/>
              <a:t>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159C34-2395-F5EC-4DA0-C9CAFB19E8D2}"/>
              </a:ext>
            </a:extLst>
          </p:cNvPr>
          <p:cNvSpPr/>
          <p:nvPr userDrawn="1"/>
        </p:nvSpPr>
        <p:spPr>
          <a:xfrm>
            <a:off x="8028122" y="139485"/>
            <a:ext cx="3533614" cy="901915"/>
          </a:xfrm>
          <a:prstGeom prst="rect">
            <a:avLst/>
          </a:prstGeom>
          <a:solidFill>
            <a:srgbClr val="E6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C6B6D1-CFD0-8E0A-DE2E-9E6C8185B1A6}"/>
              </a:ext>
            </a:extLst>
          </p:cNvPr>
          <p:cNvSpPr/>
          <p:nvPr userDrawn="1"/>
        </p:nvSpPr>
        <p:spPr>
          <a:xfrm>
            <a:off x="0" y="6453119"/>
            <a:ext cx="2913681" cy="365125"/>
          </a:xfrm>
          <a:prstGeom prst="rect">
            <a:avLst/>
          </a:prstGeom>
          <a:solidFill>
            <a:srgbClr val="E6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C75B6-06C2-885E-B7A6-150ECB98F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765" y="913457"/>
            <a:ext cx="3835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7022-D910-4198-A60D-ABF4BC42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0F54-76D7-4772-A83B-21B084F3A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E621C-A1CD-4CAB-B1DA-D6CBC444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27C27-7AF3-4530-913C-415476B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61F8-6677-4BA5-94A3-442F180D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3C587-1087-4473-B614-D6E1D60CE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0DD6F-350E-463A-827F-B76CA443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9A641-0094-4F45-BEA6-1217550A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ED99-8F33-754B-92DD-D76FC360A5F5}" type="datetime1">
              <a:rPr lang="en-US" smtClean="0"/>
              <a:t>5/12/2025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35D95-9861-4033-9473-1A73451D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C1C1-1ABD-48A3-9FF2-96D4B905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6A71F-26A6-4E85-88AF-40404AE52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54632-FA7D-40D1-BDF1-D6907A9F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1FA92-91B5-4C63-BFEE-566A559A4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01C8F-5DB8-4C61-AAFC-6C787E78D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2645B-EF4D-46AE-98F9-EBCE8712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CF1D-4222-BC41-BDB5-896A3B1C8583}" type="datetime1">
              <a:rPr lang="en-US" smtClean="0"/>
              <a:t>5/12/2025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E3652-E5BB-4050-B95D-35607D9A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4C16-8AAD-44E5-A854-D187E3B8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6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2C64F-CDEC-4A8A-ACAF-39004380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0E80-49EE-6F44-A3A7-38DB96525A2F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1A9A-B442-4C57-A22D-A4CE9330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75834-0297-447C-9FF1-306882C7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9EBD8-E740-4CE5-97FA-0A8FEC3E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63D1F-B01B-4906-A680-BC0AF076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722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76C8-5540-434D-8EE4-D9BF52621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9715"/>
            <a:ext cx="10515600" cy="417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9DD1-EA31-42D4-82BC-E425E8521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2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B9CD3"/>
                </a:solidFill>
                <a:latin typeface=""/>
              </a:defRPr>
            </a:lvl1pPr>
          </a:lstStyle>
          <a:p>
            <a:fld id="{D6B35621-9683-1E43-841D-6C66BFC29B99}" type="datetime1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C743-AF0C-4D2C-841E-4E8564BD1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35" y="6371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B9CD3"/>
                </a:solidFill>
                <a:latin typeface=""/>
              </a:defRPr>
            </a:lvl1pPr>
          </a:lstStyle>
          <a:p>
            <a:fld id="{677F7B41-FD57-4489-AAB8-D17CF17906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8DB0B-80B4-96DB-360C-D509A6E88F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51203" y="192301"/>
            <a:ext cx="2102597" cy="792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DFFD7-7CF8-1D26-A31F-D8BEF0CA91B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209800" y="6295521"/>
            <a:ext cx="77724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63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966"/>
          </a:solidFill>
          <a:latin typeface="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966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966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966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966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966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6543-95BE-F5A9-7A07-64F8609E1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IMBA Beginner</a:t>
            </a:r>
            <a:br>
              <a:rPr lang="en-US" dirty="0"/>
            </a:br>
            <a:r>
              <a:rPr lang="en-US" dirty="0"/>
              <a:t>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011E8-B08C-2426-7B2E-1D4BBDE7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D57E-E96B-3C48-82EB-40C314DD289C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49168-65D6-4FBE-DB76-63A4928A3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Charlotte Rose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D4868-E15B-EE05-5319-95A0A5BE1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Research Scientist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010654-B887-E331-F1F4-5A5C6D84A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Corvallis 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F03C8-E66D-22A2-43FB-F86FF78A1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charlotte.rose@rcdsoftware.com</a:t>
            </a:r>
          </a:p>
        </p:txBody>
      </p:sp>
    </p:spTree>
    <p:extLst>
      <p:ext uri="{BB962C8B-B14F-4D97-AF65-F5344CB8AC3E}">
        <p14:creationId xmlns:p14="http://schemas.microsoft.com/office/powerpoint/2010/main" val="59904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F98E-CB7D-06D1-875D-B1788358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E77FA-C91F-26C2-5156-A114BCE5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3" name="20250425-1843-59.9760047">
            <a:hlinkClick r:id="" action="ppaction://media"/>
            <a:extLst>
              <a:ext uri="{FF2B5EF4-FFF2-40B4-BE49-F238E27FC236}">
                <a16:creationId xmlns:a16="http://schemas.microsoft.com/office/drawing/2014/main" id="{D75D2F88-A4C5-AAE0-A116-D1F4AC18B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488" y="136526"/>
            <a:ext cx="7151039" cy="60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53A2-2527-0F8E-BFA4-5AF633E2D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FFE3-DB89-B0C2-BFAF-4BA090A3A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80E62-1036-95BB-2299-3801DC74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9715"/>
            <a:ext cx="4987565" cy="4177247"/>
          </a:xfrm>
        </p:spPr>
        <p:txBody>
          <a:bodyPr/>
          <a:lstStyle/>
          <a:p>
            <a:r>
              <a:rPr lang="en-US" dirty="0"/>
              <a:t>Select the location to save the report</a:t>
            </a:r>
          </a:p>
          <a:p>
            <a:r>
              <a:rPr lang="en-US" dirty="0"/>
              <a:t>Enter in details</a:t>
            </a:r>
          </a:p>
          <a:p>
            <a:r>
              <a:rPr lang="en-US" dirty="0"/>
              <a:t>Select the data to include in the report</a:t>
            </a:r>
          </a:p>
          <a:p>
            <a:r>
              <a:rPr lang="en-US" dirty="0"/>
              <a:t>Create/View/Print report</a:t>
            </a:r>
          </a:p>
          <a:p>
            <a:r>
              <a:rPr lang="en-US" dirty="0"/>
              <a:t>Hit “OK”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E0C70-DF71-B396-1C46-93867F0A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D106A-6E7D-7E19-B650-C3526550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28706"/>
            <a:ext cx="5066526" cy="48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2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10A29-EFAA-4014-873F-D042798A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9404D-0E01-D281-BBBA-4AF08752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61569-6999-FACB-BE27-D9BEF78A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23" y="97552"/>
            <a:ext cx="6352442" cy="62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5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4E8CB-38B3-9F96-EA1C-00DAB5EC9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3ADDE-FD86-5C11-FBC9-92972522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6E95C-445A-210E-E12D-9BF6E2AD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43" y="532996"/>
            <a:ext cx="6373114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1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A1AA-14A1-5ABA-3476-8C679C40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CD0621-A832-14DE-4BD1-F94A66E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43963-FB9E-C329-D2F5-570090AA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37" y="866417"/>
            <a:ext cx="6315956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2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6C96-50A1-4D63-4C33-19B828CB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ED6E4-97BB-C46B-5E64-4E981DBC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50DCF-372D-1C8A-9DA5-C89E80BD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17" y="630051"/>
            <a:ext cx="6192114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3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CF8B2-7019-06AB-8D92-E33F6E9D5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C13D4-5091-E1BF-3A41-799EA32B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D2D5C-7023-0184-50D9-C49B494F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391" y="1761892"/>
            <a:ext cx="4963218" cy="33342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8D3C3D7-2F7F-7201-E039-EE8CB8B27C46}"/>
                  </a:ext>
                </a:extLst>
              </p14:cNvPr>
              <p14:cNvContentPartPr/>
              <p14:nvPr/>
            </p14:nvContentPartPr>
            <p14:xfrm>
              <a:off x="3704619" y="4816024"/>
              <a:ext cx="1517760" cy="3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08140E-7C1C-F218-DF9B-B499EBD49B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0619" y="4708024"/>
                <a:ext cx="162540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482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254B8-B214-3C1B-5B3B-7D0CA149C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2A22F-B1E5-1A01-E4DA-E1E99CD3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1A1D1-6C67-498F-264D-6EF17B13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603" y="136525"/>
            <a:ext cx="5616754" cy="61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AB503-FA00-EB32-8FD5-7028C6F9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CF509-8A1E-B1BB-A95B-7C64A89C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5168-49CD-A68B-E4E8-B051537F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60" y="0"/>
            <a:ext cx="5735620" cy="62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D423A-9A52-6806-86E6-6606A52D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DF937-A9ED-CA7E-7DFD-DAD60710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3685E-BAC6-1786-6BAE-900EA4F0C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021" y="1585655"/>
            <a:ext cx="7039957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3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F20C-4625-AA02-7298-BFBC1278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0" y="136525"/>
            <a:ext cx="10515600" cy="1009651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E614C-3BD1-5D48-C3A9-E96E82748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2" y="1157613"/>
            <a:ext cx="12023316" cy="49567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A. Overview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What is IMBA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Two main directions for IMBA calculations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B. Main Window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C. Reproduce effective dose coefficients for inhalation &amp; ingestion for selected radionuclides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D. Example dose calculations without bioassay data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CEDE and CDE to Lung for acute inhalation of natural uranium (U-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33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Pu inhalation scenario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15E9-DCE9-6684-F44D-7F87AC22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6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FE95C-3B9F-12D8-F2E4-F21AACB00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F79E9D-498E-29C0-F369-9A3F331A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0E80-49EE-6F44-A3A7-38DB96525A2F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BB227E-CAED-93D0-339E-7F36F85EF978}"/>
              </a:ext>
            </a:extLst>
          </p:cNvPr>
          <p:cNvSpPr txBox="1">
            <a:spLocks/>
          </p:cNvSpPr>
          <p:nvPr/>
        </p:nvSpPr>
        <p:spPr>
          <a:xfrm>
            <a:off x="2500733" y="2924174"/>
            <a:ext cx="7190534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64B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US" sz="3600" baseline="30000" dirty="0"/>
              <a:t>238</a:t>
            </a:r>
            <a:r>
              <a:rPr lang="en-US" sz="3600" dirty="0"/>
              <a:t>PuO</a:t>
            </a:r>
            <a:r>
              <a:rPr lang="en-US" sz="3600" baseline="-25000" dirty="0"/>
              <a:t>2 </a:t>
            </a:r>
            <a:r>
              <a:rPr lang="en-US" sz="3600" dirty="0"/>
              <a:t>INHALATION EXAMPLE</a:t>
            </a:r>
          </a:p>
        </p:txBody>
      </p:sp>
    </p:spTree>
    <p:extLst>
      <p:ext uri="{BB962C8B-B14F-4D97-AF65-F5344CB8AC3E}">
        <p14:creationId xmlns:p14="http://schemas.microsoft.com/office/powerpoint/2010/main" val="196505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34E4E-16B9-B4FD-3847-A038AAA3E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FF63A-F12F-50DC-40DE-4BBE0957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9" y="1586430"/>
            <a:ext cx="11082968" cy="416489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/>
              <a:t>Due to year-round facility operation with plutonium oxide, a potential exists for chronic inhalation of </a:t>
            </a:r>
            <a:r>
              <a:rPr lang="en-US" sz="3200" baseline="30000"/>
              <a:t>238</a:t>
            </a:r>
            <a:r>
              <a:rPr lang="en-US" sz="3200"/>
              <a:t>Pu </a:t>
            </a:r>
            <a:r>
              <a:rPr lang="en-US" sz="3300"/>
              <a:t>by workers</a:t>
            </a:r>
            <a:r>
              <a:rPr lang="en-US" sz="3300">
                <a:sym typeface="Symbol" panose="05050102010706020507" pitchFamily="18" charset="2"/>
              </a:rPr>
              <a:t>.</a:t>
            </a:r>
            <a:r>
              <a:rPr lang="en-US" sz="3300"/>
              <a:t>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en-US" sz="3300"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/>
              <a:t>Calculate the committed effective dose equivalent &amp; committed dose equivalent to the lung for a chronic intake at the annual limit on intake (ALI).</a:t>
            </a:r>
          </a:p>
          <a:p>
            <a:pPr marL="0" indent="0">
              <a:buNone/>
            </a:pPr>
            <a:endParaRPr lang="en-US" sz="23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D167F-AB8B-FC9A-7E94-95F5DDEE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8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12C3E-38BF-9005-3CF5-17D8762A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6149-05A4-8D69-47E8-192326FD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Annual limit on intake (ALI) for workers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CB95-4205-702B-689D-DAC3A90F6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 CFR 20 Appendix 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4371CA-39FF-2FBF-C3AE-2FE8B41456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9" y="2505075"/>
            <a:ext cx="4732876" cy="24836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D8378-77AE-CAFE-D916-0414CACD4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ICRP-66 (1994)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187849-0C91-14B1-18CD-D4CB41F4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CF1D-4222-BC41-BDB5-896A3B1C8583}" type="datetime1">
              <a:rPr lang="en-US" smtClean="0"/>
              <a:t>5/12/2025</a:t>
            </a:fld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92BC83E6-2E34-40B6-8864-33B9CFA1875C}"/>
              </a:ext>
            </a:extLst>
          </p:cNvPr>
          <p:cNvGraphicFramePr>
            <a:graphicFrameLocks/>
          </p:cNvGraphicFramePr>
          <p:nvPr/>
        </p:nvGraphicFramePr>
        <p:xfrm>
          <a:off x="5829867" y="2847819"/>
          <a:ext cx="5522344" cy="1645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80586">
                  <a:extLst>
                    <a:ext uri="{9D8B030D-6E8A-4147-A177-3AD203B41FA5}">
                      <a16:colId xmlns:a16="http://schemas.microsoft.com/office/drawing/2014/main" val="1892382582"/>
                    </a:ext>
                  </a:extLst>
                </a:gridCol>
                <a:gridCol w="1380586">
                  <a:extLst>
                    <a:ext uri="{9D8B030D-6E8A-4147-A177-3AD203B41FA5}">
                      <a16:colId xmlns:a16="http://schemas.microsoft.com/office/drawing/2014/main" val="1491603800"/>
                    </a:ext>
                  </a:extLst>
                </a:gridCol>
                <a:gridCol w="1380586">
                  <a:extLst>
                    <a:ext uri="{9D8B030D-6E8A-4147-A177-3AD203B41FA5}">
                      <a16:colId xmlns:a16="http://schemas.microsoft.com/office/drawing/2014/main" val="4171685211"/>
                    </a:ext>
                  </a:extLst>
                </a:gridCol>
                <a:gridCol w="1380586">
                  <a:extLst>
                    <a:ext uri="{9D8B030D-6E8A-4147-A177-3AD203B41FA5}">
                      <a16:colId xmlns:a16="http://schemas.microsoft.com/office/drawing/2014/main" val="1530627541"/>
                    </a:ext>
                  </a:extLst>
                </a:gridCol>
              </a:tblGrid>
              <a:tr h="203703">
                <a:tc>
                  <a:txBody>
                    <a:bodyPr/>
                    <a:lstStyle/>
                    <a:p>
                      <a:r>
                        <a:rPr lang="en-US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f</a:t>
                      </a:r>
                      <a:r>
                        <a:rPr lang="en-US" i="1" baseline="-25000"/>
                        <a:t>1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169503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/>
                        <a:t>Plutonium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5.0x10-4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Unspecified Compounds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09203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1.0X10-5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Insoluble Oxides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4434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171AB1-CD83-E87D-1DFF-B090E76A8B6F}"/>
              </a:ext>
            </a:extLst>
          </p:cNvPr>
          <p:cNvSpPr txBox="1"/>
          <p:nvPr/>
        </p:nvSpPr>
        <p:spPr>
          <a:xfrm>
            <a:off x="-106773" y="5117034"/>
            <a:ext cx="6094476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800">
                <a:solidFill>
                  <a:schemeClr val="accent2"/>
                </a:solidFill>
              </a:rPr>
              <a:t>PuO</a:t>
            </a:r>
            <a:r>
              <a:rPr lang="en-US" sz="1800" baseline="-25000">
                <a:solidFill>
                  <a:schemeClr val="accent2"/>
                </a:solidFill>
              </a:rPr>
              <a:t>2</a:t>
            </a:r>
            <a:r>
              <a:rPr lang="en-US" sz="1800">
                <a:solidFill>
                  <a:schemeClr val="accent2"/>
                </a:solidFill>
              </a:rPr>
              <a:t> inhalation ALI is </a:t>
            </a:r>
            <a:r>
              <a:rPr lang="en-US" sz="1800" b="1">
                <a:solidFill>
                  <a:schemeClr val="accent2"/>
                </a:solidFill>
              </a:rPr>
              <a:t>0.02 </a:t>
            </a:r>
            <a:r>
              <a:rPr lang="en-US" sz="1800" b="1">
                <a:solidFill>
                  <a:schemeClr val="accent2"/>
                </a:solidFill>
                <a:sym typeface="Symbol" panose="05050102010706020507" pitchFamily="18" charset="2"/>
              </a:rPr>
              <a:t></a:t>
            </a:r>
            <a:r>
              <a:rPr lang="en-US" sz="1800" b="1">
                <a:solidFill>
                  <a:schemeClr val="accent2"/>
                </a:solidFill>
              </a:rPr>
              <a:t>Ci </a:t>
            </a:r>
            <a:r>
              <a:rPr lang="en-US" sz="1800">
                <a:solidFill>
                  <a:schemeClr val="accent2"/>
                </a:solidFill>
              </a:rPr>
              <a:t>= </a:t>
            </a:r>
            <a:r>
              <a:rPr lang="en-US" sz="1800" b="1">
                <a:solidFill>
                  <a:schemeClr val="accent2"/>
                </a:solidFill>
              </a:rPr>
              <a:t>740 </a:t>
            </a:r>
            <a:r>
              <a:rPr lang="en-US" sz="1800" b="1" err="1">
                <a:solidFill>
                  <a:schemeClr val="accent2"/>
                </a:solidFill>
              </a:rPr>
              <a:t>Bq</a:t>
            </a:r>
            <a:r>
              <a:rPr lang="en-US" sz="1800" b="1">
                <a:solidFill>
                  <a:schemeClr val="accent2"/>
                </a:solidFill>
              </a:rPr>
              <a:t> (2.0 </a:t>
            </a:r>
            <a:r>
              <a:rPr lang="en-US" sz="1800" b="1" err="1">
                <a:solidFill>
                  <a:schemeClr val="accent2"/>
                </a:solidFill>
              </a:rPr>
              <a:t>Bq</a:t>
            </a:r>
            <a:r>
              <a:rPr lang="en-US" sz="1800" b="1">
                <a:solidFill>
                  <a:schemeClr val="accent2"/>
                </a:solidFill>
              </a:rPr>
              <a:t> per day)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6CE40-BAED-FA40-A124-10277B0E34BD}"/>
              </a:ext>
            </a:extLst>
          </p:cNvPr>
          <p:cNvSpPr txBox="1"/>
          <p:nvPr/>
        </p:nvSpPr>
        <p:spPr>
          <a:xfrm>
            <a:off x="5572666" y="4582812"/>
            <a:ext cx="5861840" cy="81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chemeClr val="accent2"/>
                </a:solidFill>
              </a:rPr>
              <a:t>I</a:t>
            </a:r>
            <a:r>
              <a:rPr lang="en-US" sz="1800">
                <a:solidFill>
                  <a:schemeClr val="accent2"/>
                </a:solidFill>
              </a:rPr>
              <a:t>MBA uses </a:t>
            </a:r>
            <a:r>
              <a:rPr lang="en-US" sz="1800" b="1">
                <a:solidFill>
                  <a:schemeClr val="accent2"/>
                </a:solidFill>
              </a:rPr>
              <a:t>ICRP-66</a:t>
            </a:r>
            <a:r>
              <a:rPr lang="en-US" sz="1800">
                <a:solidFill>
                  <a:schemeClr val="accent2"/>
                </a:solidFill>
              </a:rPr>
              <a:t> (1994):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800">
                <a:solidFill>
                  <a:schemeClr val="accent2"/>
                </a:solidFill>
              </a:rPr>
              <a:t>Human Respiratory Tract Model &amp; Absorption Types  </a:t>
            </a:r>
            <a:endParaRPr 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0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BE96F-AA9E-0CD3-6A2A-DC2E32DBD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4D10-A9AD-4DEB-136A-AE55E54F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8" y="120163"/>
            <a:ext cx="4602175" cy="935029"/>
          </a:xfrm>
        </p:spPr>
        <p:txBody>
          <a:bodyPr>
            <a:normAutofit/>
          </a:bodyPr>
          <a:lstStyle/>
          <a:p>
            <a:r>
              <a:rPr lang="en-US" sz="3600"/>
              <a:t>IMBA data input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F110-C3B9-D7E9-2533-84F030BD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1C6C4F-F5AE-A0B2-5469-1433F74B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7" y="120163"/>
            <a:ext cx="4264049" cy="2315659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843DE-C286-B959-9DC7-A4FB3759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6" y="1115202"/>
            <a:ext cx="7130286" cy="1318023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A7D801-49FC-D74E-B215-2CDF831AB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07" y="2591013"/>
            <a:ext cx="3787968" cy="3662331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928F80-9E46-BF3E-5D1B-359DD24B4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513" y="2597500"/>
            <a:ext cx="4264049" cy="3655844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2B4BDE-5193-1E91-315B-E41A511C8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718" y="2591013"/>
            <a:ext cx="3019152" cy="3655845"/>
          </a:xfrm>
          <a:prstGeom prst="rect">
            <a:avLst/>
          </a:prstGeom>
          <a:ln>
            <a:solidFill>
              <a:srgbClr val="002966"/>
            </a:solidFill>
          </a:ln>
        </p:spPr>
      </p:pic>
    </p:spTree>
    <p:extLst>
      <p:ext uri="{BB962C8B-B14F-4D97-AF65-F5344CB8AC3E}">
        <p14:creationId xmlns:p14="http://schemas.microsoft.com/office/powerpoint/2010/main" val="150671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19F27-7285-1DC7-488B-9C0185EA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EE17-0108-DF03-9C50-396F02A7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6" y="120163"/>
            <a:ext cx="9000777" cy="935029"/>
          </a:xfrm>
        </p:spPr>
        <p:txBody>
          <a:bodyPr>
            <a:normAutofit/>
          </a:bodyPr>
          <a:lstStyle/>
          <a:p>
            <a:r>
              <a:rPr lang="en-US" sz="3600"/>
              <a:t>IMBA default selections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96FC-2019-8E28-75BF-214FA903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4E20EF-3F08-5DBB-19CD-0B2460D6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138904"/>
            <a:ext cx="4178696" cy="4925880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F48E0-8E30-9D45-2E17-40D84534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4" y="1138904"/>
            <a:ext cx="6027265" cy="4925880"/>
          </a:xfrm>
          <a:prstGeom prst="rect">
            <a:avLst/>
          </a:prstGeom>
          <a:ln>
            <a:solidFill>
              <a:srgbClr val="002966"/>
            </a:solidFill>
          </a:ln>
        </p:spPr>
      </p:pic>
    </p:spTree>
    <p:extLst>
      <p:ext uri="{BB962C8B-B14F-4D97-AF65-F5344CB8AC3E}">
        <p14:creationId xmlns:p14="http://schemas.microsoft.com/office/powerpoint/2010/main" val="300494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EF118-02CF-0293-4271-948EF0CD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AE9064F-3F7C-D5C9-323E-C136AD75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098" y="5883146"/>
            <a:ext cx="4012489" cy="775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6C70E7-8781-6A90-BDF1-EFBEAD6B1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948" y="4240977"/>
            <a:ext cx="4012491" cy="788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7D841-6B05-36EA-9D01-89405B1CF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244" y="2122451"/>
            <a:ext cx="3995343" cy="836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33CCD-1D36-83D2-9704-58E28476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5" y="118971"/>
            <a:ext cx="9000777" cy="935029"/>
          </a:xfrm>
        </p:spPr>
        <p:txBody>
          <a:bodyPr>
            <a:normAutofit/>
          </a:bodyPr>
          <a:lstStyle/>
          <a:p>
            <a:r>
              <a:rPr lang="en-US" sz="2800"/>
              <a:t>Weighting factors &amp; AMAD affect effective dose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9874-4E71-5B25-C136-7A09B475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D28E2-E805-5E41-99AF-05E8054EB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65" y="2766968"/>
            <a:ext cx="3030082" cy="2327797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B47AB-3CEA-5C9C-319A-D3F07BADD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05" y="1055192"/>
            <a:ext cx="2400722" cy="1831801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842A7-1B50-261B-05E1-17D99F36F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321" y="2170302"/>
            <a:ext cx="4029637" cy="788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BEF86-CC48-1FA8-FB02-6538A2B279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805" y="3009660"/>
            <a:ext cx="2400722" cy="1842415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C6CC83-0338-1575-6A4E-2DECA8557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107" y="4956800"/>
            <a:ext cx="2406420" cy="1842415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CB7A5-AE79-9E1E-ECB0-9C2044A57F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6025" y="4240977"/>
            <a:ext cx="3995343" cy="823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1382E1-250C-E70E-D004-6EBEC2570A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6026" y="5969475"/>
            <a:ext cx="4012490" cy="78878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3ED18271-F9A5-4ACF-1DA5-C8F7E0FB5E02}"/>
              </a:ext>
            </a:extLst>
          </p:cNvPr>
          <p:cNvSpPr txBox="1"/>
          <p:nvPr/>
        </p:nvSpPr>
        <p:spPr>
          <a:xfrm>
            <a:off x="8142529" y="1110429"/>
            <a:ext cx="160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AMAD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49544DBF-AE71-DD6D-0293-F9F23DF76916}"/>
              </a:ext>
            </a:extLst>
          </p:cNvPr>
          <p:cNvSpPr txBox="1"/>
          <p:nvPr/>
        </p:nvSpPr>
        <p:spPr>
          <a:xfrm>
            <a:off x="9994556" y="1103092"/>
            <a:ext cx="160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AMAD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043E6B-107F-75B4-DB89-6B3BE989A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6283" y="5002613"/>
            <a:ext cx="2113318" cy="925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E1E7E-7D07-BCD4-95D2-F4D5C376F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1309" y="3252089"/>
            <a:ext cx="2223265" cy="9372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EFC049-781A-B75D-6DE1-B2F8578D22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2322" y="1222864"/>
            <a:ext cx="2101411" cy="9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5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E235E-8024-32EC-9B9A-DABA0104D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D818-781D-7D60-FA22-120658F6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5" y="118971"/>
            <a:ext cx="9000777" cy="935029"/>
          </a:xfrm>
        </p:spPr>
        <p:txBody>
          <a:bodyPr>
            <a:normAutofit/>
          </a:bodyPr>
          <a:lstStyle/>
          <a:p>
            <a:r>
              <a:rPr lang="en-US" sz="3200"/>
              <a:t>AMAD affects lung dose equivalent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BFC48-DE45-A03D-F28A-2F061639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E823A-886D-171C-F11E-E4C5BCE14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65" y="2766968"/>
            <a:ext cx="3030082" cy="2327797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FBA33-1F29-D896-2786-7BEE34BE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805" y="1055192"/>
            <a:ext cx="2400722" cy="1831801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A4F7C4-8FA8-B0DD-4527-1D4DF39F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05" y="3009660"/>
            <a:ext cx="2400722" cy="1842415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4DBEF5-61C5-8896-5423-EFE095D8E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107" y="4956800"/>
            <a:ext cx="2406420" cy="1842415"/>
          </a:xfrm>
          <a:prstGeom prst="rect">
            <a:avLst/>
          </a:prstGeom>
          <a:ln>
            <a:solidFill>
              <a:srgbClr val="002966"/>
            </a:solidFill>
          </a:ln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9331CC6-8258-DB4D-8E22-777BB72233C9}"/>
              </a:ext>
            </a:extLst>
          </p:cNvPr>
          <p:cNvSpPr txBox="1"/>
          <p:nvPr/>
        </p:nvSpPr>
        <p:spPr>
          <a:xfrm>
            <a:off x="8020401" y="1149620"/>
            <a:ext cx="160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AMAD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699D66D9-B43C-75D3-3B03-6DF2410833DC}"/>
              </a:ext>
            </a:extLst>
          </p:cNvPr>
          <p:cNvSpPr txBox="1"/>
          <p:nvPr/>
        </p:nvSpPr>
        <p:spPr>
          <a:xfrm>
            <a:off x="10583762" y="1110428"/>
            <a:ext cx="160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AMAD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A4060F-F362-186C-AC85-BFAB49CEE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449" y="1152000"/>
            <a:ext cx="1335320" cy="655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216527-0B5E-6D28-8595-599F13534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944" y="5589931"/>
            <a:ext cx="2480656" cy="288076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8B4BB-FA81-141E-C78C-4E78A11CA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948" y="3682119"/>
            <a:ext cx="2464652" cy="288076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CB9E9B-F100-5028-7824-F4715BDE4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5944" y="2010202"/>
            <a:ext cx="2466938" cy="316275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E8157D-E019-EB85-C28F-0AA98EB83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9212" y="2010202"/>
            <a:ext cx="2475092" cy="303398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ED0587-BC5D-CC66-C97F-13394E72D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9212" y="3659998"/>
            <a:ext cx="2475092" cy="315299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95C57A-09BE-A689-046D-7F20921F60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1650" y="5589932"/>
            <a:ext cx="2512654" cy="288075"/>
          </a:xfrm>
          <a:prstGeom prst="rect">
            <a:avLst/>
          </a:prstGeom>
          <a:ln>
            <a:solidFill>
              <a:srgbClr val="00296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B729D-78FE-5FE8-C43C-13397F3087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9211" y="2390220"/>
            <a:ext cx="2475092" cy="28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7248F2-30AE-727E-1136-E0F9F23C0F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9211" y="4090591"/>
            <a:ext cx="2475092" cy="288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4E5C33-EAD8-C166-7301-E02CCFC134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1649" y="5969001"/>
            <a:ext cx="2512654" cy="2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74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966"/>
      </a:accent1>
      <a:accent2>
        <a:srgbClr val="DC4405"/>
      </a:accent2>
      <a:accent3>
        <a:srgbClr val="4B9CD3"/>
      </a:accent3>
      <a:accent4>
        <a:srgbClr val="FFC000"/>
      </a:accent4>
      <a:accent5>
        <a:srgbClr val="92D050"/>
      </a:accent5>
      <a:accent6>
        <a:srgbClr val="7030A0"/>
      </a:accent6>
      <a:hlink>
        <a:srgbClr val="4B9CD3"/>
      </a:hlink>
      <a:folHlink>
        <a:srgbClr val="DC440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D Presentation Template 2024" id="{81097CCE-A60C-094F-8C7E-F137CEB4C6CE}" vid="{28BAA774-E5D1-B544-8674-0C689DEEF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9bf431-880a-4b72-abca-ccf1bbc5d2b3" xsi:nil="true"/>
    <lcf76f155ced4ddcb4097134ff3c332f xmlns="aa9071de-f1d9-4b23-83dd-08b1335a14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4" ma:contentTypeDescription="Create a new document." ma:contentTypeScope="" ma:versionID="6a410a70177dc963b049859032de4722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27e031d7d14e29b70c896fdef788ae4d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6945A35-6AF9-4AA8-A8B1-540F2AEFF3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89D0C3-9219-4D47-B9F3-2377CE70C431}">
  <ds:schemaRefs>
    <ds:schemaRef ds:uri="http://www.w3.org/XML/1998/namespace"/>
    <ds:schemaRef ds:uri="0f19d186-8a15-45fa-92c4-b043d88b87b1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67d6c68-631f-4c5f-a346-087e98380d7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B9CA10-DA62-42C9-A413-9C47E28A3661}"/>
</file>

<file path=customXml/itemProps4.xml><?xml version="1.0" encoding="utf-8"?>
<ds:datastoreItem xmlns:ds="http://schemas.openxmlformats.org/officeDocument/2006/customXml" ds:itemID="{00A26BC7-DAF0-445D-A97B-8D061A57CC6A}"/>
</file>

<file path=docProps/app.xml><?xml version="1.0" encoding="utf-8"?>
<Properties xmlns="http://schemas.openxmlformats.org/officeDocument/2006/extended-properties" xmlns:vt="http://schemas.openxmlformats.org/officeDocument/2006/docPropsVTypes">
  <Template>RCD Presentation</Template>
  <TotalTime>3492</TotalTime>
  <Words>300</Words>
  <Application>Microsoft Office PowerPoint</Application>
  <PresentationFormat>Widescreen</PresentationFormat>
  <Paragraphs>73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Symbol</vt:lpstr>
      <vt:lpstr>Custom Design</vt:lpstr>
      <vt:lpstr>IMBA Beginner Training</vt:lpstr>
      <vt:lpstr>OUTLINE</vt:lpstr>
      <vt:lpstr>PowerPoint Presentation</vt:lpstr>
      <vt:lpstr>PowerPoint Presentation</vt:lpstr>
      <vt:lpstr>Annual limit on intake (ALI) for workers</vt:lpstr>
      <vt:lpstr>IMBA data input</vt:lpstr>
      <vt:lpstr>IMBA default selections</vt:lpstr>
      <vt:lpstr>Weighting factors &amp; AMAD affect effective dose</vt:lpstr>
      <vt:lpstr>AMAD affects lung dose equivalent</vt:lpstr>
      <vt:lpstr>PowerPoint Presentation</vt:lpstr>
      <vt:lpstr>Creating A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IMBA Beginner Training</dc:title>
  <dc:creator>Charlotte Rose</dc:creator>
  <cp:lastModifiedBy>Charlotte Rose</cp:lastModifiedBy>
  <cp:revision>5</cp:revision>
  <dcterms:created xsi:type="dcterms:W3CDTF">2024-08-12T19:42:55Z</dcterms:created>
  <dcterms:modified xsi:type="dcterms:W3CDTF">2025-05-12T18:13:08Z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0x0101004E34D12BCFAC0240A20826305D23CE28</vt:lpwstr>
  </property>
  <property fmtid="{D5CDD505-2E9C-101B-9397-08002B2CF9AE}" pid="3" name="MediaServiceImageTags">
    <vt:lpwstr/>
  </property>
  <property fmtid="{D5CDD505-2E9C-101B-9397-08002B2CF9AE}" pid="4" name="_dlc_DocIdItemGuid">
    <vt:lpwstr>6bc0ef50-41a5-487e-bc26-5477d485a8d8</vt:lpwstr>
  </property>
</Properties>
</file>