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26"/>
  </p:notesMasterIdLst>
  <p:handoutMasterIdLst>
    <p:handoutMasterId r:id="rId27"/>
  </p:handoutMasterIdLst>
  <p:sldIdLst>
    <p:sldId id="256" r:id="rId5"/>
    <p:sldId id="279" r:id="rId6"/>
    <p:sldId id="266" r:id="rId7"/>
    <p:sldId id="280" r:id="rId8"/>
    <p:sldId id="282" r:id="rId9"/>
    <p:sldId id="283" r:id="rId10"/>
    <p:sldId id="267" r:id="rId11"/>
    <p:sldId id="320" r:id="rId12"/>
    <p:sldId id="285" r:id="rId13"/>
    <p:sldId id="286" r:id="rId14"/>
    <p:sldId id="287" r:id="rId15"/>
    <p:sldId id="269" r:id="rId16"/>
    <p:sldId id="270" r:id="rId17"/>
    <p:sldId id="271" r:id="rId18"/>
    <p:sldId id="318" r:id="rId19"/>
    <p:sldId id="272" r:id="rId20"/>
    <p:sldId id="273" r:id="rId21"/>
    <p:sldId id="274" r:id="rId22"/>
    <p:sldId id="275" r:id="rId23"/>
    <p:sldId id="276"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3"/>
    <a:srgbClr val="002966"/>
    <a:srgbClr val="00264B"/>
    <a:srgbClr val="7BAFD4"/>
    <a:srgbClr val="E6F0F6"/>
    <a:srgbClr val="00000E"/>
    <a:srgbClr val="E5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44" autoAdjust="0"/>
  </p:normalViewPr>
  <p:slideViewPr>
    <p:cSldViewPr snapToGrid="0">
      <p:cViewPr varScale="1">
        <p:scale>
          <a:sx n="102" d="100"/>
          <a:sy n="102" d="100"/>
        </p:scale>
        <p:origin x="91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32" Type="http://schemas.microsoft.com/office/2016/11/relationships/changesInfo" Target="changesInfos/changesInfo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ose" userId="464f4354-c4cc-4e41-95d7-a359691f5111" providerId="ADAL" clId="{BF382E26-A7C9-49D7-8447-8B90A90C580A}"/>
    <pc:docChg chg="delSld">
      <pc:chgData name="Charlotte Rose" userId="464f4354-c4cc-4e41-95d7-a359691f5111" providerId="ADAL" clId="{BF382E26-A7C9-49D7-8447-8B90A90C580A}" dt="2025-05-12T18:33:18.811" v="0" actId="47"/>
      <pc:docMkLst>
        <pc:docMk/>
      </pc:docMkLst>
      <pc:sldChg chg="del">
        <pc:chgData name="Charlotte Rose" userId="464f4354-c4cc-4e41-95d7-a359691f5111" providerId="ADAL" clId="{BF382E26-A7C9-49D7-8447-8B90A90C580A}" dt="2025-05-12T18:33:18.811" v="0" actId="47"/>
        <pc:sldMkLst>
          <pc:docMk/>
          <pc:sldMk cId="2487266217" sldId="257"/>
        </pc:sldMkLst>
      </pc:sldChg>
      <pc:sldChg chg="del">
        <pc:chgData name="Charlotte Rose" userId="464f4354-c4cc-4e41-95d7-a359691f5111" providerId="ADAL" clId="{BF382E26-A7C9-49D7-8447-8B90A90C580A}" dt="2025-05-12T18:33:18.811" v="0" actId="47"/>
        <pc:sldMkLst>
          <pc:docMk/>
          <pc:sldMk cId="485193911" sldId="297"/>
        </pc:sldMkLst>
      </pc:sldChg>
      <pc:sldChg chg="del">
        <pc:chgData name="Charlotte Rose" userId="464f4354-c4cc-4e41-95d7-a359691f5111" providerId="ADAL" clId="{BF382E26-A7C9-49D7-8447-8B90A90C580A}" dt="2025-05-12T18:33:18.811" v="0" actId="47"/>
        <pc:sldMkLst>
          <pc:docMk/>
          <pc:sldMk cId="3239772782" sldId="298"/>
        </pc:sldMkLst>
      </pc:sldChg>
      <pc:sldChg chg="del">
        <pc:chgData name="Charlotte Rose" userId="464f4354-c4cc-4e41-95d7-a359691f5111" providerId="ADAL" clId="{BF382E26-A7C9-49D7-8447-8B90A90C580A}" dt="2025-05-12T18:33:18.811" v="0" actId="47"/>
        <pc:sldMkLst>
          <pc:docMk/>
          <pc:sldMk cId="2016581625" sldId="299"/>
        </pc:sldMkLst>
      </pc:sldChg>
      <pc:sldChg chg="del">
        <pc:chgData name="Charlotte Rose" userId="464f4354-c4cc-4e41-95d7-a359691f5111" providerId="ADAL" clId="{BF382E26-A7C9-49D7-8447-8B90A90C580A}" dt="2025-05-12T18:33:18.811" v="0" actId="47"/>
        <pc:sldMkLst>
          <pc:docMk/>
          <pc:sldMk cId="2814993994" sldId="314"/>
        </pc:sldMkLst>
      </pc:sldChg>
      <pc:sldChg chg="del">
        <pc:chgData name="Charlotte Rose" userId="464f4354-c4cc-4e41-95d7-a359691f5111" providerId="ADAL" clId="{BF382E26-A7C9-49D7-8447-8B90A90C580A}" dt="2025-05-12T18:33:18.811" v="0" actId="47"/>
        <pc:sldMkLst>
          <pc:docMk/>
          <pc:sldMk cId="4144469907" sldId="315"/>
        </pc:sldMkLst>
      </pc:sldChg>
      <pc:sldChg chg="del">
        <pc:chgData name="Charlotte Rose" userId="464f4354-c4cc-4e41-95d7-a359691f5111" providerId="ADAL" clId="{BF382E26-A7C9-49D7-8447-8B90A90C580A}" dt="2025-05-12T18:33:18.811" v="0" actId="47"/>
        <pc:sldMkLst>
          <pc:docMk/>
          <pc:sldMk cId="4286212220" sldId="316"/>
        </pc:sldMkLst>
      </pc:sldChg>
      <pc:sldChg chg="del">
        <pc:chgData name="Charlotte Rose" userId="464f4354-c4cc-4e41-95d7-a359691f5111" providerId="ADAL" clId="{BF382E26-A7C9-49D7-8447-8B90A90C580A}" dt="2025-05-12T18:33:18.811" v="0" actId="47"/>
        <pc:sldMkLst>
          <pc:docMk/>
          <pc:sldMk cId="3341324215" sldId="3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5E704-BC83-0A69-61D6-1C2510659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CBEECB-1421-49E1-445D-2F8EAC3878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264FA7-C914-3C4E-ADB8-527621054AE0}" type="datetimeFigureOut">
              <a:rPr lang="en-US" smtClean="0"/>
              <a:t>5/12/2025</a:t>
            </a:fld>
            <a:endParaRPr lang="en-US"/>
          </a:p>
        </p:txBody>
      </p:sp>
      <p:sp>
        <p:nvSpPr>
          <p:cNvPr id="4" name="Footer Placeholder 3">
            <a:extLst>
              <a:ext uri="{FF2B5EF4-FFF2-40B4-BE49-F238E27FC236}">
                <a16:creationId xmlns:a16="http://schemas.microsoft.com/office/drawing/2014/main" id="{0222FD75-833E-3EF7-A53A-90A9500232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83335E-2F41-DC89-1888-92496D2FA8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3A8B4-1E65-A34A-821B-DCC7684C4C59}" type="slidenum">
              <a:rPr lang="en-US" smtClean="0"/>
              <a:t>‹#›</a:t>
            </a:fld>
            <a:endParaRPr lang="en-US"/>
          </a:p>
        </p:txBody>
      </p:sp>
    </p:spTree>
    <p:extLst>
      <p:ext uri="{BB962C8B-B14F-4D97-AF65-F5344CB8AC3E}">
        <p14:creationId xmlns:p14="http://schemas.microsoft.com/office/powerpoint/2010/main" val="38383897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9:31:34.5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0,'1954'0'0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9:31:39.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0 130 0,'1928'-125'0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5T19:45:22.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1 149,'525'-20,"-76"-27,-177 18,-206 22,-41 5,-1-1,1-1,38-11,-13 0,-28 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5T19:45:25.2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0,'152'13,"-17"-1,-44-10,-4-2,1 5,124 21,-169-19,85 2,-45-5,-13 8,10 0,225-13,-283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775CA-7537-4AB6-BF6C-96910041BBC3}"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A8B-6423-4DD8-A52A-D5F1BE331976}" type="slidenum">
              <a:rPr lang="en-US" smtClean="0"/>
              <a:t>‹#›</a:t>
            </a:fld>
            <a:endParaRPr lang="en-US"/>
          </a:p>
        </p:txBody>
      </p:sp>
    </p:spTree>
    <p:extLst>
      <p:ext uri="{BB962C8B-B14F-4D97-AF65-F5344CB8AC3E}">
        <p14:creationId xmlns:p14="http://schemas.microsoft.com/office/powerpoint/2010/main" val="311778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B38F3-76A2-5030-149E-2A8A46B02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E0595-0160-1926-B866-C3693AB21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6FB53-A97B-66E8-4EB0-7ED84CCCE221}"/>
              </a:ext>
            </a:extLst>
          </p:cNvPr>
          <p:cNvSpPr>
            <a:spLocks noGrp="1"/>
          </p:cNvSpPr>
          <p:nvPr>
            <p:ph type="body" idx="1"/>
          </p:nvPr>
        </p:nvSpPr>
        <p:spPr/>
        <p:txBody>
          <a:bodyPr/>
          <a:lstStyle/>
          <a:p>
            <a:r>
              <a:rPr lang="en-US" dirty="0"/>
              <a:t>This will bring up the</a:t>
            </a:r>
          </a:p>
        </p:txBody>
      </p:sp>
      <p:sp>
        <p:nvSpPr>
          <p:cNvPr id="4" name="Slide Number Placeholder 3">
            <a:extLst>
              <a:ext uri="{FF2B5EF4-FFF2-40B4-BE49-F238E27FC236}">
                <a16:creationId xmlns:a16="http://schemas.microsoft.com/office/drawing/2014/main" id="{E711F13C-70B2-211A-9666-5DDB0A31EA25}"/>
              </a:ext>
            </a:extLst>
          </p:cNvPr>
          <p:cNvSpPr>
            <a:spLocks noGrp="1"/>
          </p:cNvSpPr>
          <p:nvPr>
            <p:ph type="sldNum" sz="quarter" idx="5"/>
          </p:nvPr>
        </p:nvSpPr>
        <p:spPr/>
        <p:txBody>
          <a:bodyPr/>
          <a:lstStyle/>
          <a:p>
            <a:fld id="{FBCC9A8B-6423-4DD8-A52A-D5F1BE331976}" type="slidenum">
              <a:rPr lang="en-US" smtClean="0"/>
              <a:t>4</a:t>
            </a:fld>
            <a:endParaRPr lang="en-US"/>
          </a:p>
        </p:txBody>
      </p:sp>
    </p:spTree>
    <p:extLst>
      <p:ext uri="{BB962C8B-B14F-4D97-AF65-F5344CB8AC3E}">
        <p14:creationId xmlns:p14="http://schemas.microsoft.com/office/powerpoint/2010/main" val="133086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9FDF-AB25-EF79-BAE2-2E2E5801C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C6431-0E71-5602-7BC8-0DBE53291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0A7AC-1F73-699D-E4D2-17F590C1B23C}"/>
              </a:ext>
            </a:extLst>
          </p:cNvPr>
          <p:cNvSpPr>
            <a:spLocks noGrp="1"/>
          </p:cNvSpPr>
          <p:nvPr>
            <p:ph type="body" idx="1"/>
          </p:nvPr>
        </p:nvSpPr>
        <p:spPr/>
        <p:txBody>
          <a:bodyPr/>
          <a:lstStyle/>
          <a:p>
            <a:r>
              <a:rPr lang="en-US" dirty="0"/>
              <a:t>We can see that the presets in IMBA do not match the natural uranium definition from the NRC. For this example, we will edit them manually</a:t>
            </a:r>
          </a:p>
        </p:txBody>
      </p:sp>
      <p:sp>
        <p:nvSpPr>
          <p:cNvPr id="4" name="Slide Number Placeholder 3">
            <a:extLst>
              <a:ext uri="{FF2B5EF4-FFF2-40B4-BE49-F238E27FC236}">
                <a16:creationId xmlns:a16="http://schemas.microsoft.com/office/drawing/2014/main" id="{8CDBA114-2ABD-2311-0389-6BD5179EA1AB}"/>
              </a:ext>
            </a:extLst>
          </p:cNvPr>
          <p:cNvSpPr>
            <a:spLocks noGrp="1"/>
          </p:cNvSpPr>
          <p:nvPr>
            <p:ph type="sldNum" sz="quarter" idx="5"/>
          </p:nvPr>
        </p:nvSpPr>
        <p:spPr/>
        <p:txBody>
          <a:bodyPr/>
          <a:lstStyle/>
          <a:p>
            <a:fld id="{FBCC9A8B-6423-4DD8-A52A-D5F1BE331976}" type="slidenum">
              <a:rPr lang="en-US" smtClean="0"/>
              <a:t>7</a:t>
            </a:fld>
            <a:endParaRPr lang="en-US"/>
          </a:p>
        </p:txBody>
      </p:sp>
    </p:spTree>
    <p:extLst>
      <p:ext uri="{BB962C8B-B14F-4D97-AF65-F5344CB8AC3E}">
        <p14:creationId xmlns:p14="http://schemas.microsoft.com/office/powerpoint/2010/main" val="388426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CE130-E4E3-FA7B-C2F3-52A0FB3C9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21DFE-CB1D-FBA9-1046-A6793BBBF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54B9B-8D31-C7F5-3B7B-38DAD8B55816}"/>
              </a:ext>
            </a:extLst>
          </p:cNvPr>
          <p:cNvSpPr>
            <a:spLocks noGrp="1"/>
          </p:cNvSpPr>
          <p:nvPr>
            <p:ph type="body" idx="1"/>
          </p:nvPr>
        </p:nvSpPr>
        <p:spPr/>
        <p:txBody>
          <a:bodyPr/>
          <a:lstStyle/>
          <a:p>
            <a:r>
              <a:rPr lang="en-US" dirty="0"/>
              <a:t>Now you can see that we have the option of entering in mass of uranium in stead of activity. However, all reports will provide details about masses, rather than activity, so chose wisely </a:t>
            </a:r>
            <a:r>
              <a:rPr lang="en-US" dirty="0">
                <a:sym typeface="Wingdings" panose="05000000000000000000" pitchFamily="2" charset="2"/>
              </a:rPr>
              <a:t> </a:t>
            </a:r>
          </a:p>
          <a:p>
            <a:endParaRPr lang="en-US" dirty="0">
              <a:sym typeface="Wingdings" panose="05000000000000000000" pitchFamily="2" charset="2"/>
            </a:endParaRPr>
          </a:p>
          <a:p>
            <a:r>
              <a:rPr lang="en-US" dirty="0">
                <a:ea typeface="Calibri"/>
                <a:cs typeface="Calibri"/>
              </a:rPr>
              <a:t>If you use mg as intake instead of </a:t>
            </a:r>
            <a:r>
              <a:rPr lang="en-US" dirty="0" err="1">
                <a:ea typeface="Calibri"/>
                <a:cs typeface="Calibri"/>
              </a:rPr>
              <a:t>Bq</a:t>
            </a:r>
            <a:r>
              <a:rPr lang="en-US" dirty="0">
                <a:ea typeface="Calibri"/>
                <a:cs typeface="Calibri"/>
              </a:rPr>
              <a:t>, it will not show the activity anywhere, even on the report.</a:t>
            </a:r>
          </a:p>
          <a:p>
            <a:r>
              <a:rPr lang="en-US" dirty="0">
                <a:ea typeface="Calibri"/>
                <a:cs typeface="Calibri"/>
              </a:rPr>
              <a:t>Same as if you use </a:t>
            </a:r>
            <a:r>
              <a:rPr lang="en-US" dirty="0" err="1">
                <a:ea typeface="Calibri"/>
                <a:cs typeface="Calibri"/>
              </a:rPr>
              <a:t>Bq</a:t>
            </a:r>
            <a:r>
              <a:rPr lang="en-US" dirty="0">
                <a:ea typeface="Calibri"/>
                <a:cs typeface="Calibri"/>
              </a:rPr>
              <a:t> as intake, it will not show mass of intake anywhere, even on the report.</a:t>
            </a:r>
          </a:p>
          <a:p>
            <a:endParaRPr lang="en-US" dirty="0"/>
          </a:p>
        </p:txBody>
      </p:sp>
      <p:sp>
        <p:nvSpPr>
          <p:cNvPr id="4" name="Slide Number Placeholder 3">
            <a:extLst>
              <a:ext uri="{FF2B5EF4-FFF2-40B4-BE49-F238E27FC236}">
                <a16:creationId xmlns:a16="http://schemas.microsoft.com/office/drawing/2014/main" id="{6946FC58-1D15-33ED-0545-0D61B931038A}"/>
              </a:ext>
            </a:extLst>
          </p:cNvPr>
          <p:cNvSpPr>
            <a:spLocks noGrp="1"/>
          </p:cNvSpPr>
          <p:nvPr>
            <p:ph type="sldNum" sz="quarter" idx="5"/>
          </p:nvPr>
        </p:nvSpPr>
        <p:spPr/>
        <p:txBody>
          <a:bodyPr/>
          <a:lstStyle/>
          <a:p>
            <a:fld id="{FBCC9A8B-6423-4DD8-A52A-D5F1BE331976}" type="slidenum">
              <a:rPr lang="en-US" smtClean="0"/>
              <a:t>11</a:t>
            </a:fld>
            <a:endParaRPr lang="en-US"/>
          </a:p>
        </p:txBody>
      </p:sp>
    </p:spTree>
    <p:extLst>
      <p:ext uri="{BB962C8B-B14F-4D97-AF65-F5344CB8AC3E}">
        <p14:creationId xmlns:p14="http://schemas.microsoft.com/office/powerpoint/2010/main" val="117156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7FDA-AB65-1403-D1F8-8C753A33F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56D5E-26CF-1884-AB96-5D438E761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FD12A-ECD6-B340-7076-2AFD5B345ACD}"/>
              </a:ext>
            </a:extLst>
          </p:cNvPr>
          <p:cNvSpPr>
            <a:spLocks noGrp="1"/>
          </p:cNvSpPr>
          <p:nvPr>
            <p:ph type="body" idx="1"/>
          </p:nvPr>
        </p:nvSpPr>
        <p:spPr/>
        <p:txBody>
          <a:bodyPr/>
          <a:lstStyle/>
          <a:p>
            <a:r>
              <a:rPr lang="en-US" dirty="0">
                <a:ea typeface="Calibri"/>
                <a:cs typeface="Calibri"/>
              </a:rPr>
              <a:t>This only really matters if you are selecting a chronic intake. </a:t>
            </a:r>
          </a:p>
        </p:txBody>
      </p:sp>
      <p:sp>
        <p:nvSpPr>
          <p:cNvPr id="4" name="Slide Number Placeholder 3">
            <a:extLst>
              <a:ext uri="{FF2B5EF4-FFF2-40B4-BE49-F238E27FC236}">
                <a16:creationId xmlns:a16="http://schemas.microsoft.com/office/drawing/2014/main" id="{F25D81F3-ADE5-827B-60F3-D0645DF262A4}"/>
              </a:ext>
            </a:extLst>
          </p:cNvPr>
          <p:cNvSpPr>
            <a:spLocks noGrp="1"/>
          </p:cNvSpPr>
          <p:nvPr>
            <p:ph type="sldNum" sz="quarter" idx="5"/>
          </p:nvPr>
        </p:nvSpPr>
        <p:spPr/>
        <p:txBody>
          <a:bodyPr/>
          <a:lstStyle/>
          <a:p>
            <a:fld id="{FBCC9A8B-6423-4DD8-A52A-D5F1BE331976}" type="slidenum">
              <a:rPr lang="en-US" smtClean="0"/>
              <a:t>12</a:t>
            </a:fld>
            <a:endParaRPr lang="en-US"/>
          </a:p>
        </p:txBody>
      </p:sp>
    </p:spTree>
    <p:extLst>
      <p:ext uri="{BB962C8B-B14F-4D97-AF65-F5344CB8AC3E}">
        <p14:creationId xmlns:p14="http://schemas.microsoft.com/office/powerpoint/2010/main" val="276578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258D-79BF-E263-F94B-1A7F397FE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9BC75-943C-0E8A-29E1-C5F261C4E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DFDB4-CF74-21FD-A857-914A6408112C}"/>
              </a:ext>
            </a:extLst>
          </p:cNvPr>
          <p:cNvSpPr>
            <a:spLocks noGrp="1"/>
          </p:cNvSpPr>
          <p:nvPr>
            <p:ph type="body" idx="1"/>
          </p:nvPr>
        </p:nvSpPr>
        <p:spPr/>
        <p:txBody>
          <a:bodyPr/>
          <a:lstStyle/>
          <a:p>
            <a:r>
              <a:rPr lang="en-US" dirty="0">
                <a:ea typeface="Calibri"/>
                <a:cs typeface="Calibri"/>
              </a:rPr>
              <a:t>This is a </a:t>
            </a:r>
            <a:r>
              <a:rPr lang="en-US" dirty="0" err="1">
                <a:ea typeface="Calibri"/>
                <a:cs typeface="Calibri"/>
              </a:rPr>
              <a:t>pictoral</a:t>
            </a:r>
            <a:r>
              <a:rPr lang="en-US" dirty="0">
                <a:ea typeface="Calibri"/>
                <a:cs typeface="Calibri"/>
              </a:rPr>
              <a:t> view of the pathways of the lung model from ICRP 66. Each of the pathways is given an acronym; “ET </a:t>
            </a:r>
            <a:r>
              <a:rPr lang="en-US" dirty="0" err="1">
                <a:ea typeface="Calibri"/>
                <a:cs typeface="Calibri"/>
              </a:rPr>
              <a:t>Extrathoracic</a:t>
            </a:r>
            <a:r>
              <a:rPr lang="en-US" dirty="0">
                <a:ea typeface="Calibri"/>
                <a:cs typeface="Calibri"/>
              </a:rPr>
              <a:t>, referring to the area above the trachea. Below which is the main bronchus (BB), and the bronchioles, which are the smaller of the airways. Hence the large/capital letters and small/lower case letters. The deep </a:t>
            </a:r>
            <a:r>
              <a:rPr lang="en-US" dirty="0" err="1">
                <a:ea typeface="Calibri"/>
                <a:cs typeface="Calibri"/>
              </a:rPr>
              <a:t>lungh</a:t>
            </a:r>
            <a:r>
              <a:rPr lang="en-US" dirty="0">
                <a:ea typeface="Calibri"/>
                <a:cs typeface="Calibri"/>
              </a:rPr>
              <a:t> is AI for alveolar/interstitial. Theses are the small sacs that inflate with air and transfer gas (and in our interests, potential particles) into the blood stream. This area is highly vascular and optimized for gas exchange. </a:t>
            </a:r>
          </a:p>
          <a:p>
            <a:r>
              <a:rPr lang="en-US" dirty="0">
                <a:ea typeface="Calibri"/>
                <a:cs typeface="Calibri"/>
              </a:rPr>
              <a:t>The </a:t>
            </a:r>
            <a:r>
              <a:rPr lang="en-US" dirty="0" err="1">
                <a:ea typeface="Calibri"/>
                <a:cs typeface="Calibri"/>
              </a:rPr>
              <a:t>extrathoracic</a:t>
            </a:r>
            <a:r>
              <a:rPr lang="en-US" dirty="0">
                <a:ea typeface="Calibri"/>
                <a:cs typeface="Calibri"/>
              </a:rPr>
              <a:t> airways have an abundance of cilia which are for the trapping and removal of foreign natter; so in many cases large particles, like those more than 5 micrometers in diameter will be trapped here and either swallowed, or </a:t>
            </a:r>
            <a:r>
              <a:rPr lang="en-US" dirty="0" err="1">
                <a:ea typeface="Calibri"/>
                <a:cs typeface="Calibri"/>
              </a:rPr>
              <a:t>sneexed</a:t>
            </a:r>
            <a:r>
              <a:rPr lang="en-US" dirty="0">
                <a:ea typeface="Calibri"/>
                <a:cs typeface="Calibri"/>
              </a:rPr>
              <a:t> out. Either way, in most cases, the size of the particle will determine the likelihood of it passing through to the next section of the lung model. </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4A13A42B-78F6-89E5-55F9-FD9A9BE609D8}"/>
              </a:ext>
            </a:extLst>
          </p:cNvPr>
          <p:cNvSpPr>
            <a:spLocks noGrp="1"/>
          </p:cNvSpPr>
          <p:nvPr>
            <p:ph type="sldNum" sz="quarter" idx="5"/>
          </p:nvPr>
        </p:nvSpPr>
        <p:spPr/>
        <p:txBody>
          <a:bodyPr/>
          <a:lstStyle/>
          <a:p>
            <a:fld id="{FBCC9A8B-6423-4DD8-A52A-D5F1BE331976}" type="slidenum">
              <a:rPr lang="en-US" smtClean="0"/>
              <a:t>14</a:t>
            </a:fld>
            <a:endParaRPr lang="en-US"/>
          </a:p>
        </p:txBody>
      </p:sp>
    </p:spTree>
    <p:extLst>
      <p:ext uri="{BB962C8B-B14F-4D97-AF65-F5344CB8AC3E}">
        <p14:creationId xmlns:p14="http://schemas.microsoft.com/office/powerpoint/2010/main" val="384152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24967-F06E-F0F8-7584-F3626820C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4C6BB-4E76-A670-7D20-A936371E0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098CC-BBAC-2705-C6D9-CE9089356EEC}"/>
              </a:ext>
            </a:extLst>
          </p:cNvPr>
          <p:cNvSpPr>
            <a:spLocks noGrp="1"/>
          </p:cNvSpPr>
          <p:nvPr>
            <p:ph type="body" idx="1"/>
          </p:nvPr>
        </p:nvSpPr>
        <p:spPr/>
        <p:txBody>
          <a:bodyPr/>
          <a:lstStyle/>
          <a:p>
            <a:r>
              <a:rPr lang="en-US" dirty="0">
                <a:ea typeface="Calibri"/>
                <a:cs typeface="Calibri"/>
              </a:rPr>
              <a:t>Click user defined to be able to fill parameters. The Calculate button automatically uses the geometric standard deviation equation for you.</a:t>
            </a:r>
          </a:p>
          <a:p>
            <a:endParaRPr lang="en-US" dirty="0">
              <a:ea typeface="Calibri"/>
              <a:cs typeface="Calibri"/>
            </a:endParaRPr>
          </a:p>
          <a:p>
            <a:r>
              <a:rPr lang="en-US" dirty="0">
                <a:ea typeface="Calibri"/>
                <a:cs typeface="Calibri"/>
              </a:rPr>
              <a:t>If you change the size of the AMAD, you can use Calc to derive the reference value with the equation from paragraph 170 in ICPR 66. </a:t>
            </a:r>
          </a:p>
          <a:p>
            <a:endParaRPr lang="en-US" dirty="0">
              <a:ea typeface="Calibri"/>
              <a:cs typeface="Calibri"/>
            </a:endParaRPr>
          </a:p>
          <a:p>
            <a:r>
              <a:rPr lang="en-US" dirty="0"/>
              <a:t>(181) In the absence of specific information about the physical characteristics of the aerosol to which a subject is exposed, the following default values are recommended (see Annex D, Section D. 13): </a:t>
            </a:r>
          </a:p>
          <a:p>
            <a:r>
              <a:rPr lang="en-US" dirty="0"/>
              <a:t>	AMAD = 5 </a:t>
            </a:r>
            <a:r>
              <a:rPr lang="en-US" dirty="0" err="1">
                <a:solidFill>
                  <a:srgbClr val="002966"/>
                </a:solidFill>
              </a:rPr>
              <a:t>μm</a:t>
            </a:r>
            <a:r>
              <a:rPr lang="en-US" dirty="0"/>
              <a:t> (</a:t>
            </a:r>
            <a:r>
              <a:rPr lang="en-US" dirty="0" err="1">
                <a:solidFill>
                  <a:srgbClr val="002966"/>
                </a:solidFill>
              </a:rPr>
              <a:t>σ</a:t>
            </a:r>
            <a:r>
              <a:rPr lang="en-US" baseline="-25000" dirty="0" err="1">
                <a:solidFill>
                  <a:srgbClr val="002966"/>
                </a:solidFill>
              </a:rPr>
              <a:t>g</a:t>
            </a:r>
            <a:r>
              <a:rPr lang="en-US" dirty="0"/>
              <a:t> = 2.5) for workplace exposures </a:t>
            </a:r>
          </a:p>
          <a:p>
            <a:r>
              <a:rPr lang="en-US" dirty="0"/>
              <a:t>	AMAD = 1 </a:t>
            </a:r>
            <a:r>
              <a:rPr lang="en-US" dirty="0" err="1">
                <a:solidFill>
                  <a:srgbClr val="002966"/>
                </a:solidFill>
              </a:rPr>
              <a:t>μm</a:t>
            </a:r>
            <a:r>
              <a:rPr lang="en-US" dirty="0"/>
              <a:t> (</a:t>
            </a:r>
            <a:r>
              <a:rPr lang="en-US" dirty="0" err="1">
                <a:solidFill>
                  <a:srgbClr val="002966"/>
                </a:solidFill>
              </a:rPr>
              <a:t>σ</a:t>
            </a:r>
            <a:r>
              <a:rPr lang="en-US" baseline="-25000" dirty="0" err="1">
                <a:solidFill>
                  <a:srgbClr val="002966"/>
                </a:solidFill>
              </a:rPr>
              <a:t>g</a:t>
            </a:r>
            <a:r>
              <a:rPr lang="en-US" dirty="0"/>
              <a:t> = 2.47) for indoor or outdoor exposures of general public </a:t>
            </a:r>
          </a:p>
          <a:p>
            <a:r>
              <a:rPr lang="en-US" dirty="0"/>
              <a:t>	particle density, </a:t>
            </a:r>
            <a:r>
              <a:rPr lang="el-GR" dirty="0"/>
              <a:t>ρ</a:t>
            </a:r>
            <a:r>
              <a:rPr lang="en-US" dirty="0"/>
              <a:t> = 3 </a:t>
            </a:r>
            <a:r>
              <a:rPr lang="en-US" dirty="0">
                <a:solidFill>
                  <a:srgbClr val="002966"/>
                </a:solidFill>
              </a:rPr>
              <a:t>g/cm</a:t>
            </a:r>
            <a:r>
              <a:rPr lang="en-US" baseline="30000" dirty="0">
                <a:solidFill>
                  <a:srgbClr val="002966"/>
                </a:solidFill>
              </a:rPr>
              <a:t>3</a:t>
            </a:r>
            <a:endParaRPr lang="en-US" dirty="0"/>
          </a:p>
          <a:p>
            <a:r>
              <a:rPr lang="en-US" dirty="0"/>
              <a:t>	particle shape factor, </a:t>
            </a:r>
            <a:r>
              <a:rPr lang="el-GR" dirty="0"/>
              <a:t>χ</a:t>
            </a:r>
            <a:r>
              <a:rPr lang="en-US" dirty="0"/>
              <a:t>= 1.5 </a:t>
            </a:r>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t>( 170) The geometric standard deviation (</a:t>
            </a:r>
            <a:r>
              <a:rPr lang="en-US" dirty="0" err="1">
                <a:solidFill>
                  <a:srgbClr val="002966"/>
                </a:solidFill>
              </a:rPr>
              <a:t>σ</a:t>
            </a:r>
            <a:r>
              <a:rPr lang="en-US" baseline="-25000" dirty="0" err="1">
                <a:solidFill>
                  <a:srgbClr val="002966"/>
                </a:solidFill>
              </a:rPr>
              <a:t>g</a:t>
            </a:r>
            <a:r>
              <a:rPr lang="en-US" dirty="0"/>
              <a:t>) in particle size is approximately unity for vapors in the atomic size range (0.0005 </a:t>
            </a:r>
            <a:r>
              <a:rPr lang="en-US" dirty="0" err="1">
                <a:solidFill>
                  <a:srgbClr val="002966"/>
                </a:solidFill>
              </a:rPr>
              <a:t>μm</a:t>
            </a:r>
            <a:r>
              <a:rPr lang="en-US" dirty="0"/>
              <a:t> in diameter). For unimodal aerosols with a median particle size on the order of 1 </a:t>
            </a:r>
            <a:r>
              <a:rPr lang="en-US" dirty="0" err="1">
                <a:solidFill>
                  <a:srgbClr val="002966"/>
                </a:solidFill>
              </a:rPr>
              <a:t>μm</a:t>
            </a:r>
            <a:r>
              <a:rPr lang="en-US" dirty="0"/>
              <a:t> or larger, </a:t>
            </a:r>
            <a:r>
              <a:rPr lang="en-US" dirty="0" err="1">
                <a:solidFill>
                  <a:srgbClr val="002966"/>
                </a:solidFill>
              </a:rPr>
              <a:t>σ</a:t>
            </a:r>
            <a:r>
              <a:rPr lang="en-US" baseline="-25000" dirty="0" err="1">
                <a:solidFill>
                  <a:srgbClr val="002966"/>
                </a:solidFill>
              </a:rPr>
              <a:t>g</a:t>
            </a:r>
            <a:r>
              <a:rPr lang="en-US" dirty="0"/>
              <a:t> is likely to be about 2.5. To derive reference values of regional deposition for aerosols of intermediate size, it is assumed that </a:t>
            </a:r>
            <a:r>
              <a:rPr lang="en-US" dirty="0" err="1">
                <a:solidFill>
                  <a:srgbClr val="002966"/>
                </a:solidFill>
              </a:rPr>
              <a:t>σ</a:t>
            </a:r>
            <a:r>
              <a:rPr lang="en-US" baseline="-25000" dirty="0" err="1">
                <a:solidFill>
                  <a:srgbClr val="002966"/>
                </a:solidFill>
              </a:rPr>
              <a:t>g</a:t>
            </a:r>
            <a:r>
              <a:rPr lang="en-US" dirty="0"/>
              <a:t> is defined by Eq. (16): </a:t>
            </a:r>
          </a:p>
          <a:p>
            <a:r>
              <a:rPr lang="en-US" dirty="0"/>
              <a:t>	</a:t>
            </a:r>
            <a:r>
              <a:rPr lang="en-US" dirty="0" err="1">
                <a:solidFill>
                  <a:srgbClr val="002966"/>
                </a:solidFill>
              </a:rPr>
              <a:t>σ</a:t>
            </a:r>
            <a:r>
              <a:rPr lang="en-US" baseline="-25000" dirty="0" err="1">
                <a:solidFill>
                  <a:srgbClr val="002966"/>
                </a:solidFill>
              </a:rPr>
              <a:t>g</a:t>
            </a:r>
            <a:r>
              <a:rPr lang="en-US" dirty="0"/>
              <a:t>= 1+1.5[1-(100 AMTD</a:t>
            </a:r>
            <a:r>
              <a:rPr lang="en-US" baseline="30000" dirty="0"/>
              <a:t>1.5</a:t>
            </a:r>
            <a:r>
              <a:rPr lang="en-US" dirty="0"/>
              <a:t>+1)</a:t>
            </a:r>
            <a:r>
              <a:rPr lang="en-US" baseline="30000" dirty="0"/>
              <a:t>-1</a:t>
            </a:r>
            <a:r>
              <a:rPr lang="en-US" dirty="0"/>
              <a:t>] </a:t>
            </a:r>
          </a:p>
          <a:p>
            <a:r>
              <a:rPr lang="en-US" dirty="0"/>
              <a:t> where AMTD (in </a:t>
            </a:r>
            <a:r>
              <a:rPr lang="en-US" dirty="0" err="1">
                <a:solidFill>
                  <a:srgbClr val="002966"/>
                </a:solidFill>
              </a:rPr>
              <a:t>μm</a:t>
            </a:r>
            <a:r>
              <a:rPr lang="en-US" dirty="0"/>
              <a:t>) is the activity median thermodynamic diameter of the aerosol considered. This assumed variation of </a:t>
            </a:r>
            <a:r>
              <a:rPr lang="en-US" dirty="0" err="1">
                <a:solidFill>
                  <a:srgbClr val="002966"/>
                </a:solidFill>
              </a:rPr>
              <a:t>σ</a:t>
            </a:r>
            <a:r>
              <a:rPr lang="en-US" baseline="-25000" dirty="0" err="1">
                <a:solidFill>
                  <a:srgbClr val="002966"/>
                </a:solidFill>
              </a:rPr>
              <a:t>g</a:t>
            </a:r>
            <a:r>
              <a:rPr lang="en-US" dirty="0"/>
              <a:t> with median particle size is discussed in Annex D. </a:t>
            </a:r>
          </a:p>
          <a:p>
            <a:endParaRPr lang="en-US" dirty="0"/>
          </a:p>
        </p:txBody>
      </p:sp>
      <p:sp>
        <p:nvSpPr>
          <p:cNvPr id="4" name="Slide Number Placeholder 3">
            <a:extLst>
              <a:ext uri="{FF2B5EF4-FFF2-40B4-BE49-F238E27FC236}">
                <a16:creationId xmlns:a16="http://schemas.microsoft.com/office/drawing/2014/main" id="{D8A0BD10-4175-E17A-844C-8B225A3F86DF}"/>
              </a:ext>
            </a:extLst>
          </p:cNvPr>
          <p:cNvSpPr>
            <a:spLocks noGrp="1"/>
          </p:cNvSpPr>
          <p:nvPr>
            <p:ph type="sldNum" sz="quarter" idx="5"/>
          </p:nvPr>
        </p:nvSpPr>
        <p:spPr/>
        <p:txBody>
          <a:bodyPr/>
          <a:lstStyle/>
          <a:p>
            <a:fld id="{FBCC9A8B-6423-4DD8-A52A-D5F1BE331976}" type="slidenum">
              <a:rPr lang="en-US" smtClean="0"/>
              <a:t>15</a:t>
            </a:fld>
            <a:endParaRPr lang="en-US"/>
          </a:p>
        </p:txBody>
      </p:sp>
    </p:spTree>
    <p:extLst>
      <p:ext uri="{BB962C8B-B14F-4D97-AF65-F5344CB8AC3E}">
        <p14:creationId xmlns:p14="http://schemas.microsoft.com/office/powerpoint/2010/main" val="307557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3A36D-5834-156D-8E4D-2CEBF709F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B1E6D-4B16-C841-1A6D-15D6D0D1E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16BD6-CA11-20A5-F310-8435ECB4BB9D}"/>
              </a:ext>
            </a:extLst>
          </p:cNvPr>
          <p:cNvSpPr>
            <a:spLocks noGrp="1"/>
          </p:cNvSpPr>
          <p:nvPr>
            <p:ph type="body" idx="1"/>
          </p:nvPr>
        </p:nvSpPr>
        <p:spPr/>
        <p:txBody>
          <a:bodyPr/>
          <a:lstStyle/>
          <a:p>
            <a:r>
              <a:rPr lang="en-US" dirty="0"/>
              <a:t>Go through what this is/</a:t>
            </a:r>
          </a:p>
          <a:p>
            <a:endParaRPr lang="en-US" dirty="0"/>
          </a:p>
          <a:p>
            <a:r>
              <a:rPr lang="en-US" dirty="0"/>
              <a:t>Seq is sequestered in tissue</a:t>
            </a:r>
          </a:p>
          <a:p>
            <a:r>
              <a:rPr lang="en-US" dirty="0"/>
              <a:t>LN=lymph nodes (</a:t>
            </a:r>
            <a:r>
              <a:rPr lang="en-US" dirty="0" err="1"/>
              <a:t>extrathoracic</a:t>
            </a:r>
            <a:r>
              <a:rPr lang="en-US" dirty="0"/>
              <a:t> and thoracic)</a:t>
            </a:r>
          </a:p>
        </p:txBody>
      </p:sp>
      <p:sp>
        <p:nvSpPr>
          <p:cNvPr id="4" name="Slide Number Placeholder 3">
            <a:extLst>
              <a:ext uri="{FF2B5EF4-FFF2-40B4-BE49-F238E27FC236}">
                <a16:creationId xmlns:a16="http://schemas.microsoft.com/office/drawing/2014/main" id="{E9049327-F6DA-A12C-843F-8AD2ACD22058}"/>
              </a:ext>
            </a:extLst>
          </p:cNvPr>
          <p:cNvSpPr>
            <a:spLocks noGrp="1"/>
          </p:cNvSpPr>
          <p:nvPr>
            <p:ph type="sldNum" sz="quarter" idx="5"/>
          </p:nvPr>
        </p:nvSpPr>
        <p:spPr/>
        <p:txBody>
          <a:bodyPr/>
          <a:lstStyle/>
          <a:p>
            <a:fld id="{FBCC9A8B-6423-4DD8-A52A-D5F1BE331976}" type="slidenum">
              <a:rPr lang="en-US" smtClean="0"/>
              <a:t>16</a:t>
            </a:fld>
            <a:endParaRPr lang="en-US"/>
          </a:p>
        </p:txBody>
      </p:sp>
    </p:spTree>
    <p:extLst>
      <p:ext uri="{BB962C8B-B14F-4D97-AF65-F5344CB8AC3E}">
        <p14:creationId xmlns:p14="http://schemas.microsoft.com/office/powerpoint/2010/main" val="209447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FFB1-30EF-DBD9-B1BF-67AE4B278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F76E7-1DBC-72C7-3896-EC9692D68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E1DC3-5F12-883D-161D-802069BC1917}"/>
              </a:ext>
            </a:extLst>
          </p:cNvPr>
          <p:cNvSpPr>
            <a:spLocks noGrp="1"/>
          </p:cNvSpPr>
          <p:nvPr>
            <p:ph type="body" idx="1"/>
          </p:nvPr>
        </p:nvSpPr>
        <p:spPr/>
        <p:txBody>
          <a:bodyPr/>
          <a:lstStyle/>
          <a:p>
            <a:r>
              <a:rPr lang="en-US" dirty="0"/>
              <a:t>Clicking on Help gives the ICRP recommendations </a:t>
            </a:r>
          </a:p>
          <a:p>
            <a:endParaRPr lang="en-US" dirty="0"/>
          </a:p>
          <a:p>
            <a:r>
              <a:rPr lang="en-US" dirty="0"/>
              <a:t>Note the F1 value – this carries over to the GI settings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Absorption Parameter: Both representations of the particle dissolution and material absorption processes have their practical uses. The Standard Representation is helpful when a physical process (such as particle fragmentation) leads to the gradual transformation of deposited particles into a more soluble form, i.e., in cases where the overall absorption rate increases with time - see Technical Basis for an example of this. The Alternative Representation is useful for the more general situation, where the overall absorption rate decreases with time. For example, in vitro solubility studies are usually interpreted in terms of "fast" and "slow" dissolution fractions, with their associated dissolution rates. Such results can be substituted directly in the Alternative Representation</a:t>
            </a:r>
          </a:p>
          <a:p>
            <a:endParaRPr lang="en-US" dirty="0"/>
          </a:p>
        </p:txBody>
      </p:sp>
      <p:sp>
        <p:nvSpPr>
          <p:cNvPr id="4" name="Slide Number Placeholder 3">
            <a:extLst>
              <a:ext uri="{FF2B5EF4-FFF2-40B4-BE49-F238E27FC236}">
                <a16:creationId xmlns:a16="http://schemas.microsoft.com/office/drawing/2014/main" id="{DA83D723-BC8C-324B-D764-BC728F944526}"/>
              </a:ext>
            </a:extLst>
          </p:cNvPr>
          <p:cNvSpPr>
            <a:spLocks noGrp="1"/>
          </p:cNvSpPr>
          <p:nvPr>
            <p:ph type="sldNum" sz="quarter" idx="5"/>
          </p:nvPr>
        </p:nvSpPr>
        <p:spPr/>
        <p:txBody>
          <a:bodyPr/>
          <a:lstStyle/>
          <a:p>
            <a:fld id="{FBCC9A8B-6423-4DD8-A52A-D5F1BE331976}" type="slidenum">
              <a:rPr lang="en-US" smtClean="0"/>
              <a:t>17</a:t>
            </a:fld>
            <a:endParaRPr lang="en-US"/>
          </a:p>
        </p:txBody>
      </p:sp>
    </p:spTree>
    <p:extLst>
      <p:ext uri="{BB962C8B-B14F-4D97-AF65-F5344CB8AC3E}">
        <p14:creationId xmlns:p14="http://schemas.microsoft.com/office/powerpoint/2010/main" val="310296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D46BB-8608-D0EA-796F-880F399F0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F2CB7-A434-EC21-23D6-B93589AFB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8987B-8AD3-4DD4-640D-167BF9F4E553}"/>
              </a:ext>
            </a:extLst>
          </p:cNvPr>
          <p:cNvSpPr>
            <a:spLocks noGrp="1"/>
          </p:cNvSpPr>
          <p:nvPr>
            <p:ph type="body" idx="1"/>
          </p:nvPr>
        </p:nvSpPr>
        <p:spPr/>
        <p:txBody>
          <a:bodyPr/>
          <a:lstStyle/>
          <a:p>
            <a:r>
              <a:rPr lang="en-US" dirty="0"/>
              <a:t>F1 will automatically load from Absorption selection</a:t>
            </a:r>
          </a:p>
          <a:p>
            <a:r>
              <a:rPr lang="en-US" dirty="0"/>
              <a:t>The </a:t>
            </a:r>
            <a:r>
              <a:rPr lang="en-US" dirty="0" err="1"/>
              <a:t>gi</a:t>
            </a:r>
            <a:r>
              <a:rPr lang="en-US" dirty="0"/>
              <a:t> tract model captures the fraction of inhaled particulates that get stuck in the upper airways and are swallowed. </a:t>
            </a:r>
          </a:p>
        </p:txBody>
      </p:sp>
      <p:sp>
        <p:nvSpPr>
          <p:cNvPr id="4" name="Slide Number Placeholder 3">
            <a:extLst>
              <a:ext uri="{FF2B5EF4-FFF2-40B4-BE49-F238E27FC236}">
                <a16:creationId xmlns:a16="http://schemas.microsoft.com/office/drawing/2014/main" id="{3E5E42D5-9790-DF0F-5F82-227EE93B0208}"/>
              </a:ext>
            </a:extLst>
          </p:cNvPr>
          <p:cNvSpPr>
            <a:spLocks noGrp="1"/>
          </p:cNvSpPr>
          <p:nvPr>
            <p:ph type="sldNum" sz="quarter" idx="5"/>
          </p:nvPr>
        </p:nvSpPr>
        <p:spPr/>
        <p:txBody>
          <a:bodyPr/>
          <a:lstStyle/>
          <a:p>
            <a:fld id="{FBCC9A8B-6423-4DD8-A52A-D5F1BE331976}" type="slidenum">
              <a:rPr lang="en-US" smtClean="0"/>
              <a:t>18</a:t>
            </a:fld>
            <a:endParaRPr lang="en-US"/>
          </a:p>
        </p:txBody>
      </p:sp>
    </p:spTree>
    <p:extLst>
      <p:ext uri="{BB962C8B-B14F-4D97-AF65-F5344CB8AC3E}">
        <p14:creationId xmlns:p14="http://schemas.microsoft.com/office/powerpoint/2010/main" val="9291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CBB6-E2AC-4BA1-A748-02338F623A5D}"/>
              </a:ext>
            </a:extLst>
          </p:cNvPr>
          <p:cNvSpPr>
            <a:spLocks noGrp="1"/>
          </p:cNvSpPr>
          <p:nvPr>
            <p:ph type="ctrTitle" hasCustomPrompt="1"/>
          </p:nvPr>
        </p:nvSpPr>
        <p:spPr>
          <a:xfrm>
            <a:off x="6095907" y="1214422"/>
            <a:ext cx="4543514" cy="2633031"/>
          </a:xfrm>
        </p:spPr>
        <p:txBody>
          <a:bodyPr anchor="t"/>
          <a:lstStyle>
            <a:lvl1pPr algn="l">
              <a:defRPr sz="6000">
                <a:solidFill>
                  <a:srgbClr val="002966"/>
                </a:solidFill>
                <a:latin typeface=""/>
              </a:defRPr>
            </a:lvl1pPr>
          </a:lstStyle>
          <a:p>
            <a:r>
              <a:rPr lang="en-US"/>
              <a:t>[Title]</a:t>
            </a:r>
          </a:p>
        </p:txBody>
      </p:sp>
      <p:sp>
        <p:nvSpPr>
          <p:cNvPr id="4" name="Date Placeholder 3">
            <a:extLst>
              <a:ext uri="{FF2B5EF4-FFF2-40B4-BE49-F238E27FC236}">
                <a16:creationId xmlns:a16="http://schemas.microsoft.com/office/drawing/2014/main" id="{AE26AF13-3D65-480A-9BB7-96002FAFF6AB}"/>
              </a:ext>
            </a:extLst>
          </p:cNvPr>
          <p:cNvSpPr>
            <a:spLocks noGrp="1"/>
          </p:cNvSpPr>
          <p:nvPr>
            <p:ph type="dt" sz="half" idx="10"/>
          </p:nvPr>
        </p:nvSpPr>
        <p:spPr/>
        <p:txBody>
          <a:bodyPr/>
          <a:lstStyle/>
          <a:p>
            <a:fld id="{B01CD57E-E96B-3C48-82EB-40C314DD289C}" type="datetime1">
              <a:rPr lang="en-US" smtClean="0"/>
              <a:t>5/12/2025</a:t>
            </a:fld>
            <a:endParaRPr lang="en-US"/>
          </a:p>
        </p:txBody>
      </p:sp>
      <p:sp>
        <p:nvSpPr>
          <p:cNvPr id="18" name="Text Placeholder 17">
            <a:extLst>
              <a:ext uri="{FF2B5EF4-FFF2-40B4-BE49-F238E27FC236}">
                <a16:creationId xmlns:a16="http://schemas.microsoft.com/office/drawing/2014/main" id="{F021135F-A987-B0BA-C598-1EF6F9B74F7C}"/>
              </a:ext>
            </a:extLst>
          </p:cNvPr>
          <p:cNvSpPr>
            <a:spLocks noGrp="1"/>
          </p:cNvSpPr>
          <p:nvPr>
            <p:ph type="body" sz="quarter" idx="11" hasCustomPrompt="1"/>
          </p:nvPr>
        </p:nvSpPr>
        <p:spPr>
          <a:xfrm>
            <a:off x="6095997" y="4094484"/>
            <a:ext cx="4543425" cy="319088"/>
          </a:xfrm>
        </p:spPr>
        <p:txBody>
          <a:bodyPr>
            <a:noAutofit/>
          </a:bodyPr>
          <a:lstStyle>
            <a:lvl1pPr marL="0" indent="0">
              <a:buNone/>
              <a:defRPr sz="2400">
                <a:solidFill>
                  <a:srgbClr val="002966"/>
                </a:solidFill>
              </a:defRPr>
            </a:lvl1pPr>
          </a:lstStyle>
          <a:p>
            <a:pPr lvl="0"/>
            <a:r>
              <a:rPr lang="en-US"/>
              <a:t>[Name]</a:t>
            </a:r>
          </a:p>
        </p:txBody>
      </p:sp>
      <p:sp>
        <p:nvSpPr>
          <p:cNvPr id="20" name="Text Placeholder 17">
            <a:extLst>
              <a:ext uri="{FF2B5EF4-FFF2-40B4-BE49-F238E27FC236}">
                <a16:creationId xmlns:a16="http://schemas.microsoft.com/office/drawing/2014/main" id="{0558961B-3D44-0BE7-8796-58BABA3E554C}"/>
              </a:ext>
            </a:extLst>
          </p:cNvPr>
          <p:cNvSpPr>
            <a:spLocks noGrp="1"/>
          </p:cNvSpPr>
          <p:nvPr>
            <p:ph type="body" sz="quarter" idx="12" hasCustomPrompt="1"/>
          </p:nvPr>
        </p:nvSpPr>
        <p:spPr>
          <a:xfrm>
            <a:off x="6095996" y="4512939"/>
            <a:ext cx="4543425" cy="319088"/>
          </a:xfrm>
        </p:spPr>
        <p:txBody>
          <a:bodyPr>
            <a:noAutofit/>
          </a:bodyPr>
          <a:lstStyle>
            <a:lvl1pPr marL="0" indent="0">
              <a:buNone/>
              <a:defRPr sz="1800">
                <a:solidFill>
                  <a:srgbClr val="002966"/>
                </a:solidFill>
              </a:defRPr>
            </a:lvl1pPr>
          </a:lstStyle>
          <a:p>
            <a:pPr lvl="0"/>
            <a:r>
              <a:rPr lang="en-US"/>
              <a:t>[Job Title]</a:t>
            </a:r>
          </a:p>
        </p:txBody>
      </p:sp>
      <p:sp>
        <p:nvSpPr>
          <p:cNvPr id="21" name="Text Placeholder 17">
            <a:extLst>
              <a:ext uri="{FF2B5EF4-FFF2-40B4-BE49-F238E27FC236}">
                <a16:creationId xmlns:a16="http://schemas.microsoft.com/office/drawing/2014/main" id="{6F202704-E1B8-FD1C-E508-1496FE239F36}"/>
              </a:ext>
            </a:extLst>
          </p:cNvPr>
          <p:cNvSpPr>
            <a:spLocks noGrp="1"/>
          </p:cNvSpPr>
          <p:nvPr>
            <p:ph type="body" sz="quarter" idx="13" hasCustomPrompt="1"/>
          </p:nvPr>
        </p:nvSpPr>
        <p:spPr>
          <a:xfrm>
            <a:off x="6095998" y="5079057"/>
            <a:ext cx="4543425" cy="319088"/>
          </a:xfrm>
        </p:spPr>
        <p:txBody>
          <a:bodyPr>
            <a:noAutofit/>
          </a:bodyPr>
          <a:lstStyle>
            <a:lvl1pPr marL="0" indent="0">
              <a:buNone/>
              <a:defRPr sz="1800">
                <a:solidFill>
                  <a:srgbClr val="002966"/>
                </a:solidFill>
              </a:defRPr>
            </a:lvl1pPr>
          </a:lstStyle>
          <a:p>
            <a:pPr lvl="0"/>
            <a:r>
              <a:rPr lang="en-US"/>
              <a:t>[Corvallis, OR]</a:t>
            </a:r>
          </a:p>
        </p:txBody>
      </p:sp>
      <p:sp>
        <p:nvSpPr>
          <p:cNvPr id="23" name="Text Placeholder 17">
            <a:extLst>
              <a:ext uri="{FF2B5EF4-FFF2-40B4-BE49-F238E27FC236}">
                <a16:creationId xmlns:a16="http://schemas.microsoft.com/office/drawing/2014/main" id="{036EB041-5E1D-84C6-DBE4-1921EFE2C88F}"/>
              </a:ext>
            </a:extLst>
          </p:cNvPr>
          <p:cNvSpPr>
            <a:spLocks noGrp="1"/>
          </p:cNvSpPr>
          <p:nvPr>
            <p:ph type="body" sz="quarter" idx="15" hasCustomPrompt="1"/>
          </p:nvPr>
        </p:nvSpPr>
        <p:spPr>
          <a:xfrm>
            <a:off x="6095999" y="5497512"/>
            <a:ext cx="4543425" cy="319088"/>
          </a:xfrm>
        </p:spPr>
        <p:txBody>
          <a:bodyPr>
            <a:noAutofit/>
          </a:bodyPr>
          <a:lstStyle>
            <a:lvl1pPr marL="0" indent="0">
              <a:buNone/>
              <a:defRPr sz="1800">
                <a:solidFill>
                  <a:srgbClr val="002966"/>
                </a:solidFill>
              </a:defRPr>
            </a:lvl1pPr>
          </a:lstStyle>
          <a:p>
            <a:pPr lvl="0"/>
            <a:r>
              <a:rPr lang="en-US"/>
              <a:t>[</a:t>
            </a:r>
            <a:r>
              <a:rPr lang="en-US" err="1"/>
              <a:t>First.last@rcdsoftware.com</a:t>
            </a:r>
            <a:r>
              <a:rPr lang="en-US"/>
              <a:t>]</a:t>
            </a:r>
          </a:p>
        </p:txBody>
      </p:sp>
      <p:sp>
        <p:nvSpPr>
          <p:cNvPr id="24" name="Rectangle 23">
            <a:extLst>
              <a:ext uri="{FF2B5EF4-FFF2-40B4-BE49-F238E27FC236}">
                <a16:creationId xmlns:a16="http://schemas.microsoft.com/office/drawing/2014/main" id="{E4159C34-2395-F5EC-4DA0-C9CAFB19E8D2}"/>
              </a:ext>
            </a:extLst>
          </p:cNvPr>
          <p:cNvSpPr/>
          <p:nvPr userDrawn="1"/>
        </p:nvSpPr>
        <p:spPr>
          <a:xfrm>
            <a:off x="8028122" y="139485"/>
            <a:ext cx="3533614" cy="901915"/>
          </a:xfrm>
          <a:prstGeom prst="rect">
            <a:avLst/>
          </a:prstGeom>
          <a:solidFill>
            <a:srgbClr val="E6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C6B6D1-CFD0-8E0A-DE2E-9E6C8185B1A6}"/>
              </a:ext>
            </a:extLst>
          </p:cNvPr>
          <p:cNvSpPr/>
          <p:nvPr userDrawn="1"/>
        </p:nvSpPr>
        <p:spPr>
          <a:xfrm>
            <a:off x="0" y="6453119"/>
            <a:ext cx="2913681" cy="365125"/>
          </a:xfrm>
          <a:prstGeom prst="rect">
            <a:avLst/>
          </a:prstGeom>
          <a:solidFill>
            <a:srgbClr val="E6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4C75B6-06C2-885E-B7A6-150ECB98FAA6}"/>
              </a:ext>
            </a:extLst>
          </p:cNvPr>
          <p:cNvPicPr>
            <a:picLocks noChangeAspect="1"/>
          </p:cNvPicPr>
          <p:nvPr userDrawn="1"/>
        </p:nvPicPr>
        <p:blipFill>
          <a:blip r:embed="rId2"/>
          <a:stretch>
            <a:fillRect/>
          </a:stretch>
        </p:blipFill>
        <p:spPr>
          <a:xfrm>
            <a:off x="1022765" y="913457"/>
            <a:ext cx="3835400" cy="4165600"/>
          </a:xfrm>
          <a:prstGeom prst="rect">
            <a:avLst/>
          </a:prstGeom>
        </p:spPr>
      </p:pic>
    </p:spTree>
    <p:extLst>
      <p:ext uri="{BB962C8B-B14F-4D97-AF65-F5344CB8AC3E}">
        <p14:creationId xmlns:p14="http://schemas.microsoft.com/office/powerpoint/2010/main" val="416373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7022-D910-4198-A60D-ABF4BC4239FD}"/>
              </a:ext>
            </a:extLst>
          </p:cNvPr>
          <p:cNvSpPr>
            <a:spLocks noGrp="1"/>
          </p:cNvSpPr>
          <p:nvPr>
            <p:ph type="title"/>
          </p:nvPr>
        </p:nvSpPr>
        <p:spPr/>
        <p:txBody>
          <a:bodyPr/>
          <a:lstStyle>
            <a:lvl1pPr>
              <a:defRPr>
                <a:solidFill>
                  <a:srgbClr val="00296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2390F54-76D7-4772-A83B-21B084F3AAAE}"/>
              </a:ext>
            </a:extLst>
          </p:cNvPr>
          <p:cNvSpPr>
            <a:spLocks noGrp="1"/>
          </p:cNvSpPr>
          <p:nvPr>
            <p:ph idx="1"/>
          </p:nvPr>
        </p:nvSpPr>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621C-A1CD-4CAB-B1DA-D6CBC444473F}"/>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6" name="Slide Number Placeholder 5">
            <a:extLst>
              <a:ext uri="{FF2B5EF4-FFF2-40B4-BE49-F238E27FC236}">
                <a16:creationId xmlns:a16="http://schemas.microsoft.com/office/drawing/2014/main" id="{44027C27-7AF3-4530-913C-415476B04CC6}"/>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774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61F8-6677-4BA5-94A3-442F180D3A0C}"/>
              </a:ext>
            </a:extLst>
          </p:cNvPr>
          <p:cNvSpPr>
            <a:spLocks noGrp="1"/>
          </p:cNvSpPr>
          <p:nvPr>
            <p:ph type="title"/>
          </p:nvPr>
        </p:nvSpPr>
        <p:spPr/>
        <p:txBody>
          <a:bodyPr/>
          <a:lstStyle>
            <a:lvl1pPr>
              <a:defRPr>
                <a:solidFill>
                  <a:srgbClr val="00296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A3C587-1087-4473-B614-D6E1D60CE1AD}"/>
              </a:ext>
            </a:extLst>
          </p:cNvPr>
          <p:cNvSpPr>
            <a:spLocks noGrp="1"/>
          </p:cNvSpPr>
          <p:nvPr>
            <p:ph sz="half" idx="1"/>
          </p:nvPr>
        </p:nvSpPr>
        <p:spPr>
          <a:xfrm>
            <a:off x="838200" y="1825625"/>
            <a:ext cx="5181600" cy="435133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0DD6F-350E-463A-827F-B76CA443726C}"/>
              </a:ext>
            </a:extLst>
          </p:cNvPr>
          <p:cNvSpPr>
            <a:spLocks noGrp="1"/>
          </p:cNvSpPr>
          <p:nvPr>
            <p:ph sz="half" idx="2"/>
          </p:nvPr>
        </p:nvSpPr>
        <p:spPr>
          <a:xfrm>
            <a:off x="6172200" y="1825625"/>
            <a:ext cx="5181600" cy="435133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9A641-0094-4F45-BEA6-1217550AD3E2}"/>
              </a:ext>
            </a:extLst>
          </p:cNvPr>
          <p:cNvSpPr>
            <a:spLocks noGrp="1"/>
          </p:cNvSpPr>
          <p:nvPr>
            <p:ph type="dt" sz="half" idx="10"/>
          </p:nvPr>
        </p:nvSpPr>
        <p:spPr/>
        <p:txBody>
          <a:bodyPr/>
          <a:lstStyle/>
          <a:p>
            <a:fld id="{3D68ED99-8F33-754B-92DD-D76FC360A5F5}" type="datetime1">
              <a:rPr lang="en-US" smtClean="0"/>
              <a:t>5/12/2025</a:t>
            </a:fld>
            <a:endParaRPr lang="en-US"/>
          </a:p>
        </p:txBody>
      </p:sp>
      <p:sp>
        <p:nvSpPr>
          <p:cNvPr id="7" name="Slide Number Placeholder 6">
            <a:extLst>
              <a:ext uri="{FF2B5EF4-FFF2-40B4-BE49-F238E27FC236}">
                <a16:creationId xmlns:a16="http://schemas.microsoft.com/office/drawing/2014/main" id="{40635D95-9861-4033-9473-1A73451D0DB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26733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C1C1-1ABD-48A3-9FF2-96D4B9058DB2}"/>
              </a:ext>
            </a:extLst>
          </p:cNvPr>
          <p:cNvSpPr>
            <a:spLocks noGrp="1"/>
          </p:cNvSpPr>
          <p:nvPr>
            <p:ph type="title"/>
          </p:nvPr>
        </p:nvSpPr>
        <p:spPr>
          <a:xfrm>
            <a:off x="839788" y="668337"/>
            <a:ext cx="10515600" cy="1022351"/>
          </a:xfrm>
        </p:spPr>
        <p:txBody>
          <a:bodyPr/>
          <a:lstStyle>
            <a:lvl1pPr>
              <a:defRPr>
                <a:solidFill>
                  <a:srgbClr val="0029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16D6A71F-26A6-4E85-88AF-40404AE52398}"/>
              </a:ext>
            </a:extLst>
          </p:cNvPr>
          <p:cNvSpPr>
            <a:spLocks noGrp="1"/>
          </p:cNvSpPr>
          <p:nvPr>
            <p:ph type="body" idx="1"/>
          </p:nvPr>
        </p:nvSpPr>
        <p:spPr>
          <a:xfrm>
            <a:off x="839788" y="1681163"/>
            <a:ext cx="5157787" cy="823912"/>
          </a:xfrm>
        </p:spPr>
        <p:txBody>
          <a:bodyPr anchor="b"/>
          <a:lstStyle>
            <a:lvl1pPr marL="0" indent="0">
              <a:buNone/>
              <a:defRPr sz="2400" b="1">
                <a:solidFill>
                  <a:srgbClr val="002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54632-FA7D-40D1-BDF1-D6907A9FB42E}"/>
              </a:ext>
            </a:extLst>
          </p:cNvPr>
          <p:cNvSpPr>
            <a:spLocks noGrp="1"/>
          </p:cNvSpPr>
          <p:nvPr>
            <p:ph sz="half" idx="2"/>
          </p:nvPr>
        </p:nvSpPr>
        <p:spPr>
          <a:xfrm>
            <a:off x="839788" y="2505075"/>
            <a:ext cx="5157787" cy="368458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1FA92-91B5-4C63-BFEE-566A559A46D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01C8F-5DB8-4C61-AAFC-6C787E78DDCF}"/>
              </a:ext>
            </a:extLst>
          </p:cNvPr>
          <p:cNvSpPr>
            <a:spLocks noGrp="1"/>
          </p:cNvSpPr>
          <p:nvPr>
            <p:ph sz="quarter" idx="4"/>
          </p:nvPr>
        </p:nvSpPr>
        <p:spPr>
          <a:xfrm>
            <a:off x="6172200" y="2505075"/>
            <a:ext cx="5183188" cy="368458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2645B-EF4D-46AE-98F9-EBCE87122555}"/>
              </a:ext>
            </a:extLst>
          </p:cNvPr>
          <p:cNvSpPr>
            <a:spLocks noGrp="1"/>
          </p:cNvSpPr>
          <p:nvPr>
            <p:ph type="dt" sz="half" idx="10"/>
          </p:nvPr>
        </p:nvSpPr>
        <p:spPr/>
        <p:txBody>
          <a:bodyPr/>
          <a:lstStyle/>
          <a:p>
            <a:fld id="{2710CF1D-4222-BC41-BDB5-896A3B1C8583}" type="datetime1">
              <a:rPr lang="en-US" smtClean="0"/>
              <a:t>5/12/2025</a:t>
            </a:fld>
            <a:endParaRPr lang="en-US"/>
          </a:p>
        </p:txBody>
      </p:sp>
      <p:sp>
        <p:nvSpPr>
          <p:cNvPr id="9" name="Slide Number Placeholder 8">
            <a:extLst>
              <a:ext uri="{FF2B5EF4-FFF2-40B4-BE49-F238E27FC236}">
                <a16:creationId xmlns:a16="http://schemas.microsoft.com/office/drawing/2014/main" id="{462E3652-E5BB-4050-B95D-35607D9AD9B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337992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4C16-8AAD-44E5-A854-D187E3B87BF4}"/>
              </a:ext>
            </a:extLst>
          </p:cNvPr>
          <p:cNvSpPr>
            <a:spLocks noGrp="1"/>
          </p:cNvSpPr>
          <p:nvPr>
            <p:ph type="title"/>
          </p:nvPr>
        </p:nvSpPr>
        <p:spPr/>
        <p:txBody>
          <a:bodyPr/>
          <a:lstStyle>
            <a:lvl1pPr>
              <a:defRPr>
                <a:solidFill>
                  <a:srgbClr val="00264B"/>
                </a:solidFill>
              </a:defRPr>
            </a:lvl1pPr>
          </a:lstStyle>
          <a:p>
            <a:r>
              <a:rPr lang="en-US"/>
              <a:t>Click to edit Master title style</a:t>
            </a:r>
          </a:p>
        </p:txBody>
      </p:sp>
      <p:sp>
        <p:nvSpPr>
          <p:cNvPr id="3" name="Date Placeholder 2">
            <a:extLst>
              <a:ext uri="{FF2B5EF4-FFF2-40B4-BE49-F238E27FC236}">
                <a16:creationId xmlns:a16="http://schemas.microsoft.com/office/drawing/2014/main" id="{71C2C64F-CDEC-4A8A-ACAF-39004380F685}"/>
              </a:ext>
            </a:extLst>
          </p:cNvPr>
          <p:cNvSpPr>
            <a:spLocks noGrp="1"/>
          </p:cNvSpPr>
          <p:nvPr>
            <p:ph type="dt" sz="half" idx="10"/>
          </p:nvPr>
        </p:nvSpPr>
        <p:spPr/>
        <p:txBody>
          <a:bodyPr/>
          <a:lstStyle/>
          <a:p>
            <a:fld id="{3D5E0E80-49EE-6F44-A3A7-38DB96525A2F}" type="datetime1">
              <a:rPr lang="en-US" smtClean="0"/>
              <a:t>5/12/2025</a:t>
            </a:fld>
            <a:endParaRPr lang="en-US"/>
          </a:p>
        </p:txBody>
      </p:sp>
      <p:sp>
        <p:nvSpPr>
          <p:cNvPr id="5" name="Slide Number Placeholder 4">
            <a:extLst>
              <a:ext uri="{FF2B5EF4-FFF2-40B4-BE49-F238E27FC236}">
                <a16:creationId xmlns:a16="http://schemas.microsoft.com/office/drawing/2014/main" id="{EAD61A9A-B442-4C57-A22D-A4CE933032C1}"/>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39083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75834-0297-447C-9FF1-306882C731C6}"/>
              </a:ext>
            </a:extLst>
          </p:cNvPr>
          <p:cNvSpPr>
            <a:spLocks noGrp="1"/>
          </p:cNvSpPr>
          <p:nvPr>
            <p:ph type="dt" sz="half" idx="10"/>
          </p:nvPr>
        </p:nvSpPr>
        <p:spPr/>
        <p:txBody>
          <a:bodyPr/>
          <a:lstStyle/>
          <a:p>
            <a:fld id="{737A566E-397E-BF43-BCBD-1E8FE2439686}" type="datetime1">
              <a:rPr lang="en-US" smtClean="0"/>
              <a:t>5/12/2025</a:t>
            </a:fld>
            <a:endParaRPr lang="en-US"/>
          </a:p>
        </p:txBody>
      </p:sp>
      <p:sp>
        <p:nvSpPr>
          <p:cNvPr id="4" name="Slide Number Placeholder 3">
            <a:extLst>
              <a:ext uri="{FF2B5EF4-FFF2-40B4-BE49-F238E27FC236}">
                <a16:creationId xmlns:a16="http://schemas.microsoft.com/office/drawing/2014/main" id="{4709EBD8-E740-4CE5-97FA-0A8FEC3E176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415216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EF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63D1F-B01B-4906-A680-BC0AF076CEF5}"/>
              </a:ext>
            </a:extLst>
          </p:cNvPr>
          <p:cNvSpPr>
            <a:spLocks noGrp="1"/>
          </p:cNvSpPr>
          <p:nvPr>
            <p:ph type="title"/>
          </p:nvPr>
        </p:nvSpPr>
        <p:spPr>
          <a:xfrm>
            <a:off x="838200" y="873722"/>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F76C8-5540-434D-8EE4-D9BF526213A1}"/>
              </a:ext>
            </a:extLst>
          </p:cNvPr>
          <p:cNvSpPr>
            <a:spLocks noGrp="1"/>
          </p:cNvSpPr>
          <p:nvPr>
            <p:ph type="body" idx="1"/>
          </p:nvPr>
        </p:nvSpPr>
        <p:spPr>
          <a:xfrm>
            <a:off x="838200" y="1999715"/>
            <a:ext cx="10515600" cy="4177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B9DD1-EA31-42D4-82BC-E425E8521909}"/>
              </a:ext>
            </a:extLst>
          </p:cNvPr>
          <p:cNvSpPr>
            <a:spLocks noGrp="1"/>
          </p:cNvSpPr>
          <p:nvPr>
            <p:ph type="dt" sz="half" idx="2"/>
          </p:nvPr>
        </p:nvSpPr>
        <p:spPr>
          <a:xfrm>
            <a:off x="197265" y="6356350"/>
            <a:ext cx="2743200" cy="365125"/>
          </a:xfrm>
          <a:prstGeom prst="rect">
            <a:avLst/>
          </a:prstGeom>
        </p:spPr>
        <p:txBody>
          <a:bodyPr vert="horz" lIns="91440" tIns="45720" rIns="91440" bIns="45720" rtlCol="0" anchor="ctr"/>
          <a:lstStyle>
            <a:lvl1pPr algn="l">
              <a:defRPr sz="1200">
                <a:solidFill>
                  <a:srgbClr val="4B9CD3"/>
                </a:solidFill>
                <a:latin typeface=""/>
              </a:defRPr>
            </a:lvl1pPr>
          </a:lstStyle>
          <a:p>
            <a:fld id="{D6B35621-9683-1E43-841D-6C66BFC29B99}" type="datetime1">
              <a:rPr lang="en-US" smtClean="0"/>
              <a:pPr/>
              <a:t>5/12/2025</a:t>
            </a:fld>
            <a:endParaRPr lang="en-US"/>
          </a:p>
        </p:txBody>
      </p:sp>
      <p:sp>
        <p:nvSpPr>
          <p:cNvPr id="6" name="Slide Number Placeholder 5">
            <a:extLst>
              <a:ext uri="{FF2B5EF4-FFF2-40B4-BE49-F238E27FC236}">
                <a16:creationId xmlns:a16="http://schemas.microsoft.com/office/drawing/2014/main" id="{BC15C743-AF0C-4D2C-841E-4E8564BD1CC5}"/>
              </a:ext>
            </a:extLst>
          </p:cNvPr>
          <p:cNvSpPr>
            <a:spLocks noGrp="1"/>
          </p:cNvSpPr>
          <p:nvPr>
            <p:ph type="sldNum" sz="quarter" idx="4"/>
          </p:nvPr>
        </p:nvSpPr>
        <p:spPr>
          <a:xfrm>
            <a:off x="9251535" y="6371721"/>
            <a:ext cx="2743200" cy="365125"/>
          </a:xfrm>
          <a:prstGeom prst="rect">
            <a:avLst/>
          </a:prstGeom>
        </p:spPr>
        <p:txBody>
          <a:bodyPr vert="horz" lIns="91440" tIns="45720" rIns="91440" bIns="45720" rtlCol="0" anchor="ctr"/>
          <a:lstStyle>
            <a:lvl1pPr algn="r">
              <a:defRPr sz="1200">
                <a:solidFill>
                  <a:srgbClr val="4B9CD3"/>
                </a:solidFill>
                <a:latin typeface=""/>
              </a:defRPr>
            </a:lvl1pPr>
          </a:lstStyle>
          <a:p>
            <a:fld id="{677F7B41-FD57-4489-AAB8-D17CF179067D}" type="slidenum">
              <a:rPr lang="en-US" smtClean="0"/>
              <a:pPr/>
              <a:t>‹#›</a:t>
            </a:fld>
            <a:endParaRPr lang="en-US"/>
          </a:p>
        </p:txBody>
      </p:sp>
      <p:pic>
        <p:nvPicPr>
          <p:cNvPr id="5" name="Picture 4">
            <a:extLst>
              <a:ext uri="{FF2B5EF4-FFF2-40B4-BE49-F238E27FC236}">
                <a16:creationId xmlns:a16="http://schemas.microsoft.com/office/drawing/2014/main" id="{41B8DB0B-80B4-96DB-360C-D509A6E88F7A}"/>
              </a:ext>
            </a:extLst>
          </p:cNvPr>
          <p:cNvPicPr>
            <a:picLocks noChangeAspect="1"/>
          </p:cNvPicPr>
          <p:nvPr userDrawn="1"/>
        </p:nvPicPr>
        <p:blipFill>
          <a:blip r:embed="rId8"/>
          <a:stretch>
            <a:fillRect/>
          </a:stretch>
        </p:blipFill>
        <p:spPr>
          <a:xfrm>
            <a:off x="9251203" y="192301"/>
            <a:ext cx="2102597" cy="792049"/>
          </a:xfrm>
          <a:prstGeom prst="rect">
            <a:avLst/>
          </a:prstGeom>
        </p:spPr>
      </p:pic>
      <p:pic>
        <p:nvPicPr>
          <p:cNvPr id="7" name="Picture 6">
            <a:extLst>
              <a:ext uri="{FF2B5EF4-FFF2-40B4-BE49-F238E27FC236}">
                <a16:creationId xmlns:a16="http://schemas.microsoft.com/office/drawing/2014/main" id="{63ADFFD7-7CF8-1D26-A31F-D8BEF0CA91BC}"/>
              </a:ext>
            </a:extLst>
          </p:cNvPr>
          <p:cNvPicPr>
            <a:picLocks noChangeAspect="1"/>
          </p:cNvPicPr>
          <p:nvPr userDrawn="1"/>
        </p:nvPicPr>
        <p:blipFill>
          <a:blip r:embed="rId9"/>
          <a:stretch>
            <a:fillRect/>
          </a:stretch>
        </p:blipFill>
        <p:spPr>
          <a:xfrm>
            <a:off x="2209800" y="6295521"/>
            <a:ext cx="7772400" cy="76200"/>
          </a:xfrm>
          <a:prstGeom prst="rect">
            <a:avLst/>
          </a:prstGeom>
        </p:spPr>
      </p:pic>
    </p:spTree>
    <p:extLst>
      <p:ext uri="{BB962C8B-B14F-4D97-AF65-F5344CB8AC3E}">
        <p14:creationId xmlns:p14="http://schemas.microsoft.com/office/powerpoint/2010/main" val="28328663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Lst>
  <p:hf sldNum="0" hdr="0" ftr="0"/>
  <p:txStyles>
    <p:titleStyle>
      <a:lvl1pPr algn="l" defTabSz="914400" rtl="0" eaLnBrk="1" latinLnBrk="0" hangingPunct="1">
        <a:lnSpc>
          <a:spcPct val="90000"/>
        </a:lnSpc>
        <a:spcBef>
          <a:spcPct val="0"/>
        </a:spcBef>
        <a:buNone/>
        <a:defRPr sz="4400" b="1" kern="1200">
          <a:solidFill>
            <a:srgbClr val="002966"/>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240.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5.png"/><Relationship Id="rId7"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customXml" Target="../ink/ink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6543-95BE-F5A9-7A07-64F8609E1CD2}"/>
              </a:ext>
            </a:extLst>
          </p:cNvPr>
          <p:cNvSpPr>
            <a:spLocks noGrp="1"/>
          </p:cNvSpPr>
          <p:nvPr>
            <p:ph type="ctrTitle"/>
          </p:nvPr>
        </p:nvSpPr>
        <p:spPr/>
        <p:txBody>
          <a:bodyPr>
            <a:normAutofit/>
          </a:bodyPr>
          <a:lstStyle/>
          <a:p>
            <a:r>
              <a:rPr lang="en-US" dirty="0"/>
              <a:t>IMBA Beginner</a:t>
            </a:r>
            <a:br>
              <a:rPr lang="en-US" dirty="0"/>
            </a:br>
            <a:r>
              <a:rPr lang="en-US" dirty="0"/>
              <a:t>Training</a:t>
            </a:r>
          </a:p>
        </p:txBody>
      </p:sp>
      <p:sp>
        <p:nvSpPr>
          <p:cNvPr id="3" name="Date Placeholder 2">
            <a:extLst>
              <a:ext uri="{FF2B5EF4-FFF2-40B4-BE49-F238E27FC236}">
                <a16:creationId xmlns:a16="http://schemas.microsoft.com/office/drawing/2014/main" id="{E0E011E8-B08C-2426-7B2E-1D4BBDE7CBBD}"/>
              </a:ext>
            </a:extLst>
          </p:cNvPr>
          <p:cNvSpPr>
            <a:spLocks noGrp="1"/>
          </p:cNvSpPr>
          <p:nvPr>
            <p:ph type="dt" sz="half" idx="10"/>
          </p:nvPr>
        </p:nvSpPr>
        <p:spPr/>
        <p:txBody>
          <a:bodyPr/>
          <a:lstStyle/>
          <a:p>
            <a:fld id="{B01CD57E-E96B-3C48-82EB-40C314DD289C}" type="datetime1">
              <a:rPr lang="en-US" smtClean="0"/>
              <a:t>5/12/2025</a:t>
            </a:fld>
            <a:endParaRPr lang="en-US"/>
          </a:p>
        </p:txBody>
      </p:sp>
      <p:sp>
        <p:nvSpPr>
          <p:cNvPr id="4" name="Text Placeholder 3">
            <a:extLst>
              <a:ext uri="{FF2B5EF4-FFF2-40B4-BE49-F238E27FC236}">
                <a16:creationId xmlns:a16="http://schemas.microsoft.com/office/drawing/2014/main" id="{4E049168-65D6-4FBE-DB76-63A4928A3258}"/>
              </a:ext>
            </a:extLst>
          </p:cNvPr>
          <p:cNvSpPr>
            <a:spLocks noGrp="1"/>
          </p:cNvSpPr>
          <p:nvPr>
            <p:ph type="body" sz="quarter" idx="11"/>
          </p:nvPr>
        </p:nvSpPr>
        <p:spPr/>
        <p:txBody>
          <a:bodyPr/>
          <a:lstStyle/>
          <a:p>
            <a:r>
              <a:rPr lang="en-US"/>
              <a:t>Charlotte Rose</a:t>
            </a:r>
          </a:p>
        </p:txBody>
      </p:sp>
      <p:sp>
        <p:nvSpPr>
          <p:cNvPr id="5" name="Text Placeholder 4">
            <a:extLst>
              <a:ext uri="{FF2B5EF4-FFF2-40B4-BE49-F238E27FC236}">
                <a16:creationId xmlns:a16="http://schemas.microsoft.com/office/drawing/2014/main" id="{6ACD4868-E15B-EE05-5319-95A0A5BE119E}"/>
              </a:ext>
            </a:extLst>
          </p:cNvPr>
          <p:cNvSpPr>
            <a:spLocks noGrp="1"/>
          </p:cNvSpPr>
          <p:nvPr>
            <p:ph type="body" sz="quarter" idx="12"/>
          </p:nvPr>
        </p:nvSpPr>
        <p:spPr/>
        <p:txBody>
          <a:bodyPr/>
          <a:lstStyle/>
          <a:p>
            <a:r>
              <a:rPr lang="en-US"/>
              <a:t>Research Scientist</a:t>
            </a:r>
          </a:p>
        </p:txBody>
      </p:sp>
      <p:sp>
        <p:nvSpPr>
          <p:cNvPr id="6" name="Text Placeholder 5">
            <a:extLst>
              <a:ext uri="{FF2B5EF4-FFF2-40B4-BE49-F238E27FC236}">
                <a16:creationId xmlns:a16="http://schemas.microsoft.com/office/drawing/2014/main" id="{76010654-B887-E331-F1F4-5A5C6D84A994}"/>
              </a:ext>
            </a:extLst>
          </p:cNvPr>
          <p:cNvSpPr>
            <a:spLocks noGrp="1"/>
          </p:cNvSpPr>
          <p:nvPr>
            <p:ph type="body" sz="quarter" idx="13"/>
          </p:nvPr>
        </p:nvSpPr>
        <p:spPr/>
        <p:txBody>
          <a:bodyPr/>
          <a:lstStyle/>
          <a:p>
            <a:r>
              <a:rPr lang="en-US"/>
              <a:t>Corvallis OR</a:t>
            </a:r>
          </a:p>
        </p:txBody>
      </p:sp>
      <p:sp>
        <p:nvSpPr>
          <p:cNvPr id="7" name="Text Placeholder 6">
            <a:extLst>
              <a:ext uri="{FF2B5EF4-FFF2-40B4-BE49-F238E27FC236}">
                <a16:creationId xmlns:a16="http://schemas.microsoft.com/office/drawing/2014/main" id="{CD7F03C8-E66D-22A2-43FB-F86FF78A10AF}"/>
              </a:ext>
            </a:extLst>
          </p:cNvPr>
          <p:cNvSpPr>
            <a:spLocks noGrp="1"/>
          </p:cNvSpPr>
          <p:nvPr>
            <p:ph type="body" sz="quarter" idx="15"/>
          </p:nvPr>
        </p:nvSpPr>
        <p:spPr/>
        <p:txBody>
          <a:bodyPr/>
          <a:lstStyle/>
          <a:p>
            <a:r>
              <a:rPr lang="en-US"/>
              <a:t>charlotte.rose@rcdsoftware.com</a:t>
            </a:r>
          </a:p>
        </p:txBody>
      </p:sp>
    </p:spTree>
    <p:extLst>
      <p:ext uri="{BB962C8B-B14F-4D97-AF65-F5344CB8AC3E}">
        <p14:creationId xmlns:p14="http://schemas.microsoft.com/office/powerpoint/2010/main" val="59904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808D-C621-918B-892F-77C4604051B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C9B3F08-F96C-8D2B-059A-F75B5FDB1891}"/>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Picture 2">
            <a:extLst>
              <a:ext uri="{FF2B5EF4-FFF2-40B4-BE49-F238E27FC236}">
                <a16:creationId xmlns:a16="http://schemas.microsoft.com/office/drawing/2014/main" id="{EC94F0C0-2AFC-5523-BD3D-632F499792C1}"/>
              </a:ext>
            </a:extLst>
          </p:cNvPr>
          <p:cNvPicPr>
            <a:picLocks noChangeAspect="1"/>
          </p:cNvPicPr>
          <p:nvPr/>
        </p:nvPicPr>
        <p:blipFill>
          <a:blip r:embed="rId2"/>
          <a:stretch>
            <a:fillRect/>
          </a:stretch>
        </p:blipFill>
        <p:spPr>
          <a:xfrm>
            <a:off x="1359897" y="1932898"/>
            <a:ext cx="4067743" cy="1333686"/>
          </a:xfrm>
          <a:prstGeom prst="rect">
            <a:avLst/>
          </a:prstGeom>
        </p:spPr>
      </p:pic>
      <p:pic>
        <p:nvPicPr>
          <p:cNvPr id="7" name="Picture 6">
            <a:extLst>
              <a:ext uri="{FF2B5EF4-FFF2-40B4-BE49-F238E27FC236}">
                <a16:creationId xmlns:a16="http://schemas.microsoft.com/office/drawing/2014/main" id="{FE40F3C7-CCDD-CBC6-8644-14D3EC3342D6}"/>
              </a:ext>
            </a:extLst>
          </p:cNvPr>
          <p:cNvPicPr>
            <a:picLocks noChangeAspect="1"/>
          </p:cNvPicPr>
          <p:nvPr/>
        </p:nvPicPr>
        <p:blipFill>
          <a:blip r:embed="rId3"/>
          <a:stretch>
            <a:fillRect/>
          </a:stretch>
        </p:blipFill>
        <p:spPr>
          <a:xfrm>
            <a:off x="7237233" y="1220573"/>
            <a:ext cx="3966069" cy="4811014"/>
          </a:xfrm>
          <a:prstGeom prst="rect">
            <a:avLst/>
          </a:prstGeom>
        </p:spPr>
      </p:pic>
      <p:sp>
        <p:nvSpPr>
          <p:cNvPr id="8" name="Arrow: Right 7">
            <a:extLst>
              <a:ext uri="{FF2B5EF4-FFF2-40B4-BE49-F238E27FC236}">
                <a16:creationId xmlns:a16="http://schemas.microsoft.com/office/drawing/2014/main" id="{CBD136F7-AFE2-7FD0-B78F-584604FE83F3}"/>
              </a:ext>
            </a:extLst>
          </p:cNvPr>
          <p:cNvSpPr/>
          <p:nvPr/>
        </p:nvSpPr>
        <p:spPr>
          <a:xfrm rot="438949">
            <a:off x="3949706" y="2580808"/>
            <a:ext cx="3768232" cy="3829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68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4D08-4AFB-960D-218C-BE5DDE67D6A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63170EA-C033-B014-CEA9-A55B1428BC24}"/>
              </a:ext>
            </a:extLst>
          </p:cNvPr>
          <p:cNvPicPr>
            <a:picLocks noChangeAspect="1"/>
          </p:cNvPicPr>
          <p:nvPr/>
        </p:nvPicPr>
        <p:blipFill>
          <a:blip r:embed="rId3"/>
          <a:stretch>
            <a:fillRect/>
          </a:stretch>
        </p:blipFill>
        <p:spPr>
          <a:xfrm>
            <a:off x="846889" y="443202"/>
            <a:ext cx="7326083" cy="5820438"/>
          </a:xfrm>
          <a:prstGeom prst="rect">
            <a:avLst/>
          </a:prstGeom>
        </p:spPr>
      </p:pic>
      <p:sp>
        <p:nvSpPr>
          <p:cNvPr id="2" name="Date Placeholder 1">
            <a:extLst>
              <a:ext uri="{FF2B5EF4-FFF2-40B4-BE49-F238E27FC236}">
                <a16:creationId xmlns:a16="http://schemas.microsoft.com/office/drawing/2014/main" id="{DB9D54DC-2AAC-A17D-FC9E-0919E5AE2A4A}"/>
              </a:ext>
            </a:extLst>
          </p:cNvPr>
          <p:cNvSpPr>
            <a:spLocks noGrp="1"/>
          </p:cNvSpPr>
          <p:nvPr>
            <p:ph type="dt" sz="half" idx="10"/>
          </p:nvPr>
        </p:nvSpPr>
        <p:spPr/>
        <p:txBody>
          <a:bodyPr/>
          <a:lstStyle/>
          <a:p>
            <a:fld id="{737A566E-397E-BF43-BCBD-1E8FE2439686}" type="datetime1">
              <a:rPr lang="en-US" smtClean="0"/>
              <a:t>5/12/2025</a:t>
            </a:fld>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5821CA7-2022-CA72-618A-7EE29058B493}"/>
                  </a:ext>
                </a:extLst>
              </p14:cNvPr>
              <p14:cNvContentPartPr/>
              <p14:nvPr/>
            </p14:nvContentPartPr>
            <p14:xfrm>
              <a:off x="4160448" y="3211014"/>
              <a:ext cx="703650" cy="45719"/>
            </p14:xfrm>
          </p:contentPart>
        </mc:Choice>
        <mc:Fallback xmlns="">
          <p:pic>
            <p:nvPicPr>
              <p:cNvPr id="7" name="Ink 6">
                <a:extLst>
                  <a:ext uri="{FF2B5EF4-FFF2-40B4-BE49-F238E27FC236}">
                    <a16:creationId xmlns:a16="http://schemas.microsoft.com/office/drawing/2014/main" id="{2D3BFC9E-D5F5-84D8-7FEB-24BEDE91622F}"/>
                  </a:ext>
                </a:extLst>
              </p:cNvPr>
              <p:cNvPicPr/>
              <p:nvPr/>
            </p:nvPicPr>
            <p:blipFill>
              <a:blip r:embed="rId5"/>
              <a:stretch>
                <a:fillRect/>
              </a:stretch>
            </p:blipFill>
            <p:spPr>
              <a:xfrm>
                <a:off x="4106460" y="-10504686"/>
                <a:ext cx="811267" cy="274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D77B196-910D-FA2D-212C-B09B9D9249BF}"/>
                  </a:ext>
                </a:extLst>
              </p14:cNvPr>
              <p14:cNvContentPartPr/>
              <p14:nvPr/>
            </p14:nvContentPartPr>
            <p14:xfrm>
              <a:off x="4182166" y="3383281"/>
              <a:ext cx="694540" cy="45719"/>
            </p14:xfrm>
          </p:contentPart>
        </mc:Choice>
        <mc:Fallback xmlns="">
          <p:pic>
            <p:nvPicPr>
              <p:cNvPr id="9" name="Ink 8">
                <a:extLst>
                  <a:ext uri="{FF2B5EF4-FFF2-40B4-BE49-F238E27FC236}">
                    <a16:creationId xmlns:a16="http://schemas.microsoft.com/office/drawing/2014/main" id="{DA263A57-4BEF-C392-0273-1B7E8BB21FFB}"/>
                  </a:ext>
                </a:extLst>
              </p:cNvPr>
              <p:cNvPicPr/>
              <p:nvPr/>
            </p:nvPicPr>
            <p:blipFill>
              <a:blip r:embed="rId7"/>
              <a:stretch>
                <a:fillRect/>
              </a:stretch>
            </p:blipFill>
            <p:spPr>
              <a:xfrm>
                <a:off x="4128158" y="3274426"/>
                <a:ext cx="802196" cy="263066"/>
              </a:xfrm>
              <a:prstGeom prst="rect">
                <a:avLst/>
              </a:prstGeom>
            </p:spPr>
          </p:pic>
        </mc:Fallback>
      </mc:AlternateContent>
    </p:spTree>
    <p:extLst>
      <p:ext uri="{BB962C8B-B14F-4D97-AF65-F5344CB8AC3E}">
        <p14:creationId xmlns:p14="http://schemas.microsoft.com/office/powerpoint/2010/main" val="147174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6379A-0876-5293-5398-2081985B265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DDA4F33-AF7F-6489-43C2-BB1C70D948D6}"/>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8" name="Content Placeholder 2">
            <a:extLst>
              <a:ext uri="{FF2B5EF4-FFF2-40B4-BE49-F238E27FC236}">
                <a16:creationId xmlns:a16="http://schemas.microsoft.com/office/drawing/2014/main" id="{18146D17-7927-1D61-0592-38ADF15446BF}"/>
              </a:ext>
            </a:extLst>
          </p:cNvPr>
          <p:cNvSpPr>
            <a:spLocks noGrp="1"/>
          </p:cNvSpPr>
          <p:nvPr>
            <p:ph idx="1"/>
          </p:nvPr>
        </p:nvSpPr>
        <p:spPr>
          <a:xfrm>
            <a:off x="9018871" y="1637461"/>
            <a:ext cx="2743200" cy="622398"/>
          </a:xfrm>
        </p:spPr>
        <p:txBody>
          <a:bodyPr>
            <a:normAutofit/>
          </a:bodyPr>
          <a:lstStyle/>
          <a:p>
            <a:pPr marL="0" indent="0">
              <a:lnSpc>
                <a:spcPct val="120000"/>
              </a:lnSpc>
              <a:spcAft>
                <a:spcPts val="600"/>
              </a:spcAft>
              <a:buNone/>
            </a:pPr>
            <a:r>
              <a:rPr lang="en-US" sz="2400" dirty="0"/>
              <a:t>Enter intake</a:t>
            </a:r>
          </a:p>
        </p:txBody>
      </p:sp>
      <p:sp>
        <p:nvSpPr>
          <p:cNvPr id="10" name="Content Placeholder 2">
            <a:extLst>
              <a:ext uri="{FF2B5EF4-FFF2-40B4-BE49-F238E27FC236}">
                <a16:creationId xmlns:a16="http://schemas.microsoft.com/office/drawing/2014/main" id="{BE60C442-D584-D5C8-4373-13D3C6C3FD25}"/>
              </a:ext>
            </a:extLst>
          </p:cNvPr>
          <p:cNvSpPr txBox="1">
            <a:spLocks/>
          </p:cNvSpPr>
          <p:nvPr/>
        </p:nvSpPr>
        <p:spPr>
          <a:xfrm>
            <a:off x="1981717" y="1381719"/>
            <a:ext cx="5147385" cy="622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en-US" sz="2400" dirty="0"/>
              <a:t>Confirm intake regime</a:t>
            </a:r>
          </a:p>
        </p:txBody>
      </p:sp>
      <p:pic>
        <p:nvPicPr>
          <p:cNvPr id="17" name="Picture 16">
            <a:extLst>
              <a:ext uri="{FF2B5EF4-FFF2-40B4-BE49-F238E27FC236}">
                <a16:creationId xmlns:a16="http://schemas.microsoft.com/office/drawing/2014/main" id="{DA695C04-D7DD-1FBF-3AC6-3F197F44599C}"/>
              </a:ext>
            </a:extLst>
          </p:cNvPr>
          <p:cNvPicPr>
            <a:picLocks noChangeAspect="1"/>
          </p:cNvPicPr>
          <p:nvPr/>
        </p:nvPicPr>
        <p:blipFill>
          <a:blip r:embed="rId3"/>
          <a:stretch>
            <a:fillRect/>
          </a:stretch>
        </p:blipFill>
        <p:spPr>
          <a:xfrm>
            <a:off x="197265" y="2259859"/>
            <a:ext cx="3716367" cy="2905223"/>
          </a:xfrm>
          <a:prstGeom prst="rect">
            <a:avLst/>
          </a:prstGeom>
        </p:spPr>
      </p:pic>
      <p:pic>
        <p:nvPicPr>
          <p:cNvPr id="12" name="Picture 11">
            <a:extLst>
              <a:ext uri="{FF2B5EF4-FFF2-40B4-BE49-F238E27FC236}">
                <a16:creationId xmlns:a16="http://schemas.microsoft.com/office/drawing/2014/main" id="{3FD9BF69-04D0-80F5-8B4C-FB089EC8A0CB}"/>
              </a:ext>
            </a:extLst>
          </p:cNvPr>
          <p:cNvPicPr>
            <a:picLocks noChangeAspect="1"/>
          </p:cNvPicPr>
          <p:nvPr/>
        </p:nvPicPr>
        <p:blipFill>
          <a:blip r:embed="rId4"/>
          <a:stretch>
            <a:fillRect/>
          </a:stretch>
        </p:blipFill>
        <p:spPr>
          <a:xfrm>
            <a:off x="3725184" y="2259859"/>
            <a:ext cx="8347053" cy="3016229"/>
          </a:xfrm>
          <a:prstGeom prst="rect">
            <a:avLst/>
          </a:prstGeom>
        </p:spPr>
      </p:pic>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B6204D40-16ED-806D-0458-C1756BE3623F}"/>
                  </a:ext>
                </a:extLst>
              </p14:cNvPr>
              <p14:cNvContentPartPr/>
              <p14:nvPr/>
            </p14:nvContentPartPr>
            <p14:xfrm>
              <a:off x="1956528" y="4043016"/>
              <a:ext cx="547920" cy="53640"/>
            </p14:xfrm>
          </p:contentPart>
        </mc:Choice>
        <mc:Fallback xmlns="">
          <p:pic>
            <p:nvPicPr>
              <p:cNvPr id="18" name="Ink 17">
                <a:extLst>
                  <a:ext uri="{FF2B5EF4-FFF2-40B4-BE49-F238E27FC236}">
                    <a16:creationId xmlns:a16="http://schemas.microsoft.com/office/drawing/2014/main" id="{3AE7739D-9B8E-3CC9-871B-AB9F27751620}"/>
                  </a:ext>
                </a:extLst>
              </p:cNvPr>
              <p:cNvPicPr/>
              <p:nvPr/>
            </p:nvPicPr>
            <p:blipFill>
              <a:blip r:embed="rId6"/>
              <a:stretch>
                <a:fillRect/>
              </a:stretch>
            </p:blipFill>
            <p:spPr>
              <a:xfrm>
                <a:off x="1902888" y="3935376"/>
                <a:ext cx="6555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F44BCB8F-FCAA-45F4-FC9C-D8CC5E9D38AB}"/>
                  </a:ext>
                </a:extLst>
              </p14:cNvPr>
              <p14:cNvContentPartPr/>
              <p14:nvPr/>
            </p14:nvContentPartPr>
            <p14:xfrm>
              <a:off x="5412888" y="4014216"/>
              <a:ext cx="538920" cy="36720"/>
            </p14:xfrm>
          </p:contentPart>
        </mc:Choice>
        <mc:Fallback xmlns="">
          <p:pic>
            <p:nvPicPr>
              <p:cNvPr id="19" name="Ink 18">
                <a:extLst>
                  <a:ext uri="{FF2B5EF4-FFF2-40B4-BE49-F238E27FC236}">
                    <a16:creationId xmlns:a16="http://schemas.microsoft.com/office/drawing/2014/main" id="{A0B4352E-F67B-E616-DD0A-BF15E5D77A8C}"/>
                  </a:ext>
                </a:extLst>
              </p:cNvPr>
              <p:cNvPicPr/>
              <p:nvPr/>
            </p:nvPicPr>
            <p:blipFill>
              <a:blip r:embed="rId8"/>
              <a:stretch>
                <a:fillRect/>
              </a:stretch>
            </p:blipFill>
            <p:spPr>
              <a:xfrm>
                <a:off x="5359248" y="3906216"/>
                <a:ext cx="646560" cy="252360"/>
              </a:xfrm>
              <a:prstGeom prst="rect">
                <a:avLst/>
              </a:prstGeom>
            </p:spPr>
          </p:pic>
        </mc:Fallback>
      </mc:AlternateContent>
      <p:sp>
        <p:nvSpPr>
          <p:cNvPr id="21" name="Arrow: Right 20">
            <a:extLst>
              <a:ext uri="{FF2B5EF4-FFF2-40B4-BE49-F238E27FC236}">
                <a16:creationId xmlns:a16="http://schemas.microsoft.com/office/drawing/2014/main" id="{3E5DD0D0-1EF8-1C4B-D24C-B347D2C05D7D}"/>
              </a:ext>
            </a:extLst>
          </p:cNvPr>
          <p:cNvSpPr/>
          <p:nvPr/>
        </p:nvSpPr>
        <p:spPr>
          <a:xfrm rot="6789584">
            <a:off x="8937698" y="2204633"/>
            <a:ext cx="384048" cy="3761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64B253B-85F7-C36C-A844-1FC8ABED93E6}"/>
              </a:ext>
            </a:extLst>
          </p:cNvPr>
          <p:cNvSpPr/>
          <p:nvPr/>
        </p:nvSpPr>
        <p:spPr>
          <a:xfrm rot="6799465">
            <a:off x="792604" y="2538227"/>
            <a:ext cx="1753696" cy="312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66E4374-59EE-76EE-86AE-CDCBD33E272F}"/>
              </a:ext>
            </a:extLst>
          </p:cNvPr>
          <p:cNvCxnSpPr>
            <a:cxnSpLocks/>
          </p:cNvCxnSpPr>
          <p:nvPr/>
        </p:nvCxnSpPr>
        <p:spPr>
          <a:xfrm flipH="1" flipV="1">
            <a:off x="2504448" y="4270248"/>
            <a:ext cx="1314960" cy="1399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5735C2-178C-97AD-74E6-DD58E9A6512C}"/>
              </a:ext>
            </a:extLst>
          </p:cNvPr>
          <p:cNvCxnSpPr>
            <a:cxnSpLocks/>
          </p:cNvCxnSpPr>
          <p:nvPr/>
        </p:nvCxnSpPr>
        <p:spPr>
          <a:xfrm flipV="1">
            <a:off x="4945920" y="4096656"/>
            <a:ext cx="841166" cy="1553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2E73A847-19A0-6A6C-1BF0-1AD2B7A5832F}"/>
              </a:ext>
            </a:extLst>
          </p:cNvPr>
          <p:cNvSpPr txBox="1">
            <a:spLocks/>
          </p:cNvSpPr>
          <p:nvPr/>
        </p:nvSpPr>
        <p:spPr>
          <a:xfrm>
            <a:off x="2267284" y="5649873"/>
            <a:ext cx="7657431" cy="622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en-US" sz="2400" dirty="0"/>
              <a:t>Select the mode of start time in “Specify Time As”</a:t>
            </a:r>
          </a:p>
        </p:txBody>
      </p:sp>
      <p:sp>
        <p:nvSpPr>
          <p:cNvPr id="33" name="Arrow: Right 32">
            <a:extLst>
              <a:ext uri="{FF2B5EF4-FFF2-40B4-BE49-F238E27FC236}">
                <a16:creationId xmlns:a16="http://schemas.microsoft.com/office/drawing/2014/main" id="{A2B36E3B-EFEF-0F40-366A-5D69A446A704}"/>
              </a:ext>
            </a:extLst>
          </p:cNvPr>
          <p:cNvSpPr/>
          <p:nvPr/>
        </p:nvSpPr>
        <p:spPr>
          <a:xfrm rot="16776475">
            <a:off x="5886681" y="4318197"/>
            <a:ext cx="2627302" cy="1018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81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F76B7-A452-A1AA-3A53-7641F9599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5C105-664E-CF27-A751-BBB0A1FED3DF}"/>
              </a:ext>
            </a:extLst>
          </p:cNvPr>
          <p:cNvSpPr>
            <a:spLocks noGrp="1"/>
          </p:cNvSpPr>
          <p:nvPr>
            <p:ph type="title"/>
          </p:nvPr>
        </p:nvSpPr>
        <p:spPr>
          <a:xfrm>
            <a:off x="100070" y="136525"/>
            <a:ext cx="10515600" cy="1009651"/>
          </a:xfrm>
        </p:spPr>
        <p:txBody>
          <a:bodyPr>
            <a:normAutofit/>
          </a:bodyPr>
          <a:lstStyle/>
          <a:p>
            <a:r>
              <a:rPr lang="en-US" sz="3600"/>
              <a:t>U-NAT EXAMPLE (Cont’d)</a:t>
            </a:r>
          </a:p>
        </p:txBody>
      </p:sp>
      <p:sp>
        <p:nvSpPr>
          <p:cNvPr id="4" name="Date Placeholder 3">
            <a:extLst>
              <a:ext uri="{FF2B5EF4-FFF2-40B4-BE49-F238E27FC236}">
                <a16:creationId xmlns:a16="http://schemas.microsoft.com/office/drawing/2014/main" id="{CCA7045A-38C3-B16F-C13A-FE95BB764981}"/>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7" name="Picture 6">
            <a:extLst>
              <a:ext uri="{FF2B5EF4-FFF2-40B4-BE49-F238E27FC236}">
                <a16:creationId xmlns:a16="http://schemas.microsoft.com/office/drawing/2014/main" id="{DD93B09A-39E4-AA2E-92A7-909489DBF7CF}"/>
              </a:ext>
            </a:extLst>
          </p:cNvPr>
          <p:cNvPicPr>
            <a:picLocks noChangeAspect="1"/>
          </p:cNvPicPr>
          <p:nvPr/>
        </p:nvPicPr>
        <p:blipFill>
          <a:blip r:embed="rId2"/>
          <a:stretch>
            <a:fillRect/>
          </a:stretch>
        </p:blipFill>
        <p:spPr>
          <a:xfrm>
            <a:off x="2072888" y="2557861"/>
            <a:ext cx="5912385" cy="2065050"/>
          </a:xfrm>
          <a:prstGeom prst="rect">
            <a:avLst/>
          </a:prstGeom>
          <a:ln>
            <a:solidFill>
              <a:srgbClr val="002060"/>
            </a:solidFill>
          </a:ln>
        </p:spPr>
      </p:pic>
      <p:sp>
        <p:nvSpPr>
          <p:cNvPr id="10" name="Content Placeholder 2">
            <a:extLst>
              <a:ext uri="{FF2B5EF4-FFF2-40B4-BE49-F238E27FC236}">
                <a16:creationId xmlns:a16="http://schemas.microsoft.com/office/drawing/2014/main" id="{D21B354E-D1B9-C91B-47B3-64A0BC7A2E72}"/>
              </a:ext>
            </a:extLst>
          </p:cNvPr>
          <p:cNvSpPr txBox="1">
            <a:spLocks/>
          </p:cNvSpPr>
          <p:nvPr/>
        </p:nvSpPr>
        <p:spPr>
          <a:xfrm>
            <a:off x="2072888" y="1935463"/>
            <a:ext cx="5147385" cy="622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en-US" sz="2400"/>
              <a:t>Address modeling parameters</a:t>
            </a:r>
          </a:p>
        </p:txBody>
      </p:sp>
    </p:spTree>
    <p:extLst>
      <p:ext uri="{BB962C8B-B14F-4D97-AF65-F5344CB8AC3E}">
        <p14:creationId xmlns:p14="http://schemas.microsoft.com/office/powerpoint/2010/main" val="398589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D674-4801-6ACE-D328-E3D97EC3A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AC416-15A7-6095-9FD8-65141C1F1C9E}"/>
              </a:ext>
            </a:extLst>
          </p:cNvPr>
          <p:cNvSpPr>
            <a:spLocks noGrp="1"/>
          </p:cNvSpPr>
          <p:nvPr>
            <p:ph type="title"/>
          </p:nvPr>
        </p:nvSpPr>
        <p:spPr>
          <a:xfrm>
            <a:off x="709670" y="2703646"/>
            <a:ext cx="3974625" cy="1009651"/>
          </a:xfrm>
        </p:spPr>
        <p:txBody>
          <a:bodyPr>
            <a:normAutofit/>
          </a:bodyPr>
          <a:lstStyle/>
          <a:p>
            <a:r>
              <a:rPr lang="en-US" sz="3600" dirty="0"/>
              <a:t>Deposition</a:t>
            </a:r>
          </a:p>
        </p:txBody>
      </p:sp>
      <p:sp>
        <p:nvSpPr>
          <p:cNvPr id="4" name="Date Placeholder 3">
            <a:extLst>
              <a:ext uri="{FF2B5EF4-FFF2-40B4-BE49-F238E27FC236}">
                <a16:creationId xmlns:a16="http://schemas.microsoft.com/office/drawing/2014/main" id="{87BE5A82-E785-6B81-46D1-F52AB0C32857}"/>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7" name="20250415-2012-10.4943930">
            <a:hlinkClick r:id="" action="ppaction://media"/>
            <a:extLst>
              <a:ext uri="{FF2B5EF4-FFF2-40B4-BE49-F238E27FC236}">
                <a16:creationId xmlns:a16="http://schemas.microsoft.com/office/drawing/2014/main" id="{1DB9E434-BA0D-908D-4931-EF99727FA86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35452" y="1156499"/>
            <a:ext cx="5337423" cy="5113596"/>
          </a:xfrm>
          <a:prstGeom prst="rect">
            <a:avLst/>
          </a:prstGeom>
        </p:spPr>
      </p:pic>
    </p:spTree>
    <p:extLst>
      <p:ext uri="{BB962C8B-B14F-4D97-AF65-F5344CB8AC3E}">
        <p14:creationId xmlns:p14="http://schemas.microsoft.com/office/powerpoint/2010/main" val="7211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1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53D4E-082C-EAA1-1148-910BA41B9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2138E-CD0E-ABD3-A086-E067A87F0E2B}"/>
              </a:ext>
            </a:extLst>
          </p:cNvPr>
          <p:cNvSpPr>
            <a:spLocks noGrp="1"/>
          </p:cNvSpPr>
          <p:nvPr>
            <p:ph type="title"/>
          </p:nvPr>
        </p:nvSpPr>
        <p:spPr/>
        <p:txBody>
          <a:bodyPr/>
          <a:lstStyle/>
          <a:p>
            <a:r>
              <a:rPr lang="en-US" dirty="0"/>
              <a:t>ICRP66 Recommendation</a:t>
            </a:r>
          </a:p>
        </p:txBody>
      </p:sp>
      <p:sp>
        <p:nvSpPr>
          <p:cNvPr id="3" name="Content Placeholder 2">
            <a:extLst>
              <a:ext uri="{FF2B5EF4-FFF2-40B4-BE49-F238E27FC236}">
                <a16:creationId xmlns:a16="http://schemas.microsoft.com/office/drawing/2014/main" id="{AC4E95CE-6DFE-C1A6-C68E-6B62F242ED51}"/>
              </a:ext>
            </a:extLst>
          </p:cNvPr>
          <p:cNvSpPr>
            <a:spLocks noGrp="1"/>
          </p:cNvSpPr>
          <p:nvPr>
            <p:ph idx="1"/>
          </p:nvPr>
        </p:nvSpPr>
        <p:spPr/>
        <p:txBody>
          <a:bodyPr>
            <a:normAutofit lnSpcReduction="10000"/>
          </a:bodyPr>
          <a:lstStyle/>
          <a:p>
            <a:pPr marL="0" indent="0">
              <a:buNone/>
            </a:pPr>
            <a:r>
              <a:rPr lang="en-US" dirty="0"/>
              <a:t>(181) In the absence of specific information about the physical characteristics […], the following default values are recommended:</a:t>
            </a:r>
          </a:p>
          <a:p>
            <a:pPr lvl="1"/>
            <a:r>
              <a:rPr lang="en-US" dirty="0"/>
              <a:t>AMAD = 5 </a:t>
            </a:r>
            <a:r>
              <a:rPr lang="en-US" dirty="0" err="1"/>
              <a:t>μm</a:t>
            </a:r>
            <a:r>
              <a:rPr lang="en-US" dirty="0"/>
              <a:t> (</a:t>
            </a:r>
            <a:r>
              <a:rPr lang="en-US" dirty="0" err="1"/>
              <a:t>σ</a:t>
            </a:r>
            <a:r>
              <a:rPr lang="en-US" baseline="-25000" dirty="0" err="1"/>
              <a:t>g</a:t>
            </a:r>
            <a:r>
              <a:rPr lang="en-US" dirty="0"/>
              <a:t> = 2.5) for workplace exposures </a:t>
            </a:r>
          </a:p>
          <a:p>
            <a:pPr lvl="1"/>
            <a:r>
              <a:rPr lang="en-US" dirty="0"/>
              <a:t>AMAD = 1 </a:t>
            </a:r>
            <a:r>
              <a:rPr lang="en-US" dirty="0" err="1"/>
              <a:t>μm</a:t>
            </a:r>
            <a:r>
              <a:rPr lang="en-US" dirty="0"/>
              <a:t> (</a:t>
            </a:r>
            <a:r>
              <a:rPr lang="en-US" dirty="0" err="1"/>
              <a:t>σ</a:t>
            </a:r>
            <a:r>
              <a:rPr lang="en-US" baseline="-25000" dirty="0" err="1"/>
              <a:t>g</a:t>
            </a:r>
            <a:r>
              <a:rPr lang="en-US" dirty="0"/>
              <a:t> = 2.47) for indoor or outdoor exposures of general public </a:t>
            </a:r>
          </a:p>
          <a:p>
            <a:pPr lvl="1"/>
            <a:r>
              <a:rPr lang="en-US" dirty="0"/>
              <a:t>particle density, ρ = 3 g/cm</a:t>
            </a:r>
            <a:r>
              <a:rPr lang="en-US" baseline="30000" dirty="0"/>
              <a:t>3</a:t>
            </a:r>
          </a:p>
          <a:p>
            <a:pPr lvl="1"/>
            <a:r>
              <a:rPr lang="en-US" dirty="0"/>
              <a:t>particle shape factor, χ= 1.5</a:t>
            </a:r>
          </a:p>
          <a:p>
            <a:pPr marL="0" indent="0">
              <a:buNone/>
            </a:pPr>
            <a:r>
              <a:rPr lang="en-US" dirty="0"/>
              <a:t>(170) […] To derive reference values of regional deposition for aerosols of intermediate size, it is assumed that </a:t>
            </a:r>
            <a:r>
              <a:rPr lang="en-US" dirty="0" err="1">
                <a:solidFill>
                  <a:srgbClr val="002966"/>
                </a:solidFill>
              </a:rPr>
              <a:t>σ</a:t>
            </a:r>
            <a:r>
              <a:rPr lang="en-US" baseline="-25000" dirty="0" err="1">
                <a:solidFill>
                  <a:srgbClr val="002966"/>
                </a:solidFill>
              </a:rPr>
              <a:t>g</a:t>
            </a:r>
            <a:r>
              <a:rPr lang="en-US" dirty="0"/>
              <a:t> is defined by: </a:t>
            </a:r>
          </a:p>
          <a:p>
            <a:pPr marL="0" indent="0" algn="ctr">
              <a:buNone/>
            </a:pPr>
            <a:r>
              <a:rPr lang="en-US" dirty="0" err="1">
                <a:solidFill>
                  <a:srgbClr val="002966"/>
                </a:solidFill>
              </a:rPr>
              <a:t>σ</a:t>
            </a:r>
            <a:r>
              <a:rPr lang="en-US" baseline="-25000" dirty="0" err="1">
                <a:solidFill>
                  <a:srgbClr val="002966"/>
                </a:solidFill>
              </a:rPr>
              <a:t>g</a:t>
            </a:r>
            <a:r>
              <a:rPr lang="en-US" dirty="0"/>
              <a:t>= 1+1.5[1-(100 AMTD</a:t>
            </a:r>
            <a:r>
              <a:rPr lang="en-US" baseline="30000" dirty="0"/>
              <a:t>1.5</a:t>
            </a:r>
            <a:r>
              <a:rPr lang="en-US" dirty="0"/>
              <a:t>+1)</a:t>
            </a:r>
            <a:r>
              <a:rPr lang="en-US" baseline="30000" dirty="0"/>
              <a:t>-1</a:t>
            </a:r>
            <a:r>
              <a:rPr lang="en-US" dirty="0"/>
              <a:t>] </a:t>
            </a:r>
          </a:p>
          <a:p>
            <a:endParaRPr lang="en-US" dirty="0"/>
          </a:p>
        </p:txBody>
      </p:sp>
      <p:sp>
        <p:nvSpPr>
          <p:cNvPr id="4" name="Date Placeholder 3">
            <a:extLst>
              <a:ext uri="{FF2B5EF4-FFF2-40B4-BE49-F238E27FC236}">
                <a16:creationId xmlns:a16="http://schemas.microsoft.com/office/drawing/2014/main" id="{FBD30927-AD04-8C5B-04DC-42B3A1E1B07C}"/>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336851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FBC9-08B6-E71E-FAFF-79F1D9F38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75746-60DF-4D57-2B6C-AD5DFC707E09}"/>
              </a:ext>
            </a:extLst>
          </p:cNvPr>
          <p:cNvSpPr>
            <a:spLocks noGrp="1"/>
          </p:cNvSpPr>
          <p:nvPr>
            <p:ph type="title"/>
          </p:nvPr>
        </p:nvSpPr>
        <p:spPr>
          <a:xfrm>
            <a:off x="305079" y="476685"/>
            <a:ext cx="3246009" cy="1460566"/>
          </a:xfrm>
        </p:spPr>
        <p:txBody>
          <a:bodyPr>
            <a:noAutofit/>
          </a:bodyPr>
          <a:lstStyle/>
          <a:p>
            <a:r>
              <a:rPr lang="en-US" sz="3600" dirty="0"/>
              <a:t>Particle Transport</a:t>
            </a:r>
          </a:p>
        </p:txBody>
      </p:sp>
      <p:sp>
        <p:nvSpPr>
          <p:cNvPr id="4" name="Date Placeholder 3">
            <a:extLst>
              <a:ext uri="{FF2B5EF4-FFF2-40B4-BE49-F238E27FC236}">
                <a16:creationId xmlns:a16="http://schemas.microsoft.com/office/drawing/2014/main" id="{409C2D80-225B-866B-1989-738E6CE66FCC}"/>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10" name="Content Placeholder 2">
            <a:extLst>
              <a:ext uri="{FF2B5EF4-FFF2-40B4-BE49-F238E27FC236}">
                <a16:creationId xmlns:a16="http://schemas.microsoft.com/office/drawing/2014/main" id="{AC89CA06-8415-3C39-F5F2-AA9334993D16}"/>
              </a:ext>
            </a:extLst>
          </p:cNvPr>
          <p:cNvSpPr txBox="1">
            <a:spLocks/>
          </p:cNvSpPr>
          <p:nvPr/>
        </p:nvSpPr>
        <p:spPr>
          <a:xfrm>
            <a:off x="1283311" y="2225516"/>
            <a:ext cx="2407340" cy="1922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en-US" sz="2400" dirty="0"/>
              <a:t>ICRP default for compartment transfer rates</a:t>
            </a:r>
          </a:p>
        </p:txBody>
      </p:sp>
      <p:pic>
        <p:nvPicPr>
          <p:cNvPr id="7" name="Picture 6">
            <a:extLst>
              <a:ext uri="{FF2B5EF4-FFF2-40B4-BE49-F238E27FC236}">
                <a16:creationId xmlns:a16="http://schemas.microsoft.com/office/drawing/2014/main" id="{5B2ECCF1-B2BF-ACEB-82CF-6A47D77ECE9B}"/>
              </a:ext>
            </a:extLst>
          </p:cNvPr>
          <p:cNvPicPr>
            <a:picLocks noChangeAspect="1"/>
          </p:cNvPicPr>
          <p:nvPr/>
        </p:nvPicPr>
        <p:blipFill>
          <a:blip r:embed="rId3"/>
          <a:stretch>
            <a:fillRect/>
          </a:stretch>
        </p:blipFill>
        <p:spPr>
          <a:xfrm>
            <a:off x="4267200" y="1206968"/>
            <a:ext cx="7229765" cy="4920749"/>
          </a:xfrm>
          <a:prstGeom prst="rect">
            <a:avLst/>
          </a:prstGeom>
          <a:ln>
            <a:solidFill>
              <a:schemeClr val="accent1"/>
            </a:solidFill>
          </a:ln>
        </p:spPr>
      </p:pic>
    </p:spTree>
    <p:extLst>
      <p:ext uri="{BB962C8B-B14F-4D97-AF65-F5344CB8AC3E}">
        <p14:creationId xmlns:p14="http://schemas.microsoft.com/office/powerpoint/2010/main" val="314755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62504-113D-943F-36F2-40460AD63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B7392-5859-B0CC-69A1-4D4D7CF097BF}"/>
              </a:ext>
            </a:extLst>
          </p:cNvPr>
          <p:cNvSpPr>
            <a:spLocks noGrp="1"/>
          </p:cNvSpPr>
          <p:nvPr>
            <p:ph type="title"/>
          </p:nvPr>
        </p:nvSpPr>
        <p:spPr>
          <a:xfrm>
            <a:off x="540509" y="627147"/>
            <a:ext cx="10443310" cy="1009651"/>
          </a:xfrm>
        </p:spPr>
        <p:txBody>
          <a:bodyPr>
            <a:noAutofit/>
          </a:bodyPr>
          <a:lstStyle/>
          <a:p>
            <a:r>
              <a:rPr lang="en-US" sz="3600" dirty="0"/>
              <a:t>Absorption</a:t>
            </a:r>
          </a:p>
        </p:txBody>
      </p:sp>
      <p:sp>
        <p:nvSpPr>
          <p:cNvPr id="4" name="Date Placeholder 3">
            <a:extLst>
              <a:ext uri="{FF2B5EF4-FFF2-40B4-BE49-F238E27FC236}">
                <a16:creationId xmlns:a16="http://schemas.microsoft.com/office/drawing/2014/main" id="{1F264BA5-375B-CA5E-0980-BAD3B610AA6A}"/>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3" name="Content Placeholder 2">
            <a:extLst>
              <a:ext uri="{FF2B5EF4-FFF2-40B4-BE49-F238E27FC236}">
                <a16:creationId xmlns:a16="http://schemas.microsoft.com/office/drawing/2014/main" id="{BC5AEBFF-3C64-3BF2-E81E-D988CDD85CA3}"/>
              </a:ext>
            </a:extLst>
          </p:cNvPr>
          <p:cNvSpPr>
            <a:spLocks noGrp="1"/>
          </p:cNvSpPr>
          <p:nvPr>
            <p:ph idx="1"/>
          </p:nvPr>
        </p:nvSpPr>
        <p:spPr>
          <a:xfrm>
            <a:off x="5970712" y="1359407"/>
            <a:ext cx="6039692" cy="2302091"/>
          </a:xfrm>
        </p:spPr>
        <p:txBody>
          <a:bodyPr>
            <a:normAutofit fontScale="92500"/>
          </a:bodyPr>
          <a:lstStyle/>
          <a:p>
            <a:pPr marL="0" indent="0">
              <a:lnSpc>
                <a:spcPct val="120000"/>
              </a:lnSpc>
              <a:spcAft>
                <a:spcPts val="600"/>
              </a:spcAft>
              <a:buNone/>
            </a:pPr>
            <a:r>
              <a:rPr lang="en-US" sz="2400" dirty="0"/>
              <a:t>For uranium oxides, ICRP-71 (1995) suggests</a:t>
            </a:r>
          </a:p>
          <a:p>
            <a:pPr>
              <a:lnSpc>
                <a:spcPct val="120000"/>
              </a:lnSpc>
              <a:spcAft>
                <a:spcPts val="600"/>
              </a:spcAft>
              <a:buFont typeface="Wingdings" panose="05000000000000000000" pitchFamily="2" charset="2"/>
              <a:buChar char="§"/>
            </a:pPr>
            <a:r>
              <a:rPr lang="en-US" sz="2400" dirty="0"/>
              <a:t>Absorption Class Y (Corresponding to Slow, or “S”)</a:t>
            </a:r>
          </a:p>
          <a:p>
            <a:pPr>
              <a:lnSpc>
                <a:spcPct val="120000"/>
              </a:lnSpc>
              <a:spcAft>
                <a:spcPts val="600"/>
              </a:spcAft>
              <a:buFont typeface="Wingdings" panose="05000000000000000000" pitchFamily="2" charset="2"/>
              <a:buChar char="§"/>
            </a:pP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1</a:t>
            </a:r>
            <a:r>
              <a:rPr lang="en-US" sz="2400" dirty="0"/>
              <a:t> = 0.002</a:t>
            </a:r>
          </a:p>
        </p:txBody>
      </p:sp>
      <p:pic>
        <p:nvPicPr>
          <p:cNvPr id="6" name="Picture 5">
            <a:extLst>
              <a:ext uri="{FF2B5EF4-FFF2-40B4-BE49-F238E27FC236}">
                <a16:creationId xmlns:a16="http://schemas.microsoft.com/office/drawing/2014/main" id="{E8D9921F-6373-9A9F-1EE2-7BE42ABF426A}"/>
              </a:ext>
            </a:extLst>
          </p:cNvPr>
          <p:cNvPicPr>
            <a:picLocks noChangeAspect="1"/>
          </p:cNvPicPr>
          <p:nvPr/>
        </p:nvPicPr>
        <p:blipFill>
          <a:blip r:embed="rId3"/>
          <a:stretch>
            <a:fillRect/>
          </a:stretch>
        </p:blipFill>
        <p:spPr>
          <a:xfrm>
            <a:off x="589380" y="1470304"/>
            <a:ext cx="4815187" cy="4112349"/>
          </a:xfrm>
          <a:prstGeom prst="rect">
            <a:avLst/>
          </a:prstGeom>
          <a:ln>
            <a:solidFill>
              <a:schemeClr val="accent1"/>
            </a:solidFill>
          </a:ln>
        </p:spPr>
      </p:pic>
      <p:pic>
        <p:nvPicPr>
          <p:cNvPr id="7" name="Picture 6">
            <a:extLst>
              <a:ext uri="{FF2B5EF4-FFF2-40B4-BE49-F238E27FC236}">
                <a16:creationId xmlns:a16="http://schemas.microsoft.com/office/drawing/2014/main" id="{9C6CA4B0-09E8-1D99-857C-F1F09EEDA251}"/>
              </a:ext>
            </a:extLst>
          </p:cNvPr>
          <p:cNvPicPr>
            <a:picLocks noChangeAspect="1"/>
          </p:cNvPicPr>
          <p:nvPr/>
        </p:nvPicPr>
        <p:blipFill>
          <a:blip r:embed="rId4"/>
          <a:stretch>
            <a:fillRect/>
          </a:stretch>
        </p:blipFill>
        <p:spPr>
          <a:xfrm>
            <a:off x="5762164" y="3526478"/>
            <a:ext cx="6039693" cy="2495898"/>
          </a:xfrm>
          <a:prstGeom prst="rect">
            <a:avLst/>
          </a:prstGeom>
        </p:spPr>
      </p:pic>
      <p:cxnSp>
        <p:nvCxnSpPr>
          <p:cNvPr id="9" name="Straight Arrow Connector 8">
            <a:extLst>
              <a:ext uri="{FF2B5EF4-FFF2-40B4-BE49-F238E27FC236}">
                <a16:creationId xmlns:a16="http://schemas.microsoft.com/office/drawing/2014/main" id="{4C07780F-0AAC-00F1-7045-03257A70F2B5}"/>
              </a:ext>
            </a:extLst>
          </p:cNvPr>
          <p:cNvCxnSpPr>
            <a:cxnSpLocks/>
          </p:cNvCxnSpPr>
          <p:nvPr/>
        </p:nvCxnSpPr>
        <p:spPr>
          <a:xfrm flipV="1">
            <a:off x="4475747" y="4603042"/>
            <a:ext cx="1286417" cy="3379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923EF99-1572-F8F8-3DE7-46A1B6070F5B}"/>
              </a:ext>
            </a:extLst>
          </p:cNvPr>
          <p:cNvSpPr/>
          <p:nvPr/>
        </p:nvSpPr>
        <p:spPr>
          <a:xfrm>
            <a:off x="669303" y="4685122"/>
            <a:ext cx="1131217" cy="405352"/>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07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FD6D6-A007-5198-8D62-EC216FA79E0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40741F1-C515-E1A9-219B-5BD3D93CDB1C}"/>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3" name="Content Placeholder 2">
            <a:extLst>
              <a:ext uri="{FF2B5EF4-FFF2-40B4-BE49-F238E27FC236}">
                <a16:creationId xmlns:a16="http://schemas.microsoft.com/office/drawing/2014/main" id="{69DF5983-5789-17AC-DCCA-3EBD1E34262A}"/>
              </a:ext>
            </a:extLst>
          </p:cNvPr>
          <p:cNvSpPr>
            <a:spLocks noGrp="1"/>
          </p:cNvSpPr>
          <p:nvPr>
            <p:ph idx="1"/>
          </p:nvPr>
        </p:nvSpPr>
        <p:spPr>
          <a:xfrm>
            <a:off x="616944" y="2547852"/>
            <a:ext cx="4062113" cy="1960600"/>
          </a:xfrm>
        </p:spPr>
        <p:txBody>
          <a:bodyPr>
            <a:normAutofit/>
          </a:bodyPr>
          <a:lstStyle/>
          <a:p>
            <a:pPr marL="0" indent="0">
              <a:lnSpc>
                <a:spcPct val="120000"/>
              </a:lnSpc>
              <a:spcAft>
                <a:spcPts val="600"/>
              </a:spcAft>
              <a:buNone/>
            </a:pPr>
            <a:r>
              <a:rPr lang="en-US" sz="2400"/>
              <a:t>For this inhalation example, ICRP defaults selected for GI tract modeling.</a:t>
            </a:r>
          </a:p>
        </p:txBody>
      </p:sp>
      <p:pic>
        <p:nvPicPr>
          <p:cNvPr id="7" name="Picture 6">
            <a:extLst>
              <a:ext uri="{FF2B5EF4-FFF2-40B4-BE49-F238E27FC236}">
                <a16:creationId xmlns:a16="http://schemas.microsoft.com/office/drawing/2014/main" id="{B959EDA1-86A0-B968-E6E8-4BD92B6CE01C}"/>
              </a:ext>
            </a:extLst>
          </p:cNvPr>
          <p:cNvPicPr>
            <a:picLocks noChangeAspect="1"/>
          </p:cNvPicPr>
          <p:nvPr/>
        </p:nvPicPr>
        <p:blipFill>
          <a:blip r:embed="rId3"/>
          <a:stretch>
            <a:fillRect/>
          </a:stretch>
        </p:blipFill>
        <p:spPr>
          <a:xfrm>
            <a:off x="4975997" y="984622"/>
            <a:ext cx="4191585" cy="5087060"/>
          </a:xfrm>
          <a:prstGeom prst="rect">
            <a:avLst/>
          </a:prstGeom>
          <a:ln>
            <a:solidFill>
              <a:schemeClr val="accent1"/>
            </a:solidFill>
          </a:ln>
        </p:spPr>
      </p:pic>
      <p:sp>
        <p:nvSpPr>
          <p:cNvPr id="8" name="Oval 7">
            <a:extLst>
              <a:ext uri="{FF2B5EF4-FFF2-40B4-BE49-F238E27FC236}">
                <a16:creationId xmlns:a16="http://schemas.microsoft.com/office/drawing/2014/main" id="{06F301A6-DB0D-76C4-058D-B89AD175900F}"/>
              </a:ext>
            </a:extLst>
          </p:cNvPr>
          <p:cNvSpPr/>
          <p:nvPr/>
        </p:nvSpPr>
        <p:spPr>
          <a:xfrm>
            <a:off x="8036365" y="4722829"/>
            <a:ext cx="1131217" cy="405352"/>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0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4039-D7D5-9269-8B68-32F7469E7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C6380-C937-012A-DE11-D5C6F0D05996}"/>
              </a:ext>
            </a:extLst>
          </p:cNvPr>
          <p:cNvSpPr>
            <a:spLocks noGrp="1"/>
          </p:cNvSpPr>
          <p:nvPr>
            <p:ph type="title"/>
          </p:nvPr>
        </p:nvSpPr>
        <p:spPr>
          <a:xfrm>
            <a:off x="154917" y="111560"/>
            <a:ext cx="10443310" cy="1009651"/>
          </a:xfrm>
        </p:spPr>
        <p:txBody>
          <a:bodyPr>
            <a:noAutofit/>
          </a:bodyPr>
          <a:lstStyle/>
          <a:p>
            <a:r>
              <a:rPr lang="en-US" sz="3600"/>
              <a:t>U-NAT EXAMPLE (Cont’d)</a:t>
            </a:r>
          </a:p>
        </p:txBody>
      </p:sp>
      <p:sp>
        <p:nvSpPr>
          <p:cNvPr id="4" name="Date Placeholder 3">
            <a:extLst>
              <a:ext uri="{FF2B5EF4-FFF2-40B4-BE49-F238E27FC236}">
                <a16:creationId xmlns:a16="http://schemas.microsoft.com/office/drawing/2014/main" id="{D9382E4F-E391-217E-F02C-4AEC27B7A868}"/>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3" name="Content Placeholder 2">
            <a:extLst>
              <a:ext uri="{FF2B5EF4-FFF2-40B4-BE49-F238E27FC236}">
                <a16:creationId xmlns:a16="http://schemas.microsoft.com/office/drawing/2014/main" id="{C697955C-10BF-FD5E-CE98-12D9253B5FC7}"/>
              </a:ext>
            </a:extLst>
          </p:cNvPr>
          <p:cNvSpPr>
            <a:spLocks noGrp="1"/>
          </p:cNvSpPr>
          <p:nvPr>
            <p:ph idx="1"/>
          </p:nvPr>
        </p:nvSpPr>
        <p:spPr>
          <a:xfrm>
            <a:off x="197265" y="2090896"/>
            <a:ext cx="11804846" cy="1338103"/>
          </a:xfrm>
        </p:spPr>
        <p:txBody>
          <a:bodyPr>
            <a:normAutofit/>
          </a:bodyPr>
          <a:lstStyle/>
          <a:p>
            <a:pPr marL="0" indent="0">
              <a:lnSpc>
                <a:spcPct val="120000"/>
              </a:lnSpc>
              <a:spcAft>
                <a:spcPts val="600"/>
              </a:spcAft>
              <a:buNone/>
            </a:pPr>
            <a:r>
              <a:rPr lang="en-US" sz="2400" dirty="0"/>
              <a:t>With model parameters addressed, indicated by the removal of the red highlighting, we are ready to advance to the Dose Calculation.</a:t>
            </a:r>
          </a:p>
        </p:txBody>
      </p:sp>
      <p:pic>
        <p:nvPicPr>
          <p:cNvPr id="9" name="Picture 8">
            <a:extLst>
              <a:ext uri="{FF2B5EF4-FFF2-40B4-BE49-F238E27FC236}">
                <a16:creationId xmlns:a16="http://schemas.microsoft.com/office/drawing/2014/main" id="{0E4BC8BF-6883-ADA6-7A9A-BD2B804254EA}"/>
              </a:ext>
            </a:extLst>
          </p:cNvPr>
          <p:cNvPicPr>
            <a:picLocks noChangeAspect="1"/>
          </p:cNvPicPr>
          <p:nvPr/>
        </p:nvPicPr>
        <p:blipFill>
          <a:blip r:embed="rId2"/>
          <a:stretch>
            <a:fillRect/>
          </a:stretch>
        </p:blipFill>
        <p:spPr>
          <a:xfrm>
            <a:off x="197265" y="3760038"/>
            <a:ext cx="11547356" cy="2048367"/>
          </a:xfrm>
          <a:prstGeom prst="rect">
            <a:avLst/>
          </a:prstGeom>
          <a:ln>
            <a:solidFill>
              <a:schemeClr val="accent1"/>
            </a:solidFill>
          </a:ln>
        </p:spPr>
      </p:pic>
      <p:pic>
        <p:nvPicPr>
          <p:cNvPr id="7" name="Graphic 6" descr="Bullseye with solid fill">
            <a:extLst>
              <a:ext uri="{FF2B5EF4-FFF2-40B4-BE49-F238E27FC236}">
                <a16:creationId xmlns:a16="http://schemas.microsoft.com/office/drawing/2014/main" id="{BFD97CA4-6A17-4D1E-170B-F1BFCABB3E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4947" y="4466526"/>
            <a:ext cx="1211011" cy="1211011"/>
          </a:xfrm>
          <a:prstGeom prst="rect">
            <a:avLst/>
          </a:prstGeom>
        </p:spPr>
      </p:pic>
      <p:pic>
        <p:nvPicPr>
          <p:cNvPr id="6" name="Picture 5">
            <a:extLst>
              <a:ext uri="{FF2B5EF4-FFF2-40B4-BE49-F238E27FC236}">
                <a16:creationId xmlns:a16="http://schemas.microsoft.com/office/drawing/2014/main" id="{6B7E41FB-DDA5-E819-4CD4-50C1D48C4EF2}"/>
              </a:ext>
            </a:extLst>
          </p:cNvPr>
          <p:cNvPicPr>
            <a:picLocks noChangeAspect="1"/>
          </p:cNvPicPr>
          <p:nvPr/>
        </p:nvPicPr>
        <p:blipFill>
          <a:blip r:embed="rId5"/>
          <a:stretch>
            <a:fillRect/>
          </a:stretch>
        </p:blipFill>
        <p:spPr>
          <a:xfrm>
            <a:off x="753808" y="5880143"/>
            <a:ext cx="10434269" cy="259301"/>
          </a:xfrm>
          <a:prstGeom prst="rect">
            <a:avLst/>
          </a:prstGeom>
        </p:spPr>
      </p:pic>
    </p:spTree>
    <p:extLst>
      <p:ext uri="{BB962C8B-B14F-4D97-AF65-F5344CB8AC3E}">
        <p14:creationId xmlns:p14="http://schemas.microsoft.com/office/powerpoint/2010/main" val="23339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BA69D-8DBF-64C5-C3CD-E953EB258218}"/>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D6CBE57A-029C-ACA1-5F45-CA7B1C5486B1}"/>
              </a:ext>
            </a:extLst>
          </p:cNvPr>
          <p:cNvSpPr>
            <a:spLocks noGrp="1"/>
          </p:cNvSpPr>
          <p:nvPr>
            <p:ph type="dt" sz="half" idx="10"/>
          </p:nvPr>
        </p:nvSpPr>
        <p:spPr/>
        <p:txBody>
          <a:bodyPr/>
          <a:lstStyle/>
          <a:p>
            <a:fld id="{3D5E0E80-49EE-6F44-A3A7-38DB96525A2F}" type="datetime1">
              <a:rPr lang="en-US" smtClean="0"/>
              <a:t>5/12/2025</a:t>
            </a:fld>
            <a:endParaRPr lang="en-US"/>
          </a:p>
        </p:txBody>
      </p:sp>
      <p:sp>
        <p:nvSpPr>
          <p:cNvPr id="6" name="Title 1">
            <a:extLst>
              <a:ext uri="{FF2B5EF4-FFF2-40B4-BE49-F238E27FC236}">
                <a16:creationId xmlns:a16="http://schemas.microsoft.com/office/drawing/2014/main" id="{08914705-6924-7266-47D8-B34BBE93AA19}"/>
              </a:ext>
            </a:extLst>
          </p:cNvPr>
          <p:cNvSpPr txBox="1">
            <a:spLocks/>
          </p:cNvSpPr>
          <p:nvPr/>
        </p:nvSpPr>
        <p:spPr>
          <a:xfrm>
            <a:off x="1086852" y="2924174"/>
            <a:ext cx="10018295"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64B"/>
                </a:solidFill>
                <a:latin typeface=""/>
                <a:ea typeface="+mj-ea"/>
                <a:cs typeface="+mj-cs"/>
              </a:defRPr>
            </a:lvl1pPr>
          </a:lstStyle>
          <a:p>
            <a:r>
              <a:rPr lang="en-US" sz="3600" dirty="0"/>
              <a:t>NATURAL URANIUM INHALATION EXAMPLE</a:t>
            </a:r>
          </a:p>
        </p:txBody>
      </p:sp>
    </p:spTree>
    <p:extLst>
      <p:ext uri="{BB962C8B-B14F-4D97-AF65-F5344CB8AC3E}">
        <p14:creationId xmlns:p14="http://schemas.microsoft.com/office/powerpoint/2010/main" val="299269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5B74-F4A2-7769-759D-56A684E5A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4F84B-C929-22A4-F07A-20FE86D644C1}"/>
              </a:ext>
            </a:extLst>
          </p:cNvPr>
          <p:cNvSpPr>
            <a:spLocks noGrp="1"/>
          </p:cNvSpPr>
          <p:nvPr>
            <p:ph type="title"/>
          </p:nvPr>
        </p:nvSpPr>
        <p:spPr>
          <a:xfrm>
            <a:off x="154917" y="136525"/>
            <a:ext cx="5221655" cy="1009651"/>
          </a:xfrm>
        </p:spPr>
        <p:txBody>
          <a:bodyPr>
            <a:noAutofit/>
          </a:bodyPr>
          <a:lstStyle/>
          <a:p>
            <a:r>
              <a:rPr lang="en-US" sz="3600"/>
              <a:t>U-NAT EXAMPLE (Cont’d)</a:t>
            </a:r>
          </a:p>
        </p:txBody>
      </p:sp>
      <p:sp>
        <p:nvSpPr>
          <p:cNvPr id="4" name="Date Placeholder 3">
            <a:extLst>
              <a:ext uri="{FF2B5EF4-FFF2-40B4-BE49-F238E27FC236}">
                <a16:creationId xmlns:a16="http://schemas.microsoft.com/office/drawing/2014/main" id="{7822E4A1-B090-0377-E139-28DBC51921D5}"/>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3" name="Content Placeholder 2">
            <a:extLst>
              <a:ext uri="{FF2B5EF4-FFF2-40B4-BE49-F238E27FC236}">
                <a16:creationId xmlns:a16="http://schemas.microsoft.com/office/drawing/2014/main" id="{FBDBF716-D1EC-3A45-5304-91192D82E591}"/>
              </a:ext>
            </a:extLst>
          </p:cNvPr>
          <p:cNvSpPr>
            <a:spLocks noGrp="1"/>
          </p:cNvSpPr>
          <p:nvPr>
            <p:ph idx="1"/>
          </p:nvPr>
        </p:nvSpPr>
        <p:spPr>
          <a:xfrm>
            <a:off x="605919" y="4195039"/>
            <a:ext cx="4319650" cy="1769987"/>
          </a:xfrm>
        </p:spPr>
        <p:txBody>
          <a:bodyPr>
            <a:normAutofit/>
          </a:bodyPr>
          <a:lstStyle/>
          <a:p>
            <a:pPr marL="0" indent="0">
              <a:lnSpc>
                <a:spcPct val="120000"/>
              </a:lnSpc>
              <a:spcAft>
                <a:spcPts val="600"/>
              </a:spcAft>
              <a:buNone/>
            </a:pPr>
            <a:r>
              <a:rPr lang="en-US" sz="2400"/>
              <a:t>Dose Calculation requires </a:t>
            </a:r>
          </a:p>
          <a:p>
            <a:pPr>
              <a:lnSpc>
                <a:spcPct val="120000"/>
              </a:lnSpc>
              <a:spcAft>
                <a:spcPts val="600"/>
              </a:spcAft>
              <a:buFont typeface="Wingdings" panose="05000000000000000000" pitchFamily="2" charset="2"/>
              <a:buChar char="§"/>
            </a:pPr>
            <a:r>
              <a:rPr lang="en-US" sz="2000"/>
              <a:t>radiation weighting factors</a:t>
            </a:r>
          </a:p>
          <a:p>
            <a:pPr>
              <a:lnSpc>
                <a:spcPct val="120000"/>
              </a:lnSpc>
              <a:spcAft>
                <a:spcPts val="600"/>
              </a:spcAft>
              <a:buFont typeface="Wingdings" panose="05000000000000000000" pitchFamily="2" charset="2"/>
              <a:buChar char="§"/>
            </a:pPr>
            <a:r>
              <a:rPr lang="en-US" sz="2000"/>
              <a:t>tissue weighting factors</a:t>
            </a:r>
          </a:p>
        </p:txBody>
      </p:sp>
      <p:pic>
        <p:nvPicPr>
          <p:cNvPr id="6" name="Picture 5">
            <a:extLst>
              <a:ext uri="{FF2B5EF4-FFF2-40B4-BE49-F238E27FC236}">
                <a16:creationId xmlns:a16="http://schemas.microsoft.com/office/drawing/2014/main" id="{E254BBF8-FC72-298E-5E52-1F102E480849}"/>
              </a:ext>
            </a:extLst>
          </p:cNvPr>
          <p:cNvPicPr>
            <a:picLocks noChangeAspect="1"/>
          </p:cNvPicPr>
          <p:nvPr/>
        </p:nvPicPr>
        <p:blipFill>
          <a:blip r:embed="rId2"/>
          <a:stretch>
            <a:fillRect/>
          </a:stretch>
        </p:blipFill>
        <p:spPr>
          <a:xfrm>
            <a:off x="154917" y="1210218"/>
            <a:ext cx="4791656" cy="2920779"/>
          </a:xfrm>
          <a:prstGeom prst="rect">
            <a:avLst/>
          </a:prstGeom>
          <a:ln>
            <a:solidFill>
              <a:schemeClr val="accent1"/>
            </a:solidFill>
          </a:ln>
        </p:spPr>
      </p:pic>
      <p:pic>
        <p:nvPicPr>
          <p:cNvPr id="8" name="Picture 7">
            <a:extLst>
              <a:ext uri="{FF2B5EF4-FFF2-40B4-BE49-F238E27FC236}">
                <a16:creationId xmlns:a16="http://schemas.microsoft.com/office/drawing/2014/main" id="{6B694F07-9EFE-9757-9C09-1E181D8C2CEE}"/>
              </a:ext>
            </a:extLst>
          </p:cNvPr>
          <p:cNvPicPr>
            <a:picLocks noChangeAspect="1"/>
          </p:cNvPicPr>
          <p:nvPr/>
        </p:nvPicPr>
        <p:blipFill>
          <a:blip r:embed="rId3"/>
          <a:stretch>
            <a:fillRect/>
          </a:stretch>
        </p:blipFill>
        <p:spPr>
          <a:xfrm>
            <a:off x="5120105" y="136525"/>
            <a:ext cx="6944946" cy="5068167"/>
          </a:xfrm>
          <a:prstGeom prst="rect">
            <a:avLst/>
          </a:prstGeom>
          <a:ln>
            <a:solidFill>
              <a:schemeClr val="accent1"/>
            </a:solidFill>
          </a:ln>
        </p:spPr>
      </p:pic>
      <p:pic>
        <p:nvPicPr>
          <p:cNvPr id="10" name="Picture 9">
            <a:extLst>
              <a:ext uri="{FF2B5EF4-FFF2-40B4-BE49-F238E27FC236}">
                <a16:creationId xmlns:a16="http://schemas.microsoft.com/office/drawing/2014/main" id="{AE6B7A06-8142-B30A-7215-1B35A7ABD7E0}"/>
              </a:ext>
            </a:extLst>
          </p:cNvPr>
          <p:cNvPicPr>
            <a:picLocks noChangeAspect="1"/>
          </p:cNvPicPr>
          <p:nvPr/>
        </p:nvPicPr>
        <p:blipFill>
          <a:blip r:embed="rId4"/>
          <a:stretch>
            <a:fillRect/>
          </a:stretch>
        </p:blipFill>
        <p:spPr>
          <a:xfrm>
            <a:off x="10111683" y="5930790"/>
            <a:ext cx="1971950" cy="790685"/>
          </a:xfrm>
          <a:prstGeom prst="rect">
            <a:avLst/>
          </a:prstGeom>
        </p:spPr>
      </p:pic>
    </p:spTree>
    <p:extLst>
      <p:ext uri="{BB962C8B-B14F-4D97-AF65-F5344CB8AC3E}">
        <p14:creationId xmlns:p14="http://schemas.microsoft.com/office/powerpoint/2010/main" val="174286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4D73C-4F18-485D-08B7-68C5B62E4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D9687-D7C6-6308-79C8-76D22DE4223D}"/>
              </a:ext>
            </a:extLst>
          </p:cNvPr>
          <p:cNvSpPr>
            <a:spLocks noGrp="1"/>
          </p:cNvSpPr>
          <p:nvPr>
            <p:ph type="title"/>
          </p:nvPr>
        </p:nvSpPr>
        <p:spPr>
          <a:xfrm>
            <a:off x="154917" y="111560"/>
            <a:ext cx="10443310" cy="1009651"/>
          </a:xfrm>
        </p:spPr>
        <p:txBody>
          <a:bodyPr>
            <a:noAutofit/>
          </a:bodyPr>
          <a:lstStyle/>
          <a:p>
            <a:r>
              <a:rPr lang="en-US" sz="3600"/>
              <a:t>U-NAT EXAMPLE RESULTS</a:t>
            </a:r>
          </a:p>
        </p:txBody>
      </p:sp>
      <p:sp>
        <p:nvSpPr>
          <p:cNvPr id="4" name="Date Placeholder 3">
            <a:extLst>
              <a:ext uri="{FF2B5EF4-FFF2-40B4-BE49-F238E27FC236}">
                <a16:creationId xmlns:a16="http://schemas.microsoft.com/office/drawing/2014/main" id="{66946EE9-590B-3D4D-7A36-DABF20F0E0AB}"/>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8" name="Content Placeholder 2">
            <a:extLst>
              <a:ext uri="{FF2B5EF4-FFF2-40B4-BE49-F238E27FC236}">
                <a16:creationId xmlns:a16="http://schemas.microsoft.com/office/drawing/2014/main" id="{556E9594-0980-008E-A4F2-6240964C4E1D}"/>
              </a:ext>
            </a:extLst>
          </p:cNvPr>
          <p:cNvSpPr txBox="1">
            <a:spLocks/>
          </p:cNvSpPr>
          <p:nvPr/>
        </p:nvSpPr>
        <p:spPr>
          <a:xfrm>
            <a:off x="4937638" y="3220080"/>
            <a:ext cx="5660589" cy="10096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en-US" sz="2400" dirty="0">
                <a:solidFill>
                  <a:schemeClr val="tx1"/>
                </a:solidFill>
                <a:effectLst>
                  <a:outerShdw blurRad="38100" dist="38100" dir="2700000" algn="tl">
                    <a:srgbClr val="000000">
                      <a:alpha val="43137"/>
                    </a:srgbClr>
                  </a:outerShdw>
                </a:effectLst>
                <a:latin typeface="+mn-lt"/>
              </a:rPr>
              <a:t>Committed dose equivalent to lung</a:t>
            </a:r>
          </a:p>
        </p:txBody>
      </p:sp>
      <p:pic>
        <p:nvPicPr>
          <p:cNvPr id="10" name="Picture 9">
            <a:extLst>
              <a:ext uri="{FF2B5EF4-FFF2-40B4-BE49-F238E27FC236}">
                <a16:creationId xmlns:a16="http://schemas.microsoft.com/office/drawing/2014/main" id="{DC38DAD0-532F-8201-C891-D5BEE909F8AC}"/>
              </a:ext>
            </a:extLst>
          </p:cNvPr>
          <p:cNvPicPr>
            <a:picLocks noChangeAspect="1"/>
          </p:cNvPicPr>
          <p:nvPr/>
        </p:nvPicPr>
        <p:blipFill>
          <a:blip r:embed="rId2"/>
          <a:stretch>
            <a:fillRect/>
          </a:stretch>
        </p:blipFill>
        <p:spPr>
          <a:xfrm>
            <a:off x="420611" y="4282155"/>
            <a:ext cx="3943041" cy="961319"/>
          </a:xfrm>
          <a:prstGeom prst="rect">
            <a:avLst/>
          </a:prstGeom>
          <a:ln>
            <a:solidFill>
              <a:schemeClr val="accent1"/>
            </a:solidFill>
          </a:ln>
        </p:spPr>
      </p:pic>
      <p:sp>
        <p:nvSpPr>
          <p:cNvPr id="11" name="Content Placeholder 2">
            <a:extLst>
              <a:ext uri="{FF2B5EF4-FFF2-40B4-BE49-F238E27FC236}">
                <a16:creationId xmlns:a16="http://schemas.microsoft.com/office/drawing/2014/main" id="{DE57AC04-17BF-520E-DC38-7039FEFB3F73}"/>
              </a:ext>
            </a:extLst>
          </p:cNvPr>
          <p:cNvSpPr txBox="1">
            <a:spLocks/>
          </p:cNvSpPr>
          <p:nvPr/>
        </p:nvSpPr>
        <p:spPr>
          <a:xfrm>
            <a:off x="3052278" y="5332872"/>
            <a:ext cx="7038205" cy="8908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pPr>
            <a:r>
              <a:rPr lang="en-US" sz="2600" dirty="0">
                <a:solidFill>
                  <a:schemeClr val="tx1"/>
                </a:solidFill>
                <a:effectLst>
                  <a:outerShdw blurRad="38100" dist="38100" dir="2700000" algn="tl">
                    <a:srgbClr val="000000">
                      <a:alpha val="43137"/>
                    </a:srgbClr>
                  </a:outerShdw>
                </a:effectLst>
                <a:latin typeface="+mn-lt"/>
              </a:rPr>
              <a:t>Committed effective dose equivalent (CEDE)</a:t>
            </a:r>
          </a:p>
          <a:p>
            <a:pPr marL="0" indent="0">
              <a:lnSpc>
                <a:spcPct val="120000"/>
              </a:lnSpc>
              <a:spcAft>
                <a:spcPts val="600"/>
              </a:spcAft>
              <a:buFont typeface="Arial" panose="020B0604020202020204" pitchFamily="34" charset="0"/>
              <a:buNone/>
            </a:pPr>
            <a:endParaRPr lang="en-US" sz="2400" dirty="0"/>
          </a:p>
        </p:txBody>
      </p:sp>
      <p:pic>
        <p:nvPicPr>
          <p:cNvPr id="3" name="Picture 2" descr="A white box with black text&#10;&#10;AI-generated content may be incorrect.">
            <a:extLst>
              <a:ext uri="{FF2B5EF4-FFF2-40B4-BE49-F238E27FC236}">
                <a16:creationId xmlns:a16="http://schemas.microsoft.com/office/drawing/2014/main" id="{CD31BD9D-6E4D-202E-FA20-2BAF48706983}"/>
              </a:ext>
            </a:extLst>
          </p:cNvPr>
          <p:cNvPicPr>
            <a:picLocks noChangeAspect="1"/>
          </p:cNvPicPr>
          <p:nvPr/>
        </p:nvPicPr>
        <p:blipFill>
          <a:blip r:embed="rId3"/>
          <a:stretch>
            <a:fillRect/>
          </a:stretch>
        </p:blipFill>
        <p:spPr>
          <a:xfrm>
            <a:off x="469371" y="1538817"/>
            <a:ext cx="8596841" cy="1346200"/>
          </a:xfrm>
          <a:prstGeom prst="rect">
            <a:avLst/>
          </a:prstGeom>
        </p:spPr>
      </p:pic>
      <p:sp>
        <p:nvSpPr>
          <p:cNvPr id="5" name="Oval 4">
            <a:extLst>
              <a:ext uri="{FF2B5EF4-FFF2-40B4-BE49-F238E27FC236}">
                <a16:creationId xmlns:a16="http://schemas.microsoft.com/office/drawing/2014/main" id="{3C911132-B642-A4C0-6214-8724BFA223D6}"/>
              </a:ext>
            </a:extLst>
          </p:cNvPr>
          <p:cNvSpPr/>
          <p:nvPr/>
        </p:nvSpPr>
        <p:spPr>
          <a:xfrm>
            <a:off x="7494086" y="2263907"/>
            <a:ext cx="1892968" cy="89086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ED0473A-DA93-8787-C807-DBAB9D83C83E}"/>
              </a:ext>
            </a:extLst>
          </p:cNvPr>
          <p:cNvSpPr/>
          <p:nvPr/>
        </p:nvSpPr>
        <p:spPr>
          <a:xfrm>
            <a:off x="2347291" y="4229731"/>
            <a:ext cx="2420500" cy="127750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01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B24EE-639D-41B6-54D3-7F27B3C8EA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AD7CA-A53B-8B0E-A163-EB4D76119576}"/>
              </a:ext>
            </a:extLst>
          </p:cNvPr>
          <p:cNvSpPr>
            <a:spLocks noGrp="1"/>
          </p:cNvSpPr>
          <p:nvPr>
            <p:ph idx="1"/>
          </p:nvPr>
        </p:nvSpPr>
        <p:spPr>
          <a:xfrm>
            <a:off x="1211855" y="1586430"/>
            <a:ext cx="10869058" cy="4164891"/>
          </a:xfrm>
        </p:spPr>
        <p:txBody>
          <a:bodyPr>
            <a:normAutofit lnSpcReduction="10000"/>
          </a:bodyPr>
          <a:lstStyle/>
          <a:p>
            <a:pPr marL="0" indent="0">
              <a:lnSpc>
                <a:spcPct val="120000"/>
              </a:lnSpc>
              <a:spcAft>
                <a:spcPts val="600"/>
              </a:spcAft>
              <a:buNone/>
            </a:pPr>
            <a:r>
              <a:rPr lang="en-US" sz="3300"/>
              <a:t>A facility worker inhales 161,000 </a:t>
            </a:r>
            <a:r>
              <a:rPr lang="en-US" sz="3300">
                <a:sym typeface="Symbol" panose="05050102010706020507" pitchFamily="18" charset="2"/>
              </a:rPr>
              <a:t></a:t>
            </a:r>
            <a:r>
              <a:rPr lang="en-US" sz="3300"/>
              <a:t>g of natural uranium while sawing UO</a:t>
            </a:r>
            <a:r>
              <a:rPr lang="en-US" sz="3300" baseline="-25000"/>
              <a:t>2</a:t>
            </a:r>
            <a:r>
              <a:rPr lang="en-US" sz="3300"/>
              <a:t> rods with aerosol measurements indicating an AMAD of 0.3 </a:t>
            </a:r>
            <a:r>
              <a:rPr lang="en-US" sz="3300">
                <a:sym typeface="Symbol" panose="05050102010706020507" pitchFamily="18" charset="2"/>
              </a:rPr>
              <a:t>m.</a:t>
            </a:r>
            <a:r>
              <a:rPr lang="en-US" sz="3300"/>
              <a:t> </a:t>
            </a:r>
          </a:p>
          <a:p>
            <a:pPr marL="0" indent="0">
              <a:lnSpc>
                <a:spcPct val="120000"/>
              </a:lnSpc>
              <a:spcAft>
                <a:spcPts val="600"/>
              </a:spcAft>
              <a:buNone/>
            </a:pPr>
            <a:endParaRPr lang="en-US" sz="3300"/>
          </a:p>
          <a:p>
            <a:pPr marL="0" indent="0">
              <a:lnSpc>
                <a:spcPct val="120000"/>
              </a:lnSpc>
              <a:spcAft>
                <a:spcPts val="600"/>
              </a:spcAft>
              <a:buNone/>
            </a:pPr>
            <a:r>
              <a:rPr lang="en-US" sz="3300"/>
              <a:t>Calculate the committed effective dose equivalent &amp; committed dose equivalent to the lung for this intake.</a:t>
            </a:r>
          </a:p>
          <a:p>
            <a:pPr marL="0" indent="0">
              <a:buNone/>
            </a:pPr>
            <a:endParaRPr lang="en-US" sz="2300"/>
          </a:p>
        </p:txBody>
      </p:sp>
      <p:sp>
        <p:nvSpPr>
          <p:cNvPr id="4" name="Date Placeholder 3">
            <a:extLst>
              <a:ext uri="{FF2B5EF4-FFF2-40B4-BE49-F238E27FC236}">
                <a16:creationId xmlns:a16="http://schemas.microsoft.com/office/drawing/2014/main" id="{5683120A-9632-D7DB-0F71-008711BD7A85}"/>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309012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3C80-8E47-470A-F682-B4DF0F13D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653BE-77AC-4F93-7634-9EEAC71EFB56}"/>
              </a:ext>
            </a:extLst>
          </p:cNvPr>
          <p:cNvSpPr>
            <a:spLocks noGrp="1"/>
          </p:cNvSpPr>
          <p:nvPr>
            <p:ph type="title"/>
          </p:nvPr>
        </p:nvSpPr>
        <p:spPr/>
        <p:txBody>
          <a:bodyPr/>
          <a:lstStyle/>
          <a:p>
            <a:r>
              <a:rPr lang="en-US" dirty="0"/>
              <a:t>Intake </a:t>
            </a:r>
          </a:p>
        </p:txBody>
      </p:sp>
      <p:sp>
        <p:nvSpPr>
          <p:cNvPr id="3" name="Content Placeholder 2">
            <a:extLst>
              <a:ext uri="{FF2B5EF4-FFF2-40B4-BE49-F238E27FC236}">
                <a16:creationId xmlns:a16="http://schemas.microsoft.com/office/drawing/2014/main" id="{44BC8F76-D210-D84C-7F9B-7AB9E5F51864}"/>
              </a:ext>
            </a:extLst>
          </p:cNvPr>
          <p:cNvSpPr>
            <a:spLocks noGrp="1"/>
          </p:cNvSpPr>
          <p:nvPr>
            <p:ph idx="1"/>
          </p:nvPr>
        </p:nvSpPr>
        <p:spPr>
          <a:xfrm>
            <a:off x="838200" y="1999715"/>
            <a:ext cx="8854440" cy="4177247"/>
          </a:xfrm>
        </p:spPr>
        <p:txBody>
          <a:bodyPr/>
          <a:lstStyle/>
          <a:p>
            <a:r>
              <a:rPr lang="en-US" dirty="0"/>
              <a:t>Starting with a blank screen, we can see what we need to enter, as they are marked in red</a:t>
            </a:r>
          </a:p>
          <a:p>
            <a:r>
              <a:rPr lang="en-US" dirty="0"/>
              <a:t>First, select the radionuclide</a:t>
            </a:r>
          </a:p>
        </p:txBody>
      </p:sp>
      <p:sp>
        <p:nvSpPr>
          <p:cNvPr id="4" name="Date Placeholder 3">
            <a:extLst>
              <a:ext uri="{FF2B5EF4-FFF2-40B4-BE49-F238E27FC236}">
                <a16:creationId xmlns:a16="http://schemas.microsoft.com/office/drawing/2014/main" id="{E8407F9D-5195-2333-C152-AA4F67FAFD64}"/>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17" name="Picture 16">
            <a:extLst>
              <a:ext uri="{FF2B5EF4-FFF2-40B4-BE49-F238E27FC236}">
                <a16:creationId xmlns:a16="http://schemas.microsoft.com/office/drawing/2014/main" id="{08C8A7AC-E3D9-7B5C-EB39-392C32C24354}"/>
              </a:ext>
            </a:extLst>
          </p:cNvPr>
          <p:cNvPicPr>
            <a:picLocks noChangeAspect="1"/>
          </p:cNvPicPr>
          <p:nvPr/>
        </p:nvPicPr>
        <p:blipFill>
          <a:blip r:embed="rId3"/>
          <a:stretch>
            <a:fillRect/>
          </a:stretch>
        </p:blipFill>
        <p:spPr>
          <a:xfrm>
            <a:off x="3497006" y="3407689"/>
            <a:ext cx="5197988" cy="2769273"/>
          </a:xfrm>
          <a:prstGeom prst="rect">
            <a:avLst/>
          </a:prstGeom>
        </p:spPr>
      </p:pic>
      <p:sp>
        <p:nvSpPr>
          <p:cNvPr id="9" name="Arrow: Down 8">
            <a:extLst>
              <a:ext uri="{FF2B5EF4-FFF2-40B4-BE49-F238E27FC236}">
                <a16:creationId xmlns:a16="http://schemas.microsoft.com/office/drawing/2014/main" id="{4CD642C1-2E7F-B377-5746-E804FC210155}"/>
              </a:ext>
            </a:extLst>
          </p:cNvPr>
          <p:cNvSpPr/>
          <p:nvPr/>
        </p:nvSpPr>
        <p:spPr>
          <a:xfrm rot="2150142">
            <a:off x="7145873" y="3319635"/>
            <a:ext cx="404522" cy="358165"/>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04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82330-6DBB-ACAD-C62F-039DD9D82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58C5F-62EC-489F-B637-3BE9F7B748A8}"/>
              </a:ext>
            </a:extLst>
          </p:cNvPr>
          <p:cNvSpPr>
            <a:spLocks noGrp="1"/>
          </p:cNvSpPr>
          <p:nvPr>
            <p:ph type="title"/>
          </p:nvPr>
        </p:nvSpPr>
        <p:spPr/>
        <p:txBody>
          <a:bodyPr/>
          <a:lstStyle/>
          <a:p>
            <a:r>
              <a:rPr lang="en-US" dirty="0"/>
              <a:t>Selecting the Radionuclide</a:t>
            </a:r>
          </a:p>
        </p:txBody>
      </p:sp>
      <p:sp>
        <p:nvSpPr>
          <p:cNvPr id="3" name="Content Placeholder 2">
            <a:extLst>
              <a:ext uri="{FF2B5EF4-FFF2-40B4-BE49-F238E27FC236}">
                <a16:creationId xmlns:a16="http://schemas.microsoft.com/office/drawing/2014/main" id="{36578B47-45EF-C8E6-A1F0-704B90B7C089}"/>
              </a:ext>
            </a:extLst>
          </p:cNvPr>
          <p:cNvSpPr>
            <a:spLocks noGrp="1"/>
          </p:cNvSpPr>
          <p:nvPr>
            <p:ph idx="1"/>
          </p:nvPr>
        </p:nvSpPr>
        <p:spPr>
          <a:xfrm>
            <a:off x="886776" y="1959315"/>
            <a:ext cx="4154424" cy="4177247"/>
          </a:xfrm>
        </p:spPr>
        <p:txBody>
          <a:bodyPr/>
          <a:lstStyle/>
          <a:p>
            <a:r>
              <a:rPr lang="en-US" dirty="0"/>
              <a:t>Selecting Uranium gives us the option of choosing a specific nuclide, or a natural mix</a:t>
            </a:r>
          </a:p>
          <a:p>
            <a:r>
              <a:rPr lang="en-US" dirty="0"/>
              <a:t>Once a mix is selected, a new red buttons is shown to select the U mixture.</a:t>
            </a:r>
          </a:p>
        </p:txBody>
      </p:sp>
      <p:sp>
        <p:nvSpPr>
          <p:cNvPr id="4" name="Date Placeholder 3">
            <a:extLst>
              <a:ext uri="{FF2B5EF4-FFF2-40B4-BE49-F238E27FC236}">
                <a16:creationId xmlns:a16="http://schemas.microsoft.com/office/drawing/2014/main" id="{9AA8A9C2-FFF3-DAB4-81DE-979AA0D2B8C8}"/>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13" name="Picture 12">
            <a:extLst>
              <a:ext uri="{FF2B5EF4-FFF2-40B4-BE49-F238E27FC236}">
                <a16:creationId xmlns:a16="http://schemas.microsoft.com/office/drawing/2014/main" id="{D265A0B8-B249-4310-93B5-F1CE7FA34F93}"/>
              </a:ext>
            </a:extLst>
          </p:cNvPr>
          <p:cNvPicPr>
            <a:picLocks noChangeAspect="1"/>
          </p:cNvPicPr>
          <p:nvPr/>
        </p:nvPicPr>
        <p:blipFill>
          <a:blip r:embed="rId2"/>
          <a:stretch>
            <a:fillRect/>
          </a:stretch>
        </p:blipFill>
        <p:spPr>
          <a:xfrm>
            <a:off x="6813708" y="5021981"/>
            <a:ext cx="4105848" cy="1114581"/>
          </a:xfrm>
          <a:prstGeom prst="rect">
            <a:avLst/>
          </a:prstGeom>
        </p:spPr>
      </p:pic>
      <p:pic>
        <p:nvPicPr>
          <p:cNvPr id="15" name="Picture 14">
            <a:extLst>
              <a:ext uri="{FF2B5EF4-FFF2-40B4-BE49-F238E27FC236}">
                <a16:creationId xmlns:a16="http://schemas.microsoft.com/office/drawing/2014/main" id="{A182464E-EF47-FDDC-92EB-2B53F4BFABC7}"/>
              </a:ext>
            </a:extLst>
          </p:cNvPr>
          <p:cNvPicPr>
            <a:picLocks noChangeAspect="1"/>
          </p:cNvPicPr>
          <p:nvPr/>
        </p:nvPicPr>
        <p:blipFill>
          <a:blip r:embed="rId3"/>
          <a:stretch>
            <a:fillRect/>
          </a:stretch>
        </p:blipFill>
        <p:spPr>
          <a:xfrm>
            <a:off x="6591292" y="2054212"/>
            <a:ext cx="4550679" cy="2796929"/>
          </a:xfrm>
          <a:prstGeom prst="rect">
            <a:avLst/>
          </a:prstGeom>
        </p:spPr>
      </p:pic>
    </p:spTree>
    <p:extLst>
      <p:ext uri="{BB962C8B-B14F-4D97-AF65-F5344CB8AC3E}">
        <p14:creationId xmlns:p14="http://schemas.microsoft.com/office/powerpoint/2010/main" val="16541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FEC1-B2C3-CAA1-69F9-B99BFB4F9A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66669-1635-C184-5476-F5214398B547}"/>
              </a:ext>
            </a:extLst>
          </p:cNvPr>
          <p:cNvSpPr>
            <a:spLocks noGrp="1"/>
          </p:cNvSpPr>
          <p:nvPr>
            <p:ph idx="1"/>
          </p:nvPr>
        </p:nvSpPr>
        <p:spPr>
          <a:xfrm>
            <a:off x="838200" y="1449049"/>
            <a:ext cx="5654040" cy="4727913"/>
          </a:xfrm>
        </p:spPr>
        <p:txBody>
          <a:bodyPr/>
          <a:lstStyle/>
          <a:p>
            <a:r>
              <a:rPr lang="en-US" dirty="0"/>
              <a:t>Specify the abundance from predetermined list, or user defined. </a:t>
            </a:r>
          </a:p>
          <a:p>
            <a:r>
              <a:rPr lang="en-US" dirty="0"/>
              <a:t>You can select abundance by activity or mass</a:t>
            </a:r>
          </a:p>
          <a:p>
            <a:r>
              <a:rPr lang="en-US" dirty="0"/>
              <a:t>Either way, pay attention to the resulting specific activity and write it down for later. </a:t>
            </a:r>
          </a:p>
        </p:txBody>
      </p:sp>
      <p:sp>
        <p:nvSpPr>
          <p:cNvPr id="4" name="Date Placeholder 3">
            <a:extLst>
              <a:ext uri="{FF2B5EF4-FFF2-40B4-BE49-F238E27FC236}">
                <a16:creationId xmlns:a16="http://schemas.microsoft.com/office/drawing/2014/main" id="{3EC78D28-EA2F-DD87-1485-FB9BA4109F31}"/>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20250415-1911-40.9851319">
            <a:hlinkClick r:id="" action="ppaction://media"/>
            <a:extLst>
              <a:ext uri="{FF2B5EF4-FFF2-40B4-BE49-F238E27FC236}">
                <a16:creationId xmlns:a16="http://schemas.microsoft.com/office/drawing/2014/main" id="{1B29ABF3-4229-C180-E234-2C18FF167CD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587617" y="1449049"/>
            <a:ext cx="5171567" cy="4578991"/>
          </a:xfrm>
          <a:prstGeom prst="rect">
            <a:avLst/>
          </a:prstGeom>
        </p:spPr>
      </p:pic>
    </p:spTree>
    <p:extLst>
      <p:ext uri="{BB962C8B-B14F-4D97-AF65-F5344CB8AC3E}">
        <p14:creationId xmlns:p14="http://schemas.microsoft.com/office/powerpoint/2010/main" val="15737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01CF-E94B-AAEC-890E-29D5F346F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97CE2-BC9F-42EA-4EAC-570A3AAA3390}"/>
              </a:ext>
            </a:extLst>
          </p:cNvPr>
          <p:cNvSpPr>
            <a:spLocks noGrp="1"/>
          </p:cNvSpPr>
          <p:nvPr>
            <p:ph type="title"/>
          </p:nvPr>
        </p:nvSpPr>
        <p:spPr>
          <a:xfrm>
            <a:off x="100070" y="136525"/>
            <a:ext cx="10515600" cy="1009651"/>
          </a:xfrm>
        </p:spPr>
        <p:txBody>
          <a:bodyPr>
            <a:normAutofit/>
          </a:bodyPr>
          <a:lstStyle/>
          <a:p>
            <a:r>
              <a:rPr lang="en-US" sz="3600"/>
              <a:t>U-NAT EXAMPLE (Cont’d)</a:t>
            </a:r>
          </a:p>
        </p:txBody>
      </p:sp>
      <p:sp>
        <p:nvSpPr>
          <p:cNvPr id="3" name="Content Placeholder 2">
            <a:extLst>
              <a:ext uri="{FF2B5EF4-FFF2-40B4-BE49-F238E27FC236}">
                <a16:creationId xmlns:a16="http://schemas.microsoft.com/office/drawing/2014/main" id="{FD663337-01AD-425D-BF34-FCC264C16DC9}"/>
              </a:ext>
            </a:extLst>
          </p:cNvPr>
          <p:cNvSpPr>
            <a:spLocks noGrp="1"/>
          </p:cNvSpPr>
          <p:nvPr>
            <p:ph idx="1"/>
          </p:nvPr>
        </p:nvSpPr>
        <p:spPr>
          <a:xfrm>
            <a:off x="727113" y="1466336"/>
            <a:ext cx="5927076" cy="3722610"/>
          </a:xfrm>
        </p:spPr>
        <p:txBody>
          <a:bodyPr>
            <a:normAutofit/>
          </a:bodyPr>
          <a:lstStyle/>
          <a:p>
            <a:pPr marL="0" indent="0">
              <a:lnSpc>
                <a:spcPct val="120000"/>
              </a:lnSpc>
              <a:spcAft>
                <a:spcPts val="600"/>
              </a:spcAft>
              <a:buNone/>
            </a:pPr>
            <a:r>
              <a:rPr lang="en-US" sz="3300"/>
              <a:t>Natural uranium comprises</a:t>
            </a:r>
          </a:p>
          <a:p>
            <a:pPr marL="0" indent="0">
              <a:lnSpc>
                <a:spcPct val="120000"/>
              </a:lnSpc>
              <a:spcAft>
                <a:spcPts val="600"/>
              </a:spcAft>
              <a:buNone/>
            </a:pPr>
            <a:r>
              <a:rPr lang="en-US" sz="3300"/>
              <a:t>	49.2 %  </a:t>
            </a:r>
            <a:r>
              <a:rPr lang="en-US" sz="3300" baseline="30000"/>
              <a:t>234</a:t>
            </a:r>
            <a:r>
              <a:rPr lang="en-US" sz="3300"/>
              <a:t>U	</a:t>
            </a:r>
          </a:p>
          <a:p>
            <a:pPr marL="0" indent="0">
              <a:lnSpc>
                <a:spcPct val="120000"/>
              </a:lnSpc>
              <a:spcAft>
                <a:spcPts val="600"/>
              </a:spcAft>
              <a:buNone/>
            </a:pPr>
            <a:r>
              <a:rPr lang="en-US" sz="3300"/>
              <a:t>	  2.2 %  </a:t>
            </a:r>
            <a:r>
              <a:rPr lang="en-US" sz="3300" baseline="30000"/>
              <a:t>235</a:t>
            </a:r>
            <a:r>
              <a:rPr lang="en-US" sz="3300"/>
              <a:t>U</a:t>
            </a:r>
          </a:p>
          <a:p>
            <a:pPr marL="0" indent="0">
              <a:lnSpc>
                <a:spcPct val="120000"/>
              </a:lnSpc>
              <a:spcAft>
                <a:spcPts val="600"/>
              </a:spcAft>
              <a:buNone/>
            </a:pPr>
            <a:r>
              <a:rPr lang="en-US" sz="3300"/>
              <a:t>	48.6 %  </a:t>
            </a:r>
            <a:r>
              <a:rPr lang="en-US" sz="3300" baseline="30000"/>
              <a:t>238</a:t>
            </a:r>
            <a:r>
              <a:rPr lang="en-US" sz="3300"/>
              <a:t>U</a:t>
            </a:r>
          </a:p>
          <a:p>
            <a:pPr marL="0" indent="0">
              <a:lnSpc>
                <a:spcPct val="120000"/>
              </a:lnSpc>
              <a:spcAft>
                <a:spcPts val="600"/>
              </a:spcAft>
              <a:buNone/>
            </a:pPr>
            <a:endParaRPr lang="en-US" sz="3300"/>
          </a:p>
          <a:p>
            <a:pPr marL="0" indent="0">
              <a:buNone/>
            </a:pPr>
            <a:endParaRPr lang="en-US" sz="2300"/>
          </a:p>
        </p:txBody>
      </p:sp>
      <p:sp>
        <p:nvSpPr>
          <p:cNvPr id="4" name="Date Placeholder 3">
            <a:extLst>
              <a:ext uri="{FF2B5EF4-FFF2-40B4-BE49-F238E27FC236}">
                <a16:creationId xmlns:a16="http://schemas.microsoft.com/office/drawing/2014/main" id="{332CA56D-3BCD-E185-B786-119E2F6CDA26}"/>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D560A07A-A95F-39A9-499A-6E2FCC550570}"/>
              </a:ext>
            </a:extLst>
          </p:cNvPr>
          <p:cNvPicPr>
            <a:picLocks noChangeAspect="1"/>
          </p:cNvPicPr>
          <p:nvPr/>
        </p:nvPicPr>
        <p:blipFill>
          <a:blip r:embed="rId3"/>
          <a:stretch>
            <a:fillRect/>
          </a:stretch>
        </p:blipFill>
        <p:spPr>
          <a:xfrm>
            <a:off x="5420299" y="2625954"/>
            <a:ext cx="6580891" cy="3343046"/>
          </a:xfrm>
          <a:prstGeom prst="rect">
            <a:avLst/>
          </a:prstGeom>
        </p:spPr>
      </p:pic>
      <p:pic>
        <p:nvPicPr>
          <p:cNvPr id="9" name="Picture 8">
            <a:extLst>
              <a:ext uri="{FF2B5EF4-FFF2-40B4-BE49-F238E27FC236}">
                <a16:creationId xmlns:a16="http://schemas.microsoft.com/office/drawing/2014/main" id="{099D7D57-134B-36B7-75F6-B1AD4BF3F1D1}"/>
              </a:ext>
            </a:extLst>
          </p:cNvPr>
          <p:cNvPicPr>
            <a:picLocks noChangeAspect="1"/>
          </p:cNvPicPr>
          <p:nvPr/>
        </p:nvPicPr>
        <p:blipFill>
          <a:blip r:embed="rId4"/>
          <a:stretch>
            <a:fillRect/>
          </a:stretch>
        </p:blipFill>
        <p:spPr>
          <a:xfrm>
            <a:off x="9229028" y="2006742"/>
            <a:ext cx="2772162" cy="1238423"/>
          </a:xfrm>
          <a:prstGeom prst="rect">
            <a:avLst/>
          </a:prstGeom>
        </p:spPr>
      </p:pic>
    </p:spTree>
    <p:extLst>
      <p:ext uri="{BB962C8B-B14F-4D97-AF65-F5344CB8AC3E}">
        <p14:creationId xmlns:p14="http://schemas.microsoft.com/office/powerpoint/2010/main" val="193120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20E4-D3C0-AA09-DCEE-D4844022BD4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3D5ED21-1FD9-A72D-A31A-D894AEC7710A}"/>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20250425-1728-35.5218673">
            <a:hlinkClick r:id="" action="ppaction://media"/>
            <a:extLst>
              <a:ext uri="{FF2B5EF4-FFF2-40B4-BE49-F238E27FC236}">
                <a16:creationId xmlns:a16="http://schemas.microsoft.com/office/drawing/2014/main" id="{84802A55-088F-19AF-DAA1-C95191EC105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7264" y="136525"/>
            <a:ext cx="8674019" cy="6016660"/>
          </a:xfrm>
          <a:prstGeom prst="rect">
            <a:avLst/>
          </a:prstGeom>
        </p:spPr>
      </p:pic>
    </p:spTree>
    <p:extLst>
      <p:ext uri="{BB962C8B-B14F-4D97-AF65-F5344CB8AC3E}">
        <p14:creationId xmlns:p14="http://schemas.microsoft.com/office/powerpoint/2010/main" val="2412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D5A87-B382-3D3D-DB16-E218FC2D21B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604721A-C742-805A-6369-BA1C8F535354}"/>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Picture 2">
            <a:extLst>
              <a:ext uri="{FF2B5EF4-FFF2-40B4-BE49-F238E27FC236}">
                <a16:creationId xmlns:a16="http://schemas.microsoft.com/office/drawing/2014/main" id="{8669889E-CB55-A116-9713-B9580C6FCD48}"/>
              </a:ext>
            </a:extLst>
          </p:cNvPr>
          <p:cNvPicPr>
            <a:picLocks noChangeAspect="1"/>
          </p:cNvPicPr>
          <p:nvPr/>
        </p:nvPicPr>
        <p:blipFill>
          <a:blip r:embed="rId2"/>
          <a:stretch>
            <a:fillRect/>
          </a:stretch>
        </p:blipFill>
        <p:spPr>
          <a:xfrm>
            <a:off x="818334" y="2680832"/>
            <a:ext cx="4244262" cy="1744864"/>
          </a:xfrm>
          <a:prstGeom prst="rect">
            <a:avLst/>
          </a:prstGeom>
        </p:spPr>
      </p:pic>
      <p:pic>
        <p:nvPicPr>
          <p:cNvPr id="8" name="Picture 7">
            <a:extLst>
              <a:ext uri="{FF2B5EF4-FFF2-40B4-BE49-F238E27FC236}">
                <a16:creationId xmlns:a16="http://schemas.microsoft.com/office/drawing/2014/main" id="{DF323872-6560-328F-4D95-C407B572E7D8}"/>
              </a:ext>
            </a:extLst>
          </p:cNvPr>
          <p:cNvPicPr>
            <a:picLocks noChangeAspect="1"/>
          </p:cNvPicPr>
          <p:nvPr/>
        </p:nvPicPr>
        <p:blipFill>
          <a:blip r:embed="rId3"/>
          <a:stretch>
            <a:fillRect/>
          </a:stretch>
        </p:blipFill>
        <p:spPr>
          <a:xfrm>
            <a:off x="6569785" y="1389888"/>
            <a:ext cx="3966069" cy="4811014"/>
          </a:xfrm>
          <a:prstGeom prst="rect">
            <a:avLst/>
          </a:prstGeom>
        </p:spPr>
      </p:pic>
      <p:sp>
        <p:nvSpPr>
          <p:cNvPr id="4" name="Arrow: Right 3">
            <a:extLst>
              <a:ext uri="{FF2B5EF4-FFF2-40B4-BE49-F238E27FC236}">
                <a16:creationId xmlns:a16="http://schemas.microsoft.com/office/drawing/2014/main" id="{0087DFE7-4D5D-B9EE-8D06-F54686E9C27A}"/>
              </a:ext>
            </a:extLst>
          </p:cNvPr>
          <p:cNvSpPr/>
          <p:nvPr/>
        </p:nvSpPr>
        <p:spPr>
          <a:xfrm rot="19898592">
            <a:off x="3718827" y="3323014"/>
            <a:ext cx="3310853" cy="256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096559"/>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2966"/>
      </a:accent1>
      <a:accent2>
        <a:srgbClr val="DC4405"/>
      </a:accent2>
      <a:accent3>
        <a:srgbClr val="4B9CD3"/>
      </a:accent3>
      <a:accent4>
        <a:srgbClr val="FFC000"/>
      </a:accent4>
      <a:accent5>
        <a:srgbClr val="92D050"/>
      </a:accent5>
      <a:accent6>
        <a:srgbClr val="7030A0"/>
      </a:accent6>
      <a:hlink>
        <a:srgbClr val="4B9CD3"/>
      </a:hlink>
      <a:folHlink>
        <a:srgbClr val="DC44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D Presentation Template 2024" id="{81097CCE-A60C-094F-8C7E-F137CEB4C6CE}" vid="{28BAA774-E5D1-B544-8674-0C689DEEF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89bf431-880a-4b72-abca-ccf1bbc5d2b3" xsi:nil="true"/>
    <lcf76f155ced4ddcb4097134ff3c332f xmlns="aa9071de-f1d9-4b23-83dd-08b1335a1407">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C0650-C767-46A7-8B47-B9C017F66530}"/>
</file>

<file path=customXml/itemProps2.xml><?xml version="1.0" encoding="utf-8"?>
<ds:datastoreItem xmlns:ds="http://schemas.openxmlformats.org/officeDocument/2006/customXml" ds:itemID="{E6945A35-6AF9-4AA8-A8B1-540F2AEFF344}">
  <ds:schemaRefs>
    <ds:schemaRef ds:uri="http://schemas.microsoft.com/sharepoint/v3/contenttype/forms"/>
  </ds:schemaRefs>
</ds:datastoreItem>
</file>

<file path=customXml/itemProps3.xml><?xml version="1.0" encoding="utf-8"?>
<ds:datastoreItem xmlns:ds="http://schemas.openxmlformats.org/officeDocument/2006/customXml" ds:itemID="{C889D0C3-9219-4D47-B9F3-2377CE70C431}">
  <ds:schemaRefs>
    <ds:schemaRef ds:uri="http://www.w3.org/XML/1998/namespace"/>
    <ds:schemaRef ds:uri="0f19d186-8a15-45fa-92c4-b043d88b87b1"/>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967d6c68-631f-4c5f-a346-087e98380d78"/>
    <ds:schemaRef ds:uri="http://schemas.microsoft.com/office/2006/metadata/properties"/>
  </ds:schemaRefs>
</ds:datastoreItem>
</file>

<file path=customXml/itemProps4.xml><?xml version="1.0" encoding="utf-8"?>
<ds:datastoreItem xmlns:ds="http://schemas.openxmlformats.org/officeDocument/2006/customXml" ds:itemID="{B4D5D2CD-172F-476A-A59F-F0E7E8835158}"/>
</file>

<file path=docProps/app.xml><?xml version="1.0" encoding="utf-8"?>
<Properties xmlns="http://schemas.openxmlformats.org/officeDocument/2006/extended-properties" xmlns:vt="http://schemas.openxmlformats.org/officeDocument/2006/docPropsVTypes">
  <Template>RCD Presentation</Template>
  <TotalTime>3495</TotalTime>
  <Words>1229</Words>
  <Application>Microsoft Office PowerPoint</Application>
  <PresentationFormat>Widescreen</PresentationFormat>
  <Paragraphs>117</Paragraphs>
  <Slides>21</Slides>
  <Notes>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Symbol</vt:lpstr>
      <vt:lpstr>Times New Roman</vt:lpstr>
      <vt:lpstr>Wingdings</vt:lpstr>
      <vt:lpstr>Custom Design</vt:lpstr>
      <vt:lpstr>IMBA Beginner Training</vt:lpstr>
      <vt:lpstr>PowerPoint Presentation</vt:lpstr>
      <vt:lpstr>PowerPoint Presentation</vt:lpstr>
      <vt:lpstr>Intake </vt:lpstr>
      <vt:lpstr>Selecting the Radionuclide</vt:lpstr>
      <vt:lpstr>PowerPoint Presentation</vt:lpstr>
      <vt:lpstr>U-NAT EXAMPLE (Cont’d)</vt:lpstr>
      <vt:lpstr>PowerPoint Presentation</vt:lpstr>
      <vt:lpstr>PowerPoint Presentation</vt:lpstr>
      <vt:lpstr>PowerPoint Presentation</vt:lpstr>
      <vt:lpstr>PowerPoint Presentation</vt:lpstr>
      <vt:lpstr>PowerPoint Presentation</vt:lpstr>
      <vt:lpstr>U-NAT EXAMPLE (Cont’d)</vt:lpstr>
      <vt:lpstr>Deposition</vt:lpstr>
      <vt:lpstr>ICRP66 Recommendation</vt:lpstr>
      <vt:lpstr>Particle Transport</vt:lpstr>
      <vt:lpstr>Absorption</vt:lpstr>
      <vt:lpstr>PowerPoint Presentation</vt:lpstr>
      <vt:lpstr>U-NAT EXAMPLE (Cont’d)</vt:lpstr>
      <vt:lpstr>U-NAT EXAMPLE (Cont’d)</vt:lpstr>
      <vt:lpstr>U-NAT EXAMPLE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IMBA Beginner Training</dc:title>
  <dc:creator>Charlotte Rose</dc:creator>
  <cp:lastModifiedBy>Charlotte Rose</cp:lastModifiedBy>
  <cp:revision>5</cp:revision>
  <dcterms:created xsi:type="dcterms:W3CDTF">2024-08-12T19:42:55Z</dcterms:created>
  <dcterms:modified xsi:type="dcterms:W3CDTF">2025-05-12T18:33:29Z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MediaServiceImageTags">
    <vt:lpwstr/>
  </property>
  <property fmtid="{D5CDD505-2E9C-101B-9397-08002B2CF9AE}" pid="4" name="_dlc_DocIdItemGuid">
    <vt:lpwstr>78f9029b-87bd-45f0-ba20-0e8b5cde40f2</vt:lpwstr>
  </property>
</Properties>
</file>