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97" r:id="rId7"/>
    <p:sldId id="298" r:id="rId8"/>
    <p:sldId id="314" r:id="rId9"/>
    <p:sldId id="315" r:id="rId10"/>
    <p:sldId id="299" r:id="rId11"/>
    <p:sldId id="316" r:id="rId12"/>
    <p:sldId id="3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CD3"/>
    <a:srgbClr val="002966"/>
    <a:srgbClr val="00264B"/>
    <a:srgbClr val="7BAFD4"/>
    <a:srgbClr val="E6F0F6"/>
    <a:srgbClr val="00000E"/>
    <a:srgbClr val="E5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AD4A1-286B-421D-9213-7442795663B8}" v="1" dt="2025-05-12T17:36:26.442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44" autoAdjust="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Rose" userId="464f4354-c4cc-4e41-95d7-a359691f5111" providerId="ADAL" clId="{3EEAD4A1-286B-421D-9213-7442795663B8}"/>
    <pc:docChg chg="addSld delSld modSld">
      <pc:chgData name="Charlotte Rose" userId="464f4354-c4cc-4e41-95d7-a359691f5111" providerId="ADAL" clId="{3EEAD4A1-286B-421D-9213-7442795663B8}" dt="2025-05-12T18:34:43.775" v="5" actId="47"/>
      <pc:docMkLst>
        <pc:docMk/>
      </pc:docMkLst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621944272" sldId="259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848727139" sldId="26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2851482994" sldId="261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2701878030" sldId="262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2619909234" sldId="264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3606017415" sldId="265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090124716" sldId="266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931206443" sldId="267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903012336" sldId="268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199818726" sldId="269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985891969" sldId="270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721189923" sldId="271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147550193" sldId="272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519073063" sldId="273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586106009" sldId="274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233392227" sldId="275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742863622" sldId="276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2992693651" sldId="279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113047879" sldId="28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478801748" sldId="281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65415489" sldId="282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573708620" sldId="283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2233096559" sldId="285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2801689485" sldId="286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1471747529" sldId="287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958174580" sldId="288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4104952808" sldId="29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640670467" sldId="291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927747919" sldId="292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531858942" sldId="293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495902895" sldId="294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231062330" sldId="295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632433470" sldId="296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485193911" sldId="297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3239772782" sldId="298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2016581625" sldId="299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2201895835" sldId="30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809602944" sldId="301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659133561" sldId="302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699244738" sldId="303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70471172" sldId="304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990328365" sldId="307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633209829" sldId="308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833826405" sldId="309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991543552" sldId="31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4236170557" sldId="311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3587429527" sldId="312"/>
        </pc:sldMkLst>
      </pc:sldChg>
      <pc:sldChg chg="add del">
        <pc:chgData name="Charlotte Rose" userId="464f4354-c4cc-4e41-95d7-a359691f5111" providerId="ADAL" clId="{3EEAD4A1-286B-421D-9213-7442795663B8}" dt="2025-05-12T18:14:33.271" v="3" actId="47"/>
        <pc:sldMkLst>
          <pc:docMk/>
          <pc:sldMk cId="372796357" sldId="313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2814993994" sldId="314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4144469907" sldId="315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4286212220" sldId="316"/>
        </pc:sldMkLst>
      </pc:sldChg>
      <pc:sldChg chg="add">
        <pc:chgData name="Charlotte Rose" userId="464f4354-c4cc-4e41-95d7-a359691f5111" providerId="ADAL" clId="{3EEAD4A1-286B-421D-9213-7442795663B8}" dt="2025-05-12T17:36:26.429" v="0"/>
        <pc:sldMkLst>
          <pc:docMk/>
          <pc:sldMk cId="3341324215" sldId="317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3368510008" sldId="318"/>
        </pc:sldMkLst>
      </pc:sldChg>
      <pc:sldChg chg="add del">
        <pc:chgData name="Charlotte Rose" userId="464f4354-c4cc-4e41-95d7-a359691f5111" providerId="ADAL" clId="{3EEAD4A1-286B-421D-9213-7442795663B8}" dt="2025-05-12T18:34:43.775" v="5" actId="47"/>
        <pc:sldMkLst>
          <pc:docMk/>
          <pc:sldMk cId="241241322" sldId="320"/>
        </pc:sldMkLst>
      </pc:sldChg>
      <pc:sldChg chg="add del">
        <pc:chgData name="Charlotte Rose" userId="464f4354-c4cc-4e41-95d7-a359691f5111" providerId="ADAL" clId="{3EEAD4A1-286B-421D-9213-7442795663B8}" dt="2025-05-12T18:27:27.474" v="4" actId="47"/>
        <pc:sldMkLst>
          <pc:docMk/>
          <pc:sldMk cId="3648807841" sldId="321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789481268" sldId="322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273009322" sldId="324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506718089" sldId="325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3004949788" sldId="337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758650499" sldId="338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3089880973" sldId="339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965055074" sldId="340"/>
        </pc:sldMkLst>
      </pc:sldChg>
      <pc:sldChg chg="del">
        <pc:chgData name="Charlotte Rose" userId="464f4354-c4cc-4e41-95d7-a359691f5111" providerId="ADAL" clId="{3EEAD4A1-286B-421D-9213-7442795663B8}" dt="2025-05-12T17:36:43.936" v="1" actId="47"/>
        <pc:sldMkLst>
          <pc:docMk/>
          <pc:sldMk cId="1231700366" sldId="341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1536225969" sldId="342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3641265693" sldId="343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2087817189" sldId="344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3145826551" sldId="345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2002239250" sldId="346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604827499" sldId="347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85516929" sldId="348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2536296614" sldId="349"/>
        </pc:sldMkLst>
      </pc:sldChg>
      <pc:sldChg chg="add del">
        <pc:chgData name="Charlotte Rose" userId="464f4354-c4cc-4e41-95d7-a359691f5111" providerId="ADAL" clId="{3EEAD4A1-286B-421D-9213-7442795663B8}" dt="2025-05-12T18:13:28.469" v="2" actId="47"/>
        <pc:sldMkLst>
          <pc:docMk/>
          <pc:sldMk cId="4190939417" sldId="3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55E704-BC83-0A69-61D6-1C2510659C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BEECB-1421-49E1-445D-2F8EAC3878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64FA7-C914-3C4E-ADB8-527621054AE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2FD75-833E-3EF7-A53A-90A950023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3335E-2F41-DC89-1888-92496D2FA8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3A8B4-1E65-A34A-821B-DCC7684C4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89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775CA-7537-4AB6-BF6C-96910041BBC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C9A8B-6423-4DD8-A52A-D5F1BE331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8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11C0A-A037-F6D6-11D3-22D012529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DA7B0-17A4-18FE-5253-0EA785CA8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F6502-6B18-5DBD-4DA6-2B6B40C35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E71E7-2658-A24F-681A-AB84088CE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C9A8B-6423-4DD8-A52A-D5F1BE331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5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D0119-1F67-3EA5-7FE5-12A789F42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4609E-4378-D9DF-881C-C01A8112B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51E0F-F940-C5E3-08A7-63698A6CE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9DD97-52DD-A36E-0662-9E6CC2D234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C9A8B-6423-4DD8-A52A-D5F1BE331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7999-0A30-E107-3F26-30F5D6314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E3556-3F18-3402-6242-7CA6A6CE2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A8C7E-ED20-BC94-4A8B-7F510D71C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39967-49C9-96DA-A79F-011A7FF65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CC9A8B-6423-4DD8-A52A-D5F1BE3319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2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CBB6-E2AC-4BA1-A748-02338F623A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07" y="1214422"/>
            <a:ext cx="4543514" cy="2633031"/>
          </a:xfrm>
        </p:spPr>
        <p:txBody>
          <a:bodyPr anchor="t"/>
          <a:lstStyle>
            <a:lvl1pPr algn="l">
              <a:defRPr sz="6000">
                <a:solidFill>
                  <a:srgbClr val="002966"/>
                </a:solidFill>
                <a:latin typeface=""/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6AF13-3D65-480A-9BB7-96002FAF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D57E-E96B-3C48-82EB-40C314DD289C}" type="datetime1">
              <a:rPr lang="en-US" smtClean="0"/>
              <a:t>5/12/2025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21135F-A987-B0BA-C598-1EF6F9B74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7" y="4094484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[Name]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558961B-3D44-0BE7-8796-58BABA3E55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6" y="4512939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[Job Title]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F202704-E1B8-FD1C-E508-1496FE239F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8" y="5079057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[Corvallis, OR]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36EB041-5E1D-84C6-DBE4-1921EFE2C8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5497512"/>
            <a:ext cx="4543425" cy="3190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002966"/>
                </a:solidFill>
              </a:defRPr>
            </a:lvl1pPr>
          </a:lstStyle>
          <a:p>
            <a:pPr lvl="0"/>
            <a:r>
              <a:rPr lang="en-US"/>
              <a:t>[</a:t>
            </a:r>
            <a:r>
              <a:rPr lang="en-US" err="1"/>
              <a:t>First.last@rcdsoftware.com</a:t>
            </a:r>
            <a:r>
              <a:rPr lang="en-US"/>
              <a:t>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159C34-2395-F5EC-4DA0-C9CAFB19E8D2}"/>
              </a:ext>
            </a:extLst>
          </p:cNvPr>
          <p:cNvSpPr/>
          <p:nvPr userDrawn="1"/>
        </p:nvSpPr>
        <p:spPr>
          <a:xfrm>
            <a:off x="8028122" y="139485"/>
            <a:ext cx="3533614" cy="901915"/>
          </a:xfrm>
          <a:prstGeom prst="rect">
            <a:avLst/>
          </a:prstGeom>
          <a:solidFill>
            <a:srgbClr val="E6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C6B6D1-CFD0-8E0A-DE2E-9E6C8185B1A6}"/>
              </a:ext>
            </a:extLst>
          </p:cNvPr>
          <p:cNvSpPr/>
          <p:nvPr userDrawn="1"/>
        </p:nvSpPr>
        <p:spPr>
          <a:xfrm>
            <a:off x="0" y="6453119"/>
            <a:ext cx="2913681" cy="365125"/>
          </a:xfrm>
          <a:prstGeom prst="rect">
            <a:avLst/>
          </a:prstGeom>
          <a:solidFill>
            <a:srgbClr val="E6F0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C75B6-06C2-885E-B7A6-150ECB98F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2765" y="913457"/>
            <a:ext cx="38354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2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7022-D910-4198-A60D-ABF4BC423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0F54-76D7-4772-A83B-21B084F3A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E621C-A1CD-4CAB-B1DA-D6CBC444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27C27-7AF3-4530-913C-415476B0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461F8-6677-4BA5-94A3-442F180D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3C587-1087-4473-B614-D6E1D60CE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0DD6F-350E-463A-827F-B76CA443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9A641-0094-4F45-BEA6-1217550A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ED99-8F33-754B-92DD-D76FC360A5F5}" type="datetime1">
              <a:rPr lang="en-US" smtClean="0"/>
              <a:t>5/12/2025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35D95-9861-4033-9473-1A73451D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C1C1-1ABD-48A3-9FF2-96D4B905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6A71F-26A6-4E85-88AF-40404AE52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54632-FA7D-40D1-BDF1-D6907A9F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E1FA92-91B5-4C63-BFEE-566A559A4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01C8F-5DB8-4C61-AAFC-6C787E78DD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2966"/>
                </a:solidFill>
              </a:defRPr>
            </a:lvl1pPr>
            <a:lvl2pPr>
              <a:defRPr>
                <a:solidFill>
                  <a:srgbClr val="002966"/>
                </a:solidFill>
              </a:defRPr>
            </a:lvl2pPr>
            <a:lvl3pPr>
              <a:defRPr>
                <a:solidFill>
                  <a:srgbClr val="002966"/>
                </a:solidFill>
              </a:defRPr>
            </a:lvl3pPr>
            <a:lvl4pPr>
              <a:defRPr>
                <a:solidFill>
                  <a:srgbClr val="002966"/>
                </a:solidFill>
              </a:defRPr>
            </a:lvl4pPr>
            <a:lvl5pPr>
              <a:defRPr>
                <a:solidFill>
                  <a:srgbClr val="0029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2645B-EF4D-46AE-98F9-EBCE87122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CF1D-4222-BC41-BDB5-896A3B1C8583}" type="datetime1">
              <a:rPr lang="en-US" smtClean="0"/>
              <a:t>5/12/2025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2E3652-E5BB-4050-B95D-35607D9A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4C16-8AAD-44E5-A854-D187E3B8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64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2C64F-CDEC-4A8A-ACAF-39004380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0E80-49EE-6F44-A3A7-38DB96525A2F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D61A9A-B442-4C57-A22D-A4CE9330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75834-0297-447C-9FF1-306882C7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9EBD8-E740-4CE5-97FA-0A8FEC3E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7B41-FD57-4489-AAB8-D17CF179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6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E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63D1F-B01B-4906-A680-BC0AF076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722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F76C8-5540-434D-8EE4-D9BF52621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9715"/>
            <a:ext cx="10515600" cy="4177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B9DD1-EA31-42D4-82BC-E425E85219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72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B9CD3"/>
                </a:solidFill>
                <a:latin typeface=""/>
              </a:defRPr>
            </a:lvl1pPr>
          </a:lstStyle>
          <a:p>
            <a:fld id="{D6B35621-9683-1E43-841D-6C66BFC29B99}" type="datetime1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5C743-AF0C-4D2C-841E-4E8564BD1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35" y="63717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B9CD3"/>
                </a:solidFill>
                <a:latin typeface=""/>
              </a:defRPr>
            </a:lvl1pPr>
          </a:lstStyle>
          <a:p>
            <a:fld id="{677F7B41-FD57-4489-AAB8-D17CF17906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8DB0B-80B4-96DB-360C-D509A6E88F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51203" y="192301"/>
            <a:ext cx="2102597" cy="792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DFFD7-7CF8-1D26-A31F-D8BEF0CA91B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209800" y="6295521"/>
            <a:ext cx="77724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63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966"/>
          </a:solidFill>
          <a:latin typeface="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966"/>
          </a:solidFill>
          <a:latin typeface="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966"/>
          </a:solidFill>
          <a:latin typeface="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966"/>
          </a:solidFill>
          <a:latin typeface="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966"/>
          </a:solidFill>
          <a:latin typeface="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966"/>
          </a:solidFill>
          <a:latin typeface="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6543-95BE-F5A9-7A07-64F8609E1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IMBA Beginner</a:t>
            </a:r>
            <a:br>
              <a:rPr lang="en-US" dirty="0"/>
            </a:br>
            <a:r>
              <a:rPr lang="en-US" dirty="0"/>
              <a:t>Training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E011E8-B08C-2426-7B2E-1D4BBDE7C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CD57E-E96B-3C48-82EB-40C314DD289C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49168-65D6-4FBE-DB76-63A4928A3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Charlotte Rose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D4868-E15B-EE05-5319-95A0A5BE1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Research Scientist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010654-B887-E331-F1F4-5A5C6D84A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Corvallis 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F03C8-E66D-22A2-43FB-F86FF78A10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charlotte.rose@rcdsoftware.com</a:t>
            </a:r>
          </a:p>
        </p:txBody>
      </p:sp>
    </p:spTree>
    <p:extLst>
      <p:ext uri="{BB962C8B-B14F-4D97-AF65-F5344CB8AC3E}">
        <p14:creationId xmlns:p14="http://schemas.microsoft.com/office/powerpoint/2010/main" val="59904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F20C-4625-AA02-7298-BFBC1278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70" y="136525"/>
            <a:ext cx="10515600" cy="1009651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E614C-3BD1-5D48-C3A9-E96E82748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2" y="1157613"/>
            <a:ext cx="12023316" cy="495674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A. Overview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What is IMBA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Two main directions for IMBA calculations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B. Main Window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C. Reproduce effective dose coefficients for inhalation &amp; ingestion for selected radionuclides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D. Example dose calculations without bioassay data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CEDE and CDE to Lung for acute inhalation of natural uranium (U-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33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  <a:buFontTx/>
              <a:buChar char="̶"/>
            </a:pPr>
            <a:r>
              <a:rPr lang="en-US" sz="3300" baseline="30000" dirty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Pu inhalation scenario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15E9-DCE9-6684-F44D-7F87AC22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66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10945-273B-D1EB-4006-08900053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31EAA-FA45-30AC-4E63-00771F75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21" y="1683729"/>
            <a:ext cx="10515600" cy="2799920"/>
          </a:xfrm>
        </p:spPr>
        <p:txBody>
          <a:bodyPr>
            <a:normAutofit/>
          </a:bodyPr>
          <a:lstStyle/>
          <a:p>
            <a:r>
              <a:rPr lang="en-US" dirty="0"/>
              <a:t>Using IMBA to calculate effective dose coefficients for ingested and inhaled particulates for workers (ICRP 119)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CFE75-6D61-9550-7E2C-B4D3CBA01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0E80-49EE-6F44-A3A7-38DB96525A2F}" type="datetime1">
              <a:rPr lang="en-US" smtClean="0"/>
              <a:t>5/12/2025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93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886B-5638-15AC-4F9A-522C8D2FB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55F0-D830-59C5-2F14-1627DC0C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B880E6-D392-82D7-AE01-9104C3983C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8432" y="2600024"/>
          <a:ext cx="7886700" cy="1752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50211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6129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7328712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From ICRP 119 Table A.1 Effective Dose coefficients (</a:t>
                      </a:r>
                      <a:r>
                        <a:rPr lang="en-US" i="1" dirty="0"/>
                        <a:t>e</a:t>
                      </a:r>
                      <a:r>
                        <a:rPr lang="en-US" dirty="0"/>
                        <a:t>) for ingested particulates for workers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Sv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Bq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86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27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5.8E-10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423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3F99A-E2C3-E397-31DE-024FE1E62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2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3FD90-5892-425F-232C-49053EB3C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BF152-FC5F-3132-3871-9C55F5E4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4" name="20250425-1707-50.7003379">
            <a:hlinkClick r:id="" action="ppaction://media"/>
            <a:extLst>
              <a:ext uri="{FF2B5EF4-FFF2-40B4-BE49-F238E27FC236}">
                <a16:creationId xmlns:a16="http://schemas.microsoft.com/office/drawing/2014/main" id="{D54B10F4-AA4F-C6B7-9E61-FD3D30761D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5685" y="67232"/>
            <a:ext cx="9666641" cy="67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BB6B-4872-D2CF-48EA-2056E514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77F9-CB89-3391-C5AC-3506F128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171C767-6201-CA24-B669-DC00270FDA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8432" y="2600024"/>
          <a:ext cx="7886700" cy="1752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50211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6129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73287120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From ICRP 119 Table A.1 Effective Dose coefficients (</a:t>
                      </a:r>
                      <a:r>
                        <a:rPr lang="en-US" i="1" dirty="0"/>
                        <a:t>e</a:t>
                      </a:r>
                      <a:r>
                        <a:rPr lang="en-US" dirty="0"/>
                        <a:t>) for ingested particulates for workers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3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Sv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Bq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86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27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5.8E-10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423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E7EA3-BA7F-62EC-444D-6AD1E7D5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93F2-1463-6646-9AB5-3E59D066B5F9}" type="datetime1">
              <a:rPr lang="en-US" smtClean="0"/>
              <a:t>5/12/2025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B1D3B-9454-8F57-BE88-CC38694FB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764" y="4956476"/>
            <a:ext cx="2235624" cy="1277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FBEA68-62EE-37E7-C5B7-CB11C1C8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44187"/>
            <a:ext cx="4982575" cy="534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46F8D-CAC1-C91F-0117-367C20FD1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54" y="5265075"/>
            <a:ext cx="3458298" cy="7192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43A9EA-4120-611B-4848-B003C4B2F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34423"/>
            <a:ext cx="5878434" cy="730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729D24-169F-9147-9A92-BB5F5D9B5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401" y="4956476"/>
            <a:ext cx="2018816" cy="11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35013-6AB1-B647-9BC3-140EF7A85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0569A-E91F-4AD3-E9B5-0DE6E0BE4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4F312D36-5FC8-82DA-6F54-FC0A616C0B1C}"/>
              </a:ext>
            </a:extLst>
          </p:cNvPr>
          <p:cNvGraphicFramePr>
            <a:graphicFrameLocks/>
          </p:cNvGraphicFramePr>
          <p:nvPr/>
        </p:nvGraphicFramePr>
        <p:xfrm>
          <a:off x="958885" y="2367280"/>
          <a:ext cx="10515597" cy="212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704325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5910426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6272756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Fluorine (F-18)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ICRP 119 Table A.1 Effective Dose coefficients (</a:t>
                      </a:r>
                      <a:r>
                        <a:rPr lang="en-US" i="1" dirty="0"/>
                        <a:t>e</a:t>
                      </a:r>
                      <a:r>
                        <a:rPr lang="en-US" dirty="0"/>
                        <a:t>) for inhaled particulates for workers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44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i="0" baseline="-25000" dirty="0"/>
                        <a:t>1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Sv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Bq</a:t>
                      </a:r>
                      <a:r>
                        <a:rPr lang="en-US" dirty="0"/>
                        <a:t>) (5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5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6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8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9.3E-11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53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58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E8820-4D77-9C5B-1ED2-83DDD74B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7DD51-F6A1-A7AE-09FF-60C5158B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3" name="20250425-1716-57.6446980">
            <a:hlinkClick r:id="" action="ppaction://media"/>
            <a:extLst>
              <a:ext uri="{FF2B5EF4-FFF2-40B4-BE49-F238E27FC236}">
                <a16:creationId xmlns:a16="http://schemas.microsoft.com/office/drawing/2014/main" id="{6207DC31-E576-2528-FC94-8A37B8D4F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362" y="0"/>
            <a:ext cx="10688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1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BA59-41C2-C493-B0EB-3D06E761B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8C018-4262-93CD-B75E-7868EF90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A566E-397E-BF43-BCBD-1E8FE2439686}" type="datetime1">
              <a:rPr lang="en-US" smtClean="0"/>
              <a:t>5/12/2025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82BFD-FD6D-3EE4-7B07-CF5D24B4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11" y="2890211"/>
            <a:ext cx="4933862" cy="334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4771A-072F-FBD9-A33C-7413A8917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07" y="2860232"/>
            <a:ext cx="4925206" cy="337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CCD79C-F576-ACF3-99A5-985C2A23F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" y="2891082"/>
            <a:ext cx="4968485" cy="33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66A46B-5513-A20D-E3F1-604598108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197" y="3255601"/>
            <a:ext cx="1475874" cy="731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84B38-2B4B-FF6C-077B-058109B14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962" y="3263855"/>
            <a:ext cx="1634114" cy="813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99F072-668B-627D-9A55-30104146F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287" y="3253120"/>
            <a:ext cx="1467885" cy="733943"/>
          </a:xfrm>
          <a:prstGeom prst="rect">
            <a:avLst/>
          </a:prstGeom>
        </p:spPr>
      </p:pic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109EBAC8-D552-3F98-EF8E-4CBF32E7A87A}"/>
              </a:ext>
            </a:extLst>
          </p:cNvPr>
          <p:cNvGraphicFramePr>
            <a:graphicFrameLocks/>
          </p:cNvGraphicFramePr>
          <p:nvPr/>
        </p:nvGraphicFramePr>
        <p:xfrm>
          <a:off x="1087222" y="766771"/>
          <a:ext cx="10515597" cy="212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7043253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5910426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86272756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Fluorine (F-18)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From ICRP 119 Table A.1 Effective Dose coefficients (</a:t>
                      </a:r>
                      <a:r>
                        <a:rPr lang="en-US" i="1" dirty="0"/>
                        <a:t>e</a:t>
                      </a:r>
                      <a:r>
                        <a:rPr lang="en-US" dirty="0"/>
                        <a:t>) for inhaled particulates for workers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448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i="0" baseline="-25000" dirty="0"/>
                        <a:t>1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e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Sv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Bq</a:t>
                      </a:r>
                      <a:r>
                        <a:rPr lang="en-US" dirty="0"/>
                        <a:t>) (5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5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56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84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9.3E-11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53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3242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966"/>
      </a:accent1>
      <a:accent2>
        <a:srgbClr val="DC4405"/>
      </a:accent2>
      <a:accent3>
        <a:srgbClr val="4B9CD3"/>
      </a:accent3>
      <a:accent4>
        <a:srgbClr val="FFC000"/>
      </a:accent4>
      <a:accent5>
        <a:srgbClr val="92D050"/>
      </a:accent5>
      <a:accent6>
        <a:srgbClr val="7030A0"/>
      </a:accent6>
      <a:hlink>
        <a:srgbClr val="4B9CD3"/>
      </a:hlink>
      <a:folHlink>
        <a:srgbClr val="DC440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D Presentation Template 2024" id="{81097CCE-A60C-094F-8C7E-F137CEB4C6CE}" vid="{28BAA774-E5D1-B544-8674-0C689DEEF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9bf431-880a-4b72-abca-ccf1bbc5d2b3" xsi:nil="true"/>
    <lcf76f155ced4ddcb4097134ff3c332f xmlns="aa9071de-f1d9-4b23-83dd-08b1335a140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4D12BCFAC0240A20826305D23CE28" ma:contentTypeVersion="14" ma:contentTypeDescription="Create a new document." ma:contentTypeScope="" ma:versionID="6a410a70177dc963b049859032de4722">
  <xsd:schema xmlns:xsd="http://www.w3.org/2001/XMLSchema" xmlns:xs="http://www.w3.org/2001/XMLSchema" xmlns:p="http://schemas.microsoft.com/office/2006/metadata/properties" xmlns:ns2="aa9071de-f1d9-4b23-83dd-08b1335a1407" xmlns:ns3="389bf431-880a-4b72-abca-ccf1bbc5d2b3" targetNamespace="http://schemas.microsoft.com/office/2006/metadata/properties" ma:root="true" ma:fieldsID="27e031d7d14e29b70c896fdef788ae4d" ns2:_="" ns3:_="">
    <xsd:import namespace="aa9071de-f1d9-4b23-83dd-08b1335a1407"/>
    <xsd:import namespace="389bf431-880a-4b72-abca-ccf1bbc5d2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071de-f1d9-4b23-83dd-08b1335a1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36f26c1-4773-4e55-850a-517a34df1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bf431-880a-4b72-abca-ccf1bbc5d2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27e5a9-8856-4740-9166-a61a114cd949}" ma:internalName="TaxCatchAll" ma:showField="CatchAllData" ma:web="389bf431-880a-4b72-abca-ccf1bbc5d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889D0C3-9219-4D47-B9F3-2377CE70C431}">
  <ds:schemaRefs>
    <ds:schemaRef ds:uri="http://www.w3.org/XML/1998/namespace"/>
    <ds:schemaRef ds:uri="0f19d186-8a15-45fa-92c4-b043d88b87b1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67d6c68-631f-4c5f-a346-087e98380d7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BDAB79F-B836-46AC-A471-9EBF9B7F1015}"/>
</file>

<file path=customXml/itemProps3.xml><?xml version="1.0" encoding="utf-8"?>
<ds:datastoreItem xmlns:ds="http://schemas.openxmlformats.org/officeDocument/2006/customXml" ds:itemID="{E6945A35-6AF9-4AA8-A8B1-540F2AEFF34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55C4F51-ABAF-4F1D-9F93-48E4AC2964E9}"/>
</file>

<file path=docProps/app.xml><?xml version="1.0" encoding="utf-8"?>
<Properties xmlns="http://schemas.openxmlformats.org/officeDocument/2006/extended-properties" xmlns:vt="http://schemas.openxmlformats.org/officeDocument/2006/docPropsVTypes">
  <Template>RCD Presentation</Template>
  <TotalTime>3494</TotalTime>
  <Words>252</Words>
  <Application>Microsoft Office PowerPoint</Application>
  <PresentationFormat>Widescreen</PresentationFormat>
  <Paragraphs>73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Custom Design</vt:lpstr>
      <vt:lpstr>IMBA Beginner Training</vt:lpstr>
      <vt:lpstr>OUTLINE</vt:lpstr>
      <vt:lpstr>Using IMBA to calculate effective dose coefficients for ingested and inhaled particulates for workers (ICRP 119)</vt:lpstr>
      <vt:lpstr>Carbon</vt:lpstr>
      <vt:lpstr>PowerPoint Presentation</vt:lpstr>
      <vt:lpstr>Carbon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IMBA Beginner Training</dc:title>
  <dc:creator>Charlotte Rose</dc:creator>
  <cp:lastModifiedBy>Charlotte Rose</cp:lastModifiedBy>
  <cp:revision>4</cp:revision>
  <dcterms:created xsi:type="dcterms:W3CDTF">2024-08-12T19:42:55Z</dcterms:created>
  <dcterms:modified xsi:type="dcterms:W3CDTF">2025-05-12T18:34:53Z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0x0101004E34D12BCFAC0240A20826305D23CE28</vt:lpwstr>
  </property>
  <property fmtid="{D5CDD505-2E9C-101B-9397-08002B2CF9AE}" pid="3" name="MediaServiceImageTags">
    <vt:lpwstr/>
  </property>
  <property fmtid="{D5CDD505-2E9C-101B-9397-08002B2CF9AE}" pid="4" name="_dlc_DocIdItemGuid">
    <vt:lpwstr>cf26813f-8f53-4995-bda7-180d828a17a1</vt:lpwstr>
  </property>
</Properties>
</file>