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sldIdLst>
    <p:sldId id="270" r:id="rId6"/>
    <p:sldId id="261" r:id="rId7"/>
    <p:sldId id="273" r:id="rId8"/>
    <p:sldId id="271" r:id="rId9"/>
    <p:sldId id="272" r:id="rId10"/>
    <p:sldId id="262" r:id="rId11"/>
    <p:sldId id="274" r:id="rId12"/>
    <p:sldId id="279" r:id="rId13"/>
    <p:sldId id="275" r:id="rId14"/>
    <p:sldId id="277" r:id="rId15"/>
    <p:sldId id="278" r:id="rId16"/>
    <p:sldId id="269" r:id="rId17"/>
    <p:sldId id="267" r:id="rId18"/>
  </p:sldIdLst>
  <p:sldSz cx="13817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30D2FA-DE02-96F0-A1B5-5D9D0964D5E8}" name="Ramos, Carli A" initials="CR" userId="S::carli.ramos@pnnl.gov::26458c2d-bb1a-46fa-a948-3839a9343d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A54"/>
    <a:srgbClr val="FEEBDE"/>
    <a:srgbClr val="FFF8E9"/>
    <a:srgbClr val="769DDB"/>
    <a:srgbClr val="FCE6DA"/>
    <a:srgbClr val="FACFBC"/>
    <a:srgbClr val="FED9BF"/>
    <a:srgbClr val="1CAEE5"/>
    <a:srgbClr val="2D73AE"/>
    <a:srgbClr val="F1C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98" autoAdjust="0"/>
    <p:restoredTop sz="94192" autoAdjust="0"/>
  </p:normalViewPr>
  <p:slideViewPr>
    <p:cSldViewPr snapToGrid="0">
      <p:cViewPr varScale="1">
        <p:scale>
          <a:sx n="93" d="100"/>
          <a:sy n="93" d="100"/>
        </p:scale>
        <p:origin x="10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22" Type="http://schemas.openxmlformats.org/officeDocument/2006/relationships/tableStyles" Target="tableStyles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72C907-F664-DFD9-8843-47B289522462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9813638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 dirty="0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084656" y="1007348"/>
            <a:ext cx="6392526" cy="1869883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4400" b="1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073823" y="4044324"/>
            <a:ext cx="6414193" cy="38826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 dirty="0"/>
              <a:t>Presenter’s title</a:t>
            </a:r>
          </a:p>
        </p:txBody>
      </p:sp>
      <p:sp>
        <p:nvSpPr>
          <p:cNvPr id="5" name="Footer Placeholder 4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727200" y="7318055"/>
            <a:ext cx="4663440" cy="413808"/>
          </a:xfr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5909B-C17C-4369-E367-1A262D7056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85820" y="5271178"/>
            <a:ext cx="641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International RAMP Users’ Group Meeting</a:t>
            </a:r>
          </a:p>
        </p:txBody>
      </p:sp>
      <p:pic>
        <p:nvPicPr>
          <p:cNvPr id="12" name="Picture 11" descr="A large building with a clock tower&#10;&#10;AI-generated content may be incorrect.">
            <a:extLst>
              <a:ext uri="{FF2B5EF4-FFF2-40B4-BE49-F238E27FC236}">
                <a16:creationId xmlns:a16="http://schemas.microsoft.com/office/drawing/2014/main" id="{9C9BF36A-2114-2861-853B-800D1C2EF7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78" y="0"/>
            <a:ext cx="5828222" cy="777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23EEFC-F17D-20E2-19B5-57978019C9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39377" y="410052"/>
            <a:ext cx="12938845" cy="6952295"/>
          </a:xfrm>
          <a:prstGeom prst="rect">
            <a:avLst/>
          </a:prstGeom>
          <a:noFill/>
          <a:ln w="57150">
            <a:solidFill>
              <a:srgbClr val="193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8813727-678A-A3F1-E46B-2449D824DD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1073823" y="3612059"/>
            <a:ext cx="6414192" cy="388261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0FE16-483F-9FC8-41FF-5E41331F440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92026" y="6658516"/>
            <a:ext cx="2552922" cy="659539"/>
            <a:chOff x="682881" y="6658516"/>
            <a:chExt cx="2552922" cy="6595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42669E-CD9A-647B-E146-3DA8869A653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364261-F9EF-D8F4-AEF2-7D757B15749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Logo&#10;&#10;AI-generated content may be incorrect.">
              <a:extLst>
                <a:ext uri="{FF2B5EF4-FFF2-40B4-BE49-F238E27FC236}">
                  <a16:creationId xmlns:a16="http://schemas.microsoft.com/office/drawing/2014/main" id="{7D027802-0BBD-28DA-98A4-10EA64BC16C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9F53F73-51CA-4363-ED1C-A09E357814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1073823" y="4735148"/>
            <a:ext cx="6426794" cy="388261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E9A8B0-CE4D-554A-86AF-E8AD2BCACD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3106166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2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39079" y="482139"/>
            <a:ext cx="11917680" cy="1280397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9243" y="2069405"/>
            <a:ext cx="11917680" cy="493151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600">
                <a:solidFill>
                  <a:srgbClr val="193A54"/>
                </a:solidFill>
              </a:defRPr>
            </a:lvl1pPr>
            <a:lvl2pPr>
              <a:defRPr sz="3200">
                <a:solidFill>
                  <a:srgbClr val="193A54"/>
                </a:solidFill>
              </a:defRPr>
            </a:lvl2pPr>
            <a:lvl3pPr>
              <a:defRPr sz="2800">
                <a:solidFill>
                  <a:srgbClr val="193A54"/>
                </a:solidFill>
              </a:defRPr>
            </a:lvl3pPr>
            <a:lvl4pPr>
              <a:defRPr sz="2400">
                <a:solidFill>
                  <a:srgbClr val="193A54"/>
                </a:solidFill>
              </a:defRPr>
            </a:lvl4pPr>
            <a:lvl5pPr>
              <a:defRPr sz="2000">
                <a:solidFill>
                  <a:srgbClr val="193A54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A4FB85FE-5E2B-0653-291A-3A469845853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FB5B68-8252-29EF-E689-D0BD3BEAF6E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586536" y="6960491"/>
            <a:ext cx="2552922" cy="659539"/>
            <a:chOff x="682881" y="6658516"/>
            <a:chExt cx="2552922" cy="6595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900425-7887-B071-AA8C-90D3346C534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00EF96D-D774-7331-D463-A9580006B48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CC2C6B1F-7449-8550-25E1-C39A7D0E78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848E9A-7E37-0E61-4640-FF205CEF2C7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5755" y="0"/>
            <a:ext cx="789980" cy="7772400"/>
            <a:chOff x="-5755" y="-1"/>
            <a:chExt cx="787808" cy="7772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B5FCD4-DEC0-8547-C8D0-C56907345D5A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7585BF-B978-55A7-0D8E-843378B087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C80F0A4-29C5-21B3-8D1C-C7C43B11E745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813D862-645F-325B-5CF9-A69B4538AE98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036B84A-B32B-73D8-F3BF-BBFF327EF8D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0DF32B22-1B1E-B7BD-B2BB-0BD9A9D1DE2C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13D334-A24D-D24D-092F-3EFE25279E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73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248884F-1B02-6B0E-9E7A-2E2B12F1D439}"/>
              </a:ext>
            </a:extLst>
          </p:cNvPr>
          <p:cNvSpPr>
            <a:spLocks/>
          </p:cNvSpPr>
          <p:nvPr userDrawn="1"/>
        </p:nvSpPr>
        <p:spPr>
          <a:xfrm>
            <a:off x="-381" y="0"/>
            <a:ext cx="5629876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34" y="873975"/>
            <a:ext cx="4456535" cy="1416655"/>
          </a:xfrm>
        </p:spPr>
        <p:txBody>
          <a:bodyPr anchor="b">
            <a:normAutofit/>
          </a:bodyPr>
          <a:lstStyle>
            <a:lvl1pPr>
              <a:defRPr sz="38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873976"/>
            <a:ext cx="6995160" cy="5629036"/>
          </a:xfrm>
        </p:spPr>
        <p:txBody>
          <a:bodyPr/>
          <a:lstStyle>
            <a:lvl1pPr>
              <a:defRPr sz="3600">
                <a:solidFill>
                  <a:srgbClr val="193A54"/>
                </a:solidFill>
              </a:defRPr>
            </a:lvl1pPr>
            <a:lvl2pPr>
              <a:defRPr sz="3200">
                <a:solidFill>
                  <a:srgbClr val="193A54"/>
                </a:solidFill>
              </a:defRPr>
            </a:lvl2pPr>
            <a:lvl3pPr>
              <a:defRPr sz="2800">
                <a:solidFill>
                  <a:srgbClr val="193A54"/>
                </a:solidFill>
              </a:defRPr>
            </a:lvl3pPr>
            <a:lvl4pPr>
              <a:defRPr sz="2400">
                <a:solidFill>
                  <a:srgbClr val="193A54"/>
                </a:solidFill>
              </a:defRPr>
            </a:lvl4pPr>
            <a:lvl5pPr>
              <a:defRPr sz="2200">
                <a:solidFill>
                  <a:srgbClr val="193A54"/>
                </a:solidFill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160" y="2712888"/>
            <a:ext cx="4456535" cy="379012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93A54"/>
                </a:solidFill>
              </a:defRPr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74279" y="7010650"/>
            <a:ext cx="4197455" cy="31684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D08F97-CAEB-A693-D63F-C53683CD4D9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47895" y="412644"/>
            <a:ext cx="5181600" cy="6947111"/>
            <a:chOff x="2743200" y="412644"/>
            <a:chExt cx="5181600" cy="694711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9ACDE3-F563-6B40-484C-9FE5FCB5EC0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12644"/>
              <a:ext cx="0" cy="6947111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B0E919-AAA6-8824-C75B-BFEE79216D8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42384"/>
              <a:ext cx="5181600" cy="0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CA4023-FA11-682B-60CA-EC3C25F93E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7332892"/>
              <a:ext cx="5181600" cy="0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6DFA6D-7A5A-9BD3-D211-A23B3BBEB21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316518" y="6839302"/>
            <a:ext cx="2552922" cy="659539"/>
            <a:chOff x="682881" y="6658516"/>
            <a:chExt cx="2552922" cy="6595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990286-D502-E28B-E6A1-99C3506D5B4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4289B7BC-87FF-BE2F-3A25-A8C41F78F54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Logo&#10;&#10;AI-generated content may be incorrect.">
              <a:extLst>
                <a:ext uri="{FF2B5EF4-FFF2-40B4-BE49-F238E27FC236}">
                  <a16:creationId xmlns:a16="http://schemas.microsoft.com/office/drawing/2014/main" id="{EF9BD222-C1E8-DE34-EA6E-DFE891981C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736D514-C3B7-B75E-377F-9E54D1E403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285237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243" y="413809"/>
            <a:ext cx="11917680" cy="150230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9243" y="2091049"/>
            <a:ext cx="5872480" cy="4931516"/>
          </a:xfrm>
        </p:spPr>
        <p:txBody>
          <a:bodyPr/>
          <a:lstStyle>
            <a:lvl1pPr>
              <a:defRPr sz="3600">
                <a:solidFill>
                  <a:srgbClr val="193A54"/>
                </a:solidFill>
              </a:defRPr>
            </a:lvl1pPr>
            <a:lvl2pPr>
              <a:defRPr sz="3200">
                <a:solidFill>
                  <a:srgbClr val="193A54"/>
                </a:solidFill>
              </a:defRPr>
            </a:lvl2pPr>
            <a:lvl3pPr>
              <a:defRPr sz="2800">
                <a:solidFill>
                  <a:srgbClr val="193A54"/>
                </a:solidFill>
              </a:defRPr>
            </a:lvl3pPr>
            <a:lvl4pPr>
              <a:defRPr sz="2400">
                <a:solidFill>
                  <a:srgbClr val="193A54"/>
                </a:solidFill>
              </a:defRPr>
            </a:lvl4pPr>
            <a:lvl5pPr>
              <a:defRPr sz="2000">
                <a:solidFill>
                  <a:srgbClr val="193A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4443" y="2091049"/>
            <a:ext cx="5872480" cy="4931516"/>
          </a:xfrm>
        </p:spPr>
        <p:txBody>
          <a:bodyPr>
            <a:norm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36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32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E66B943F-6214-F651-6AFE-0E5CE6DD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FF1249-3BEA-9125-3DC7-18309FAF65A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35773" y="7003122"/>
            <a:ext cx="2552922" cy="659539"/>
            <a:chOff x="682881" y="6658516"/>
            <a:chExt cx="2552922" cy="6595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3B1981-83C4-C605-0187-5D7BD04291A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2A902FE-C772-6B3E-E16C-5B6059E0B5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3D25EFD8-4544-1D33-310C-B709BEEF69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573885-5A58-7AF2-04A2-A0A9A73AE1B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830580" cy="7772400"/>
            <a:chOff x="-5755" y="-1"/>
            <a:chExt cx="787808" cy="77724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F536E5-7F3A-D347-0A97-63CBC031EA4E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5F10DEE-4F98-E5C9-830F-47EB60EB5F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9B4FD87-5534-BC67-CD15-5F24870D3F8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E8DEDC4-AAB6-B088-C8DF-3E361BCF0DDB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EAA386C-3CEC-39EE-BE6E-01018C5E3E1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D1D31B86-68DD-96A9-90D0-9E460C04474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3E14A1-BA7D-438D-3A19-0C31EBE9BF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000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35EDA6-759A-1F75-F971-31D70AAEF9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5748452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436" y="873975"/>
            <a:ext cx="4425859" cy="1457745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93356" y="407247"/>
            <a:ext cx="7086713" cy="6661321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436" y="2768707"/>
            <a:ext cx="4425859" cy="363002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93A54"/>
                </a:solidFill>
              </a:defRPr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17F25E-7C06-4D12-C522-A9221461901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26720" y="410139"/>
            <a:ext cx="5321732" cy="6947111"/>
            <a:chOff x="2743200" y="412644"/>
            <a:chExt cx="5321732" cy="694711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7CD3D7-E31A-C36F-4345-172428C3AE7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12644"/>
              <a:ext cx="0" cy="6947111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FA27E-D674-FF2A-2991-6A58B67CC86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2743200" y="442384"/>
              <a:ext cx="5321732" cy="0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8DDE3B-652E-B0C4-E4B5-0B0C45FA1BA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2743200" y="7320559"/>
              <a:ext cx="5321732" cy="12333"/>
            </a:xfrm>
            <a:prstGeom prst="line">
              <a:avLst/>
            </a:prstGeom>
            <a:ln w="57150">
              <a:solidFill>
                <a:srgbClr val="193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E82978E-A1DE-78D8-8AD1-834D97B1B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3356" y="6382630"/>
            <a:ext cx="7086713" cy="659539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D8A122-72A9-15CD-0577-0F649CC7415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837958" y="7045023"/>
            <a:ext cx="2552922" cy="659539"/>
            <a:chOff x="682881" y="6658516"/>
            <a:chExt cx="2552922" cy="6595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CA1AF-E1F4-A8FD-4CF8-864FBD08F7A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9FAE527-D0B1-E203-A217-005C6FED052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6133B79A-FFD7-C251-44FC-D57426BCDE2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B6AF077-932D-01FB-6B5B-3767A4152D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3186177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7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413810"/>
            <a:ext cx="11709400" cy="1502304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93A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0F9269DB-64A2-42EA-CD47-4F39B040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7E4B8C-BBE7-ADEC-F02C-19D22E8F57A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783485" y="6874094"/>
            <a:ext cx="2552922" cy="659539"/>
            <a:chOff x="682881" y="6658516"/>
            <a:chExt cx="2552922" cy="6595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012EBF-9EEF-1ACC-40E1-6793B687235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0C1B8D1-A8D8-4392-D512-E2168881A2B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Logo&#10;&#10;AI-generated content may be incorrect.">
              <a:extLst>
                <a:ext uri="{FF2B5EF4-FFF2-40B4-BE49-F238E27FC236}">
                  <a16:creationId xmlns:a16="http://schemas.microsoft.com/office/drawing/2014/main" id="{6FB6ACD8-960B-6077-322B-96505EFFDAB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C4E97F-BD56-E0B5-C20A-A2673B0A17F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5756" y="0"/>
            <a:ext cx="955715" cy="7772400"/>
            <a:chOff x="-5755" y="-1"/>
            <a:chExt cx="787808" cy="77724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356792-B099-08A8-E6D8-D766DAD3F82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F44E85F-BA7F-B8A7-EAC8-6987D616DE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33F04BE-B760-ABBC-B8CB-F9BCCD6AB7F4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9B8C467-3EC2-4768-12E1-8026D036831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020966E-6A1A-26E9-C70B-90AF4F00FD23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D52C62C-5011-AB07-715B-B0A4628691A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607B9-981B-425E-6860-2A8EDB7D402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012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09B553D-5F79-3A71-4E74-7B4AA0A19E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4786" y="2216906"/>
            <a:ext cx="3794760" cy="4492411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1EE6E1F7-65CB-63F3-E02F-CDB0981C59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42062" y="2227971"/>
            <a:ext cx="3794760" cy="4492411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3922" y="2227971"/>
            <a:ext cx="3794760" cy="4492411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95399" y="1471127"/>
            <a:ext cx="11964147" cy="4709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18335A"/>
              </a:buClr>
              <a:buNone/>
              <a:defRPr sz="2400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7203" indent="-259068">
              <a:buFont typeface="Wingdings" panose="05000000000000000000" pitchFamily="2" charset="2"/>
              <a:buChar char="§"/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5339" indent="-259068">
              <a:buFont typeface="Wingdings" panose="05000000000000000000" pitchFamily="2" charset="2"/>
              <a:buChar char="ü"/>
              <a:defRPr sz="188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31610" indent="-259068">
              <a:buFont typeface="Wingdings" panose="05000000000000000000" pitchFamily="2" charset="2"/>
              <a:buChar char="§"/>
              <a:defRPr sz="151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9476DF-EB14-B0C0-F260-BEAA5736E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384" y="446691"/>
            <a:ext cx="7624984" cy="826080"/>
          </a:xfrm>
          <a:prstGeom prst="rect">
            <a:avLst/>
          </a:prstGeom>
        </p:spPr>
        <p:txBody>
          <a:bodyPr lIns="0" anchor="b"/>
          <a:lstStyle>
            <a:lvl1pPr>
              <a:defRPr lang="en-US" sz="3400" b="1" kern="1200" dirty="0">
                <a:solidFill>
                  <a:srgbClr val="193A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2E3C0F3-5BB0-7B03-CCD2-28B61A61BD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5782" y="5912653"/>
            <a:ext cx="3771054" cy="777240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41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9294" y="5912653"/>
            <a:ext cx="3843020" cy="777240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41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9FD8E4C0-4646-4BD9-7323-1C00BDF18B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1384" y="5918755"/>
            <a:ext cx="3843020" cy="777240"/>
          </a:xfrm>
          <a:prstGeom prst="rect">
            <a:avLst/>
          </a:prstGeom>
          <a:noFill/>
        </p:spPr>
        <p:txBody>
          <a:bodyPr lIns="182880" tIns="182880" rIns="182880" bIns="182880" anchor="b" anchorCtr="0"/>
          <a:lstStyle>
            <a:lvl1pPr marL="0" indent="0">
              <a:buNone/>
              <a:defRPr sz="141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8136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6271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54407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2542" indent="0">
              <a:buNone/>
              <a:defRPr sz="1322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5CFDB1-F386-FB48-240E-FBEFE541189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63914" y="6848430"/>
            <a:ext cx="2552922" cy="659539"/>
            <a:chOff x="682881" y="6658516"/>
            <a:chExt cx="2552922" cy="6595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60F470-DA2C-3AA8-D875-F3131C35AFD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6B600B2-B942-CEDF-5D4D-AC025B75FDA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ogo&#10;&#10;AI-generated content may be incorrect.">
              <a:extLst>
                <a:ext uri="{FF2B5EF4-FFF2-40B4-BE49-F238E27FC236}">
                  <a16:creationId xmlns:a16="http://schemas.microsoft.com/office/drawing/2014/main" id="{F2967307-24DF-AB90-35A6-018B58ED01E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22BD6C-DA93-D7A0-9E15-E0A6B283A84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35951" y="0"/>
            <a:ext cx="828431" cy="7772400"/>
            <a:chOff x="-5755" y="-1"/>
            <a:chExt cx="787808" cy="77724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547704-5C58-557B-7F43-B5240CE5C4AA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-5755" y="-1"/>
              <a:ext cx="787808" cy="7772400"/>
              <a:chOff x="-5755" y="-1"/>
              <a:chExt cx="787808" cy="77724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421745-07B7-6340-3D6E-4922BF14F7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-5755" y="-1"/>
                <a:ext cx="782053" cy="7772400"/>
              </a:xfrm>
              <a:prstGeom prst="rect">
                <a:avLst/>
              </a:prstGeom>
              <a:solidFill>
                <a:srgbClr val="FEEB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5DA54-CF5C-C375-255F-44D30D0D8E50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377190" y="412643"/>
                <a:ext cx="404863" cy="6947111"/>
                <a:chOff x="377190" y="412643"/>
                <a:chExt cx="404863" cy="6947111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7CCC004-241E-FB5A-F374-6E8867FD3AE1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85271" y="412643"/>
                  <a:ext cx="0" cy="6947111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6B8BAC3-4908-0915-EDD0-E3A1A775DADF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442384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1E99828-20C6-092B-C7B9-7CB90C6736C0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 userDrawn="1"/>
              </p:nvCxnSpPr>
              <p:spPr>
                <a:xfrm>
                  <a:off x="377190" y="7332892"/>
                  <a:ext cx="404863" cy="0"/>
                </a:xfrm>
                <a:prstGeom prst="line">
                  <a:avLst/>
                </a:prstGeom>
                <a:ln w="57150">
                  <a:solidFill>
                    <a:srgbClr val="193A5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AF7355-F310-7E1C-8CE7-DD811E3DD7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5755" y="3187616"/>
              <a:ext cx="782052" cy="1400045"/>
            </a:xfrm>
            <a:prstGeom prst="rect">
              <a:avLst/>
            </a:prstGeom>
            <a:solidFill>
              <a:srgbClr val="193A5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543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204AAE8-ACBE-8F9F-67E3-EFBCACDF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22DF48-59FE-9CF3-D075-35556E978934}"/>
              </a:ext>
            </a:extLst>
          </p:cNvPr>
          <p:cNvGrpSpPr>
            <a:grpSpLocks/>
          </p:cNvGrpSpPr>
          <p:nvPr userDrawn="1"/>
        </p:nvGrpSpPr>
        <p:grpSpPr>
          <a:xfrm>
            <a:off x="11036702" y="6958133"/>
            <a:ext cx="2552922" cy="659539"/>
            <a:chOff x="682881" y="6658516"/>
            <a:chExt cx="2552922" cy="6595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42FA71-93DC-FFBE-6192-1EFD392C6C1A}"/>
                </a:ext>
              </a:extLst>
            </p:cNvPr>
            <p:cNvPicPr>
              <a:picLocks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7F792D5-F6AF-7C29-631D-16CC525A396D}"/>
                </a:ext>
              </a:extLst>
            </p:cNvPr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Logo&#10;&#10;AI-generated content may be incorrect.">
              <a:extLst>
                <a:ext uri="{FF2B5EF4-FFF2-40B4-BE49-F238E27FC236}">
                  <a16:creationId xmlns:a16="http://schemas.microsoft.com/office/drawing/2014/main" id="{3440E4AF-3EBD-3A1F-FCBA-F34798179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9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72C907-F664-DFD9-8843-47B2895224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0"/>
            <a:ext cx="9813638" cy="7772400"/>
          </a:xfrm>
          <a:prstGeom prst="rect">
            <a:avLst/>
          </a:prstGeom>
          <a:solidFill>
            <a:srgbClr val="FEE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 dirty="0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348" y="3424290"/>
            <a:ext cx="6173143" cy="923816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5400" b="1"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7200" y="7318055"/>
            <a:ext cx="4663440" cy="413808"/>
          </a:xfr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large building with a clock tower&#10;&#10;AI-generated content may be incorrect.">
            <a:extLst>
              <a:ext uri="{FF2B5EF4-FFF2-40B4-BE49-F238E27FC236}">
                <a16:creationId xmlns:a16="http://schemas.microsoft.com/office/drawing/2014/main" id="{9C9BF36A-2114-2861-853B-800D1C2EF7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78" y="0"/>
            <a:ext cx="5828222" cy="7772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23EEFC-F17D-20E2-19B5-57978019C9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39377" y="410051"/>
            <a:ext cx="12938845" cy="6952295"/>
          </a:xfrm>
          <a:prstGeom prst="rect">
            <a:avLst/>
          </a:prstGeom>
          <a:noFill/>
          <a:ln w="57150">
            <a:solidFill>
              <a:srgbClr val="193A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3">
              <a:solidFill>
                <a:srgbClr val="193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E9C008-5633-CF7B-A4AC-A8BCEF03ACA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42204" y="6658516"/>
            <a:ext cx="2552922" cy="659539"/>
            <a:chOff x="682881" y="6658516"/>
            <a:chExt cx="2552922" cy="6595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23BFE-7C6E-043C-C3F7-1F0E8E11E75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684" y="6713621"/>
              <a:ext cx="1214119" cy="560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85286DB-A3D2-2659-6C9D-A08F4D2C6B5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81" y="6728975"/>
              <a:ext cx="684571" cy="5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Logo&#10;&#10;AI-generated content may be incorrect.">
              <a:extLst>
                <a:ext uri="{FF2B5EF4-FFF2-40B4-BE49-F238E27FC236}">
                  <a16:creationId xmlns:a16="http://schemas.microsoft.com/office/drawing/2014/main" id="{7C6FE9FC-C9EE-2229-5945-DAA9D7C752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52" y="6658516"/>
              <a:ext cx="660982" cy="65953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C66186B-D8B6-E43B-AD39-2740F1A53E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909" y="3215640"/>
            <a:ext cx="853441" cy="1400045"/>
          </a:xfrm>
          <a:prstGeom prst="rect">
            <a:avLst/>
          </a:prstGeom>
          <a:solidFill>
            <a:srgbClr val="193A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0" r:id="rId3"/>
    <p:sldLayoutId id="2147483676" r:id="rId4"/>
    <p:sldLayoutId id="2147483681" r:id="rId5"/>
    <p:sldLayoutId id="2147483678" r:id="rId6"/>
    <p:sldLayoutId id="2147483691" r:id="rId7"/>
    <p:sldLayoutId id="2147483679" r:id="rId8"/>
    <p:sldLayoutId id="2147483684" r:id="rId9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ramp.nrc-gateway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34527-BFBA-E7A2-F401-09A736AEF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3191" y="1548231"/>
            <a:ext cx="6392526" cy="1869883"/>
          </a:xfrm>
        </p:spPr>
        <p:txBody>
          <a:bodyPr>
            <a:normAutofit/>
          </a:bodyPr>
          <a:lstStyle/>
          <a:p>
            <a:r>
              <a:rPr lang="en-US" dirty="0"/>
              <a:t>Closing Ceremony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14680-B850-00F3-20ED-CDC18542B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315" y="4312095"/>
            <a:ext cx="6652134" cy="388261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Stephanie Bush-Goddard</a:t>
            </a:r>
            <a:r>
              <a:rPr lang="en-US" dirty="0"/>
              <a:t>, NRC RAMP Program Manager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72517-0DC5-685B-55E9-818622F9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257" y="3956355"/>
            <a:ext cx="6414192" cy="388261"/>
          </a:xfrm>
        </p:spPr>
        <p:txBody>
          <a:bodyPr>
            <a:normAutofit/>
          </a:bodyPr>
          <a:lstStyle/>
          <a:p>
            <a:r>
              <a:rPr lang="en-US" sz="1900" b="1" dirty="0"/>
              <a:t>Verena </a:t>
            </a:r>
            <a:r>
              <a:rPr lang="en-US" sz="1900" b="1" dirty="0" err="1"/>
              <a:t>Sesin</a:t>
            </a:r>
            <a:r>
              <a:rPr lang="en-US" sz="1900" dirty="0"/>
              <a:t>, CNSC RAMP Point of Contact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37E5-EBDB-D364-AEE3-1DBCF5177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923" y="5056097"/>
            <a:ext cx="6426794" cy="388261"/>
          </a:xfrm>
        </p:spPr>
        <p:txBody>
          <a:bodyPr/>
          <a:lstStyle/>
          <a:p>
            <a:r>
              <a:rPr lang="en-US" dirty="0"/>
              <a:t>May 15</a:t>
            </a:r>
          </a:p>
        </p:txBody>
      </p:sp>
    </p:spTree>
    <p:extLst>
      <p:ext uri="{BB962C8B-B14F-4D97-AF65-F5344CB8AC3E}">
        <p14:creationId xmlns:p14="http://schemas.microsoft.com/office/powerpoint/2010/main" val="65380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84902-B24B-C948-7AD0-3BAD58E4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from 2025 Spring Meeting: No-Host Dinner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66AF8-D23C-5EB1-502E-D66941A0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73" y="1680694"/>
            <a:ext cx="4986849" cy="2857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56AF42-43A0-1637-F7B9-30E13B815A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958" r="2369"/>
          <a:stretch/>
        </p:blipFill>
        <p:spPr>
          <a:xfrm>
            <a:off x="1207473" y="4606374"/>
            <a:ext cx="2790394" cy="2136587"/>
          </a:xfrm>
          <a:prstGeom prst="rect">
            <a:avLst/>
          </a:prstGeom>
        </p:spPr>
      </p:pic>
      <p:pic>
        <p:nvPicPr>
          <p:cNvPr id="7" name="Picture 6" descr="A group of people sitting at a table with food and drinks&#10;&#10;AI-generated content may be incorrect.">
            <a:extLst>
              <a:ext uri="{FF2B5EF4-FFF2-40B4-BE49-F238E27FC236}">
                <a16:creationId xmlns:a16="http://schemas.microsoft.com/office/drawing/2014/main" id="{73C3E620-B3F8-C276-2F34-069B1E371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8"/>
          <a:stretch/>
        </p:blipFill>
        <p:spPr>
          <a:xfrm>
            <a:off x="9958337" y="1731459"/>
            <a:ext cx="3449463" cy="5011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CAF31-ADA8-8A96-2AA9-242551972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219" y="1731459"/>
            <a:ext cx="3588830" cy="5011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0E778-18B7-4995-A29A-0462C0B073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772"/>
          <a:stretch/>
        </p:blipFill>
        <p:spPr>
          <a:xfrm>
            <a:off x="4089763" y="4618171"/>
            <a:ext cx="2104559" cy="2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3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84902-B24B-C948-7AD0-3BAD58E4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39" y="413810"/>
            <a:ext cx="12127107" cy="1502304"/>
          </a:xfrm>
        </p:spPr>
        <p:txBody>
          <a:bodyPr/>
          <a:lstStyle/>
          <a:p>
            <a:r>
              <a:rPr lang="en-US" dirty="0"/>
              <a:t>Photos from 2025 Spring Meeting: International Lunch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95081-5AD6-9EDD-5766-7E44660AC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60" y="1641708"/>
            <a:ext cx="7900335" cy="57867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FB1CFE-8648-2A59-B396-3F6F0121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20" y="1641708"/>
            <a:ext cx="3648358" cy="48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534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7A785-F496-B6AA-E5FC-67C9D8B3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RAMP Users’ Group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5DC62-CD6E-1936-267F-35174978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32"/>
          <a:stretch/>
        </p:blipFill>
        <p:spPr>
          <a:xfrm>
            <a:off x="1733302" y="1669842"/>
            <a:ext cx="6470458" cy="5275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64202-0B3C-AD1B-DC74-D8E80F1A7623}"/>
              </a:ext>
            </a:extLst>
          </p:cNvPr>
          <p:cNvSpPr txBox="1"/>
          <p:nvPr/>
        </p:nvSpPr>
        <p:spPr>
          <a:xfrm>
            <a:off x="8382131" y="2404153"/>
            <a:ext cx="262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More information to come!</a:t>
            </a:r>
          </a:p>
        </p:txBody>
      </p:sp>
      <p:pic>
        <p:nvPicPr>
          <p:cNvPr id="6" name="Graphic 5" descr="Megaphone outline">
            <a:extLst>
              <a:ext uri="{FF2B5EF4-FFF2-40B4-BE49-F238E27FC236}">
                <a16:creationId xmlns:a16="http://schemas.microsoft.com/office/drawing/2014/main" id="{38078CC6-92EF-0D26-2827-3FECD2C0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9008" y="4874929"/>
            <a:ext cx="1306520" cy="1306520"/>
          </a:xfrm>
          <a:prstGeom prst="rect">
            <a:avLst/>
          </a:prstGeom>
        </p:spPr>
      </p:pic>
      <p:pic>
        <p:nvPicPr>
          <p:cNvPr id="8" name="Graphic 7" descr="Email outline">
            <a:extLst>
              <a:ext uri="{FF2B5EF4-FFF2-40B4-BE49-F238E27FC236}">
                <a16:creationId xmlns:a16="http://schemas.microsoft.com/office/drawing/2014/main" id="{9F8241DC-5782-0FEF-0138-D9C1BB64C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7430" y="3153383"/>
            <a:ext cx="1446767" cy="1446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D268BD-91C7-D74D-2B2C-7FFC5DC213CD}"/>
              </a:ext>
            </a:extLst>
          </p:cNvPr>
          <p:cNvCxnSpPr/>
          <p:nvPr/>
        </p:nvCxnSpPr>
        <p:spPr>
          <a:xfrm flipV="1">
            <a:off x="10120045" y="4600150"/>
            <a:ext cx="92467" cy="2747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7421CE-2F3D-BDBB-EE75-C2902A791D5D}"/>
              </a:ext>
            </a:extLst>
          </p:cNvPr>
          <p:cNvCxnSpPr>
            <a:cxnSpLocks/>
          </p:cNvCxnSpPr>
          <p:nvPr/>
        </p:nvCxnSpPr>
        <p:spPr>
          <a:xfrm flipV="1">
            <a:off x="10272445" y="4874929"/>
            <a:ext cx="186647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A3298D-0007-604E-B622-BADEBB33CB8F}"/>
              </a:ext>
            </a:extLst>
          </p:cNvPr>
          <p:cNvCxnSpPr>
            <a:cxnSpLocks/>
          </p:cNvCxnSpPr>
          <p:nvPr/>
        </p:nvCxnSpPr>
        <p:spPr>
          <a:xfrm flipV="1">
            <a:off x="10424845" y="5106256"/>
            <a:ext cx="239730" cy="734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785A7E-2B7C-4123-6E52-AFAF8F8F6570}"/>
              </a:ext>
            </a:extLst>
          </p:cNvPr>
          <p:cNvCxnSpPr>
            <a:cxnSpLocks/>
          </p:cNvCxnSpPr>
          <p:nvPr/>
        </p:nvCxnSpPr>
        <p:spPr>
          <a:xfrm>
            <a:off x="10505326" y="5414322"/>
            <a:ext cx="2619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626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35D9-ABBB-6F66-6CFC-84191EF11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966" y="2161832"/>
            <a:ext cx="5912526" cy="923816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Let’s celebrate and enjoy the cake!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094CF-5DBD-350A-9CD9-51CBCC6E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6" y="3197454"/>
            <a:ext cx="5487774" cy="28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A23D-1226-4A60-B02F-901AB561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Ceremony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19957-3B69-7275-43A0-F99174CD4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079" y="1770618"/>
            <a:ext cx="11917680" cy="540283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Insights from this Meeting</a:t>
            </a:r>
          </a:p>
          <a:p>
            <a:pPr lvl="1"/>
            <a:r>
              <a:rPr lang="en-US" dirty="0"/>
              <a:t>Stephanie Bush-Goddard, RAMP Program Manager</a:t>
            </a:r>
          </a:p>
          <a:p>
            <a:pPr lvl="1"/>
            <a:r>
              <a:rPr lang="en-US" dirty="0"/>
              <a:t>Verena </a:t>
            </a:r>
            <a:r>
              <a:rPr lang="en-US" dirty="0" err="1"/>
              <a:t>Sesin</a:t>
            </a:r>
            <a:r>
              <a:rPr lang="en-US" dirty="0"/>
              <a:t>, CNSC RAMP Point of Contact</a:t>
            </a:r>
          </a:p>
          <a:p>
            <a:endParaRPr lang="en-US" sz="3200" b="1" dirty="0"/>
          </a:p>
          <a:p>
            <a:r>
              <a:rPr lang="en-US" sz="3200" b="1" dirty="0"/>
              <a:t>Closing Remarks</a:t>
            </a:r>
          </a:p>
          <a:p>
            <a:pPr lvl="1"/>
            <a:r>
              <a:rPr lang="en-US" dirty="0"/>
              <a:t>David Moroz, Director General DSS</a:t>
            </a:r>
          </a:p>
          <a:p>
            <a:pPr lvl="1"/>
            <a:r>
              <a:rPr lang="en-US" dirty="0"/>
              <a:t>Dana Beaton, Director General DERPA</a:t>
            </a:r>
          </a:p>
          <a:p>
            <a:endParaRPr lang="en-US" sz="3200" dirty="0"/>
          </a:p>
          <a:p>
            <a:r>
              <a:rPr lang="en-US" sz="3200" dirty="0"/>
              <a:t>Thank you and reminders</a:t>
            </a:r>
          </a:p>
          <a:p>
            <a:r>
              <a:rPr lang="en-US" sz="3200" dirty="0"/>
              <a:t>Cake! &amp; Closing celebration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Graphic 4" descr="Speech outline">
            <a:extLst>
              <a:ext uri="{FF2B5EF4-FFF2-40B4-BE49-F238E27FC236}">
                <a16:creationId xmlns:a16="http://schemas.microsoft.com/office/drawing/2014/main" id="{354232C9-4202-A146-A075-C5241ABC5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5811" y="816255"/>
            <a:ext cx="1288952" cy="1288952"/>
          </a:xfrm>
          <a:prstGeom prst="rect">
            <a:avLst/>
          </a:prstGeom>
        </p:spPr>
      </p:pic>
      <p:pic>
        <p:nvPicPr>
          <p:cNvPr id="7" name="Graphic 6" descr="Lecturer outline">
            <a:extLst>
              <a:ext uri="{FF2B5EF4-FFF2-40B4-BE49-F238E27FC236}">
                <a16:creationId xmlns:a16="http://schemas.microsoft.com/office/drawing/2014/main" id="{64260BC9-D5F9-BB1D-8E87-59E296624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2044" y="3744913"/>
            <a:ext cx="1454248" cy="1454248"/>
          </a:xfrm>
          <a:prstGeom prst="rect">
            <a:avLst/>
          </a:prstGeom>
        </p:spPr>
      </p:pic>
      <p:pic>
        <p:nvPicPr>
          <p:cNvPr id="9" name="Graphic 8" descr="Cake slice outline">
            <a:extLst>
              <a:ext uri="{FF2B5EF4-FFF2-40B4-BE49-F238E27FC236}">
                <a16:creationId xmlns:a16="http://schemas.microsoft.com/office/drawing/2014/main" id="{4EE24261-E284-14A7-9BCC-4FA844A06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0611" y="5657594"/>
            <a:ext cx="1149227" cy="1149227"/>
          </a:xfrm>
          <a:prstGeom prst="rect">
            <a:avLst/>
          </a:prstGeom>
        </p:spPr>
      </p:pic>
      <p:pic>
        <p:nvPicPr>
          <p:cNvPr id="4" name="Graphic 3" descr="Speech outline">
            <a:extLst>
              <a:ext uri="{FF2B5EF4-FFF2-40B4-BE49-F238E27FC236}">
                <a16:creationId xmlns:a16="http://schemas.microsoft.com/office/drawing/2014/main" id="{019F2DA4-A2AF-98A0-CE26-26619EACF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004854" y="1623988"/>
            <a:ext cx="978602" cy="97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6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4DD4-3E13-3178-2524-CF27387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A8064-9AC3-BA4A-7B20-BDD169AD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21" y="574605"/>
            <a:ext cx="6594978" cy="5610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2C568-CA65-603A-6207-7AEF199ACF82}"/>
              </a:ext>
            </a:extLst>
          </p:cNvPr>
          <p:cNvSpPr txBox="1"/>
          <p:nvPr/>
        </p:nvSpPr>
        <p:spPr>
          <a:xfrm>
            <a:off x="1139079" y="1678707"/>
            <a:ext cx="4593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To the CNSC and US NRC Organizing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D4E9E-BB65-2164-C714-22CFC7098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25" y="3717712"/>
            <a:ext cx="6692045" cy="32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4DD4-3E13-3178-2524-CF27387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everyone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2F4BD-D8EA-441C-D3F6-150951773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243" y="1542361"/>
            <a:ext cx="7088055" cy="5458560"/>
          </a:xfrm>
        </p:spPr>
        <p:txBody>
          <a:bodyPr/>
          <a:lstStyle/>
          <a:p>
            <a:r>
              <a:rPr lang="en-US" sz="2800" dirty="0"/>
              <a:t>We are glad that you:</a:t>
            </a:r>
          </a:p>
          <a:p>
            <a:pPr lvl="1"/>
            <a:r>
              <a:rPr lang="en-US" sz="2800" dirty="0"/>
              <a:t>were here,</a:t>
            </a:r>
          </a:p>
          <a:p>
            <a:pPr lvl="1"/>
            <a:r>
              <a:rPr lang="en-US" sz="2800" dirty="0"/>
              <a:t>participated actively, and</a:t>
            </a:r>
          </a:p>
          <a:p>
            <a:pPr lvl="1"/>
            <a:r>
              <a:rPr lang="en-US" sz="2800" dirty="0"/>
              <a:t>shared your insights!</a:t>
            </a:r>
          </a:p>
          <a:p>
            <a:r>
              <a:rPr lang="en-US" sz="2800" dirty="0"/>
              <a:t>We are grateful that together, we are enhancing radiation protection and nuclear safety!</a:t>
            </a:r>
          </a:p>
          <a:p>
            <a:r>
              <a:rPr lang="en-US" sz="2800" dirty="0"/>
              <a:t>We hope that you:</a:t>
            </a:r>
          </a:p>
          <a:p>
            <a:pPr lvl="1"/>
            <a:r>
              <a:rPr lang="en-US" sz="2800" dirty="0"/>
              <a:t>built networks,</a:t>
            </a:r>
          </a:p>
          <a:p>
            <a:pPr lvl="1"/>
            <a:r>
              <a:rPr lang="en-US" sz="2800" dirty="0"/>
              <a:t>strengthened collaborations, and</a:t>
            </a:r>
          </a:p>
          <a:p>
            <a:pPr lvl="1"/>
            <a:r>
              <a:rPr lang="en-US" sz="2800" dirty="0"/>
              <a:t>enjoyed Ottawa!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E4AB7-2433-66D2-9BB3-B5729513A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867"/>
          <a:stretch/>
        </p:blipFill>
        <p:spPr>
          <a:xfrm>
            <a:off x="8524568" y="914398"/>
            <a:ext cx="4849779" cy="58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45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DF2B-B2EC-2818-04D8-96C8B207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9AEE-7CE8-F7BB-50E7-20B9CA33C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345" y="1762535"/>
            <a:ext cx="7538512" cy="5527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Who will be here tomorrow, Friday, May 16? </a:t>
            </a:r>
          </a:p>
          <a:p>
            <a:pPr lvl="1"/>
            <a:r>
              <a:rPr lang="en-US" dirty="0"/>
              <a:t>Please raise your hand!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-457200">
              <a:spcBef>
                <a:spcPts val="1133"/>
              </a:spcBef>
            </a:pPr>
            <a:endParaRPr lang="en-US" sz="3600" dirty="0"/>
          </a:p>
          <a:p>
            <a:pPr marL="457200" lvl="1" indent="-457200">
              <a:spcBef>
                <a:spcPts val="1133"/>
              </a:spcBef>
            </a:pPr>
            <a:r>
              <a:rPr lang="en-US" sz="3600" dirty="0"/>
              <a:t>Please fill out the feedback form through the App or paper copy</a:t>
            </a:r>
          </a:p>
          <a:p>
            <a:pPr marL="457200" lvl="1" indent="-457200">
              <a:spcBef>
                <a:spcPts val="1133"/>
              </a:spcBef>
            </a:pPr>
            <a:r>
              <a:rPr lang="en-US" sz="3600" dirty="0"/>
              <a:t>Recordings will be a</a:t>
            </a:r>
            <a:r>
              <a:rPr lang="en-US" sz="3200" dirty="0"/>
              <a:t>vailable on the RAMP website in ~4 weeks </a:t>
            </a:r>
          </a:p>
          <a:p>
            <a:pPr marL="975345" lvl="2" indent="-457200">
              <a:spcBef>
                <a:spcPts val="1133"/>
              </a:spcBef>
            </a:pPr>
            <a:r>
              <a:rPr lang="en-US" sz="3200" dirty="0">
                <a:hlinkClick r:id="rId2"/>
              </a:rPr>
              <a:t>https://ramp.nrc-gateway.gov</a:t>
            </a:r>
            <a:endParaRPr lang="en-US" sz="2800" dirty="0"/>
          </a:p>
          <a:p>
            <a:pPr marL="518145" lvl="2" indent="0">
              <a:spcBef>
                <a:spcPts val="1133"/>
              </a:spcBef>
              <a:buNone/>
            </a:pP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180548-2275-E3D1-4024-9EA05444D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714" y="636994"/>
            <a:ext cx="2911911" cy="4569758"/>
          </a:xfrm>
          <a:prstGeom prst="rect">
            <a:avLst/>
          </a:prstGeom>
          <a:noFill/>
          <a:ln w="2857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Line arrow: Counter-clockwise curve with solid fill">
            <a:extLst>
              <a:ext uri="{FF2B5EF4-FFF2-40B4-BE49-F238E27FC236}">
                <a16:creationId xmlns:a16="http://schemas.microsoft.com/office/drawing/2014/main" id="{FCE6FDE7-438F-FA1F-8D23-FE20E349A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414141" y="4213807"/>
            <a:ext cx="1304634" cy="1737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EF4834-E9E8-0114-6E28-6CE1654551D7}"/>
              </a:ext>
            </a:extLst>
          </p:cNvPr>
          <p:cNvSpPr/>
          <p:nvPr/>
        </p:nvSpPr>
        <p:spPr>
          <a:xfrm>
            <a:off x="10348714" y="4898089"/>
            <a:ext cx="736079" cy="3086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D7034-E8A3-1913-6302-CC5F95A9E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760" y="3106987"/>
            <a:ext cx="6445682" cy="10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D34EF-0935-4032-AF79-2B82EE43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45"/>
          <a:stretch/>
        </p:blipFill>
        <p:spPr>
          <a:xfrm>
            <a:off x="10076099" y="2266207"/>
            <a:ext cx="3527814" cy="3580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CA8A09-6041-2CC8-DBD4-D62BF721ED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65" t="2819"/>
          <a:stretch/>
        </p:blipFill>
        <p:spPr>
          <a:xfrm>
            <a:off x="1291958" y="1916113"/>
            <a:ext cx="4282821" cy="50569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384902-B24B-C948-7AD0-3BAD58E4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from 2025 Spring Meeting: Symposium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966E3-BE15-D455-7D12-B981473382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0" r="4639"/>
          <a:stretch/>
        </p:blipFill>
        <p:spPr>
          <a:xfrm>
            <a:off x="5763669" y="3749191"/>
            <a:ext cx="4064657" cy="37067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D2DA34-F193-E5AE-35F9-12D95443915C}"/>
              </a:ext>
            </a:extLst>
          </p:cNvPr>
          <p:cNvSpPr txBox="1"/>
          <p:nvPr/>
        </p:nvSpPr>
        <p:spPr>
          <a:xfrm>
            <a:off x="5763669" y="1916114"/>
            <a:ext cx="3805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Presentations during the Technical Symposium on Current Issues in New and Advanced Reactors</a:t>
            </a:r>
          </a:p>
        </p:txBody>
      </p:sp>
    </p:spTree>
    <p:extLst>
      <p:ext uri="{BB962C8B-B14F-4D97-AF65-F5344CB8AC3E}">
        <p14:creationId xmlns:p14="http://schemas.microsoft.com/office/powerpoint/2010/main" val="2112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84902-B24B-C948-7AD0-3BAD58E4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from 2025 Spring Meeting: Fireside Chat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304301-7B1E-328C-8807-AAF2C3B5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7" t="10946"/>
          <a:stretch/>
        </p:blipFill>
        <p:spPr>
          <a:xfrm>
            <a:off x="8164706" y="1641707"/>
            <a:ext cx="4773725" cy="490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F94DD-064F-5276-EC46-9273B12C7A2D}"/>
              </a:ext>
            </a:extLst>
          </p:cNvPr>
          <p:cNvSpPr txBox="1"/>
          <p:nvPr/>
        </p:nvSpPr>
        <p:spPr>
          <a:xfrm>
            <a:off x="1158240" y="6790737"/>
            <a:ext cx="701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Fireside Chat on Emergency Preparedness for SMRs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97BB1-8C5C-2BD0-1BFC-89B0E0EF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22" y="1641708"/>
            <a:ext cx="6668214" cy="49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84902-B24B-C948-7AD0-3BAD58E4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from 2025 Spring Meeting: Social Hour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FA094-C755-A66C-E188-8FBF7EDC3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37"/>
          <a:stretch/>
        </p:blipFill>
        <p:spPr>
          <a:xfrm>
            <a:off x="8672052" y="1733460"/>
            <a:ext cx="4837472" cy="5044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CDB64-3942-95ED-F766-4CC472C3FC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18"/>
          <a:stretch/>
        </p:blipFill>
        <p:spPr>
          <a:xfrm>
            <a:off x="1420886" y="4660490"/>
            <a:ext cx="7084875" cy="2921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F998B-D43E-75B9-05E8-7F0FD54E58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54"/>
          <a:stretch/>
        </p:blipFill>
        <p:spPr>
          <a:xfrm>
            <a:off x="1420886" y="1733460"/>
            <a:ext cx="3499114" cy="2749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AEF4-6621-3F58-C43C-24C2F52C2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291" y="1733460"/>
            <a:ext cx="3419470" cy="27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1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84902-B24B-C948-7AD0-3BAD58E4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from 2025 Spring Meeting: Training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55E99-177F-8B33-7179-5247CD438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39" y="1656627"/>
            <a:ext cx="8322684" cy="373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A0FA3-5337-83D7-1C5D-89BEA451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72"/>
          <a:stretch/>
        </p:blipFill>
        <p:spPr>
          <a:xfrm>
            <a:off x="1215267" y="1656627"/>
            <a:ext cx="3881776" cy="59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031E9-7908-E26F-9D27-590638DDB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538" y="5500516"/>
            <a:ext cx="5321407" cy="21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77929"/>
      </p:ext>
    </p:extLst>
  </p:cSld>
  <p:clrMapOvr>
    <a:masterClrMapping/>
  </p:clrMapOvr>
</p:sld>
</file>

<file path=ppt/theme/theme1.xml><?xml version="1.0" encoding="utf-8"?>
<a:theme xmlns:a="http://schemas.openxmlformats.org/drawingml/2006/main" name="2025 RUG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9071de-f1d9-4b23-83dd-08b1335a1407">
      <Terms xmlns="http://schemas.microsoft.com/office/infopath/2007/PartnerControls"/>
    </lcf76f155ced4ddcb4097134ff3c332f>
    <TaxCatchAll xmlns="389bf431-880a-4b72-abca-ccf1bbc5d2b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4D12BCFAC0240A20826305D23CE28" ma:contentTypeVersion="14" ma:contentTypeDescription="Create a new document." ma:contentTypeScope="" ma:versionID="6a410a70177dc963b049859032de4722">
  <xsd:schema xmlns:xsd="http://www.w3.org/2001/XMLSchema" xmlns:xs="http://www.w3.org/2001/XMLSchema" xmlns:p="http://schemas.microsoft.com/office/2006/metadata/properties" xmlns:ns2="aa9071de-f1d9-4b23-83dd-08b1335a1407" xmlns:ns3="389bf431-880a-4b72-abca-ccf1bbc5d2b3" targetNamespace="http://schemas.microsoft.com/office/2006/metadata/properties" ma:root="true" ma:fieldsID="27e031d7d14e29b70c896fdef788ae4d" ns2:_="" ns3:_="">
    <xsd:import namespace="aa9071de-f1d9-4b23-83dd-08b1335a1407"/>
    <xsd:import namespace="389bf431-880a-4b72-abca-ccf1bbc5d2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071de-f1d9-4b23-83dd-08b1335a1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bf431-880a-4b72-abca-ccf1bbc5d2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27e5a9-8856-4740-9166-a61a114cd949}" ma:internalName="TaxCatchAll" ma:showField="CatchAllData" ma:web="389bf431-880a-4b72-abca-ccf1bbc5d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17F8014-9403-4CC5-8F2F-0C66B954D1CC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f7f9503f-814b-432a-91f5-9c13c51348b4"/>
    <ds:schemaRef ds:uri="http://schemas.microsoft.com/office/infopath/2007/PartnerControls"/>
    <ds:schemaRef ds:uri="dfe7fab5-ca36-4373-9e84-14533c573aad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A62393-4F4A-40A8-999B-276181A7842B}"/>
</file>

<file path=customXml/itemProps3.xml><?xml version="1.0" encoding="utf-8"?>
<ds:datastoreItem xmlns:ds="http://schemas.openxmlformats.org/officeDocument/2006/customXml" ds:itemID="{F1C48D04-F599-42C9-AC4C-98BE4D8D6E8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7AD9B91-EB51-4EEC-BEFF-029112604CC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2178</TotalTime>
  <Words>259</Words>
  <Application>Microsoft Office PowerPoint</Application>
  <PresentationFormat>Custom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Wingdings</vt:lpstr>
      <vt:lpstr>2025 RUG</vt:lpstr>
      <vt:lpstr>Closing Ceremony</vt:lpstr>
      <vt:lpstr>Closing Ceremony</vt:lpstr>
      <vt:lpstr>THANK YOU </vt:lpstr>
      <vt:lpstr>THANK YOU to everyone</vt:lpstr>
      <vt:lpstr>Reminders</vt:lpstr>
      <vt:lpstr>Photos from 2025 Spring Meeting: Symposium </vt:lpstr>
      <vt:lpstr>Photos from 2025 Spring Meeting: Fireside Chat </vt:lpstr>
      <vt:lpstr>Photos from 2025 Spring Meeting: Social Hour </vt:lpstr>
      <vt:lpstr>Photos from 2025 Spring Meeting: Training </vt:lpstr>
      <vt:lpstr>Photos from 2025 Spring Meeting: No-Host Dinner </vt:lpstr>
      <vt:lpstr>Photos from 2025 Spring Meeting: International Lunch </vt:lpstr>
      <vt:lpstr>Upcoming RAMP Users’ Group Meeting</vt:lpstr>
      <vt:lpstr>Thank you! Let’s celebrate and enjoy the cake!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Ramos, Carli A</dc:creator>
  <cp:lastModifiedBy>Sesin, Verena</cp:lastModifiedBy>
  <cp:revision>17</cp:revision>
  <dcterms:created xsi:type="dcterms:W3CDTF">2025-03-12T20:53:22Z</dcterms:created>
  <dcterms:modified xsi:type="dcterms:W3CDTF">2025-06-18T16:51:19Z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0x0101004E34D12BCFAC0240A20826305D23CE28</vt:lpwstr>
  </property>
  <property fmtid="{D5CDD505-2E9C-101B-9397-08002B2CF9AE}" pid="3" name="MediaServiceImageTags">
    <vt:lpwstr/>
  </property>
  <property fmtid="{D5CDD505-2E9C-101B-9397-08002B2CF9AE}" pid="4" name="_dlc_DocIdItemGuid">
    <vt:lpwstr>9dcf3c10-1497-4032-976e-40a9ebe8f9ee</vt:lpwstr>
  </property>
  <property fmtid="{D5CDD505-2E9C-101B-9397-08002B2CF9AE}" pid="5" name="MSIP_Label_d5725669-efcc-4cdf-ab3c-5f9e46e1a48a_Enabled">
    <vt:lpwstr>true</vt:lpwstr>
  </property>
  <property fmtid="{D5CDD505-2E9C-101B-9397-08002B2CF9AE}" pid="6" name="MSIP_Label_d5725669-efcc-4cdf-ab3c-5f9e46e1a48a_SetDate">
    <vt:lpwstr>2025-05-05T15:45:00Z</vt:lpwstr>
  </property>
  <property fmtid="{D5CDD505-2E9C-101B-9397-08002B2CF9AE}" pid="7" name="MSIP_Label_d5725669-efcc-4cdf-ab3c-5f9e46e1a48a_Method">
    <vt:lpwstr>Standard</vt:lpwstr>
  </property>
  <property fmtid="{D5CDD505-2E9C-101B-9397-08002B2CF9AE}" pid="8" name="MSIP_Label_d5725669-efcc-4cdf-ab3c-5f9e46e1a48a_Name">
    <vt:lpwstr>Unclassified - Non classifié</vt:lpwstr>
  </property>
  <property fmtid="{D5CDD505-2E9C-101B-9397-08002B2CF9AE}" pid="9" name="MSIP_Label_d5725669-efcc-4cdf-ab3c-5f9e46e1a48a_SiteId">
    <vt:lpwstr>bb89644a-48bf-49b7-8f8a-6f2519ea6bd4</vt:lpwstr>
  </property>
  <property fmtid="{D5CDD505-2E9C-101B-9397-08002B2CF9AE}" pid="10" name="MSIP_Label_d5725669-efcc-4cdf-ab3c-5f9e46e1a48a_ActionId">
    <vt:lpwstr>ac1daa73-924e-4376-a2e1-8830415a4c1c</vt:lpwstr>
  </property>
  <property fmtid="{D5CDD505-2E9C-101B-9397-08002B2CF9AE}" pid="11" name="MSIP_Label_d5725669-efcc-4cdf-ab3c-5f9e46e1a48a_ContentBits">
    <vt:lpwstr>0</vt:lpwstr>
  </property>
</Properties>
</file>