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diagrams/data1.xml" ContentType="application/vnd.openxmlformats-officedocument.drawingml.diagramData+xml"/>
  <Override PartName="/ppt/drawings/drawing1.xml" ContentType="application/vnd.openxmlformats-officedocument.drawingml.chartshapes+xml"/>
  <Override PartName="/ppt/slideMasters/slideMaster1.xml" ContentType="application/vnd.openxmlformats-officedocument.presentationml.slideMaster+xml"/>
  <Override PartName="/ppt/notesSlides/notesSlide29.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3.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5.xml" ContentType="application/vnd.openxmlformats-officedocument.presentationml.notesSlide+xml"/>
  <Override PartName="/ppt/notesSlides/notesSlide2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authors.xml" ContentType="application/vnd.ms-powerpoint.authors+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150"/>
  </p:notesMasterIdLst>
  <p:handoutMasterIdLst>
    <p:handoutMasterId r:id="rId151"/>
  </p:handoutMasterIdLst>
  <p:sldIdLst>
    <p:sldId id="1796" r:id="rId2"/>
    <p:sldId id="1898" r:id="rId3"/>
    <p:sldId id="1899" r:id="rId4"/>
    <p:sldId id="1802" r:id="rId5"/>
    <p:sldId id="268" r:id="rId6"/>
    <p:sldId id="1948" r:id="rId7"/>
    <p:sldId id="269" r:id="rId8"/>
    <p:sldId id="1876" r:id="rId9"/>
    <p:sldId id="282" r:id="rId10"/>
    <p:sldId id="343" r:id="rId11"/>
    <p:sldId id="1907" r:id="rId12"/>
    <p:sldId id="1908" r:id="rId13"/>
    <p:sldId id="412" r:id="rId14"/>
    <p:sldId id="271" r:id="rId15"/>
    <p:sldId id="1947" r:id="rId16"/>
    <p:sldId id="270" r:id="rId17"/>
    <p:sldId id="1952" r:id="rId18"/>
    <p:sldId id="1957" r:id="rId19"/>
    <p:sldId id="416" r:id="rId20"/>
    <p:sldId id="272" r:id="rId21"/>
    <p:sldId id="289" r:id="rId22"/>
    <p:sldId id="1956" r:id="rId23"/>
    <p:sldId id="285" r:id="rId24"/>
    <p:sldId id="1958" r:id="rId25"/>
    <p:sldId id="1902" r:id="rId26"/>
    <p:sldId id="1919" r:id="rId27"/>
    <p:sldId id="1909" r:id="rId28"/>
    <p:sldId id="417" r:id="rId29"/>
    <p:sldId id="278" r:id="rId30"/>
    <p:sldId id="340" r:id="rId31"/>
    <p:sldId id="1904" r:id="rId32"/>
    <p:sldId id="1905" r:id="rId33"/>
    <p:sldId id="339" r:id="rId34"/>
    <p:sldId id="1906" r:id="rId35"/>
    <p:sldId id="352" r:id="rId36"/>
    <p:sldId id="279" r:id="rId37"/>
    <p:sldId id="327" r:id="rId38"/>
    <p:sldId id="453" r:id="rId39"/>
    <p:sldId id="287" r:id="rId40"/>
    <p:sldId id="292" r:id="rId41"/>
    <p:sldId id="290" r:id="rId42"/>
    <p:sldId id="284" r:id="rId43"/>
    <p:sldId id="455" r:id="rId44"/>
    <p:sldId id="338" r:id="rId45"/>
    <p:sldId id="456" r:id="rId46"/>
    <p:sldId id="337" r:id="rId47"/>
    <p:sldId id="321" r:id="rId48"/>
    <p:sldId id="457" r:id="rId49"/>
    <p:sldId id="325" r:id="rId50"/>
    <p:sldId id="458" r:id="rId51"/>
    <p:sldId id="459" r:id="rId52"/>
    <p:sldId id="460" r:id="rId53"/>
    <p:sldId id="1949" r:id="rId54"/>
    <p:sldId id="354" r:id="rId55"/>
    <p:sldId id="355" r:id="rId56"/>
    <p:sldId id="356" r:id="rId57"/>
    <p:sldId id="357" r:id="rId58"/>
    <p:sldId id="349" r:id="rId59"/>
    <p:sldId id="350" r:id="rId60"/>
    <p:sldId id="294" r:id="rId61"/>
    <p:sldId id="1903" r:id="rId62"/>
    <p:sldId id="299" r:id="rId63"/>
    <p:sldId id="1915" r:id="rId64"/>
    <p:sldId id="293" r:id="rId65"/>
    <p:sldId id="1916" r:id="rId66"/>
    <p:sldId id="1939" r:id="rId67"/>
    <p:sldId id="258" r:id="rId68"/>
    <p:sldId id="259" r:id="rId69"/>
    <p:sldId id="260" r:id="rId70"/>
    <p:sldId id="262" r:id="rId71"/>
    <p:sldId id="381" r:id="rId72"/>
    <p:sldId id="263" r:id="rId73"/>
    <p:sldId id="329" r:id="rId74"/>
    <p:sldId id="424" r:id="rId75"/>
    <p:sldId id="425" r:id="rId76"/>
    <p:sldId id="426" r:id="rId77"/>
    <p:sldId id="1955" r:id="rId78"/>
    <p:sldId id="385" r:id="rId79"/>
    <p:sldId id="1940" r:id="rId80"/>
    <p:sldId id="1941" r:id="rId81"/>
    <p:sldId id="1942" r:id="rId82"/>
    <p:sldId id="1944" r:id="rId83"/>
    <p:sldId id="1961" r:id="rId84"/>
    <p:sldId id="1962" r:id="rId85"/>
    <p:sldId id="1963" r:id="rId86"/>
    <p:sldId id="1945" r:id="rId87"/>
    <p:sldId id="386" r:id="rId88"/>
    <p:sldId id="398" r:id="rId89"/>
    <p:sldId id="1946" r:id="rId90"/>
    <p:sldId id="1954" r:id="rId91"/>
    <p:sldId id="1921" r:id="rId92"/>
    <p:sldId id="470" r:id="rId93"/>
    <p:sldId id="396" r:id="rId94"/>
    <p:sldId id="379" r:id="rId95"/>
    <p:sldId id="275" r:id="rId96"/>
    <p:sldId id="384" r:id="rId97"/>
    <p:sldId id="471" r:id="rId98"/>
    <p:sldId id="394" r:id="rId99"/>
    <p:sldId id="476" r:id="rId100"/>
    <p:sldId id="1923" r:id="rId101"/>
    <p:sldId id="1924" r:id="rId102"/>
    <p:sldId id="392" r:id="rId103"/>
    <p:sldId id="1922" r:id="rId104"/>
    <p:sldId id="1950" r:id="rId105"/>
    <p:sldId id="1951" r:id="rId106"/>
    <p:sldId id="527" r:id="rId107"/>
    <p:sldId id="528" r:id="rId108"/>
    <p:sldId id="529" r:id="rId109"/>
    <p:sldId id="531" r:id="rId110"/>
    <p:sldId id="585" r:id="rId111"/>
    <p:sldId id="534" r:id="rId112"/>
    <p:sldId id="535" r:id="rId113"/>
    <p:sldId id="586" r:id="rId114"/>
    <p:sldId id="1900" r:id="rId115"/>
    <p:sldId id="1959" r:id="rId116"/>
    <p:sldId id="1960" r:id="rId117"/>
    <p:sldId id="1917" r:id="rId118"/>
    <p:sldId id="1910" r:id="rId119"/>
    <p:sldId id="1926" r:id="rId120"/>
    <p:sldId id="1927" r:id="rId121"/>
    <p:sldId id="1918" r:id="rId122"/>
    <p:sldId id="1928" r:id="rId123"/>
    <p:sldId id="1929" r:id="rId124"/>
    <p:sldId id="1930" r:id="rId125"/>
    <p:sldId id="1931" r:id="rId126"/>
    <p:sldId id="1932" r:id="rId127"/>
    <p:sldId id="1933" r:id="rId128"/>
    <p:sldId id="1938" r:id="rId129"/>
    <p:sldId id="1934" r:id="rId130"/>
    <p:sldId id="1935" r:id="rId131"/>
    <p:sldId id="1936" r:id="rId132"/>
    <p:sldId id="493" r:id="rId133"/>
    <p:sldId id="496" r:id="rId134"/>
    <p:sldId id="497" r:id="rId135"/>
    <p:sldId id="495" r:id="rId136"/>
    <p:sldId id="494" r:id="rId137"/>
    <p:sldId id="510" r:id="rId138"/>
    <p:sldId id="499" r:id="rId139"/>
    <p:sldId id="500" r:id="rId140"/>
    <p:sldId id="501" r:id="rId141"/>
    <p:sldId id="502" r:id="rId142"/>
    <p:sldId id="503" r:id="rId143"/>
    <p:sldId id="504" r:id="rId144"/>
    <p:sldId id="505" r:id="rId145"/>
    <p:sldId id="506" r:id="rId146"/>
    <p:sldId id="507" r:id="rId147"/>
    <p:sldId id="508" r:id="rId148"/>
    <p:sldId id="257" r:id="rId149"/>
  </p:sldIdLst>
  <p:sldSz cx="12192000" cy="6858000"/>
  <p:notesSz cx="6858000" cy="9144000"/>
  <p:embeddedFontLst>
    <p:embeddedFont>
      <p:font typeface="Gill Sans MT" panose="020B0502020104020203" pitchFamily="34" charset="0"/>
      <p:regular r:id="rId152"/>
      <p:bold r:id="rId153"/>
      <p:italic r:id="rId154"/>
      <p:boldItalic r:id="rId155"/>
    </p:embeddedFont>
    <p:embeddedFont>
      <p:font typeface="Open Sans" panose="020B0606030504020204" pitchFamily="34" charset="0"/>
      <p:regular r:id="rId156"/>
      <p:bold r:id="rId157"/>
      <p:italic r:id="rId158"/>
      <p:boldItalic r:id="rId159"/>
    </p:embeddedFont>
    <p:embeddedFont>
      <p:font typeface="Open Sans bold" panose="020B0806030504020204" pitchFamily="34" charset="0"/>
      <p:regular r:id="rId160"/>
      <p:bold r:id="rId161"/>
      <p:italic r:id="rId162"/>
      <p:boldItalic r:id="rId163"/>
    </p:embeddedFont>
    <p:embeddedFont>
      <p:font typeface="Open Sans SemiBold" panose="020B0706030804020204" pitchFamily="34" charset="0"/>
      <p:regular r:id="rId164"/>
      <p:bold r:id="rId165"/>
      <p:italic r:id="rId166"/>
      <p:boldItalic r:id="rId167"/>
    </p:embeddedFont>
    <p:embeddedFont>
      <p:font typeface="Tahoma" panose="020B0604030504040204" pitchFamily="34" charset="0"/>
      <p:regular r:id="rId168"/>
      <p:bold r:id="rId169"/>
    </p:embeddedFont>
    <p:embeddedFont>
      <p:font typeface="Trebuchet MS" panose="020B0603020202020204" pitchFamily="34" charset="0"/>
      <p:regular r:id="rId170"/>
      <p:bold r:id="rId171"/>
      <p:italic r:id="rId172"/>
      <p:boldItalic r:id="rId173"/>
    </p:embeddedFont>
    <p:embeddedFont>
      <p:font typeface="Wingdings 2" panose="05020102010507070707" pitchFamily="18" charset="2"/>
      <p:regular r:id="rId1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071116-5396-8A40-964D-A2307C474208}">
          <p14:sldIdLst>
            <p14:sldId id="1796"/>
            <p14:sldId id="1898"/>
            <p14:sldId id="1899"/>
            <p14:sldId id="1802"/>
            <p14:sldId id="268"/>
            <p14:sldId id="1948"/>
            <p14:sldId id="269"/>
            <p14:sldId id="1876"/>
            <p14:sldId id="282"/>
            <p14:sldId id="343"/>
            <p14:sldId id="1907"/>
            <p14:sldId id="1908"/>
            <p14:sldId id="412"/>
            <p14:sldId id="271"/>
            <p14:sldId id="1947"/>
            <p14:sldId id="270"/>
            <p14:sldId id="1952"/>
            <p14:sldId id="1957"/>
            <p14:sldId id="416"/>
            <p14:sldId id="272"/>
            <p14:sldId id="289"/>
            <p14:sldId id="1956"/>
            <p14:sldId id="285"/>
            <p14:sldId id="1958"/>
            <p14:sldId id="1902"/>
            <p14:sldId id="1919"/>
            <p14:sldId id="1909"/>
            <p14:sldId id="417"/>
            <p14:sldId id="278"/>
            <p14:sldId id="340"/>
            <p14:sldId id="1904"/>
            <p14:sldId id="1905"/>
            <p14:sldId id="339"/>
            <p14:sldId id="1906"/>
            <p14:sldId id="352"/>
            <p14:sldId id="279"/>
            <p14:sldId id="327"/>
            <p14:sldId id="453"/>
            <p14:sldId id="287"/>
            <p14:sldId id="292"/>
            <p14:sldId id="290"/>
            <p14:sldId id="284"/>
            <p14:sldId id="455"/>
            <p14:sldId id="338"/>
            <p14:sldId id="456"/>
            <p14:sldId id="337"/>
            <p14:sldId id="321"/>
            <p14:sldId id="457"/>
            <p14:sldId id="325"/>
            <p14:sldId id="458"/>
            <p14:sldId id="459"/>
            <p14:sldId id="460"/>
            <p14:sldId id="1949"/>
            <p14:sldId id="354"/>
            <p14:sldId id="355"/>
            <p14:sldId id="356"/>
            <p14:sldId id="357"/>
            <p14:sldId id="349"/>
            <p14:sldId id="350"/>
            <p14:sldId id="294"/>
            <p14:sldId id="1903"/>
            <p14:sldId id="299"/>
            <p14:sldId id="1915"/>
            <p14:sldId id="293"/>
            <p14:sldId id="1916"/>
            <p14:sldId id="1939"/>
            <p14:sldId id="258"/>
            <p14:sldId id="259"/>
            <p14:sldId id="260"/>
            <p14:sldId id="262"/>
            <p14:sldId id="381"/>
            <p14:sldId id="263"/>
            <p14:sldId id="329"/>
            <p14:sldId id="424"/>
            <p14:sldId id="425"/>
            <p14:sldId id="426"/>
            <p14:sldId id="1955"/>
            <p14:sldId id="385"/>
            <p14:sldId id="1940"/>
            <p14:sldId id="1941"/>
            <p14:sldId id="1942"/>
            <p14:sldId id="1944"/>
            <p14:sldId id="1961"/>
            <p14:sldId id="1962"/>
            <p14:sldId id="1963"/>
            <p14:sldId id="1945"/>
            <p14:sldId id="386"/>
            <p14:sldId id="398"/>
            <p14:sldId id="1946"/>
            <p14:sldId id="1954"/>
            <p14:sldId id="1921"/>
            <p14:sldId id="470"/>
            <p14:sldId id="396"/>
            <p14:sldId id="379"/>
            <p14:sldId id="275"/>
            <p14:sldId id="384"/>
            <p14:sldId id="471"/>
            <p14:sldId id="394"/>
            <p14:sldId id="476"/>
            <p14:sldId id="1923"/>
            <p14:sldId id="1924"/>
            <p14:sldId id="392"/>
            <p14:sldId id="1922"/>
            <p14:sldId id="1950"/>
            <p14:sldId id="1951"/>
            <p14:sldId id="527"/>
            <p14:sldId id="528"/>
            <p14:sldId id="529"/>
            <p14:sldId id="531"/>
            <p14:sldId id="585"/>
            <p14:sldId id="534"/>
            <p14:sldId id="535"/>
            <p14:sldId id="586"/>
            <p14:sldId id="1900"/>
            <p14:sldId id="1959"/>
            <p14:sldId id="1960"/>
          </p14:sldIdLst>
        </p14:section>
        <p14:section name="Supplemental Slides - Time Depending" id="{CD336CDD-E42E-4576-A65F-AE066AA99331}">
          <p14:sldIdLst>
            <p14:sldId id="1917"/>
            <p14:sldId id="1910"/>
            <p14:sldId id="1926"/>
            <p14:sldId id="1927"/>
            <p14:sldId id="1918"/>
            <p14:sldId id="1928"/>
            <p14:sldId id="1929"/>
            <p14:sldId id="1930"/>
            <p14:sldId id="1931"/>
            <p14:sldId id="1932"/>
            <p14:sldId id="1933"/>
            <p14:sldId id="1938"/>
            <p14:sldId id="1934"/>
            <p14:sldId id="1935"/>
            <p14:sldId id="1936"/>
            <p14:sldId id="493"/>
            <p14:sldId id="496"/>
            <p14:sldId id="497"/>
            <p14:sldId id="495"/>
            <p14:sldId id="494"/>
            <p14:sldId id="510"/>
            <p14:sldId id="499"/>
            <p14:sldId id="500"/>
            <p14:sldId id="501"/>
            <p14:sldId id="502"/>
            <p14:sldId id="503"/>
            <p14:sldId id="504"/>
            <p14:sldId id="505"/>
            <p14:sldId id="506"/>
            <p14:sldId id="507"/>
            <p14:sldId id="508"/>
            <p14:sldId id="25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5E2D0F-8AA5-FC2C-F3A5-9C22B94F3F00}" name="Hunt, Brian D." initials="HBD" userId="S::bhunt@sandia.gov::2e1d514a-c693-4704-a981-142045217ad0" providerId="AD"/>
  <p188:author id="{B90FB8BA-3149-7DAD-A3AB-75A4AAFA37BF}" name="Autumn Kalinowski" initials="AK" userId="S::Autumn.Kalinowski@doerer.us::46ec188d-1ab5-442e-89ee-73be49791e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87"/>
    <a:srgbClr val="00AFDD"/>
    <a:srgbClr val="1A315D"/>
    <a:srgbClr val="339A2E"/>
    <a:srgbClr val="00ACD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06" autoAdjust="0"/>
    <p:restoredTop sz="97176" autoAdjust="0"/>
  </p:normalViewPr>
  <p:slideViewPr>
    <p:cSldViewPr snapToGrid="0" showGuides="1">
      <p:cViewPr varScale="1">
        <p:scale>
          <a:sx n="99" d="100"/>
          <a:sy n="99" d="100"/>
        </p:scale>
        <p:origin x="108" y="1146"/>
      </p:cViewPr>
      <p:guideLst/>
    </p:cSldViewPr>
  </p:slideViewPr>
  <p:notesTextViewPr>
    <p:cViewPr>
      <p:scale>
        <a:sx n="85" d="100"/>
        <a:sy n="85" d="100"/>
      </p:scale>
      <p:origin x="0" y="0"/>
    </p:cViewPr>
  </p:notesTextViewPr>
  <p:notesViewPr>
    <p:cSldViewPr snapToGrid="0" showGuides="1">
      <p:cViewPr varScale="1">
        <p:scale>
          <a:sx n="84" d="100"/>
          <a:sy n="84" d="100"/>
        </p:scale>
        <p:origin x="27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8.fntdata"/><Relationship Id="rId170" Type="http://schemas.openxmlformats.org/officeDocument/2006/relationships/font" Target="fonts/font19.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9.fntdata"/><Relationship Id="rId181" Type="http://schemas.openxmlformats.org/officeDocument/2006/relationships/customXml" Target="../customXml/item2.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notesMaster" Target="notesMasters/notesMaster1.xml"/><Relationship Id="rId171" Type="http://schemas.openxmlformats.org/officeDocument/2006/relationships/font" Target="fonts/font20.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font" Target="fonts/font10.fntdata"/><Relationship Id="rId182" Type="http://schemas.openxmlformats.org/officeDocument/2006/relationships/customXml" Target="../customXml/item3.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handoutMaster" Target="handoutMasters/handoutMaster1.xml"/><Relationship Id="rId156" Type="http://schemas.openxmlformats.org/officeDocument/2006/relationships/font" Target="fonts/font5.fntdata"/><Relationship Id="rId177" Type="http://schemas.openxmlformats.org/officeDocument/2006/relationships/theme" Target="theme/theme1.xml"/><Relationship Id="rId172" Type="http://schemas.openxmlformats.org/officeDocument/2006/relationships/font" Target="fonts/font2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1.fntdata"/><Relationship Id="rId183" Type="http://schemas.openxmlformats.org/officeDocument/2006/relationships/customXml" Target="../customXml/item4.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6.fntdata"/><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fntdata"/><Relationship Id="rId173"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2.fntdata"/><Relationship Id="rId174" Type="http://schemas.openxmlformats.org/officeDocument/2006/relationships/font" Target="fonts/font23.fntdata"/><Relationship Id="rId179" Type="http://schemas.microsoft.com/office/2018/10/relationships/authors" Targe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13.fntdata"/><Relationship Id="rId169"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3.fntdata"/><Relationship Id="rId175"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14.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4.fntdata"/><Relationship Id="rId176"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15.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3.6111111111111108E-2"/>
          <c:y val="3.5384001264401818E-2"/>
          <c:w val="0.96388888888888891"/>
          <c:h val="0.92923199747119634"/>
        </c:manualLayout>
      </c:layout>
      <c:barChart>
        <c:barDir val="col"/>
        <c:grouping val="clustered"/>
        <c:varyColors val="1"/>
        <c:ser>
          <c:idx val="1"/>
          <c:order val="0"/>
          <c:spPr>
            <a:solidFill>
              <a:schemeClr val="tx1"/>
            </a:solidFill>
            <a:ln>
              <a:solidFill>
                <a:schemeClr val="tx1"/>
              </a:solidFill>
            </a:ln>
          </c:spPr>
          <c:invertIfNegative val="0"/>
          <c:dPt>
            <c:idx val="4"/>
            <c:invertIfNegative val="0"/>
            <c:bubble3D val="0"/>
            <c:extLst>
              <c:ext xmlns:c16="http://schemas.microsoft.com/office/drawing/2014/chart" uri="{C3380CC4-5D6E-409C-BE32-E72D297353CC}">
                <c16:uniqueId val="{00000001-A1F2-4481-A6A9-72F14E0936FA}"/>
              </c:ext>
            </c:extLst>
          </c:dPt>
          <c:dPt>
            <c:idx val="7"/>
            <c:invertIfNegative val="0"/>
            <c:bubble3D val="0"/>
            <c:extLst>
              <c:ext xmlns:c16="http://schemas.microsoft.com/office/drawing/2014/chart" uri="{C3380CC4-5D6E-409C-BE32-E72D297353CC}">
                <c16:uniqueId val="{00000002-A1F2-4481-A6A9-72F14E0936FA}"/>
              </c:ext>
            </c:extLst>
          </c:dPt>
          <c:dPt>
            <c:idx val="14"/>
            <c:invertIfNegative val="0"/>
            <c:bubble3D val="0"/>
            <c:extLst>
              <c:ext xmlns:c16="http://schemas.microsoft.com/office/drawing/2014/chart" uri="{C3380CC4-5D6E-409C-BE32-E72D297353CC}">
                <c16:uniqueId val="{00000003-A1F2-4481-A6A9-72F14E0936FA}"/>
              </c:ext>
            </c:extLst>
          </c:dPt>
          <c:val>
            <c:numRef>
              <c:f>Sheet1!$B$4:$B$27</c:f>
              <c:numCache>
                <c:formatCode>General</c:formatCode>
                <c:ptCount val="24"/>
                <c:pt idx="4">
                  <c:v>5</c:v>
                </c:pt>
                <c:pt idx="7">
                  <c:v>5</c:v>
                </c:pt>
                <c:pt idx="14">
                  <c:v>5</c:v>
                </c:pt>
              </c:numCache>
            </c:numRef>
          </c:val>
          <c:extLst>
            <c:ext xmlns:c16="http://schemas.microsoft.com/office/drawing/2014/chart" uri="{C3380CC4-5D6E-409C-BE32-E72D297353CC}">
              <c16:uniqueId val="{00000004-A1F2-4481-A6A9-72F14E0936FA}"/>
            </c:ext>
          </c:extLst>
        </c:ser>
        <c:dLbls>
          <c:showLegendKey val="0"/>
          <c:showVal val="0"/>
          <c:showCatName val="0"/>
          <c:showSerName val="0"/>
          <c:showPercent val="0"/>
          <c:showBubbleSize val="0"/>
        </c:dLbls>
        <c:gapWidth val="500"/>
        <c:axId val="99541376"/>
        <c:axId val="99542912"/>
      </c:barChart>
      <c:catAx>
        <c:axId val="99541376"/>
        <c:scaling>
          <c:orientation val="minMax"/>
        </c:scaling>
        <c:delete val="0"/>
        <c:axPos val="b"/>
        <c:numFmt formatCode="General" sourceLinked="1"/>
        <c:majorTickMark val="out"/>
        <c:minorTickMark val="none"/>
        <c:tickLblPos val="none"/>
        <c:crossAx val="99542912"/>
        <c:crosses val="autoZero"/>
        <c:auto val="1"/>
        <c:lblAlgn val="ctr"/>
        <c:lblOffset val="100"/>
        <c:noMultiLvlLbl val="0"/>
      </c:catAx>
      <c:valAx>
        <c:axId val="99542912"/>
        <c:scaling>
          <c:orientation val="minMax"/>
          <c:max val="10"/>
          <c:min val="0"/>
        </c:scaling>
        <c:delete val="0"/>
        <c:axPos val="l"/>
        <c:numFmt formatCode="General" sourceLinked="1"/>
        <c:majorTickMark val="none"/>
        <c:minorTickMark val="none"/>
        <c:tickLblPos val="none"/>
        <c:crossAx val="99541376"/>
        <c:crosses val="autoZero"/>
        <c:crossBetween val="between"/>
      </c:valAx>
    </c:plotArea>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areaChart>
        <c:grouping val="standard"/>
        <c:varyColors val="0"/>
        <c:ser>
          <c:idx val="0"/>
          <c:order val="0"/>
          <c:spPr>
            <a:noFill/>
            <a:ln w="3175">
              <a:solidFill>
                <a:schemeClr val="bg1"/>
              </a:solidFill>
            </a:ln>
          </c:spPr>
          <c:val>
            <c:numRef>
              <c:f>Sheet1!$C$2:$C$31</c:f>
              <c:numCache>
                <c:formatCode>General</c:formatCode>
                <c:ptCount val="30"/>
                <c:pt idx="0">
                  <c:v>1</c:v>
                </c:pt>
                <c:pt idx="1">
                  <c:v>0.43527528164806323</c:v>
                </c:pt>
                <c:pt idx="2">
                  <c:v>0.26758052058674381</c:v>
                </c:pt>
                <c:pt idx="3">
                  <c:v>0.18946457081379994</c:v>
                </c:pt>
                <c:pt idx="4">
                  <c:v>0.14495593273553944</c:v>
                </c:pt>
                <c:pt idx="5">
                  <c:v>0.11647118646193039</c:v>
                </c:pt>
                <c:pt idx="6">
                  <c:v>9.680155905721155E-2</c:v>
                </c:pt>
                <c:pt idx="7">
                  <c:v>8.2469244423305249E-2</c:v>
                </c:pt>
                <c:pt idx="8">
                  <c:v>7.1599334997472702E-2</c:v>
                </c:pt>
                <c:pt idx="9">
                  <c:v>6.3095734448019539E-2</c:v>
                </c:pt>
                <c:pt idx="10">
                  <c:v>5.6276720062167766E-2</c:v>
                </c:pt>
                <c:pt idx="11">
                  <c:v>5.0697028491100492E-2</c:v>
                </c:pt>
                <c:pt idx="12">
                  <c:v>4.6054065810884441E-2</c:v>
                </c:pt>
                <c:pt idx="13">
                  <c:v>4.2135325882599294E-2</c:v>
                </c:pt>
                <c:pt idx="14">
                  <c:v>3.8787383943512534E-2</c:v>
                </c:pt>
                <c:pt idx="15">
                  <c:v>3.5896823593657354E-2</c:v>
                </c:pt>
                <c:pt idx="16">
                  <c:v>3.3378075627740006E-2</c:v>
                </c:pt>
                <c:pt idx="17">
                  <c:v>3.1165420706838823E-2</c:v>
                </c:pt>
                <c:pt idx="18">
                  <c:v>2.9207586990966029E-2</c:v>
                </c:pt>
                <c:pt idx="19">
                  <c:v>2.746401358265313E-2</c:v>
                </c:pt>
                <c:pt idx="20">
                  <c:v>2.5902211566137076E-2</c:v>
                </c:pt>
                <c:pt idx="21">
                  <c:v>2.4495865175289292E-2</c:v>
                </c:pt>
                <c:pt idx="22">
                  <c:v>2.3223442471487801E-2</c:v>
                </c:pt>
                <c:pt idx="23">
                  <c:v>2.2067163355183592E-2</c:v>
                </c:pt>
                <c:pt idx="24">
                  <c:v>2.1012222435230151E-2</c:v>
                </c:pt>
                <c:pt idx="25">
                  <c:v>2.0046196466871228E-2</c:v>
                </c:pt>
                <c:pt idx="26">
                  <c:v>1.9158587332288462E-2</c:v>
                </c:pt>
                <c:pt idx="27">
                  <c:v>1.8340465840881354E-2</c:v>
                </c:pt>
                <c:pt idx="28">
                  <c:v>1.7584191408809381E-2</c:v>
                </c:pt>
                <c:pt idx="29">
                  <c:v>1.6883189470403941E-2</c:v>
                </c:pt>
              </c:numCache>
            </c:numRef>
          </c:val>
          <c:extLst>
            <c:ext xmlns:c16="http://schemas.microsoft.com/office/drawing/2014/chart" uri="{C3380CC4-5D6E-409C-BE32-E72D297353CC}">
              <c16:uniqueId val="{00000000-E870-477D-9175-2231A8FD0BF4}"/>
            </c:ext>
          </c:extLst>
        </c:ser>
        <c:ser>
          <c:idx val="1"/>
          <c:order val="1"/>
          <c:spPr>
            <a:solidFill>
              <a:srgbClr val="00B050"/>
            </a:solidFill>
          </c:spPr>
          <c:val>
            <c:numRef>
              <c:f>Sheet1!$D$2:$D$31</c:f>
              <c:numCache>
                <c:formatCode>General</c:formatCode>
                <c:ptCount val="30"/>
                <c:pt idx="4">
                  <c:v>0.14495593273553944</c:v>
                </c:pt>
                <c:pt idx="5">
                  <c:v>0.11647118646193039</c:v>
                </c:pt>
                <c:pt idx="6">
                  <c:v>9.680155905721155E-2</c:v>
                </c:pt>
                <c:pt idx="7">
                  <c:v>8.2469244423305249E-2</c:v>
                </c:pt>
                <c:pt idx="8">
                  <c:v>7.1599334997472702E-2</c:v>
                </c:pt>
                <c:pt idx="9">
                  <c:v>6.3095734448019539E-2</c:v>
                </c:pt>
                <c:pt idx="10">
                  <c:v>5.6276720062167766E-2</c:v>
                </c:pt>
                <c:pt idx="11">
                  <c:v>5.0697028491100492E-2</c:v>
                </c:pt>
                <c:pt idx="12">
                  <c:v>4.6054065810884441E-2</c:v>
                </c:pt>
                <c:pt idx="13">
                  <c:v>4.2135325882599294E-2</c:v>
                </c:pt>
                <c:pt idx="14">
                  <c:v>3.8787383943512534E-2</c:v>
                </c:pt>
                <c:pt idx="15">
                  <c:v>3.5896823593657354E-2</c:v>
                </c:pt>
                <c:pt idx="16">
                  <c:v>3.3378075627740006E-2</c:v>
                </c:pt>
                <c:pt idx="17">
                  <c:v>3.1165420706838823E-2</c:v>
                </c:pt>
                <c:pt idx="18">
                  <c:v>2.9207586990966029E-2</c:v>
                </c:pt>
                <c:pt idx="19">
                  <c:v>2.746401358265313E-2</c:v>
                </c:pt>
              </c:numCache>
            </c:numRef>
          </c:val>
          <c:extLst>
            <c:ext xmlns:c16="http://schemas.microsoft.com/office/drawing/2014/chart" uri="{C3380CC4-5D6E-409C-BE32-E72D297353CC}">
              <c16:uniqueId val="{00000001-E870-477D-9175-2231A8FD0BF4}"/>
            </c:ext>
          </c:extLst>
        </c:ser>
        <c:dLbls>
          <c:showLegendKey val="0"/>
          <c:showVal val="0"/>
          <c:showCatName val="0"/>
          <c:showSerName val="0"/>
          <c:showPercent val="0"/>
          <c:showBubbleSize val="0"/>
        </c:dLbls>
        <c:axId val="97651328"/>
        <c:axId val="97653120"/>
      </c:areaChart>
      <c:catAx>
        <c:axId val="97651328"/>
        <c:scaling>
          <c:orientation val="minMax"/>
        </c:scaling>
        <c:delete val="1"/>
        <c:axPos val="b"/>
        <c:majorTickMark val="none"/>
        <c:minorTickMark val="none"/>
        <c:tickLblPos val="nextTo"/>
        <c:crossAx val="97653120"/>
        <c:crossesAt val="1.0000000000000041E-3"/>
        <c:auto val="1"/>
        <c:lblAlgn val="ctr"/>
        <c:lblOffset val="100"/>
        <c:noMultiLvlLbl val="0"/>
      </c:catAx>
      <c:valAx>
        <c:axId val="97653120"/>
        <c:scaling>
          <c:logBase val="10"/>
          <c:orientation val="minMax"/>
        </c:scaling>
        <c:delete val="1"/>
        <c:axPos val="l"/>
        <c:majorGridlines/>
        <c:minorGridlines>
          <c:spPr>
            <a:ln w="3175">
              <a:prstDash val="sysDot"/>
            </a:ln>
          </c:spPr>
        </c:minorGridlines>
        <c:numFmt formatCode="General" sourceLinked="1"/>
        <c:majorTickMark val="out"/>
        <c:minorTickMark val="none"/>
        <c:tickLblPos val="nextTo"/>
        <c:crossAx val="97651328"/>
        <c:crosses val="autoZero"/>
        <c:crossBetween val="midCat"/>
      </c:valAx>
    </c:plotArea>
    <c:plotVisOnly val="1"/>
    <c:dispBlanksAs val="gap"/>
    <c:showDLblsOverMax val="0"/>
  </c:chart>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A294F2-7CA8-4A9A-B168-DA4A81832B21}"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234AD7F-9029-4BCC-B796-2800A68CCB3C}">
      <dgm:prSet phldrT="[Text]"/>
      <dgm:spPr>
        <a:solidFill>
          <a:schemeClr val="accent6"/>
        </a:solidFill>
        <a:ln>
          <a:noFill/>
        </a:ln>
        <a:effectLst>
          <a:outerShdw blurRad="50800" dist="38100" dir="2700000" algn="tl" rotWithShape="0">
            <a:prstClr val="black">
              <a:alpha val="40000"/>
            </a:prstClr>
          </a:outerShdw>
        </a:effectLst>
      </dgm:spPr>
      <dgm:t>
        <a:bodyPr/>
        <a:lstStyle/>
        <a:p>
          <a:r>
            <a:rPr lang="en-US" dirty="0">
              <a:latin typeface="Calibri" panose="020F0502020204030204" pitchFamily="34" charset="0"/>
              <a:cs typeface="Calibri" panose="020F0502020204030204" pitchFamily="34" charset="0"/>
            </a:rPr>
            <a:t>Determine initial source term</a:t>
          </a:r>
        </a:p>
      </dgm:t>
    </dgm:pt>
    <dgm:pt modelId="{C489DE37-6F5A-4788-B075-ADD31AFE3AA3}" type="parTrans" cxnId="{5F6CD875-5E34-4634-BCE0-0CD60776B7C3}">
      <dgm:prSet/>
      <dgm:spPr/>
      <dgm:t>
        <a:bodyPr/>
        <a:lstStyle/>
        <a:p>
          <a:endParaRPr lang="en-US"/>
        </a:p>
      </dgm:t>
    </dgm:pt>
    <dgm:pt modelId="{547118BB-79C4-42B4-A0FD-A1190B909941}" type="sibTrans" cxnId="{5F6CD875-5E34-4634-BCE0-0CD60776B7C3}">
      <dgm:prSet/>
      <dgm:spPr>
        <a:solidFill>
          <a:schemeClr val="accent6">
            <a:lumMod val="75000"/>
            <a:alpha val="36000"/>
          </a:schemeClr>
        </a:solidFill>
        <a:ln>
          <a:noFill/>
        </a:ln>
      </dgm:spPr>
      <dgm:t>
        <a:bodyPr/>
        <a:lstStyle/>
        <a:p>
          <a:endParaRPr lang="en-US"/>
        </a:p>
      </dgm:t>
    </dgm:pt>
    <dgm:pt modelId="{00C8E0FC-B8C4-44FB-B084-75B4301B8715}">
      <dgm:prSet phldrT="[Text]"/>
      <dgm:spPr>
        <a:solidFill>
          <a:schemeClr val="accent6"/>
        </a:solidFill>
        <a:ln>
          <a:noFill/>
        </a:ln>
        <a:effectLst>
          <a:outerShdw blurRad="50800" dist="38100" dir="2700000" algn="tl" rotWithShape="0">
            <a:prstClr val="black">
              <a:alpha val="40000"/>
            </a:prstClr>
          </a:outerShdw>
        </a:effectLst>
      </dgm:spPr>
      <dgm:t>
        <a:bodyPr/>
        <a:lstStyle/>
        <a:p>
          <a:r>
            <a:rPr lang="en-US" dirty="0">
              <a:latin typeface="Calibri" panose="020F0502020204030204" pitchFamily="34" charset="0"/>
              <a:cs typeface="Calibri" panose="020F0502020204030204" pitchFamily="34" charset="0"/>
            </a:rPr>
            <a:t>Calculate DRL</a:t>
          </a:r>
        </a:p>
      </dgm:t>
    </dgm:pt>
    <dgm:pt modelId="{0615ED4D-5465-47F9-AB29-0B5BAD1D825B}" type="parTrans" cxnId="{7A21B128-4D40-45FE-BF1E-F72856520B61}">
      <dgm:prSet/>
      <dgm:spPr/>
      <dgm:t>
        <a:bodyPr/>
        <a:lstStyle/>
        <a:p>
          <a:endParaRPr lang="en-US"/>
        </a:p>
      </dgm:t>
    </dgm:pt>
    <dgm:pt modelId="{2AA72891-1AF1-4FB8-857C-CFCAB971FEB4}" type="sibTrans" cxnId="{7A21B128-4D40-45FE-BF1E-F72856520B61}">
      <dgm:prSet/>
      <dgm:spPr>
        <a:solidFill>
          <a:schemeClr val="accent6">
            <a:lumMod val="75000"/>
            <a:alpha val="36000"/>
          </a:schemeClr>
        </a:solidFill>
        <a:ln>
          <a:noFill/>
        </a:ln>
      </dgm:spPr>
      <dgm:t>
        <a:bodyPr/>
        <a:lstStyle/>
        <a:p>
          <a:endParaRPr lang="en-US"/>
        </a:p>
      </dgm:t>
    </dgm:pt>
    <dgm:pt modelId="{CC7B3C64-5DEE-4052-AB88-2A07CC014EF4}">
      <dgm:prSet phldrT="[Text]"/>
      <dgm:spPr>
        <a:solidFill>
          <a:schemeClr val="accent6"/>
        </a:solidFill>
        <a:ln>
          <a:noFill/>
        </a:ln>
        <a:effectLst>
          <a:outerShdw blurRad="50800" dist="38100" dir="2700000" algn="tl" rotWithShape="0">
            <a:prstClr val="black">
              <a:alpha val="40000"/>
            </a:prstClr>
          </a:outerShdw>
        </a:effectLst>
      </dgm:spPr>
      <dgm:t>
        <a:bodyPr/>
        <a:lstStyle/>
        <a:p>
          <a:r>
            <a:rPr lang="en-US" dirty="0">
              <a:latin typeface="Calibri" panose="020F0502020204030204" pitchFamily="34" charset="0"/>
              <a:cs typeface="Calibri" panose="020F0502020204030204" pitchFamily="34" charset="0"/>
            </a:rPr>
            <a:t>Run atmospheric dispersion models and contour DRL</a:t>
          </a:r>
        </a:p>
      </dgm:t>
    </dgm:pt>
    <dgm:pt modelId="{08F33F01-61E0-4490-856B-C034B3D63014}" type="parTrans" cxnId="{E569AD46-D06C-4F64-BD81-2BC2B2EAD7BB}">
      <dgm:prSet/>
      <dgm:spPr/>
      <dgm:t>
        <a:bodyPr/>
        <a:lstStyle/>
        <a:p>
          <a:endParaRPr lang="en-US"/>
        </a:p>
      </dgm:t>
    </dgm:pt>
    <dgm:pt modelId="{E9F4DA65-2219-493F-901C-4F068948B970}" type="sibTrans" cxnId="{E569AD46-D06C-4F64-BD81-2BC2B2EAD7BB}">
      <dgm:prSet/>
      <dgm:spPr>
        <a:solidFill>
          <a:schemeClr val="accent6">
            <a:lumMod val="75000"/>
            <a:alpha val="36000"/>
          </a:schemeClr>
        </a:solidFill>
        <a:ln>
          <a:noFill/>
        </a:ln>
      </dgm:spPr>
      <dgm:t>
        <a:bodyPr/>
        <a:lstStyle/>
        <a:p>
          <a:endParaRPr lang="en-US"/>
        </a:p>
      </dgm:t>
    </dgm:pt>
    <dgm:pt modelId="{A8F76EDC-4326-4A98-88EE-0E097457C9D3}">
      <dgm:prSet/>
      <dgm:spPr>
        <a:solidFill>
          <a:schemeClr val="accent6"/>
        </a:solidFill>
        <a:ln>
          <a:noFill/>
        </a:ln>
        <a:effectLst>
          <a:outerShdw blurRad="50800" dist="38100" dir="2700000" algn="tl" rotWithShape="0">
            <a:prstClr val="black">
              <a:alpha val="40000"/>
            </a:prstClr>
          </a:outerShdw>
        </a:effectLst>
      </dgm:spPr>
      <dgm:t>
        <a:bodyPr/>
        <a:lstStyle/>
        <a:p>
          <a:r>
            <a:rPr lang="en-US" dirty="0">
              <a:latin typeface="Calibri" panose="020F0502020204030204" pitchFamily="34" charset="0"/>
              <a:cs typeface="Calibri" panose="020F0502020204030204" pitchFamily="34" charset="0"/>
            </a:rPr>
            <a:t>Collect field measurements and use to refine source term</a:t>
          </a:r>
        </a:p>
      </dgm:t>
    </dgm:pt>
    <dgm:pt modelId="{35AF1619-33DD-46A5-88FB-13A1405F9456}" type="parTrans" cxnId="{0D473D51-B441-4F90-AB36-4ABDCB4A204E}">
      <dgm:prSet/>
      <dgm:spPr/>
      <dgm:t>
        <a:bodyPr/>
        <a:lstStyle/>
        <a:p>
          <a:endParaRPr lang="en-US"/>
        </a:p>
      </dgm:t>
    </dgm:pt>
    <dgm:pt modelId="{173A4C09-840E-4BF4-A1E6-8F90EB36ED17}" type="sibTrans" cxnId="{0D473D51-B441-4F90-AB36-4ABDCB4A204E}">
      <dgm:prSet/>
      <dgm:spPr/>
      <dgm:t>
        <a:bodyPr/>
        <a:lstStyle/>
        <a:p>
          <a:endParaRPr lang="en-US"/>
        </a:p>
      </dgm:t>
    </dgm:pt>
    <dgm:pt modelId="{2C541B1B-A605-4A2C-8E01-FF8D8A335453}" type="pres">
      <dgm:prSet presAssocID="{61A294F2-7CA8-4A9A-B168-DA4A81832B21}" presName="Name0" presStyleCnt="0">
        <dgm:presLayoutVars>
          <dgm:dir/>
          <dgm:resizeHandles val="exact"/>
        </dgm:presLayoutVars>
      </dgm:prSet>
      <dgm:spPr/>
    </dgm:pt>
    <dgm:pt modelId="{B2EE52F5-897A-4C21-AA9C-C0D3EE1B7F59}" type="pres">
      <dgm:prSet presAssocID="{D234AD7F-9029-4BCC-B796-2800A68CCB3C}" presName="composite" presStyleCnt="0"/>
      <dgm:spPr/>
    </dgm:pt>
    <dgm:pt modelId="{D1BFC63C-8CAD-4160-BD8A-C7EBD737450F}" type="pres">
      <dgm:prSet presAssocID="{D234AD7F-9029-4BCC-B796-2800A68CCB3C}" presName="imagSh" presStyleLbl="bgImgPlace1" presStyleIdx="0" presStyleCnt="4"/>
      <dgm:spPr>
        <a:blipFill rotWithShape="1">
          <a:blip xmlns:r="http://schemas.openxmlformats.org/officeDocument/2006/relationships" r:embed="rId1"/>
          <a:srcRect/>
          <a:stretch>
            <a:fillRect l="-4000" r="-4000"/>
          </a:stretch>
        </a:blipFill>
      </dgm:spPr>
    </dgm:pt>
    <dgm:pt modelId="{CAA751AF-E27B-42B1-95A7-9EE84F4788CE}" type="pres">
      <dgm:prSet presAssocID="{D234AD7F-9029-4BCC-B796-2800A68CCB3C}" presName="txNode" presStyleLbl="node1" presStyleIdx="0" presStyleCnt="4">
        <dgm:presLayoutVars>
          <dgm:bulletEnabled val="1"/>
        </dgm:presLayoutVars>
      </dgm:prSet>
      <dgm:spPr/>
    </dgm:pt>
    <dgm:pt modelId="{0EFEA9DD-AA33-45E6-B301-76868E84FE1B}" type="pres">
      <dgm:prSet presAssocID="{547118BB-79C4-42B4-A0FD-A1190B909941}" presName="sibTrans" presStyleLbl="sibTrans2D1" presStyleIdx="0" presStyleCnt="3"/>
      <dgm:spPr/>
    </dgm:pt>
    <dgm:pt modelId="{8AC2D933-10DE-4191-AEC2-2E20AB32C304}" type="pres">
      <dgm:prSet presAssocID="{547118BB-79C4-42B4-A0FD-A1190B909941}" presName="connTx" presStyleLbl="sibTrans2D1" presStyleIdx="0" presStyleCnt="3"/>
      <dgm:spPr/>
    </dgm:pt>
    <dgm:pt modelId="{2F155B5A-6D38-4A6F-9611-E1332A6EAE47}" type="pres">
      <dgm:prSet presAssocID="{00C8E0FC-B8C4-44FB-B084-75B4301B8715}" presName="composite" presStyleCnt="0"/>
      <dgm:spPr/>
    </dgm:pt>
    <dgm:pt modelId="{4F99B3FF-5466-4812-9D75-C6FC80BA9108}" type="pres">
      <dgm:prSet presAssocID="{00C8E0FC-B8C4-44FB-B084-75B4301B8715}" presName="imagSh" presStyleLbl="bgImgPlace1" presStyleIdx="1" presStyleCnt="4"/>
      <dgm:spPr>
        <a:blipFill rotWithShape="1">
          <a:blip xmlns:r="http://schemas.openxmlformats.org/officeDocument/2006/relationships" r:embed="rId2"/>
          <a:srcRect/>
          <a:stretch>
            <a:fillRect l="-17000" r="-17000"/>
          </a:stretch>
        </a:blipFill>
      </dgm:spPr>
    </dgm:pt>
    <dgm:pt modelId="{C3EA4622-7F2B-4250-8995-2D69F5D69DD9}" type="pres">
      <dgm:prSet presAssocID="{00C8E0FC-B8C4-44FB-B084-75B4301B8715}" presName="txNode" presStyleLbl="node1" presStyleIdx="1" presStyleCnt="4">
        <dgm:presLayoutVars>
          <dgm:bulletEnabled val="1"/>
        </dgm:presLayoutVars>
      </dgm:prSet>
      <dgm:spPr/>
    </dgm:pt>
    <dgm:pt modelId="{AE1BD3E7-C983-4507-B9FD-8E4E1423539E}" type="pres">
      <dgm:prSet presAssocID="{2AA72891-1AF1-4FB8-857C-CFCAB971FEB4}" presName="sibTrans" presStyleLbl="sibTrans2D1" presStyleIdx="1" presStyleCnt="3"/>
      <dgm:spPr/>
    </dgm:pt>
    <dgm:pt modelId="{BE31FD85-D321-447F-9A13-DBFF1E54F50B}" type="pres">
      <dgm:prSet presAssocID="{2AA72891-1AF1-4FB8-857C-CFCAB971FEB4}" presName="connTx" presStyleLbl="sibTrans2D1" presStyleIdx="1" presStyleCnt="3"/>
      <dgm:spPr/>
    </dgm:pt>
    <dgm:pt modelId="{5821D10E-47F3-4BB0-BA4F-5D9DEA565E97}" type="pres">
      <dgm:prSet presAssocID="{CC7B3C64-5DEE-4052-AB88-2A07CC014EF4}" presName="composite" presStyleCnt="0"/>
      <dgm:spPr/>
    </dgm:pt>
    <dgm:pt modelId="{B210DD62-F177-41A6-A021-4E4B0EDFFBCD}" type="pres">
      <dgm:prSet presAssocID="{CC7B3C64-5DEE-4052-AB88-2A07CC014EF4}" presName="imagSh" presStyleLbl="b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dgm:spPr>
    </dgm:pt>
    <dgm:pt modelId="{90698C90-E370-436D-92EA-C6E3F3DB42F8}" type="pres">
      <dgm:prSet presAssocID="{CC7B3C64-5DEE-4052-AB88-2A07CC014EF4}" presName="txNode" presStyleLbl="node1" presStyleIdx="2" presStyleCnt="4">
        <dgm:presLayoutVars>
          <dgm:bulletEnabled val="1"/>
        </dgm:presLayoutVars>
      </dgm:prSet>
      <dgm:spPr/>
    </dgm:pt>
    <dgm:pt modelId="{38F68482-ACF6-41FD-88F5-EAE0E0BBED64}" type="pres">
      <dgm:prSet presAssocID="{E9F4DA65-2219-493F-901C-4F068948B970}" presName="sibTrans" presStyleLbl="sibTrans2D1" presStyleIdx="2" presStyleCnt="3"/>
      <dgm:spPr/>
    </dgm:pt>
    <dgm:pt modelId="{551CD9FD-AF26-42FB-979B-0D698BCDF9AD}" type="pres">
      <dgm:prSet presAssocID="{E9F4DA65-2219-493F-901C-4F068948B970}" presName="connTx" presStyleLbl="sibTrans2D1" presStyleIdx="2" presStyleCnt="3"/>
      <dgm:spPr/>
    </dgm:pt>
    <dgm:pt modelId="{6DA2EA9D-AA9A-4272-9467-DD56E6876A0C}" type="pres">
      <dgm:prSet presAssocID="{A8F76EDC-4326-4A98-88EE-0E097457C9D3}" presName="composite" presStyleCnt="0"/>
      <dgm:spPr/>
    </dgm:pt>
    <dgm:pt modelId="{2A98A3CC-86C6-41F7-93F7-CD2BFDBE0667}" type="pres">
      <dgm:prSet presAssocID="{A8F76EDC-4326-4A98-88EE-0E097457C9D3}" presName="imagSh" presStyleLbl="bgImgPlace1" presStyleIdx="3" presStyleCnt="4"/>
      <dgm:spPr>
        <a:blipFill dpi="0" rotWithShape="1">
          <a:blip xmlns:r="http://schemas.openxmlformats.org/officeDocument/2006/relationships" r:embed="rId4" cstate="print"/>
          <a:srcRect/>
          <a:stretch>
            <a:fillRect l="-3286" r="-112714"/>
          </a:stretch>
        </a:blipFill>
      </dgm:spPr>
    </dgm:pt>
    <dgm:pt modelId="{EEDD025B-D687-47C0-869D-3E5DE45D6F54}" type="pres">
      <dgm:prSet presAssocID="{A8F76EDC-4326-4A98-88EE-0E097457C9D3}" presName="txNode" presStyleLbl="node1" presStyleIdx="3" presStyleCnt="4">
        <dgm:presLayoutVars>
          <dgm:bulletEnabled val="1"/>
        </dgm:presLayoutVars>
      </dgm:prSet>
      <dgm:spPr/>
    </dgm:pt>
  </dgm:ptLst>
  <dgm:cxnLst>
    <dgm:cxn modelId="{7A21B128-4D40-45FE-BF1E-F72856520B61}" srcId="{61A294F2-7CA8-4A9A-B168-DA4A81832B21}" destId="{00C8E0FC-B8C4-44FB-B084-75B4301B8715}" srcOrd="1" destOrd="0" parTransId="{0615ED4D-5465-47F9-AB29-0B5BAD1D825B}" sibTransId="{2AA72891-1AF1-4FB8-857C-CFCAB971FEB4}"/>
    <dgm:cxn modelId="{82CC7532-CF66-44F7-98B6-8BB94AEFA37A}" type="presOf" srcId="{61A294F2-7CA8-4A9A-B168-DA4A81832B21}" destId="{2C541B1B-A605-4A2C-8E01-FF8D8A335453}" srcOrd="0" destOrd="0" presId="urn:microsoft.com/office/officeart/2005/8/layout/hProcess10"/>
    <dgm:cxn modelId="{CFB3AB5C-9D41-406A-823B-73EA0323B14C}" type="presOf" srcId="{00C8E0FC-B8C4-44FB-B084-75B4301B8715}" destId="{C3EA4622-7F2B-4250-8995-2D69F5D69DD9}" srcOrd="0" destOrd="0" presId="urn:microsoft.com/office/officeart/2005/8/layout/hProcess10"/>
    <dgm:cxn modelId="{E569AD46-D06C-4F64-BD81-2BC2B2EAD7BB}" srcId="{61A294F2-7CA8-4A9A-B168-DA4A81832B21}" destId="{CC7B3C64-5DEE-4052-AB88-2A07CC014EF4}" srcOrd="2" destOrd="0" parTransId="{08F33F01-61E0-4490-856B-C034B3D63014}" sibTransId="{E9F4DA65-2219-493F-901C-4F068948B970}"/>
    <dgm:cxn modelId="{0D473D51-B441-4F90-AB36-4ABDCB4A204E}" srcId="{61A294F2-7CA8-4A9A-B168-DA4A81832B21}" destId="{A8F76EDC-4326-4A98-88EE-0E097457C9D3}" srcOrd="3" destOrd="0" parTransId="{35AF1619-33DD-46A5-88FB-13A1405F9456}" sibTransId="{173A4C09-840E-4BF4-A1E6-8F90EB36ED17}"/>
    <dgm:cxn modelId="{5F6CD875-5E34-4634-BCE0-0CD60776B7C3}" srcId="{61A294F2-7CA8-4A9A-B168-DA4A81832B21}" destId="{D234AD7F-9029-4BCC-B796-2800A68CCB3C}" srcOrd="0" destOrd="0" parTransId="{C489DE37-6F5A-4788-B075-ADD31AFE3AA3}" sibTransId="{547118BB-79C4-42B4-A0FD-A1190B909941}"/>
    <dgm:cxn modelId="{372A6287-F255-4049-AD41-BFAFAFD96191}" type="presOf" srcId="{547118BB-79C4-42B4-A0FD-A1190B909941}" destId="{0EFEA9DD-AA33-45E6-B301-76868E84FE1B}" srcOrd="0" destOrd="0" presId="urn:microsoft.com/office/officeart/2005/8/layout/hProcess10"/>
    <dgm:cxn modelId="{16413C9E-FFDF-4FF0-9F8D-686AAB643FF9}" type="presOf" srcId="{2AA72891-1AF1-4FB8-857C-CFCAB971FEB4}" destId="{BE31FD85-D321-447F-9A13-DBFF1E54F50B}" srcOrd="1" destOrd="0" presId="urn:microsoft.com/office/officeart/2005/8/layout/hProcess10"/>
    <dgm:cxn modelId="{F6839AB8-9496-4E3D-A897-91833E2D75D5}" type="presOf" srcId="{2AA72891-1AF1-4FB8-857C-CFCAB971FEB4}" destId="{AE1BD3E7-C983-4507-B9FD-8E4E1423539E}" srcOrd="0" destOrd="0" presId="urn:microsoft.com/office/officeart/2005/8/layout/hProcess10"/>
    <dgm:cxn modelId="{B02E60BC-D95B-4473-966C-6EA60EA1E2A1}" type="presOf" srcId="{E9F4DA65-2219-493F-901C-4F068948B970}" destId="{551CD9FD-AF26-42FB-979B-0D698BCDF9AD}" srcOrd="1" destOrd="0" presId="urn:microsoft.com/office/officeart/2005/8/layout/hProcess10"/>
    <dgm:cxn modelId="{276E5BBD-E0F2-4AD9-8E22-78C7D966E8F5}" type="presOf" srcId="{CC7B3C64-5DEE-4052-AB88-2A07CC014EF4}" destId="{90698C90-E370-436D-92EA-C6E3F3DB42F8}" srcOrd="0" destOrd="0" presId="urn:microsoft.com/office/officeart/2005/8/layout/hProcess10"/>
    <dgm:cxn modelId="{2C7C10C4-35EB-4EBE-9FB7-D809A0983E48}" type="presOf" srcId="{D234AD7F-9029-4BCC-B796-2800A68CCB3C}" destId="{CAA751AF-E27B-42B1-95A7-9EE84F4788CE}" srcOrd="0" destOrd="0" presId="urn:microsoft.com/office/officeart/2005/8/layout/hProcess10"/>
    <dgm:cxn modelId="{B73D47C5-6C73-4AAC-933E-8F48E89EA76A}" type="presOf" srcId="{E9F4DA65-2219-493F-901C-4F068948B970}" destId="{38F68482-ACF6-41FD-88F5-EAE0E0BBED64}" srcOrd="0" destOrd="0" presId="urn:microsoft.com/office/officeart/2005/8/layout/hProcess10"/>
    <dgm:cxn modelId="{3B385ACB-80A5-4E94-9356-59F9D4DE683A}" type="presOf" srcId="{547118BB-79C4-42B4-A0FD-A1190B909941}" destId="{8AC2D933-10DE-4191-AEC2-2E20AB32C304}" srcOrd="1" destOrd="0" presId="urn:microsoft.com/office/officeart/2005/8/layout/hProcess10"/>
    <dgm:cxn modelId="{0DEAACCC-306F-47D8-AB8A-52B81AF570F3}" type="presOf" srcId="{A8F76EDC-4326-4A98-88EE-0E097457C9D3}" destId="{EEDD025B-D687-47C0-869D-3E5DE45D6F54}" srcOrd="0" destOrd="0" presId="urn:microsoft.com/office/officeart/2005/8/layout/hProcess10"/>
    <dgm:cxn modelId="{6225209F-4144-46DB-9E1B-87AC66EC91F9}" type="presParOf" srcId="{2C541B1B-A605-4A2C-8E01-FF8D8A335453}" destId="{B2EE52F5-897A-4C21-AA9C-C0D3EE1B7F59}" srcOrd="0" destOrd="0" presId="urn:microsoft.com/office/officeart/2005/8/layout/hProcess10"/>
    <dgm:cxn modelId="{97712BB5-8431-4FB9-9147-B79C55F3C21F}" type="presParOf" srcId="{B2EE52F5-897A-4C21-AA9C-C0D3EE1B7F59}" destId="{D1BFC63C-8CAD-4160-BD8A-C7EBD737450F}" srcOrd="0" destOrd="0" presId="urn:microsoft.com/office/officeart/2005/8/layout/hProcess10"/>
    <dgm:cxn modelId="{471CF2C4-3391-4010-848C-202F352D8437}" type="presParOf" srcId="{B2EE52F5-897A-4C21-AA9C-C0D3EE1B7F59}" destId="{CAA751AF-E27B-42B1-95A7-9EE84F4788CE}" srcOrd="1" destOrd="0" presId="urn:microsoft.com/office/officeart/2005/8/layout/hProcess10"/>
    <dgm:cxn modelId="{A9808B49-C607-46A6-8928-714E66F4B14F}" type="presParOf" srcId="{2C541B1B-A605-4A2C-8E01-FF8D8A335453}" destId="{0EFEA9DD-AA33-45E6-B301-76868E84FE1B}" srcOrd="1" destOrd="0" presId="urn:microsoft.com/office/officeart/2005/8/layout/hProcess10"/>
    <dgm:cxn modelId="{ED06FEB7-CB39-4739-AE19-16ABBDF73155}" type="presParOf" srcId="{0EFEA9DD-AA33-45E6-B301-76868E84FE1B}" destId="{8AC2D933-10DE-4191-AEC2-2E20AB32C304}" srcOrd="0" destOrd="0" presId="urn:microsoft.com/office/officeart/2005/8/layout/hProcess10"/>
    <dgm:cxn modelId="{C70CA96D-D980-48DD-9C1B-0D937D0B14BA}" type="presParOf" srcId="{2C541B1B-A605-4A2C-8E01-FF8D8A335453}" destId="{2F155B5A-6D38-4A6F-9611-E1332A6EAE47}" srcOrd="2" destOrd="0" presId="urn:microsoft.com/office/officeart/2005/8/layout/hProcess10"/>
    <dgm:cxn modelId="{C4F5E78F-0B65-4B82-AD38-BD49BF4DD407}" type="presParOf" srcId="{2F155B5A-6D38-4A6F-9611-E1332A6EAE47}" destId="{4F99B3FF-5466-4812-9D75-C6FC80BA9108}" srcOrd="0" destOrd="0" presId="urn:microsoft.com/office/officeart/2005/8/layout/hProcess10"/>
    <dgm:cxn modelId="{F367C549-0941-4888-A22D-553331A8527B}" type="presParOf" srcId="{2F155B5A-6D38-4A6F-9611-E1332A6EAE47}" destId="{C3EA4622-7F2B-4250-8995-2D69F5D69DD9}" srcOrd="1" destOrd="0" presId="urn:microsoft.com/office/officeart/2005/8/layout/hProcess10"/>
    <dgm:cxn modelId="{091C2897-5C3F-412E-A190-2F274C899BBE}" type="presParOf" srcId="{2C541B1B-A605-4A2C-8E01-FF8D8A335453}" destId="{AE1BD3E7-C983-4507-B9FD-8E4E1423539E}" srcOrd="3" destOrd="0" presId="urn:microsoft.com/office/officeart/2005/8/layout/hProcess10"/>
    <dgm:cxn modelId="{073E501A-DC53-4F2D-AB5C-F087E3EA807B}" type="presParOf" srcId="{AE1BD3E7-C983-4507-B9FD-8E4E1423539E}" destId="{BE31FD85-D321-447F-9A13-DBFF1E54F50B}" srcOrd="0" destOrd="0" presId="urn:microsoft.com/office/officeart/2005/8/layout/hProcess10"/>
    <dgm:cxn modelId="{B25F883C-28B6-4F1D-A8AF-B89BE0D2A84C}" type="presParOf" srcId="{2C541B1B-A605-4A2C-8E01-FF8D8A335453}" destId="{5821D10E-47F3-4BB0-BA4F-5D9DEA565E97}" srcOrd="4" destOrd="0" presId="urn:microsoft.com/office/officeart/2005/8/layout/hProcess10"/>
    <dgm:cxn modelId="{B237BEA8-8700-4E1F-A0F3-1A3F8AF0AC39}" type="presParOf" srcId="{5821D10E-47F3-4BB0-BA4F-5D9DEA565E97}" destId="{B210DD62-F177-41A6-A021-4E4B0EDFFBCD}" srcOrd="0" destOrd="0" presId="urn:microsoft.com/office/officeart/2005/8/layout/hProcess10"/>
    <dgm:cxn modelId="{E6CBACCC-C199-465A-BC24-0F0C7C7E319A}" type="presParOf" srcId="{5821D10E-47F3-4BB0-BA4F-5D9DEA565E97}" destId="{90698C90-E370-436D-92EA-C6E3F3DB42F8}" srcOrd="1" destOrd="0" presId="urn:microsoft.com/office/officeart/2005/8/layout/hProcess10"/>
    <dgm:cxn modelId="{4285A81B-405C-4741-99E2-DCEA886F07F1}" type="presParOf" srcId="{2C541B1B-A605-4A2C-8E01-FF8D8A335453}" destId="{38F68482-ACF6-41FD-88F5-EAE0E0BBED64}" srcOrd="5" destOrd="0" presId="urn:microsoft.com/office/officeart/2005/8/layout/hProcess10"/>
    <dgm:cxn modelId="{0851C65F-C659-45BC-BEF4-8E12C377D0B0}" type="presParOf" srcId="{38F68482-ACF6-41FD-88F5-EAE0E0BBED64}" destId="{551CD9FD-AF26-42FB-979B-0D698BCDF9AD}" srcOrd="0" destOrd="0" presId="urn:microsoft.com/office/officeart/2005/8/layout/hProcess10"/>
    <dgm:cxn modelId="{CF36E1DC-FCAF-4ADA-A898-6C9AFE7A0EAF}" type="presParOf" srcId="{2C541B1B-A605-4A2C-8E01-FF8D8A335453}" destId="{6DA2EA9D-AA9A-4272-9467-DD56E6876A0C}" srcOrd="6" destOrd="0" presId="urn:microsoft.com/office/officeart/2005/8/layout/hProcess10"/>
    <dgm:cxn modelId="{19FF39DB-81D0-4D01-9854-59B53BD84790}" type="presParOf" srcId="{6DA2EA9D-AA9A-4272-9467-DD56E6876A0C}" destId="{2A98A3CC-86C6-41F7-93F7-CD2BFDBE0667}" srcOrd="0" destOrd="0" presId="urn:microsoft.com/office/officeart/2005/8/layout/hProcess10"/>
    <dgm:cxn modelId="{39D6E2D1-FE0B-475F-B253-85B393F6AB9E}" type="presParOf" srcId="{6DA2EA9D-AA9A-4272-9467-DD56E6876A0C}" destId="{EEDD025B-D687-47C0-869D-3E5DE45D6F54}"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FC63C-8CAD-4160-BD8A-C7EBD737450F}">
      <dsp:nvSpPr>
        <dsp:cNvPr id="0" name=""/>
        <dsp:cNvSpPr/>
      </dsp:nvSpPr>
      <dsp:spPr>
        <a:xfrm>
          <a:off x="1155" y="1827420"/>
          <a:ext cx="1504124" cy="1504124"/>
        </a:xfrm>
        <a:prstGeom prst="roundRect">
          <a:avLst>
            <a:gd name="adj" fmla="val 10000"/>
          </a:avLst>
        </a:prstGeom>
        <a:blipFill rotWithShape="1">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A751AF-E27B-42B1-95A7-9EE84F4788CE}">
      <dsp:nvSpPr>
        <dsp:cNvPr id="0" name=""/>
        <dsp:cNvSpPr/>
      </dsp:nvSpPr>
      <dsp:spPr>
        <a:xfrm>
          <a:off x="246012" y="2729895"/>
          <a:ext cx="1504124" cy="1504124"/>
        </a:xfrm>
        <a:prstGeom prst="roundRect">
          <a:avLst>
            <a:gd name="adj" fmla="val 10000"/>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Determine initial source term</a:t>
          </a:r>
        </a:p>
      </dsp:txBody>
      <dsp:txXfrm>
        <a:off x="290066" y="2773949"/>
        <a:ext cx="1416016" cy="1416016"/>
      </dsp:txXfrm>
    </dsp:sp>
    <dsp:sp modelId="{0EFEA9DD-AA33-45E6-B301-76868E84FE1B}">
      <dsp:nvSpPr>
        <dsp:cNvPr id="0" name=""/>
        <dsp:cNvSpPr/>
      </dsp:nvSpPr>
      <dsp:spPr>
        <a:xfrm>
          <a:off x="1795007" y="2398772"/>
          <a:ext cx="289727" cy="361420"/>
        </a:xfrm>
        <a:prstGeom prst="rightArrow">
          <a:avLst>
            <a:gd name="adj1" fmla="val 60000"/>
            <a:gd name="adj2" fmla="val 50000"/>
          </a:avLst>
        </a:prstGeom>
        <a:solidFill>
          <a:schemeClr val="accent6">
            <a:lumMod val="75000"/>
            <a:alpha val="36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795007" y="2471056"/>
        <a:ext cx="202809" cy="216852"/>
      </dsp:txXfrm>
    </dsp:sp>
    <dsp:sp modelId="{4F99B3FF-5466-4812-9D75-C6FC80BA9108}">
      <dsp:nvSpPr>
        <dsp:cNvPr id="0" name=""/>
        <dsp:cNvSpPr/>
      </dsp:nvSpPr>
      <dsp:spPr>
        <a:xfrm>
          <a:off x="2333073" y="1827420"/>
          <a:ext cx="1504124" cy="1504124"/>
        </a:xfrm>
        <a:prstGeom prst="roundRect">
          <a:avLst>
            <a:gd name="adj" fmla="val 10000"/>
          </a:avLst>
        </a:prstGeom>
        <a:blipFill rotWithShape="1">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EA4622-7F2B-4250-8995-2D69F5D69DD9}">
      <dsp:nvSpPr>
        <dsp:cNvPr id="0" name=""/>
        <dsp:cNvSpPr/>
      </dsp:nvSpPr>
      <dsp:spPr>
        <a:xfrm>
          <a:off x="2577931" y="2729895"/>
          <a:ext cx="1504124" cy="1504124"/>
        </a:xfrm>
        <a:prstGeom prst="roundRect">
          <a:avLst>
            <a:gd name="adj" fmla="val 10000"/>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Calculate DRL</a:t>
          </a:r>
        </a:p>
      </dsp:txBody>
      <dsp:txXfrm>
        <a:off x="2621985" y="2773949"/>
        <a:ext cx="1416016" cy="1416016"/>
      </dsp:txXfrm>
    </dsp:sp>
    <dsp:sp modelId="{AE1BD3E7-C983-4507-B9FD-8E4E1423539E}">
      <dsp:nvSpPr>
        <dsp:cNvPr id="0" name=""/>
        <dsp:cNvSpPr/>
      </dsp:nvSpPr>
      <dsp:spPr>
        <a:xfrm>
          <a:off x="4126926" y="2398772"/>
          <a:ext cx="289727" cy="361420"/>
        </a:xfrm>
        <a:prstGeom prst="rightArrow">
          <a:avLst>
            <a:gd name="adj1" fmla="val 60000"/>
            <a:gd name="adj2" fmla="val 50000"/>
          </a:avLst>
        </a:prstGeom>
        <a:solidFill>
          <a:schemeClr val="accent6">
            <a:lumMod val="75000"/>
            <a:alpha val="36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126926" y="2471056"/>
        <a:ext cx="202809" cy="216852"/>
      </dsp:txXfrm>
    </dsp:sp>
    <dsp:sp modelId="{B210DD62-F177-41A6-A021-4E4B0EDFFBCD}">
      <dsp:nvSpPr>
        <dsp:cNvPr id="0" name=""/>
        <dsp:cNvSpPr/>
      </dsp:nvSpPr>
      <dsp:spPr>
        <a:xfrm>
          <a:off x="4664991" y="1827420"/>
          <a:ext cx="1504124" cy="1504124"/>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698C90-E370-436D-92EA-C6E3F3DB42F8}">
      <dsp:nvSpPr>
        <dsp:cNvPr id="0" name=""/>
        <dsp:cNvSpPr/>
      </dsp:nvSpPr>
      <dsp:spPr>
        <a:xfrm>
          <a:off x="4909849" y="2729895"/>
          <a:ext cx="1504124" cy="1504124"/>
        </a:xfrm>
        <a:prstGeom prst="roundRect">
          <a:avLst>
            <a:gd name="adj" fmla="val 10000"/>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Run atmospheric dispersion models and contour DRL</a:t>
          </a:r>
        </a:p>
      </dsp:txBody>
      <dsp:txXfrm>
        <a:off x="4953903" y="2773949"/>
        <a:ext cx="1416016" cy="1416016"/>
      </dsp:txXfrm>
    </dsp:sp>
    <dsp:sp modelId="{38F68482-ACF6-41FD-88F5-EAE0E0BBED64}">
      <dsp:nvSpPr>
        <dsp:cNvPr id="0" name=""/>
        <dsp:cNvSpPr/>
      </dsp:nvSpPr>
      <dsp:spPr>
        <a:xfrm>
          <a:off x="6458844" y="2398772"/>
          <a:ext cx="289727" cy="361420"/>
        </a:xfrm>
        <a:prstGeom prst="rightArrow">
          <a:avLst>
            <a:gd name="adj1" fmla="val 60000"/>
            <a:gd name="adj2" fmla="val 50000"/>
          </a:avLst>
        </a:prstGeom>
        <a:solidFill>
          <a:schemeClr val="accent6">
            <a:lumMod val="75000"/>
            <a:alpha val="36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458844" y="2471056"/>
        <a:ext cx="202809" cy="216852"/>
      </dsp:txXfrm>
    </dsp:sp>
    <dsp:sp modelId="{2A98A3CC-86C6-41F7-93F7-CD2BFDBE0667}">
      <dsp:nvSpPr>
        <dsp:cNvPr id="0" name=""/>
        <dsp:cNvSpPr/>
      </dsp:nvSpPr>
      <dsp:spPr>
        <a:xfrm>
          <a:off x="6996910" y="1827420"/>
          <a:ext cx="1504124" cy="1504124"/>
        </a:xfrm>
        <a:prstGeom prst="roundRect">
          <a:avLst>
            <a:gd name="adj" fmla="val 10000"/>
          </a:avLst>
        </a:prstGeom>
        <a:blipFill dpi="0" rotWithShape="1">
          <a:blip xmlns:r="http://schemas.openxmlformats.org/officeDocument/2006/relationships" r:embed="rId4" cstate="print"/>
          <a:srcRect/>
          <a:stretch>
            <a:fillRect l="-3286" r="-11271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DD025B-D687-47C0-869D-3E5DE45D6F54}">
      <dsp:nvSpPr>
        <dsp:cNvPr id="0" name=""/>
        <dsp:cNvSpPr/>
      </dsp:nvSpPr>
      <dsp:spPr>
        <a:xfrm>
          <a:off x="7241767" y="2729895"/>
          <a:ext cx="1504124" cy="1504124"/>
        </a:xfrm>
        <a:prstGeom prst="roundRect">
          <a:avLst>
            <a:gd name="adj" fmla="val 10000"/>
          </a:avLst>
        </a:prstGeom>
        <a:solidFill>
          <a:schemeClr val="accent6"/>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Collect field measurements and use to refine source term</a:t>
          </a:r>
        </a:p>
      </dsp:txBody>
      <dsp:txXfrm>
        <a:off x="7285821" y="2773949"/>
        <a:ext cx="1416016" cy="14160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0.33969</cdr:x>
      <cdr:y>0.4029</cdr:y>
    </cdr:from>
    <cdr:to>
      <cdr:x>0.62052</cdr:x>
      <cdr:y>0.5</cdr:y>
    </cdr:to>
    <cdr:sp macro="" textlink="">
      <cdr:nvSpPr>
        <cdr:cNvPr id="2" name="Right Brace 1"/>
        <cdr:cNvSpPr/>
      </cdr:nvSpPr>
      <cdr:spPr>
        <a:xfrm xmlns:a="http://schemas.openxmlformats.org/drawingml/2006/main" rot="16200000">
          <a:off x="2469812" y="1003969"/>
          <a:ext cx="383360" cy="1556810"/>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0.21821</cdr:x>
      <cdr:y>0.41094</cdr:y>
    </cdr:from>
    <cdr:to>
      <cdr:x>0.33505</cdr:x>
      <cdr:y>0.4994</cdr:y>
    </cdr:to>
    <cdr:sp macro="" textlink="">
      <cdr:nvSpPr>
        <cdr:cNvPr id="3" name="Right Brace 2"/>
        <cdr:cNvSpPr/>
      </cdr:nvSpPr>
      <cdr:spPr>
        <a:xfrm xmlns:a="http://schemas.openxmlformats.org/drawingml/2006/main" rot="16200000">
          <a:off x="1358897" y="1473217"/>
          <a:ext cx="349250" cy="647690"/>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0.31979</cdr:x>
      <cdr:y>0.0785</cdr:y>
    </cdr:from>
    <cdr:to>
      <cdr:x>0.37821</cdr:x>
      <cdr:y>0.43766</cdr:y>
    </cdr:to>
    <cdr:sp macro="" textlink="">
      <cdr:nvSpPr>
        <cdr:cNvPr id="4" name="TextBox 3"/>
        <cdr:cNvSpPr txBox="1"/>
      </cdr:nvSpPr>
      <cdr:spPr>
        <a:xfrm xmlns:a="http://schemas.openxmlformats.org/drawingml/2006/main" rot="18711956">
          <a:off x="2091219" y="1025906"/>
          <a:ext cx="1774654" cy="4985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tx1"/>
              </a:solidFill>
              <a:latin typeface="Calibri" panose="020F0502020204030204" pitchFamily="34" charset="0"/>
            </a:rPr>
            <a:t>Unavoidable</a:t>
          </a:r>
          <a:r>
            <a:rPr lang="en-US" sz="1600" baseline="0" dirty="0">
              <a:solidFill>
                <a:schemeClr val="tx1"/>
              </a:solidFill>
              <a:latin typeface="Calibri" panose="020F0502020204030204" pitchFamily="34" charset="0"/>
            </a:rPr>
            <a:t> Dose</a:t>
          </a:r>
          <a:endParaRPr lang="en-US" sz="1600" dirty="0">
            <a:solidFill>
              <a:schemeClr val="tx1"/>
            </a:solidFill>
            <a:latin typeface="Calibri" panose="020F0502020204030204" pitchFamily="34" charset="0"/>
          </a:endParaRPr>
        </a:p>
      </cdr:txBody>
    </cdr:sp>
  </cdr:relSizeAnchor>
  <cdr:relSizeAnchor xmlns:cdr="http://schemas.openxmlformats.org/drawingml/2006/chartDrawing">
    <cdr:from>
      <cdr:x>0.33947</cdr:x>
      <cdr:y>0.7117</cdr:y>
    </cdr:from>
    <cdr:to>
      <cdr:x>0.61757</cdr:x>
      <cdr:y>0.7117</cdr:y>
    </cdr:to>
    <cdr:cxnSp macro="">
      <cdr:nvCxnSpPr>
        <cdr:cNvPr id="6" name="Straight Arrow Connector 5">
          <a:extLst xmlns:a="http://schemas.openxmlformats.org/drawingml/2006/main">
            <a:ext uri="{FF2B5EF4-FFF2-40B4-BE49-F238E27FC236}">
              <a16:creationId xmlns:a16="http://schemas.microsoft.com/office/drawing/2014/main" id="{083B1778-3137-4251-95B5-B116C826D797}"/>
            </a:ext>
          </a:extLst>
        </cdr:cNvPr>
        <cdr:cNvCxnSpPr/>
      </cdr:nvCxnSpPr>
      <cdr:spPr>
        <a:xfrm xmlns:a="http://schemas.openxmlformats.org/drawingml/2006/main">
          <a:off x="1881872" y="2809875"/>
          <a:ext cx="1541679" cy="0"/>
        </a:xfrm>
        <a:prstGeom xmlns:a="http://schemas.openxmlformats.org/drawingml/2006/main" prst="straightConnector1">
          <a:avLst/>
        </a:prstGeom>
        <a:ln xmlns:a="http://schemas.openxmlformats.org/drawingml/2006/main" w="19050">
          <a:solidFill>
            <a:schemeClr val="tx1"/>
          </a:solidFill>
          <a:headEnd type="arrow"/>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4/28/2025</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4/28/2025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a:t>
            </a:fld>
            <a:endParaRPr lang="en-US" dirty="0"/>
          </a:p>
        </p:txBody>
      </p:sp>
    </p:spTree>
    <p:extLst>
      <p:ext uri="{BB962C8B-B14F-4D97-AF65-F5344CB8AC3E}">
        <p14:creationId xmlns:p14="http://schemas.microsoft.com/office/powerpoint/2010/main" val="31994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removed by other natural phenomenon such as wind</a:t>
            </a:r>
            <a:r>
              <a:rPr lang="en-US" baseline="0" dirty="0"/>
              <a:t> and rain.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030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difference between what we use and what NRC uses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9812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Or Integrated Air Activity can be “inferred” from deposited activity using deposition velocities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426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t>
            </a:r>
            <a:r>
              <a:rPr lang="en-US" dirty="0" err="1"/>
              <a:t>emphasise</a:t>
            </a:r>
            <a:r>
              <a:rPr lang="en-US" dirty="0"/>
              <a:t> that we use the same </a:t>
            </a:r>
            <a:r>
              <a:rPr lang="en-US" dirty="0" err="1"/>
              <a:t>Vd</a:t>
            </a:r>
            <a:r>
              <a:rPr lang="en-US" dirty="0"/>
              <a:t> as RASCAL/NRC</a:t>
            </a:r>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49</a:t>
            </a:fld>
            <a:endParaRPr lang="en-US" dirty="0"/>
          </a:p>
        </p:txBody>
      </p:sp>
    </p:spTree>
    <p:extLst>
      <p:ext uri="{BB962C8B-B14F-4D97-AF65-F5344CB8AC3E}">
        <p14:creationId xmlns:p14="http://schemas.microsoft.com/office/powerpoint/2010/main" val="3277595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Topic – For typical</a:t>
            </a:r>
            <a:r>
              <a:rPr lang="en-US" baseline="0" dirty="0"/>
              <a:t> </a:t>
            </a:r>
            <a:r>
              <a:rPr lang="en-US" baseline="0" dirty="0" err="1"/>
              <a:t>RDD</a:t>
            </a:r>
            <a:r>
              <a:rPr lang="en-US" baseline="0" dirty="0"/>
              <a:t> and nuclear weapon source terms alternate particle size assumptions may be appropriate.</a:t>
            </a:r>
          </a:p>
          <a:p>
            <a:r>
              <a:rPr lang="en-US" baseline="0" dirty="0"/>
              <a:t>Alternate particle size applies only to airborne plume and not to resuspended material.  All resuspended material is still assumed to be </a:t>
            </a:r>
            <a:r>
              <a:rPr lang="en-US" baseline="0"/>
              <a:t>1 micron AMAD.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021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DCFs for I-131</a:t>
            </a:r>
          </a:p>
          <a:p>
            <a:r>
              <a:rPr lang="en-US" dirty="0"/>
              <a:t>Particulate 5.44E2</a:t>
            </a:r>
          </a:p>
          <a:p>
            <a:r>
              <a:rPr lang="en-US" dirty="0"/>
              <a:t>I2 1.45E3</a:t>
            </a:r>
          </a:p>
          <a:p>
            <a:r>
              <a:rPr lang="en-US" dirty="0"/>
              <a:t>CH3I 1.14E3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7132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235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DCFs for I-131</a:t>
            </a:r>
          </a:p>
          <a:p>
            <a:r>
              <a:rPr lang="en-US" dirty="0"/>
              <a:t>Particulate 5.44E2</a:t>
            </a:r>
          </a:p>
          <a:p>
            <a:r>
              <a:rPr lang="en-US" dirty="0"/>
              <a:t>I2 1.45E3</a:t>
            </a:r>
          </a:p>
          <a:p>
            <a:r>
              <a:rPr lang="en-US"/>
              <a:t>CH3I 1.14E3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958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681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DCFs for I-131</a:t>
            </a:r>
          </a:p>
          <a:p>
            <a:r>
              <a:rPr lang="en-US" dirty="0"/>
              <a:t>Particulate 5.44E2</a:t>
            </a:r>
          </a:p>
          <a:p>
            <a:r>
              <a:rPr lang="en-US" dirty="0"/>
              <a:t>I2 1.45E3</a:t>
            </a:r>
          </a:p>
          <a:p>
            <a:r>
              <a:rPr lang="en-US"/>
              <a:t>CH3I 1.14E3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978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6</a:t>
            </a:fld>
            <a:endParaRPr lang="en-US" dirty="0"/>
          </a:p>
        </p:txBody>
      </p:sp>
    </p:spTree>
    <p:extLst>
      <p:ext uri="{BB962C8B-B14F-4D97-AF65-F5344CB8AC3E}">
        <p14:creationId xmlns:p14="http://schemas.microsoft.com/office/powerpoint/2010/main" val="313124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021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Manual but</a:t>
            </a:r>
            <a:r>
              <a:rPr lang="en-US" baseline="0" dirty="0"/>
              <a:t> not yet in </a:t>
            </a:r>
            <a:r>
              <a:rPr lang="en-US" baseline="0" dirty="0" err="1"/>
              <a:t>TF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021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60</a:t>
            </a:fld>
            <a:endParaRPr lang="en-US"/>
          </a:p>
        </p:txBody>
      </p:sp>
    </p:spTree>
    <p:extLst>
      <p:ext uri="{BB962C8B-B14F-4D97-AF65-F5344CB8AC3E}">
        <p14:creationId xmlns:p14="http://schemas.microsoft.com/office/powerpoint/2010/main" val="3323608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430F75-B5EC-044F-A636-30352D0A1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236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a:t>
            </a:r>
            <a:r>
              <a:rPr lang="en-US" dirty="0"/>
              <a:t> automatically adds</a:t>
            </a:r>
            <a:r>
              <a:rPr lang="en-US" baseline="0" dirty="0"/>
              <a:t> daughters in equilibrium with the parent.  Y-90 should appear once Sr-90 is entered into the mix.</a:t>
            </a:r>
            <a:endParaRPr lang="en-US" dirty="0"/>
          </a:p>
        </p:txBody>
      </p:sp>
    </p:spTree>
    <p:extLst>
      <p:ext uri="{BB962C8B-B14F-4D97-AF65-F5344CB8AC3E}">
        <p14:creationId xmlns:p14="http://schemas.microsoft.com/office/powerpoint/2010/main" val="1672607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 assumes that all TPs will be calculated. Demo how to delete TPs that are not used.</a:t>
            </a:r>
          </a:p>
        </p:txBody>
      </p:sp>
    </p:spTree>
    <p:extLst>
      <p:ext uri="{BB962C8B-B14F-4D97-AF65-F5344CB8AC3E}">
        <p14:creationId xmlns:p14="http://schemas.microsoft.com/office/powerpoint/2010/main" val="2704710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make sure to go over this here, because saving isn’t mentioned previously in the lecture. </a:t>
            </a:r>
          </a:p>
        </p:txBody>
      </p:sp>
      <p:sp>
        <p:nvSpPr>
          <p:cNvPr id="4" name="Slide Number Placeholder 3"/>
          <p:cNvSpPr>
            <a:spLocks noGrp="1"/>
          </p:cNvSpPr>
          <p:nvPr>
            <p:ph type="sldNum" sz="quarter" idx="5"/>
          </p:nvPr>
        </p:nvSpPr>
        <p:spPr/>
        <p:txBody>
          <a:bodyPr/>
          <a:lstStyle/>
          <a:p>
            <a:fld id="{A2430F75-B5EC-044F-A636-30352D0A1350}" type="slidenum">
              <a:rPr lang="en-US" smtClean="0"/>
              <a:pPr/>
              <a:t>74</a:t>
            </a:fld>
            <a:endParaRPr lang="en-US" dirty="0"/>
          </a:p>
        </p:txBody>
      </p:sp>
    </p:spTree>
    <p:extLst>
      <p:ext uri="{BB962C8B-B14F-4D97-AF65-F5344CB8AC3E}">
        <p14:creationId xmlns:p14="http://schemas.microsoft.com/office/powerpoint/2010/main" val="1178699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75</a:t>
            </a:fld>
            <a:endParaRPr lang="en-US" dirty="0"/>
          </a:p>
        </p:txBody>
      </p:sp>
    </p:spTree>
    <p:extLst>
      <p:ext uri="{BB962C8B-B14F-4D97-AF65-F5344CB8AC3E}">
        <p14:creationId xmlns:p14="http://schemas.microsoft.com/office/powerpoint/2010/main" val="2786030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651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3696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9</a:t>
            </a:fld>
            <a:endParaRPr lang="en-US" dirty="0"/>
          </a:p>
        </p:txBody>
      </p:sp>
    </p:spTree>
    <p:extLst>
      <p:ext uri="{BB962C8B-B14F-4D97-AF65-F5344CB8AC3E}">
        <p14:creationId xmlns:p14="http://schemas.microsoft.com/office/powerpoint/2010/main" val="4016046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6220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cap="flat"/>
        </p:spPr>
      </p:sp>
      <p:sp>
        <p:nvSpPr>
          <p:cNvPr id="122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959663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Consumption period is over a year, so the 3mo will leave that age group over the consumption period</a:t>
            </a:r>
          </a:p>
          <a:p>
            <a:r>
              <a:rPr lang="en-US" dirty="0"/>
              <a:t>Some intakes assumptions don’t make physical sense</a:t>
            </a:r>
          </a:p>
        </p:txBody>
      </p:sp>
    </p:spTree>
    <p:extLst>
      <p:ext uri="{BB962C8B-B14F-4D97-AF65-F5344CB8AC3E}">
        <p14:creationId xmlns:p14="http://schemas.microsoft.com/office/powerpoint/2010/main" val="1583441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DIL modifies</a:t>
            </a:r>
            <a:r>
              <a:rPr lang="en-US" baseline="0" dirty="0"/>
              <a:t> the effective days of intake to account for decay over the consumption period.  EDI = time to decay to 1% of original value</a:t>
            </a:r>
          </a:p>
          <a:p>
            <a:r>
              <a:rPr lang="en-US" baseline="0" dirty="0"/>
              <a:t>FIL integrates radioactive decay over the consumption period</a:t>
            </a:r>
            <a:endParaRPr lang="en-US" dirty="0"/>
          </a:p>
        </p:txBody>
      </p:sp>
    </p:spTree>
    <p:extLst>
      <p:ext uri="{BB962C8B-B14F-4D97-AF65-F5344CB8AC3E}">
        <p14:creationId xmlns:p14="http://schemas.microsoft.com/office/powerpoint/2010/main" val="1957877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417513" y="703263"/>
            <a:ext cx="6173787" cy="3473450"/>
          </a:xfrm>
          <a:ln cap="flat"/>
        </p:spPr>
      </p:sp>
      <p:sp>
        <p:nvSpPr>
          <p:cNvPr id="122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9896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130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381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4360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a:t>
            </a:r>
            <a:r>
              <a:rPr lang="en-US" dirty="0"/>
              <a:t> automatically adds</a:t>
            </a:r>
            <a:r>
              <a:rPr lang="en-US" baseline="0" dirty="0"/>
              <a:t> daughters in equilibrium with the parent.  Y-90 should appear once Sr-90 is entered into the mix.</a:t>
            </a:r>
            <a:endParaRPr lang="en-US" dirty="0"/>
          </a:p>
        </p:txBody>
      </p:sp>
    </p:spTree>
    <p:extLst>
      <p:ext uri="{BB962C8B-B14F-4D97-AF65-F5344CB8AC3E}">
        <p14:creationId xmlns:p14="http://schemas.microsoft.com/office/powerpoint/2010/main" val="3273847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3263"/>
            <a:ext cx="6173787" cy="3473450"/>
          </a:xfrm>
        </p:spPr>
      </p:sp>
      <p:sp>
        <p:nvSpPr>
          <p:cNvPr id="3" name="Notes Placeholder 2"/>
          <p:cNvSpPr>
            <a:spLocks noGrp="1"/>
          </p:cNvSpPr>
          <p:nvPr>
            <p:ph type="body" idx="1"/>
          </p:nvPr>
        </p:nvSpPr>
        <p:spPr/>
        <p:txBody>
          <a:bodyPr/>
          <a:lstStyle/>
          <a:p>
            <a:r>
              <a:rPr lang="en-US" dirty="0"/>
              <a:t>Emphasize</a:t>
            </a:r>
            <a:r>
              <a:rPr lang="en-US" baseline="0" dirty="0"/>
              <a:t> the NOTE. This is where the </a:t>
            </a:r>
            <a:r>
              <a:rPr lang="en-US" baseline="0" dirty="0" err="1"/>
              <a:t>Assmt</a:t>
            </a:r>
            <a:r>
              <a:rPr lang="en-US" baseline="0" dirty="0"/>
              <a:t> </a:t>
            </a:r>
            <a:r>
              <a:rPr lang="en-US" baseline="0" dirty="0" err="1"/>
              <a:t>Sci</a:t>
            </a:r>
            <a:r>
              <a:rPr lang="en-US" baseline="0" dirty="0"/>
              <a:t> will have to have discussions with FRMAC leaders to determine what the local decision makers wish to implement.</a:t>
            </a:r>
            <a:endParaRPr lang="en-US" dirty="0"/>
          </a:p>
        </p:txBody>
      </p:sp>
    </p:spTree>
    <p:extLst>
      <p:ext uri="{BB962C8B-B14F-4D97-AF65-F5344CB8AC3E}">
        <p14:creationId xmlns:p14="http://schemas.microsoft.com/office/powerpoint/2010/main" val="473441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 assumes that all TPs will be calculated. Demo how to delete TPs that are not used.</a:t>
            </a:r>
          </a:p>
        </p:txBody>
      </p:sp>
    </p:spTree>
    <p:extLst>
      <p:ext uri="{BB962C8B-B14F-4D97-AF65-F5344CB8AC3E}">
        <p14:creationId xmlns:p14="http://schemas.microsoft.com/office/powerpoint/2010/main" val="2496586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7088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a:t>
            </a:r>
            <a:r>
              <a:rPr lang="en-US" dirty="0"/>
              <a:t> automatically adds</a:t>
            </a:r>
            <a:r>
              <a:rPr lang="en-US" baseline="0" dirty="0"/>
              <a:t> daughters in equilibrium with the parent.  Y-90 should appear once Sr-90 is entered into the mix.</a:t>
            </a:r>
            <a:endParaRPr lang="en-US" dirty="0"/>
          </a:p>
        </p:txBody>
      </p:sp>
    </p:spTree>
    <p:extLst>
      <p:ext uri="{BB962C8B-B14F-4D97-AF65-F5344CB8AC3E}">
        <p14:creationId xmlns:p14="http://schemas.microsoft.com/office/powerpoint/2010/main" val="1672607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14</a:t>
            </a:fld>
            <a:endParaRPr lang="en-US"/>
          </a:p>
        </p:txBody>
      </p:sp>
    </p:spTree>
    <p:extLst>
      <p:ext uri="{BB962C8B-B14F-4D97-AF65-F5344CB8AC3E}">
        <p14:creationId xmlns:p14="http://schemas.microsoft.com/office/powerpoint/2010/main" val="454075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19</a:t>
            </a:fld>
            <a:endParaRPr lang="en-US"/>
          </a:p>
        </p:txBody>
      </p:sp>
    </p:spTree>
    <p:extLst>
      <p:ext uri="{BB962C8B-B14F-4D97-AF65-F5344CB8AC3E}">
        <p14:creationId xmlns:p14="http://schemas.microsoft.com/office/powerpoint/2010/main" val="252929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Contouring contamination levels from atmospheric dispersion and deposition models</a:t>
            </a:r>
          </a:p>
          <a:p>
            <a:r>
              <a:rPr lang="en-US" dirty="0"/>
              <a:t>Setting data quality objectives for measurement collection</a:t>
            </a:r>
          </a:p>
          <a:p>
            <a:r>
              <a:rPr lang="en-US" dirty="0"/>
              <a:t>Determining detection requirements for laboratory analysis of collected samples</a:t>
            </a:r>
          </a:p>
          <a:p>
            <a:r>
              <a:rPr lang="en-US" dirty="0"/>
              <a:t>Determining if Protective Action Guides might be exceeded in areas where measurement and/or sample results are available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430F75-B5EC-044F-A636-30352D0A1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8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23</a:t>
            </a:fld>
            <a:endParaRPr lang="en-US" dirty="0"/>
          </a:p>
        </p:txBody>
      </p:sp>
    </p:spTree>
    <p:extLst>
      <p:ext uri="{BB962C8B-B14F-4D97-AF65-F5344CB8AC3E}">
        <p14:creationId xmlns:p14="http://schemas.microsoft.com/office/powerpoint/2010/main" val="154111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E0CA1-AA8C-4B1F-925E-798F3B4025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295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01414" y="805714"/>
            <a:ext cx="6981092" cy="2083605"/>
          </a:xfrm>
          <a:prstGeom prst="rect">
            <a:avLst/>
          </a:prstGeom>
        </p:spPr>
        <p:txBody>
          <a:bodyPr anchor="b">
            <a:normAutofit/>
          </a:bodyPr>
          <a:lstStyle>
            <a:lvl1pPr algn="l">
              <a:defRPr sz="6600" i="1">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1044866" y="4220906"/>
            <a:ext cx="5243147" cy="667120"/>
          </a:xfrm>
          <a:prstGeom prst="rect">
            <a:avLst/>
          </a:prstGeom>
        </p:spPr>
        <p:txBody>
          <a:bodyPr anchor="b">
            <a:noAutofit/>
          </a:bodyPr>
          <a:lstStyle>
            <a:lvl1pPr marL="0" indent="0" algn="l">
              <a:buNone/>
              <a:defRPr sz="1600" b="0" spc="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1701414" y="3140253"/>
            <a:ext cx="6165850" cy="378587"/>
          </a:xfrm>
          <a:prstGeom prst="rect">
            <a:avLst/>
          </a:prstGeom>
        </p:spPr>
        <p:txBody>
          <a:bodyPr>
            <a:noAutofit/>
          </a:bodyPr>
          <a:lstStyle>
            <a:lvl1pPr marL="0" indent="0">
              <a:buNone/>
              <a:defRPr sz="3000">
                <a:solidFill>
                  <a:schemeClr val="bg2"/>
                </a:solidFill>
              </a:defRPr>
            </a:lvl1pPr>
          </a:lstStyle>
          <a:p>
            <a:pPr lvl="0"/>
            <a:r>
              <a:rPr lang="en-US" dirty="0"/>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1949077" y="6391606"/>
            <a:ext cx="2107085" cy="122089"/>
          </a:xfrm>
          <a:prstGeom prst="rect">
            <a:avLst/>
          </a:prstGeom>
        </p:spPr>
        <p:txBody>
          <a:bodyPr lIns="0" tIns="0" rIns="0" bIns="0">
            <a:normAutofit/>
          </a:bodyPr>
          <a:lstStyle>
            <a:lvl1pPr marL="0" indent="0" algn="l">
              <a:buNone/>
              <a:defRPr sz="700" b="0" i="0" spc="50" baseline="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1044867" y="5032756"/>
            <a:ext cx="4739640" cy="667120"/>
          </a:xfrm>
          <a:prstGeom prst="rect">
            <a:avLst/>
          </a:prstGeom>
        </p:spPr>
        <p:txBody>
          <a:bodyPr lIns="0" tIns="0" rIns="0" bIns="0">
            <a:normAutofit/>
          </a:bodyPr>
          <a:lstStyle>
            <a:lvl1pPr>
              <a:buFontTx/>
              <a:buNone/>
              <a:defRPr sz="1200" b="0" i="0" spc="5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1843540" y="6069015"/>
            <a:ext cx="5745678" cy="289951"/>
          </a:xfrm>
          <a:prstGeom prst="rect">
            <a:avLst/>
          </a:prstGeom>
          <a:noFill/>
        </p:spPr>
        <p:txBody>
          <a:bodyPr wrap="square" rtlCol="0">
            <a:spAutoFit/>
          </a:bodyPr>
          <a:lstStyle/>
          <a:p>
            <a:pPr algn="l">
              <a:lnSpc>
                <a:spcPct val="110000"/>
              </a:lnSpc>
            </a:pPr>
            <a:r>
              <a:rPr lang="en-US" sz="600" b="0" i="0" kern="1200" dirty="0">
                <a:solidFill>
                  <a:schemeClr val="bg2">
                    <a:lumMod val="50000"/>
                  </a:schemeClr>
                </a:solidFill>
                <a:effectLst/>
                <a:latin typeface="Open Sans" panose="020B0606030504020204" pitchFamily="34" charset="0"/>
                <a:ea typeface="+mn-ea"/>
                <a:cs typeface="+mn-cs"/>
              </a:rPr>
              <a:t>Sandia National Laboratories is a </a:t>
            </a:r>
            <a:r>
              <a:rPr lang="en-US" sz="600" b="0" i="0" kern="1200" dirty="0" err="1">
                <a:solidFill>
                  <a:schemeClr val="bg2">
                    <a:lumMod val="50000"/>
                  </a:schemeClr>
                </a:solidFill>
                <a:effectLst/>
                <a:latin typeface="Open Sans" panose="020B0606030504020204" pitchFamily="34" charset="0"/>
                <a:ea typeface="+mn-ea"/>
                <a:cs typeface="+mn-cs"/>
              </a:rPr>
              <a:t>multimission</a:t>
            </a:r>
            <a:r>
              <a:rPr lang="en-US" sz="600" b="0" i="0" kern="1200" dirty="0">
                <a:solidFill>
                  <a:schemeClr val="bg2">
                    <a:lumMod val="50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00" b="0" i="0" dirty="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24682" y="6124484"/>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710942" y="6371351"/>
            <a:ext cx="463192" cy="134533"/>
          </a:xfrm>
          <a:prstGeom prst="rect">
            <a:avLst/>
          </a:prstGeom>
        </p:spPr>
      </p:pic>
      <p:pic>
        <p:nvPicPr>
          <p:cNvPr id="5" name="Graphic 4">
            <a:extLst>
              <a:ext uri="{FF2B5EF4-FFF2-40B4-BE49-F238E27FC236}">
                <a16:creationId xmlns:a16="http://schemas.microsoft.com/office/drawing/2014/main" id="{A57EE6D8-B037-B20D-3A24-79350CE014C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767" y="6073433"/>
            <a:ext cx="1238970" cy="474939"/>
          </a:xfrm>
          <a:prstGeom prst="rect">
            <a:avLst/>
          </a:prstGeom>
        </p:spPr>
      </p:pic>
    </p:spTree>
    <p:extLst>
      <p:ext uri="{BB962C8B-B14F-4D97-AF65-F5344CB8AC3E}">
        <p14:creationId xmlns:p14="http://schemas.microsoft.com/office/powerpoint/2010/main" val="72687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1_Section_Break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8" name="Date Placeholder 8">
            <a:extLst>
              <a:ext uri="{FF2B5EF4-FFF2-40B4-BE49-F238E27FC236}">
                <a16:creationId xmlns:a16="http://schemas.microsoft.com/office/drawing/2014/main" id="{3BEBB9B5-AA21-3743-AE6F-D669D968EB9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4/28/2025</a:t>
            </a:fld>
            <a:endParaRPr lang="en-US" dirty="0"/>
          </a:p>
        </p:txBody>
      </p:sp>
      <p:sp>
        <p:nvSpPr>
          <p:cNvPr id="9" name="Footer Placeholder 9">
            <a:extLst>
              <a:ext uri="{FF2B5EF4-FFF2-40B4-BE49-F238E27FC236}">
                <a16:creationId xmlns:a16="http://schemas.microsoft.com/office/drawing/2014/main" id="{4B41CB23-D8A4-634B-8696-A8C38E3AC15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43296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1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047140F4-9603-3740-AC59-61030724EC20}"/>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0" name="Date Placeholder 8">
            <a:extLst>
              <a:ext uri="{FF2B5EF4-FFF2-40B4-BE49-F238E27FC236}">
                <a16:creationId xmlns:a16="http://schemas.microsoft.com/office/drawing/2014/main" id="{32A26D86-2879-4B46-86CA-D69ABD3FE84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4/28/2025</a:t>
            </a:fld>
            <a:endParaRPr lang="en-US" dirty="0"/>
          </a:p>
        </p:txBody>
      </p:sp>
      <p:sp>
        <p:nvSpPr>
          <p:cNvPr id="11" name="Footer Placeholder 9">
            <a:extLst>
              <a:ext uri="{FF2B5EF4-FFF2-40B4-BE49-F238E27FC236}">
                <a16:creationId xmlns:a16="http://schemas.microsoft.com/office/drawing/2014/main" id="{5B861089-20B6-544A-BC46-4CA4C9A1BB22}"/>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5629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rmAutofit/>
          </a:bodyPr>
          <a:lstStyle>
            <a:lvl1pPr>
              <a:defRPr kumimoji="0" lang="en-US" sz="3600" b="0" kern="1200" dirty="0">
                <a:ln>
                  <a:noFill/>
                </a:ln>
                <a:solidFill>
                  <a:schemeClr val="accent5">
                    <a:lumMod val="60000"/>
                    <a:lumOff val="40000"/>
                  </a:schemeClr>
                </a:solidFill>
                <a:effectLst/>
                <a:latin typeface="+mj-lt"/>
                <a:ea typeface="+mj-ea"/>
                <a:cs typeface="Arial" pitchFamily="34" charset="0"/>
              </a:defRPr>
            </a:lvl1pPr>
          </a:lstStyle>
          <a:p>
            <a:r>
              <a:rPr kumimoji="0" lang="en-US" dirty="0"/>
              <a:t>Click to edit Master title style</a:t>
            </a:r>
          </a:p>
        </p:txBody>
      </p:sp>
      <p:sp>
        <p:nvSpPr>
          <p:cNvPr id="3" name="Content Placeholder 2"/>
          <p:cNvSpPr>
            <a:spLocks noGrp="1"/>
          </p:cNvSpPr>
          <p:nvPr>
            <p:ph sz="half" idx="1"/>
          </p:nvPr>
        </p:nvSpPr>
        <p:spPr>
          <a:xfrm>
            <a:off x="609600" y="1600201"/>
            <a:ext cx="5384800" cy="4754725"/>
          </a:xfrm>
        </p:spPr>
        <p:txBody>
          <a:bodyPr/>
          <a:lstStyle>
            <a:lvl1pPr>
              <a:defRPr sz="2400"/>
            </a:lvl1pPr>
            <a:lvl2pPr>
              <a:defRPr sz="2000"/>
            </a:lvl2pPr>
            <a:lvl3pPr>
              <a:defRPr sz="1800"/>
            </a:lvl3pPr>
            <a:lvl4pPr>
              <a:defRPr sz="1600"/>
            </a:lvl4pPr>
            <a:lvl5pPr>
              <a:defRPr sz="14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6197600" y="1600201"/>
            <a:ext cx="5384800" cy="4754725"/>
          </a:xfrm>
        </p:spPr>
        <p:txBody>
          <a:bodyPr/>
          <a:lstStyle>
            <a:lvl1pPr>
              <a:defRPr sz="2400"/>
            </a:lvl1pPr>
            <a:lvl2pPr>
              <a:defRPr sz="2000"/>
            </a:lvl2pPr>
            <a:lvl3pPr>
              <a:defRPr sz="1800"/>
            </a:lvl3pPr>
            <a:lvl4pPr>
              <a:defRPr sz="1600"/>
            </a:lvl4pPr>
            <a:lvl5pPr>
              <a:defRPr sz="14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fld id="{104C8E05-D426-4874-B25C-24E6BCBF3D0F}" type="datetime1">
              <a:rPr lang="en-US" smtClean="0"/>
              <a:t>4/28/2025</a:t>
            </a:fld>
            <a:endParaRPr lang="en-US"/>
          </a:p>
        </p:txBody>
      </p:sp>
      <p:sp>
        <p:nvSpPr>
          <p:cNvPr id="6" name="Footer Placeholder 5"/>
          <p:cNvSpPr>
            <a:spLocks noGrp="1"/>
          </p:cNvSpPr>
          <p:nvPr>
            <p:ph type="ftr" sz="quarter" idx="11"/>
          </p:nvPr>
        </p:nvSpPr>
        <p:spPr/>
        <p:txBody>
          <a:bodyPr/>
          <a:lstStyle/>
          <a:p>
            <a:pPr>
              <a:defRPr/>
            </a:pPr>
            <a:r>
              <a:rPr lang="en-US"/>
              <a:t>4/26/2012               Slide 2</a:t>
            </a:r>
            <a:endParaRPr lang="en-US" dirty="0"/>
          </a:p>
        </p:txBody>
      </p:sp>
      <p:sp>
        <p:nvSpPr>
          <p:cNvPr id="7" name="Slide Number Placeholder 6"/>
          <p:cNvSpPr>
            <a:spLocks noGrp="1"/>
          </p:cNvSpPr>
          <p:nvPr>
            <p:ph type="sldNum" sz="quarter" idx="12"/>
          </p:nvPr>
        </p:nvSpPr>
        <p:spPr/>
        <p:txBody>
          <a:bodyPr/>
          <a:lstStyle/>
          <a:p>
            <a:fld id="{59DE6EB8-52AB-45EA-A660-3E1EBFA72987}" type="slidenum">
              <a:rPr lang="en-US" smtClean="0"/>
              <a:t>‹#›</a:t>
            </a:fld>
            <a:endParaRPr lang="en-US"/>
          </a:p>
        </p:txBody>
      </p:sp>
    </p:spTree>
    <p:extLst>
      <p:ext uri="{BB962C8B-B14F-4D97-AF65-F5344CB8AC3E}">
        <p14:creationId xmlns:p14="http://schemas.microsoft.com/office/powerpoint/2010/main" val="1665618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60FA5-DBCE-4D71-AC74-F517EB682B2C}"/>
              </a:ext>
            </a:extLst>
          </p:cNvPr>
          <p:cNvSpPr>
            <a:spLocks noGrp="1"/>
          </p:cNvSpPr>
          <p:nvPr>
            <p:ph type="dt" sz="half" idx="10"/>
          </p:nvPr>
        </p:nvSpPr>
        <p:spPr/>
        <p:txBody>
          <a:bodyPr/>
          <a:lstStyle/>
          <a:p>
            <a:fld id="{E3CD9052-3DC1-4C8F-B1D9-2133F992CF02}" type="datetimeFigureOut">
              <a:rPr lang="en-US" smtClean="0"/>
              <a:t>4/28/2025</a:t>
            </a:fld>
            <a:endParaRPr lang="en-US"/>
          </a:p>
        </p:txBody>
      </p:sp>
      <p:sp>
        <p:nvSpPr>
          <p:cNvPr id="3" name="Footer Placeholder 2">
            <a:extLst>
              <a:ext uri="{FF2B5EF4-FFF2-40B4-BE49-F238E27FC236}">
                <a16:creationId xmlns:a16="http://schemas.microsoft.com/office/drawing/2014/main" id="{23193E6A-79C5-4A8C-BF07-0C05C20766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80CA06-22BD-425E-9E4B-7E38F9515EA1}"/>
              </a:ext>
            </a:extLst>
          </p:cNvPr>
          <p:cNvSpPr>
            <a:spLocks noGrp="1"/>
          </p:cNvSpPr>
          <p:nvPr>
            <p:ph type="sldNum" sz="quarter" idx="12"/>
          </p:nvPr>
        </p:nvSpPr>
        <p:spPr/>
        <p:txBody>
          <a:bodyPr/>
          <a:lstStyle/>
          <a:p>
            <a:fld id="{F8C412D8-85E8-45B2-8384-DCD191B403A4}" type="slidenum">
              <a:rPr lang="en-US" smtClean="0"/>
              <a:t>‹#›</a:t>
            </a:fld>
            <a:endParaRPr lang="en-US"/>
          </a:p>
        </p:txBody>
      </p:sp>
    </p:spTree>
    <p:extLst>
      <p:ext uri="{BB962C8B-B14F-4D97-AF65-F5344CB8AC3E}">
        <p14:creationId xmlns:p14="http://schemas.microsoft.com/office/powerpoint/2010/main" val="347019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0423" y="3168162"/>
            <a:ext cx="6180992" cy="2795954"/>
          </a:xfrm>
          <a:prstGeom prst="rect">
            <a:avLst/>
          </a:prstGeom>
        </p:spPr>
        <p:txBody>
          <a:bodyPr anchor="ctr">
            <a:normAutofit/>
          </a:bodyPr>
          <a:lstStyle>
            <a:lvl1pPr algn="l">
              <a:defRPr sz="4000" b="1" i="1">
                <a:solidFill>
                  <a:schemeClr val="bg1"/>
                </a:solidFill>
              </a:defRPr>
            </a:lvl1pPr>
          </a:lstStyle>
          <a:p>
            <a:r>
              <a:rPr lang="en-US" dirty="0"/>
              <a:t>CLICK TO edit subtitle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0423" y="3168162"/>
            <a:ext cx="6180992" cy="2795954"/>
          </a:xfrm>
          <a:prstGeom prst="rect">
            <a:avLst/>
          </a:prstGeom>
        </p:spPr>
        <p:txBody>
          <a:bodyPr anchor="ctr">
            <a:normAutofit/>
          </a:bodyPr>
          <a:lstStyle>
            <a:lvl1pPr algn="l">
              <a:defRPr sz="4000" b="1" i="1">
                <a:solidFill>
                  <a:schemeClr val="bg1"/>
                </a:solidFill>
              </a:defRPr>
            </a:lvl1pPr>
          </a:lstStyle>
          <a:p>
            <a:r>
              <a:rPr lang="en-US" dirty="0"/>
              <a:t>CLICK TO edit subtitle</a:t>
            </a:r>
          </a:p>
        </p:txBody>
      </p:sp>
    </p:spTree>
    <p:extLst>
      <p:ext uri="{BB962C8B-B14F-4D97-AF65-F5344CB8AC3E}">
        <p14:creationId xmlns:p14="http://schemas.microsoft.com/office/powerpoint/2010/main" val="126320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1985" y="1627632"/>
            <a:ext cx="5457092" cy="3058669"/>
          </a:xfrm>
          <a:prstGeom prst="rect">
            <a:avLst/>
          </a:prstGeom>
        </p:spPr>
        <p:txBody>
          <a:bodyPr anchor="b">
            <a:normAutofit/>
          </a:bodyPr>
          <a:lstStyle>
            <a:lvl1pPr algn="l">
              <a:defRPr sz="5500" b="1" i="1" baseline="0">
                <a:solidFill>
                  <a:srgbClr val="263B87"/>
                </a:solidFill>
                <a:latin typeface="+mj-lt"/>
              </a:defRPr>
            </a:lvl1pPr>
          </a:lstStyle>
          <a:p>
            <a:r>
              <a:rPr lang="en-US" dirty="0"/>
              <a:t>CLICK TO edit subtitle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a:xfrm>
            <a:off x="1019908" y="493776"/>
            <a:ext cx="9474356" cy="688848"/>
          </a:xfrm>
          <a:prstGeom prst="rect">
            <a:avLst/>
          </a:prstGeom>
        </p:spPr>
        <p:txBody>
          <a:bodyPr>
            <a:normAutofit/>
          </a:bodyPr>
          <a:lstStyle>
            <a:lvl1pPr>
              <a:defRPr sz="3500" b="1" i="1" cap="all" spc="50" baseline="0">
                <a:solidFill>
                  <a:srgbClr val="263B87"/>
                </a:solidFill>
              </a:defRPr>
            </a:lvl1pPr>
          </a:lstStyle>
          <a:p>
            <a:r>
              <a:rPr lang="en-US" dirty="0"/>
              <a:t>CLICK TO EDIT TITLE</a:t>
            </a:r>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1019908" y="1457882"/>
            <a:ext cx="10426856" cy="4690872"/>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a:extLst>
              <a:ext uri="{FF2B5EF4-FFF2-40B4-BE49-F238E27FC236}">
                <a16:creationId xmlns:a16="http://schemas.microsoft.com/office/drawing/2014/main" id="{D79DB5EF-C54E-4309-A7A1-4E2D5E501F74}"/>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87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and_Double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19908"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434466"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12" name="Slide Number Placeholder 2">
            <a:extLst>
              <a:ext uri="{FF2B5EF4-FFF2-40B4-BE49-F238E27FC236}">
                <a16:creationId xmlns:a16="http://schemas.microsoft.com/office/drawing/2014/main" id="{8A1230A1-9156-430E-9A11-4AE24BE93A86}"/>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
        <p:nvSpPr>
          <p:cNvPr id="4" name="Title 1">
            <a:extLst>
              <a:ext uri="{FF2B5EF4-FFF2-40B4-BE49-F238E27FC236}">
                <a16:creationId xmlns:a16="http://schemas.microsoft.com/office/drawing/2014/main" id="{8DB8A311-AEE7-A975-31BB-4A659043B512}"/>
              </a:ext>
            </a:extLst>
          </p:cNvPr>
          <p:cNvSpPr>
            <a:spLocks noGrp="1"/>
          </p:cNvSpPr>
          <p:nvPr>
            <p:ph type="title" hasCustomPrompt="1"/>
          </p:nvPr>
        </p:nvSpPr>
        <p:spPr>
          <a:xfrm>
            <a:off x="1019908" y="493776"/>
            <a:ext cx="9474356" cy="688848"/>
          </a:xfrm>
          <a:prstGeom prst="rect">
            <a:avLst/>
          </a:prstGeom>
        </p:spPr>
        <p:txBody>
          <a:bodyPr>
            <a:normAutofit/>
          </a:bodyPr>
          <a:lstStyle>
            <a:lvl1pPr>
              <a:defRPr sz="3500" b="1" i="1" cap="all" spc="50" baseline="0">
                <a:solidFill>
                  <a:srgbClr val="263B87"/>
                </a:solidFill>
              </a:defRPr>
            </a:lvl1pPr>
          </a:lstStyle>
          <a:p>
            <a:r>
              <a:rPr lang="en-US" dirty="0"/>
              <a:t>CLICK TO EDIT TITLE</a:t>
            </a:r>
          </a:p>
        </p:txBody>
      </p:sp>
    </p:spTree>
    <p:extLst>
      <p:ext uri="{BB962C8B-B14F-4D97-AF65-F5344CB8AC3E}">
        <p14:creationId xmlns:p14="http://schemas.microsoft.com/office/powerpoint/2010/main" val="40244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85EF0304-52E2-4F19-A450-73AD468711C8}"/>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
        <p:nvSpPr>
          <p:cNvPr id="3" name="Title 1">
            <a:extLst>
              <a:ext uri="{FF2B5EF4-FFF2-40B4-BE49-F238E27FC236}">
                <a16:creationId xmlns:a16="http://schemas.microsoft.com/office/drawing/2014/main" id="{7630D808-143E-1EB5-7793-7CB54E7D3230}"/>
              </a:ext>
            </a:extLst>
          </p:cNvPr>
          <p:cNvSpPr>
            <a:spLocks noGrp="1"/>
          </p:cNvSpPr>
          <p:nvPr>
            <p:ph type="title" hasCustomPrompt="1"/>
          </p:nvPr>
        </p:nvSpPr>
        <p:spPr>
          <a:xfrm>
            <a:off x="1019908" y="493776"/>
            <a:ext cx="9474356" cy="688848"/>
          </a:xfrm>
          <a:prstGeom prst="rect">
            <a:avLst/>
          </a:prstGeom>
        </p:spPr>
        <p:txBody>
          <a:bodyPr>
            <a:normAutofit/>
          </a:bodyPr>
          <a:lstStyle>
            <a:lvl1pPr>
              <a:defRPr sz="3500" b="1" i="1" cap="all" spc="50" baseline="0">
                <a:solidFill>
                  <a:srgbClr val="263B87"/>
                </a:solidFill>
              </a:defRPr>
            </a:lvl1pPr>
          </a:lstStyle>
          <a:p>
            <a:r>
              <a:rPr lang="en-US" dirty="0"/>
              <a:t>CLICK TO EDIT TITLE</a:t>
            </a:r>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AD9A312-C7ED-410D-B833-CD48BFAECF28}"/>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0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Content - Click to add title</a:t>
            </a:r>
          </a:p>
        </p:txBody>
      </p:sp>
      <p:sp>
        <p:nvSpPr>
          <p:cNvPr id="3" name="Content Placeholder 2"/>
          <p:cNvSpPr>
            <a:spLocks noGrp="1"/>
          </p:cNvSpPr>
          <p:nvPr>
            <p:ph idx="1" hasCustomPrompt="1"/>
          </p:nvPr>
        </p:nvSpPr>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7">
            <a:extLst>
              <a:ext uri="{FF2B5EF4-FFF2-40B4-BE49-F238E27FC236}">
                <a16:creationId xmlns:a16="http://schemas.microsoft.com/office/drawing/2014/main" id="{14DA5D46-7DB6-A447-B104-EB1662B30941}"/>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9" name="Date Placeholder 8">
            <a:extLst>
              <a:ext uri="{FF2B5EF4-FFF2-40B4-BE49-F238E27FC236}">
                <a16:creationId xmlns:a16="http://schemas.microsoft.com/office/drawing/2014/main" id="{6531D3A3-757D-8B47-A2D3-3517AB7E4E7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4/28/2025</a:t>
            </a:fld>
            <a:endParaRPr lang="en-US" dirty="0"/>
          </a:p>
        </p:txBody>
      </p:sp>
      <p:sp>
        <p:nvSpPr>
          <p:cNvPr id="10" name="Footer Placeholder 9">
            <a:extLst>
              <a:ext uri="{FF2B5EF4-FFF2-40B4-BE49-F238E27FC236}">
                <a16:creationId xmlns:a16="http://schemas.microsoft.com/office/drawing/2014/main" id="{C6376D8E-D4AE-934B-B500-E11F86158FE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52846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CAC4959A-AD2F-9049-854D-6985DFCF4E46}"/>
              </a:ext>
            </a:extLst>
          </p:cNvPr>
          <p:cNvSpPr>
            <a:spLocks noGrp="1"/>
          </p:cNvSpPr>
          <p:nvPr>
            <p:ph type="body" idx="1"/>
          </p:nvPr>
        </p:nvSpPr>
        <p:spPr>
          <a:xfrm>
            <a:off x="1113692" y="1328928"/>
            <a:ext cx="10419514" cy="459056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2">
            <a:extLst>
              <a:ext uri="{FF2B5EF4-FFF2-40B4-BE49-F238E27FC236}">
                <a16:creationId xmlns:a16="http://schemas.microsoft.com/office/drawing/2014/main" id="{B363BD05-448E-4A55-A2A9-07D15B68E157}"/>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
        <p:nvSpPr>
          <p:cNvPr id="3" name="Title 1">
            <a:extLst>
              <a:ext uri="{FF2B5EF4-FFF2-40B4-BE49-F238E27FC236}">
                <a16:creationId xmlns:a16="http://schemas.microsoft.com/office/drawing/2014/main" id="{9A6AF9E3-AADC-43A1-5406-E25CE2852702}"/>
              </a:ext>
            </a:extLst>
          </p:cNvPr>
          <p:cNvSpPr txBox="1">
            <a:spLocks/>
          </p:cNvSpPr>
          <p:nvPr userDrawn="1"/>
        </p:nvSpPr>
        <p:spPr>
          <a:xfrm>
            <a:off x="1019908" y="493776"/>
            <a:ext cx="9474356" cy="688848"/>
          </a:xfrm>
          <a:prstGeom prst="rect">
            <a:avLst/>
          </a:prstGeom>
        </p:spPr>
        <p:txBody>
          <a:bodyPr>
            <a:normAutofit/>
          </a:bodyPr>
          <a:lstStyle>
            <a:lvl1pPr algn="l" defTabSz="914400" rtl="0" eaLnBrk="1" latinLnBrk="0" hangingPunct="1">
              <a:lnSpc>
                <a:spcPct val="90000"/>
              </a:lnSpc>
              <a:spcBef>
                <a:spcPct val="0"/>
              </a:spcBef>
              <a:buNone/>
              <a:defRPr sz="3500" b="1" i="1" kern="1200" cap="all" spc="50" baseline="0">
                <a:solidFill>
                  <a:srgbClr val="263B87"/>
                </a:solidFill>
                <a:latin typeface="+mj-lt"/>
                <a:ea typeface="+mj-ea"/>
                <a:cs typeface="+mj-cs"/>
              </a:defRPr>
            </a:lvl1pPr>
          </a:lstStyle>
          <a:p>
            <a:r>
              <a:rPr lang="en-US"/>
              <a:t>CLICK TO EDIT TITLE</a:t>
            </a:r>
            <a:endParaRPr lang="en-US" dirty="0"/>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67" r:id="rId1"/>
    <p:sldLayoutId id="2147483733" r:id="rId2"/>
    <p:sldLayoutId id="2147483768" r:id="rId3"/>
    <p:sldLayoutId id="2147483758" r:id="rId4"/>
    <p:sldLayoutId id="2147483763" r:id="rId5"/>
    <p:sldLayoutId id="2147483760" r:id="rId6"/>
    <p:sldLayoutId id="2147483761" r:id="rId7"/>
    <p:sldLayoutId id="2147483762" r:id="rId8"/>
    <p:sldLayoutId id="2147483770" r:id="rId9"/>
    <p:sldLayoutId id="2147483771" r:id="rId10"/>
    <p:sldLayoutId id="2147483772" r:id="rId11"/>
    <p:sldLayoutId id="2147483773" r:id="rId12"/>
    <p:sldLayoutId id="21474837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kern="1200" cap="all" spc="50" baseline="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xml"/><Relationship Id="rId4" Type="http://schemas.openxmlformats.org/officeDocument/2006/relationships/image" Target="../media/image13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hyperlink" Target="https://snl.matrixlms.com/" TargetMode="External"/><Relationship Id="rId4" Type="http://schemas.openxmlformats.org/officeDocument/2006/relationships/image" Target="../media/image13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55.png"/></Relationships>
</file>

<file path=ppt/slides/_rels/slide13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nnss.gov/pages/programs/FRMAC/FRMAC_DocumentsManuals.html"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4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64.png"/><Relationship Id="rId4" Type="http://schemas.openxmlformats.org/officeDocument/2006/relationships/image" Target="../media/image163.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mailto:aekalin@sandia.gov"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60.wmf"/><Relationship Id="rId7" Type="http://schemas.openxmlformats.org/officeDocument/2006/relationships/image" Target="../media/image63.wmf"/><Relationship Id="rId2" Type="http://schemas.openxmlformats.org/officeDocument/2006/relationships/oleObject" Target="../embeddings/oleObject1.bin"/><Relationship Id="rId1" Type="http://schemas.openxmlformats.org/officeDocument/2006/relationships/slideLayout" Target="../slideLayouts/slideLayout5.xml"/><Relationship Id="rId6" Type="http://schemas.openxmlformats.org/officeDocument/2006/relationships/oleObject" Target="../embeddings/oleObject2.bin"/><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4.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oleObject" Target="../embeddings/oleObject4.bin"/><Relationship Id="rId1" Type="http://schemas.openxmlformats.org/officeDocument/2006/relationships/slideLayout" Target="../slideLayouts/slideLayout5.xml"/><Relationship Id="rId5" Type="http://schemas.openxmlformats.org/officeDocument/2006/relationships/image" Target="../media/image70.wmf"/><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oleObject" Target="../embeddings/oleObject6.bin"/><Relationship Id="rId1" Type="http://schemas.openxmlformats.org/officeDocument/2006/relationships/slideLayout" Target="../slideLayouts/slideLayout5.xml"/><Relationship Id="rId5" Type="http://schemas.openxmlformats.org/officeDocument/2006/relationships/image" Target="../media/image71.wmf"/><Relationship Id="rId4"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oleObject" Target="../embeddings/oleObject8.bin"/><Relationship Id="rId1" Type="http://schemas.openxmlformats.org/officeDocument/2006/relationships/slideLayout" Target="../slideLayouts/slideLayout5.xml"/><Relationship Id="rId5" Type="http://schemas.openxmlformats.org/officeDocument/2006/relationships/image" Target="../media/image72.wmf"/><Relationship Id="rId4"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oleObject" Target="../embeddings/oleObject10.bin"/><Relationship Id="rId1" Type="http://schemas.openxmlformats.org/officeDocument/2006/relationships/slideLayout" Target="../slideLayouts/slideLayout5.xml"/><Relationship Id="rId5" Type="http://schemas.openxmlformats.org/officeDocument/2006/relationships/image" Target="../media/image74.wmf"/><Relationship Id="rId4" Type="http://schemas.openxmlformats.org/officeDocument/2006/relationships/oleObject" Target="../embeddings/oleObject11.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6.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gif"/><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 Id="rId4" Type="http://schemas.openxmlformats.org/officeDocument/2006/relationships/image" Target="../media/image113.png"/></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F4D8B3A-FD4A-B145-BF47-2951FF38439F}"/>
              </a:ext>
            </a:extLst>
          </p:cNvPr>
          <p:cNvSpPr>
            <a:spLocks noGrp="1"/>
          </p:cNvSpPr>
          <p:nvPr>
            <p:ph type="ctrTitle"/>
          </p:nvPr>
        </p:nvSpPr>
        <p:spPr/>
        <p:txBody>
          <a:bodyPr>
            <a:normAutofit fontScale="90000"/>
          </a:bodyPr>
          <a:lstStyle/>
          <a:p>
            <a:r>
              <a:rPr lang="en-US" dirty="0"/>
              <a:t>Introduction to Turbo FRMAC</a:t>
            </a:r>
          </a:p>
        </p:txBody>
      </p:sp>
      <p:sp>
        <p:nvSpPr>
          <p:cNvPr id="21" name="Subtitle 20">
            <a:extLst>
              <a:ext uri="{FF2B5EF4-FFF2-40B4-BE49-F238E27FC236}">
                <a16:creationId xmlns:a16="http://schemas.microsoft.com/office/drawing/2014/main" id="{05146071-E038-D245-BA97-211FAFC0578B}"/>
              </a:ext>
            </a:extLst>
          </p:cNvPr>
          <p:cNvSpPr>
            <a:spLocks noGrp="1"/>
          </p:cNvSpPr>
          <p:nvPr>
            <p:ph type="subTitle" idx="1"/>
          </p:nvPr>
        </p:nvSpPr>
        <p:spPr>
          <a:xfrm>
            <a:off x="852853" y="4744888"/>
            <a:ext cx="5243147" cy="667120"/>
          </a:xfrm>
        </p:spPr>
        <p:txBody>
          <a:bodyPr/>
          <a:lstStyle/>
          <a:p>
            <a:r>
              <a:rPr lang="en-US" sz="2400" dirty="0"/>
              <a:t>Autumn Kalinowski, Brian Hunt</a:t>
            </a:r>
          </a:p>
        </p:txBody>
      </p:sp>
      <p:sp>
        <p:nvSpPr>
          <p:cNvPr id="28" name="Text Placeholder 27">
            <a:extLst>
              <a:ext uri="{FF2B5EF4-FFF2-40B4-BE49-F238E27FC236}">
                <a16:creationId xmlns:a16="http://schemas.microsoft.com/office/drawing/2014/main" id="{D3DE3501-3CD2-0F44-87FB-60856AFB3D0B}"/>
              </a:ext>
            </a:extLst>
          </p:cNvPr>
          <p:cNvSpPr>
            <a:spLocks noGrp="1"/>
          </p:cNvSpPr>
          <p:nvPr>
            <p:ph type="body" sz="quarter" idx="15"/>
          </p:nvPr>
        </p:nvSpPr>
        <p:spPr>
          <a:xfrm>
            <a:off x="1929786" y="6391606"/>
            <a:ext cx="2107085" cy="122089"/>
          </a:xfrm>
        </p:spPr>
        <p:txBody>
          <a:bodyPr>
            <a:normAutofit fontScale="92500"/>
          </a:bodyPr>
          <a:lstStyle/>
          <a:p>
            <a:r>
              <a:rPr lang="en-US" dirty="0"/>
              <a:t>2025 Spring RAMP Users Group Ottawa, Canada</a:t>
            </a:r>
          </a:p>
        </p:txBody>
      </p:sp>
      <p:pic>
        <p:nvPicPr>
          <p:cNvPr id="3" name="Picture 8" descr="C:\Users\tlaich\Documents\Consequence Management\FRMAC Logo-gray hands.png">
            <a:extLst>
              <a:ext uri="{FF2B5EF4-FFF2-40B4-BE49-F238E27FC236}">
                <a16:creationId xmlns:a16="http://schemas.microsoft.com/office/drawing/2014/main" id="{FED155E5-EF51-D0D6-F2F9-321C53BDD2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1300" y="1247401"/>
            <a:ext cx="16287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A2E584D-DCE0-84B6-DA3C-E20A54256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781" y="4538774"/>
            <a:ext cx="3348423" cy="971162"/>
          </a:xfrm>
          <a:prstGeom prst="rect">
            <a:avLst/>
          </a:prstGeom>
        </p:spPr>
      </p:pic>
    </p:spTree>
    <p:extLst>
      <p:ext uri="{BB962C8B-B14F-4D97-AF65-F5344CB8AC3E}">
        <p14:creationId xmlns:p14="http://schemas.microsoft.com/office/powerpoint/2010/main" val="116910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b="1" dirty="0">
                <a:latin typeface="Calibri" pitchFamily="34" charset="0"/>
                <a:cs typeface="Calibri" pitchFamily="34" charset="0"/>
              </a:rPr>
              <a:t>PAG Manual Guidance</a:t>
            </a:r>
          </a:p>
        </p:txBody>
      </p:sp>
      <p:sp>
        <p:nvSpPr>
          <p:cNvPr id="6148" name="Rectangle 3"/>
          <p:cNvSpPr>
            <a:spLocks noGrp="1" noChangeArrowheads="1"/>
          </p:cNvSpPr>
          <p:nvPr>
            <p:ph sz="quarter" idx="11"/>
          </p:nvPr>
        </p:nvSpPr>
        <p:spPr/>
        <p:txBody>
          <a:bodyPr>
            <a:noAutofit/>
          </a:bodyPr>
          <a:lstStyle/>
          <a:p>
            <a:pPr marL="457200" indent="-227013">
              <a:lnSpc>
                <a:spcPct val="90000"/>
              </a:lnSpc>
              <a:buSzPct val="85000"/>
              <a:buFont typeface="Calibri" panose="020F0502020204030204" pitchFamily="34" charset="0"/>
              <a:buChar char="•"/>
            </a:pPr>
            <a:r>
              <a:rPr lang="en-US" sz="2400" dirty="0"/>
              <a:t>PAGs are not dose limits or strict numeric criteria</a:t>
            </a:r>
          </a:p>
          <a:p>
            <a:pPr marL="457200" indent="-227013">
              <a:lnSpc>
                <a:spcPct val="90000"/>
              </a:lnSpc>
              <a:buSzPct val="85000"/>
              <a:buFont typeface="Calibri" panose="020F0502020204030204" pitchFamily="34" charset="0"/>
              <a:buChar char="•"/>
            </a:pPr>
            <a:endParaRPr lang="en-US" sz="2400" dirty="0"/>
          </a:p>
          <a:p>
            <a:pPr marL="1399032" lvl="3" indent="-914400">
              <a:lnSpc>
                <a:spcPct val="90000"/>
              </a:lnSpc>
              <a:spcAft>
                <a:spcPts val="1200"/>
              </a:spcAft>
              <a:buClr>
                <a:schemeClr val="tx1">
                  <a:shade val="95000"/>
                </a:schemeClr>
              </a:buClr>
              <a:buNone/>
            </a:pPr>
            <a:r>
              <a:rPr lang="en-US" sz="2400" b="1" dirty="0"/>
              <a:t>NOTE: </a:t>
            </a:r>
            <a:r>
              <a:rPr lang="en-US" sz="2400" dirty="0"/>
              <a:t>	Decision Makers may implement protective actions at </a:t>
            </a:r>
            <a:r>
              <a:rPr lang="en-US" sz="2400" u="sng" dirty="0"/>
              <a:t>higher or lower </a:t>
            </a:r>
            <a:r>
              <a:rPr lang="en-US" sz="2400" dirty="0"/>
              <a:t>levels than the recommended PAGs</a:t>
            </a:r>
          </a:p>
          <a:p>
            <a:pPr marL="457200" indent="-227013">
              <a:lnSpc>
                <a:spcPct val="90000"/>
              </a:lnSpc>
              <a:buSzPct val="85000"/>
              <a:buFont typeface="Calibri" panose="020F0502020204030204" pitchFamily="34" charset="0"/>
              <a:buChar char="•"/>
            </a:pPr>
            <a:r>
              <a:rPr lang="en-US" sz="2400" dirty="0"/>
              <a:t>PAGs do not</a:t>
            </a:r>
            <a:r>
              <a:rPr lang="en-US" sz="2800" dirty="0"/>
              <a:t>:</a:t>
            </a:r>
          </a:p>
          <a:p>
            <a:pPr marL="796925" lvl="1" indent="-342900">
              <a:lnSpc>
                <a:spcPct val="90000"/>
              </a:lnSpc>
              <a:spcAft>
                <a:spcPts val="1200"/>
              </a:spcAft>
              <a:buSzPct val="95000"/>
              <a:buFont typeface="Calibri" panose="020F0502020204030204" pitchFamily="34" charset="0"/>
              <a:buChar char="–"/>
            </a:pPr>
            <a:r>
              <a:rPr lang="en-US" sz="2400" dirty="0"/>
              <a:t>Establish an acceptable level of risk for normal, nonemergency conditions</a:t>
            </a:r>
          </a:p>
          <a:p>
            <a:pPr marL="796925" lvl="1" indent="-342900">
              <a:lnSpc>
                <a:spcPct val="90000"/>
              </a:lnSpc>
              <a:spcAft>
                <a:spcPts val="1200"/>
              </a:spcAft>
              <a:buSzPct val="95000"/>
              <a:buFont typeface="Calibri" panose="020F0502020204030204" pitchFamily="34" charset="0"/>
              <a:buChar char="–"/>
            </a:pPr>
            <a:r>
              <a:rPr lang="en-US" sz="2400" dirty="0"/>
              <a:t>Represent the boundary between safe and unsafe conditions</a:t>
            </a:r>
          </a:p>
          <a:p>
            <a:pPr marL="796925" lvl="1" indent="-342900">
              <a:lnSpc>
                <a:spcPct val="90000"/>
              </a:lnSpc>
              <a:spcAft>
                <a:spcPts val="1200"/>
              </a:spcAft>
              <a:buSzPct val="95000"/>
              <a:buFont typeface="Calibri" panose="020F0502020204030204" pitchFamily="34" charset="0"/>
              <a:buChar char="–"/>
            </a:pPr>
            <a:r>
              <a:rPr lang="en-US" sz="2400" dirty="0"/>
              <a:t>Represent legally binding regulations or standards</a:t>
            </a:r>
          </a:p>
          <a:p>
            <a:pPr marL="796925" lvl="1" indent="-342900">
              <a:lnSpc>
                <a:spcPct val="90000"/>
              </a:lnSpc>
              <a:spcAft>
                <a:spcPts val="1200"/>
              </a:spcAft>
              <a:buSzPct val="95000"/>
              <a:buFont typeface="Calibri" panose="020F0502020204030204" pitchFamily="34" charset="0"/>
              <a:buChar char="–"/>
            </a:pPr>
            <a:r>
              <a:rPr lang="en-US" sz="2400" dirty="0"/>
              <a:t>Supersede environmental laws</a:t>
            </a:r>
          </a:p>
        </p:txBody>
      </p:sp>
      <p:sp>
        <p:nvSpPr>
          <p:cNvPr id="13" name="Slide Number Placeholder 12"/>
          <p:cNvSpPr>
            <a:spLocks noGrp="1"/>
          </p:cNvSpPr>
          <p:nvPr>
            <p:ph type="sldNum" sz="quarter" idx="4"/>
          </p:nvPr>
        </p:nvSpPr>
        <p:spPr>
          <a:xfrm>
            <a:off x="11521764"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Calibri" panose="020F050202020403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1400" dirty="0">
                <a:latin typeface="Gill Sans MT" panose="020B0502020104020203" pitchFamily="34" charset="0"/>
              </a:rPr>
              <a:t>13</a:t>
            </a:r>
            <a:endParaRPr lang="en-US" dirty="0">
              <a:latin typeface="Gill Sans MT" panose="020B0502020104020203" pitchFamily="34" charset="0"/>
            </a:endParaRPr>
          </a:p>
        </p:txBody>
      </p:sp>
      <p:sp>
        <p:nvSpPr>
          <p:cNvPr id="12" name="Date Placeholder 1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Calibri" panose="020F050202020403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ECAF5A83-326D-47F8-85B0-54A53DB9F328}" type="datetime1">
              <a:rPr lang="en-US" smtClean="0"/>
              <a:pPr/>
              <a:t>4/28/2025</a:t>
            </a:fld>
            <a:endParaRPr lang="en-US" dirty="0"/>
          </a:p>
        </p:txBody>
      </p:sp>
    </p:spTree>
    <p:extLst>
      <p:ext uri="{BB962C8B-B14F-4D97-AF65-F5344CB8AC3E}">
        <p14:creationId xmlns:p14="http://schemas.microsoft.com/office/powerpoint/2010/main" val="405425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2DF9-3ACB-2E4F-7477-EC26ADEDA4AA}"/>
              </a:ext>
            </a:extLst>
          </p:cNvPr>
          <p:cNvSpPr>
            <a:spLocks noGrp="1"/>
          </p:cNvSpPr>
          <p:nvPr>
            <p:ph type="title"/>
          </p:nvPr>
        </p:nvSpPr>
        <p:spPr/>
        <p:txBody>
          <a:bodyPr/>
          <a:lstStyle/>
          <a:p>
            <a:r>
              <a:rPr lang="en-US" dirty="0"/>
              <a:t>Ingestion Dose</a:t>
            </a:r>
          </a:p>
        </p:txBody>
      </p:sp>
      <p:sp>
        <p:nvSpPr>
          <p:cNvPr id="3" name="Content Placeholder 2">
            <a:extLst>
              <a:ext uri="{FF2B5EF4-FFF2-40B4-BE49-F238E27FC236}">
                <a16:creationId xmlns:a16="http://schemas.microsoft.com/office/drawing/2014/main" id="{285C69C1-5B6C-D710-0205-5CF02E4E2351}"/>
              </a:ext>
            </a:extLst>
          </p:cNvPr>
          <p:cNvSpPr>
            <a:spLocks noGrp="1"/>
          </p:cNvSpPr>
          <p:nvPr>
            <p:ph sz="quarter" idx="11"/>
          </p:nvPr>
        </p:nvSpPr>
        <p:spPr/>
        <p:txBody>
          <a:bodyPr/>
          <a:lstStyle/>
          <a:p>
            <a:pPr marL="342900" indent="-342900">
              <a:buFont typeface="Arial" panose="020B0604020202020204" pitchFamily="34" charset="0"/>
              <a:buChar char="•"/>
            </a:pPr>
            <a:r>
              <a:rPr lang="en-US" sz="2400" dirty="0"/>
              <a:t>The Dose from consumption of contaminated food based on measured radionuclide concentration</a:t>
            </a:r>
          </a:p>
          <a:p>
            <a:pPr marL="342900" indent="-342900">
              <a:buFont typeface="Arial" panose="020B0604020202020204" pitchFamily="34" charset="0"/>
              <a:buChar char="•"/>
            </a:pPr>
            <a:r>
              <a:rPr lang="en-US" sz="2400" dirty="0"/>
              <a:t>Compared to the FDA PAGs to determine whether protective actions are warranted</a:t>
            </a:r>
          </a:p>
          <a:p>
            <a:pPr marL="342900" indent="-342900">
              <a:buFont typeface="Arial" panose="020B0604020202020204" pitchFamily="34" charset="0"/>
              <a:buChar char="•"/>
            </a:pPr>
            <a:endParaRPr lang="en-US" dirty="0">
              <a:latin typeface="+mn-lt"/>
            </a:endParaRPr>
          </a:p>
          <a:p>
            <a:endParaRPr lang="en-US" dirty="0">
              <a:latin typeface="+mn-lt"/>
            </a:endParaRPr>
          </a:p>
        </p:txBody>
      </p:sp>
      <p:sp>
        <p:nvSpPr>
          <p:cNvPr id="4" name="Slide Number Placeholder 3">
            <a:extLst>
              <a:ext uri="{FF2B5EF4-FFF2-40B4-BE49-F238E27FC236}">
                <a16:creationId xmlns:a16="http://schemas.microsoft.com/office/drawing/2014/main" id="{170DE667-DD64-837D-BD75-CAA132FF7C91}"/>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100</a:t>
            </a:fld>
            <a:endParaRPr lang="en-US" sz="1300" dirty="0">
              <a:solidFill>
                <a:schemeClr val="bg2"/>
              </a:solidFill>
              <a:latin typeface="Gill Sans MT" panose="020B0502020104020203" pitchFamily="34" charset="0"/>
            </a:endParaRPr>
          </a:p>
        </p:txBody>
      </p:sp>
      <p:pic>
        <p:nvPicPr>
          <p:cNvPr id="5" name="Picture 2">
            <a:extLst>
              <a:ext uri="{FF2B5EF4-FFF2-40B4-BE49-F238E27FC236}">
                <a16:creationId xmlns:a16="http://schemas.microsoft.com/office/drawing/2014/main" id="{94CE43B7-30B0-A7E3-371B-32A00A437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019142"/>
            <a:ext cx="3962400" cy="315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28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31BE-63FB-E905-5BBD-29B19F752FB9}"/>
              </a:ext>
            </a:extLst>
          </p:cNvPr>
          <p:cNvSpPr>
            <a:spLocks noGrp="1"/>
          </p:cNvSpPr>
          <p:nvPr>
            <p:ph type="title"/>
          </p:nvPr>
        </p:nvSpPr>
        <p:spPr/>
        <p:txBody>
          <a:bodyPr/>
          <a:lstStyle/>
          <a:p>
            <a:r>
              <a:rPr lang="en-US" dirty="0"/>
              <a:t>Ingestion Dose Assumptions</a:t>
            </a:r>
          </a:p>
        </p:txBody>
      </p:sp>
      <p:sp>
        <p:nvSpPr>
          <p:cNvPr id="3" name="Content Placeholder 2">
            <a:extLst>
              <a:ext uri="{FF2B5EF4-FFF2-40B4-BE49-F238E27FC236}">
                <a16:creationId xmlns:a16="http://schemas.microsoft.com/office/drawing/2014/main" id="{A9CF9B13-BF17-2A77-AF3B-AF9AC3A0BCFB}"/>
              </a:ext>
            </a:extLst>
          </p:cNvPr>
          <p:cNvSpPr>
            <a:spLocks noGrp="1"/>
          </p:cNvSpPr>
          <p:nvPr>
            <p:ph sz="quarter" idx="11"/>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Pct val="95000"/>
              <a:buFont typeface="Wingdings 2"/>
              <a:buNone/>
              <a:tabLst/>
              <a:defRPr/>
            </a:pPr>
            <a:r>
              <a:rPr kumimoji="0" lang="en-US" sz="2400" b="0" i="0" u="none" strike="noStrike" kern="1200" cap="none" spc="0" normalizeH="0" baseline="0" noProof="0" dirty="0">
                <a:ln>
                  <a:noFill/>
                </a:ln>
                <a:solidFill>
                  <a:prstClr val="black"/>
                </a:solidFill>
                <a:effectLst/>
                <a:uLnTx/>
                <a:uFillTx/>
              </a:rPr>
              <a:t>Calculations take in to account:</a:t>
            </a:r>
          </a:p>
          <a:p>
            <a:pPr marL="571500" lvl="1" indent="-342900">
              <a:spcBef>
                <a:spcPts val="0"/>
              </a:spcBef>
              <a:spcAft>
                <a:spcPts val="1200"/>
              </a:spcAft>
              <a:buSzPct val="85000"/>
              <a:defRPr/>
            </a:pPr>
            <a:r>
              <a:rPr kumimoji="0" lang="en-US" sz="2000" b="0" i="0" u="none" strike="noStrike" kern="1200" cap="none" spc="0" normalizeH="0" baseline="0" noProof="0" dirty="0">
                <a:ln>
                  <a:noFill/>
                </a:ln>
                <a:solidFill>
                  <a:prstClr val="black"/>
                </a:solidFill>
                <a:effectLst/>
                <a:uLnTx/>
                <a:uFillTx/>
              </a:rPr>
              <a:t>Radioactive decay</a:t>
            </a:r>
          </a:p>
          <a:p>
            <a:pPr marL="571500" lvl="1" indent="-342900">
              <a:spcBef>
                <a:spcPts val="0"/>
              </a:spcBef>
              <a:spcAft>
                <a:spcPts val="1200"/>
              </a:spcAft>
              <a:buSzPct val="85000"/>
              <a:defRPr/>
            </a:pPr>
            <a:r>
              <a:rPr kumimoji="0" lang="en-US" sz="2000" b="0" i="0" u="none" strike="noStrike" kern="1200" cap="none" spc="0" normalizeH="0" baseline="0" noProof="0" dirty="0">
                <a:ln>
                  <a:noFill/>
                </a:ln>
                <a:solidFill>
                  <a:prstClr val="black"/>
                </a:solidFill>
                <a:effectLst/>
                <a:uLnTx/>
                <a:uFillTx/>
              </a:rPr>
              <a:t>Fraction of diet contaminated </a:t>
            </a:r>
          </a:p>
          <a:p>
            <a:pPr marL="571500" lvl="1" indent="-342900">
              <a:spcBef>
                <a:spcPts val="0"/>
              </a:spcBef>
              <a:spcAft>
                <a:spcPts val="1200"/>
              </a:spcAft>
              <a:buSzPct val="85000"/>
              <a:defRPr/>
            </a:pPr>
            <a:r>
              <a:rPr kumimoji="0" lang="en-US" sz="2000" b="0" i="0" u="none" strike="noStrike" kern="1200" cap="none" spc="0" normalizeH="0" baseline="0" noProof="0" dirty="0">
                <a:ln>
                  <a:noFill/>
                </a:ln>
                <a:solidFill>
                  <a:prstClr val="black"/>
                </a:solidFill>
                <a:effectLst/>
                <a:uLnTx/>
                <a:uFillTx/>
              </a:rPr>
              <a:t>Daily food intake rate</a:t>
            </a:r>
          </a:p>
          <a:p>
            <a:pPr marL="571500" lvl="1" indent="-342900">
              <a:spcBef>
                <a:spcPts val="0"/>
              </a:spcBef>
              <a:spcAft>
                <a:spcPts val="1200"/>
              </a:spcAft>
              <a:buSzPct val="85000"/>
              <a:defRPr/>
            </a:pPr>
            <a:r>
              <a:rPr kumimoji="0" lang="en-US" sz="2000" b="0" i="0" u="none" strike="noStrike" kern="1200" cap="none" spc="0" normalizeH="0" baseline="0" noProof="0" dirty="0">
                <a:ln>
                  <a:noFill/>
                </a:ln>
                <a:solidFill>
                  <a:prstClr val="black"/>
                </a:solidFill>
                <a:effectLst/>
                <a:uLnTx/>
                <a:uFillTx/>
              </a:rPr>
              <a:t>Consumption period (usually one year)</a:t>
            </a:r>
            <a:r>
              <a:rPr lang="en-US" sz="2000" dirty="0"/>
              <a:t> </a:t>
            </a:r>
          </a:p>
          <a:p>
            <a:pPr defTabSz="914400" hangingPunct="1">
              <a:lnSpc>
                <a:spcPct val="90000"/>
              </a:lnSpc>
              <a:spcBef>
                <a:spcPts val="0"/>
              </a:spcBef>
              <a:spcAft>
                <a:spcPts val="1200"/>
              </a:spcAft>
              <a:buSzPct val="85000"/>
              <a:defRPr/>
            </a:pPr>
            <a:r>
              <a:rPr lang="en-US" sz="2400" dirty="0"/>
              <a:t>FDA has established Food PAGs, but does not provide method(s) for calculating Ingestion Dose</a:t>
            </a:r>
          </a:p>
          <a:p>
            <a:pPr defTabSz="914400" hangingPunct="1">
              <a:lnSpc>
                <a:spcPct val="90000"/>
              </a:lnSpc>
              <a:spcBef>
                <a:spcPts val="0"/>
              </a:spcBef>
              <a:spcAft>
                <a:spcPts val="1200"/>
              </a:spcAft>
              <a:buSzPct val="85000"/>
              <a:defRPr/>
            </a:pPr>
            <a:r>
              <a:rPr lang="en-US" sz="2400" dirty="0"/>
              <a:t>There is no specific guidance on the time period to use for calculating the Ingestion Dose, use one year as default</a:t>
            </a:r>
          </a:p>
          <a:p>
            <a:pPr marL="457200" marR="0" lvl="1" indent="-228600" algn="l" defTabSz="914400" rtl="0" eaLnBrk="1" fontAlgn="auto" latinLnBrk="0" hangingPunct="1">
              <a:lnSpc>
                <a:spcPct val="90000"/>
              </a:lnSpc>
              <a:spcBef>
                <a:spcPts val="0"/>
              </a:spcBef>
              <a:spcAft>
                <a:spcPts val="1200"/>
              </a:spcAft>
              <a:buClrTx/>
              <a:buSzPct val="85000"/>
              <a:buFont typeface="Calibri" panose="020F050202020403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4" name="Slide Number Placeholder 3">
            <a:extLst>
              <a:ext uri="{FF2B5EF4-FFF2-40B4-BE49-F238E27FC236}">
                <a16:creationId xmlns:a16="http://schemas.microsoft.com/office/drawing/2014/main" id="{DC01CA39-1EEB-3130-B5E6-6BC1A711DD0E}"/>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101</a:t>
            </a:fld>
            <a:endParaRPr lang="en-US" sz="1300" dirty="0">
              <a:solidFill>
                <a:schemeClr val="bg2"/>
              </a:solidFill>
              <a:latin typeface="Gill Sans MT" panose="020B0502020104020203" pitchFamily="34" charset="0"/>
            </a:endParaRPr>
          </a:p>
        </p:txBody>
      </p:sp>
    </p:spTree>
    <p:extLst>
      <p:ext uri="{BB962C8B-B14F-4D97-AF65-F5344CB8AC3E}">
        <p14:creationId xmlns:p14="http://schemas.microsoft.com/office/powerpoint/2010/main" val="323939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a:noFill/>
        </p:spPr>
        <p:txBody>
          <a:bodyPr anchor="ctr">
            <a:normAutofit/>
          </a:bodyPr>
          <a:lstStyle/>
          <a:p>
            <a:r>
              <a:rPr lang="en-US" dirty="0"/>
              <a:t>Ingestion Dose Food Groups</a:t>
            </a:r>
          </a:p>
        </p:txBody>
      </p:sp>
      <p:sp>
        <p:nvSpPr>
          <p:cNvPr id="6" name="Content Placeholder 5"/>
          <p:cNvSpPr>
            <a:spLocks noGrp="1"/>
          </p:cNvSpPr>
          <p:nvPr>
            <p:ph sz="quarter" idx="11"/>
          </p:nvPr>
        </p:nvSpPr>
        <p:spPr>
          <a:xfrm>
            <a:off x="1019908" y="1457882"/>
            <a:ext cx="5771310" cy="4690872"/>
          </a:xfrm>
        </p:spPr>
        <p:txBody>
          <a:bodyPr>
            <a:noAutofit/>
          </a:bodyPr>
          <a:lstStyle/>
          <a:p>
            <a:pPr marL="0" indent="0">
              <a:lnSpc>
                <a:spcPct val="90000"/>
              </a:lnSpc>
              <a:buNone/>
            </a:pPr>
            <a:r>
              <a:rPr lang="en-US" sz="2400" dirty="0">
                <a:solidFill>
                  <a:schemeClr val="tx1"/>
                </a:solidFill>
              </a:rPr>
              <a:t>Food Types fall into 4 groups </a:t>
            </a:r>
            <a:r>
              <a:rPr lang="en-US" sz="2400" i="1" dirty="0">
                <a:solidFill>
                  <a:schemeClr val="tx1"/>
                </a:solidFill>
              </a:rPr>
              <a:t>(shown with subgroups)</a:t>
            </a:r>
          </a:p>
          <a:p>
            <a:pPr marL="0" indent="0">
              <a:lnSpc>
                <a:spcPct val="90000"/>
              </a:lnSpc>
              <a:buNone/>
            </a:pPr>
            <a:endParaRPr lang="en-US" sz="2400" i="1" dirty="0">
              <a:solidFill>
                <a:schemeClr val="tx1"/>
              </a:solidFill>
            </a:endParaRPr>
          </a:p>
          <a:p>
            <a:pPr marL="850392" lvl="1" indent="-457200">
              <a:lnSpc>
                <a:spcPct val="90000"/>
              </a:lnSpc>
              <a:spcAft>
                <a:spcPts val="0"/>
              </a:spcAft>
              <a:buFont typeface="+mj-lt"/>
              <a:buAutoNum type="arabicPeriod"/>
            </a:pPr>
            <a:r>
              <a:rPr lang="en-US" sz="2000" dirty="0">
                <a:solidFill>
                  <a:schemeClr val="tx1"/>
                </a:solidFill>
              </a:rPr>
              <a:t>Meat/Fish</a:t>
            </a:r>
          </a:p>
          <a:p>
            <a:pPr marL="857250" lvl="1" indent="0">
              <a:lnSpc>
                <a:spcPct val="90000"/>
              </a:lnSpc>
              <a:spcAft>
                <a:spcPts val="1200"/>
              </a:spcAft>
              <a:buNone/>
            </a:pPr>
            <a:r>
              <a:rPr lang="en-US" sz="2000" i="1" dirty="0">
                <a:solidFill>
                  <a:schemeClr val="tx1"/>
                </a:solidFill>
              </a:rPr>
              <a:t>Beef, Pork, Poultry, Fin Fish, Shell Fish, Other Meat</a:t>
            </a:r>
          </a:p>
          <a:p>
            <a:pPr marL="850392" lvl="1" indent="-457200">
              <a:lnSpc>
                <a:spcPct val="90000"/>
              </a:lnSpc>
              <a:spcAft>
                <a:spcPts val="0"/>
              </a:spcAft>
              <a:buFont typeface="+mj-lt"/>
              <a:buAutoNum type="arabicPeriod" startAt="2"/>
            </a:pPr>
            <a:r>
              <a:rPr lang="en-US" sz="2000" dirty="0">
                <a:solidFill>
                  <a:schemeClr val="tx1"/>
                </a:solidFill>
              </a:rPr>
              <a:t>Crop/Produce</a:t>
            </a:r>
          </a:p>
          <a:p>
            <a:pPr marL="857250" lvl="1" indent="0">
              <a:lnSpc>
                <a:spcPct val="90000"/>
              </a:lnSpc>
              <a:spcAft>
                <a:spcPts val="1200"/>
              </a:spcAft>
              <a:buNone/>
            </a:pPr>
            <a:r>
              <a:rPr lang="en-US" sz="2000" i="1" dirty="0">
                <a:solidFill>
                  <a:schemeClr val="tx1"/>
                </a:solidFill>
              </a:rPr>
              <a:t>Leafy, Other Produce, Breads, Cereals, Other Grains, </a:t>
            </a:r>
            <a:br>
              <a:rPr lang="en-US" sz="2000" i="1" dirty="0">
                <a:solidFill>
                  <a:schemeClr val="tx1"/>
                </a:solidFill>
              </a:rPr>
            </a:br>
            <a:r>
              <a:rPr lang="en-US" sz="2000" i="1" dirty="0">
                <a:solidFill>
                  <a:schemeClr val="tx1"/>
                </a:solidFill>
              </a:rPr>
              <a:t>Exposed, Protected</a:t>
            </a:r>
          </a:p>
          <a:p>
            <a:pPr marL="850392" lvl="1" indent="-457200">
              <a:lnSpc>
                <a:spcPct val="90000"/>
              </a:lnSpc>
              <a:spcAft>
                <a:spcPts val="0"/>
              </a:spcAft>
              <a:buFont typeface="+mj-lt"/>
              <a:buAutoNum type="arabicPeriod" startAt="3"/>
            </a:pPr>
            <a:r>
              <a:rPr lang="en-US" sz="2000" dirty="0">
                <a:solidFill>
                  <a:schemeClr val="tx1"/>
                </a:solidFill>
              </a:rPr>
              <a:t>Milk </a:t>
            </a:r>
          </a:p>
          <a:p>
            <a:pPr marL="857250" lvl="1" indent="0">
              <a:lnSpc>
                <a:spcPct val="90000"/>
              </a:lnSpc>
              <a:spcAft>
                <a:spcPts val="1200"/>
              </a:spcAft>
              <a:buNone/>
            </a:pPr>
            <a:r>
              <a:rPr lang="en-US" sz="2000" i="1" dirty="0">
                <a:solidFill>
                  <a:schemeClr val="tx1"/>
                </a:solidFill>
              </a:rPr>
              <a:t>Fresh Cow’s Milk, Other Dairy, Eggs</a:t>
            </a:r>
          </a:p>
          <a:p>
            <a:pPr marL="850392" lvl="1" indent="-457200">
              <a:lnSpc>
                <a:spcPct val="90000"/>
              </a:lnSpc>
              <a:spcAft>
                <a:spcPts val="0"/>
              </a:spcAft>
              <a:buFont typeface="+mj-lt"/>
              <a:buAutoNum type="arabicPeriod" startAt="4"/>
            </a:pPr>
            <a:r>
              <a:rPr lang="en-US" sz="2000" dirty="0">
                <a:solidFill>
                  <a:schemeClr val="tx1"/>
                </a:solidFill>
              </a:rPr>
              <a:t>Beverages</a:t>
            </a:r>
          </a:p>
          <a:p>
            <a:pPr marL="857250" lvl="1" indent="0">
              <a:lnSpc>
                <a:spcPct val="90000"/>
              </a:lnSpc>
              <a:spcAft>
                <a:spcPts val="0"/>
              </a:spcAft>
              <a:buNone/>
            </a:pPr>
            <a:r>
              <a:rPr lang="en-US" sz="2000" i="1" dirty="0">
                <a:solidFill>
                  <a:schemeClr val="tx1"/>
                </a:solidFill>
              </a:rPr>
              <a:t>Tap Water, Water-Based Drinks, Soups, </a:t>
            </a:r>
            <a:br>
              <a:rPr lang="en-US" sz="2000" i="1" dirty="0">
                <a:solidFill>
                  <a:schemeClr val="tx1"/>
                </a:solidFill>
              </a:rPr>
            </a:br>
            <a:r>
              <a:rPr lang="en-US" sz="2000" i="1" dirty="0">
                <a:solidFill>
                  <a:schemeClr val="tx1"/>
                </a:solidFill>
              </a:rPr>
              <a:t>Other Beverages</a:t>
            </a:r>
            <a:endParaRPr lang="en-US" sz="2000" dirty="0">
              <a:solidFill>
                <a:schemeClr val="tx1"/>
              </a:solidFill>
            </a:endParaRPr>
          </a:p>
        </p:txBody>
      </p:sp>
      <p:sp>
        <p:nvSpPr>
          <p:cNvPr id="5" name="Slide Number Placeholder 4"/>
          <p:cNvSpPr>
            <a:spLocks noGrp="1"/>
          </p:cNvSpPr>
          <p:nvPr>
            <p:ph type="sldNum" sz="quarter" idx="4"/>
          </p:nvPr>
        </p:nvSpPr>
        <p:spPr>
          <a:xfrm>
            <a:off x="11544066" y="6602120"/>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9DE6EB8-52AB-45EA-A660-3E1EBFA72987}" type="slidenum">
              <a:rPr lang="en-US" sz="1300" smtClean="0">
                <a:solidFill>
                  <a:schemeClr val="bg2"/>
                </a:solidFill>
                <a:latin typeface="Gill Sans MT" panose="020B05020201040202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102</a:t>
            </a:fld>
            <a:endParaRPr kumimoji="0" lang="en-US" sz="1300" b="0" i="0" u="none" strike="noStrike" kern="1200" cap="none" spc="0" normalizeH="0" baseline="0" noProof="0">
              <a:ln>
                <a:noFill/>
              </a:ln>
              <a:solidFill>
                <a:schemeClr val="bg2"/>
              </a:solidFill>
              <a:effectLst/>
              <a:uLnTx/>
              <a:uFillTx/>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6DF8188-7F81-4103-826F-E603B8AFFA4F}" type="datetime1">
              <a:rPr lang="en-US" smtClean="0">
                <a:solidFill>
                  <a:schemeClr val="tx1"/>
                </a:solidFill>
              </a:rPr>
              <a:pPr marL="0" marR="0" lvl="0" indent="0" algn="l" defTabSz="914400" rtl="0" eaLnBrk="1" fontAlgn="base" latinLnBrk="0" hangingPunct="1">
                <a:lnSpc>
                  <a:spcPct val="100000"/>
                </a:lnSpc>
                <a:spcBef>
                  <a:spcPct val="0"/>
                </a:spcBef>
                <a:spcAft>
                  <a:spcPct val="0"/>
                </a:spcAft>
                <a:buClrTx/>
                <a:buSzTx/>
                <a:buFontTx/>
                <a:buNone/>
                <a:tabLst/>
                <a:defRPr/>
              </a:pPr>
              <a:t>4/28/2025</a:t>
            </a:fld>
            <a:endParaRPr kumimoji="0" lang="en-US" sz="1200" b="0" i="0" u="none" strike="noStrike" kern="1200" cap="none" spc="0" normalizeH="0" baseline="0" noProof="0">
              <a:ln>
                <a:noFill/>
              </a:ln>
              <a:solidFill>
                <a:schemeClr val="tx1"/>
              </a:solidFill>
              <a:effectLst/>
              <a:uLnTx/>
              <a:uFillTx/>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908" y="1100957"/>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509" y="2243958"/>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9634" y="3386957"/>
            <a:ext cx="24288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descr="http://t1.gstatic.com/images?q=tbn:ANd9GcTpoBDb6M0e0Gj8K2EHtDlXY5EtizHdUR4BF-vx-uysulPjGzk3c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7995" y="4663307"/>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72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F7F2D8-7421-E948-27F4-759D06AFD9BF}"/>
              </a:ext>
            </a:extLst>
          </p:cNvPr>
          <p:cNvSpPr>
            <a:spLocks noGrp="1"/>
          </p:cNvSpPr>
          <p:nvPr>
            <p:ph type="ctrTitle"/>
          </p:nvPr>
        </p:nvSpPr>
        <p:spPr/>
        <p:txBody>
          <a:bodyPr/>
          <a:lstStyle/>
          <a:p>
            <a:r>
              <a:rPr lang="en-US" dirty="0"/>
              <a:t>Ingestion Dose Example</a:t>
            </a:r>
          </a:p>
        </p:txBody>
      </p:sp>
    </p:spTree>
    <p:extLst>
      <p:ext uri="{BB962C8B-B14F-4D97-AF65-F5344CB8AC3E}">
        <p14:creationId xmlns:p14="http://schemas.microsoft.com/office/powerpoint/2010/main" val="146629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normAutofit/>
          </a:bodyPr>
          <a:lstStyle/>
          <a:p>
            <a:r>
              <a:rPr lang="en-US" dirty="0"/>
              <a:t>Setting the Stage</a:t>
            </a:r>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chemeClr val="bg2"/>
                </a:solidFill>
                <a:latin typeface="Gill Sans MT" panose="020B0502020104020203" pitchFamily="34" charset="0"/>
              </a:rPr>
              <a:t>104</a:t>
            </a:fld>
            <a:endParaRPr lang="en-US" sz="1300" dirty="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0"/>
            <a:ext cx="0" cy="0"/>
          </a:xfrm>
        </p:spPr>
        <p:txBody>
          <a:bodyPr/>
          <a:lstStyle/>
          <a:p>
            <a:fld id="{8D44DCD1-CEF6-479A-A53B-349BB22BAEE7}" type="datetime1">
              <a:rPr lang="en-US" smtClean="0">
                <a:solidFill>
                  <a:schemeClr val="tx1">
                    <a:lumMod val="50000"/>
                  </a:schemeClr>
                </a:solidFill>
              </a:rPr>
              <a:t>4/28/2025</a:t>
            </a:fld>
            <a:endParaRPr lang="en-US" dirty="0">
              <a:solidFill>
                <a:schemeClr val="tx1">
                  <a:lumMod val="50000"/>
                </a:schemeClr>
              </a:solidFill>
            </a:endParaRPr>
          </a:p>
        </p:txBody>
      </p:sp>
      <p:sp>
        <p:nvSpPr>
          <p:cNvPr id="5125" name="Text Box 3"/>
          <p:cNvSpPr txBox="1">
            <a:spLocks noChangeArrowheads="1"/>
          </p:cNvSpPr>
          <p:nvPr/>
        </p:nvSpPr>
        <p:spPr bwMode="auto">
          <a:xfrm>
            <a:off x="1524000" y="160020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US"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Calculate the Crop Ingestion DRL for </a:t>
            </a:r>
            <a:r>
              <a:rPr lang="en-US" b="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60</a:t>
            </a:r>
            <a:r>
              <a:rPr lang="en-US"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Co in lettuce for an evaluation time of 7 days after deposition and a 90 day time to harvest </a:t>
            </a:r>
          </a:p>
        </p:txBody>
      </p:sp>
      <p:pic>
        <p:nvPicPr>
          <p:cNvPr id="2050" name="Picture 2" descr="Image result for image lettuce in the field">
            <a:extLst>
              <a:ext uri="{FF2B5EF4-FFF2-40B4-BE49-F238E27FC236}">
                <a16:creationId xmlns:a16="http://schemas.microsoft.com/office/drawing/2014/main" id="{24EC31A7-1209-4C03-B0D7-5120B3AEF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322" y="2446235"/>
            <a:ext cx="550935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409D0-F872-3A49-87B5-1D80F2D69811}"/>
              </a:ext>
            </a:extLst>
          </p:cNvPr>
          <p:cNvPicPr>
            <a:picLocks noChangeAspect="1"/>
          </p:cNvPicPr>
          <p:nvPr/>
        </p:nvPicPr>
        <p:blipFill>
          <a:blip r:embed="rId2"/>
          <a:stretch>
            <a:fillRect/>
          </a:stretch>
        </p:blipFill>
        <p:spPr>
          <a:xfrm>
            <a:off x="4025733" y="2224009"/>
            <a:ext cx="5572396" cy="4348241"/>
          </a:xfrm>
          <a:prstGeom prst="rect">
            <a:avLst/>
          </a:prstGeom>
          <a:ln>
            <a:solidFill>
              <a:schemeClr val="tx1">
                <a:lumMod val="50000"/>
              </a:schemeClr>
            </a:solidFill>
          </a:ln>
        </p:spPr>
      </p:pic>
      <p:sp>
        <p:nvSpPr>
          <p:cNvPr id="5123" name="Rectangle 2"/>
          <p:cNvSpPr>
            <a:spLocks noGrp="1" noChangeArrowheads="1"/>
          </p:cNvSpPr>
          <p:nvPr>
            <p:ph type="title"/>
          </p:nvPr>
        </p:nvSpPr>
        <p:spPr/>
        <p:txBody>
          <a:bodyPr>
            <a:noAutofit/>
          </a:bodyPr>
          <a:lstStyle/>
          <a:p>
            <a:r>
              <a:rPr lang="en-US" dirty="0"/>
              <a:t>Open Turbo FRMAC</a:t>
            </a:r>
          </a:p>
        </p:txBody>
      </p:sp>
      <p:sp>
        <p:nvSpPr>
          <p:cNvPr id="4" name="Slide Number Placeholder 3"/>
          <p:cNvSpPr>
            <a:spLocks noGrp="1"/>
          </p:cNvSpPr>
          <p:nvPr>
            <p:ph type="sldNum" sz="quarter" idx="4"/>
          </p:nvPr>
        </p:nvSpPr>
        <p:spPr>
          <a:xfrm>
            <a:off x="11544066" y="6609554"/>
            <a:ext cx="489438" cy="273050"/>
          </a:xfrm>
        </p:spPr>
        <p:txBody>
          <a:bodyPr/>
          <a:lstStyle/>
          <a:p>
            <a:pPr algn="ctr" eaLnBrk="1" latinLnBrk="0" hangingPunct="1"/>
            <a:fld id="{69E29E33-B620-47F9-BB04-8846C2A5AFCC}" type="slidenum">
              <a:rPr kumimoji="0" lang="en-US" sz="1300" b="0" smtClean="0">
                <a:solidFill>
                  <a:schemeClr val="bg2"/>
                </a:solidFill>
                <a:latin typeface="Gill Sans MT" panose="020B0502020104020203" pitchFamily="34" charset="0"/>
              </a:rPr>
              <a:pPr algn="ctr" eaLnBrk="1" latinLnBrk="0" hangingPunct="1"/>
              <a:t>105</a:t>
            </a:fld>
            <a:endParaRPr kumimoji="0" lang="en-US" sz="1300" b="0" dirty="0">
              <a:solidFill>
                <a:schemeClr val="bg2"/>
              </a:solidFill>
              <a:latin typeface="Gill Sans MT" panose="020B0502020104020203" pitchFamily="34" charset="0"/>
            </a:endParaRPr>
          </a:p>
        </p:txBody>
      </p:sp>
      <p:sp>
        <p:nvSpPr>
          <p:cNvPr id="3" name="Date Placeholder 2"/>
          <p:cNvSpPr>
            <a:spLocks noGrp="1"/>
          </p:cNvSpPr>
          <p:nvPr>
            <p:ph type="dt" sz="half" idx="4294967295"/>
          </p:nvPr>
        </p:nvSpPr>
        <p:spPr>
          <a:xfrm>
            <a:off x="0" y="6572250"/>
            <a:ext cx="1089025" cy="277813"/>
          </a:xfrm>
          <a:prstGeom prst="rect">
            <a:avLst/>
          </a:prstGeom>
        </p:spPr>
        <p:txBody>
          <a:bodyPr/>
          <a:lstStyle/>
          <a:p>
            <a:fld id="{FE86F887-76E7-4358-A34A-C5DEB37D362E}" type="datetime1">
              <a:rPr lang="en-US" b="0">
                <a:solidFill>
                  <a:schemeClr val="tx1">
                    <a:lumMod val="50000"/>
                  </a:schemeClr>
                </a:solidFill>
                <a:latin typeface="Calibri" pitchFamily="34" charset="0"/>
                <a:cs typeface="Calibri" pitchFamily="34" charset="0"/>
              </a:rPr>
              <a:pPr/>
              <a:t>4/28/2025</a:t>
            </a:fld>
            <a:endParaRPr lang="en-US" b="0" dirty="0">
              <a:solidFill>
                <a:schemeClr val="tx1">
                  <a:lumMod val="50000"/>
                </a:schemeClr>
              </a:solidFill>
              <a:latin typeface="Calibri" pitchFamily="34" charset="0"/>
              <a:cs typeface="Calibri" pitchFamily="34" charset="0"/>
            </a:endParaRPr>
          </a:p>
        </p:txBody>
      </p:sp>
      <p:sp>
        <p:nvSpPr>
          <p:cNvPr id="10" name="TextBox 9"/>
          <p:cNvSpPr txBox="1"/>
          <p:nvPr/>
        </p:nvSpPr>
        <p:spPr>
          <a:xfrm>
            <a:off x="1508052" y="3043535"/>
            <a:ext cx="3063949" cy="369332"/>
          </a:xfrm>
          <a:prstGeom prst="rect">
            <a:avLst/>
          </a:prstGeom>
          <a:noFill/>
        </p:spPr>
        <p:txBody>
          <a:bodyPr wrap="square" rtlCol="0">
            <a:spAutoFit/>
          </a:bodyPr>
          <a:lstStyle/>
          <a:p>
            <a:r>
              <a:rPr lang="en-US" dirty="0">
                <a:solidFill>
                  <a:schemeClr val="tx1">
                    <a:lumMod val="50000"/>
                  </a:schemeClr>
                </a:solidFill>
                <a:latin typeface="Calibri" pitchFamily="34" charset="0"/>
                <a:cs typeface="Calibri" pitchFamily="34" charset="0"/>
              </a:rPr>
              <a:t>Select New Calculation</a:t>
            </a:r>
          </a:p>
        </p:txBody>
      </p:sp>
      <p:cxnSp>
        <p:nvCxnSpPr>
          <p:cNvPr id="5" name="Straight Arrow Connector 4"/>
          <p:cNvCxnSpPr>
            <a:cxnSpLocks/>
            <a:stCxn id="10" idx="2"/>
          </p:cNvCxnSpPr>
          <p:nvPr/>
        </p:nvCxnSpPr>
        <p:spPr>
          <a:xfrm>
            <a:off x="3040027" y="3412867"/>
            <a:ext cx="2783751" cy="1457516"/>
          </a:xfrm>
          <a:prstGeom prst="straightConnector1">
            <a:avLst/>
          </a:prstGeom>
          <a:ln w="38100" cap="rnd">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A76A79-2D18-4B79-B738-AB1B46C84D16}"/>
              </a:ext>
            </a:extLst>
          </p:cNvPr>
          <p:cNvPicPr>
            <a:picLocks noChangeAspect="1"/>
          </p:cNvPicPr>
          <p:nvPr/>
        </p:nvPicPr>
        <p:blipFill>
          <a:blip r:embed="rId2"/>
          <a:stretch>
            <a:fillRect/>
          </a:stretch>
        </p:blipFill>
        <p:spPr>
          <a:xfrm>
            <a:off x="1569720" y="1895665"/>
            <a:ext cx="9052560" cy="3377666"/>
          </a:xfrm>
          <a:prstGeom prst="rect">
            <a:avLst/>
          </a:prstGeom>
        </p:spPr>
      </p:pic>
      <p:sp>
        <p:nvSpPr>
          <p:cNvPr id="6147" name="Rectangle 2"/>
          <p:cNvSpPr>
            <a:spLocks noGrp="1" noChangeArrowheads="1"/>
          </p:cNvSpPr>
          <p:nvPr>
            <p:ph type="title"/>
          </p:nvPr>
        </p:nvSpPr>
        <p:spPr/>
        <p:txBody>
          <a:bodyPr>
            <a:normAutofit/>
          </a:bodyPr>
          <a:lstStyle/>
          <a:p>
            <a:r>
              <a:rPr lang="en-US" dirty="0"/>
              <a:t>Select New Calculation</a:t>
            </a:r>
          </a:p>
        </p:txBody>
      </p:sp>
      <p:sp>
        <p:nvSpPr>
          <p:cNvPr id="3" name="Slide Number Placeholder 2"/>
          <p:cNvSpPr>
            <a:spLocks noGrp="1"/>
          </p:cNvSpPr>
          <p:nvPr>
            <p:ph type="sldNum" sz="quarter" idx="4"/>
          </p:nvPr>
        </p:nvSpPr>
        <p:spPr>
          <a:xfrm>
            <a:off x="11544066" y="6602120"/>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eaLnBrk="1" latinLnBrk="0" hangingPunct="1"/>
            <a:fld id="{59DE6EB8-52AB-45EA-A660-3E1EBFA72987}" type="slidenum">
              <a:rPr lang="en-US" sz="1300" smtClean="0">
                <a:solidFill>
                  <a:schemeClr val="bg2"/>
                </a:solidFill>
                <a:latin typeface="Gill Sans MT" panose="020B0502020104020203" pitchFamily="34" charset="0"/>
              </a:rPr>
              <a:pPr algn="ctr" eaLnBrk="1" latinLnBrk="0" hangingPunct="1"/>
              <a:t>106</a:t>
            </a:fld>
            <a:endParaRPr kumimoji="0" lang="en-US" sz="130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latinLnBrk="0" hangingPunct="1"/>
            <a:fld id="{5511B70A-D6B2-422A-B6F4-C6FE6A4727E7}" type="datetime1">
              <a:rPr lang="en-US" smtClean="0">
                <a:solidFill>
                  <a:schemeClr val="tx1">
                    <a:lumMod val="50000"/>
                  </a:schemeClr>
                </a:solidFill>
              </a:rPr>
              <a:pPr eaLnBrk="1" latinLnBrk="0" hangingPunct="1"/>
              <a:t>4/28/2025</a:t>
            </a:fld>
            <a:endParaRPr lang="en-US" dirty="0">
              <a:solidFill>
                <a:schemeClr val="tx1">
                  <a:lumMod val="50000"/>
                </a:schemeClr>
              </a:solidFill>
              <a:latin typeface="Calibri" pitchFamily="34" charset="0"/>
              <a:cs typeface="Calibri" pitchFamily="34" charset="0"/>
            </a:endParaRPr>
          </a:p>
        </p:txBody>
      </p:sp>
      <p:sp>
        <p:nvSpPr>
          <p:cNvPr id="6148" name="Text Box 6"/>
          <p:cNvSpPr txBox="1">
            <a:spLocks noChangeArrowheads="1"/>
          </p:cNvSpPr>
          <p:nvPr/>
        </p:nvSpPr>
        <p:spPr bwMode="auto">
          <a:xfrm>
            <a:off x="2057400" y="5862935"/>
            <a:ext cx="8077200" cy="369332"/>
          </a:xfrm>
          <a:prstGeom prst="rect">
            <a:avLst/>
          </a:prstGeom>
          <a:noFill/>
          <a:ln w="12700">
            <a:noFill/>
            <a:miter lim="800000"/>
            <a:headEnd/>
            <a:tailEnd/>
          </a:ln>
        </p:spPr>
        <p:txBody>
          <a:bodyPr wrap="square">
            <a:spAutoFit/>
          </a:bodyPr>
          <a:lstStyle/>
          <a:p>
            <a:pPr algn="ctr">
              <a:defRPr/>
            </a:pPr>
            <a:r>
              <a:rPr lang="en-US" dirty="0">
                <a:solidFill>
                  <a:schemeClr val="tx1">
                    <a:lumMod val="50000"/>
                  </a:schemeClr>
                </a:solidFill>
                <a:latin typeface="Calibri" panose="020F0502020204030204" pitchFamily="34" charset="0"/>
              </a:rPr>
              <a:t>Select Ingestion, then Crop DRLs, then Blank</a:t>
            </a:r>
          </a:p>
        </p:txBody>
      </p:sp>
      <p:cxnSp>
        <p:nvCxnSpPr>
          <p:cNvPr id="5" name="Straight Arrow Connector 4"/>
          <p:cNvCxnSpPr>
            <a:cxnSpLocks/>
            <a:stCxn id="6148" idx="0"/>
          </p:cNvCxnSpPr>
          <p:nvPr/>
        </p:nvCxnSpPr>
        <p:spPr>
          <a:xfrm flipH="1" flipV="1">
            <a:off x="4114800" y="4876801"/>
            <a:ext cx="1981200" cy="98613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a:stCxn id="6148" idx="0"/>
          </p:cNvCxnSpPr>
          <p:nvPr/>
        </p:nvCxnSpPr>
        <p:spPr>
          <a:xfrm flipV="1">
            <a:off x="6096000" y="4876801"/>
            <a:ext cx="0" cy="98613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6148" idx="0"/>
          </p:cNvCxnSpPr>
          <p:nvPr/>
        </p:nvCxnSpPr>
        <p:spPr>
          <a:xfrm flipV="1">
            <a:off x="6096000" y="4419601"/>
            <a:ext cx="1981200" cy="144333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8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BD161F-3ED1-443D-888F-23274EC639F8}"/>
              </a:ext>
            </a:extLst>
          </p:cNvPr>
          <p:cNvPicPr>
            <a:picLocks noChangeAspect="1"/>
          </p:cNvPicPr>
          <p:nvPr/>
        </p:nvPicPr>
        <p:blipFill>
          <a:blip r:embed="rId2"/>
          <a:stretch>
            <a:fillRect/>
          </a:stretch>
        </p:blipFill>
        <p:spPr>
          <a:xfrm>
            <a:off x="24184" y="3020626"/>
            <a:ext cx="12128938" cy="2589064"/>
          </a:xfrm>
          <a:prstGeom prst="rect">
            <a:avLst/>
          </a:prstGeom>
        </p:spPr>
      </p:pic>
      <p:sp>
        <p:nvSpPr>
          <p:cNvPr id="7171" name="Rectangle 2"/>
          <p:cNvSpPr>
            <a:spLocks noGrp="1" noChangeArrowheads="1"/>
          </p:cNvSpPr>
          <p:nvPr>
            <p:ph type="title"/>
          </p:nvPr>
        </p:nvSpPr>
        <p:spPr/>
        <p:txBody>
          <a:bodyPr>
            <a:normAutofit/>
          </a:bodyPr>
          <a:lstStyle/>
          <a:p>
            <a:r>
              <a:rPr lang="en-US" dirty="0"/>
              <a:t>Name and Describe Calculation</a:t>
            </a:r>
          </a:p>
        </p:txBody>
      </p:sp>
      <p:sp>
        <p:nvSpPr>
          <p:cNvPr id="3" name="Slide Number Placeholder 2"/>
          <p:cNvSpPr>
            <a:spLocks noGrp="1"/>
          </p:cNvSpPr>
          <p:nvPr>
            <p:ph type="sldNum" sz="quarter" idx="4"/>
          </p:nvPr>
        </p:nvSpPr>
        <p:spPr>
          <a:xfrm>
            <a:off x="11544066" y="6594686"/>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eaLnBrk="1" latinLnBrk="0" hangingPunct="1"/>
            <a:fld id="{59DE6EB8-52AB-45EA-A660-3E1EBFA72987}" type="slidenum">
              <a:rPr lang="en-US" sz="1300" smtClean="0">
                <a:solidFill>
                  <a:schemeClr val="bg2"/>
                </a:solidFill>
                <a:latin typeface="Gill Sans MT" panose="020B0502020104020203" pitchFamily="34" charset="0"/>
              </a:rPr>
              <a:pPr algn="ctr" eaLnBrk="1" latinLnBrk="0" hangingPunct="1"/>
              <a:t>107</a:t>
            </a:fld>
            <a:endParaRPr kumimoji="0" lang="en-US" sz="1300">
              <a:solidFill>
                <a:schemeClr val="bg2"/>
              </a:solidFill>
              <a:latin typeface="Gill Sans MT" panose="020B0502020104020203" pitchFamily="34" charset="0"/>
            </a:endParaRPr>
          </a:p>
        </p:txBody>
      </p:sp>
      <p:sp>
        <p:nvSpPr>
          <p:cNvPr id="7" name="Text Box 6"/>
          <p:cNvSpPr txBox="1">
            <a:spLocks noChangeArrowheads="1"/>
          </p:cNvSpPr>
          <p:nvPr/>
        </p:nvSpPr>
        <p:spPr bwMode="auto">
          <a:xfrm>
            <a:off x="1524000" y="1600201"/>
            <a:ext cx="6553200" cy="1200329"/>
          </a:xfrm>
          <a:prstGeom prst="rect">
            <a:avLst/>
          </a:prstGeom>
          <a:noFill/>
          <a:ln w="12700">
            <a:noFill/>
            <a:miter lim="800000"/>
            <a:headEnd/>
            <a:tailEnd/>
          </a:ln>
        </p:spPr>
        <p:txBody>
          <a:bodyPr wrap="square">
            <a:spAutoFit/>
          </a:bodyPr>
          <a:lstStyle/>
          <a:p>
            <a:pPr>
              <a:defRPr/>
            </a:pPr>
            <a:r>
              <a:rPr lang="en-US" sz="2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Click on Name and Description Button</a:t>
            </a:r>
          </a:p>
          <a:p>
            <a:pPr>
              <a:defRPr/>
            </a:pPr>
            <a:r>
              <a:rPr lang="en-US" sz="2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Type in a Name and Description for the calculation</a:t>
            </a:r>
          </a:p>
        </p:txBody>
      </p:sp>
      <p:cxnSp>
        <p:nvCxnSpPr>
          <p:cNvPr id="5" name="Straight Arrow Connector 4"/>
          <p:cNvCxnSpPr>
            <a:cxnSpLocks/>
            <a:stCxn id="7" idx="2"/>
          </p:cNvCxnSpPr>
          <p:nvPr/>
        </p:nvCxnSpPr>
        <p:spPr>
          <a:xfrm flipH="1">
            <a:off x="3369924" y="2800530"/>
            <a:ext cx="1430676" cy="138105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a:stCxn id="7" idx="2"/>
          </p:cNvCxnSpPr>
          <p:nvPr/>
        </p:nvCxnSpPr>
        <p:spPr>
          <a:xfrm>
            <a:off x="4800600" y="2800530"/>
            <a:ext cx="1143000" cy="85707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35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BCF6EB-137B-4E64-BFC5-8033E920AB56}"/>
              </a:ext>
            </a:extLst>
          </p:cNvPr>
          <p:cNvPicPr>
            <a:picLocks noChangeAspect="1"/>
          </p:cNvPicPr>
          <p:nvPr/>
        </p:nvPicPr>
        <p:blipFill>
          <a:blip r:embed="rId2"/>
          <a:stretch>
            <a:fillRect/>
          </a:stretch>
        </p:blipFill>
        <p:spPr>
          <a:xfrm>
            <a:off x="1569720" y="2913254"/>
            <a:ext cx="9052560" cy="3182746"/>
          </a:xfrm>
          <a:prstGeom prst="rect">
            <a:avLst/>
          </a:prstGeom>
        </p:spPr>
      </p:pic>
      <p:sp>
        <p:nvSpPr>
          <p:cNvPr id="9220" name="Rectangle 2"/>
          <p:cNvSpPr>
            <a:spLocks noGrp="1" noChangeArrowheads="1"/>
          </p:cNvSpPr>
          <p:nvPr>
            <p:ph type="title"/>
          </p:nvPr>
        </p:nvSpPr>
        <p:spPr/>
        <p:txBody>
          <a:bodyPr>
            <a:normAutofit/>
          </a:bodyPr>
          <a:lstStyle/>
          <a:p>
            <a:r>
              <a:rPr lang="en-US" dirty="0"/>
              <a:t>Human Intake Rate</a:t>
            </a:r>
          </a:p>
        </p:txBody>
      </p:sp>
      <p:sp>
        <p:nvSpPr>
          <p:cNvPr id="9221" name="Rectangle 3"/>
          <p:cNvSpPr>
            <a:spLocks noGrp="1" noChangeArrowheads="1"/>
          </p:cNvSpPr>
          <p:nvPr>
            <p:ph sz="quarter" idx="11"/>
          </p:nvPr>
        </p:nvSpPr>
        <p:spPr>
          <a:xfrm>
            <a:off x="1019908" y="1457882"/>
            <a:ext cx="10426856" cy="1079835"/>
          </a:xfrm>
        </p:spPr>
        <p:txBody>
          <a:bodyPr>
            <a:normAutofit/>
          </a:bodyPr>
          <a:lstStyle/>
          <a:p>
            <a:pPr>
              <a:spcAft>
                <a:spcPts val="0"/>
              </a:spcAft>
            </a:pPr>
            <a:r>
              <a:rPr lang="en-US" sz="2800" dirty="0"/>
              <a:t>Click on Human Intake Rates Button</a:t>
            </a:r>
          </a:p>
          <a:p>
            <a:pPr>
              <a:spcAft>
                <a:spcPts val="0"/>
              </a:spcAft>
            </a:pPr>
            <a:r>
              <a:rPr lang="en-US" sz="2800" dirty="0"/>
              <a:t>Default FDA Ingestion Rates are listed</a:t>
            </a:r>
          </a:p>
          <a:p>
            <a:endParaRPr lang="en-US" dirty="0"/>
          </a:p>
        </p:txBody>
      </p:sp>
      <p:sp>
        <p:nvSpPr>
          <p:cNvPr id="4" name="Slide Number Placeholder 3"/>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fld id="{59DE6EB8-52AB-45EA-A660-3E1EBFA72987}" type="slidenum">
              <a:rPr lang="en-US" sz="1300" smtClean="0">
                <a:latin typeface="Gill Sans MT" panose="020B0502020104020203" pitchFamily="34" charset="0"/>
              </a:rPr>
              <a:pPr algn="ctr"/>
              <a:t>108</a:t>
            </a:fld>
            <a:endParaRPr lang="en-US" sz="1300">
              <a:latin typeface="Gill Sans MT" panose="020B0502020104020203" pitchFamily="34" charset="0"/>
            </a:endParaRPr>
          </a:p>
        </p:txBody>
      </p:sp>
      <p:sp>
        <p:nvSpPr>
          <p:cNvPr id="3" name="Date Placeholder 2"/>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5511B70A-D6B2-422A-B6F4-C6FE6A4727E7}" type="datetime1">
              <a:rPr lang="en-US" smtClean="0"/>
              <a:pPr/>
              <a:t>4/28/2025</a:t>
            </a:fld>
            <a:endParaRPr lang="en-US" dirty="0"/>
          </a:p>
        </p:txBody>
      </p:sp>
      <p:cxnSp>
        <p:nvCxnSpPr>
          <p:cNvPr id="9" name="Straight Arrow Connector 8"/>
          <p:cNvCxnSpPr>
            <a:cxnSpLocks/>
            <a:stCxn id="9221" idx="2"/>
          </p:cNvCxnSpPr>
          <p:nvPr/>
        </p:nvCxnSpPr>
        <p:spPr>
          <a:xfrm flipH="1">
            <a:off x="3657600" y="2537717"/>
            <a:ext cx="2575736" cy="172948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9221" idx="2"/>
          </p:cNvCxnSpPr>
          <p:nvPr/>
        </p:nvCxnSpPr>
        <p:spPr>
          <a:xfrm>
            <a:off x="6233336" y="2537717"/>
            <a:ext cx="15064" cy="172948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91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994AC3-E0F9-4587-BC88-30F6B98A1BBE}"/>
              </a:ext>
            </a:extLst>
          </p:cNvPr>
          <p:cNvPicPr>
            <a:picLocks noChangeAspect="1"/>
          </p:cNvPicPr>
          <p:nvPr/>
        </p:nvPicPr>
        <p:blipFill>
          <a:blip r:embed="rId2"/>
          <a:stretch>
            <a:fillRect/>
          </a:stretch>
        </p:blipFill>
        <p:spPr>
          <a:xfrm>
            <a:off x="2098058" y="2819400"/>
            <a:ext cx="7995887" cy="3840480"/>
          </a:xfrm>
          <a:prstGeom prst="rect">
            <a:avLst/>
          </a:prstGeom>
        </p:spPr>
      </p:pic>
      <p:sp>
        <p:nvSpPr>
          <p:cNvPr id="11267" name="Rectangle 2"/>
          <p:cNvSpPr>
            <a:spLocks noGrp="1" noChangeArrowheads="1"/>
          </p:cNvSpPr>
          <p:nvPr>
            <p:ph type="title"/>
          </p:nvPr>
        </p:nvSpPr>
        <p:spPr/>
        <p:txBody>
          <a:bodyPr>
            <a:normAutofit/>
          </a:bodyPr>
          <a:lstStyle/>
          <a:p>
            <a:r>
              <a:rPr lang="en-US" dirty="0"/>
              <a:t>Build Radionuclide Mixture</a:t>
            </a:r>
          </a:p>
        </p:txBody>
      </p:sp>
      <p:sp>
        <p:nvSpPr>
          <p:cNvPr id="11268" name="Rectangle 3"/>
          <p:cNvSpPr>
            <a:spLocks noGrp="1" noChangeArrowheads="1"/>
          </p:cNvSpPr>
          <p:nvPr>
            <p:ph sz="quarter" idx="11"/>
          </p:nvPr>
        </p:nvSpPr>
        <p:spPr>
          <a:xfrm>
            <a:off x="1019908" y="1457882"/>
            <a:ext cx="10426856" cy="1361518"/>
          </a:xfrm>
        </p:spPr>
        <p:txBody>
          <a:bodyPr>
            <a:normAutofit/>
          </a:bodyPr>
          <a:lstStyle/>
          <a:p>
            <a:pPr>
              <a:spcAft>
                <a:spcPts val="0"/>
              </a:spcAft>
            </a:pPr>
            <a:r>
              <a:rPr lang="en-US" dirty="0"/>
              <a:t>Click on the Radionuclide Mixture Button</a:t>
            </a:r>
          </a:p>
          <a:p>
            <a:pPr>
              <a:spcAft>
                <a:spcPts val="0"/>
              </a:spcAft>
            </a:pPr>
            <a:r>
              <a:rPr lang="en-US" dirty="0"/>
              <a:t>Click the Search box</a:t>
            </a:r>
          </a:p>
          <a:p>
            <a:pPr>
              <a:spcAft>
                <a:spcPts val="0"/>
              </a:spcAft>
            </a:pPr>
            <a:r>
              <a:rPr lang="en-US" dirty="0"/>
              <a:t>Type in Co and select Co-60</a:t>
            </a:r>
          </a:p>
        </p:txBody>
      </p:sp>
      <p:sp>
        <p:nvSpPr>
          <p:cNvPr id="3" name="Slide Number Placeholder 2"/>
          <p:cNvSpPr>
            <a:spLocks noGrp="1"/>
          </p:cNvSpPr>
          <p:nvPr>
            <p:ph type="sldNum" sz="quarter" idx="4"/>
          </p:nvPr>
        </p:nvSpPr>
        <p:spPr>
          <a:xfrm>
            <a:off x="11544066" y="6594686"/>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eaLnBrk="1" latinLnBrk="0" hangingPunct="1"/>
            <a:fld id="{59DE6EB8-52AB-45EA-A660-3E1EBFA72987}" type="slidenum">
              <a:rPr lang="en-US" sz="1300" smtClean="0">
                <a:latin typeface="Gill Sans MT" panose="020B0502020104020203" pitchFamily="34" charset="0"/>
              </a:rPr>
              <a:pPr algn="ctr" eaLnBrk="1" latinLnBrk="0" hangingPunct="1"/>
              <a:t>109</a:t>
            </a:fld>
            <a:endParaRPr kumimoji="0" lang="en-US" sz="1300" dirty="0">
              <a:solidFill>
                <a:schemeClr val="tx1">
                  <a:shade val="50000"/>
                </a:schemeClr>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latinLnBrk="0" hangingPunct="1"/>
            <a:fld id="{5511B70A-D6B2-422A-B6F4-C6FE6A4727E7}" type="datetime1">
              <a:rPr lang="en-US" smtClean="0"/>
              <a:pPr eaLnBrk="1" latinLnBrk="0" hangingPunct="1"/>
              <a:t>4/28/2025</a:t>
            </a:fld>
            <a:endParaRPr lang="en-US" dirty="0"/>
          </a:p>
        </p:txBody>
      </p:sp>
      <p:cxnSp>
        <p:nvCxnSpPr>
          <p:cNvPr id="18" name="Straight Arrow Connector 17"/>
          <p:cNvCxnSpPr>
            <a:cxnSpLocks/>
            <a:stCxn id="11268" idx="2"/>
          </p:cNvCxnSpPr>
          <p:nvPr/>
        </p:nvCxnSpPr>
        <p:spPr>
          <a:xfrm flipH="1">
            <a:off x="5715000" y="2819400"/>
            <a:ext cx="518336" cy="198120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stCxn id="11268" idx="2"/>
          </p:cNvCxnSpPr>
          <p:nvPr/>
        </p:nvCxnSpPr>
        <p:spPr>
          <a:xfrm flipH="1">
            <a:off x="5791200" y="2819400"/>
            <a:ext cx="442136" cy="320040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C2C5F0F-0345-4E6B-A49F-722A0ED22144}"/>
              </a:ext>
            </a:extLst>
          </p:cNvPr>
          <p:cNvCxnSpPr>
            <a:cxnSpLocks/>
          </p:cNvCxnSpPr>
          <p:nvPr/>
        </p:nvCxnSpPr>
        <p:spPr>
          <a:xfrm flipH="1">
            <a:off x="3657600" y="2819400"/>
            <a:ext cx="2575736" cy="167640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11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8CDBB-B840-FBAA-1E4F-6ACFCC89E449}"/>
              </a:ext>
            </a:extLst>
          </p:cNvPr>
          <p:cNvSpPr>
            <a:spLocks noGrp="1"/>
          </p:cNvSpPr>
          <p:nvPr>
            <p:ph type="title"/>
          </p:nvPr>
        </p:nvSpPr>
        <p:spPr/>
        <p:txBody>
          <a:bodyPr/>
          <a:lstStyle/>
          <a:p>
            <a:r>
              <a:rPr lang="en-US" dirty="0"/>
              <a:t>Ingestion PAGs - Water</a:t>
            </a:r>
          </a:p>
        </p:txBody>
      </p:sp>
      <p:sp>
        <p:nvSpPr>
          <p:cNvPr id="3" name="Content Placeholder 2">
            <a:extLst>
              <a:ext uri="{FF2B5EF4-FFF2-40B4-BE49-F238E27FC236}">
                <a16:creationId xmlns:a16="http://schemas.microsoft.com/office/drawing/2014/main" id="{6E47E11E-8547-8381-6DBD-A38ACE2DD8DA}"/>
              </a:ext>
            </a:extLst>
          </p:cNvPr>
          <p:cNvSpPr>
            <a:spLocks noGrp="1"/>
          </p:cNvSpPr>
          <p:nvPr>
            <p:ph sz="quarter" idx="11"/>
          </p:nvPr>
        </p:nvSpPr>
        <p:spPr>
          <a:xfrm>
            <a:off x="1019908" y="1457882"/>
            <a:ext cx="6922016" cy="4690872"/>
          </a:xfrm>
        </p:spPr>
        <p:txBody>
          <a:bodyPr>
            <a:normAutofit/>
          </a:bodyPr>
          <a:lstStyle/>
          <a:p>
            <a:pPr marL="342900" indent="-342900">
              <a:lnSpc>
                <a:spcPct val="100000"/>
              </a:lnSpc>
              <a:buSzPct val="80000"/>
              <a:buFont typeface="Arial" panose="020B0604020202020204" pitchFamily="34" charset="0"/>
              <a:buChar char="•"/>
            </a:pPr>
            <a:r>
              <a:rPr lang="en-US" dirty="0">
                <a:latin typeface="Open Sans "/>
              </a:rPr>
              <a:t>Drinking water PAG is for use during an emergency and is not a substitute for compliance with EPA’s drinking water regulations under the Safe Drinking Water Act</a:t>
            </a:r>
          </a:p>
          <a:p>
            <a:pPr marL="342900" indent="-342900">
              <a:lnSpc>
                <a:spcPct val="100000"/>
              </a:lnSpc>
              <a:buSzPct val="80000"/>
              <a:buFont typeface="Arial" panose="020B0604020202020204" pitchFamily="34" charset="0"/>
              <a:buChar char="•"/>
            </a:pPr>
            <a:r>
              <a:rPr lang="en-US" dirty="0">
                <a:latin typeface="Open Sans "/>
              </a:rPr>
              <a:t>EPA expects actions will be taken to return drinking water system to compliance with the regulatory levels by the earliest feasible time</a:t>
            </a:r>
          </a:p>
          <a:p>
            <a:pPr marL="342900" indent="-342900">
              <a:lnSpc>
                <a:spcPct val="100000"/>
              </a:lnSpc>
              <a:buSzPct val="80000"/>
              <a:buFont typeface="Arial" panose="020B0604020202020204" pitchFamily="34" charset="0"/>
              <a:buChar char="•"/>
            </a:pPr>
            <a:r>
              <a:rPr lang="en-US" dirty="0">
                <a:latin typeface="Open Sans "/>
              </a:rPr>
              <a:t>FDA Food PAGs and EPA Water PAGs are considered separately</a:t>
            </a:r>
          </a:p>
          <a:p>
            <a:pPr marL="342900" indent="-342900">
              <a:lnSpc>
                <a:spcPct val="100000"/>
              </a:lnSpc>
              <a:buSzPct val="80000"/>
              <a:buFont typeface="Arial" panose="020B0604020202020204" pitchFamily="34" charset="0"/>
              <a:buChar char="•"/>
            </a:pPr>
            <a:r>
              <a:rPr lang="en-US" dirty="0">
                <a:latin typeface="Open Sans "/>
              </a:rPr>
              <a:t>EPA recommends the use of the Sum of Fraction rule if multiple radionuclides are present</a:t>
            </a:r>
          </a:p>
          <a:p>
            <a:pPr marL="342900" indent="-342900">
              <a:lnSpc>
                <a:spcPct val="100000"/>
              </a:lnSpc>
              <a:buSzPct val="80000"/>
              <a:buFont typeface="Arial" panose="020B0604020202020204" pitchFamily="34" charset="0"/>
              <a:buChar char="•"/>
            </a:pPr>
            <a:r>
              <a:rPr lang="en-US" dirty="0">
                <a:latin typeface="Open Sans "/>
              </a:rPr>
              <a:t>EPA allows a water system to blend uncontaminated water with contaminated water to minimize radiation doses</a:t>
            </a:r>
          </a:p>
          <a:p>
            <a:pPr>
              <a:lnSpc>
                <a:spcPct val="100000"/>
              </a:lnSpc>
            </a:pPr>
            <a:endParaRPr lang="en-US" dirty="0">
              <a:latin typeface="Open Sans "/>
            </a:endParaRPr>
          </a:p>
        </p:txBody>
      </p:sp>
      <p:sp>
        <p:nvSpPr>
          <p:cNvPr id="4" name="Slide Number Placeholder 3">
            <a:extLst>
              <a:ext uri="{FF2B5EF4-FFF2-40B4-BE49-F238E27FC236}">
                <a16:creationId xmlns:a16="http://schemas.microsoft.com/office/drawing/2014/main" id="{17CDC5D6-F150-B9B0-C06A-E2E52CA1B3E8}"/>
              </a:ext>
            </a:extLst>
          </p:cNvPr>
          <p:cNvSpPr>
            <a:spLocks noGrp="1"/>
          </p:cNvSpPr>
          <p:nvPr>
            <p:ph type="sldNum" sz="quarter" idx="4"/>
          </p:nvPr>
        </p:nvSpPr>
        <p:spPr/>
        <p:txBody>
          <a:bodyPr/>
          <a:lstStyle/>
          <a:p>
            <a:pPr algn="ctr"/>
            <a:fld id="{F6B149FD-26F7-3645-B4E7-BA8B8CC5EEA8}" type="slidenum">
              <a:rPr lang="en-US" smtClean="0">
                <a:solidFill>
                  <a:schemeClr val="bg2"/>
                </a:solidFill>
              </a:rPr>
              <a:pPr algn="ctr"/>
              <a:t>11</a:t>
            </a:fld>
            <a:endParaRPr lang="en-US" dirty="0">
              <a:solidFill>
                <a:schemeClr val="bg2"/>
              </a:solidFill>
            </a:endParaRPr>
          </a:p>
        </p:txBody>
      </p:sp>
      <p:pic>
        <p:nvPicPr>
          <p:cNvPr id="1026" name="Picture 2" descr="Nothing is More Important For Your Health Than Water | Dr. Bob McCauley ...">
            <a:extLst>
              <a:ext uri="{FF2B5EF4-FFF2-40B4-BE49-F238E27FC236}">
                <a16:creationId xmlns:a16="http://schemas.microsoft.com/office/drawing/2014/main" id="{3C34EF53-134D-CFF8-DB94-89573D52562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88" t="5845" r="12236" b="7215"/>
          <a:stretch/>
        </p:blipFill>
        <p:spPr bwMode="auto">
          <a:xfrm>
            <a:off x="8119997" y="427257"/>
            <a:ext cx="3081403" cy="596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60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D0F7C3-0828-48CB-9DA2-7E95349F3E31}"/>
              </a:ext>
            </a:extLst>
          </p:cNvPr>
          <p:cNvPicPr>
            <a:picLocks noChangeAspect="1"/>
          </p:cNvPicPr>
          <p:nvPr/>
        </p:nvPicPr>
        <p:blipFill>
          <a:blip r:embed="rId2"/>
          <a:stretch>
            <a:fillRect/>
          </a:stretch>
        </p:blipFill>
        <p:spPr>
          <a:xfrm>
            <a:off x="2836101" y="2709806"/>
            <a:ext cx="6519798" cy="4114800"/>
          </a:xfrm>
          <a:prstGeom prst="rect">
            <a:avLst/>
          </a:prstGeom>
        </p:spPr>
      </p:pic>
      <p:sp>
        <p:nvSpPr>
          <p:cNvPr id="9219" name="Rectangle 2"/>
          <p:cNvSpPr>
            <a:spLocks noGrp="1" noChangeArrowheads="1"/>
          </p:cNvSpPr>
          <p:nvPr>
            <p:ph type="title"/>
          </p:nvPr>
        </p:nvSpPr>
        <p:spPr/>
        <p:txBody>
          <a:bodyPr>
            <a:normAutofit/>
          </a:bodyPr>
          <a:lstStyle/>
          <a:p>
            <a:r>
              <a:rPr lang="en-US" dirty="0"/>
              <a:t>Crop Pathway Settings</a:t>
            </a:r>
          </a:p>
        </p:txBody>
      </p:sp>
      <p:sp>
        <p:nvSpPr>
          <p:cNvPr id="9220" name="Rectangle 4"/>
          <p:cNvSpPr>
            <a:spLocks noGrp="1" noChangeArrowheads="1"/>
          </p:cNvSpPr>
          <p:nvPr>
            <p:ph sz="quarter" idx="11"/>
          </p:nvPr>
        </p:nvSpPr>
        <p:spPr>
          <a:xfrm>
            <a:off x="1019908" y="1457882"/>
            <a:ext cx="10426856" cy="1151754"/>
          </a:xfrm>
        </p:spPr>
        <p:txBody>
          <a:bodyPr>
            <a:noAutofit/>
          </a:bodyPr>
          <a:lstStyle/>
          <a:p>
            <a:pPr>
              <a:spcAft>
                <a:spcPts val="0"/>
              </a:spcAft>
              <a:defRPr/>
            </a:pPr>
            <a:r>
              <a:rPr lang="en-US" dirty="0"/>
              <a:t>Click on the Crop Pathway Settings Button</a:t>
            </a:r>
          </a:p>
          <a:p>
            <a:pPr>
              <a:spcAft>
                <a:spcPts val="0"/>
              </a:spcAft>
            </a:pPr>
            <a:r>
              <a:rPr lang="en-US" dirty="0"/>
              <a:t>Set Evaluation Time to 7 Days</a:t>
            </a:r>
          </a:p>
          <a:p>
            <a:r>
              <a:rPr lang="en-US" dirty="0"/>
              <a:t>Set Time to Harvest to 90 Days</a:t>
            </a:r>
          </a:p>
          <a:p>
            <a:pPr>
              <a:spcAft>
                <a:spcPts val="0"/>
              </a:spcAft>
              <a:defRPr/>
            </a:pPr>
            <a:endParaRPr lang="en-US" dirty="0"/>
          </a:p>
          <a:p>
            <a:pPr marL="137160"/>
            <a:endParaRPr lang="en-US" dirty="0"/>
          </a:p>
        </p:txBody>
      </p:sp>
      <p:sp>
        <p:nvSpPr>
          <p:cNvPr id="3" name="Slide Number Placeholder 2"/>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eaLnBrk="1" latinLnBrk="0" hangingPunct="1"/>
            <a:fld id="{59DE6EB8-52AB-45EA-A660-3E1EBFA72987}" type="slidenum">
              <a:rPr lang="en-US" sz="1300" smtClean="0">
                <a:latin typeface="Gill Sans MT" panose="020B0502020104020203" pitchFamily="34" charset="0"/>
              </a:rPr>
              <a:pPr algn="ctr" eaLnBrk="1" latinLnBrk="0" hangingPunct="1"/>
              <a:t>110</a:t>
            </a:fld>
            <a:endParaRPr kumimoji="0" lang="en-US" sz="1300" dirty="0">
              <a:solidFill>
                <a:schemeClr val="tx1">
                  <a:shade val="50000"/>
                </a:schemeClr>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latinLnBrk="0" hangingPunct="1"/>
            <a:fld id="{5511B70A-D6B2-422A-B6F4-C6FE6A4727E7}" type="datetime1">
              <a:rPr lang="en-US" smtClean="0"/>
              <a:pPr eaLnBrk="1" latinLnBrk="0" hangingPunct="1"/>
              <a:t>4/28/2025</a:t>
            </a:fld>
            <a:endParaRPr lang="en-US" dirty="0"/>
          </a:p>
        </p:txBody>
      </p:sp>
      <p:cxnSp>
        <p:nvCxnSpPr>
          <p:cNvPr id="8" name="Straight Arrow Connector 7"/>
          <p:cNvCxnSpPr>
            <a:cxnSpLocks/>
            <a:stCxn id="9220" idx="2"/>
          </p:cNvCxnSpPr>
          <p:nvPr/>
        </p:nvCxnSpPr>
        <p:spPr>
          <a:xfrm flipH="1">
            <a:off x="3770616" y="2609636"/>
            <a:ext cx="2462720" cy="192126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E1C036-7D44-4ED9-9A95-808E96EC21ED}"/>
              </a:ext>
            </a:extLst>
          </p:cNvPr>
          <p:cNvCxnSpPr>
            <a:cxnSpLocks/>
            <a:stCxn id="9220" idx="2"/>
          </p:cNvCxnSpPr>
          <p:nvPr/>
        </p:nvCxnSpPr>
        <p:spPr>
          <a:xfrm>
            <a:off x="6233336" y="2609636"/>
            <a:ext cx="777064" cy="99659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5305FA7-36A0-4675-8DBC-6EF5E2D10257}"/>
              </a:ext>
            </a:extLst>
          </p:cNvPr>
          <p:cNvCxnSpPr>
            <a:cxnSpLocks/>
            <a:stCxn id="9220" idx="2"/>
          </p:cNvCxnSpPr>
          <p:nvPr/>
        </p:nvCxnSpPr>
        <p:spPr>
          <a:xfrm>
            <a:off x="6233336" y="2609636"/>
            <a:ext cx="701720" cy="63699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7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AB681F-BA37-426E-A9A4-D237F9250E4F}"/>
              </a:ext>
            </a:extLst>
          </p:cNvPr>
          <p:cNvPicPr>
            <a:picLocks noChangeAspect="1"/>
          </p:cNvPicPr>
          <p:nvPr/>
        </p:nvPicPr>
        <p:blipFill>
          <a:blip r:embed="rId2"/>
          <a:stretch>
            <a:fillRect/>
          </a:stretch>
        </p:blipFill>
        <p:spPr>
          <a:xfrm>
            <a:off x="2089355" y="2393951"/>
            <a:ext cx="8013290" cy="4187057"/>
          </a:xfrm>
          <a:prstGeom prst="rect">
            <a:avLst/>
          </a:prstGeom>
        </p:spPr>
      </p:pic>
      <p:sp>
        <p:nvSpPr>
          <p:cNvPr id="9219" name="Rectangle 2"/>
          <p:cNvSpPr>
            <a:spLocks noGrp="1" noChangeArrowheads="1"/>
          </p:cNvSpPr>
          <p:nvPr>
            <p:ph type="title"/>
          </p:nvPr>
        </p:nvSpPr>
        <p:spPr/>
        <p:txBody>
          <a:bodyPr>
            <a:normAutofit/>
          </a:bodyPr>
          <a:lstStyle/>
          <a:p>
            <a:r>
              <a:rPr lang="en-US" dirty="0"/>
              <a:t>ICRP and FDA Settings</a:t>
            </a:r>
          </a:p>
        </p:txBody>
      </p:sp>
      <p:sp>
        <p:nvSpPr>
          <p:cNvPr id="9220" name="Rectangle 4"/>
          <p:cNvSpPr>
            <a:spLocks noGrp="1" noChangeArrowheads="1"/>
          </p:cNvSpPr>
          <p:nvPr>
            <p:ph sz="quarter" idx="11"/>
          </p:nvPr>
        </p:nvSpPr>
        <p:spPr>
          <a:xfrm>
            <a:off x="1019908" y="1457882"/>
            <a:ext cx="10426856" cy="936069"/>
          </a:xfrm>
        </p:spPr>
        <p:txBody>
          <a:bodyPr>
            <a:noAutofit/>
          </a:bodyPr>
          <a:lstStyle/>
          <a:p>
            <a:pPr>
              <a:spcAft>
                <a:spcPts val="0"/>
              </a:spcAft>
              <a:defRPr/>
            </a:pPr>
            <a:r>
              <a:rPr lang="en-US" dirty="0"/>
              <a:t>Click on the ICRP and FDA Settings Button</a:t>
            </a:r>
          </a:p>
          <a:p>
            <a:pPr>
              <a:spcAft>
                <a:spcPts val="0"/>
              </a:spcAft>
              <a:defRPr/>
            </a:pPr>
            <a:r>
              <a:rPr lang="en-US" dirty="0"/>
              <a:t>Notice the FDA Options box is checked</a:t>
            </a:r>
          </a:p>
          <a:p>
            <a:endParaRPr lang="en-US" dirty="0"/>
          </a:p>
          <a:p>
            <a:pPr marL="137160"/>
            <a:endParaRPr lang="en-US" dirty="0"/>
          </a:p>
        </p:txBody>
      </p:sp>
      <p:sp>
        <p:nvSpPr>
          <p:cNvPr id="3" name="Slide Number Placeholder 2"/>
          <p:cNvSpPr>
            <a:spLocks noGrp="1"/>
          </p:cNvSpPr>
          <p:nvPr>
            <p:ph type="sldNum" sz="quarter" idx="4"/>
          </p:nvPr>
        </p:nvSpPr>
        <p:spPr>
          <a:xfrm>
            <a:off x="11544066" y="6594686"/>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eaLnBrk="1" latinLnBrk="0" hangingPunct="1"/>
            <a:fld id="{59DE6EB8-52AB-45EA-A660-3E1EBFA72987}" type="slidenum">
              <a:rPr lang="en-US" sz="1300" smtClean="0">
                <a:latin typeface="Gill Sans MT" panose="020B0502020104020203" pitchFamily="34" charset="0"/>
              </a:rPr>
              <a:pPr algn="ctr" eaLnBrk="1" latinLnBrk="0" hangingPunct="1"/>
              <a:t>111</a:t>
            </a:fld>
            <a:endParaRPr kumimoji="0" lang="en-US" sz="1300" dirty="0">
              <a:solidFill>
                <a:schemeClr val="tx1">
                  <a:shade val="50000"/>
                </a:schemeClr>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latinLnBrk="0" hangingPunct="1"/>
            <a:fld id="{5511B70A-D6B2-422A-B6F4-C6FE6A4727E7}" type="datetime1">
              <a:rPr lang="en-US" smtClean="0"/>
              <a:pPr eaLnBrk="1" latinLnBrk="0" hangingPunct="1"/>
              <a:t>4/28/2025</a:t>
            </a:fld>
            <a:endParaRPr lang="en-US" dirty="0"/>
          </a:p>
        </p:txBody>
      </p:sp>
      <p:cxnSp>
        <p:nvCxnSpPr>
          <p:cNvPr id="11" name="Straight Arrow Connector 10"/>
          <p:cNvCxnSpPr>
            <a:cxnSpLocks/>
            <a:stCxn id="9220" idx="2"/>
          </p:cNvCxnSpPr>
          <p:nvPr/>
        </p:nvCxnSpPr>
        <p:spPr>
          <a:xfrm flipH="1">
            <a:off x="5410200" y="2393951"/>
            <a:ext cx="823136" cy="103504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a:stCxn id="9220" idx="2"/>
          </p:cNvCxnSpPr>
          <p:nvPr/>
        </p:nvCxnSpPr>
        <p:spPr>
          <a:xfrm flipH="1">
            <a:off x="3886200" y="2393951"/>
            <a:ext cx="2347136" cy="225424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01059C-B9A2-4DE5-B222-F0517A817620}"/>
              </a:ext>
            </a:extLst>
          </p:cNvPr>
          <p:cNvPicPr>
            <a:picLocks noChangeAspect="1"/>
          </p:cNvPicPr>
          <p:nvPr/>
        </p:nvPicPr>
        <p:blipFill>
          <a:blip r:embed="rId2"/>
          <a:stretch>
            <a:fillRect/>
          </a:stretch>
        </p:blipFill>
        <p:spPr>
          <a:xfrm>
            <a:off x="544285" y="2859796"/>
            <a:ext cx="11244134" cy="1780074"/>
          </a:xfrm>
          <a:prstGeom prst="rect">
            <a:avLst/>
          </a:prstGeom>
        </p:spPr>
      </p:pic>
      <p:sp>
        <p:nvSpPr>
          <p:cNvPr id="9219" name="Rectangle 2"/>
          <p:cNvSpPr>
            <a:spLocks noGrp="1" noChangeArrowheads="1"/>
          </p:cNvSpPr>
          <p:nvPr>
            <p:ph type="title"/>
          </p:nvPr>
        </p:nvSpPr>
        <p:spPr/>
        <p:txBody>
          <a:bodyPr>
            <a:normAutofit/>
          </a:bodyPr>
          <a:lstStyle/>
          <a:p>
            <a:r>
              <a:rPr lang="en-US" dirty="0"/>
              <a:t>Run Calculation</a:t>
            </a:r>
          </a:p>
        </p:txBody>
      </p:sp>
      <p:sp>
        <p:nvSpPr>
          <p:cNvPr id="9220" name="Rectangle 4"/>
          <p:cNvSpPr>
            <a:spLocks noGrp="1" noChangeArrowheads="1"/>
          </p:cNvSpPr>
          <p:nvPr>
            <p:ph sz="quarter" idx="11"/>
          </p:nvPr>
        </p:nvSpPr>
        <p:spPr/>
        <p:txBody>
          <a:bodyPr>
            <a:normAutofit/>
          </a:bodyPr>
          <a:lstStyle/>
          <a:p>
            <a:pPr>
              <a:spcAft>
                <a:spcPts val="0"/>
              </a:spcAft>
              <a:defRPr/>
            </a:pPr>
            <a:r>
              <a:rPr lang="en-US" dirty="0"/>
              <a:t>Click the Crop DRL button</a:t>
            </a:r>
          </a:p>
        </p:txBody>
      </p:sp>
      <p:sp>
        <p:nvSpPr>
          <p:cNvPr id="3" name="Slide Number Placeholder 2"/>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eaLnBrk="1" latinLnBrk="0" hangingPunct="1"/>
            <a:fld id="{59DE6EB8-52AB-45EA-A660-3E1EBFA72987}" type="slidenum">
              <a:rPr lang="en-US" sz="1300" smtClean="0">
                <a:solidFill>
                  <a:schemeClr val="bg2"/>
                </a:solidFill>
                <a:latin typeface="Gill Sans MT" panose="020B0502020104020203" pitchFamily="34" charset="0"/>
              </a:rPr>
              <a:pPr algn="ctr" eaLnBrk="1" latinLnBrk="0" hangingPunct="1"/>
              <a:t>112</a:t>
            </a:fld>
            <a:endParaRPr kumimoji="0" lang="en-US" sz="1300" dirty="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latinLnBrk="0" hangingPunct="1"/>
            <a:fld id="{5511B70A-D6B2-422A-B6F4-C6FE6A4727E7}" type="datetime1">
              <a:rPr lang="en-US" smtClean="0"/>
              <a:pPr eaLnBrk="1" latinLnBrk="0" hangingPunct="1"/>
              <a:t>4/28/2025</a:t>
            </a:fld>
            <a:endParaRPr lang="en-US" dirty="0"/>
          </a:p>
        </p:txBody>
      </p:sp>
      <p:cxnSp>
        <p:nvCxnSpPr>
          <p:cNvPr id="8" name="Straight Arrow Connector 7"/>
          <p:cNvCxnSpPr>
            <a:cxnSpLocks/>
          </p:cNvCxnSpPr>
          <p:nvPr/>
        </p:nvCxnSpPr>
        <p:spPr>
          <a:xfrm>
            <a:off x="2581603" y="2156103"/>
            <a:ext cx="495300" cy="12954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65E9693-330A-596A-8A5A-A2FCC7D63B70}"/>
              </a:ext>
            </a:extLst>
          </p:cNvPr>
          <p:cNvSpPr/>
          <p:nvPr/>
        </p:nvSpPr>
        <p:spPr>
          <a:xfrm>
            <a:off x="2940269" y="3641834"/>
            <a:ext cx="575441" cy="859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03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1A0AA3-2AB2-4766-88FD-090B7EB65335}"/>
              </a:ext>
            </a:extLst>
          </p:cNvPr>
          <p:cNvPicPr>
            <a:picLocks noChangeAspect="1"/>
          </p:cNvPicPr>
          <p:nvPr/>
        </p:nvPicPr>
        <p:blipFill>
          <a:blip r:embed="rId2"/>
          <a:stretch>
            <a:fillRect/>
          </a:stretch>
        </p:blipFill>
        <p:spPr>
          <a:xfrm>
            <a:off x="2247900" y="2130975"/>
            <a:ext cx="7696200" cy="3313908"/>
          </a:xfrm>
          <a:prstGeom prst="rect">
            <a:avLst/>
          </a:prstGeom>
        </p:spPr>
      </p:pic>
      <p:sp>
        <p:nvSpPr>
          <p:cNvPr id="15364" name="Rectangle 3"/>
          <p:cNvSpPr>
            <a:spLocks noGrp="1" noChangeArrowheads="1"/>
          </p:cNvSpPr>
          <p:nvPr>
            <p:ph type="title"/>
          </p:nvPr>
        </p:nvSpPr>
        <p:spPr/>
        <p:txBody>
          <a:bodyPr>
            <a:normAutofit/>
          </a:bodyPr>
          <a:lstStyle/>
          <a:p>
            <a:r>
              <a:rPr lang="en-US" dirty="0"/>
              <a:t>New Crop DRL Created</a:t>
            </a:r>
          </a:p>
        </p:txBody>
      </p:sp>
      <p:sp>
        <p:nvSpPr>
          <p:cNvPr id="15365" name="Rectangle 4"/>
          <p:cNvSpPr>
            <a:spLocks noGrp="1" noChangeArrowheads="1"/>
          </p:cNvSpPr>
          <p:nvPr>
            <p:ph sz="quarter" idx="11"/>
          </p:nvPr>
        </p:nvSpPr>
        <p:spPr>
          <a:xfrm>
            <a:off x="1019908" y="1457882"/>
            <a:ext cx="10426856" cy="544049"/>
          </a:xfrm>
        </p:spPr>
        <p:txBody>
          <a:bodyPr/>
          <a:lstStyle/>
          <a:p>
            <a:r>
              <a:rPr lang="en-US" dirty="0"/>
              <a:t>Final Results displayed</a:t>
            </a:r>
          </a:p>
          <a:p>
            <a:pPr>
              <a:buFontTx/>
              <a:buNone/>
            </a:pPr>
            <a:endParaRPr lang="en-US" dirty="0"/>
          </a:p>
          <a:p>
            <a:pPr>
              <a:buFontTx/>
              <a:buNone/>
            </a:pPr>
            <a:endParaRPr lang="en-US" dirty="0"/>
          </a:p>
        </p:txBody>
      </p:sp>
      <p:sp>
        <p:nvSpPr>
          <p:cNvPr id="3" name="Slide Number Placeholder 2"/>
          <p:cNvSpPr>
            <a:spLocks noGrp="1"/>
          </p:cNvSpPr>
          <p:nvPr>
            <p:ph type="sldNum" sz="quarter" idx="4"/>
          </p:nvPr>
        </p:nvSpPr>
        <p:spPr>
          <a:xfrm>
            <a:off x="11544066" y="6602120"/>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fld id="{59DE6EB8-52AB-45EA-A660-3E1EBFA72987}" type="slidenum">
              <a:rPr lang="en-US" sz="1300" smtClean="0">
                <a:solidFill>
                  <a:schemeClr val="bg2"/>
                </a:solidFill>
                <a:latin typeface="Gill Sans MT" panose="020B0502020104020203" pitchFamily="34" charset="0"/>
              </a:rPr>
              <a:pPr algn="ctr"/>
              <a:t>113</a:t>
            </a:fld>
            <a:endParaRPr lang="en-US" sz="1300" dirty="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5511B70A-D6B2-422A-B6F4-C6FE6A4727E7}" type="datetime1">
              <a:rPr lang="en-US" smtClean="0"/>
              <a:pPr/>
              <a:t>4/28/2025</a:t>
            </a:fld>
            <a:endParaRPr lang="en-US" dirty="0"/>
          </a:p>
        </p:txBody>
      </p:sp>
      <p:cxnSp>
        <p:nvCxnSpPr>
          <p:cNvPr id="5" name="Straight Arrow Connector 4"/>
          <p:cNvCxnSpPr>
            <a:cxnSpLocks/>
            <a:stCxn id="15365" idx="2"/>
          </p:cNvCxnSpPr>
          <p:nvPr/>
        </p:nvCxnSpPr>
        <p:spPr>
          <a:xfrm>
            <a:off x="6233336" y="2001931"/>
            <a:ext cx="2605864" cy="89366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D1851B6-B911-4616-B9F0-CEE1B47531FC}"/>
              </a:ext>
            </a:extLst>
          </p:cNvPr>
          <p:cNvGrpSpPr/>
          <p:nvPr/>
        </p:nvGrpSpPr>
        <p:grpSpPr>
          <a:xfrm>
            <a:off x="2590801" y="4102997"/>
            <a:ext cx="2188807" cy="1132680"/>
            <a:chOff x="1066800" y="4102997"/>
            <a:chExt cx="2188807" cy="1132680"/>
          </a:xfrm>
        </p:grpSpPr>
        <p:pic>
          <p:nvPicPr>
            <p:cNvPr id="11" name="Picture 10">
              <a:extLst>
                <a:ext uri="{FF2B5EF4-FFF2-40B4-BE49-F238E27FC236}">
                  <a16:creationId xmlns:a16="http://schemas.microsoft.com/office/drawing/2014/main" id="{B1E12CEB-6D38-4B39-A4CF-8968D89F96EF}"/>
                </a:ext>
              </a:extLst>
            </p:cNvPr>
            <p:cNvPicPr>
              <a:picLocks noChangeAspect="1"/>
            </p:cNvPicPr>
            <p:nvPr/>
          </p:nvPicPr>
          <p:blipFill>
            <a:blip r:embed="rId3"/>
            <a:stretch>
              <a:fillRect/>
            </a:stretch>
          </p:blipFill>
          <p:spPr>
            <a:xfrm>
              <a:off x="1066800" y="4102997"/>
              <a:ext cx="2188806" cy="859888"/>
            </a:xfrm>
            <a:prstGeom prst="rect">
              <a:avLst/>
            </a:prstGeom>
          </p:spPr>
        </p:pic>
        <p:pic>
          <p:nvPicPr>
            <p:cNvPr id="9" name="Picture 8">
              <a:extLst>
                <a:ext uri="{FF2B5EF4-FFF2-40B4-BE49-F238E27FC236}">
                  <a16:creationId xmlns:a16="http://schemas.microsoft.com/office/drawing/2014/main" id="{0B9514C9-5B68-49F1-A684-044FCDC61C05}"/>
                </a:ext>
              </a:extLst>
            </p:cNvPr>
            <p:cNvPicPr>
              <a:picLocks noChangeAspect="1"/>
            </p:cNvPicPr>
            <p:nvPr/>
          </p:nvPicPr>
          <p:blipFill>
            <a:blip r:embed="rId4"/>
            <a:stretch>
              <a:fillRect/>
            </a:stretch>
          </p:blipFill>
          <p:spPr>
            <a:xfrm>
              <a:off x="1066801" y="4922304"/>
              <a:ext cx="2188806" cy="313373"/>
            </a:xfrm>
            <a:prstGeom prst="rect">
              <a:avLst/>
            </a:prstGeom>
          </p:spPr>
        </p:pic>
      </p:grpSp>
    </p:spTree>
    <p:extLst>
      <p:ext uri="{BB962C8B-B14F-4D97-AF65-F5344CB8AC3E}">
        <p14:creationId xmlns:p14="http://schemas.microsoft.com/office/powerpoint/2010/main" val="16526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6D225-E948-A715-8542-64536F2E7D00}"/>
              </a:ext>
            </a:extLst>
          </p:cNvPr>
          <p:cNvSpPr>
            <a:spLocks noGrp="1"/>
          </p:cNvSpPr>
          <p:nvPr>
            <p:ph type="ctrTitle"/>
          </p:nvPr>
        </p:nvSpPr>
        <p:spPr/>
        <p:txBody>
          <a:bodyPr/>
          <a:lstStyle/>
          <a:p>
            <a:r>
              <a:rPr lang="en-US" dirty="0"/>
              <a:t>Web-based Training Opportunities</a:t>
            </a:r>
          </a:p>
        </p:txBody>
      </p:sp>
    </p:spTree>
    <p:extLst>
      <p:ext uri="{BB962C8B-B14F-4D97-AF65-F5344CB8AC3E}">
        <p14:creationId xmlns:p14="http://schemas.microsoft.com/office/powerpoint/2010/main" val="120303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8F1F32-BE95-4B9E-8A01-83042F1F4689}"/>
              </a:ext>
            </a:extLst>
          </p:cNvPr>
          <p:cNvPicPr>
            <a:picLocks noChangeAspect="1"/>
          </p:cNvPicPr>
          <p:nvPr/>
        </p:nvPicPr>
        <p:blipFill>
          <a:blip r:embed="rId2"/>
          <a:stretch>
            <a:fillRect/>
          </a:stretch>
        </p:blipFill>
        <p:spPr>
          <a:xfrm>
            <a:off x="-21431" y="0"/>
            <a:ext cx="12228671" cy="1195984"/>
          </a:xfrm>
          <a:prstGeom prst="rect">
            <a:avLst/>
          </a:prstGeom>
          <a:solidFill>
            <a:srgbClr val="36545E"/>
          </a:solidFill>
        </p:spPr>
      </p:pic>
      <p:sp>
        <p:nvSpPr>
          <p:cNvPr id="5" name="Rectangle 4">
            <a:extLst>
              <a:ext uri="{FF2B5EF4-FFF2-40B4-BE49-F238E27FC236}">
                <a16:creationId xmlns:a16="http://schemas.microsoft.com/office/drawing/2014/main" id="{72C755C8-5888-4AD0-A27E-6876F1969DAA}"/>
              </a:ext>
            </a:extLst>
          </p:cNvPr>
          <p:cNvSpPr/>
          <p:nvPr/>
        </p:nvSpPr>
        <p:spPr>
          <a:xfrm>
            <a:off x="0" y="294510"/>
            <a:ext cx="12192000" cy="606964"/>
          </a:xfrm>
          <a:prstGeom prst="rect">
            <a:avLst/>
          </a:prstGeom>
          <a:gradFill flip="none" rotWithShape="1">
            <a:gsLst>
              <a:gs pos="26000">
                <a:srgbClr val="36545E">
                  <a:alpha val="0"/>
                  <a:lumMod val="91000"/>
                </a:srgbClr>
              </a:gs>
              <a:gs pos="86000">
                <a:srgbClr val="36545E"/>
              </a:gs>
              <a:gs pos="100000">
                <a:srgbClr val="3654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40711E6-6BF9-4738-9C36-9795AF27F9EA}"/>
              </a:ext>
            </a:extLst>
          </p:cNvPr>
          <p:cNvSpPr txBox="1"/>
          <p:nvPr/>
        </p:nvSpPr>
        <p:spPr>
          <a:xfrm>
            <a:off x="228601" y="336382"/>
            <a:ext cx="94614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Nuclear Incident Response Self-Paced Learning Opportunities</a:t>
            </a:r>
          </a:p>
        </p:txBody>
      </p:sp>
      <p:pic>
        <p:nvPicPr>
          <p:cNvPr id="7" name="Picture 6">
            <a:extLst>
              <a:ext uri="{FF2B5EF4-FFF2-40B4-BE49-F238E27FC236}">
                <a16:creationId xmlns:a16="http://schemas.microsoft.com/office/drawing/2014/main" id="{18112E66-4FB9-4DA3-8BEB-B1E3CB29272F}"/>
              </a:ext>
            </a:extLst>
          </p:cNvPr>
          <p:cNvPicPr>
            <a:picLocks noChangeAspect="1"/>
          </p:cNvPicPr>
          <p:nvPr/>
        </p:nvPicPr>
        <p:blipFill rotWithShape="1">
          <a:blip r:embed="rId3"/>
          <a:srcRect t="35268"/>
          <a:stretch/>
        </p:blipFill>
        <p:spPr>
          <a:xfrm>
            <a:off x="228600" y="201192"/>
            <a:ext cx="11978640" cy="53951"/>
          </a:xfrm>
          <a:prstGeom prst="rect">
            <a:avLst/>
          </a:prstGeom>
        </p:spPr>
      </p:pic>
      <p:pic>
        <p:nvPicPr>
          <p:cNvPr id="8" name="Picture 7">
            <a:extLst>
              <a:ext uri="{FF2B5EF4-FFF2-40B4-BE49-F238E27FC236}">
                <a16:creationId xmlns:a16="http://schemas.microsoft.com/office/drawing/2014/main" id="{E2AF77C1-0785-48E5-B48F-7F1DA778AE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6625" y="106711"/>
            <a:ext cx="981075" cy="982561"/>
          </a:xfrm>
          <a:prstGeom prst="rect">
            <a:avLst/>
          </a:prstGeom>
        </p:spPr>
      </p:pic>
      <p:sp>
        <p:nvSpPr>
          <p:cNvPr id="17" name="Rectangle: Rounded Corners 16">
            <a:extLst>
              <a:ext uri="{FF2B5EF4-FFF2-40B4-BE49-F238E27FC236}">
                <a16:creationId xmlns:a16="http://schemas.microsoft.com/office/drawing/2014/main" id="{87DD03B8-F0FE-410A-8B68-B1B8A100AD74}"/>
              </a:ext>
            </a:extLst>
          </p:cNvPr>
          <p:cNvSpPr/>
          <p:nvPr/>
        </p:nvSpPr>
        <p:spPr>
          <a:xfrm>
            <a:off x="101601" y="5033869"/>
            <a:ext cx="11976100" cy="1334497"/>
          </a:xfrm>
          <a:prstGeom prst="roundRect">
            <a:avLst/>
          </a:prstGeom>
          <a:solidFill>
            <a:srgbClr val="36545E"/>
          </a:solidFill>
          <a:ln w="12700" cap="flat" cmpd="sng" algn="ctr">
            <a:noFill/>
            <a:prstDash val="solid"/>
            <a:miter lim="800000"/>
          </a:ln>
          <a:effectLst/>
        </p:spPr>
        <p:txBody>
          <a:bodyPr rtlCol="0" anchor="ctr"/>
          <a:lstStyle/>
          <a:p>
            <a:pPr marL="0" marR="0" lvl="0" indent="0" algn="ctr" defTabSz="3072318"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34334E5-6BB9-4A84-A663-2DC9A1E2DB1F}"/>
              </a:ext>
            </a:extLst>
          </p:cNvPr>
          <p:cNvSpPr txBox="1"/>
          <p:nvPr/>
        </p:nvSpPr>
        <p:spPr>
          <a:xfrm>
            <a:off x="3973237" y="5285619"/>
            <a:ext cx="7613925" cy="830997"/>
          </a:xfrm>
          <a:prstGeom prst="rect">
            <a:avLst/>
          </a:prstGeom>
          <a:noFill/>
          <a:ln>
            <a:noFill/>
          </a:ln>
        </p:spPr>
        <p:txBody>
          <a:bodyPr wrap="square" rtlCol="0" anchor="ctr">
            <a:spAutoFit/>
          </a:bodyPr>
          <a:lstStyle/>
          <a:p>
            <a:pPr marL="0" marR="0" lvl="0" indent="0" algn="l" defTabSz="3072318"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Times New Roman" panose="02020603050405020304" pitchFamily="18" charset="0"/>
              </a:rPr>
              <a:t>Sandia and partners have developed </a:t>
            </a:r>
            <a:r>
              <a:rPr kumimoji="0" lang="en-US" sz="2400" b="1" i="1"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Times New Roman" panose="02020603050405020304" pitchFamily="18" charset="0"/>
              </a:rPr>
              <a:t>free, online </a:t>
            </a:r>
            <a:r>
              <a:rPr kumimoji="0" lang="en-US" sz="2400" b="1"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Times New Roman" panose="02020603050405020304" pitchFamily="18" charset="0"/>
              </a:rPr>
              <a:t>training!</a:t>
            </a:r>
          </a:p>
          <a:p>
            <a:pPr marL="0" marR="0" lvl="0" indent="0" algn="l" defTabSz="3072318"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Times New Roman" panose="02020603050405020304" pitchFamily="18" charset="0"/>
              </a:rPr>
              <a:t>Learn more: </a:t>
            </a:r>
            <a:r>
              <a:rPr kumimoji="0" lang="en-US" sz="2400" b="0" i="0" u="sng" strike="noStrike" kern="0" cap="none" spc="0" normalizeH="0" baseline="0" noProof="0" dirty="0">
                <a:ln>
                  <a:noFill/>
                </a:ln>
                <a:solidFill>
                  <a:srgbClr val="00ADD0"/>
                </a:solidFill>
                <a:effectLst/>
                <a:uLnTx/>
                <a:uFillTx/>
                <a:latin typeface="Calibri" panose="020F0502020204030204"/>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https://snl.matrixlms.com/</a:t>
            </a:r>
            <a:endParaRPr kumimoji="0" lang="en-US" sz="1600" b="0" i="0" u="none" strike="noStrike" kern="0" cap="none" spc="0" normalizeH="0" baseline="0" noProof="0" dirty="0">
              <a:ln>
                <a:noFill/>
              </a:ln>
              <a:solidFill>
                <a:srgbClr val="00ADD0"/>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265941FA-1E47-4B83-83D7-FCD1BC5A5726}"/>
              </a:ext>
            </a:extLst>
          </p:cNvPr>
          <p:cNvPicPr>
            <a:picLocks noChangeAspect="1"/>
          </p:cNvPicPr>
          <p:nvPr/>
        </p:nvPicPr>
        <p:blipFill>
          <a:blip r:embed="rId6"/>
          <a:stretch>
            <a:fillRect/>
          </a:stretch>
        </p:blipFill>
        <p:spPr>
          <a:xfrm>
            <a:off x="364412" y="4694084"/>
            <a:ext cx="3335290" cy="2014069"/>
          </a:xfrm>
          <a:prstGeom prst="rect">
            <a:avLst/>
          </a:prstGeom>
        </p:spPr>
      </p:pic>
      <p:sp>
        <p:nvSpPr>
          <p:cNvPr id="21" name="TextBox 20">
            <a:extLst>
              <a:ext uri="{FF2B5EF4-FFF2-40B4-BE49-F238E27FC236}">
                <a16:creationId xmlns:a16="http://schemas.microsoft.com/office/drawing/2014/main" id="{D97F7E87-48ED-473C-938C-7694ED0538C7}"/>
              </a:ext>
            </a:extLst>
          </p:cNvPr>
          <p:cNvSpPr txBox="1"/>
          <p:nvPr/>
        </p:nvSpPr>
        <p:spPr>
          <a:xfrm>
            <a:off x="532744" y="1375373"/>
            <a:ext cx="515625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AS-100: Introduction to Assessment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24 ABHP CECs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22 module course covering FRMAC Assessment methods for public protection, worker protection, and ingestion pathway </a:t>
            </a:r>
            <a:r>
              <a:rPr kumimoji="0" lang="en-US" sz="1800" b="1" i="1" u="none" strike="noStrike" kern="1200" cap="none" spc="0" normalizeH="0" baseline="0" noProof="0" dirty="0">
                <a:ln>
                  <a:noFill/>
                </a:ln>
                <a:solidFill>
                  <a:srgbClr val="00ADD0"/>
                </a:solidFill>
                <a:effectLst/>
                <a:uLnTx/>
                <a:uFillTx/>
                <a:latin typeface="Calibri" panose="020F0502020204030204"/>
                <a:ea typeface="+mn-ea"/>
                <a:cs typeface="+mn-cs"/>
              </a:rPr>
              <a:t>PNNS-KDXC</a:t>
            </a:r>
            <a:endParaRPr kumimoji="0" lang="en-US" sz="1800" b="0" i="0" u="none" strike="noStrike" kern="1200" cap="none" spc="0" normalizeH="0" baseline="0" noProof="0" dirty="0">
              <a:ln>
                <a:noFill/>
              </a:ln>
              <a:solidFill>
                <a:srgbClr val="00ADD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Turbo FRMAC Advanced Methods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ABHP CEC each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Administration of Potassium Iodide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Derived Response Level Calculation </a:t>
            </a:r>
            <a:r>
              <a:rPr kumimoji="0" lang="en-US" sz="1800" b="1" i="1" u="none" strike="noStrike" kern="1200" cap="none" spc="0" normalizeH="0" baseline="0" noProof="0" dirty="0">
                <a:ln>
                  <a:noFill/>
                </a:ln>
                <a:solidFill>
                  <a:srgbClr val="00ADD0"/>
                </a:solidFill>
                <a:effectLst/>
                <a:uLnTx/>
                <a:uFillTx/>
                <a:latin typeface="Calibri" panose="020F0502020204030204"/>
                <a:ea typeface="+mn-ea"/>
                <a:cs typeface="+mn-cs"/>
              </a:rPr>
              <a:t>OMXL-NMBV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Analytical Action Level Calculation  </a:t>
            </a:r>
            <a:r>
              <a:rPr kumimoji="0" lang="en-US" sz="1800" b="1" i="1" u="none" strike="noStrike" kern="1200" cap="none" spc="0" normalizeH="0" baseline="0" noProof="0" dirty="0">
                <a:ln>
                  <a:noFill/>
                </a:ln>
                <a:solidFill>
                  <a:srgbClr val="00ADD0"/>
                </a:solidFill>
                <a:effectLst/>
                <a:uLnTx/>
                <a:uFillTx/>
                <a:latin typeface="Calibri" panose="020F0502020204030204"/>
                <a:ea typeface="+mn-ea"/>
                <a:cs typeface="+mn-cs"/>
              </a:rPr>
              <a:t>HZAK-EWAX</a:t>
            </a:r>
          </a:p>
        </p:txBody>
      </p:sp>
      <p:sp>
        <p:nvSpPr>
          <p:cNvPr id="27" name="TextBox 26">
            <a:extLst>
              <a:ext uri="{FF2B5EF4-FFF2-40B4-BE49-F238E27FC236}">
                <a16:creationId xmlns:a16="http://schemas.microsoft.com/office/drawing/2014/main" id="{66D7550B-78D1-43C7-8F69-AFBBA1B99542}"/>
              </a:ext>
            </a:extLst>
          </p:cNvPr>
          <p:cNvSpPr txBox="1"/>
          <p:nvPr/>
        </p:nvSpPr>
        <p:spPr>
          <a:xfrm>
            <a:off x="6217920" y="1375373"/>
            <a:ext cx="5566487" cy="3693319"/>
          </a:xfrm>
          <a:prstGeom prst="rect">
            <a:avLst/>
          </a:prstGeom>
          <a:noFill/>
        </p:spPr>
        <p:txBody>
          <a:bodyPr wrap="square" rtlCol="0">
            <a:spAutoFit/>
          </a:bodyPr>
          <a:lstStyle/>
          <a:p>
            <a:pPr defTabSz="914400">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LA-050: Support Laboratory Briefing </a:t>
            </a:r>
            <a:r>
              <a:rPr lang="en-US" b="1" i="1" dirty="0">
                <a:solidFill>
                  <a:srgbClr val="00ADD0"/>
                </a:solidFill>
              </a:rPr>
              <a:t>CMOT-EKHS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labs should expect when called to help FRMAC</a:t>
            </a:r>
            <a:endPar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defTabSz="914400">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Gamma Spectroscopy </a:t>
            </a:r>
            <a:r>
              <a:rPr lang="en-US" b="1" i="1" dirty="0">
                <a:solidFill>
                  <a:srgbClr val="00ADD0"/>
                </a:solidFill>
              </a:rPr>
              <a:t>ERXF-ZREQ</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Detector Calibration Methods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Sample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Software Functions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Mathematical Instrument </a:t>
            </a:r>
            <a:r>
              <a:rPr lang="en-US" dirty="0">
                <a:solidFill>
                  <a:prstClr val="black"/>
                </a:solidFill>
                <a:latin typeface="Calibri" panose="020F0502020204030204"/>
              </a:rPr>
              <a:t>Calibration</a:t>
            </a:r>
          </a:p>
          <a:p>
            <a:pPr marL="285750" lvl="0" indent="-285750" defTabSz="914400">
              <a:buFont typeface="Arial" panose="020B0604020202020204" pitchFamily="34" charset="0"/>
              <a:buChar char="•"/>
              <a:defRPr/>
            </a:pPr>
            <a:r>
              <a:rPr lang="en-US" dirty="0">
                <a:solidFill>
                  <a:prstClr val="black"/>
                </a:solidFill>
                <a:latin typeface="Calibri" panose="020F0502020204030204"/>
              </a:rPr>
              <a:t>True Coincidence Summing Corrections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In-Situ Gamma Spectrometry</a:t>
            </a:r>
          </a:p>
          <a:p>
            <a:r>
              <a:rPr lang="en-US" b="1" dirty="0">
                <a:latin typeface="Calibri" panose="020F0502020204030204" pitchFamily="34" charset="0"/>
                <a:ea typeface="Calibri" panose="020F0502020204030204" pitchFamily="34" charset="0"/>
                <a:cs typeface="Calibri" panose="020F0502020204030204" pitchFamily="34" charset="0"/>
              </a:rPr>
              <a:t>LA-075: Laboratory Data Reporting (Coming Soon)</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Detailed walkdown of data reporting in </a:t>
            </a:r>
            <a:r>
              <a:rPr lang="en-US" dirty="0" err="1">
                <a:latin typeface="Calibri" panose="020F0502020204030204" pitchFamily="34" charset="0"/>
                <a:ea typeface="Calibri" panose="020F0502020204030204" pitchFamily="34" charset="0"/>
                <a:cs typeface="Calibri" panose="020F0502020204030204" pitchFamily="34" charset="0"/>
              </a:rPr>
              <a:t>CBRNResponder</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2881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234A0A-5EFE-5A2C-B56B-6B2D2AFD3AF1}"/>
              </a:ext>
            </a:extLst>
          </p:cNvPr>
          <p:cNvSpPr>
            <a:spLocks noGrp="1"/>
          </p:cNvSpPr>
          <p:nvPr>
            <p:ph type="sldNum" sz="quarter" idx="12"/>
          </p:nvPr>
        </p:nvSpPr>
        <p:spPr/>
        <p:txBody>
          <a:bodyPr/>
          <a:lstStyle/>
          <a:p>
            <a:fld id="{F8C412D8-85E8-45B2-8384-DCD191B403A4}" type="slidenum">
              <a:rPr lang="en-US" sz="1300" smtClean="0">
                <a:solidFill>
                  <a:schemeClr val="bg2"/>
                </a:solidFill>
                <a:latin typeface="Gill Sans MT" panose="020B0502020104020203" pitchFamily="34" charset="0"/>
              </a:rPr>
              <a:t>116</a:t>
            </a:fld>
            <a:endParaRPr lang="en-US" sz="1300" dirty="0">
              <a:solidFill>
                <a:schemeClr val="bg2"/>
              </a:solidFill>
              <a:latin typeface="Gill Sans MT" panose="020B0502020104020203" pitchFamily="34" charset="0"/>
            </a:endParaRPr>
          </a:p>
        </p:txBody>
      </p:sp>
      <p:sp>
        <p:nvSpPr>
          <p:cNvPr id="3" name="Rectangle 2">
            <a:extLst>
              <a:ext uri="{FF2B5EF4-FFF2-40B4-BE49-F238E27FC236}">
                <a16:creationId xmlns:a16="http://schemas.microsoft.com/office/drawing/2014/main" id="{6250DA97-B6F4-75A7-04A6-5BB05735FFD7}"/>
              </a:ext>
            </a:extLst>
          </p:cNvPr>
          <p:cNvSpPr/>
          <p:nvPr/>
        </p:nvSpPr>
        <p:spPr>
          <a:xfrm>
            <a:off x="3306306" y="1536174"/>
            <a:ext cx="5579389" cy="3785652"/>
          </a:xfrm>
          <a:prstGeom prst="rect">
            <a:avLst/>
          </a:prstGeom>
          <a:noFill/>
        </p:spPr>
        <p:txBody>
          <a:bodyPr wrap="square" lIns="91440" tIns="45720" rIns="91440" bIns="45720">
            <a:spAutoFit/>
          </a:bodyPr>
          <a:lstStyle/>
          <a:p>
            <a:pPr algn="ctr"/>
            <a:r>
              <a:rPr lang="en-US" sz="8000" b="0" cap="none" spc="0" dirty="0">
                <a:ln w="0"/>
                <a:solidFill>
                  <a:schemeClr val="accent1"/>
                </a:solidFill>
                <a:effectLst>
                  <a:outerShdw blurRad="38100" dist="25400" dir="5400000" algn="ctr" rotWithShape="0">
                    <a:srgbClr val="6E747A">
                      <a:alpha val="43000"/>
                    </a:srgbClr>
                  </a:outerShdw>
                </a:effectLst>
              </a:rPr>
              <a:t>Thank you!</a:t>
            </a:r>
          </a:p>
          <a:p>
            <a:pPr algn="ctr"/>
            <a:r>
              <a:rPr lang="en-US" sz="8000" b="0" cap="none" spc="0" dirty="0">
                <a:ln w="0"/>
                <a:solidFill>
                  <a:schemeClr val="accent1"/>
                </a:solidFill>
                <a:effectLst>
                  <a:outerShdw blurRad="38100" dist="25400" dir="5400000" algn="ctr" rotWithShape="0">
                    <a:srgbClr val="6E747A">
                      <a:alpha val="43000"/>
                    </a:srgbClr>
                  </a:outerShdw>
                </a:effectLst>
              </a:rPr>
              <a:t> </a:t>
            </a:r>
          </a:p>
          <a:p>
            <a:pPr algn="ctr"/>
            <a:r>
              <a:rPr lang="en-US" sz="8000" dirty="0">
                <a:ln w="0"/>
                <a:solidFill>
                  <a:schemeClr val="accent1"/>
                </a:solidFill>
                <a:effectLst>
                  <a:outerShdw blurRad="38100" dist="25400" dir="5400000" algn="ctr" rotWithShape="0">
                    <a:srgbClr val="6E747A">
                      <a:alpha val="43000"/>
                    </a:srgbClr>
                  </a:outerShdw>
                </a:effectLst>
              </a:rPr>
              <a:t>Questions? </a:t>
            </a:r>
            <a:endParaRPr lang="en-US" sz="8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2152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991532-2DE2-28E2-1CA9-8E815AFF159A}"/>
              </a:ext>
            </a:extLst>
          </p:cNvPr>
          <p:cNvSpPr>
            <a:spLocks noGrp="1"/>
          </p:cNvSpPr>
          <p:nvPr>
            <p:ph type="ctrTitle"/>
          </p:nvPr>
        </p:nvSpPr>
        <p:spPr/>
        <p:txBody>
          <a:bodyPr/>
          <a:lstStyle/>
          <a:p>
            <a:r>
              <a:rPr lang="en-US" dirty="0"/>
              <a:t>Supplemental Slides</a:t>
            </a:r>
          </a:p>
        </p:txBody>
      </p:sp>
    </p:spTree>
    <p:extLst>
      <p:ext uri="{BB962C8B-B14F-4D97-AF65-F5344CB8AC3E}">
        <p14:creationId xmlns:p14="http://schemas.microsoft.com/office/powerpoint/2010/main" val="361236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04ED-D4CA-EE2E-C6A1-BEB3C6A439BB}"/>
              </a:ext>
            </a:extLst>
          </p:cNvPr>
          <p:cNvSpPr>
            <a:spLocks noGrp="1"/>
          </p:cNvSpPr>
          <p:nvPr>
            <p:ph type="title"/>
          </p:nvPr>
        </p:nvSpPr>
        <p:spPr/>
        <p:txBody>
          <a:bodyPr>
            <a:normAutofit fontScale="90000"/>
          </a:bodyPr>
          <a:lstStyle/>
          <a:p>
            <a:r>
              <a:rPr lang="en-US" dirty="0"/>
              <a:t>Admin of KI</a:t>
            </a:r>
            <a:br>
              <a:rPr lang="en-US" dirty="0"/>
            </a:br>
            <a:endParaRPr lang="en-US" dirty="0"/>
          </a:p>
        </p:txBody>
      </p:sp>
      <p:sp>
        <p:nvSpPr>
          <p:cNvPr id="3" name="Content Placeholder 2">
            <a:extLst>
              <a:ext uri="{FF2B5EF4-FFF2-40B4-BE49-F238E27FC236}">
                <a16:creationId xmlns:a16="http://schemas.microsoft.com/office/drawing/2014/main" id="{0142A68A-2F3F-CFF6-61FA-63C85A83345A}"/>
              </a:ext>
            </a:extLst>
          </p:cNvPr>
          <p:cNvSpPr>
            <a:spLocks noGrp="1"/>
          </p:cNvSpPr>
          <p:nvPr>
            <p:ph sz="quarter" idx="11"/>
          </p:nvPr>
        </p:nvSpPr>
        <p:spPr/>
        <p:txBody>
          <a:bodyPr/>
          <a:lstStyle/>
          <a:p>
            <a:pPr marL="525780" indent="-342900">
              <a:lnSpc>
                <a:spcPts val="2800"/>
              </a:lnSpc>
              <a:buClrTx/>
            </a:pPr>
            <a:r>
              <a:rPr lang="en-US" sz="2000" dirty="0">
                <a:solidFill>
                  <a:srgbClr val="000000"/>
                </a:solidFill>
                <a:latin typeface="Calibri" panose="020F0502020204030204" pitchFamily="34" charset="0"/>
              </a:rPr>
              <a:t>The EPA has provided an Early Phase PAG for the issuance of KI</a:t>
            </a:r>
          </a:p>
          <a:p>
            <a:pPr marL="525780" indent="-342900">
              <a:lnSpc>
                <a:spcPts val="2800"/>
              </a:lnSpc>
              <a:buClrTx/>
            </a:pPr>
            <a:r>
              <a:rPr lang="en-US" sz="2000" dirty="0">
                <a:solidFill>
                  <a:srgbClr val="000000"/>
                </a:solidFill>
                <a:latin typeface="Calibri" panose="020F0502020204030204" pitchFamily="34" charset="0"/>
              </a:rPr>
              <a:t>This method was developed to calculate Integrated Air, Deposition, Dose Rate and Exposure Rate DRLs to support decisions to administer KI in response to releases of iodine radionuclides</a:t>
            </a:r>
          </a:p>
          <a:p>
            <a:pPr marL="525780" indent="-342900">
              <a:lnSpc>
                <a:spcPts val="2800"/>
              </a:lnSpc>
              <a:buClrTx/>
            </a:pPr>
            <a:r>
              <a:rPr lang="en-US" sz="2000" dirty="0">
                <a:solidFill>
                  <a:srgbClr val="000000"/>
                </a:solidFill>
              </a:rPr>
              <a:t>DRLs are calculated as shown in Equations 1.1-1 and 1.1-2 from Method 1.1 and Equation 1.2-1 from Method 1.2 and will not be covered here</a:t>
            </a:r>
            <a:endParaRPr lang="en-US" sz="2000" dirty="0">
              <a:solidFill>
                <a:srgbClr val="000000"/>
              </a:solidFill>
              <a:latin typeface="Calibri" panose="020F0502020204030204" pitchFamily="34" charset="0"/>
            </a:endParaRPr>
          </a:p>
          <a:p>
            <a:pPr marL="525780" indent="-342900">
              <a:lnSpc>
                <a:spcPts val="2800"/>
              </a:lnSpc>
              <a:buClrTx/>
            </a:pPr>
            <a:r>
              <a:rPr lang="en-US" sz="2000" dirty="0">
                <a:solidFill>
                  <a:srgbClr val="000000"/>
                </a:solidFill>
                <a:latin typeface="Calibri" panose="020F0502020204030204" pitchFamily="34" charset="0"/>
              </a:rPr>
              <a:t>This method differs from the standard DRL calculations in that only the dose to the thyroid from iodine radionuclides is included</a:t>
            </a:r>
            <a:endParaRPr lang="en-US" dirty="0">
              <a:solidFill>
                <a:srgbClr val="000000"/>
              </a:solidFill>
              <a:latin typeface="Calibri" panose="020F0502020204030204" pitchFamily="34" charset="0"/>
            </a:endParaRPr>
          </a:p>
          <a:p>
            <a:pPr lvl="0">
              <a:lnSpc>
                <a:spcPct val="90000"/>
              </a:lnSpc>
            </a:pPr>
            <a:endParaRPr lang="en-US" sz="1600" dirty="0">
              <a:solidFill>
                <a:srgbClr val="000000"/>
              </a:solidFill>
              <a:latin typeface="Calibri" panose="020F0502020204030204" pitchFamily="34" charset="0"/>
            </a:endParaRPr>
          </a:p>
          <a:p>
            <a:endParaRPr lang="en-US" dirty="0">
              <a:solidFill>
                <a:srgbClr val="000000"/>
              </a:solidFill>
            </a:endParaRPr>
          </a:p>
        </p:txBody>
      </p:sp>
      <p:sp>
        <p:nvSpPr>
          <p:cNvPr id="4" name="Slide Number Placeholder 3">
            <a:extLst>
              <a:ext uri="{FF2B5EF4-FFF2-40B4-BE49-F238E27FC236}">
                <a16:creationId xmlns:a16="http://schemas.microsoft.com/office/drawing/2014/main" id="{14E699CD-F465-69D1-B02F-CB06C42834C1}"/>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118</a:t>
            </a:fld>
            <a:endParaRPr lang="en-US" sz="1300" dirty="0">
              <a:solidFill>
                <a:schemeClr val="bg2"/>
              </a:solidFill>
              <a:latin typeface="Gill Sans MT" panose="020B0502020104020203" pitchFamily="34" charset="0"/>
            </a:endParaRPr>
          </a:p>
        </p:txBody>
      </p:sp>
    </p:spTree>
    <p:extLst>
      <p:ext uri="{BB962C8B-B14F-4D97-AF65-F5344CB8AC3E}">
        <p14:creationId xmlns:p14="http://schemas.microsoft.com/office/powerpoint/2010/main" val="174657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D232D-8368-3108-8B44-82EB5443B85B}"/>
              </a:ext>
            </a:extLst>
          </p:cNvPr>
          <p:cNvSpPr>
            <a:spLocks noGrp="1"/>
          </p:cNvSpPr>
          <p:nvPr>
            <p:ph type="title"/>
          </p:nvPr>
        </p:nvSpPr>
        <p:spPr/>
        <p:txBody>
          <a:bodyPr/>
          <a:lstStyle/>
          <a:p>
            <a:r>
              <a:rPr lang="en-US" dirty="0"/>
              <a:t>Early Phase PAGs</a:t>
            </a:r>
          </a:p>
        </p:txBody>
      </p:sp>
      <p:sp>
        <p:nvSpPr>
          <p:cNvPr id="4" name="Slide Number Placeholder 3">
            <a:extLst>
              <a:ext uri="{FF2B5EF4-FFF2-40B4-BE49-F238E27FC236}">
                <a16:creationId xmlns:a16="http://schemas.microsoft.com/office/drawing/2014/main" id="{E06C334E-FB54-DA80-5FC0-349925206035}"/>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119</a:t>
            </a:fld>
            <a:endParaRPr lang="en-US" sz="1300" dirty="0">
              <a:solidFill>
                <a:schemeClr val="bg2"/>
              </a:solidFill>
              <a:latin typeface="Gill Sans MT" panose="020B0502020104020203" pitchFamily="34" charset="0"/>
            </a:endParaRPr>
          </a:p>
        </p:txBody>
      </p:sp>
      <p:graphicFrame>
        <p:nvGraphicFramePr>
          <p:cNvPr id="7" name="Table 6">
            <a:extLst>
              <a:ext uri="{FF2B5EF4-FFF2-40B4-BE49-F238E27FC236}">
                <a16:creationId xmlns:a16="http://schemas.microsoft.com/office/drawing/2014/main" id="{91CF8594-D378-F8F9-2AAA-2F0CBEA72F5B}"/>
              </a:ext>
            </a:extLst>
          </p:cNvPr>
          <p:cNvGraphicFramePr>
            <a:graphicFrameLocks noGrp="1"/>
          </p:cNvGraphicFramePr>
          <p:nvPr>
            <p:extLst>
              <p:ext uri="{D42A27DB-BD31-4B8C-83A1-F6EECF244321}">
                <p14:modId xmlns:p14="http://schemas.microsoft.com/office/powerpoint/2010/main" val="1678769034"/>
              </p:ext>
            </p:extLst>
          </p:nvPr>
        </p:nvGraphicFramePr>
        <p:xfrm>
          <a:off x="983871" y="1245918"/>
          <a:ext cx="10480752" cy="5378503"/>
        </p:xfrm>
        <a:graphic>
          <a:graphicData uri="http://schemas.openxmlformats.org/drawingml/2006/table">
            <a:tbl>
              <a:tblPr/>
              <a:tblGrid>
                <a:gridCol w="2620188">
                  <a:extLst>
                    <a:ext uri="{9D8B030D-6E8A-4147-A177-3AD203B41FA5}">
                      <a16:colId xmlns:a16="http://schemas.microsoft.com/office/drawing/2014/main" val="20000"/>
                    </a:ext>
                  </a:extLst>
                </a:gridCol>
                <a:gridCol w="2078079">
                  <a:extLst>
                    <a:ext uri="{9D8B030D-6E8A-4147-A177-3AD203B41FA5}">
                      <a16:colId xmlns:a16="http://schemas.microsoft.com/office/drawing/2014/main" val="20001"/>
                    </a:ext>
                  </a:extLst>
                </a:gridCol>
                <a:gridCol w="5782485">
                  <a:extLst>
                    <a:ext uri="{9D8B030D-6E8A-4147-A177-3AD203B41FA5}">
                      <a16:colId xmlns:a16="http://schemas.microsoft.com/office/drawing/2014/main" val="20002"/>
                    </a:ext>
                  </a:extLst>
                </a:gridCol>
              </a:tblGrid>
              <a:tr h="1083180">
                <a:tc>
                  <a:txBody>
                    <a:bodyPr/>
                    <a:lstStyle>
                      <a:lvl1pPr marL="0" algn="l" defTabSz="914354" rtl="0" eaLnBrk="1" latinLnBrk="0" hangingPunct="1">
                        <a:defRPr sz="1800" kern="1200">
                          <a:solidFill>
                            <a:schemeClr val="tx1"/>
                          </a:solidFill>
                          <a:latin typeface="Constantia"/>
                        </a:defRPr>
                      </a:lvl1pPr>
                      <a:lvl2pPr marL="457178" algn="l" defTabSz="914354" rtl="0" eaLnBrk="1" latinLnBrk="0" hangingPunct="1">
                        <a:defRPr sz="1800" kern="1200">
                          <a:solidFill>
                            <a:schemeClr val="tx1"/>
                          </a:solidFill>
                          <a:latin typeface="Constantia"/>
                        </a:defRPr>
                      </a:lvl2pPr>
                      <a:lvl3pPr marL="914354" algn="l" defTabSz="914354" rtl="0" eaLnBrk="1" latinLnBrk="0" hangingPunct="1">
                        <a:defRPr sz="1800" kern="1200">
                          <a:solidFill>
                            <a:schemeClr val="tx1"/>
                          </a:solidFill>
                          <a:latin typeface="Constantia"/>
                        </a:defRPr>
                      </a:lvl3pPr>
                      <a:lvl4pPr marL="1371532" algn="l" defTabSz="914354" rtl="0" eaLnBrk="1" latinLnBrk="0" hangingPunct="1">
                        <a:defRPr sz="1800" kern="1200">
                          <a:solidFill>
                            <a:schemeClr val="tx1"/>
                          </a:solidFill>
                          <a:latin typeface="Constantia"/>
                        </a:defRPr>
                      </a:lvl4pPr>
                      <a:lvl5pPr marL="1828709" algn="l" defTabSz="914354" rtl="0" eaLnBrk="1" latinLnBrk="0" hangingPunct="1">
                        <a:defRPr sz="1800" kern="1200">
                          <a:solidFill>
                            <a:schemeClr val="tx1"/>
                          </a:solidFill>
                          <a:latin typeface="Constantia"/>
                        </a:defRPr>
                      </a:lvl5pPr>
                      <a:lvl6pPr marL="2285886" algn="l" defTabSz="914354" rtl="0" eaLnBrk="1" latinLnBrk="0" hangingPunct="1">
                        <a:defRPr sz="1800" kern="1200">
                          <a:solidFill>
                            <a:schemeClr val="tx1"/>
                          </a:solidFill>
                          <a:latin typeface="Constantia"/>
                        </a:defRPr>
                      </a:lvl6pPr>
                      <a:lvl7pPr marL="2743062" algn="l" defTabSz="914354" rtl="0" eaLnBrk="1" latinLnBrk="0" hangingPunct="1">
                        <a:defRPr sz="1800" kern="1200">
                          <a:solidFill>
                            <a:schemeClr val="tx1"/>
                          </a:solidFill>
                          <a:latin typeface="Constantia"/>
                        </a:defRPr>
                      </a:lvl7pPr>
                      <a:lvl8pPr marL="3200240" algn="l" defTabSz="914354" rtl="0" eaLnBrk="1" latinLnBrk="0" hangingPunct="1">
                        <a:defRPr sz="1800" kern="1200">
                          <a:solidFill>
                            <a:schemeClr val="tx1"/>
                          </a:solidFill>
                          <a:latin typeface="Constantia"/>
                        </a:defRPr>
                      </a:lvl8pPr>
                      <a:lvl9pPr marL="3657418" algn="l" defTabSz="914354" rtl="0" eaLnBrk="1" latinLnBrk="0" hangingPunct="1">
                        <a:defRPr sz="1800" kern="1200">
                          <a:solidFill>
                            <a:schemeClr val="tx1"/>
                          </a:solidFill>
                          <a:latin typeface="Constantia"/>
                        </a:defRPr>
                      </a:lvl9pPr>
                    </a:lstStyle>
                    <a:p>
                      <a:pPr marL="0" marR="0" indent="0" algn="ctr">
                        <a:spcBef>
                          <a:spcPts val="200"/>
                        </a:spcBef>
                        <a:spcAft>
                          <a:spcPts val="200"/>
                        </a:spcAft>
                      </a:pPr>
                      <a:r>
                        <a:rPr lang="en-US" sz="18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Protective Action</a:t>
                      </a:r>
                    </a:p>
                    <a:p>
                      <a:pPr marL="0" marR="0" indent="0" algn="ctr">
                        <a:spcBef>
                          <a:spcPts val="200"/>
                        </a:spcBef>
                        <a:spcAft>
                          <a:spcPts val="200"/>
                        </a:spcAft>
                      </a:pPr>
                      <a:r>
                        <a:rPr lang="en-US" sz="18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Recommendation</a:t>
                      </a: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4" rtl="0" eaLnBrk="1" latinLnBrk="0" hangingPunct="1">
                        <a:defRPr sz="1800" kern="1200">
                          <a:solidFill>
                            <a:schemeClr val="tx1"/>
                          </a:solidFill>
                          <a:latin typeface="Constantia"/>
                        </a:defRPr>
                      </a:lvl1pPr>
                      <a:lvl2pPr marL="457178" algn="l" defTabSz="914354" rtl="0" eaLnBrk="1" latinLnBrk="0" hangingPunct="1">
                        <a:defRPr sz="1800" kern="1200">
                          <a:solidFill>
                            <a:schemeClr val="tx1"/>
                          </a:solidFill>
                          <a:latin typeface="Constantia"/>
                        </a:defRPr>
                      </a:lvl2pPr>
                      <a:lvl3pPr marL="914354" algn="l" defTabSz="914354" rtl="0" eaLnBrk="1" latinLnBrk="0" hangingPunct="1">
                        <a:defRPr sz="1800" kern="1200">
                          <a:solidFill>
                            <a:schemeClr val="tx1"/>
                          </a:solidFill>
                          <a:latin typeface="Constantia"/>
                        </a:defRPr>
                      </a:lvl3pPr>
                      <a:lvl4pPr marL="1371532" algn="l" defTabSz="914354" rtl="0" eaLnBrk="1" latinLnBrk="0" hangingPunct="1">
                        <a:defRPr sz="1800" kern="1200">
                          <a:solidFill>
                            <a:schemeClr val="tx1"/>
                          </a:solidFill>
                          <a:latin typeface="Constantia"/>
                        </a:defRPr>
                      </a:lvl4pPr>
                      <a:lvl5pPr marL="1828709" algn="l" defTabSz="914354" rtl="0" eaLnBrk="1" latinLnBrk="0" hangingPunct="1">
                        <a:defRPr sz="1800" kern="1200">
                          <a:solidFill>
                            <a:schemeClr val="tx1"/>
                          </a:solidFill>
                          <a:latin typeface="Constantia"/>
                        </a:defRPr>
                      </a:lvl5pPr>
                      <a:lvl6pPr marL="2285886" algn="l" defTabSz="914354" rtl="0" eaLnBrk="1" latinLnBrk="0" hangingPunct="1">
                        <a:defRPr sz="1800" kern="1200">
                          <a:solidFill>
                            <a:schemeClr val="tx1"/>
                          </a:solidFill>
                          <a:latin typeface="Constantia"/>
                        </a:defRPr>
                      </a:lvl6pPr>
                      <a:lvl7pPr marL="2743062" algn="l" defTabSz="914354" rtl="0" eaLnBrk="1" latinLnBrk="0" hangingPunct="1">
                        <a:defRPr sz="1800" kern="1200">
                          <a:solidFill>
                            <a:schemeClr val="tx1"/>
                          </a:solidFill>
                          <a:latin typeface="Constantia"/>
                        </a:defRPr>
                      </a:lvl7pPr>
                      <a:lvl8pPr marL="3200240" algn="l" defTabSz="914354" rtl="0" eaLnBrk="1" latinLnBrk="0" hangingPunct="1">
                        <a:defRPr sz="1800" kern="1200">
                          <a:solidFill>
                            <a:schemeClr val="tx1"/>
                          </a:solidFill>
                          <a:latin typeface="Constantia"/>
                        </a:defRPr>
                      </a:lvl8pPr>
                      <a:lvl9pPr marL="3657418" algn="l" defTabSz="914354" rtl="0" eaLnBrk="1" latinLnBrk="0" hangingPunct="1">
                        <a:defRPr sz="1800" kern="1200">
                          <a:solidFill>
                            <a:schemeClr val="tx1"/>
                          </a:solidFill>
                          <a:latin typeface="Constantia"/>
                        </a:defRPr>
                      </a:lvl9pPr>
                    </a:lstStyle>
                    <a:p>
                      <a:pPr marL="0" marR="0" indent="0" algn="ctr">
                        <a:spcBef>
                          <a:spcPts val="200"/>
                        </a:spcBef>
                        <a:spcAft>
                          <a:spcPts val="200"/>
                        </a:spcAft>
                      </a:pPr>
                      <a:r>
                        <a:rPr lang="en-US" sz="18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PAG</a:t>
                      </a:r>
                    </a:p>
                    <a:p>
                      <a:pPr marL="0" marR="0" indent="0" algn="ctr">
                        <a:spcBef>
                          <a:spcPts val="200"/>
                        </a:spcBef>
                        <a:spcAft>
                          <a:spcPts val="200"/>
                        </a:spcAft>
                      </a:pPr>
                      <a:r>
                        <a:rPr lang="en-US" sz="18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(Projected</a:t>
                      </a:r>
                      <a:r>
                        <a:rPr lang="en-US" sz="1800" b="1"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Dose)</a:t>
                      </a:r>
                      <a:endParaRPr lang="en-US" sz="18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4" rtl="0" eaLnBrk="1" latinLnBrk="0" hangingPunct="1">
                        <a:defRPr sz="1800" kern="1200">
                          <a:solidFill>
                            <a:schemeClr val="tx1"/>
                          </a:solidFill>
                          <a:latin typeface="Constantia"/>
                        </a:defRPr>
                      </a:lvl1pPr>
                      <a:lvl2pPr marL="457178" algn="l" defTabSz="914354" rtl="0" eaLnBrk="1" latinLnBrk="0" hangingPunct="1">
                        <a:defRPr sz="1800" kern="1200">
                          <a:solidFill>
                            <a:schemeClr val="tx1"/>
                          </a:solidFill>
                          <a:latin typeface="Constantia"/>
                        </a:defRPr>
                      </a:lvl2pPr>
                      <a:lvl3pPr marL="914354" algn="l" defTabSz="914354" rtl="0" eaLnBrk="1" latinLnBrk="0" hangingPunct="1">
                        <a:defRPr sz="1800" kern="1200">
                          <a:solidFill>
                            <a:schemeClr val="tx1"/>
                          </a:solidFill>
                          <a:latin typeface="Constantia"/>
                        </a:defRPr>
                      </a:lvl3pPr>
                      <a:lvl4pPr marL="1371532" algn="l" defTabSz="914354" rtl="0" eaLnBrk="1" latinLnBrk="0" hangingPunct="1">
                        <a:defRPr sz="1800" kern="1200">
                          <a:solidFill>
                            <a:schemeClr val="tx1"/>
                          </a:solidFill>
                          <a:latin typeface="Constantia"/>
                        </a:defRPr>
                      </a:lvl4pPr>
                      <a:lvl5pPr marL="1828709" algn="l" defTabSz="914354" rtl="0" eaLnBrk="1" latinLnBrk="0" hangingPunct="1">
                        <a:defRPr sz="1800" kern="1200">
                          <a:solidFill>
                            <a:schemeClr val="tx1"/>
                          </a:solidFill>
                          <a:latin typeface="Constantia"/>
                        </a:defRPr>
                      </a:lvl5pPr>
                      <a:lvl6pPr marL="2285886" algn="l" defTabSz="914354" rtl="0" eaLnBrk="1" latinLnBrk="0" hangingPunct="1">
                        <a:defRPr sz="1800" kern="1200">
                          <a:solidFill>
                            <a:schemeClr val="tx1"/>
                          </a:solidFill>
                          <a:latin typeface="Constantia"/>
                        </a:defRPr>
                      </a:lvl6pPr>
                      <a:lvl7pPr marL="2743062" algn="l" defTabSz="914354" rtl="0" eaLnBrk="1" latinLnBrk="0" hangingPunct="1">
                        <a:defRPr sz="1800" kern="1200">
                          <a:solidFill>
                            <a:schemeClr val="tx1"/>
                          </a:solidFill>
                          <a:latin typeface="Constantia"/>
                        </a:defRPr>
                      </a:lvl7pPr>
                      <a:lvl8pPr marL="3200240" algn="l" defTabSz="914354" rtl="0" eaLnBrk="1" latinLnBrk="0" hangingPunct="1">
                        <a:defRPr sz="1800" kern="1200">
                          <a:solidFill>
                            <a:schemeClr val="tx1"/>
                          </a:solidFill>
                          <a:latin typeface="Constantia"/>
                        </a:defRPr>
                      </a:lvl8pPr>
                      <a:lvl9pPr marL="3657418" algn="l" defTabSz="914354" rtl="0" eaLnBrk="1" latinLnBrk="0" hangingPunct="1">
                        <a:defRPr sz="1800" kern="1200">
                          <a:solidFill>
                            <a:schemeClr val="tx1"/>
                          </a:solidFill>
                          <a:latin typeface="Constantia"/>
                        </a:defRPr>
                      </a:lvl9pPr>
                    </a:lstStyle>
                    <a:p>
                      <a:pPr marL="0" marR="0" indent="0" algn="ctr">
                        <a:spcBef>
                          <a:spcPts val="200"/>
                        </a:spcBef>
                        <a:spcAft>
                          <a:spcPts val="200"/>
                        </a:spcAft>
                      </a:pPr>
                      <a:r>
                        <a:rPr lang="en-US" sz="18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Comments</a:t>
                      </a: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70208">
                <a:tc>
                  <a:txBody>
                    <a:bodyPr/>
                    <a:lstStyle>
                      <a:lvl1pPr marL="0" algn="l" defTabSz="914354" rtl="0" eaLnBrk="1" latinLnBrk="0" hangingPunct="1">
                        <a:defRPr sz="1800" kern="1200">
                          <a:solidFill>
                            <a:schemeClr val="tx1"/>
                          </a:solidFill>
                          <a:latin typeface="Constantia"/>
                        </a:defRPr>
                      </a:lvl1pPr>
                      <a:lvl2pPr marL="457178" algn="l" defTabSz="914354" rtl="0" eaLnBrk="1" latinLnBrk="0" hangingPunct="1">
                        <a:defRPr sz="1800" kern="1200">
                          <a:solidFill>
                            <a:schemeClr val="tx1"/>
                          </a:solidFill>
                          <a:latin typeface="Constantia"/>
                        </a:defRPr>
                      </a:lvl2pPr>
                      <a:lvl3pPr marL="914354" algn="l" defTabSz="914354" rtl="0" eaLnBrk="1" latinLnBrk="0" hangingPunct="1">
                        <a:defRPr sz="1800" kern="1200">
                          <a:solidFill>
                            <a:schemeClr val="tx1"/>
                          </a:solidFill>
                          <a:latin typeface="Constantia"/>
                        </a:defRPr>
                      </a:lvl3pPr>
                      <a:lvl4pPr marL="1371532" algn="l" defTabSz="914354" rtl="0" eaLnBrk="1" latinLnBrk="0" hangingPunct="1">
                        <a:defRPr sz="1800" kern="1200">
                          <a:solidFill>
                            <a:schemeClr val="tx1"/>
                          </a:solidFill>
                          <a:latin typeface="Constantia"/>
                        </a:defRPr>
                      </a:lvl4pPr>
                      <a:lvl5pPr marL="1828709" algn="l" defTabSz="914354" rtl="0" eaLnBrk="1" latinLnBrk="0" hangingPunct="1">
                        <a:defRPr sz="1800" kern="1200">
                          <a:solidFill>
                            <a:schemeClr val="tx1"/>
                          </a:solidFill>
                          <a:latin typeface="Constantia"/>
                        </a:defRPr>
                      </a:lvl5pPr>
                      <a:lvl6pPr marL="2285886" algn="l" defTabSz="914354" rtl="0" eaLnBrk="1" latinLnBrk="0" hangingPunct="1">
                        <a:defRPr sz="1800" kern="1200">
                          <a:solidFill>
                            <a:schemeClr val="tx1"/>
                          </a:solidFill>
                          <a:latin typeface="Constantia"/>
                        </a:defRPr>
                      </a:lvl6pPr>
                      <a:lvl7pPr marL="2743062" algn="l" defTabSz="914354" rtl="0" eaLnBrk="1" latinLnBrk="0" hangingPunct="1">
                        <a:defRPr sz="1800" kern="1200">
                          <a:solidFill>
                            <a:schemeClr val="tx1"/>
                          </a:solidFill>
                          <a:latin typeface="Constantia"/>
                        </a:defRPr>
                      </a:lvl7pPr>
                      <a:lvl8pPr marL="3200240" algn="l" defTabSz="914354" rtl="0" eaLnBrk="1" latinLnBrk="0" hangingPunct="1">
                        <a:defRPr sz="1800" kern="1200">
                          <a:solidFill>
                            <a:schemeClr val="tx1"/>
                          </a:solidFill>
                          <a:latin typeface="Constantia"/>
                        </a:defRPr>
                      </a:lvl8pPr>
                      <a:lvl9pPr marL="3657418" algn="l" defTabSz="914354" rtl="0" eaLnBrk="1" latinLnBrk="0" hangingPunct="1">
                        <a:defRPr sz="1800" kern="1200">
                          <a:solidFill>
                            <a:schemeClr val="tx1"/>
                          </a:solidFill>
                          <a:latin typeface="Constantia"/>
                        </a:defRPr>
                      </a:lvl9pPr>
                    </a:lstStyle>
                    <a:p>
                      <a:pPr marL="0" marR="0" indent="0" algn="ctr" defTabSz="914400" rtl="0" eaLnBrk="1" fontAlgn="auto" latinLnBrk="0" hangingPunct="1">
                        <a:lnSpc>
                          <a:spcPts val="1800"/>
                        </a:lnSpc>
                        <a:spcBef>
                          <a:spcPts val="0"/>
                        </a:spcBef>
                        <a:spcAft>
                          <a:spcPts val="200"/>
                        </a:spcAft>
                        <a:buClrTx/>
                        <a:buSzTx/>
                        <a:buFontTx/>
                        <a:buNone/>
                        <a:tabLst/>
                        <a:defRPr/>
                      </a:pPr>
                      <a:r>
                        <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Sheltering-in-place</a:t>
                      </a:r>
                    </a:p>
                    <a:p>
                      <a:pPr marL="0" marR="0" indent="0" algn="ctr" defTabSz="914400" rtl="0" eaLnBrk="1" fontAlgn="auto" latinLnBrk="0" hangingPunct="1">
                        <a:lnSpc>
                          <a:spcPts val="1800"/>
                        </a:lnSpc>
                        <a:spcBef>
                          <a:spcPts val="0"/>
                        </a:spcBef>
                        <a:spcAft>
                          <a:spcPts val="200"/>
                        </a:spcAft>
                        <a:buClrTx/>
                        <a:buSzTx/>
                        <a:buFontTx/>
                        <a:buNone/>
                        <a:tabLst/>
                        <a:defRPr/>
                      </a:pPr>
                      <a:r>
                        <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or </a:t>
                      </a:r>
                    </a:p>
                    <a:p>
                      <a:pPr marL="0" marR="0" indent="0" algn="ctr" defTabSz="914400" rtl="0" eaLnBrk="1" fontAlgn="auto" latinLnBrk="0" hangingPunct="1">
                        <a:lnSpc>
                          <a:spcPts val="1800"/>
                        </a:lnSpc>
                        <a:spcBef>
                          <a:spcPts val="0"/>
                        </a:spcBef>
                        <a:spcAft>
                          <a:spcPts val="200"/>
                        </a:spcAft>
                        <a:buClrTx/>
                        <a:buSzTx/>
                        <a:buFontTx/>
                        <a:buNone/>
                        <a:tabLst/>
                        <a:defRPr/>
                      </a:pPr>
                      <a:r>
                        <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Evacuation of the public</a:t>
                      </a:r>
                      <a:r>
                        <a:rPr lang="en-US" sz="1600" b="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a</a:t>
                      </a: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4" rtl="0" eaLnBrk="1" latinLnBrk="0" hangingPunct="1">
                        <a:defRPr sz="1800" kern="1200">
                          <a:solidFill>
                            <a:schemeClr val="tx1"/>
                          </a:solidFill>
                          <a:latin typeface="Constantia"/>
                        </a:defRPr>
                      </a:lvl1pPr>
                      <a:lvl2pPr marL="457178" algn="l" defTabSz="914354" rtl="0" eaLnBrk="1" latinLnBrk="0" hangingPunct="1">
                        <a:defRPr sz="1800" kern="1200">
                          <a:solidFill>
                            <a:schemeClr val="tx1"/>
                          </a:solidFill>
                          <a:latin typeface="Constantia"/>
                        </a:defRPr>
                      </a:lvl2pPr>
                      <a:lvl3pPr marL="914354" algn="l" defTabSz="914354" rtl="0" eaLnBrk="1" latinLnBrk="0" hangingPunct="1">
                        <a:defRPr sz="1800" kern="1200">
                          <a:solidFill>
                            <a:schemeClr val="tx1"/>
                          </a:solidFill>
                          <a:latin typeface="Constantia"/>
                        </a:defRPr>
                      </a:lvl3pPr>
                      <a:lvl4pPr marL="1371532" algn="l" defTabSz="914354" rtl="0" eaLnBrk="1" latinLnBrk="0" hangingPunct="1">
                        <a:defRPr sz="1800" kern="1200">
                          <a:solidFill>
                            <a:schemeClr val="tx1"/>
                          </a:solidFill>
                          <a:latin typeface="Constantia"/>
                        </a:defRPr>
                      </a:lvl4pPr>
                      <a:lvl5pPr marL="1828709" algn="l" defTabSz="914354" rtl="0" eaLnBrk="1" latinLnBrk="0" hangingPunct="1">
                        <a:defRPr sz="1800" kern="1200">
                          <a:solidFill>
                            <a:schemeClr val="tx1"/>
                          </a:solidFill>
                          <a:latin typeface="Constantia"/>
                        </a:defRPr>
                      </a:lvl5pPr>
                      <a:lvl6pPr marL="2285886" algn="l" defTabSz="914354" rtl="0" eaLnBrk="1" latinLnBrk="0" hangingPunct="1">
                        <a:defRPr sz="1800" kern="1200">
                          <a:solidFill>
                            <a:schemeClr val="tx1"/>
                          </a:solidFill>
                          <a:latin typeface="Constantia"/>
                        </a:defRPr>
                      </a:lvl6pPr>
                      <a:lvl7pPr marL="2743062" algn="l" defTabSz="914354" rtl="0" eaLnBrk="1" latinLnBrk="0" hangingPunct="1">
                        <a:defRPr sz="1800" kern="1200">
                          <a:solidFill>
                            <a:schemeClr val="tx1"/>
                          </a:solidFill>
                          <a:latin typeface="Constantia"/>
                        </a:defRPr>
                      </a:lvl7pPr>
                      <a:lvl8pPr marL="3200240" algn="l" defTabSz="914354" rtl="0" eaLnBrk="1" latinLnBrk="0" hangingPunct="1">
                        <a:defRPr sz="1800" kern="1200">
                          <a:solidFill>
                            <a:schemeClr val="tx1"/>
                          </a:solidFill>
                          <a:latin typeface="Constantia"/>
                        </a:defRPr>
                      </a:lvl8pPr>
                      <a:lvl9pPr marL="3657418" algn="l" defTabSz="914354" rtl="0" eaLnBrk="1" latinLnBrk="0" hangingPunct="1">
                        <a:defRPr sz="1800" kern="1200">
                          <a:solidFill>
                            <a:schemeClr val="tx1"/>
                          </a:solidFill>
                          <a:latin typeface="Constantia"/>
                        </a:defRPr>
                      </a:lvl9pPr>
                    </a:lstStyle>
                    <a:p>
                      <a:pPr marL="0" marR="0" algn="ctr">
                        <a:spcBef>
                          <a:spcPts val="200"/>
                        </a:spcBef>
                        <a:spcAft>
                          <a:spcPts val="200"/>
                        </a:spcAft>
                      </a:pPr>
                      <a:r>
                        <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1-5 rem </a:t>
                      </a:r>
                    </a:p>
                    <a:p>
                      <a:pPr marL="0" marR="0" algn="ctr">
                        <a:spcBef>
                          <a:spcPts val="200"/>
                        </a:spcBef>
                        <a:spcAft>
                          <a:spcPts val="200"/>
                        </a:spcAft>
                      </a:pPr>
                      <a:r>
                        <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over 4 days</a:t>
                      </a:r>
                      <a:r>
                        <a:rPr lang="en-US" sz="1600" b="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b</a:t>
                      </a:r>
                      <a:endPar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4" rtl="0" eaLnBrk="1" latinLnBrk="0" hangingPunct="1">
                        <a:defRPr sz="1800" kern="1200">
                          <a:solidFill>
                            <a:schemeClr val="tx1"/>
                          </a:solidFill>
                          <a:latin typeface="Constantia"/>
                        </a:defRPr>
                      </a:lvl1pPr>
                      <a:lvl2pPr marL="457178" algn="l" defTabSz="914354" rtl="0" eaLnBrk="1" latinLnBrk="0" hangingPunct="1">
                        <a:defRPr sz="1800" kern="1200">
                          <a:solidFill>
                            <a:schemeClr val="tx1"/>
                          </a:solidFill>
                          <a:latin typeface="Constantia"/>
                        </a:defRPr>
                      </a:lvl2pPr>
                      <a:lvl3pPr marL="914354" algn="l" defTabSz="914354" rtl="0" eaLnBrk="1" latinLnBrk="0" hangingPunct="1">
                        <a:defRPr sz="1800" kern="1200">
                          <a:solidFill>
                            <a:schemeClr val="tx1"/>
                          </a:solidFill>
                          <a:latin typeface="Constantia"/>
                        </a:defRPr>
                      </a:lvl3pPr>
                      <a:lvl4pPr marL="1371532" algn="l" defTabSz="914354" rtl="0" eaLnBrk="1" latinLnBrk="0" hangingPunct="1">
                        <a:defRPr sz="1800" kern="1200">
                          <a:solidFill>
                            <a:schemeClr val="tx1"/>
                          </a:solidFill>
                          <a:latin typeface="Constantia"/>
                        </a:defRPr>
                      </a:lvl4pPr>
                      <a:lvl5pPr marL="1828709" algn="l" defTabSz="914354" rtl="0" eaLnBrk="1" latinLnBrk="0" hangingPunct="1">
                        <a:defRPr sz="1800" kern="1200">
                          <a:solidFill>
                            <a:schemeClr val="tx1"/>
                          </a:solidFill>
                          <a:latin typeface="Constantia"/>
                        </a:defRPr>
                      </a:lvl5pPr>
                      <a:lvl6pPr marL="2285886" algn="l" defTabSz="914354" rtl="0" eaLnBrk="1" latinLnBrk="0" hangingPunct="1">
                        <a:defRPr sz="1800" kern="1200">
                          <a:solidFill>
                            <a:schemeClr val="tx1"/>
                          </a:solidFill>
                          <a:latin typeface="Constantia"/>
                        </a:defRPr>
                      </a:lvl6pPr>
                      <a:lvl7pPr marL="2743062" algn="l" defTabSz="914354" rtl="0" eaLnBrk="1" latinLnBrk="0" hangingPunct="1">
                        <a:defRPr sz="1800" kern="1200">
                          <a:solidFill>
                            <a:schemeClr val="tx1"/>
                          </a:solidFill>
                          <a:latin typeface="Constantia"/>
                        </a:defRPr>
                      </a:lvl7pPr>
                      <a:lvl8pPr marL="3200240" algn="l" defTabSz="914354" rtl="0" eaLnBrk="1" latinLnBrk="0" hangingPunct="1">
                        <a:defRPr sz="1800" kern="1200">
                          <a:solidFill>
                            <a:schemeClr val="tx1"/>
                          </a:solidFill>
                          <a:latin typeface="Constantia"/>
                        </a:defRPr>
                      </a:lvl8pPr>
                      <a:lvl9pPr marL="3657418" algn="l" defTabSz="914354" rtl="0" eaLnBrk="1" latinLnBrk="0" hangingPunct="1">
                        <a:defRPr sz="1800" kern="1200">
                          <a:solidFill>
                            <a:schemeClr val="tx1"/>
                          </a:solidFill>
                          <a:latin typeface="Constantia"/>
                        </a:defRPr>
                      </a:lvl9pPr>
                    </a:lstStyle>
                    <a:p>
                      <a:pPr marL="0" marR="0" indent="0">
                        <a:spcBef>
                          <a:spcPts val="200"/>
                        </a:spcBef>
                        <a:spcAft>
                          <a:spcPts val="200"/>
                        </a:spcAft>
                      </a:pPr>
                      <a:r>
                        <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Evacuation (or, for some situations, sheltering-in-place) should be initiated when projected dose is 1 rem</a:t>
                      </a: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74111">
                <a:tc>
                  <a:txBody>
                    <a:bodyPr/>
                    <a:lstStyle>
                      <a:lvl1pPr marL="0" algn="l" defTabSz="914354" rtl="0" eaLnBrk="1" latinLnBrk="0" hangingPunct="1">
                        <a:defRPr sz="1800" kern="1200">
                          <a:solidFill>
                            <a:schemeClr val="tx1"/>
                          </a:solidFill>
                          <a:latin typeface="Constantia"/>
                        </a:defRPr>
                      </a:lvl1pPr>
                      <a:lvl2pPr marL="457178" algn="l" defTabSz="914354" rtl="0" eaLnBrk="1" latinLnBrk="0" hangingPunct="1">
                        <a:defRPr sz="1800" kern="1200">
                          <a:solidFill>
                            <a:schemeClr val="tx1"/>
                          </a:solidFill>
                          <a:latin typeface="Constantia"/>
                        </a:defRPr>
                      </a:lvl2pPr>
                      <a:lvl3pPr marL="914354" algn="l" defTabSz="914354" rtl="0" eaLnBrk="1" latinLnBrk="0" hangingPunct="1">
                        <a:defRPr sz="1800" kern="1200">
                          <a:solidFill>
                            <a:schemeClr val="tx1"/>
                          </a:solidFill>
                          <a:latin typeface="Constantia"/>
                        </a:defRPr>
                      </a:lvl3pPr>
                      <a:lvl4pPr marL="1371532" algn="l" defTabSz="914354" rtl="0" eaLnBrk="1" latinLnBrk="0" hangingPunct="1">
                        <a:defRPr sz="1800" kern="1200">
                          <a:solidFill>
                            <a:schemeClr val="tx1"/>
                          </a:solidFill>
                          <a:latin typeface="Constantia"/>
                        </a:defRPr>
                      </a:lvl4pPr>
                      <a:lvl5pPr marL="1828709" algn="l" defTabSz="914354" rtl="0" eaLnBrk="1" latinLnBrk="0" hangingPunct="1">
                        <a:defRPr sz="1800" kern="1200">
                          <a:solidFill>
                            <a:schemeClr val="tx1"/>
                          </a:solidFill>
                          <a:latin typeface="Constantia"/>
                        </a:defRPr>
                      </a:lvl5pPr>
                      <a:lvl6pPr marL="2285886" algn="l" defTabSz="914354" rtl="0" eaLnBrk="1" latinLnBrk="0" hangingPunct="1">
                        <a:defRPr sz="1800" kern="1200">
                          <a:solidFill>
                            <a:schemeClr val="tx1"/>
                          </a:solidFill>
                          <a:latin typeface="Constantia"/>
                        </a:defRPr>
                      </a:lvl6pPr>
                      <a:lvl7pPr marL="2743062" algn="l" defTabSz="914354" rtl="0" eaLnBrk="1" latinLnBrk="0" hangingPunct="1">
                        <a:defRPr sz="1800" kern="1200">
                          <a:solidFill>
                            <a:schemeClr val="tx1"/>
                          </a:solidFill>
                          <a:latin typeface="Constantia"/>
                        </a:defRPr>
                      </a:lvl7pPr>
                      <a:lvl8pPr marL="3200240" algn="l" defTabSz="914354" rtl="0" eaLnBrk="1" latinLnBrk="0" hangingPunct="1">
                        <a:defRPr sz="1800" kern="1200">
                          <a:solidFill>
                            <a:schemeClr val="tx1"/>
                          </a:solidFill>
                          <a:latin typeface="Constantia"/>
                        </a:defRPr>
                      </a:lvl8pPr>
                      <a:lvl9pPr marL="3657418" algn="l" defTabSz="914354" rtl="0" eaLnBrk="1" latinLnBrk="0" hangingPunct="1">
                        <a:defRPr sz="1800" kern="1200">
                          <a:solidFill>
                            <a:schemeClr val="tx1"/>
                          </a:solidFill>
                          <a:latin typeface="Constantia"/>
                        </a:defRPr>
                      </a:lvl9pPr>
                    </a:lstStyle>
                    <a:p>
                      <a:pPr marL="0" marR="0" algn="ctr">
                        <a:spcBef>
                          <a:spcPts val="200"/>
                        </a:spcBef>
                        <a:spcAft>
                          <a:spcPts val="200"/>
                        </a:spcAft>
                      </a:pPr>
                      <a:r>
                        <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Supplementary administration of prophylactic drugs – </a:t>
                      </a:r>
                      <a:r>
                        <a:rPr lang="en-US" sz="1600" b="0" dirty="0" err="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KI</a:t>
                      </a:r>
                      <a:r>
                        <a:rPr lang="en-US" sz="1600" b="0" baseline="30000" dirty="0" err="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a:t>
                      </a:r>
                      <a:endParaRPr lang="en-US" sz="1600" b="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BD0D9">
                        <a:lumMod val="40000"/>
                        <a:lumOff val="60000"/>
                      </a:srgbClr>
                    </a:solidFill>
                  </a:tcPr>
                </a:tc>
                <a:tc>
                  <a:txBody>
                    <a:bodyPr/>
                    <a:lstStyle>
                      <a:lvl1pPr marL="0" algn="l" defTabSz="914354" rtl="0" eaLnBrk="1" latinLnBrk="0" hangingPunct="1">
                        <a:defRPr sz="1800" kern="1200">
                          <a:solidFill>
                            <a:schemeClr val="tx1"/>
                          </a:solidFill>
                          <a:latin typeface="Constantia"/>
                        </a:defRPr>
                      </a:lvl1pPr>
                      <a:lvl2pPr marL="457178" algn="l" defTabSz="914354" rtl="0" eaLnBrk="1" latinLnBrk="0" hangingPunct="1">
                        <a:defRPr sz="1800" kern="1200">
                          <a:solidFill>
                            <a:schemeClr val="tx1"/>
                          </a:solidFill>
                          <a:latin typeface="Constantia"/>
                        </a:defRPr>
                      </a:lvl2pPr>
                      <a:lvl3pPr marL="914354" algn="l" defTabSz="914354" rtl="0" eaLnBrk="1" latinLnBrk="0" hangingPunct="1">
                        <a:defRPr sz="1800" kern="1200">
                          <a:solidFill>
                            <a:schemeClr val="tx1"/>
                          </a:solidFill>
                          <a:latin typeface="Constantia"/>
                        </a:defRPr>
                      </a:lvl3pPr>
                      <a:lvl4pPr marL="1371532" algn="l" defTabSz="914354" rtl="0" eaLnBrk="1" latinLnBrk="0" hangingPunct="1">
                        <a:defRPr sz="1800" kern="1200">
                          <a:solidFill>
                            <a:schemeClr val="tx1"/>
                          </a:solidFill>
                          <a:latin typeface="Constantia"/>
                        </a:defRPr>
                      </a:lvl4pPr>
                      <a:lvl5pPr marL="1828709" algn="l" defTabSz="914354" rtl="0" eaLnBrk="1" latinLnBrk="0" hangingPunct="1">
                        <a:defRPr sz="1800" kern="1200">
                          <a:solidFill>
                            <a:schemeClr val="tx1"/>
                          </a:solidFill>
                          <a:latin typeface="Constantia"/>
                        </a:defRPr>
                      </a:lvl5pPr>
                      <a:lvl6pPr marL="2285886" algn="l" defTabSz="914354" rtl="0" eaLnBrk="1" latinLnBrk="0" hangingPunct="1">
                        <a:defRPr sz="1800" kern="1200">
                          <a:solidFill>
                            <a:schemeClr val="tx1"/>
                          </a:solidFill>
                          <a:latin typeface="Constantia"/>
                        </a:defRPr>
                      </a:lvl6pPr>
                      <a:lvl7pPr marL="2743062" algn="l" defTabSz="914354" rtl="0" eaLnBrk="1" latinLnBrk="0" hangingPunct="1">
                        <a:defRPr sz="1800" kern="1200">
                          <a:solidFill>
                            <a:schemeClr val="tx1"/>
                          </a:solidFill>
                          <a:latin typeface="Constantia"/>
                        </a:defRPr>
                      </a:lvl7pPr>
                      <a:lvl8pPr marL="3200240" algn="l" defTabSz="914354" rtl="0" eaLnBrk="1" latinLnBrk="0" hangingPunct="1">
                        <a:defRPr sz="1800" kern="1200">
                          <a:solidFill>
                            <a:schemeClr val="tx1"/>
                          </a:solidFill>
                          <a:latin typeface="Constantia"/>
                        </a:defRPr>
                      </a:lvl8pPr>
                      <a:lvl9pPr marL="3657418" algn="l" defTabSz="914354" rtl="0" eaLnBrk="1" latinLnBrk="0" hangingPunct="1">
                        <a:defRPr sz="1800" kern="1200">
                          <a:solidFill>
                            <a:schemeClr val="tx1"/>
                          </a:solidFill>
                          <a:latin typeface="Constantia"/>
                        </a:defRPr>
                      </a:lvl9pPr>
                    </a:lstStyle>
                    <a:p>
                      <a:pPr marL="3175" marR="0" algn="ctr">
                        <a:spcBef>
                          <a:spcPts val="0"/>
                        </a:spcBef>
                        <a:spcAft>
                          <a:spcPts val="200"/>
                        </a:spcAft>
                      </a:pPr>
                      <a:r>
                        <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5 rem to child</a:t>
                      </a:r>
                      <a:endParaRPr lang="en-US" sz="1600" b="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175" marR="0" algn="ctr">
                        <a:spcBef>
                          <a:spcPts val="0"/>
                        </a:spcBef>
                        <a:spcAft>
                          <a:spcPts val="200"/>
                        </a:spcAft>
                      </a:pPr>
                      <a:r>
                        <a:rPr lang="en-US" sz="1600" b="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(1 Year Old)</a:t>
                      </a:r>
                      <a:r>
                        <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thyroid from iodine exposure</a:t>
                      </a:r>
                      <a:r>
                        <a:rPr lang="en-US" sz="1600" b="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d</a:t>
                      </a: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BD0D9">
                        <a:lumMod val="40000"/>
                        <a:lumOff val="60000"/>
                      </a:srgbClr>
                    </a:solidFill>
                  </a:tcPr>
                </a:tc>
                <a:tc>
                  <a:txBody>
                    <a:bodyPr/>
                    <a:lstStyle>
                      <a:lvl1pPr marL="0" algn="l" defTabSz="914354" rtl="0" eaLnBrk="1" latinLnBrk="0" hangingPunct="1">
                        <a:defRPr sz="1800" kern="1200">
                          <a:solidFill>
                            <a:schemeClr val="tx1"/>
                          </a:solidFill>
                          <a:latin typeface="Constantia"/>
                        </a:defRPr>
                      </a:lvl1pPr>
                      <a:lvl2pPr marL="457178" algn="l" defTabSz="914354" rtl="0" eaLnBrk="1" latinLnBrk="0" hangingPunct="1">
                        <a:defRPr sz="1800" kern="1200">
                          <a:solidFill>
                            <a:schemeClr val="tx1"/>
                          </a:solidFill>
                          <a:latin typeface="Constantia"/>
                        </a:defRPr>
                      </a:lvl2pPr>
                      <a:lvl3pPr marL="914354" algn="l" defTabSz="914354" rtl="0" eaLnBrk="1" latinLnBrk="0" hangingPunct="1">
                        <a:defRPr sz="1800" kern="1200">
                          <a:solidFill>
                            <a:schemeClr val="tx1"/>
                          </a:solidFill>
                          <a:latin typeface="Constantia"/>
                        </a:defRPr>
                      </a:lvl3pPr>
                      <a:lvl4pPr marL="1371532" algn="l" defTabSz="914354" rtl="0" eaLnBrk="1" latinLnBrk="0" hangingPunct="1">
                        <a:defRPr sz="1800" kern="1200">
                          <a:solidFill>
                            <a:schemeClr val="tx1"/>
                          </a:solidFill>
                          <a:latin typeface="Constantia"/>
                        </a:defRPr>
                      </a:lvl4pPr>
                      <a:lvl5pPr marL="1828709" algn="l" defTabSz="914354" rtl="0" eaLnBrk="1" latinLnBrk="0" hangingPunct="1">
                        <a:defRPr sz="1800" kern="1200">
                          <a:solidFill>
                            <a:schemeClr val="tx1"/>
                          </a:solidFill>
                          <a:latin typeface="Constantia"/>
                        </a:defRPr>
                      </a:lvl5pPr>
                      <a:lvl6pPr marL="2285886" algn="l" defTabSz="914354" rtl="0" eaLnBrk="1" latinLnBrk="0" hangingPunct="1">
                        <a:defRPr sz="1800" kern="1200">
                          <a:solidFill>
                            <a:schemeClr val="tx1"/>
                          </a:solidFill>
                          <a:latin typeface="Constantia"/>
                        </a:defRPr>
                      </a:lvl6pPr>
                      <a:lvl7pPr marL="2743062" algn="l" defTabSz="914354" rtl="0" eaLnBrk="1" latinLnBrk="0" hangingPunct="1">
                        <a:defRPr sz="1800" kern="1200">
                          <a:solidFill>
                            <a:schemeClr val="tx1"/>
                          </a:solidFill>
                          <a:latin typeface="Constantia"/>
                        </a:defRPr>
                      </a:lvl7pPr>
                      <a:lvl8pPr marL="3200240" algn="l" defTabSz="914354" rtl="0" eaLnBrk="1" latinLnBrk="0" hangingPunct="1">
                        <a:defRPr sz="1800" kern="1200">
                          <a:solidFill>
                            <a:schemeClr val="tx1"/>
                          </a:solidFill>
                          <a:latin typeface="Constantia"/>
                        </a:defRPr>
                      </a:lvl8pPr>
                      <a:lvl9pPr marL="3657418" algn="l" defTabSz="914354" rtl="0" eaLnBrk="1" latinLnBrk="0" hangingPunct="1">
                        <a:defRPr sz="1800" kern="1200">
                          <a:solidFill>
                            <a:schemeClr val="tx1"/>
                          </a:solidFill>
                          <a:latin typeface="Constantia"/>
                        </a:defRPr>
                      </a:lvl9pPr>
                    </a:lstStyle>
                    <a:p>
                      <a:pPr marL="0" marR="0">
                        <a:spcBef>
                          <a:spcPts val="200"/>
                        </a:spcBef>
                        <a:spcAft>
                          <a:spcPts val="200"/>
                        </a:spcAft>
                      </a:pPr>
                      <a:r>
                        <a:rPr lang="en-US" sz="16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KI is most effective if taken prior to exposure. May require approval of state medical officials (or in accordance with established emergency plans).</a:t>
                      </a:r>
                    </a:p>
                    <a:p>
                      <a:pPr marL="0" marR="0">
                        <a:spcBef>
                          <a:spcPts val="200"/>
                        </a:spcBef>
                        <a:spcAft>
                          <a:spcPts val="200"/>
                        </a:spcAft>
                      </a:pPr>
                      <a:r>
                        <a:rPr kumimoji="0" lang="en-US" sz="1600" b="0" kern="12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FDA recommends that KI be administered to both children and adults at the lowest intervention threshold</a:t>
                      </a: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BD0D9">
                        <a:lumMod val="40000"/>
                        <a:lumOff val="60000"/>
                      </a:srgbClr>
                    </a:solidFill>
                  </a:tcPr>
                </a:tc>
                <a:extLst>
                  <a:ext uri="{0D108BD9-81ED-4DB2-BD59-A6C34878D82A}">
                    <a16:rowId xmlns:a16="http://schemas.microsoft.com/office/drawing/2014/main" val="10002"/>
                  </a:ext>
                </a:extLst>
              </a:tr>
              <a:tr h="1651004">
                <a:tc gridSpan="3">
                  <a:txBody>
                    <a:bodyPr/>
                    <a:lstStyle>
                      <a:lvl1pPr marL="0" algn="l" defTabSz="914354" rtl="0" eaLnBrk="1" latinLnBrk="0" hangingPunct="1">
                        <a:defRPr sz="1800" kern="1200">
                          <a:solidFill>
                            <a:schemeClr val="tx1"/>
                          </a:solidFill>
                          <a:latin typeface="Constantia"/>
                        </a:defRPr>
                      </a:lvl1pPr>
                      <a:lvl2pPr marL="457178" algn="l" defTabSz="914354" rtl="0" eaLnBrk="1" latinLnBrk="0" hangingPunct="1">
                        <a:defRPr sz="1800" kern="1200">
                          <a:solidFill>
                            <a:schemeClr val="tx1"/>
                          </a:solidFill>
                          <a:latin typeface="Constantia"/>
                        </a:defRPr>
                      </a:lvl2pPr>
                      <a:lvl3pPr marL="914354" algn="l" defTabSz="914354" rtl="0" eaLnBrk="1" latinLnBrk="0" hangingPunct="1">
                        <a:defRPr sz="1800" kern="1200">
                          <a:solidFill>
                            <a:schemeClr val="tx1"/>
                          </a:solidFill>
                          <a:latin typeface="Constantia"/>
                        </a:defRPr>
                      </a:lvl3pPr>
                      <a:lvl4pPr marL="1371532" algn="l" defTabSz="914354" rtl="0" eaLnBrk="1" latinLnBrk="0" hangingPunct="1">
                        <a:defRPr sz="1800" kern="1200">
                          <a:solidFill>
                            <a:schemeClr val="tx1"/>
                          </a:solidFill>
                          <a:latin typeface="Constantia"/>
                        </a:defRPr>
                      </a:lvl4pPr>
                      <a:lvl5pPr marL="1828709" algn="l" defTabSz="914354" rtl="0" eaLnBrk="1" latinLnBrk="0" hangingPunct="1">
                        <a:defRPr sz="1800" kern="1200">
                          <a:solidFill>
                            <a:schemeClr val="tx1"/>
                          </a:solidFill>
                          <a:latin typeface="Constantia"/>
                        </a:defRPr>
                      </a:lvl5pPr>
                      <a:lvl6pPr marL="2285886" algn="l" defTabSz="914354" rtl="0" eaLnBrk="1" latinLnBrk="0" hangingPunct="1">
                        <a:defRPr sz="1800" kern="1200">
                          <a:solidFill>
                            <a:schemeClr val="tx1"/>
                          </a:solidFill>
                          <a:latin typeface="Constantia"/>
                        </a:defRPr>
                      </a:lvl6pPr>
                      <a:lvl7pPr marL="2743062" algn="l" defTabSz="914354" rtl="0" eaLnBrk="1" latinLnBrk="0" hangingPunct="1">
                        <a:defRPr sz="1800" kern="1200">
                          <a:solidFill>
                            <a:schemeClr val="tx1"/>
                          </a:solidFill>
                          <a:latin typeface="Constantia"/>
                        </a:defRPr>
                      </a:lvl7pPr>
                      <a:lvl8pPr marL="3200240" algn="l" defTabSz="914354" rtl="0" eaLnBrk="1" latinLnBrk="0" hangingPunct="1">
                        <a:defRPr sz="1800" kern="1200">
                          <a:solidFill>
                            <a:schemeClr val="tx1"/>
                          </a:solidFill>
                          <a:latin typeface="Constantia"/>
                        </a:defRPr>
                      </a:lvl8pPr>
                      <a:lvl9pPr marL="3657418" algn="l" defTabSz="914354" rtl="0" eaLnBrk="1" latinLnBrk="0" hangingPunct="1">
                        <a:defRPr sz="1800" kern="1200">
                          <a:solidFill>
                            <a:schemeClr val="tx1"/>
                          </a:solidFill>
                          <a:latin typeface="Constantia"/>
                        </a:defRPr>
                      </a:lvl9pPr>
                    </a:lstStyle>
                    <a:p>
                      <a:pPr marL="111760" marR="0" indent="-111760">
                        <a:spcBef>
                          <a:spcPts val="200"/>
                        </a:spcBef>
                        <a:spcAft>
                          <a:spcPts val="200"/>
                        </a:spcAft>
                      </a:pPr>
                      <a:endParaRPr lang="en-US" sz="120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111760" marR="0" indent="-111760">
                        <a:spcBef>
                          <a:spcPts val="200"/>
                        </a:spcBef>
                        <a:spcAft>
                          <a:spcPts val="200"/>
                        </a:spcAft>
                      </a:pPr>
                      <a:r>
                        <a:rPr lang="en-US" sz="120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Should begin at 1 rem except when practical or safety considerations warrant using 5 rem; take whichever action (or combination of actions) that results in the lowest exposure for the majority of the population.  Sheltering may begin at lower levels if advantageous.</a:t>
                      </a:r>
                    </a:p>
                    <a:p>
                      <a:pPr marL="111760" marR="0" indent="-111760">
                        <a:spcBef>
                          <a:spcPts val="200"/>
                        </a:spcBef>
                        <a:spcAft>
                          <a:spcPts val="200"/>
                        </a:spcAft>
                      </a:pPr>
                      <a:r>
                        <a:rPr lang="en-US" sz="120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b</a:t>
                      </a:r>
                      <a:r>
                        <a:rPr lang="en-US" sz="120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Calculated dose is the projected sum of the effective dose from external radiation exposure (i.e., groundshine) and the committed effective dose from inhaled radioactive material.</a:t>
                      </a:r>
                    </a:p>
                    <a:p>
                      <a:pPr marL="111760" marR="0" indent="-111760">
                        <a:spcBef>
                          <a:spcPts val="200"/>
                        </a:spcBef>
                        <a:spcAft>
                          <a:spcPts val="200"/>
                        </a:spcAft>
                      </a:pPr>
                      <a:r>
                        <a:rPr lang="en-US" sz="120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a:t>
                      </a:r>
                      <a:r>
                        <a:rPr lang="en-US" sz="120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Provides thyroid protection from radioactive iodines only.</a:t>
                      </a:r>
                    </a:p>
                    <a:p>
                      <a:pPr marL="111760" marR="0" indent="-111760">
                        <a:spcBef>
                          <a:spcPts val="200"/>
                        </a:spcBef>
                        <a:spcAft>
                          <a:spcPts val="200"/>
                        </a:spcAft>
                      </a:pPr>
                      <a:r>
                        <a:rPr lang="en-US" sz="120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d</a:t>
                      </a:r>
                      <a:r>
                        <a:rPr lang="en-US" sz="1200" baseline="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Thyroid equivalent dose</a:t>
                      </a:r>
                    </a:p>
                  </a:txBody>
                  <a:tcPr marL="65314" marR="65314"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2231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9B3E6-32AD-B755-E212-F9886E2D1E27}"/>
              </a:ext>
            </a:extLst>
          </p:cNvPr>
          <p:cNvSpPr>
            <a:spLocks noGrp="1"/>
          </p:cNvSpPr>
          <p:nvPr>
            <p:ph type="title"/>
          </p:nvPr>
        </p:nvSpPr>
        <p:spPr/>
        <p:txBody>
          <a:bodyPr/>
          <a:lstStyle/>
          <a:p>
            <a:r>
              <a:rPr lang="en-US" dirty="0"/>
              <a:t>Ingestion PAGs - Food</a:t>
            </a:r>
          </a:p>
        </p:txBody>
      </p:sp>
      <p:sp>
        <p:nvSpPr>
          <p:cNvPr id="3" name="Content Placeholder 2">
            <a:extLst>
              <a:ext uri="{FF2B5EF4-FFF2-40B4-BE49-F238E27FC236}">
                <a16:creationId xmlns:a16="http://schemas.microsoft.com/office/drawing/2014/main" id="{4BB03C0B-759B-2EB9-738C-D2225996BACC}"/>
              </a:ext>
            </a:extLst>
          </p:cNvPr>
          <p:cNvSpPr>
            <a:spLocks noGrp="1"/>
          </p:cNvSpPr>
          <p:nvPr>
            <p:ph sz="quarter" idx="11"/>
          </p:nvPr>
        </p:nvSpPr>
        <p:spPr>
          <a:xfrm>
            <a:off x="1019908" y="1457882"/>
            <a:ext cx="10426856" cy="5003878"/>
          </a:xfrm>
        </p:spPr>
        <p:txBody>
          <a:bodyPr>
            <a:noAutofit/>
          </a:bodyPr>
          <a:lstStyle/>
          <a:p>
            <a:pPr algn="ctr"/>
            <a:r>
              <a:rPr lang="en-US" dirty="0">
                <a:solidFill>
                  <a:srgbClr val="000000"/>
                </a:solidFill>
              </a:rPr>
              <a:t>FDA Ingestion PAG Manual: </a:t>
            </a:r>
            <a:r>
              <a:rPr lang="en-US" sz="2000" dirty="0">
                <a:solidFill>
                  <a:srgbClr val="000000"/>
                </a:solidFill>
                <a:latin typeface="Calibri" pitchFamily="34" charset="0"/>
                <a:cs typeface="Calibri" pitchFamily="34" charset="0"/>
              </a:rPr>
              <a:t>ACCIDENTAL RADIOACTIVE CONTAMINATION</a:t>
            </a:r>
          </a:p>
          <a:p>
            <a:pPr algn="ctr"/>
            <a:r>
              <a:rPr lang="en-US" sz="2000" dirty="0">
                <a:solidFill>
                  <a:srgbClr val="000000"/>
                </a:solidFill>
                <a:latin typeface="Calibri" pitchFamily="34" charset="0"/>
                <a:cs typeface="Calibri" pitchFamily="34" charset="0"/>
              </a:rPr>
              <a:t>OF HUMAN FOOD AND ANIMAL FEEDS:</a:t>
            </a:r>
          </a:p>
          <a:p>
            <a:pPr algn="ctr"/>
            <a:r>
              <a:rPr lang="en-US" sz="2000" dirty="0">
                <a:solidFill>
                  <a:srgbClr val="000000"/>
                </a:solidFill>
                <a:latin typeface="Calibri" pitchFamily="34" charset="0"/>
                <a:cs typeface="Calibri" pitchFamily="34" charset="0"/>
              </a:rPr>
              <a:t>RECOMMENDATIONS FOR STATE AND LOCAL AGENCIES</a:t>
            </a:r>
          </a:p>
          <a:p>
            <a:pPr algn="ctr"/>
            <a:endParaRPr lang="en-US" sz="2000" dirty="0">
              <a:solidFill>
                <a:srgbClr val="000000"/>
              </a:solidFill>
            </a:endParaRPr>
          </a:p>
          <a:p>
            <a:pPr marL="457200" indent="-227013">
              <a:lnSpc>
                <a:spcPct val="100000"/>
              </a:lnSpc>
              <a:buSzPct val="85000"/>
              <a:buFont typeface="Calibri" panose="020F0502020204030204" pitchFamily="34" charset="0"/>
              <a:buChar char="•"/>
            </a:pPr>
            <a:r>
              <a:rPr lang="en-US" dirty="0"/>
              <a:t>Sets limits on the radionuclide concentration(s) permitted in human food distributed in commerce</a:t>
            </a:r>
          </a:p>
          <a:p>
            <a:pPr marL="457200" indent="-227013">
              <a:lnSpc>
                <a:spcPct val="100000"/>
              </a:lnSpc>
              <a:buSzPct val="85000"/>
              <a:buFont typeface="Calibri" panose="020F0502020204030204" pitchFamily="34" charset="0"/>
              <a:buChar char="•"/>
            </a:pPr>
            <a:r>
              <a:rPr lang="en-US" dirty="0"/>
              <a:t>Does not set limits on the radionuclide concentration(s) permitted in animal feeds</a:t>
            </a:r>
          </a:p>
          <a:p>
            <a:pPr marL="457200" indent="-227013">
              <a:lnSpc>
                <a:spcPct val="100000"/>
              </a:lnSpc>
              <a:buSzPct val="85000"/>
              <a:buFont typeface="Calibri" panose="020F0502020204030204" pitchFamily="34" charset="0"/>
              <a:buChar char="•"/>
            </a:pPr>
            <a:r>
              <a:rPr lang="en-US" dirty="0"/>
              <a:t>PAGs are based on limiting the lifetime total cancer mortality in the general population</a:t>
            </a:r>
            <a:endParaRPr lang="en-US" sz="1600" dirty="0"/>
          </a:p>
          <a:p>
            <a:pPr marL="457200" indent="-227013">
              <a:lnSpc>
                <a:spcPct val="100000"/>
              </a:lnSpc>
              <a:buSzPct val="85000"/>
              <a:buFont typeface="Calibri" panose="020F0502020204030204" pitchFamily="34" charset="0"/>
              <a:buChar char="•"/>
            </a:pPr>
            <a:r>
              <a:rPr lang="en-US" dirty="0"/>
              <a:t>PAGs assume a lifetime dose based the consumption of contaminated food for the 1</a:t>
            </a:r>
            <a:r>
              <a:rPr lang="en-US" baseline="30000" dirty="0"/>
              <a:t>st</a:t>
            </a:r>
            <a:r>
              <a:rPr lang="en-US" dirty="0"/>
              <a:t> year following the accident</a:t>
            </a:r>
          </a:p>
          <a:p>
            <a:pPr marL="457200" indent="-227013">
              <a:lnSpc>
                <a:spcPct val="100000"/>
              </a:lnSpc>
              <a:buSzPct val="85000"/>
              <a:buFont typeface="Calibri" panose="020F0502020204030204" pitchFamily="34" charset="0"/>
              <a:buChar char="•"/>
            </a:pPr>
            <a:r>
              <a:rPr lang="en-US" dirty="0"/>
              <a:t>PAGs are based on the entire diet and assume 30% of the total dietary</a:t>
            </a:r>
            <a:br>
              <a:rPr lang="en-US" dirty="0"/>
            </a:br>
            <a:r>
              <a:rPr lang="en-US" dirty="0"/>
              <a:t> intake is contaminated </a:t>
            </a:r>
          </a:p>
        </p:txBody>
      </p:sp>
      <p:sp>
        <p:nvSpPr>
          <p:cNvPr id="4" name="Slide Number Placeholder 3">
            <a:extLst>
              <a:ext uri="{FF2B5EF4-FFF2-40B4-BE49-F238E27FC236}">
                <a16:creationId xmlns:a16="http://schemas.microsoft.com/office/drawing/2014/main" id="{1367CBDD-4025-DFCB-91B4-5174B710479B}"/>
              </a:ext>
            </a:extLst>
          </p:cNvPr>
          <p:cNvSpPr>
            <a:spLocks noGrp="1"/>
          </p:cNvSpPr>
          <p:nvPr>
            <p:ph type="sldNum" sz="quarter" idx="4"/>
          </p:nvPr>
        </p:nvSpPr>
        <p:spPr/>
        <p:txBody>
          <a:bodyPr/>
          <a:lstStyle/>
          <a:p>
            <a:pPr algn="ctr"/>
            <a:fld id="{F6B149FD-26F7-3645-B4E7-BA8B8CC5EEA8}" type="slidenum">
              <a:rPr lang="en-US" smtClean="0"/>
              <a:pPr algn="ctr"/>
              <a:t>12</a:t>
            </a:fld>
            <a:endParaRPr lang="en-US" dirty="0"/>
          </a:p>
        </p:txBody>
      </p:sp>
      <p:pic>
        <p:nvPicPr>
          <p:cNvPr id="5" name="Picture 3">
            <a:extLst>
              <a:ext uri="{FF2B5EF4-FFF2-40B4-BE49-F238E27FC236}">
                <a16:creationId xmlns:a16="http://schemas.microsoft.com/office/drawing/2014/main" id="{D21C5B1E-6E0C-6AC7-C31F-61444C2D4EA1}"/>
              </a:ext>
            </a:extLst>
          </p:cNvPr>
          <p:cNvPicPr>
            <a:picLocks noChangeAspect="1" noChangeArrowheads="1"/>
          </p:cNvPicPr>
          <p:nvPr/>
        </p:nvPicPr>
        <p:blipFill rotWithShape="1">
          <a:blip r:embed="rId2" cstate="print"/>
          <a:srcRect t="31272" r="5211" b="32146"/>
          <a:stretch/>
        </p:blipFill>
        <p:spPr bwMode="auto">
          <a:xfrm>
            <a:off x="9805384" y="5956151"/>
            <a:ext cx="2293284" cy="901849"/>
          </a:xfrm>
          <a:prstGeom prst="rect">
            <a:avLst/>
          </a:prstGeom>
          <a:noFill/>
          <a:ln w="9525">
            <a:noFill/>
            <a:miter lim="800000"/>
            <a:headEnd/>
            <a:tailEnd/>
          </a:ln>
        </p:spPr>
      </p:pic>
      <p:sp>
        <p:nvSpPr>
          <p:cNvPr id="6" name="Rectangle 5">
            <a:extLst>
              <a:ext uri="{FF2B5EF4-FFF2-40B4-BE49-F238E27FC236}">
                <a16:creationId xmlns:a16="http://schemas.microsoft.com/office/drawing/2014/main" id="{FDC68936-BE74-0E30-FF0C-C524657FAFE8}"/>
              </a:ext>
            </a:extLst>
          </p:cNvPr>
          <p:cNvSpPr/>
          <p:nvPr/>
        </p:nvSpPr>
        <p:spPr>
          <a:xfrm>
            <a:off x="1791222" y="1429233"/>
            <a:ext cx="8379912" cy="1426701"/>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37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63CD-A6A1-0DBA-C655-FDD92A00A881}"/>
              </a:ext>
            </a:extLst>
          </p:cNvPr>
          <p:cNvSpPr>
            <a:spLocks noGrp="1"/>
          </p:cNvSpPr>
          <p:nvPr>
            <p:ph type="title"/>
          </p:nvPr>
        </p:nvSpPr>
        <p:spPr/>
        <p:txBody>
          <a:bodyPr/>
          <a:lstStyle/>
          <a:p>
            <a:r>
              <a:rPr lang="en-US" dirty="0"/>
              <a:t>Assumptions</a:t>
            </a:r>
          </a:p>
        </p:txBody>
      </p:sp>
      <p:sp>
        <p:nvSpPr>
          <p:cNvPr id="3" name="Content Placeholder 2">
            <a:extLst>
              <a:ext uri="{FF2B5EF4-FFF2-40B4-BE49-F238E27FC236}">
                <a16:creationId xmlns:a16="http://schemas.microsoft.com/office/drawing/2014/main" id="{CBBBC060-EDF9-391D-7447-331096E258F0}"/>
              </a:ext>
            </a:extLst>
          </p:cNvPr>
          <p:cNvSpPr>
            <a:spLocks noGrp="1"/>
          </p:cNvSpPr>
          <p:nvPr>
            <p:ph sz="quarter" idx="11"/>
          </p:nvPr>
        </p:nvSpPr>
        <p:spPr/>
        <p:txBody>
          <a:bodyPr>
            <a:normAutofit fontScale="85000" lnSpcReduction="10000"/>
          </a:bodyPr>
          <a:lstStyle/>
          <a:p>
            <a:pPr marL="525780" marR="0" lvl="0" indent="-342900" algn="l" defTabSz="914400" rtl="0" eaLnBrk="1" fontAlgn="auto" latinLnBrk="0" hangingPunct="1">
              <a:lnSpc>
                <a:spcPts val="2800"/>
              </a:lnSpc>
              <a:spcBef>
                <a:spcPts val="0"/>
              </a:spcBef>
              <a:spcAft>
                <a:spcPts val="600"/>
              </a:spcAft>
              <a:buClr>
                <a:srgbClr val="00AFDD"/>
              </a:buClr>
              <a:buSzPct val="9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Receptor of interest is the 1 </a:t>
            </a:r>
            <a:r>
              <a:rPr kumimoji="0" lang="en-US" sz="2400" b="0" i="0" u="none" strike="noStrike" kern="1200" cap="none" spc="0" normalizeH="0" baseline="0" noProof="0" dirty="0" err="1">
                <a:ln>
                  <a:noFill/>
                </a:ln>
                <a:solidFill>
                  <a:prstClr val="black"/>
                </a:solidFill>
                <a:effectLst/>
                <a:uLnTx/>
                <a:uFillTx/>
              </a:rPr>
              <a:t>yr</a:t>
            </a:r>
            <a:r>
              <a:rPr kumimoji="0" lang="en-US" sz="2400" b="0" i="0" u="none" strike="noStrike" kern="1200" cap="none" spc="0" normalizeH="0" baseline="0" noProof="0" dirty="0">
                <a:ln>
                  <a:noFill/>
                </a:ln>
                <a:solidFill>
                  <a:prstClr val="black"/>
                </a:solidFill>
                <a:effectLst/>
                <a:uLnTx/>
                <a:uFillTx/>
              </a:rPr>
              <a:t> old child</a:t>
            </a:r>
          </a:p>
          <a:p>
            <a:pPr marL="525780" marR="0" lvl="0" indent="-342900" algn="l" defTabSz="914400" rtl="0" eaLnBrk="1" fontAlgn="auto" latinLnBrk="0" hangingPunct="1">
              <a:lnSpc>
                <a:spcPts val="2800"/>
              </a:lnSpc>
              <a:spcBef>
                <a:spcPts val="0"/>
              </a:spcBef>
              <a:spcAft>
                <a:spcPts val="600"/>
              </a:spcAft>
              <a:buClr>
                <a:srgbClr val="00AFDD"/>
              </a:buClr>
              <a:buSzPct val="9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Organ of interest is the Thyroid</a:t>
            </a:r>
          </a:p>
          <a:p>
            <a:pPr marL="525780" marR="0" lvl="0" indent="-342900" algn="l" defTabSz="914400" rtl="0" eaLnBrk="1" fontAlgn="auto" latinLnBrk="0" hangingPunct="1">
              <a:lnSpc>
                <a:spcPts val="2800"/>
              </a:lnSpc>
              <a:spcBef>
                <a:spcPts val="0"/>
              </a:spcBef>
              <a:spcAft>
                <a:spcPts val="600"/>
              </a:spcAft>
              <a:buClr>
                <a:srgbClr val="00AFDD"/>
              </a:buClr>
              <a:buSzPct val="9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Time Phase of interest is Early Phase Total Dose (TD) (0 – 96 </a:t>
            </a:r>
            <a:r>
              <a:rPr kumimoji="0" lang="en-US" sz="2400" b="0" i="0" u="none" strike="noStrike" kern="1200" cap="none" spc="0" normalizeH="0" baseline="0" noProof="0" dirty="0" err="1">
                <a:ln>
                  <a:noFill/>
                </a:ln>
                <a:solidFill>
                  <a:prstClr val="black"/>
                </a:solidFill>
                <a:effectLst/>
                <a:uLnTx/>
                <a:uFillTx/>
              </a:rPr>
              <a:t>hrs</a:t>
            </a:r>
            <a:r>
              <a:rPr kumimoji="0" lang="en-US" sz="2400" b="0" i="0" u="none" strike="noStrike" kern="1200" cap="none" spc="0" normalizeH="0" baseline="0" noProof="0" dirty="0">
                <a:ln>
                  <a:noFill/>
                </a:ln>
                <a:solidFill>
                  <a:prstClr val="black"/>
                </a:solidFill>
                <a:effectLst/>
                <a:uLnTx/>
                <a:uFillTx/>
              </a:rPr>
              <a:t>)</a:t>
            </a:r>
          </a:p>
          <a:p>
            <a:pPr marL="525780" marR="0" lvl="0" indent="-342900" algn="l" defTabSz="914400" rtl="0" eaLnBrk="1" fontAlgn="auto" latinLnBrk="0" hangingPunct="1">
              <a:lnSpc>
                <a:spcPts val="2800"/>
              </a:lnSpc>
              <a:spcBef>
                <a:spcPts val="0"/>
              </a:spcBef>
              <a:spcAft>
                <a:spcPts val="600"/>
              </a:spcAft>
              <a:buClr>
                <a:srgbClr val="00AFDD"/>
              </a:buClr>
              <a:buSzPct val="9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Only considers the two inhalation pathways (Plume &amp; Resuspension)</a:t>
            </a:r>
          </a:p>
          <a:p>
            <a:pPr marL="525780" marR="0" lvl="0" indent="-342900" algn="l" defTabSz="914400" rtl="0" eaLnBrk="1" fontAlgn="auto" latinLnBrk="0" hangingPunct="1">
              <a:lnSpc>
                <a:spcPts val="2800"/>
              </a:lnSpc>
              <a:spcBef>
                <a:spcPts val="0"/>
              </a:spcBef>
              <a:spcAft>
                <a:spcPts val="600"/>
              </a:spcAft>
              <a:buClr>
                <a:srgbClr val="00AFDD"/>
              </a:buClr>
              <a:buSzPct val="9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Only considers the dose to the receptor’s thyroid from iodine radionuclides</a:t>
            </a:r>
          </a:p>
          <a:p>
            <a:pPr marL="525780" marR="0" lvl="0" indent="-342900" algn="l" defTabSz="914400" rtl="0" eaLnBrk="1" fontAlgn="auto" latinLnBrk="0" hangingPunct="1">
              <a:lnSpc>
                <a:spcPts val="2800"/>
              </a:lnSpc>
              <a:spcBef>
                <a:spcPts val="0"/>
              </a:spcBef>
              <a:spcAft>
                <a:spcPts val="600"/>
              </a:spcAft>
              <a:buClr>
                <a:srgbClr val="00AFDD"/>
              </a:buClr>
              <a:buSzPct val="9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Most likely release of </a:t>
            </a:r>
            <a:r>
              <a:rPr kumimoji="0" lang="en-US" sz="2400" b="0" i="0" u="none" strike="noStrike" kern="1200" cap="none" spc="0" normalizeH="0" baseline="0" noProof="0" dirty="0" err="1">
                <a:ln>
                  <a:noFill/>
                </a:ln>
                <a:solidFill>
                  <a:prstClr val="black"/>
                </a:solidFill>
                <a:effectLst/>
                <a:uLnTx/>
                <a:uFillTx/>
              </a:rPr>
              <a:t>iodines</a:t>
            </a:r>
            <a:r>
              <a:rPr kumimoji="0" lang="en-US" sz="2400" b="0" i="0" u="none" strike="noStrike" kern="1200" cap="none" spc="0" normalizeH="0" baseline="0" noProof="0" dirty="0">
                <a:ln>
                  <a:noFill/>
                </a:ln>
                <a:solidFill>
                  <a:prstClr val="black"/>
                </a:solidFill>
                <a:effectLst/>
                <a:uLnTx/>
                <a:uFillTx/>
              </a:rPr>
              <a:t> is from a Nuclear Power Plant (NPP)</a:t>
            </a:r>
          </a:p>
          <a:p>
            <a:pPr marL="525780" marR="0" lvl="0" indent="-342900" algn="l" defTabSz="914400" rtl="0" eaLnBrk="1" fontAlgn="auto" latinLnBrk="0" hangingPunct="1">
              <a:lnSpc>
                <a:spcPts val="2800"/>
              </a:lnSpc>
              <a:spcBef>
                <a:spcPts val="0"/>
              </a:spcBef>
              <a:spcAft>
                <a:spcPts val="600"/>
              </a:spcAft>
              <a:buClr>
                <a:srgbClr val="00AFDD"/>
              </a:buClr>
              <a:buSzPct val="9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Accidental release of airborne iodine from a NPP is typically partitioned as follows in order to be consistent with NRC calculations</a:t>
            </a:r>
          </a:p>
          <a:p>
            <a:pPr marL="855663" marR="0" lvl="0" indent="-673100" algn="l" defTabSz="914400" rtl="0" eaLnBrk="1" fontAlgn="auto" latinLnBrk="0" hangingPunct="1">
              <a:lnSpc>
                <a:spcPts val="2800"/>
              </a:lnSpc>
              <a:spcBef>
                <a:spcPts val="0"/>
              </a:spcBef>
              <a:spcAft>
                <a:spcPts val="600"/>
              </a:spcAft>
              <a:buClrTx/>
              <a:buSzPct val="95000"/>
              <a:buFont typeface="Wingdings 2"/>
              <a:buNone/>
              <a:tabLst/>
              <a:defRPr/>
            </a:pPr>
            <a:r>
              <a:rPr kumimoji="0" lang="en-US" sz="1800" b="1" i="0" u="none" strike="noStrike" kern="1200" cap="none" spc="0" normalizeH="0" baseline="0" noProof="0" dirty="0">
                <a:ln>
                  <a:noFill/>
                </a:ln>
                <a:solidFill>
                  <a:prstClr val="black"/>
                </a:solidFill>
                <a:effectLst/>
                <a:uLnTx/>
                <a:uFillTx/>
              </a:rPr>
              <a:t>NOTE</a:t>
            </a:r>
            <a:r>
              <a:rPr kumimoji="0" lang="en-US" sz="1800" b="0" i="0" u="none" strike="noStrike" kern="1200" cap="none" spc="0" normalizeH="0" baseline="0" noProof="0" dirty="0">
                <a:ln>
                  <a:noFill/>
                </a:ln>
                <a:solidFill>
                  <a:prstClr val="black"/>
                </a:solidFill>
                <a:effectLst/>
                <a:uLnTx/>
                <a:uFillTx/>
              </a:rPr>
              <a:t>:  DRLs may be calculated for </a:t>
            </a:r>
            <a:r>
              <a:rPr kumimoji="0" lang="en-US" sz="1800" b="0" i="0" u="sng" strike="noStrike" kern="1200" cap="none" spc="0" normalizeH="0" baseline="0" noProof="0" dirty="0">
                <a:ln>
                  <a:noFill/>
                </a:ln>
                <a:solidFill>
                  <a:prstClr val="black"/>
                </a:solidFill>
                <a:effectLst/>
                <a:uLnTx/>
                <a:uFillTx/>
              </a:rPr>
              <a:t>any</a:t>
            </a:r>
            <a:r>
              <a:rPr kumimoji="0" lang="en-US" sz="1800" b="0" i="0" u="none" strike="noStrike" kern="1200" cap="none" spc="0" normalizeH="0" baseline="0" noProof="0" dirty="0">
                <a:ln>
                  <a:noFill/>
                </a:ln>
                <a:solidFill>
                  <a:prstClr val="black"/>
                </a:solidFill>
                <a:effectLst/>
                <a:uLnTx/>
                <a:uFillTx/>
              </a:rPr>
              <a:t> radionuclide present in the release, </a:t>
            </a:r>
            <a:r>
              <a:rPr kumimoji="0" lang="en-US" sz="1800" b="0" i="0" u="sng" strike="noStrike" kern="1200" cap="none" spc="0" normalizeH="0" baseline="0" noProof="0" dirty="0">
                <a:ln>
                  <a:noFill/>
                </a:ln>
                <a:solidFill>
                  <a:prstClr val="black"/>
                </a:solidFill>
                <a:effectLst/>
                <a:uLnTx/>
                <a:uFillTx/>
              </a:rPr>
              <a:t>including non-iodine radionuclides</a:t>
            </a:r>
            <a:r>
              <a:rPr kumimoji="0" lang="en-US" sz="1800" b="0" i="0" u="none" strike="noStrike" kern="1200" cap="none" spc="0" normalizeH="0" baseline="0" noProof="0" dirty="0">
                <a:ln>
                  <a:noFill/>
                </a:ln>
                <a:solidFill>
                  <a:prstClr val="black"/>
                </a:solidFill>
                <a:effectLst/>
                <a:uLnTx/>
                <a:uFillTx/>
              </a:rPr>
              <a:t>.  This can be useful when other radionuclides may be easier to detect than iodine radionuclides (e.g., Cs-137) and can be used as a “marker” to indicate how much iodine is present.  </a:t>
            </a:r>
          </a:p>
          <a:p>
            <a:pPr marL="525780" marR="0" lvl="0" indent="-342900" algn="l" defTabSz="914400" rtl="0" eaLnBrk="1" fontAlgn="auto" latinLnBrk="0" hangingPunct="1">
              <a:lnSpc>
                <a:spcPts val="2800"/>
              </a:lnSpc>
              <a:spcBef>
                <a:spcPts val="0"/>
              </a:spcBef>
              <a:spcAft>
                <a:spcPts val="600"/>
              </a:spcAft>
              <a:buClrTx/>
              <a:buSzPct val="95000"/>
              <a:buFont typeface="Wingdings 2"/>
              <a:buChar char=""/>
              <a:tabLst/>
              <a:defRPr/>
            </a:pPr>
            <a:endParaRPr kumimoji="0" lang="en-US" sz="2400" b="0" i="0" u="none" strike="noStrike" kern="1200" cap="none" spc="0" normalizeH="0" baseline="0" noProof="0" dirty="0">
              <a:ln>
                <a:noFill/>
              </a:ln>
              <a:solidFill>
                <a:prstClr val="black"/>
              </a:solidFill>
              <a:effectLst/>
              <a:uLnTx/>
              <a:uFillTx/>
            </a:endParaRPr>
          </a:p>
          <a:p>
            <a:pPr marL="274320" marR="0" lvl="0" indent="-274320" algn="l" defTabSz="914400" rtl="0" eaLnBrk="1" fontAlgn="auto" latinLnBrk="0" hangingPunct="1">
              <a:lnSpc>
                <a:spcPct val="90000"/>
              </a:lnSpc>
              <a:spcBef>
                <a:spcPts val="0"/>
              </a:spcBef>
              <a:spcAft>
                <a:spcPts val="1200"/>
              </a:spcAft>
              <a:buClr>
                <a:prstClr val="black"/>
              </a:buClr>
              <a:buSzPct val="95000"/>
              <a:buFont typeface="Wingdings 2"/>
              <a:buChar char=""/>
              <a:tabLst/>
              <a:defRPr/>
            </a:pPr>
            <a:endParaRPr kumimoji="0" lang="en-US" sz="2000" b="0" i="0" u="none" strike="noStrike" kern="1200" cap="none" spc="0" normalizeH="0" baseline="0" noProof="0" dirty="0">
              <a:ln>
                <a:noFill/>
              </a:ln>
              <a:solidFill>
                <a:prstClr val="white"/>
              </a:solidFill>
              <a:effectLst/>
              <a:uLnTx/>
              <a:uFillTx/>
            </a:endParaRPr>
          </a:p>
          <a:p>
            <a:endParaRPr lang="en-US" dirty="0"/>
          </a:p>
        </p:txBody>
      </p:sp>
      <p:sp>
        <p:nvSpPr>
          <p:cNvPr id="4" name="Slide Number Placeholder 3">
            <a:extLst>
              <a:ext uri="{FF2B5EF4-FFF2-40B4-BE49-F238E27FC236}">
                <a16:creationId xmlns:a16="http://schemas.microsoft.com/office/drawing/2014/main" id="{8F8012C5-D944-C71E-3741-CEC4ECAB681F}"/>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120</a:t>
            </a:fld>
            <a:endParaRPr lang="en-US" sz="1300" dirty="0">
              <a:solidFill>
                <a:schemeClr val="bg2"/>
              </a:solidFill>
              <a:latin typeface="Gill Sans MT" panose="020B0502020104020203" pitchFamily="34" charset="0"/>
            </a:endParaRPr>
          </a:p>
        </p:txBody>
      </p:sp>
    </p:spTree>
    <p:extLst>
      <p:ext uri="{BB962C8B-B14F-4D97-AF65-F5344CB8AC3E}">
        <p14:creationId xmlns:p14="http://schemas.microsoft.com/office/powerpoint/2010/main" val="173664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BF4258-F543-79C0-70D2-2A63C2F296A2}"/>
              </a:ext>
            </a:extLst>
          </p:cNvPr>
          <p:cNvPicPr>
            <a:picLocks noChangeAspect="1"/>
          </p:cNvPicPr>
          <p:nvPr/>
        </p:nvPicPr>
        <p:blipFill>
          <a:blip r:embed="rId2"/>
          <a:stretch>
            <a:fillRect/>
          </a:stretch>
        </p:blipFill>
        <p:spPr>
          <a:xfrm>
            <a:off x="4335641" y="1744965"/>
            <a:ext cx="5572396" cy="4348241"/>
          </a:xfrm>
          <a:prstGeom prst="rect">
            <a:avLst/>
          </a:prstGeom>
          <a:ln>
            <a:solidFill>
              <a:schemeClr val="tx1">
                <a:lumMod val="50000"/>
              </a:schemeClr>
            </a:solidFill>
          </a:ln>
        </p:spPr>
      </p:pic>
      <p:sp>
        <p:nvSpPr>
          <p:cNvPr id="2" name="Title 1">
            <a:extLst>
              <a:ext uri="{FF2B5EF4-FFF2-40B4-BE49-F238E27FC236}">
                <a16:creationId xmlns:a16="http://schemas.microsoft.com/office/drawing/2014/main" id="{B425A23B-E256-41F2-B6CA-88557B694162}"/>
              </a:ext>
            </a:extLst>
          </p:cNvPr>
          <p:cNvSpPr>
            <a:spLocks noGrp="1"/>
          </p:cNvSpPr>
          <p:nvPr>
            <p:ph type="title"/>
          </p:nvPr>
        </p:nvSpPr>
        <p:spPr/>
        <p:txBody>
          <a:bodyPr/>
          <a:lstStyle/>
          <a:p>
            <a:r>
              <a:rPr lang="en-US" dirty="0"/>
              <a:t>Admin of KI Example</a:t>
            </a:r>
          </a:p>
        </p:txBody>
      </p:sp>
      <p:sp>
        <p:nvSpPr>
          <p:cNvPr id="4" name="Slide Number Placeholder 3">
            <a:extLst>
              <a:ext uri="{FF2B5EF4-FFF2-40B4-BE49-F238E27FC236}">
                <a16:creationId xmlns:a16="http://schemas.microsoft.com/office/drawing/2014/main" id="{0C3C07B3-3358-5988-0F6B-F6488FFBB747}"/>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121</a:t>
            </a:fld>
            <a:endParaRPr lang="en-US" sz="1300" dirty="0">
              <a:solidFill>
                <a:schemeClr val="bg2"/>
              </a:solidFill>
              <a:latin typeface="Gill Sans MT" panose="020B0502020104020203" pitchFamily="34" charset="0"/>
            </a:endParaRPr>
          </a:p>
        </p:txBody>
      </p:sp>
      <p:sp>
        <p:nvSpPr>
          <p:cNvPr id="6" name="TextBox 5">
            <a:extLst>
              <a:ext uri="{FF2B5EF4-FFF2-40B4-BE49-F238E27FC236}">
                <a16:creationId xmlns:a16="http://schemas.microsoft.com/office/drawing/2014/main" id="{F63352BF-EDB9-D88A-78C9-E291D682DCF9}"/>
              </a:ext>
            </a:extLst>
          </p:cNvPr>
          <p:cNvSpPr txBox="1"/>
          <p:nvPr/>
        </p:nvSpPr>
        <p:spPr>
          <a:xfrm>
            <a:off x="316560" y="1593066"/>
            <a:ext cx="3934806" cy="523220"/>
          </a:xfrm>
          <a:prstGeom prst="rect">
            <a:avLst/>
          </a:prstGeom>
          <a:noFill/>
        </p:spPr>
        <p:txBody>
          <a:bodyPr wrap="square" rtlCol="0">
            <a:spAutoFit/>
          </a:bodyPr>
          <a:lstStyle/>
          <a:p>
            <a:r>
              <a:rPr lang="en-US" sz="2800" b="0" dirty="0">
                <a:solidFill>
                  <a:schemeClr val="tx1">
                    <a:lumMod val="50000"/>
                  </a:schemeClr>
                </a:solidFill>
                <a:latin typeface="Calibri" pitchFamily="34" charset="0"/>
                <a:cs typeface="Calibri" pitchFamily="34" charset="0"/>
              </a:rPr>
              <a:t>Select </a:t>
            </a:r>
            <a:r>
              <a:rPr lang="en-US" sz="28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New</a:t>
            </a:r>
            <a:r>
              <a:rPr lang="en-US" sz="2800" b="0" dirty="0">
                <a:solidFill>
                  <a:schemeClr val="tx1">
                    <a:lumMod val="50000"/>
                  </a:schemeClr>
                </a:solidFill>
                <a:latin typeface="Calibri" pitchFamily="34" charset="0"/>
                <a:cs typeface="Calibri" pitchFamily="34" charset="0"/>
              </a:rPr>
              <a:t> Calculation</a:t>
            </a:r>
          </a:p>
        </p:txBody>
      </p:sp>
      <p:cxnSp>
        <p:nvCxnSpPr>
          <p:cNvPr id="7" name="Straight Arrow Connector 6">
            <a:extLst>
              <a:ext uri="{FF2B5EF4-FFF2-40B4-BE49-F238E27FC236}">
                <a16:creationId xmlns:a16="http://schemas.microsoft.com/office/drawing/2014/main" id="{C2F8F444-A6A3-7105-E61E-7AD5D60604ED}"/>
              </a:ext>
            </a:extLst>
          </p:cNvPr>
          <p:cNvCxnSpPr>
            <a:cxnSpLocks/>
            <a:stCxn id="6" idx="2"/>
          </p:cNvCxnSpPr>
          <p:nvPr/>
        </p:nvCxnSpPr>
        <p:spPr>
          <a:xfrm>
            <a:off x="2283963" y="2116286"/>
            <a:ext cx="3812037" cy="2234333"/>
          </a:xfrm>
          <a:prstGeom prst="straightConnector1">
            <a:avLst/>
          </a:prstGeom>
          <a:ln w="38100" cap="rnd">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08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70E2-BB0C-4E3B-25BF-14793AF7BF47}"/>
              </a:ext>
            </a:extLst>
          </p:cNvPr>
          <p:cNvSpPr>
            <a:spLocks noGrp="1"/>
          </p:cNvSpPr>
          <p:nvPr>
            <p:ph type="title"/>
          </p:nvPr>
        </p:nvSpPr>
        <p:spPr/>
        <p:txBody>
          <a:bodyPr/>
          <a:lstStyle/>
          <a:p>
            <a:r>
              <a:rPr lang="en-US" dirty="0"/>
              <a:t>Select a New Calculation</a:t>
            </a:r>
          </a:p>
        </p:txBody>
      </p:sp>
      <p:sp>
        <p:nvSpPr>
          <p:cNvPr id="4" name="Slide Number Placeholder 3">
            <a:extLst>
              <a:ext uri="{FF2B5EF4-FFF2-40B4-BE49-F238E27FC236}">
                <a16:creationId xmlns:a16="http://schemas.microsoft.com/office/drawing/2014/main" id="{A2B6F9CD-3842-F3AB-3DC8-BE60F8377E5E}"/>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122</a:t>
            </a:fld>
            <a:endParaRPr lang="en-US" sz="1300" dirty="0">
              <a:solidFill>
                <a:schemeClr val="bg2"/>
              </a:solidFill>
              <a:latin typeface="Gill Sans MT" panose="020B0502020104020203" pitchFamily="34" charset="0"/>
            </a:endParaRPr>
          </a:p>
        </p:txBody>
      </p:sp>
      <p:pic>
        <p:nvPicPr>
          <p:cNvPr id="5" name="Picture 4">
            <a:extLst>
              <a:ext uri="{FF2B5EF4-FFF2-40B4-BE49-F238E27FC236}">
                <a16:creationId xmlns:a16="http://schemas.microsoft.com/office/drawing/2014/main" id="{0C1348AC-FDBF-ECC9-6933-D444C89E026B}"/>
              </a:ext>
            </a:extLst>
          </p:cNvPr>
          <p:cNvPicPr>
            <a:picLocks noChangeAspect="1"/>
          </p:cNvPicPr>
          <p:nvPr/>
        </p:nvPicPr>
        <p:blipFill>
          <a:blip r:embed="rId2"/>
          <a:stretch>
            <a:fillRect/>
          </a:stretch>
        </p:blipFill>
        <p:spPr>
          <a:xfrm>
            <a:off x="559806" y="1103533"/>
            <a:ext cx="10949164" cy="2850950"/>
          </a:xfrm>
          <a:prstGeom prst="rect">
            <a:avLst/>
          </a:prstGeom>
        </p:spPr>
      </p:pic>
      <p:sp>
        <p:nvSpPr>
          <p:cNvPr id="6" name="Text Box 6">
            <a:extLst>
              <a:ext uri="{FF2B5EF4-FFF2-40B4-BE49-F238E27FC236}">
                <a16:creationId xmlns:a16="http://schemas.microsoft.com/office/drawing/2014/main" id="{718D2BE6-787F-2291-0597-839165898C66}"/>
              </a:ext>
            </a:extLst>
          </p:cNvPr>
          <p:cNvSpPr txBox="1">
            <a:spLocks noChangeArrowheads="1"/>
          </p:cNvSpPr>
          <p:nvPr/>
        </p:nvSpPr>
        <p:spPr bwMode="auto">
          <a:xfrm>
            <a:off x="559397" y="5311851"/>
            <a:ext cx="11780322" cy="523220"/>
          </a:xfrm>
          <a:prstGeom prst="rect">
            <a:avLst/>
          </a:prstGeom>
          <a:noFill/>
          <a:ln w="12700">
            <a:noFill/>
            <a:miter lim="800000"/>
            <a:headEnd/>
            <a:tailEnd/>
          </a:ln>
        </p:spPr>
        <p:txBody>
          <a:bodyPr wrap="square">
            <a:spAutoFit/>
          </a:bodyPr>
          <a:lstStyle/>
          <a:p>
            <a:pPr>
              <a:defRPr/>
            </a:pPr>
            <a:r>
              <a:rPr lang="en-US" sz="28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Select Public Protection, then Administration of KI DRL, then Blank</a:t>
            </a:r>
          </a:p>
        </p:txBody>
      </p:sp>
      <p:cxnSp>
        <p:nvCxnSpPr>
          <p:cNvPr id="7" name="Straight Arrow Connector 6">
            <a:extLst>
              <a:ext uri="{FF2B5EF4-FFF2-40B4-BE49-F238E27FC236}">
                <a16:creationId xmlns:a16="http://schemas.microsoft.com/office/drawing/2014/main" id="{A00B02B4-500A-A8B5-7004-7CA2B4341F4E}"/>
              </a:ext>
            </a:extLst>
          </p:cNvPr>
          <p:cNvCxnSpPr>
            <a:cxnSpLocks/>
            <a:stCxn id="6" idx="0"/>
          </p:cNvCxnSpPr>
          <p:nvPr/>
        </p:nvCxnSpPr>
        <p:spPr>
          <a:xfrm flipH="1" flipV="1">
            <a:off x="3621974" y="2505694"/>
            <a:ext cx="2827584" cy="280615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B2ECDC3-E73D-6A69-2608-84491C19BC60}"/>
              </a:ext>
            </a:extLst>
          </p:cNvPr>
          <p:cNvCxnSpPr>
            <a:cxnSpLocks/>
          </p:cNvCxnSpPr>
          <p:nvPr/>
        </p:nvCxnSpPr>
        <p:spPr>
          <a:xfrm flipV="1">
            <a:off x="6449558" y="3538847"/>
            <a:ext cx="0" cy="174021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B0F35EC-5DE9-ABC6-5C18-63BFA12BB0E8}"/>
              </a:ext>
            </a:extLst>
          </p:cNvPr>
          <p:cNvCxnSpPr>
            <a:cxnSpLocks/>
            <a:stCxn id="6" idx="0"/>
          </p:cNvCxnSpPr>
          <p:nvPr/>
        </p:nvCxnSpPr>
        <p:spPr>
          <a:xfrm flipV="1">
            <a:off x="6449558" y="3258916"/>
            <a:ext cx="2859973" cy="205293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7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6DAAE-308D-0647-E324-8F7AC736E086}"/>
              </a:ext>
            </a:extLst>
          </p:cNvPr>
          <p:cNvSpPr>
            <a:spLocks noGrp="1"/>
          </p:cNvSpPr>
          <p:nvPr>
            <p:ph type="title"/>
          </p:nvPr>
        </p:nvSpPr>
        <p:spPr/>
        <p:txBody>
          <a:bodyPr/>
          <a:lstStyle/>
          <a:p>
            <a:r>
              <a:rPr lang="en-US" dirty="0"/>
              <a:t>Name and Describe Calculation</a:t>
            </a:r>
          </a:p>
        </p:txBody>
      </p:sp>
      <p:sp>
        <p:nvSpPr>
          <p:cNvPr id="4" name="Slide Number Placeholder 3">
            <a:extLst>
              <a:ext uri="{FF2B5EF4-FFF2-40B4-BE49-F238E27FC236}">
                <a16:creationId xmlns:a16="http://schemas.microsoft.com/office/drawing/2014/main" id="{99FFE3E6-5EE3-E909-3D16-2B6E3BB20F3E}"/>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123</a:t>
            </a:fld>
            <a:endParaRPr lang="en-US" sz="1300" dirty="0">
              <a:solidFill>
                <a:schemeClr val="bg2"/>
              </a:solidFill>
              <a:latin typeface="Gill Sans MT" panose="020B0502020104020203" pitchFamily="34" charset="0"/>
            </a:endParaRPr>
          </a:p>
        </p:txBody>
      </p:sp>
      <p:pic>
        <p:nvPicPr>
          <p:cNvPr id="5" name="Picture 4">
            <a:extLst>
              <a:ext uri="{FF2B5EF4-FFF2-40B4-BE49-F238E27FC236}">
                <a16:creationId xmlns:a16="http://schemas.microsoft.com/office/drawing/2014/main" id="{70A497D4-C03F-C955-6B17-24F2834100DD}"/>
              </a:ext>
            </a:extLst>
          </p:cNvPr>
          <p:cNvPicPr>
            <a:picLocks noChangeAspect="1"/>
          </p:cNvPicPr>
          <p:nvPr/>
        </p:nvPicPr>
        <p:blipFill>
          <a:blip r:embed="rId2"/>
          <a:stretch>
            <a:fillRect/>
          </a:stretch>
        </p:blipFill>
        <p:spPr>
          <a:xfrm>
            <a:off x="45719" y="3067489"/>
            <a:ext cx="11744571" cy="2050776"/>
          </a:xfrm>
          <a:prstGeom prst="rect">
            <a:avLst/>
          </a:prstGeom>
        </p:spPr>
      </p:pic>
      <p:sp>
        <p:nvSpPr>
          <p:cNvPr id="6" name="Text Box 6">
            <a:extLst>
              <a:ext uri="{FF2B5EF4-FFF2-40B4-BE49-F238E27FC236}">
                <a16:creationId xmlns:a16="http://schemas.microsoft.com/office/drawing/2014/main" id="{80933DC9-C78D-950D-1852-90BC58B4C9A0}"/>
              </a:ext>
            </a:extLst>
          </p:cNvPr>
          <p:cNvSpPr txBox="1">
            <a:spLocks noChangeArrowheads="1"/>
          </p:cNvSpPr>
          <p:nvPr/>
        </p:nvSpPr>
        <p:spPr bwMode="auto">
          <a:xfrm>
            <a:off x="513708" y="1527048"/>
            <a:ext cx="9236467" cy="954107"/>
          </a:xfrm>
          <a:prstGeom prst="rect">
            <a:avLst/>
          </a:prstGeom>
          <a:noFill/>
          <a:ln w="12700">
            <a:noFill/>
            <a:miter lim="800000"/>
            <a:headEnd/>
            <a:tailEnd/>
          </a:ln>
        </p:spPr>
        <p:txBody>
          <a:bodyPr wrap="square">
            <a:spAutoFit/>
          </a:bodyPr>
          <a:lstStyle/>
          <a:p>
            <a:pPr>
              <a:defRPr/>
            </a:pPr>
            <a:r>
              <a:rPr lang="en-US" sz="28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Click on Name and Description Button</a:t>
            </a:r>
          </a:p>
          <a:p>
            <a:pPr>
              <a:defRPr/>
            </a:pPr>
            <a:r>
              <a:rPr lang="en-US" sz="28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Type in a Name and Description for the calculation</a:t>
            </a:r>
          </a:p>
        </p:txBody>
      </p:sp>
      <p:cxnSp>
        <p:nvCxnSpPr>
          <p:cNvPr id="7" name="Straight Arrow Connector 6">
            <a:extLst>
              <a:ext uri="{FF2B5EF4-FFF2-40B4-BE49-F238E27FC236}">
                <a16:creationId xmlns:a16="http://schemas.microsoft.com/office/drawing/2014/main" id="{2BCED4AF-9072-429A-56AF-477068F46A24}"/>
              </a:ext>
            </a:extLst>
          </p:cNvPr>
          <p:cNvCxnSpPr>
            <a:cxnSpLocks/>
            <a:stCxn id="6" idx="2"/>
          </p:cNvCxnSpPr>
          <p:nvPr/>
        </p:nvCxnSpPr>
        <p:spPr>
          <a:xfrm flipH="1">
            <a:off x="1676400" y="2481155"/>
            <a:ext cx="3455542" cy="155744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E7D9D9C-08B4-EFCE-D288-42E389E081AE}"/>
              </a:ext>
            </a:extLst>
          </p:cNvPr>
          <p:cNvCxnSpPr>
            <a:cxnSpLocks/>
            <a:stCxn id="6" idx="2"/>
          </p:cNvCxnSpPr>
          <p:nvPr/>
        </p:nvCxnSpPr>
        <p:spPr>
          <a:xfrm flipH="1">
            <a:off x="4548249" y="2481155"/>
            <a:ext cx="583693" cy="94784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13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7EBCE-A0D7-2599-64C5-193BAECE9EBF}"/>
              </a:ext>
            </a:extLst>
          </p:cNvPr>
          <p:cNvSpPr>
            <a:spLocks noGrp="1"/>
          </p:cNvSpPr>
          <p:nvPr>
            <p:ph type="title"/>
          </p:nvPr>
        </p:nvSpPr>
        <p:spPr/>
        <p:txBody>
          <a:bodyPr>
            <a:normAutofit fontScale="90000"/>
          </a:bodyPr>
          <a:lstStyle/>
          <a:p>
            <a:r>
              <a:rPr lang="en-US" dirty="0"/>
              <a:t>Verify Time Phases and Evaluation Time</a:t>
            </a:r>
          </a:p>
        </p:txBody>
      </p:sp>
      <p:sp>
        <p:nvSpPr>
          <p:cNvPr id="4" name="Slide Number Placeholder 3">
            <a:extLst>
              <a:ext uri="{FF2B5EF4-FFF2-40B4-BE49-F238E27FC236}">
                <a16:creationId xmlns:a16="http://schemas.microsoft.com/office/drawing/2014/main" id="{4EFC3726-14D0-349F-1248-1D9FEC346096}"/>
              </a:ext>
            </a:extLst>
          </p:cNvPr>
          <p:cNvSpPr>
            <a:spLocks noGrp="1"/>
          </p:cNvSpPr>
          <p:nvPr>
            <p:ph type="sldNum" sz="quarter" idx="4"/>
          </p:nvPr>
        </p:nvSpPr>
        <p:spPr/>
        <p:txBody>
          <a:bodyPr/>
          <a:lstStyle/>
          <a:p>
            <a:pPr algn="ctr"/>
            <a:fld id="{F6B149FD-26F7-3645-B4E7-BA8B8CC5EEA8}" type="slidenum">
              <a:rPr lang="en-US" smtClean="0"/>
              <a:pPr algn="ctr"/>
              <a:t>124</a:t>
            </a:fld>
            <a:endParaRPr lang="en-US" dirty="0"/>
          </a:p>
        </p:txBody>
      </p:sp>
      <p:pic>
        <p:nvPicPr>
          <p:cNvPr id="5" name="Picture 4">
            <a:extLst>
              <a:ext uri="{FF2B5EF4-FFF2-40B4-BE49-F238E27FC236}">
                <a16:creationId xmlns:a16="http://schemas.microsoft.com/office/drawing/2014/main" id="{B0AFF277-9F3F-1C5B-01D2-9E6EB4030C62}"/>
              </a:ext>
            </a:extLst>
          </p:cNvPr>
          <p:cNvPicPr>
            <a:picLocks noChangeAspect="1"/>
          </p:cNvPicPr>
          <p:nvPr/>
        </p:nvPicPr>
        <p:blipFill>
          <a:blip r:embed="rId2"/>
          <a:stretch>
            <a:fillRect/>
          </a:stretch>
        </p:blipFill>
        <p:spPr>
          <a:xfrm>
            <a:off x="188219" y="3623405"/>
            <a:ext cx="11722727" cy="3201918"/>
          </a:xfrm>
          <a:prstGeom prst="rect">
            <a:avLst/>
          </a:prstGeom>
        </p:spPr>
      </p:pic>
      <p:sp>
        <p:nvSpPr>
          <p:cNvPr id="6" name="TextBox 5">
            <a:extLst>
              <a:ext uri="{FF2B5EF4-FFF2-40B4-BE49-F238E27FC236}">
                <a16:creationId xmlns:a16="http://schemas.microsoft.com/office/drawing/2014/main" id="{EE34A467-B5BD-E3FA-32F4-19261AF11184}"/>
              </a:ext>
            </a:extLst>
          </p:cNvPr>
          <p:cNvSpPr txBox="1"/>
          <p:nvPr/>
        </p:nvSpPr>
        <p:spPr>
          <a:xfrm>
            <a:off x="308220" y="1527048"/>
            <a:ext cx="11435938" cy="1384995"/>
          </a:xfrm>
          <a:prstGeom prst="rect">
            <a:avLst/>
          </a:prstGeom>
          <a:noFill/>
        </p:spPr>
        <p:txBody>
          <a:bodyPr wrap="square" rtlCol="0">
            <a:spAutoFit/>
          </a:bodyPr>
          <a:lstStyle/>
          <a:p>
            <a:r>
              <a:rPr lang="en-US" sz="28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Click on Time Settings Button</a:t>
            </a:r>
          </a:p>
          <a:p>
            <a:r>
              <a:rPr lang="en-US" sz="28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Notice only one Time Phase is available</a:t>
            </a:r>
            <a:endParaRPr lang="en-US" sz="28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800" b="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Verify Time Phases, Evaluation Time and Pathways are correct</a:t>
            </a:r>
          </a:p>
        </p:txBody>
      </p:sp>
      <p:cxnSp>
        <p:nvCxnSpPr>
          <p:cNvPr id="7" name="Straight Arrow Connector 6">
            <a:extLst>
              <a:ext uri="{FF2B5EF4-FFF2-40B4-BE49-F238E27FC236}">
                <a16:creationId xmlns:a16="http://schemas.microsoft.com/office/drawing/2014/main" id="{C231F9D7-1E3C-11DE-39EC-4C4FC02AFD60}"/>
              </a:ext>
            </a:extLst>
          </p:cNvPr>
          <p:cNvCxnSpPr>
            <a:cxnSpLocks/>
            <a:stCxn id="6" idx="2"/>
          </p:cNvCxnSpPr>
          <p:nvPr/>
        </p:nvCxnSpPr>
        <p:spPr>
          <a:xfrm>
            <a:off x="6026189" y="2912043"/>
            <a:ext cx="1876301" cy="241890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C9724EB-0AB0-586D-4D29-B0C933B6E634}"/>
              </a:ext>
            </a:extLst>
          </p:cNvPr>
          <p:cNvCxnSpPr>
            <a:cxnSpLocks/>
            <a:stCxn id="6" idx="2"/>
          </p:cNvCxnSpPr>
          <p:nvPr/>
        </p:nvCxnSpPr>
        <p:spPr>
          <a:xfrm flipH="1">
            <a:off x="2944542" y="2912043"/>
            <a:ext cx="3081647" cy="226955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8407C5B-D3F8-1208-0216-D67C01A07817}"/>
              </a:ext>
            </a:extLst>
          </p:cNvPr>
          <p:cNvCxnSpPr>
            <a:cxnSpLocks/>
            <a:stCxn id="6" idx="2"/>
          </p:cNvCxnSpPr>
          <p:nvPr/>
        </p:nvCxnSpPr>
        <p:spPr>
          <a:xfrm flipH="1">
            <a:off x="4820843" y="2912043"/>
            <a:ext cx="1205346" cy="257435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DDAF88C-A52E-D52D-0771-EC81B509B61A}"/>
              </a:ext>
            </a:extLst>
          </p:cNvPr>
          <p:cNvCxnSpPr>
            <a:cxnSpLocks/>
            <a:stCxn id="6" idx="2"/>
          </p:cNvCxnSpPr>
          <p:nvPr/>
        </p:nvCxnSpPr>
        <p:spPr>
          <a:xfrm>
            <a:off x="6026189" y="2912043"/>
            <a:ext cx="3200400" cy="241890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40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8127-0A93-F861-EF54-9B91CBC1C2ED}"/>
              </a:ext>
            </a:extLst>
          </p:cNvPr>
          <p:cNvSpPr>
            <a:spLocks noGrp="1"/>
          </p:cNvSpPr>
          <p:nvPr>
            <p:ph type="title"/>
          </p:nvPr>
        </p:nvSpPr>
        <p:spPr/>
        <p:txBody>
          <a:bodyPr/>
          <a:lstStyle/>
          <a:p>
            <a:r>
              <a:rPr lang="en-US" dirty="0"/>
              <a:t>Build Radionuclide Mixture</a:t>
            </a:r>
          </a:p>
        </p:txBody>
      </p:sp>
      <p:sp>
        <p:nvSpPr>
          <p:cNvPr id="4" name="Slide Number Placeholder 3">
            <a:extLst>
              <a:ext uri="{FF2B5EF4-FFF2-40B4-BE49-F238E27FC236}">
                <a16:creationId xmlns:a16="http://schemas.microsoft.com/office/drawing/2014/main" id="{43F58AB4-80E8-8E95-4548-9D0B7670B97B}"/>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125</a:t>
            </a:fld>
            <a:endParaRPr lang="en-US" sz="1300" dirty="0">
              <a:solidFill>
                <a:schemeClr val="bg2"/>
              </a:solidFill>
              <a:latin typeface="Gill Sans MT" panose="020B0502020104020203" pitchFamily="34" charset="0"/>
            </a:endParaRPr>
          </a:p>
        </p:txBody>
      </p:sp>
      <p:pic>
        <p:nvPicPr>
          <p:cNvPr id="5" name="Picture 4">
            <a:extLst>
              <a:ext uri="{FF2B5EF4-FFF2-40B4-BE49-F238E27FC236}">
                <a16:creationId xmlns:a16="http://schemas.microsoft.com/office/drawing/2014/main" id="{ECF53977-9846-5366-847A-0C0D091AFB82}"/>
              </a:ext>
            </a:extLst>
          </p:cNvPr>
          <p:cNvPicPr>
            <a:picLocks noChangeAspect="1"/>
          </p:cNvPicPr>
          <p:nvPr/>
        </p:nvPicPr>
        <p:blipFill>
          <a:blip r:embed="rId2"/>
          <a:stretch>
            <a:fillRect/>
          </a:stretch>
        </p:blipFill>
        <p:spPr>
          <a:xfrm>
            <a:off x="45720" y="3265751"/>
            <a:ext cx="12049760" cy="2144449"/>
          </a:xfrm>
          <a:prstGeom prst="rect">
            <a:avLst/>
          </a:prstGeom>
        </p:spPr>
      </p:pic>
      <p:sp>
        <p:nvSpPr>
          <p:cNvPr id="6" name="Rectangle 4">
            <a:extLst>
              <a:ext uri="{FF2B5EF4-FFF2-40B4-BE49-F238E27FC236}">
                <a16:creationId xmlns:a16="http://schemas.microsoft.com/office/drawing/2014/main" id="{CA25F636-6398-428A-EA55-2FAE5542A27B}"/>
              </a:ext>
            </a:extLst>
          </p:cNvPr>
          <p:cNvSpPr txBox="1">
            <a:spLocks noChangeArrowheads="1"/>
          </p:cNvSpPr>
          <p:nvPr/>
        </p:nvSpPr>
        <p:spPr>
          <a:xfrm>
            <a:off x="575352" y="1600200"/>
            <a:ext cx="7654247" cy="914400"/>
          </a:xfrm>
          <a:prstGeom prst="rect">
            <a:avLst/>
          </a:prstGeom>
        </p:spPr>
        <p:txBody>
          <a:bodyPr vert="horz" lIns="45720" tIns="45720" rIns="45720" bIns="45720" rtlCol="0">
            <a:no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0"/>
              </a:spcAft>
              <a:defRPr/>
            </a:pPr>
            <a:r>
              <a:rPr lang="en-US" sz="2400" dirty="0">
                <a:solidFill>
                  <a:schemeClr val="tx1">
                    <a:lumMod val="50000"/>
                  </a:schemeClr>
                </a:solidFill>
              </a:rPr>
              <a:t>Click on Radionuclide Mixture Button</a:t>
            </a:r>
          </a:p>
          <a:p>
            <a:pPr>
              <a:defRPr/>
            </a:pPr>
            <a:r>
              <a:rPr lang="en-US" sz="2400" dirty="0">
                <a:solidFill>
                  <a:schemeClr val="tx1">
                    <a:lumMod val="50000"/>
                  </a:schemeClr>
                </a:solidFill>
              </a:rPr>
              <a:t>Click the Integrated Air Concentration button</a:t>
            </a:r>
          </a:p>
          <a:p>
            <a:pPr>
              <a:spcAft>
                <a:spcPts val="0"/>
              </a:spcAft>
              <a:defRPr/>
            </a:pPr>
            <a:endParaRPr lang="en-US" sz="2400" dirty="0">
              <a:solidFill>
                <a:schemeClr val="tx1">
                  <a:lumMod val="50000"/>
                </a:schemeClr>
              </a:solidFill>
            </a:endParaRPr>
          </a:p>
          <a:p>
            <a:pPr marL="137160"/>
            <a:endParaRPr lang="en-US" sz="2400" dirty="0">
              <a:solidFill>
                <a:schemeClr val="tx1">
                  <a:lumMod val="50000"/>
                </a:schemeClr>
              </a:solidFill>
            </a:endParaRPr>
          </a:p>
        </p:txBody>
      </p:sp>
      <p:cxnSp>
        <p:nvCxnSpPr>
          <p:cNvPr id="7" name="Straight Arrow Connector 6">
            <a:extLst>
              <a:ext uri="{FF2B5EF4-FFF2-40B4-BE49-F238E27FC236}">
                <a16:creationId xmlns:a16="http://schemas.microsoft.com/office/drawing/2014/main" id="{4F68B850-9E3F-9CF2-7E85-797DBB24E429}"/>
              </a:ext>
            </a:extLst>
          </p:cNvPr>
          <p:cNvCxnSpPr>
            <a:cxnSpLocks/>
            <a:stCxn id="6" idx="2"/>
          </p:cNvCxnSpPr>
          <p:nvPr/>
        </p:nvCxnSpPr>
        <p:spPr>
          <a:xfrm>
            <a:off x="4402476" y="2514600"/>
            <a:ext cx="3827124" cy="233575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EC67737-F05B-F908-55C2-3EB9396E4DDF}"/>
              </a:ext>
            </a:extLst>
          </p:cNvPr>
          <p:cNvCxnSpPr>
            <a:cxnSpLocks/>
            <a:stCxn id="6" idx="2"/>
          </p:cNvCxnSpPr>
          <p:nvPr/>
        </p:nvCxnSpPr>
        <p:spPr>
          <a:xfrm flipH="1">
            <a:off x="2386940" y="2514600"/>
            <a:ext cx="2015536" cy="248491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0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7CB36-D797-6649-CAB1-88B3ECBE1194}"/>
              </a:ext>
            </a:extLst>
          </p:cNvPr>
          <p:cNvSpPr>
            <a:spLocks noGrp="1"/>
          </p:cNvSpPr>
          <p:nvPr>
            <p:ph type="title"/>
          </p:nvPr>
        </p:nvSpPr>
        <p:spPr/>
        <p:txBody>
          <a:bodyPr/>
          <a:lstStyle/>
          <a:p>
            <a:r>
              <a:rPr lang="en-US" dirty="0"/>
              <a:t>Build Radionuclide Mixture</a:t>
            </a:r>
          </a:p>
        </p:txBody>
      </p:sp>
      <p:sp>
        <p:nvSpPr>
          <p:cNvPr id="4" name="Slide Number Placeholder 3">
            <a:extLst>
              <a:ext uri="{FF2B5EF4-FFF2-40B4-BE49-F238E27FC236}">
                <a16:creationId xmlns:a16="http://schemas.microsoft.com/office/drawing/2014/main" id="{7F3B4359-4D54-640F-6386-A007AC24FDA6}"/>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126</a:t>
            </a:fld>
            <a:endParaRPr lang="en-US" sz="1300" dirty="0">
              <a:solidFill>
                <a:schemeClr val="bg2"/>
              </a:solidFill>
              <a:latin typeface="Gill Sans MT" panose="020B0502020104020203" pitchFamily="34" charset="0"/>
            </a:endParaRPr>
          </a:p>
        </p:txBody>
      </p:sp>
      <p:pic>
        <p:nvPicPr>
          <p:cNvPr id="5" name="Picture 4">
            <a:extLst>
              <a:ext uri="{FF2B5EF4-FFF2-40B4-BE49-F238E27FC236}">
                <a16:creationId xmlns:a16="http://schemas.microsoft.com/office/drawing/2014/main" id="{A4029107-A1E8-8E24-28DC-0341A731CB14}"/>
              </a:ext>
            </a:extLst>
          </p:cNvPr>
          <p:cNvPicPr>
            <a:picLocks noChangeAspect="1"/>
          </p:cNvPicPr>
          <p:nvPr/>
        </p:nvPicPr>
        <p:blipFill>
          <a:blip r:embed="rId2"/>
          <a:stretch>
            <a:fillRect/>
          </a:stretch>
        </p:blipFill>
        <p:spPr>
          <a:xfrm>
            <a:off x="1381099" y="1657267"/>
            <a:ext cx="8404167" cy="5176206"/>
          </a:xfrm>
          <a:prstGeom prst="rect">
            <a:avLst/>
          </a:prstGeom>
        </p:spPr>
      </p:pic>
      <p:sp>
        <p:nvSpPr>
          <p:cNvPr id="6" name="Rectangle 4">
            <a:extLst>
              <a:ext uri="{FF2B5EF4-FFF2-40B4-BE49-F238E27FC236}">
                <a16:creationId xmlns:a16="http://schemas.microsoft.com/office/drawing/2014/main" id="{5E2158FE-FB60-5B5E-01B3-8C5D5645AFC6}"/>
              </a:ext>
            </a:extLst>
          </p:cNvPr>
          <p:cNvSpPr txBox="1">
            <a:spLocks noChangeArrowheads="1"/>
          </p:cNvSpPr>
          <p:nvPr/>
        </p:nvSpPr>
        <p:spPr>
          <a:xfrm>
            <a:off x="760287" y="1160815"/>
            <a:ext cx="7659317" cy="508260"/>
          </a:xfrm>
          <a:prstGeom prst="rect">
            <a:avLst/>
          </a:prstGeom>
        </p:spPr>
        <p:txBody>
          <a:bodyPr vert="horz" lIns="45720" tIns="45720" rIns="45720" bIns="45720" rtlCol="0">
            <a:no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0"/>
              </a:spcAft>
            </a:pPr>
            <a:r>
              <a:rPr lang="en-US" dirty="0">
                <a:solidFill>
                  <a:schemeClr val="tx1">
                    <a:lumMod val="50000"/>
                  </a:schemeClr>
                </a:solidFill>
              </a:rPr>
              <a:t>Click on Search and begin to populate Radionuclides</a:t>
            </a:r>
          </a:p>
          <a:p>
            <a:pPr marL="137160"/>
            <a:endParaRPr lang="en-US" dirty="0">
              <a:solidFill>
                <a:schemeClr val="tx1">
                  <a:lumMod val="50000"/>
                </a:schemeClr>
              </a:solidFill>
            </a:endParaRPr>
          </a:p>
          <a:p>
            <a:endParaRPr lang="en-US" dirty="0">
              <a:solidFill>
                <a:schemeClr val="tx1">
                  <a:lumMod val="50000"/>
                </a:schemeClr>
              </a:solidFill>
            </a:endParaRPr>
          </a:p>
          <a:p>
            <a:pPr marL="137160"/>
            <a:endParaRPr lang="en-US" dirty="0">
              <a:solidFill>
                <a:schemeClr val="tx1">
                  <a:lumMod val="50000"/>
                </a:schemeClr>
              </a:solidFill>
            </a:endParaRPr>
          </a:p>
        </p:txBody>
      </p:sp>
      <p:cxnSp>
        <p:nvCxnSpPr>
          <p:cNvPr id="7" name="Straight Arrow Connector 6">
            <a:extLst>
              <a:ext uri="{FF2B5EF4-FFF2-40B4-BE49-F238E27FC236}">
                <a16:creationId xmlns:a16="http://schemas.microsoft.com/office/drawing/2014/main" id="{CC79711F-11E7-DBDC-1736-78572595979A}"/>
              </a:ext>
            </a:extLst>
          </p:cNvPr>
          <p:cNvCxnSpPr>
            <a:cxnSpLocks/>
            <a:stCxn id="6" idx="2"/>
          </p:cNvCxnSpPr>
          <p:nvPr/>
        </p:nvCxnSpPr>
        <p:spPr>
          <a:xfrm>
            <a:off x="4589946" y="1669075"/>
            <a:ext cx="1506054" cy="314043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11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1B87-695A-C7CA-1D7A-8ACC7714BD9F}"/>
              </a:ext>
            </a:extLst>
          </p:cNvPr>
          <p:cNvSpPr>
            <a:spLocks noGrp="1"/>
          </p:cNvSpPr>
          <p:nvPr>
            <p:ph type="title"/>
          </p:nvPr>
        </p:nvSpPr>
        <p:spPr/>
        <p:txBody>
          <a:bodyPr/>
          <a:lstStyle/>
          <a:p>
            <a:r>
              <a:rPr lang="en-US" dirty="0"/>
              <a:t>Build Radionuclide Mixture</a:t>
            </a:r>
          </a:p>
        </p:txBody>
      </p:sp>
      <p:sp>
        <p:nvSpPr>
          <p:cNvPr id="4" name="Slide Number Placeholder 3">
            <a:extLst>
              <a:ext uri="{FF2B5EF4-FFF2-40B4-BE49-F238E27FC236}">
                <a16:creationId xmlns:a16="http://schemas.microsoft.com/office/drawing/2014/main" id="{42B0C020-B6B9-4465-501B-0C68788E3601}"/>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127</a:t>
            </a:fld>
            <a:endParaRPr lang="en-US" sz="1300" dirty="0">
              <a:solidFill>
                <a:schemeClr val="bg2"/>
              </a:solidFill>
              <a:latin typeface="Gill Sans MT" panose="020B0502020104020203" pitchFamily="34" charset="0"/>
            </a:endParaRPr>
          </a:p>
        </p:txBody>
      </p:sp>
      <p:pic>
        <p:nvPicPr>
          <p:cNvPr id="5" name="Picture 4">
            <a:extLst>
              <a:ext uri="{FF2B5EF4-FFF2-40B4-BE49-F238E27FC236}">
                <a16:creationId xmlns:a16="http://schemas.microsoft.com/office/drawing/2014/main" id="{86620084-1CAF-6865-F515-258941A889F1}"/>
              </a:ext>
            </a:extLst>
          </p:cNvPr>
          <p:cNvPicPr>
            <a:picLocks noChangeAspect="1"/>
          </p:cNvPicPr>
          <p:nvPr/>
        </p:nvPicPr>
        <p:blipFill>
          <a:blip r:embed="rId2"/>
          <a:stretch>
            <a:fillRect/>
          </a:stretch>
        </p:blipFill>
        <p:spPr>
          <a:xfrm>
            <a:off x="-1" y="1801094"/>
            <a:ext cx="12017829" cy="4021176"/>
          </a:xfrm>
          <a:prstGeom prst="rect">
            <a:avLst/>
          </a:prstGeom>
        </p:spPr>
      </p:pic>
      <p:sp>
        <p:nvSpPr>
          <p:cNvPr id="6" name="Rectangle 3">
            <a:extLst>
              <a:ext uri="{FF2B5EF4-FFF2-40B4-BE49-F238E27FC236}">
                <a16:creationId xmlns:a16="http://schemas.microsoft.com/office/drawing/2014/main" id="{4DB0190D-ED60-1270-788A-F71C8A31C210}"/>
              </a:ext>
            </a:extLst>
          </p:cNvPr>
          <p:cNvSpPr txBox="1">
            <a:spLocks noChangeArrowheads="1"/>
          </p:cNvSpPr>
          <p:nvPr/>
        </p:nvSpPr>
        <p:spPr>
          <a:xfrm>
            <a:off x="842480" y="1267694"/>
            <a:ext cx="9474356" cy="488950"/>
          </a:xfrm>
          <a:prstGeom prst="rect">
            <a:avLst/>
          </a:prstGeom>
        </p:spPr>
        <p:txBody>
          <a:bodyPr vert="horz" lIns="45720" tIns="45720" rIns="45720" bIns="45720" rtlCol="0">
            <a:no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0"/>
              </a:spcAft>
            </a:pPr>
            <a:r>
              <a:rPr lang="en-US" dirty="0">
                <a:solidFill>
                  <a:schemeClr val="tx1">
                    <a:lumMod val="50000"/>
                  </a:schemeClr>
                </a:solidFill>
              </a:rPr>
              <a:t>Enter each Radionuclide in the mix and enter the Integrated Air concentration</a:t>
            </a:r>
          </a:p>
        </p:txBody>
      </p:sp>
      <p:cxnSp>
        <p:nvCxnSpPr>
          <p:cNvPr id="7" name="Straight Arrow Connector 6">
            <a:extLst>
              <a:ext uri="{FF2B5EF4-FFF2-40B4-BE49-F238E27FC236}">
                <a16:creationId xmlns:a16="http://schemas.microsoft.com/office/drawing/2014/main" id="{C6B60FD4-1D77-CF45-9C14-DA1F963BF147}"/>
              </a:ext>
            </a:extLst>
          </p:cNvPr>
          <p:cNvCxnSpPr>
            <a:cxnSpLocks/>
            <a:stCxn id="6" idx="2"/>
          </p:cNvCxnSpPr>
          <p:nvPr/>
        </p:nvCxnSpPr>
        <p:spPr>
          <a:xfrm flipH="1">
            <a:off x="5450774" y="1756644"/>
            <a:ext cx="128884" cy="167235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79BDD89-A5C4-004D-C647-E4CC0FDD6FF3}"/>
              </a:ext>
            </a:extLst>
          </p:cNvPr>
          <p:cNvCxnSpPr>
            <a:cxnSpLocks/>
            <a:stCxn id="6" idx="2"/>
          </p:cNvCxnSpPr>
          <p:nvPr/>
        </p:nvCxnSpPr>
        <p:spPr>
          <a:xfrm>
            <a:off x="5579658" y="1756644"/>
            <a:ext cx="3041828" cy="185246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84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F2A8-B353-BACA-2F98-A817BBCB919B}"/>
              </a:ext>
            </a:extLst>
          </p:cNvPr>
          <p:cNvSpPr>
            <a:spLocks noGrp="1"/>
          </p:cNvSpPr>
          <p:nvPr>
            <p:ph type="title"/>
          </p:nvPr>
        </p:nvSpPr>
        <p:spPr/>
        <p:txBody>
          <a:bodyPr/>
          <a:lstStyle/>
          <a:p>
            <a:r>
              <a:rPr lang="en-US" dirty="0"/>
              <a:t>KI Protection Factors </a:t>
            </a:r>
          </a:p>
        </p:txBody>
      </p:sp>
      <p:sp>
        <p:nvSpPr>
          <p:cNvPr id="4" name="Slide Number Placeholder 3">
            <a:extLst>
              <a:ext uri="{FF2B5EF4-FFF2-40B4-BE49-F238E27FC236}">
                <a16:creationId xmlns:a16="http://schemas.microsoft.com/office/drawing/2014/main" id="{63D251B6-2CE9-D78F-0871-4E3C6750E3F8}"/>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128</a:t>
            </a:fld>
            <a:endParaRPr lang="en-US" sz="1300" dirty="0">
              <a:solidFill>
                <a:schemeClr val="bg2"/>
              </a:solidFill>
              <a:latin typeface="Gill Sans MT" panose="020B0502020104020203" pitchFamily="34" charset="0"/>
            </a:endParaRPr>
          </a:p>
        </p:txBody>
      </p:sp>
      <p:pic>
        <p:nvPicPr>
          <p:cNvPr id="5" name="Picture 4">
            <a:extLst>
              <a:ext uri="{FF2B5EF4-FFF2-40B4-BE49-F238E27FC236}">
                <a16:creationId xmlns:a16="http://schemas.microsoft.com/office/drawing/2014/main" id="{B299EF00-8579-F820-692D-36C6BA0BE74B}"/>
              </a:ext>
            </a:extLst>
          </p:cNvPr>
          <p:cNvPicPr>
            <a:picLocks noChangeAspect="1"/>
          </p:cNvPicPr>
          <p:nvPr/>
        </p:nvPicPr>
        <p:blipFill>
          <a:blip r:embed="rId2"/>
          <a:stretch>
            <a:fillRect/>
          </a:stretch>
        </p:blipFill>
        <p:spPr>
          <a:xfrm>
            <a:off x="3903493" y="1100267"/>
            <a:ext cx="7750517" cy="5719554"/>
          </a:xfrm>
          <a:prstGeom prst="rect">
            <a:avLst/>
          </a:prstGeom>
        </p:spPr>
      </p:pic>
      <p:sp>
        <p:nvSpPr>
          <p:cNvPr id="6" name="Rectangle 3">
            <a:extLst>
              <a:ext uri="{FF2B5EF4-FFF2-40B4-BE49-F238E27FC236}">
                <a16:creationId xmlns:a16="http://schemas.microsoft.com/office/drawing/2014/main" id="{C376344E-DF3C-79DC-D164-3722B54D7A42}"/>
              </a:ext>
            </a:extLst>
          </p:cNvPr>
          <p:cNvSpPr txBox="1">
            <a:spLocks noChangeArrowheads="1"/>
          </p:cNvSpPr>
          <p:nvPr/>
        </p:nvSpPr>
        <p:spPr>
          <a:xfrm>
            <a:off x="961901" y="1429233"/>
            <a:ext cx="2590800" cy="2209800"/>
          </a:xfrm>
          <a:prstGeom prst="rect">
            <a:avLst/>
          </a:prstGeom>
        </p:spPr>
        <p:txBody>
          <a:bodyPr vert="horz" lIns="45720" tIns="45720" rIns="45720" bIns="4572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0"/>
              </a:spcAft>
            </a:pPr>
            <a:r>
              <a:rPr lang="en-US" dirty="0">
                <a:solidFill>
                  <a:schemeClr val="tx1">
                    <a:lumMod val="50000"/>
                  </a:schemeClr>
                </a:solidFill>
              </a:rPr>
              <a:t>This calculation allows the user to add a protection factor for administration of KI</a:t>
            </a:r>
          </a:p>
        </p:txBody>
      </p:sp>
      <p:cxnSp>
        <p:nvCxnSpPr>
          <p:cNvPr id="7" name="Straight Arrow Connector 6">
            <a:extLst>
              <a:ext uri="{FF2B5EF4-FFF2-40B4-BE49-F238E27FC236}">
                <a16:creationId xmlns:a16="http://schemas.microsoft.com/office/drawing/2014/main" id="{B610F9CD-176A-9677-6E24-371A28594CA3}"/>
              </a:ext>
            </a:extLst>
          </p:cNvPr>
          <p:cNvCxnSpPr>
            <a:cxnSpLocks/>
          </p:cNvCxnSpPr>
          <p:nvPr/>
        </p:nvCxnSpPr>
        <p:spPr>
          <a:xfrm>
            <a:off x="2054431" y="2826327"/>
            <a:ext cx="1849062" cy="31018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67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DE2B-6ECB-C36F-6B85-592AD09D9F72}"/>
              </a:ext>
            </a:extLst>
          </p:cNvPr>
          <p:cNvSpPr>
            <a:spLocks noGrp="1"/>
          </p:cNvSpPr>
          <p:nvPr>
            <p:ph type="title"/>
          </p:nvPr>
        </p:nvSpPr>
        <p:spPr/>
        <p:txBody>
          <a:bodyPr/>
          <a:lstStyle/>
          <a:p>
            <a:r>
              <a:rPr lang="en-US" dirty="0"/>
              <a:t>Run Calculation</a:t>
            </a:r>
          </a:p>
        </p:txBody>
      </p:sp>
      <p:sp>
        <p:nvSpPr>
          <p:cNvPr id="4" name="Slide Number Placeholder 3">
            <a:extLst>
              <a:ext uri="{FF2B5EF4-FFF2-40B4-BE49-F238E27FC236}">
                <a16:creationId xmlns:a16="http://schemas.microsoft.com/office/drawing/2014/main" id="{7BD9FAFC-15C1-554E-9EE2-005DE9269302}"/>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129</a:t>
            </a:fld>
            <a:endParaRPr lang="en-US" sz="1300" dirty="0">
              <a:solidFill>
                <a:schemeClr val="bg2"/>
              </a:solidFill>
              <a:latin typeface="Gill Sans MT" panose="020B0502020104020203" pitchFamily="34" charset="0"/>
            </a:endParaRPr>
          </a:p>
        </p:txBody>
      </p:sp>
      <p:pic>
        <p:nvPicPr>
          <p:cNvPr id="5" name="Picture 4">
            <a:extLst>
              <a:ext uri="{FF2B5EF4-FFF2-40B4-BE49-F238E27FC236}">
                <a16:creationId xmlns:a16="http://schemas.microsoft.com/office/drawing/2014/main" id="{0334903B-7890-22B2-5EB2-4F81A958531B}"/>
              </a:ext>
            </a:extLst>
          </p:cNvPr>
          <p:cNvPicPr>
            <a:picLocks noChangeAspect="1"/>
          </p:cNvPicPr>
          <p:nvPr/>
        </p:nvPicPr>
        <p:blipFill rotWithShape="1">
          <a:blip r:embed="rId2"/>
          <a:srcRect t="13346"/>
          <a:stretch/>
        </p:blipFill>
        <p:spPr>
          <a:xfrm>
            <a:off x="1708265" y="1745640"/>
            <a:ext cx="9052560" cy="1690320"/>
          </a:xfrm>
          <a:prstGeom prst="rect">
            <a:avLst/>
          </a:prstGeom>
        </p:spPr>
      </p:pic>
      <p:pic>
        <p:nvPicPr>
          <p:cNvPr id="6" name="Picture 5">
            <a:extLst>
              <a:ext uri="{FF2B5EF4-FFF2-40B4-BE49-F238E27FC236}">
                <a16:creationId xmlns:a16="http://schemas.microsoft.com/office/drawing/2014/main" id="{6B9ECD4C-9DE6-A32A-8B3C-A957356C0291}"/>
              </a:ext>
            </a:extLst>
          </p:cNvPr>
          <p:cNvPicPr>
            <a:picLocks noChangeAspect="1"/>
          </p:cNvPicPr>
          <p:nvPr/>
        </p:nvPicPr>
        <p:blipFill>
          <a:blip r:embed="rId3"/>
          <a:stretch>
            <a:fillRect/>
          </a:stretch>
        </p:blipFill>
        <p:spPr>
          <a:xfrm>
            <a:off x="4131425" y="3581400"/>
            <a:ext cx="4297680" cy="3257367"/>
          </a:xfrm>
          <a:prstGeom prst="rect">
            <a:avLst/>
          </a:prstGeom>
        </p:spPr>
      </p:pic>
      <p:sp>
        <p:nvSpPr>
          <p:cNvPr id="7" name="Rectangle 4">
            <a:extLst>
              <a:ext uri="{FF2B5EF4-FFF2-40B4-BE49-F238E27FC236}">
                <a16:creationId xmlns:a16="http://schemas.microsoft.com/office/drawing/2014/main" id="{4C146E43-7F2A-7F40-33AA-49068A0771B4}"/>
              </a:ext>
            </a:extLst>
          </p:cNvPr>
          <p:cNvSpPr txBox="1">
            <a:spLocks noChangeArrowheads="1"/>
          </p:cNvSpPr>
          <p:nvPr/>
        </p:nvSpPr>
        <p:spPr>
          <a:xfrm>
            <a:off x="1708265" y="1219200"/>
            <a:ext cx="4114800" cy="381000"/>
          </a:xfrm>
          <a:prstGeom prst="rect">
            <a:avLst/>
          </a:prstGeom>
        </p:spPr>
        <p:txBody>
          <a:bodyPr vert="horz" lIns="45720" tIns="45720" rIns="45720" bIns="45720" rtlCol="0">
            <a:no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0"/>
              </a:spcAft>
              <a:defRPr/>
            </a:pPr>
            <a:r>
              <a:rPr lang="en-US" dirty="0">
                <a:solidFill>
                  <a:schemeClr val="tx1">
                    <a:lumMod val="50000"/>
                  </a:schemeClr>
                </a:solidFill>
              </a:rPr>
              <a:t>Click the Integrated Air button</a:t>
            </a:r>
          </a:p>
          <a:p>
            <a:endParaRPr lang="en-US" dirty="0">
              <a:solidFill>
                <a:schemeClr val="tx1">
                  <a:lumMod val="50000"/>
                </a:schemeClr>
              </a:solidFill>
            </a:endParaRPr>
          </a:p>
          <a:p>
            <a:pPr marL="137160"/>
            <a:endParaRPr lang="en-US" dirty="0">
              <a:solidFill>
                <a:schemeClr val="tx1">
                  <a:lumMod val="50000"/>
                </a:schemeClr>
              </a:solidFill>
            </a:endParaRPr>
          </a:p>
        </p:txBody>
      </p:sp>
      <p:cxnSp>
        <p:nvCxnSpPr>
          <p:cNvPr id="8" name="Straight Arrow Connector 7">
            <a:extLst>
              <a:ext uri="{FF2B5EF4-FFF2-40B4-BE49-F238E27FC236}">
                <a16:creationId xmlns:a16="http://schemas.microsoft.com/office/drawing/2014/main" id="{B650F71F-CCBC-0DEF-7B60-6644F2C36734}"/>
              </a:ext>
            </a:extLst>
          </p:cNvPr>
          <p:cNvCxnSpPr>
            <a:cxnSpLocks/>
            <a:stCxn id="7" idx="2"/>
          </p:cNvCxnSpPr>
          <p:nvPr/>
        </p:nvCxnSpPr>
        <p:spPr>
          <a:xfrm>
            <a:off x="3765665" y="1600200"/>
            <a:ext cx="2514600" cy="990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17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7C75-3499-42AE-A19B-28678ECDBD43}"/>
              </a:ext>
            </a:extLst>
          </p:cNvPr>
          <p:cNvSpPr>
            <a:spLocks noGrp="1"/>
          </p:cNvSpPr>
          <p:nvPr>
            <p:ph type="title"/>
          </p:nvPr>
        </p:nvSpPr>
        <p:spPr/>
        <p:txBody>
          <a:bodyPr/>
          <a:lstStyle/>
          <a:p>
            <a:r>
              <a:rPr lang="en-US" dirty="0"/>
              <a:t>Assessment Capability</a:t>
            </a:r>
          </a:p>
        </p:txBody>
      </p:sp>
      <p:sp>
        <p:nvSpPr>
          <p:cNvPr id="3" name="Content Placeholder 2">
            <a:extLst>
              <a:ext uri="{FF2B5EF4-FFF2-40B4-BE49-F238E27FC236}">
                <a16:creationId xmlns:a16="http://schemas.microsoft.com/office/drawing/2014/main" id="{04089F90-FC63-454D-8854-99E018E41575}"/>
              </a:ext>
            </a:extLst>
          </p:cNvPr>
          <p:cNvSpPr>
            <a:spLocks noGrp="1"/>
          </p:cNvSpPr>
          <p:nvPr>
            <p:ph sz="quarter" idx="11"/>
          </p:nvPr>
        </p:nvSpPr>
        <p:spPr>
          <a:xfrm>
            <a:off x="778104" y="1457882"/>
            <a:ext cx="4740758" cy="4690872"/>
          </a:xfrm>
        </p:spPr>
        <p:txBody>
          <a:bodyPr/>
          <a:lstStyle/>
          <a:p>
            <a:pPr>
              <a:lnSpc>
                <a:spcPct val="100000"/>
              </a:lnSpc>
            </a:pPr>
            <a:r>
              <a:rPr lang="en-US" dirty="0"/>
              <a:t>Analyze models and data available to develop an understanding of the radiological environment</a:t>
            </a:r>
          </a:p>
          <a:p>
            <a:pPr>
              <a:lnSpc>
                <a:spcPct val="100000"/>
              </a:lnSpc>
            </a:pPr>
            <a:r>
              <a:rPr lang="en-US" dirty="0"/>
              <a:t>Provide decision makers with radiological information that can be used to issue protective actions</a:t>
            </a:r>
          </a:p>
          <a:p>
            <a:pPr marL="0" indent="0">
              <a:lnSpc>
                <a:spcPct val="100000"/>
              </a:lnSpc>
              <a:buNone/>
            </a:pPr>
            <a:endParaRPr lang="en-US" dirty="0"/>
          </a:p>
          <a:p>
            <a:pPr>
              <a:lnSpc>
                <a:spcPct val="100000"/>
              </a:lnSpc>
            </a:pPr>
            <a:endParaRPr lang="en-US" dirty="0"/>
          </a:p>
        </p:txBody>
      </p:sp>
      <p:sp>
        <p:nvSpPr>
          <p:cNvPr id="4" name="Slide Number Placeholder 3">
            <a:extLst>
              <a:ext uri="{FF2B5EF4-FFF2-40B4-BE49-F238E27FC236}">
                <a16:creationId xmlns:a16="http://schemas.microsoft.com/office/drawing/2014/main" id="{E851F80F-C026-47CB-B33A-3E14C8DB3EFA}"/>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solidFill>
                  <a:schemeClr val="bg2"/>
                </a:solidFill>
              </a:rPr>
              <a:pPr/>
              <a:t>13</a:t>
            </a:fld>
            <a:endParaRPr lang="en-US" dirty="0">
              <a:solidFill>
                <a:schemeClr val="bg2"/>
              </a:solidFill>
            </a:endParaRPr>
          </a:p>
        </p:txBody>
      </p:sp>
      <p:pic>
        <p:nvPicPr>
          <p:cNvPr id="5" name="Picture 7">
            <a:extLst>
              <a:ext uri="{FF2B5EF4-FFF2-40B4-BE49-F238E27FC236}">
                <a16:creationId xmlns:a16="http://schemas.microsoft.com/office/drawing/2014/main" id="{A4345490-1E2A-4140-BE57-164D29CFB0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7625" y="1498705"/>
            <a:ext cx="5493728" cy="4173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a:extLst>
              <a:ext uri="{FF2B5EF4-FFF2-40B4-BE49-F238E27FC236}">
                <a16:creationId xmlns:a16="http://schemas.microsoft.com/office/drawing/2014/main" id="{46EB3A39-6AE8-47D2-AED6-362E8A373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103" y="3714165"/>
            <a:ext cx="4740758" cy="1958340"/>
          </a:xfrm>
          <a:prstGeom prst="rect">
            <a:avLst/>
          </a:prstGeom>
          <a:ln>
            <a:solidFill>
              <a:schemeClr val="tx1"/>
            </a:solidFill>
          </a:ln>
        </p:spPr>
      </p:pic>
    </p:spTree>
    <p:extLst>
      <p:ext uri="{BB962C8B-B14F-4D97-AF65-F5344CB8AC3E}">
        <p14:creationId xmlns:p14="http://schemas.microsoft.com/office/powerpoint/2010/main" val="85318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21BA-DC9B-5583-291A-927DCFC0A450}"/>
              </a:ext>
            </a:extLst>
          </p:cNvPr>
          <p:cNvSpPr>
            <a:spLocks noGrp="1"/>
          </p:cNvSpPr>
          <p:nvPr>
            <p:ph type="title"/>
          </p:nvPr>
        </p:nvSpPr>
        <p:spPr/>
        <p:txBody>
          <a:bodyPr/>
          <a:lstStyle/>
          <a:p>
            <a:r>
              <a:rPr lang="en-US" dirty="0"/>
              <a:t>New Integrated Air DRL Created</a:t>
            </a:r>
          </a:p>
        </p:txBody>
      </p:sp>
      <p:sp>
        <p:nvSpPr>
          <p:cNvPr id="4" name="Slide Number Placeholder 3">
            <a:extLst>
              <a:ext uri="{FF2B5EF4-FFF2-40B4-BE49-F238E27FC236}">
                <a16:creationId xmlns:a16="http://schemas.microsoft.com/office/drawing/2014/main" id="{B122F98B-4B38-8A39-6EB9-889690414D46}"/>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130</a:t>
            </a:fld>
            <a:endParaRPr lang="en-US" sz="1300" dirty="0">
              <a:solidFill>
                <a:schemeClr val="bg2"/>
              </a:solidFill>
              <a:latin typeface="Gill Sans MT" panose="020B0502020104020203" pitchFamily="34" charset="0"/>
            </a:endParaRPr>
          </a:p>
        </p:txBody>
      </p:sp>
      <p:pic>
        <p:nvPicPr>
          <p:cNvPr id="5" name="Picture 4">
            <a:extLst>
              <a:ext uri="{FF2B5EF4-FFF2-40B4-BE49-F238E27FC236}">
                <a16:creationId xmlns:a16="http://schemas.microsoft.com/office/drawing/2014/main" id="{7C50C878-9221-A90A-DF5F-8ACBB2458BF1}"/>
              </a:ext>
            </a:extLst>
          </p:cNvPr>
          <p:cNvPicPr>
            <a:picLocks noChangeAspect="1"/>
          </p:cNvPicPr>
          <p:nvPr/>
        </p:nvPicPr>
        <p:blipFill>
          <a:blip r:embed="rId2"/>
          <a:stretch>
            <a:fillRect/>
          </a:stretch>
        </p:blipFill>
        <p:spPr>
          <a:xfrm>
            <a:off x="2766951" y="1650670"/>
            <a:ext cx="6985185" cy="5203174"/>
          </a:xfrm>
          <a:prstGeom prst="rect">
            <a:avLst/>
          </a:prstGeom>
        </p:spPr>
      </p:pic>
      <p:sp>
        <p:nvSpPr>
          <p:cNvPr id="6" name="Rectangle 4">
            <a:extLst>
              <a:ext uri="{FF2B5EF4-FFF2-40B4-BE49-F238E27FC236}">
                <a16:creationId xmlns:a16="http://schemas.microsoft.com/office/drawing/2014/main" id="{B3E7EF04-AFC2-B77D-D0B5-95246218EFDA}"/>
              </a:ext>
            </a:extLst>
          </p:cNvPr>
          <p:cNvSpPr txBox="1">
            <a:spLocks noChangeArrowheads="1"/>
          </p:cNvSpPr>
          <p:nvPr/>
        </p:nvSpPr>
        <p:spPr>
          <a:xfrm>
            <a:off x="961133" y="1134886"/>
            <a:ext cx="3317607" cy="515784"/>
          </a:xfrm>
          <a:prstGeom prst="rect">
            <a:avLst/>
          </a:prstGeom>
        </p:spPr>
        <p:txBody>
          <a:bodyPr vert="horz" lIns="45720" tIns="45720" rIns="45720" bIns="4572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0"/>
              </a:spcAft>
            </a:pPr>
            <a:r>
              <a:rPr lang="en-US" dirty="0">
                <a:solidFill>
                  <a:schemeClr val="tx1">
                    <a:lumMod val="50000"/>
                  </a:schemeClr>
                </a:solidFill>
              </a:rPr>
              <a:t>Final Results displayed</a:t>
            </a:r>
          </a:p>
        </p:txBody>
      </p:sp>
      <p:cxnSp>
        <p:nvCxnSpPr>
          <p:cNvPr id="7" name="Straight Arrow Connector 6">
            <a:extLst>
              <a:ext uri="{FF2B5EF4-FFF2-40B4-BE49-F238E27FC236}">
                <a16:creationId xmlns:a16="http://schemas.microsoft.com/office/drawing/2014/main" id="{43BFAC5B-42EB-0242-7C07-AE084DF86BE9}"/>
              </a:ext>
            </a:extLst>
          </p:cNvPr>
          <p:cNvCxnSpPr>
            <a:cxnSpLocks/>
            <a:stCxn id="6" idx="2"/>
          </p:cNvCxnSpPr>
          <p:nvPr/>
        </p:nvCxnSpPr>
        <p:spPr>
          <a:xfrm>
            <a:off x="2619937" y="1650670"/>
            <a:ext cx="3175221" cy="720673"/>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15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763D5-AB31-CD67-9011-CA9590659C3C}"/>
              </a:ext>
            </a:extLst>
          </p:cNvPr>
          <p:cNvSpPr>
            <a:spLocks noGrp="1"/>
          </p:cNvSpPr>
          <p:nvPr>
            <p:ph type="title"/>
          </p:nvPr>
        </p:nvSpPr>
        <p:spPr/>
        <p:txBody>
          <a:bodyPr/>
          <a:lstStyle/>
          <a:p>
            <a:r>
              <a:rPr lang="en-US" dirty="0"/>
              <a:t>New Integrated Air DRL Created</a:t>
            </a:r>
          </a:p>
        </p:txBody>
      </p:sp>
      <p:sp>
        <p:nvSpPr>
          <p:cNvPr id="4" name="Slide Number Placeholder 3">
            <a:extLst>
              <a:ext uri="{FF2B5EF4-FFF2-40B4-BE49-F238E27FC236}">
                <a16:creationId xmlns:a16="http://schemas.microsoft.com/office/drawing/2014/main" id="{65641A4F-3E8D-74D1-4A34-B8AF746290A9}"/>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131</a:t>
            </a:fld>
            <a:endParaRPr lang="en-US" sz="1300" dirty="0">
              <a:solidFill>
                <a:schemeClr val="bg2"/>
              </a:solidFill>
              <a:latin typeface="Gill Sans MT" panose="020B0502020104020203" pitchFamily="34" charset="0"/>
            </a:endParaRPr>
          </a:p>
        </p:txBody>
      </p:sp>
      <p:pic>
        <p:nvPicPr>
          <p:cNvPr id="5" name="Picture 4">
            <a:extLst>
              <a:ext uri="{FF2B5EF4-FFF2-40B4-BE49-F238E27FC236}">
                <a16:creationId xmlns:a16="http://schemas.microsoft.com/office/drawing/2014/main" id="{809AB080-4639-0B8B-63F9-04C2D7564148}"/>
              </a:ext>
            </a:extLst>
          </p:cNvPr>
          <p:cNvPicPr>
            <a:picLocks noChangeAspect="1"/>
          </p:cNvPicPr>
          <p:nvPr/>
        </p:nvPicPr>
        <p:blipFill>
          <a:blip r:embed="rId2"/>
          <a:stretch>
            <a:fillRect/>
          </a:stretch>
        </p:blipFill>
        <p:spPr>
          <a:xfrm>
            <a:off x="5795158" y="1087582"/>
            <a:ext cx="4948053" cy="5035115"/>
          </a:xfrm>
          <a:prstGeom prst="rect">
            <a:avLst/>
          </a:prstGeom>
        </p:spPr>
      </p:pic>
      <p:sp>
        <p:nvSpPr>
          <p:cNvPr id="6" name="Rectangle 4">
            <a:extLst>
              <a:ext uri="{FF2B5EF4-FFF2-40B4-BE49-F238E27FC236}">
                <a16:creationId xmlns:a16="http://schemas.microsoft.com/office/drawing/2014/main" id="{383A767D-5D1A-F932-5BB2-8D7C76562951}"/>
              </a:ext>
            </a:extLst>
          </p:cNvPr>
          <p:cNvSpPr txBox="1">
            <a:spLocks noChangeArrowheads="1"/>
          </p:cNvSpPr>
          <p:nvPr/>
        </p:nvSpPr>
        <p:spPr>
          <a:xfrm>
            <a:off x="973775" y="2743200"/>
            <a:ext cx="4415677" cy="1371600"/>
          </a:xfrm>
          <a:prstGeom prst="rect">
            <a:avLst/>
          </a:prstGeom>
        </p:spPr>
        <p:txBody>
          <a:bodyPr vert="horz" lIns="45720" tIns="45720" rIns="45720" bIns="4572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0"/>
              </a:spcAft>
            </a:pPr>
            <a:r>
              <a:rPr lang="en-US" dirty="0">
                <a:solidFill>
                  <a:schemeClr val="tx1">
                    <a:lumMod val="50000"/>
                  </a:schemeClr>
                </a:solidFill>
              </a:rPr>
              <a:t>Final Results display DRLs for each of the different chemical/physical forms</a:t>
            </a:r>
          </a:p>
        </p:txBody>
      </p:sp>
      <p:pic>
        <p:nvPicPr>
          <p:cNvPr id="7" name="Picture 6">
            <a:extLst>
              <a:ext uri="{FF2B5EF4-FFF2-40B4-BE49-F238E27FC236}">
                <a16:creationId xmlns:a16="http://schemas.microsoft.com/office/drawing/2014/main" id="{0F67FEC6-1264-DF3B-1EAA-4886692858B3}"/>
              </a:ext>
            </a:extLst>
          </p:cNvPr>
          <p:cNvPicPr>
            <a:picLocks noChangeAspect="1"/>
          </p:cNvPicPr>
          <p:nvPr/>
        </p:nvPicPr>
        <p:blipFill>
          <a:blip r:embed="rId3"/>
          <a:stretch>
            <a:fillRect/>
          </a:stretch>
        </p:blipFill>
        <p:spPr>
          <a:xfrm>
            <a:off x="6315730" y="6211455"/>
            <a:ext cx="3886366" cy="521659"/>
          </a:xfrm>
          <a:prstGeom prst="rect">
            <a:avLst/>
          </a:prstGeom>
        </p:spPr>
      </p:pic>
    </p:spTree>
    <p:extLst>
      <p:ext uri="{BB962C8B-B14F-4D97-AF65-F5344CB8AC3E}">
        <p14:creationId xmlns:p14="http://schemas.microsoft.com/office/powerpoint/2010/main" val="9656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513F45-1739-4E0B-8E62-03F99DA9BE45}"/>
              </a:ext>
            </a:extLst>
          </p:cNvPr>
          <p:cNvPicPr>
            <a:picLocks noChangeAspect="1"/>
          </p:cNvPicPr>
          <p:nvPr/>
        </p:nvPicPr>
        <p:blipFill>
          <a:blip r:embed="rId2"/>
          <a:stretch>
            <a:fillRect/>
          </a:stretch>
        </p:blipFill>
        <p:spPr>
          <a:xfrm>
            <a:off x="1981200" y="2604026"/>
            <a:ext cx="8229600" cy="1739375"/>
          </a:xfrm>
          <a:prstGeom prst="rect">
            <a:avLst/>
          </a:prstGeom>
        </p:spPr>
      </p:pic>
      <p:sp>
        <p:nvSpPr>
          <p:cNvPr id="9219" name="Rectangle 2"/>
          <p:cNvSpPr>
            <a:spLocks noGrp="1" noChangeArrowheads="1"/>
          </p:cNvSpPr>
          <p:nvPr>
            <p:ph type="title"/>
          </p:nvPr>
        </p:nvSpPr>
        <p:spPr/>
        <p:txBody>
          <a:bodyPr>
            <a:normAutofit/>
          </a:bodyPr>
          <a:lstStyle/>
          <a:p>
            <a:r>
              <a:rPr lang="en-US" dirty="0"/>
              <a:t>Run Calculation</a:t>
            </a:r>
          </a:p>
        </p:txBody>
      </p:sp>
      <p:sp>
        <p:nvSpPr>
          <p:cNvPr id="9220" name="Rectangle 4"/>
          <p:cNvSpPr>
            <a:spLocks noGrp="1" noChangeArrowheads="1"/>
          </p:cNvSpPr>
          <p:nvPr>
            <p:ph sz="quarter" idx="11"/>
          </p:nvPr>
        </p:nvSpPr>
        <p:spPr>
          <a:xfrm>
            <a:off x="1019908" y="1457882"/>
            <a:ext cx="6398034" cy="843529"/>
          </a:xfrm>
        </p:spPr>
        <p:txBody>
          <a:bodyPr>
            <a:noAutofit/>
          </a:bodyPr>
          <a:lstStyle/>
          <a:p>
            <a:pPr>
              <a:spcAft>
                <a:spcPts val="0"/>
              </a:spcAft>
              <a:defRPr/>
            </a:pPr>
            <a:r>
              <a:rPr lang="en-US" dirty="0">
                <a:solidFill>
                  <a:schemeClr val="tx1">
                    <a:lumMod val="50000"/>
                  </a:schemeClr>
                </a:solidFill>
              </a:rPr>
              <a:t>Click the Deposition button</a:t>
            </a:r>
          </a:p>
          <a:p>
            <a:endParaRPr lang="en-US" dirty="0">
              <a:solidFill>
                <a:schemeClr val="tx1">
                  <a:lumMod val="50000"/>
                </a:schemeClr>
              </a:solidFill>
            </a:endParaRPr>
          </a:p>
          <a:p>
            <a:pPr marL="137160"/>
            <a:endParaRPr lang="en-US" dirty="0">
              <a:solidFill>
                <a:schemeClr val="tx1">
                  <a:lumMod val="50000"/>
                </a:schemeClr>
              </a:solidFill>
            </a:endParaRPr>
          </a:p>
        </p:txBody>
      </p:sp>
      <p:sp>
        <p:nvSpPr>
          <p:cNvPr id="3" name="Slide Number Placeholder 2"/>
          <p:cNvSpPr>
            <a:spLocks noGrp="1"/>
          </p:cNvSpPr>
          <p:nvPr>
            <p:ph type="sldNum" sz="quarter" idx="4"/>
          </p:nvPr>
        </p:nvSpPr>
        <p:spPr/>
        <p:txBody>
          <a:bodyPr/>
          <a:lstStyle/>
          <a:p>
            <a:pPr algn="r" defTabSz="914400" fontAlgn="base">
              <a:spcBef>
                <a:spcPct val="0"/>
              </a:spcBef>
              <a:spcAft>
                <a:spcPct val="0"/>
              </a:spcAft>
              <a:defRPr/>
            </a:pPr>
            <a:fld id="{69E29E33-B620-47F9-BB04-8846C2A5AFCC}" type="slidenum">
              <a:rPr lang="en-US" sz="1300" b="1">
                <a:solidFill>
                  <a:schemeClr val="bg2"/>
                </a:solidFill>
                <a:latin typeface="Gill Sans MT" panose="020B0502020104020203" pitchFamily="34" charset="0"/>
              </a:rPr>
              <a:pPr algn="r" defTabSz="914400" fontAlgn="base">
                <a:spcBef>
                  <a:spcPct val="0"/>
                </a:spcBef>
                <a:spcAft>
                  <a:spcPct val="0"/>
                </a:spcAft>
                <a:defRPr/>
              </a:pPr>
              <a:t>132</a:t>
            </a:fld>
            <a:endParaRPr lang="en-US" sz="1300" b="1" dirty="0">
              <a:solidFill>
                <a:schemeClr val="bg2"/>
              </a:solidFill>
              <a:latin typeface="Gill Sans MT" panose="020B0502020104020203" pitchFamily="34" charset="0"/>
            </a:endParaRPr>
          </a:p>
        </p:txBody>
      </p:sp>
      <p:cxnSp>
        <p:nvCxnSpPr>
          <p:cNvPr id="8" name="Straight Arrow Connector 7"/>
          <p:cNvCxnSpPr>
            <a:cxnSpLocks/>
            <a:stCxn id="9220" idx="2"/>
          </p:cNvCxnSpPr>
          <p:nvPr/>
        </p:nvCxnSpPr>
        <p:spPr>
          <a:xfrm>
            <a:off x="4218925" y="2301411"/>
            <a:ext cx="1267475" cy="120378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78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B49432-E5DA-4BB9-9314-49361EEFA0C3}"/>
              </a:ext>
            </a:extLst>
          </p:cNvPr>
          <p:cNvPicPr>
            <a:picLocks noChangeAspect="1"/>
          </p:cNvPicPr>
          <p:nvPr/>
        </p:nvPicPr>
        <p:blipFill>
          <a:blip r:embed="rId3"/>
          <a:stretch>
            <a:fillRect/>
          </a:stretch>
        </p:blipFill>
        <p:spPr>
          <a:xfrm>
            <a:off x="3263349" y="2057400"/>
            <a:ext cx="5665305" cy="4572000"/>
          </a:xfrm>
          <a:prstGeom prst="rect">
            <a:avLst/>
          </a:prstGeom>
        </p:spPr>
      </p:pic>
      <p:sp>
        <p:nvSpPr>
          <p:cNvPr id="17412" name="Rectangle 3"/>
          <p:cNvSpPr>
            <a:spLocks noGrp="1" noChangeArrowheads="1"/>
          </p:cNvSpPr>
          <p:nvPr>
            <p:ph type="title"/>
          </p:nvPr>
        </p:nvSpPr>
        <p:spPr/>
        <p:txBody>
          <a:bodyPr>
            <a:normAutofit/>
          </a:bodyPr>
          <a:lstStyle/>
          <a:p>
            <a:r>
              <a:rPr lang="en-US" dirty="0"/>
              <a:t>New Deposition DRL Created</a:t>
            </a:r>
          </a:p>
        </p:txBody>
      </p:sp>
      <p:sp>
        <p:nvSpPr>
          <p:cNvPr id="17413" name="Rectangle 4"/>
          <p:cNvSpPr>
            <a:spLocks noGrp="1" noChangeArrowheads="1"/>
          </p:cNvSpPr>
          <p:nvPr>
            <p:ph sz="quarter" idx="11"/>
          </p:nvPr>
        </p:nvSpPr>
        <p:spPr>
          <a:xfrm>
            <a:off x="1019908" y="1457882"/>
            <a:ext cx="5076092" cy="494208"/>
          </a:xfrm>
        </p:spPr>
        <p:txBody>
          <a:bodyPr/>
          <a:lstStyle/>
          <a:p>
            <a:pPr>
              <a:spcAft>
                <a:spcPts val="0"/>
              </a:spcAft>
            </a:pPr>
            <a:r>
              <a:rPr lang="en-US" dirty="0">
                <a:solidFill>
                  <a:schemeClr val="tx1">
                    <a:lumMod val="50000"/>
                  </a:schemeClr>
                </a:solidFill>
              </a:rPr>
              <a:t>Final Results displayed</a:t>
            </a:r>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chemeClr val="bg2"/>
                </a:solidFill>
                <a:latin typeface="Gill Sans MT" panose="020B0502020104020203" pitchFamily="34" charset="0"/>
              </a:rPr>
              <a:pPr/>
              <a:t>133</a:t>
            </a:fld>
            <a:endParaRPr lang="en-US" sz="1300" dirty="0">
              <a:solidFill>
                <a:schemeClr val="bg2"/>
              </a:solidFill>
              <a:latin typeface="Gill Sans MT" panose="020B0502020104020203" pitchFamily="34" charset="0"/>
            </a:endParaRPr>
          </a:p>
        </p:txBody>
      </p:sp>
      <p:cxnSp>
        <p:nvCxnSpPr>
          <p:cNvPr id="5" name="Straight Arrow Connector 4"/>
          <p:cNvCxnSpPr>
            <a:cxnSpLocks/>
            <a:stCxn id="17413" idx="2"/>
          </p:cNvCxnSpPr>
          <p:nvPr/>
        </p:nvCxnSpPr>
        <p:spPr>
          <a:xfrm>
            <a:off x="3557954" y="1952090"/>
            <a:ext cx="2538046" cy="943510"/>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2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title"/>
          </p:nvPr>
        </p:nvSpPr>
        <p:spPr/>
        <p:txBody>
          <a:bodyPr>
            <a:normAutofit/>
          </a:bodyPr>
          <a:lstStyle/>
          <a:p>
            <a:r>
              <a:rPr lang="en-US" dirty="0"/>
              <a:t>New Deposition DRL Created</a:t>
            </a:r>
          </a:p>
        </p:txBody>
      </p:sp>
      <p:sp>
        <p:nvSpPr>
          <p:cNvPr id="17413" name="Rectangle 4"/>
          <p:cNvSpPr>
            <a:spLocks noGrp="1" noChangeArrowheads="1"/>
          </p:cNvSpPr>
          <p:nvPr>
            <p:ph sz="quarter" idx="11"/>
          </p:nvPr>
        </p:nvSpPr>
        <p:spPr>
          <a:xfrm>
            <a:off x="1019908" y="1457882"/>
            <a:ext cx="4723346" cy="1200329"/>
          </a:xfrm>
        </p:spPr>
        <p:txBody>
          <a:bodyPr wrap="square">
            <a:spAutoFit/>
          </a:bodyPr>
          <a:lstStyle/>
          <a:p>
            <a:pPr>
              <a:spcAft>
                <a:spcPts val="0"/>
              </a:spcAft>
            </a:pPr>
            <a:r>
              <a:rPr lang="en-US" dirty="0">
                <a:solidFill>
                  <a:schemeClr val="tx1">
                    <a:lumMod val="50000"/>
                  </a:schemeClr>
                </a:solidFill>
              </a:rPr>
              <a:t>Final Results display DRLs but because the calculation is for Deposition, only the particulate form results are appropriate</a:t>
            </a:r>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chemeClr val="bg2"/>
                </a:solidFill>
                <a:latin typeface="Gill Sans MT" panose="020B0502020104020203" pitchFamily="34" charset="0"/>
              </a:rPr>
              <a:pPr/>
              <a:t>134</a:t>
            </a:fld>
            <a:endParaRPr lang="en-US" sz="1300">
              <a:solidFill>
                <a:schemeClr val="bg2"/>
              </a:solidFill>
              <a:latin typeface="Gill Sans MT" panose="020B0502020104020203" pitchFamily="34" charset="0"/>
            </a:endParaRPr>
          </a:p>
        </p:txBody>
      </p:sp>
      <p:pic>
        <p:nvPicPr>
          <p:cNvPr id="4" name="Picture 3">
            <a:extLst>
              <a:ext uri="{FF2B5EF4-FFF2-40B4-BE49-F238E27FC236}">
                <a16:creationId xmlns:a16="http://schemas.microsoft.com/office/drawing/2014/main" id="{FB8DD514-4795-4D98-9C88-49FB3C6B073A}"/>
              </a:ext>
            </a:extLst>
          </p:cNvPr>
          <p:cNvPicPr>
            <a:picLocks noChangeAspect="1"/>
          </p:cNvPicPr>
          <p:nvPr/>
        </p:nvPicPr>
        <p:blipFill>
          <a:blip r:embed="rId3"/>
          <a:stretch>
            <a:fillRect/>
          </a:stretch>
        </p:blipFill>
        <p:spPr>
          <a:xfrm>
            <a:off x="6019799" y="1120140"/>
            <a:ext cx="4343401" cy="5150032"/>
          </a:xfrm>
          <a:prstGeom prst="rect">
            <a:avLst/>
          </a:prstGeom>
        </p:spPr>
      </p:pic>
      <p:pic>
        <p:nvPicPr>
          <p:cNvPr id="5" name="Picture 4">
            <a:extLst>
              <a:ext uri="{FF2B5EF4-FFF2-40B4-BE49-F238E27FC236}">
                <a16:creationId xmlns:a16="http://schemas.microsoft.com/office/drawing/2014/main" id="{48EB6964-34FC-426D-93DC-86AEB396E130}"/>
              </a:ext>
            </a:extLst>
          </p:cNvPr>
          <p:cNvPicPr>
            <a:picLocks noChangeAspect="1"/>
          </p:cNvPicPr>
          <p:nvPr/>
        </p:nvPicPr>
        <p:blipFill>
          <a:blip r:embed="rId4"/>
          <a:stretch>
            <a:fillRect/>
          </a:stretch>
        </p:blipFill>
        <p:spPr>
          <a:xfrm>
            <a:off x="7105801" y="6336262"/>
            <a:ext cx="2711135" cy="471501"/>
          </a:xfrm>
          <a:prstGeom prst="rect">
            <a:avLst/>
          </a:prstGeom>
        </p:spPr>
      </p:pic>
    </p:spTree>
    <p:extLst>
      <p:ext uri="{BB962C8B-B14F-4D97-AF65-F5344CB8AC3E}">
        <p14:creationId xmlns:p14="http://schemas.microsoft.com/office/powerpoint/2010/main" val="403204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513984-D4B8-4199-BAB8-E8129925D503}"/>
              </a:ext>
            </a:extLst>
          </p:cNvPr>
          <p:cNvPicPr>
            <a:picLocks noChangeAspect="1"/>
          </p:cNvPicPr>
          <p:nvPr/>
        </p:nvPicPr>
        <p:blipFill>
          <a:blip r:embed="rId2"/>
          <a:stretch>
            <a:fillRect/>
          </a:stretch>
        </p:blipFill>
        <p:spPr>
          <a:xfrm>
            <a:off x="853684" y="2743200"/>
            <a:ext cx="10484632" cy="2222348"/>
          </a:xfrm>
          <a:prstGeom prst="rect">
            <a:avLst/>
          </a:prstGeom>
        </p:spPr>
      </p:pic>
      <p:sp>
        <p:nvSpPr>
          <p:cNvPr id="9219" name="Rectangle 2"/>
          <p:cNvSpPr>
            <a:spLocks noGrp="1" noChangeArrowheads="1"/>
          </p:cNvSpPr>
          <p:nvPr>
            <p:ph type="title"/>
          </p:nvPr>
        </p:nvSpPr>
        <p:spPr/>
        <p:txBody>
          <a:bodyPr>
            <a:normAutofit/>
          </a:bodyPr>
          <a:lstStyle/>
          <a:p>
            <a:r>
              <a:rPr lang="en-US" dirty="0"/>
              <a:t>Run Calculation</a:t>
            </a:r>
          </a:p>
        </p:txBody>
      </p:sp>
      <p:sp>
        <p:nvSpPr>
          <p:cNvPr id="9220" name="Rectangle 4"/>
          <p:cNvSpPr>
            <a:spLocks noGrp="1" noChangeArrowheads="1"/>
          </p:cNvSpPr>
          <p:nvPr>
            <p:ph sz="quarter" idx="11"/>
          </p:nvPr>
        </p:nvSpPr>
        <p:spPr>
          <a:xfrm>
            <a:off x="1019908" y="1457882"/>
            <a:ext cx="5076092" cy="688848"/>
          </a:xfrm>
        </p:spPr>
        <p:txBody>
          <a:bodyPr>
            <a:noAutofit/>
          </a:bodyPr>
          <a:lstStyle/>
          <a:p>
            <a:pPr>
              <a:spcAft>
                <a:spcPts val="0"/>
              </a:spcAft>
              <a:defRPr/>
            </a:pPr>
            <a:r>
              <a:rPr lang="en-US" dirty="0">
                <a:solidFill>
                  <a:schemeClr val="tx1">
                    <a:lumMod val="50000"/>
                  </a:schemeClr>
                </a:solidFill>
              </a:rPr>
              <a:t>Click the Dose and Exposure Rate button</a:t>
            </a:r>
          </a:p>
          <a:p>
            <a:endParaRPr lang="en-US" dirty="0">
              <a:solidFill>
                <a:schemeClr val="tx1">
                  <a:lumMod val="50000"/>
                </a:schemeClr>
              </a:solidFill>
            </a:endParaRPr>
          </a:p>
          <a:p>
            <a:pPr marL="137160"/>
            <a:endParaRPr lang="en-US" dirty="0">
              <a:solidFill>
                <a:schemeClr val="tx1">
                  <a:lumMod val="50000"/>
                </a:schemeClr>
              </a:solidFill>
            </a:endParaRPr>
          </a:p>
        </p:txBody>
      </p:sp>
      <p:sp>
        <p:nvSpPr>
          <p:cNvPr id="3" name="Slide Number Placeholder 2"/>
          <p:cNvSpPr>
            <a:spLocks noGrp="1"/>
          </p:cNvSpPr>
          <p:nvPr>
            <p:ph type="sldNum" sz="quarter" idx="4"/>
          </p:nvPr>
        </p:nvSpPr>
        <p:spPr/>
        <p:txBody>
          <a:bodyPr/>
          <a:lstStyle/>
          <a:p>
            <a:pPr algn="r" defTabSz="914400" fontAlgn="base">
              <a:spcBef>
                <a:spcPct val="0"/>
              </a:spcBef>
              <a:spcAft>
                <a:spcPct val="0"/>
              </a:spcAft>
              <a:defRPr/>
            </a:pPr>
            <a:fld id="{69E29E33-B620-47F9-BB04-8846C2A5AFCC}" type="slidenum">
              <a:rPr lang="en-US" sz="1300" b="1">
                <a:solidFill>
                  <a:schemeClr val="bg2"/>
                </a:solidFill>
                <a:latin typeface="Gill Sans MT" panose="020B0502020104020203" pitchFamily="34" charset="0"/>
              </a:rPr>
              <a:pPr algn="r" defTabSz="914400" fontAlgn="base">
                <a:spcBef>
                  <a:spcPct val="0"/>
                </a:spcBef>
                <a:spcAft>
                  <a:spcPct val="0"/>
                </a:spcAft>
                <a:defRPr/>
              </a:pPr>
              <a:t>135</a:t>
            </a:fld>
            <a:endParaRPr lang="en-US" sz="1300" b="1" dirty="0">
              <a:solidFill>
                <a:schemeClr val="bg2"/>
              </a:solidFill>
              <a:latin typeface="Gill Sans MT" panose="020B0502020104020203" pitchFamily="34" charset="0"/>
            </a:endParaRPr>
          </a:p>
        </p:txBody>
      </p:sp>
      <p:cxnSp>
        <p:nvCxnSpPr>
          <p:cNvPr id="8" name="Straight Arrow Connector 7"/>
          <p:cNvCxnSpPr>
            <a:cxnSpLocks/>
            <a:stCxn id="9220" idx="2"/>
          </p:cNvCxnSpPr>
          <p:nvPr/>
        </p:nvCxnSpPr>
        <p:spPr>
          <a:xfrm>
            <a:off x="3557954" y="2146730"/>
            <a:ext cx="622160" cy="170764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6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9BE941-11C6-4ED6-885E-0BB10056C1FE}"/>
              </a:ext>
            </a:extLst>
          </p:cNvPr>
          <p:cNvPicPr>
            <a:picLocks noChangeAspect="1"/>
          </p:cNvPicPr>
          <p:nvPr/>
        </p:nvPicPr>
        <p:blipFill>
          <a:blip r:embed="rId3"/>
          <a:stretch>
            <a:fillRect/>
          </a:stretch>
        </p:blipFill>
        <p:spPr>
          <a:xfrm>
            <a:off x="720648" y="2301138"/>
            <a:ext cx="10548087" cy="2956662"/>
          </a:xfrm>
          <a:prstGeom prst="rect">
            <a:avLst/>
          </a:prstGeom>
        </p:spPr>
      </p:pic>
      <p:sp>
        <p:nvSpPr>
          <p:cNvPr id="17412" name="Rectangle 3"/>
          <p:cNvSpPr>
            <a:spLocks noGrp="1" noChangeArrowheads="1"/>
          </p:cNvSpPr>
          <p:nvPr>
            <p:ph type="title"/>
          </p:nvPr>
        </p:nvSpPr>
        <p:spPr/>
        <p:txBody>
          <a:bodyPr>
            <a:normAutofit fontScale="90000"/>
          </a:bodyPr>
          <a:lstStyle/>
          <a:p>
            <a:r>
              <a:rPr lang="en-US" dirty="0"/>
              <a:t>New Dose and Exposure Rate DRL Created</a:t>
            </a:r>
          </a:p>
        </p:txBody>
      </p:sp>
      <p:sp>
        <p:nvSpPr>
          <p:cNvPr id="17413" name="Rectangle 4"/>
          <p:cNvSpPr>
            <a:spLocks noGrp="1" noChangeArrowheads="1"/>
          </p:cNvSpPr>
          <p:nvPr>
            <p:ph sz="quarter" idx="11"/>
          </p:nvPr>
        </p:nvSpPr>
        <p:spPr>
          <a:xfrm>
            <a:off x="1019908" y="1600200"/>
            <a:ext cx="5524730" cy="463385"/>
          </a:xfrm>
        </p:spPr>
        <p:txBody>
          <a:bodyPr/>
          <a:lstStyle/>
          <a:p>
            <a:pPr>
              <a:spcAft>
                <a:spcPts val="0"/>
              </a:spcAft>
            </a:pPr>
            <a:r>
              <a:rPr lang="en-US" dirty="0">
                <a:solidFill>
                  <a:schemeClr val="tx1">
                    <a:lumMod val="50000"/>
                  </a:schemeClr>
                </a:solidFill>
              </a:rPr>
              <a:t>Final Results displayed.</a:t>
            </a:r>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chemeClr val="bg2"/>
                </a:solidFill>
                <a:latin typeface="Gill Sans MT" panose="020B0502020104020203" pitchFamily="34" charset="0"/>
              </a:rPr>
              <a:pPr/>
              <a:t>136</a:t>
            </a:fld>
            <a:endParaRPr lang="en-US" sz="1300" dirty="0">
              <a:solidFill>
                <a:schemeClr val="bg2"/>
              </a:solidFill>
              <a:latin typeface="Gill Sans MT" panose="020B0502020104020203" pitchFamily="34" charset="0"/>
            </a:endParaRPr>
          </a:p>
        </p:txBody>
      </p:sp>
      <p:cxnSp>
        <p:nvCxnSpPr>
          <p:cNvPr id="5" name="Straight Arrow Connector 4"/>
          <p:cNvCxnSpPr>
            <a:cxnSpLocks/>
            <a:stCxn id="17413" idx="2"/>
          </p:cNvCxnSpPr>
          <p:nvPr/>
        </p:nvCxnSpPr>
        <p:spPr>
          <a:xfrm>
            <a:off x="3782273" y="2063585"/>
            <a:ext cx="1252865" cy="2175720"/>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66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title"/>
          </p:nvPr>
        </p:nvSpPr>
        <p:spPr>
          <a:xfrm>
            <a:off x="1019908" y="483502"/>
            <a:ext cx="9474356" cy="688848"/>
          </a:xfrm>
        </p:spPr>
        <p:txBody>
          <a:bodyPr>
            <a:normAutofit/>
          </a:bodyPr>
          <a:lstStyle/>
          <a:p>
            <a:r>
              <a:rPr lang="en-US" dirty="0"/>
              <a:t>Using Administration of KI DRLs</a:t>
            </a:r>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chemeClr val="bg2"/>
                </a:solidFill>
                <a:latin typeface="Gill Sans MT" panose="020B0502020104020203" pitchFamily="34" charset="0"/>
              </a:rPr>
              <a:pPr/>
              <a:t>137</a:t>
            </a:fld>
            <a:endParaRPr lang="en-US" sz="1300" dirty="0">
              <a:solidFill>
                <a:schemeClr val="bg2"/>
              </a:solidFill>
              <a:latin typeface="Gill Sans MT" panose="020B0502020104020203" pitchFamily="34" charset="0"/>
            </a:endParaRPr>
          </a:p>
        </p:txBody>
      </p:sp>
      <p:pic>
        <p:nvPicPr>
          <p:cNvPr id="7" name="Picture 6">
            <a:extLst>
              <a:ext uri="{FF2B5EF4-FFF2-40B4-BE49-F238E27FC236}">
                <a16:creationId xmlns:a16="http://schemas.microsoft.com/office/drawing/2014/main" id="{09706F6E-8069-46E9-A66F-0FDBFE8BC920}"/>
              </a:ext>
            </a:extLst>
          </p:cNvPr>
          <p:cNvPicPr>
            <a:picLocks noChangeAspect="1"/>
          </p:cNvPicPr>
          <p:nvPr/>
        </p:nvPicPr>
        <p:blipFill>
          <a:blip r:embed="rId3"/>
          <a:stretch>
            <a:fillRect/>
          </a:stretch>
        </p:blipFill>
        <p:spPr>
          <a:xfrm>
            <a:off x="2186316" y="988555"/>
            <a:ext cx="7821881" cy="5860331"/>
          </a:xfrm>
          <a:prstGeom prst="rect">
            <a:avLst/>
          </a:prstGeom>
        </p:spPr>
      </p:pic>
    </p:spTree>
    <p:extLst>
      <p:ext uri="{BB962C8B-B14F-4D97-AF65-F5344CB8AC3E}">
        <p14:creationId xmlns:p14="http://schemas.microsoft.com/office/powerpoint/2010/main" val="34744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a:bodyPr>
          <a:lstStyle/>
          <a:p>
            <a:r>
              <a:rPr lang="en-US" dirty="0"/>
              <a:t>Example Problem</a:t>
            </a:r>
          </a:p>
        </p:txBody>
      </p:sp>
      <p:sp>
        <p:nvSpPr>
          <p:cNvPr id="3" name="Slide Number Placeholder 2"/>
          <p:cNvSpPr>
            <a:spLocks noGrp="1"/>
          </p:cNvSpPr>
          <p:nvPr>
            <p:ph type="sldNum" sz="quarter" idx="4"/>
          </p:nvPr>
        </p:nvSpPr>
        <p:spPr>
          <a:noFill/>
        </p:spPr>
        <p:txBody>
          <a:bodyPr/>
          <a:lstStyle/>
          <a:p>
            <a:fld id="{69E29E33-B620-47F9-BB04-8846C2A5AFCC}" type="slidenum">
              <a:rPr lang="en-US" sz="1300" b="0">
                <a:solidFill>
                  <a:schemeClr val="bg2"/>
                </a:solidFill>
                <a:latin typeface="Gill Sans MT" panose="020B0502020104020203" pitchFamily="34" charset="0"/>
                <a:cs typeface="Calibri" pitchFamily="34" charset="0"/>
              </a:rPr>
              <a:pPr/>
              <a:t>138</a:t>
            </a:fld>
            <a:endParaRPr lang="en-US" sz="1300" b="0" dirty="0">
              <a:solidFill>
                <a:schemeClr val="bg2"/>
              </a:solidFill>
              <a:latin typeface="Gill Sans MT" panose="020B0502020104020203" pitchFamily="34" charset="0"/>
              <a:cs typeface="Calibri" pitchFamily="34" charset="0"/>
            </a:endParaRPr>
          </a:p>
        </p:txBody>
      </p:sp>
      <p:sp>
        <p:nvSpPr>
          <p:cNvPr id="4100" name="Text Box 4"/>
          <p:cNvSpPr txBox="1">
            <a:spLocks noChangeArrowheads="1"/>
          </p:cNvSpPr>
          <p:nvPr/>
        </p:nvSpPr>
        <p:spPr bwMode="auto">
          <a:xfrm>
            <a:off x="1524000" y="1371600"/>
            <a:ext cx="9144000" cy="1015663"/>
          </a:xfrm>
          <a:prstGeom prst="rect">
            <a:avLst/>
          </a:prstGeom>
          <a:noFill/>
          <a:ln w="12700">
            <a:noFill/>
            <a:miter lim="800000"/>
            <a:headEnd/>
            <a:tailEnd/>
          </a:ln>
        </p:spPr>
        <p:txBody>
          <a:bodyPr wrap="square">
            <a:spAutoFit/>
          </a:bodyPr>
          <a:lstStyle/>
          <a:p>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Calculate the KI Administration Deposition DRLs for the Early Phase (TD) Time Phase for the Mixture below with an Evaluation Time (</a:t>
            </a:r>
            <a:r>
              <a:rPr lang="en-US" sz="2000" dirty="0" err="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t</a:t>
            </a:r>
            <a:r>
              <a:rPr lang="en-US" sz="2000" baseline="-25000" dirty="0" err="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n</a:t>
            </a: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of 72 hours and Airborne Partition as indicated </a:t>
            </a:r>
            <a:r>
              <a:rPr lang="en-US" dirty="0">
                <a:solidFill>
                  <a:schemeClr val="tx1">
                    <a:lumMod val="50000"/>
                  </a:schemeClr>
                </a:solidFill>
                <a:latin typeface="+mj-lt"/>
              </a:rPr>
              <a:t>		</a:t>
            </a:r>
          </a:p>
        </p:txBody>
      </p:sp>
      <p:graphicFrame>
        <p:nvGraphicFramePr>
          <p:cNvPr id="4" name="Table 3">
            <a:extLst>
              <a:ext uri="{FF2B5EF4-FFF2-40B4-BE49-F238E27FC236}">
                <a16:creationId xmlns:a16="http://schemas.microsoft.com/office/drawing/2014/main" id="{24BBA315-4F24-45F1-BBAE-4179BFE42EBD}"/>
              </a:ext>
            </a:extLst>
          </p:cNvPr>
          <p:cNvGraphicFramePr>
            <a:graphicFrameLocks noGrp="1"/>
          </p:cNvGraphicFramePr>
          <p:nvPr>
            <p:extLst>
              <p:ext uri="{D42A27DB-BD31-4B8C-83A1-F6EECF244321}">
                <p14:modId xmlns:p14="http://schemas.microsoft.com/office/powerpoint/2010/main" val="353645383"/>
              </p:ext>
            </p:extLst>
          </p:nvPr>
        </p:nvGraphicFramePr>
        <p:xfrm>
          <a:off x="3428999" y="2895600"/>
          <a:ext cx="5333999" cy="1054100"/>
        </p:xfrm>
        <a:graphic>
          <a:graphicData uri="http://schemas.openxmlformats.org/drawingml/2006/table">
            <a:tbl>
              <a:tblPr firstRow="1" firstCol="1" lastRow="1" lastCol="1" bandRow="1" bandCol="1"/>
              <a:tblGrid>
                <a:gridCol w="2000250">
                  <a:extLst>
                    <a:ext uri="{9D8B030D-6E8A-4147-A177-3AD203B41FA5}">
                      <a16:colId xmlns:a16="http://schemas.microsoft.com/office/drawing/2014/main" val="3418669913"/>
                    </a:ext>
                  </a:extLst>
                </a:gridCol>
                <a:gridCol w="3333749">
                  <a:extLst>
                    <a:ext uri="{9D8B030D-6E8A-4147-A177-3AD203B41FA5}">
                      <a16:colId xmlns:a16="http://schemas.microsoft.com/office/drawing/2014/main" val="4228359577"/>
                    </a:ext>
                  </a:extLst>
                </a:gridCol>
              </a:tblGrid>
              <a:tr h="749300">
                <a:tc>
                  <a:txBody>
                    <a:bodyPr/>
                    <a:lstStyle/>
                    <a:p>
                      <a:pPr marL="0" marR="0" algn="ctr">
                        <a:spcBef>
                          <a:spcPts val="200"/>
                        </a:spcBef>
                        <a:spcAft>
                          <a:spcPts val="200"/>
                        </a:spcAft>
                      </a:pPr>
                      <a:r>
                        <a:rPr lang="en-US" sz="2000" b="1" dirty="0">
                          <a:solidFill>
                            <a:schemeClr val="tx1">
                              <a:lumMod val="50000"/>
                            </a:schemeClr>
                          </a:solidFill>
                          <a:effectLst/>
                          <a:latin typeface="+mj-lt"/>
                          <a:ea typeface="Times New Roman" panose="02020603050405020304" pitchFamily="18" charset="0"/>
                        </a:rPr>
                        <a:t>Radionuclide</a:t>
                      </a:r>
                      <a:endParaRPr lang="en-US" sz="2000" dirty="0">
                        <a:solidFill>
                          <a:schemeClr val="tx1">
                            <a:lumMod val="50000"/>
                          </a:schemeClr>
                        </a:solidFill>
                        <a:effectLst/>
                        <a:latin typeface="+mj-lt"/>
                        <a:ea typeface="Times New Roman" panose="02020603050405020304" pitchFamily="18" charset="0"/>
                      </a:endParaRP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2000" b="1" dirty="0">
                          <a:solidFill>
                            <a:schemeClr val="tx1">
                              <a:lumMod val="50000"/>
                            </a:schemeClr>
                          </a:solidFill>
                          <a:effectLst/>
                          <a:latin typeface="+mj-lt"/>
                          <a:ea typeface="Times New Roman" panose="02020603050405020304" pitchFamily="18" charset="0"/>
                        </a:rPr>
                        <a:t>Integrated Air Activity</a:t>
                      </a:r>
                      <a:endParaRPr lang="en-US" sz="2000" dirty="0">
                        <a:solidFill>
                          <a:schemeClr val="tx1">
                            <a:lumMod val="50000"/>
                          </a:schemeClr>
                        </a:solidFill>
                        <a:effectLst/>
                        <a:latin typeface="+mj-lt"/>
                        <a:ea typeface="Times New Roman" panose="02020603050405020304" pitchFamily="18" charset="0"/>
                      </a:endParaRPr>
                    </a:p>
                    <a:p>
                      <a:pPr marL="0" marR="0" algn="ctr">
                        <a:spcBef>
                          <a:spcPts val="200"/>
                        </a:spcBef>
                        <a:spcAft>
                          <a:spcPts val="200"/>
                        </a:spcAft>
                      </a:pPr>
                      <a:r>
                        <a:rPr lang="en-US" sz="2000" b="1" dirty="0">
                          <a:solidFill>
                            <a:schemeClr val="tx1">
                              <a:lumMod val="50000"/>
                            </a:schemeClr>
                          </a:solidFill>
                          <a:effectLst/>
                          <a:latin typeface="+mj-lt"/>
                          <a:ea typeface="Times New Roman" panose="02020603050405020304" pitchFamily="18" charset="0"/>
                        </a:rPr>
                        <a:t>(µ</a:t>
                      </a:r>
                      <a:r>
                        <a:rPr lang="en-US" sz="2000" b="1" dirty="0" err="1">
                          <a:solidFill>
                            <a:schemeClr val="tx1">
                              <a:lumMod val="50000"/>
                            </a:schemeClr>
                          </a:solidFill>
                          <a:effectLst/>
                          <a:latin typeface="+mj-lt"/>
                          <a:ea typeface="Times New Roman" panose="02020603050405020304" pitchFamily="18" charset="0"/>
                        </a:rPr>
                        <a:t>Ci•s</a:t>
                      </a:r>
                      <a:r>
                        <a:rPr lang="en-US" sz="2000" b="1" dirty="0">
                          <a:solidFill>
                            <a:schemeClr val="tx1">
                              <a:lumMod val="50000"/>
                            </a:schemeClr>
                          </a:solidFill>
                          <a:effectLst/>
                          <a:latin typeface="+mj-lt"/>
                          <a:ea typeface="Times New Roman" panose="02020603050405020304" pitchFamily="18" charset="0"/>
                        </a:rPr>
                        <a:t>/m</a:t>
                      </a:r>
                      <a:r>
                        <a:rPr lang="en-US" sz="2000" b="1" baseline="30000" dirty="0">
                          <a:solidFill>
                            <a:schemeClr val="tx1">
                              <a:lumMod val="50000"/>
                            </a:schemeClr>
                          </a:solidFill>
                          <a:effectLst/>
                          <a:latin typeface="+mj-lt"/>
                          <a:ea typeface="Times New Roman" panose="02020603050405020304" pitchFamily="18" charset="0"/>
                        </a:rPr>
                        <a:t>3</a:t>
                      </a:r>
                      <a:r>
                        <a:rPr lang="en-US" sz="2000" b="1" dirty="0">
                          <a:solidFill>
                            <a:schemeClr val="tx1">
                              <a:lumMod val="50000"/>
                            </a:schemeClr>
                          </a:solidFill>
                          <a:effectLst/>
                          <a:latin typeface="+mj-lt"/>
                          <a:ea typeface="Times New Roman" panose="02020603050405020304" pitchFamily="18" charset="0"/>
                        </a:rPr>
                        <a:t>)</a:t>
                      </a:r>
                      <a:endParaRPr lang="en-US" sz="2000" dirty="0">
                        <a:solidFill>
                          <a:schemeClr val="tx1">
                            <a:lumMod val="50000"/>
                          </a:schemeClr>
                        </a:solidFill>
                        <a:effectLst/>
                        <a:latin typeface="+mj-lt"/>
                        <a:ea typeface="Times New Roman" panose="02020603050405020304" pitchFamily="18" charset="0"/>
                      </a:endParaRP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733413"/>
                  </a:ext>
                </a:extLst>
              </a:tr>
              <a:tr h="304800">
                <a:tc>
                  <a:txBody>
                    <a:bodyPr/>
                    <a:lstStyle/>
                    <a:p>
                      <a:pPr marL="0" marR="0" algn="ctr">
                        <a:spcBef>
                          <a:spcPts val="200"/>
                        </a:spcBef>
                        <a:spcAft>
                          <a:spcPts val="200"/>
                        </a:spcAft>
                      </a:pPr>
                      <a:r>
                        <a:rPr lang="en-US" sz="1800" dirty="0">
                          <a:solidFill>
                            <a:schemeClr val="tx1">
                              <a:lumMod val="50000"/>
                            </a:schemeClr>
                          </a:solidFill>
                          <a:effectLst/>
                          <a:latin typeface="+mj-lt"/>
                          <a:ea typeface="Times New Roman" panose="02020603050405020304" pitchFamily="18" charset="0"/>
                        </a:rPr>
                        <a:t>I-131</a:t>
                      </a: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1800" dirty="0">
                          <a:solidFill>
                            <a:schemeClr val="tx1">
                              <a:lumMod val="50000"/>
                            </a:schemeClr>
                          </a:solidFill>
                          <a:effectLst/>
                          <a:latin typeface="+mj-lt"/>
                          <a:ea typeface="Times New Roman" panose="02020603050405020304" pitchFamily="18" charset="0"/>
                        </a:rPr>
                        <a:t>1.0E-01</a:t>
                      </a: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373493"/>
                  </a:ext>
                </a:extLst>
              </a:tr>
            </a:tbl>
          </a:graphicData>
        </a:graphic>
      </p:graphicFrame>
      <p:graphicFrame>
        <p:nvGraphicFramePr>
          <p:cNvPr id="10" name="Table 9">
            <a:extLst>
              <a:ext uri="{FF2B5EF4-FFF2-40B4-BE49-F238E27FC236}">
                <a16:creationId xmlns:a16="http://schemas.microsoft.com/office/drawing/2014/main" id="{DF79DB2D-E8C7-4EC0-AB06-ED6305E7ADB4}"/>
              </a:ext>
            </a:extLst>
          </p:cNvPr>
          <p:cNvGraphicFramePr>
            <a:graphicFrameLocks noGrp="1"/>
          </p:cNvGraphicFramePr>
          <p:nvPr/>
        </p:nvGraphicFramePr>
        <p:xfrm>
          <a:off x="3429000" y="4286072"/>
          <a:ext cx="5334000" cy="2120900"/>
        </p:xfrm>
        <a:graphic>
          <a:graphicData uri="http://schemas.openxmlformats.org/drawingml/2006/table">
            <a:tbl>
              <a:tblPr firstRow="1" firstCol="1" lastRow="1" lastCol="1" bandRow="1" bandCol="1"/>
              <a:tblGrid>
                <a:gridCol w="2743200">
                  <a:extLst>
                    <a:ext uri="{9D8B030D-6E8A-4147-A177-3AD203B41FA5}">
                      <a16:colId xmlns:a16="http://schemas.microsoft.com/office/drawing/2014/main" val="3418669913"/>
                    </a:ext>
                  </a:extLst>
                </a:gridCol>
                <a:gridCol w="2590800">
                  <a:extLst>
                    <a:ext uri="{9D8B030D-6E8A-4147-A177-3AD203B41FA5}">
                      <a16:colId xmlns:a16="http://schemas.microsoft.com/office/drawing/2014/main" val="4228359577"/>
                    </a:ext>
                  </a:extLst>
                </a:gridCol>
              </a:tblGrid>
              <a:tr h="749300">
                <a:tc>
                  <a:txBody>
                    <a:bodyPr/>
                    <a:lstStyle/>
                    <a:p>
                      <a:pPr marL="0" marR="0" algn="ctr">
                        <a:spcBef>
                          <a:spcPts val="200"/>
                        </a:spcBef>
                        <a:spcAft>
                          <a:spcPts val="200"/>
                        </a:spcAft>
                      </a:pPr>
                      <a:r>
                        <a:rPr lang="en-US" sz="2000" b="1" dirty="0">
                          <a:solidFill>
                            <a:schemeClr val="tx1">
                              <a:lumMod val="50000"/>
                            </a:schemeClr>
                          </a:solidFill>
                          <a:effectLst/>
                          <a:latin typeface="+mj-lt"/>
                          <a:ea typeface="Times New Roman" panose="02020603050405020304" pitchFamily="18" charset="0"/>
                        </a:rPr>
                        <a:t>Chemical/Physical Form</a:t>
                      </a:r>
                      <a:endParaRPr lang="en-US" sz="2000" dirty="0">
                        <a:solidFill>
                          <a:schemeClr val="tx1">
                            <a:lumMod val="50000"/>
                          </a:schemeClr>
                        </a:solidFill>
                        <a:effectLst/>
                        <a:latin typeface="+mj-lt"/>
                        <a:ea typeface="Times New Roman" panose="02020603050405020304" pitchFamily="18" charset="0"/>
                      </a:endParaRP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2000" b="1" dirty="0">
                          <a:solidFill>
                            <a:schemeClr val="tx1">
                              <a:lumMod val="50000"/>
                            </a:schemeClr>
                          </a:solidFill>
                          <a:effectLst/>
                          <a:latin typeface="+mj-lt"/>
                          <a:ea typeface="Times New Roman" panose="02020603050405020304" pitchFamily="18" charset="0"/>
                        </a:rPr>
                        <a:t>Airborne Partition</a:t>
                      </a:r>
                      <a:endParaRPr lang="en-US" sz="2000" dirty="0">
                        <a:solidFill>
                          <a:schemeClr val="tx1">
                            <a:lumMod val="50000"/>
                          </a:schemeClr>
                        </a:solidFill>
                        <a:effectLst/>
                        <a:latin typeface="+mj-lt"/>
                        <a:ea typeface="Times New Roman" panose="02020603050405020304" pitchFamily="18" charset="0"/>
                      </a:endParaRP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733413"/>
                  </a:ext>
                </a:extLst>
              </a:tr>
              <a:tr h="457200">
                <a:tc>
                  <a:txBody>
                    <a:bodyPr/>
                    <a:lstStyle/>
                    <a:p>
                      <a:pPr marL="0" marR="0" algn="ctr">
                        <a:spcBef>
                          <a:spcPts val="200"/>
                        </a:spcBef>
                        <a:spcAft>
                          <a:spcPts val="200"/>
                        </a:spcAft>
                      </a:pPr>
                      <a:r>
                        <a:rPr lang="en-US" sz="1800" dirty="0">
                          <a:solidFill>
                            <a:schemeClr val="tx1">
                              <a:lumMod val="50000"/>
                            </a:schemeClr>
                          </a:solidFill>
                          <a:effectLst/>
                          <a:latin typeface="+mj-lt"/>
                          <a:ea typeface="Times New Roman" panose="02020603050405020304" pitchFamily="18" charset="0"/>
                        </a:rPr>
                        <a:t>Particulate</a:t>
                      </a: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1800" dirty="0">
                          <a:solidFill>
                            <a:schemeClr val="tx1">
                              <a:lumMod val="50000"/>
                            </a:schemeClr>
                          </a:solidFill>
                          <a:effectLst/>
                          <a:latin typeface="+mj-lt"/>
                          <a:ea typeface="Times New Roman" panose="02020603050405020304" pitchFamily="18" charset="0"/>
                        </a:rPr>
                        <a:t>0.75</a:t>
                      </a: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373493"/>
                  </a:ext>
                </a:extLst>
              </a:tr>
              <a:tr h="457200">
                <a:tc>
                  <a:txBody>
                    <a:bodyPr/>
                    <a:lstStyle/>
                    <a:p>
                      <a:pPr marL="0" marR="0" algn="ctr">
                        <a:spcBef>
                          <a:spcPts val="200"/>
                        </a:spcBef>
                        <a:spcAft>
                          <a:spcPts val="200"/>
                        </a:spcAft>
                      </a:pPr>
                      <a:r>
                        <a:rPr lang="en-US" sz="1800" dirty="0">
                          <a:solidFill>
                            <a:schemeClr val="tx1">
                              <a:lumMod val="50000"/>
                            </a:schemeClr>
                          </a:solidFill>
                          <a:effectLst/>
                          <a:latin typeface="+mj-lt"/>
                          <a:ea typeface="Times New Roman" panose="02020603050405020304" pitchFamily="18" charset="0"/>
                        </a:rPr>
                        <a:t>I</a:t>
                      </a:r>
                      <a:r>
                        <a:rPr lang="en-US" sz="1800" baseline="-25000" dirty="0">
                          <a:solidFill>
                            <a:schemeClr val="tx1">
                              <a:lumMod val="50000"/>
                            </a:schemeClr>
                          </a:solidFill>
                          <a:effectLst/>
                          <a:latin typeface="+mj-lt"/>
                          <a:ea typeface="Times New Roman" panose="02020603050405020304" pitchFamily="18" charset="0"/>
                        </a:rPr>
                        <a:t>2</a:t>
                      </a:r>
                      <a:endParaRPr lang="en-US" sz="1800" dirty="0">
                        <a:solidFill>
                          <a:schemeClr val="tx1">
                            <a:lumMod val="50000"/>
                          </a:schemeClr>
                        </a:solidFill>
                        <a:effectLst/>
                        <a:latin typeface="+mj-lt"/>
                        <a:ea typeface="Times New Roman" panose="02020603050405020304" pitchFamily="18" charset="0"/>
                      </a:endParaRP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1800" dirty="0">
                          <a:solidFill>
                            <a:schemeClr val="tx1">
                              <a:lumMod val="50000"/>
                            </a:schemeClr>
                          </a:solidFill>
                          <a:effectLst/>
                          <a:latin typeface="+mj-lt"/>
                          <a:ea typeface="Times New Roman" panose="02020603050405020304" pitchFamily="18" charset="0"/>
                        </a:rPr>
                        <a:t>0.20</a:t>
                      </a: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556818"/>
                  </a:ext>
                </a:extLst>
              </a:tr>
              <a:tr h="457200">
                <a:tc>
                  <a:txBody>
                    <a:bodyPr/>
                    <a:lstStyle/>
                    <a:p>
                      <a:pPr marL="0" marR="0" algn="ctr">
                        <a:spcBef>
                          <a:spcPts val="200"/>
                        </a:spcBef>
                        <a:spcAft>
                          <a:spcPts val="200"/>
                        </a:spcAft>
                      </a:pPr>
                      <a:r>
                        <a:rPr lang="en-US" sz="1800" dirty="0">
                          <a:solidFill>
                            <a:schemeClr val="tx1">
                              <a:lumMod val="50000"/>
                            </a:schemeClr>
                          </a:solidFill>
                          <a:effectLst/>
                          <a:latin typeface="+mj-lt"/>
                          <a:ea typeface="Times New Roman" panose="02020603050405020304" pitchFamily="18" charset="0"/>
                        </a:rPr>
                        <a:t>CH</a:t>
                      </a:r>
                      <a:r>
                        <a:rPr lang="en-US" sz="1800" baseline="-25000" dirty="0">
                          <a:solidFill>
                            <a:schemeClr val="tx1">
                              <a:lumMod val="50000"/>
                            </a:schemeClr>
                          </a:solidFill>
                          <a:effectLst/>
                          <a:latin typeface="+mj-lt"/>
                          <a:ea typeface="Times New Roman" panose="02020603050405020304" pitchFamily="18" charset="0"/>
                        </a:rPr>
                        <a:t>3</a:t>
                      </a:r>
                      <a:r>
                        <a:rPr lang="en-US" sz="1800" baseline="0" dirty="0">
                          <a:solidFill>
                            <a:schemeClr val="tx1">
                              <a:lumMod val="50000"/>
                            </a:schemeClr>
                          </a:solidFill>
                          <a:effectLst/>
                          <a:latin typeface="+mj-lt"/>
                          <a:ea typeface="Times New Roman" panose="02020603050405020304" pitchFamily="18" charset="0"/>
                        </a:rPr>
                        <a:t>I</a:t>
                      </a:r>
                      <a:endParaRPr lang="en-US" sz="1800" dirty="0">
                        <a:solidFill>
                          <a:schemeClr val="tx1">
                            <a:lumMod val="50000"/>
                          </a:schemeClr>
                        </a:solidFill>
                        <a:effectLst/>
                        <a:latin typeface="+mj-lt"/>
                        <a:ea typeface="Times New Roman" panose="02020603050405020304" pitchFamily="18" charset="0"/>
                      </a:endParaRP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200"/>
                        </a:spcAft>
                      </a:pPr>
                      <a:r>
                        <a:rPr lang="en-US" sz="1800" dirty="0">
                          <a:solidFill>
                            <a:schemeClr val="tx1">
                              <a:lumMod val="50000"/>
                            </a:schemeClr>
                          </a:solidFill>
                          <a:effectLst/>
                          <a:latin typeface="+mj-lt"/>
                          <a:ea typeface="Times New Roman" panose="02020603050405020304" pitchFamily="18" charset="0"/>
                        </a:rPr>
                        <a:t>0.05</a:t>
                      </a:r>
                    </a:p>
                  </a:txBody>
                  <a:tcPr marL="85730" marR="857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1965424"/>
                  </a:ext>
                </a:extLst>
              </a:tr>
            </a:tbl>
          </a:graphicData>
        </a:graphic>
      </p:graphicFrame>
    </p:spTree>
    <p:extLst>
      <p:ext uri="{BB962C8B-B14F-4D97-AF65-F5344CB8AC3E}">
        <p14:creationId xmlns:p14="http://schemas.microsoft.com/office/powerpoint/2010/main" val="7486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C06FB4-471A-44EF-A15C-AF4393C5244B}"/>
              </a:ext>
            </a:extLst>
          </p:cNvPr>
          <p:cNvPicPr>
            <a:picLocks noChangeAspect="1"/>
          </p:cNvPicPr>
          <p:nvPr/>
        </p:nvPicPr>
        <p:blipFill>
          <a:blip r:embed="rId2"/>
          <a:stretch>
            <a:fillRect/>
          </a:stretch>
        </p:blipFill>
        <p:spPr>
          <a:xfrm>
            <a:off x="544285" y="1736814"/>
            <a:ext cx="10656612" cy="2774775"/>
          </a:xfrm>
          <a:prstGeom prst="rect">
            <a:avLst/>
          </a:prstGeom>
        </p:spPr>
      </p:pic>
      <p:sp>
        <p:nvSpPr>
          <p:cNvPr id="6147" name="Rectangle 2"/>
          <p:cNvSpPr>
            <a:spLocks noGrp="1" noChangeArrowheads="1"/>
          </p:cNvSpPr>
          <p:nvPr>
            <p:ph type="title"/>
          </p:nvPr>
        </p:nvSpPr>
        <p:spPr/>
        <p:txBody>
          <a:bodyPr>
            <a:normAutofit/>
          </a:bodyPr>
          <a:lstStyle/>
          <a:p>
            <a:r>
              <a:rPr lang="en-US" dirty="0"/>
              <a:t>Select New Calculation</a:t>
            </a:r>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b="0" smtClean="0">
                <a:solidFill>
                  <a:schemeClr val="bg2"/>
                </a:solidFill>
                <a:latin typeface="Gill Sans MT" panose="020B0502020104020203" pitchFamily="34" charset="0"/>
              </a:rPr>
              <a:pPr eaLnBrk="1" latinLnBrk="0" hangingPunct="1"/>
              <a:t>139</a:t>
            </a:fld>
            <a:endParaRPr kumimoji="0" lang="en-US" sz="1300" b="0" dirty="0">
              <a:solidFill>
                <a:schemeClr val="bg2"/>
              </a:solidFill>
              <a:latin typeface="Gill Sans MT" panose="020B0502020104020203" pitchFamily="34" charset="0"/>
            </a:endParaRPr>
          </a:p>
        </p:txBody>
      </p:sp>
      <p:sp>
        <p:nvSpPr>
          <p:cNvPr id="6148" name="Text Box 6"/>
          <p:cNvSpPr txBox="1">
            <a:spLocks noChangeArrowheads="1"/>
          </p:cNvSpPr>
          <p:nvPr/>
        </p:nvSpPr>
        <p:spPr bwMode="auto">
          <a:xfrm>
            <a:off x="1917774" y="5862935"/>
            <a:ext cx="8055410" cy="400110"/>
          </a:xfrm>
          <a:prstGeom prst="rect">
            <a:avLst/>
          </a:prstGeom>
          <a:noFill/>
          <a:ln w="12700">
            <a:noFill/>
            <a:miter lim="800000"/>
            <a:headEnd/>
            <a:tailEnd/>
          </a:ln>
        </p:spPr>
        <p:txBody>
          <a:bodyPr wrap="none">
            <a:spAutoFit/>
          </a:bodyPr>
          <a:lstStyle/>
          <a:p>
            <a:pPr>
              <a:defRPr/>
            </a:pP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Select Public Protection, then Administration of KI DRL, then Blank</a:t>
            </a:r>
          </a:p>
        </p:txBody>
      </p:sp>
      <p:cxnSp>
        <p:nvCxnSpPr>
          <p:cNvPr id="5" name="Straight Arrow Connector 4"/>
          <p:cNvCxnSpPr>
            <a:stCxn id="6148" idx="0"/>
          </p:cNvCxnSpPr>
          <p:nvPr/>
        </p:nvCxnSpPr>
        <p:spPr>
          <a:xfrm flipH="1" flipV="1">
            <a:off x="4191009" y="3200401"/>
            <a:ext cx="1754470" cy="266253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a:stCxn id="6148" idx="0"/>
          </p:cNvCxnSpPr>
          <p:nvPr/>
        </p:nvCxnSpPr>
        <p:spPr>
          <a:xfrm flipV="1">
            <a:off x="5945479" y="3962401"/>
            <a:ext cx="150522" cy="190053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6148" idx="0"/>
          </p:cNvCxnSpPr>
          <p:nvPr/>
        </p:nvCxnSpPr>
        <p:spPr>
          <a:xfrm flipV="1">
            <a:off x="5945479" y="3810001"/>
            <a:ext cx="2131722" cy="205293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84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1027-30B4-4214-9700-B0D7A85E529F}"/>
              </a:ext>
            </a:extLst>
          </p:cNvPr>
          <p:cNvSpPr>
            <a:spLocks noGrp="1"/>
          </p:cNvSpPr>
          <p:nvPr>
            <p:ph type="title"/>
          </p:nvPr>
        </p:nvSpPr>
        <p:spPr/>
        <p:txBody>
          <a:bodyPr/>
          <a:lstStyle/>
          <a:p>
            <a:r>
              <a:rPr lang="en-US" dirty="0"/>
              <a:t>FRMAC Assessment Manual</a:t>
            </a:r>
          </a:p>
        </p:txBody>
      </p:sp>
      <p:sp>
        <p:nvSpPr>
          <p:cNvPr id="3" name="Content Placeholder 2">
            <a:extLst>
              <a:ext uri="{FF2B5EF4-FFF2-40B4-BE49-F238E27FC236}">
                <a16:creationId xmlns:a16="http://schemas.microsoft.com/office/drawing/2014/main" id="{5FCAB5EB-3FEB-4955-B532-9C8456B93FF8}"/>
              </a:ext>
            </a:extLst>
          </p:cNvPr>
          <p:cNvSpPr>
            <a:spLocks noGrp="1"/>
          </p:cNvSpPr>
          <p:nvPr>
            <p:ph sz="quarter" idx="11"/>
          </p:nvPr>
        </p:nvSpPr>
        <p:spPr>
          <a:xfrm>
            <a:off x="1019908" y="1457882"/>
            <a:ext cx="5076092" cy="4690872"/>
          </a:xfrm>
        </p:spPr>
        <p:txBody>
          <a:bodyPr>
            <a:normAutofit/>
          </a:bodyPr>
          <a:lstStyle/>
          <a:p>
            <a:pPr marL="342900" indent="-342900">
              <a:buFont typeface="Arial" panose="020B0604020202020204" pitchFamily="34" charset="0"/>
              <a:buChar char="•"/>
            </a:pPr>
            <a:r>
              <a:rPr lang="en-US" dirty="0"/>
              <a:t>The technical consensus of multiple U.S. federal agencies with expertise in and authority over aspects of radiological emergency response</a:t>
            </a:r>
          </a:p>
          <a:p>
            <a:pPr marL="342900" indent="-342900">
              <a:buFont typeface="Arial" panose="020B0604020202020204" pitchFamily="34" charset="0"/>
              <a:buChar char="•"/>
            </a:pPr>
            <a:r>
              <a:rPr lang="en-US" dirty="0"/>
              <a:t>Defines the standard dose assessment methods for responding to nuclear or radiological incidents</a:t>
            </a:r>
          </a:p>
          <a:p>
            <a:pPr marL="342900" indent="-342900">
              <a:buFont typeface="Arial" panose="020B0604020202020204" pitchFamily="34" charset="0"/>
              <a:buChar char="•"/>
            </a:pPr>
            <a:r>
              <a:rPr lang="en-US" dirty="0"/>
              <a:t>Serves as the scientific basis for Turbo FRMAC</a:t>
            </a:r>
          </a:p>
          <a:p>
            <a:pPr marL="342900" indent="-342900">
              <a:buFont typeface="Arial" panose="020B0604020202020204" pitchFamily="34" charset="0"/>
              <a:buChar char="•"/>
            </a:pPr>
            <a:r>
              <a:rPr lang="en-US" dirty="0"/>
              <a:t>SNL leads development of this manual</a:t>
            </a:r>
          </a:p>
          <a:p>
            <a:r>
              <a:rPr lang="en-US" dirty="0">
                <a:hlinkClick r:id="rId3"/>
              </a:rPr>
              <a:t>https://www.nnss.gov/pages/programs/FRMAC/FRMAC_DocumentsManuals.html</a:t>
            </a:r>
            <a:r>
              <a:rPr lang="en-US" dirty="0"/>
              <a:t> </a:t>
            </a:r>
          </a:p>
          <a:p>
            <a:endParaRPr lang="en-US" dirty="0"/>
          </a:p>
        </p:txBody>
      </p:sp>
      <p:sp>
        <p:nvSpPr>
          <p:cNvPr id="4" name="Slide Number Placeholder 3">
            <a:extLst>
              <a:ext uri="{FF2B5EF4-FFF2-40B4-BE49-F238E27FC236}">
                <a16:creationId xmlns:a16="http://schemas.microsoft.com/office/drawing/2014/main" id="{92036510-0002-42AB-8F69-E6DE35B78F04}"/>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solidFill>
                  <a:schemeClr val="bg2"/>
                </a:solidFill>
              </a:rPr>
              <a:pPr/>
              <a:t>14</a:t>
            </a:fld>
            <a:endParaRPr lang="en-US" dirty="0">
              <a:solidFill>
                <a:schemeClr val="bg2"/>
              </a:solidFill>
            </a:endParaRPr>
          </a:p>
        </p:txBody>
      </p:sp>
      <p:pic>
        <p:nvPicPr>
          <p:cNvPr id="7" name="Picture 6">
            <a:extLst>
              <a:ext uri="{FF2B5EF4-FFF2-40B4-BE49-F238E27FC236}">
                <a16:creationId xmlns:a16="http://schemas.microsoft.com/office/drawing/2014/main" id="{D08F49C5-8C90-B08F-F775-9C71CE375D49}"/>
              </a:ext>
            </a:extLst>
          </p:cNvPr>
          <p:cNvPicPr>
            <a:picLocks noChangeAspect="1"/>
          </p:cNvPicPr>
          <p:nvPr/>
        </p:nvPicPr>
        <p:blipFill>
          <a:blip r:embed="rId4"/>
          <a:stretch>
            <a:fillRect/>
          </a:stretch>
        </p:blipFill>
        <p:spPr>
          <a:xfrm>
            <a:off x="6390343" y="1091581"/>
            <a:ext cx="4103921" cy="5218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619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399AF-89DB-4B36-8532-376CDB56B5C3}"/>
              </a:ext>
            </a:extLst>
          </p:cNvPr>
          <p:cNvPicPr>
            <a:picLocks noChangeAspect="1"/>
          </p:cNvPicPr>
          <p:nvPr/>
        </p:nvPicPr>
        <p:blipFill>
          <a:blip r:embed="rId2"/>
          <a:stretch>
            <a:fillRect/>
          </a:stretch>
        </p:blipFill>
        <p:spPr>
          <a:xfrm>
            <a:off x="720648" y="3076107"/>
            <a:ext cx="10681918" cy="1865221"/>
          </a:xfrm>
          <a:prstGeom prst="rect">
            <a:avLst/>
          </a:prstGeom>
        </p:spPr>
      </p:pic>
      <p:sp>
        <p:nvSpPr>
          <p:cNvPr id="7171" name="Rectangle 2"/>
          <p:cNvSpPr>
            <a:spLocks noGrp="1" noChangeArrowheads="1"/>
          </p:cNvSpPr>
          <p:nvPr>
            <p:ph type="title"/>
          </p:nvPr>
        </p:nvSpPr>
        <p:spPr/>
        <p:txBody>
          <a:bodyPr>
            <a:normAutofit/>
          </a:bodyPr>
          <a:lstStyle/>
          <a:p>
            <a:r>
              <a:rPr lang="en-US" dirty="0"/>
              <a:t>Name and Describe Calculation</a:t>
            </a:r>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140</a:t>
            </a:fld>
            <a:endParaRPr kumimoji="0" lang="en-US" sz="1300">
              <a:solidFill>
                <a:schemeClr val="bg2"/>
              </a:solidFill>
              <a:latin typeface="Gill Sans MT" panose="020B0502020104020203" pitchFamily="34" charset="0"/>
            </a:endParaRPr>
          </a:p>
        </p:txBody>
      </p:sp>
      <p:sp>
        <p:nvSpPr>
          <p:cNvPr id="7" name="Text Box 6"/>
          <p:cNvSpPr txBox="1">
            <a:spLocks noChangeArrowheads="1"/>
          </p:cNvSpPr>
          <p:nvPr/>
        </p:nvSpPr>
        <p:spPr bwMode="auto">
          <a:xfrm>
            <a:off x="1524001" y="1527049"/>
            <a:ext cx="6223178" cy="707886"/>
          </a:xfrm>
          <a:prstGeom prst="rect">
            <a:avLst/>
          </a:prstGeom>
          <a:noFill/>
          <a:ln w="12700">
            <a:noFill/>
            <a:miter lim="800000"/>
            <a:headEnd/>
            <a:tailEnd/>
          </a:ln>
        </p:spPr>
        <p:txBody>
          <a:bodyPr wrap="none">
            <a:spAutoFit/>
          </a:bodyPr>
          <a:lstStyle/>
          <a:p>
            <a:pPr>
              <a:defRPr/>
            </a:pP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Click on Name and Description Button</a:t>
            </a:r>
          </a:p>
          <a:p>
            <a:pPr>
              <a:defRPr/>
            </a:pP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Type in a Name and Description for the calculation</a:t>
            </a:r>
          </a:p>
        </p:txBody>
      </p:sp>
      <p:cxnSp>
        <p:nvCxnSpPr>
          <p:cNvPr id="5" name="Straight Arrow Connector 4"/>
          <p:cNvCxnSpPr>
            <a:stCxn id="7" idx="2"/>
          </p:cNvCxnSpPr>
          <p:nvPr/>
        </p:nvCxnSpPr>
        <p:spPr>
          <a:xfrm flipH="1">
            <a:off x="3200401" y="2234935"/>
            <a:ext cx="1435189" cy="180366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a:stCxn id="7" idx="2"/>
          </p:cNvCxnSpPr>
          <p:nvPr/>
        </p:nvCxnSpPr>
        <p:spPr>
          <a:xfrm>
            <a:off x="4635590" y="2234935"/>
            <a:ext cx="317411" cy="134646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31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B97B1E-B72A-4288-8BF9-5A8AD35F2FEF}"/>
              </a:ext>
            </a:extLst>
          </p:cNvPr>
          <p:cNvPicPr>
            <a:picLocks noChangeAspect="1"/>
          </p:cNvPicPr>
          <p:nvPr/>
        </p:nvPicPr>
        <p:blipFill>
          <a:blip r:embed="rId3"/>
          <a:stretch>
            <a:fillRect/>
          </a:stretch>
        </p:blipFill>
        <p:spPr>
          <a:xfrm>
            <a:off x="1027231" y="2891870"/>
            <a:ext cx="10137538" cy="2820161"/>
          </a:xfrm>
          <a:prstGeom prst="rect">
            <a:avLst/>
          </a:prstGeom>
        </p:spPr>
      </p:pic>
      <p:sp>
        <p:nvSpPr>
          <p:cNvPr id="5" name="TextBox 4"/>
          <p:cNvSpPr txBox="1"/>
          <p:nvPr/>
        </p:nvSpPr>
        <p:spPr>
          <a:xfrm>
            <a:off x="1524001" y="1527049"/>
            <a:ext cx="9047163" cy="707886"/>
          </a:xfrm>
          <a:prstGeom prst="rect">
            <a:avLst/>
          </a:prstGeom>
          <a:noFill/>
        </p:spPr>
        <p:txBody>
          <a:bodyPr wrap="square" rtlCol="0">
            <a:spAutoFit/>
          </a:bodyPr>
          <a:lstStyle/>
          <a:p>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Click on Time Settings Button</a:t>
            </a:r>
          </a:p>
          <a:p>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Change Evaluation Time to 72 </a:t>
            </a:r>
            <a:r>
              <a:rPr lang="en-US" sz="2000" dirty="0" err="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hr</a:t>
            </a:r>
            <a:endPar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195" name="Rectangle 2"/>
          <p:cNvSpPr>
            <a:spLocks noGrp="1" noChangeArrowheads="1"/>
          </p:cNvSpPr>
          <p:nvPr>
            <p:ph type="title"/>
          </p:nvPr>
        </p:nvSpPr>
        <p:spPr/>
        <p:txBody>
          <a:bodyPr>
            <a:normAutofit fontScale="90000"/>
          </a:bodyPr>
          <a:lstStyle/>
          <a:p>
            <a:r>
              <a:rPr lang="en-US" dirty="0"/>
              <a:t>Verify Time Phases and Evaluation Time</a:t>
            </a:r>
          </a:p>
        </p:txBody>
      </p:sp>
      <p:sp>
        <p:nvSpPr>
          <p:cNvPr id="4" name="Slide Number Placeholder 3"/>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141</a:t>
            </a:fld>
            <a:endParaRPr kumimoji="0" lang="en-US" sz="1300" dirty="0">
              <a:solidFill>
                <a:schemeClr val="bg2"/>
              </a:solidFill>
              <a:latin typeface="Gill Sans MT" panose="020B0502020104020203" pitchFamily="34" charset="0"/>
            </a:endParaRPr>
          </a:p>
        </p:txBody>
      </p:sp>
      <p:cxnSp>
        <p:nvCxnSpPr>
          <p:cNvPr id="12" name="Straight Arrow Connector 11"/>
          <p:cNvCxnSpPr>
            <a:cxnSpLocks/>
            <a:stCxn id="5" idx="2"/>
          </p:cNvCxnSpPr>
          <p:nvPr/>
        </p:nvCxnSpPr>
        <p:spPr>
          <a:xfrm flipH="1">
            <a:off x="4114800" y="2234935"/>
            <a:ext cx="1932783" cy="187986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5" idx="2"/>
          </p:cNvCxnSpPr>
          <p:nvPr/>
        </p:nvCxnSpPr>
        <p:spPr>
          <a:xfrm>
            <a:off x="6047583" y="2234935"/>
            <a:ext cx="1343817" cy="218466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94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425D0A-0241-46F6-8891-AE8DA68A546E}"/>
              </a:ext>
            </a:extLst>
          </p:cNvPr>
          <p:cNvPicPr>
            <a:picLocks noChangeAspect="1"/>
          </p:cNvPicPr>
          <p:nvPr/>
        </p:nvPicPr>
        <p:blipFill>
          <a:blip r:embed="rId2"/>
          <a:stretch>
            <a:fillRect/>
          </a:stretch>
        </p:blipFill>
        <p:spPr>
          <a:xfrm>
            <a:off x="141528" y="3069772"/>
            <a:ext cx="11560627" cy="2057400"/>
          </a:xfrm>
          <a:prstGeom prst="rect">
            <a:avLst/>
          </a:prstGeom>
        </p:spPr>
      </p:pic>
      <p:sp>
        <p:nvSpPr>
          <p:cNvPr id="9219" name="Rectangle 2"/>
          <p:cNvSpPr>
            <a:spLocks noGrp="1" noChangeArrowheads="1"/>
          </p:cNvSpPr>
          <p:nvPr>
            <p:ph type="title"/>
          </p:nvPr>
        </p:nvSpPr>
        <p:spPr/>
        <p:txBody>
          <a:bodyPr>
            <a:normAutofit/>
          </a:bodyPr>
          <a:lstStyle/>
          <a:p>
            <a:r>
              <a:rPr lang="en-US" dirty="0"/>
              <a:t>Build Radionuclide Mixture</a:t>
            </a:r>
          </a:p>
        </p:txBody>
      </p:sp>
      <p:sp>
        <p:nvSpPr>
          <p:cNvPr id="9220" name="Rectangle 4"/>
          <p:cNvSpPr>
            <a:spLocks noGrp="1" noChangeArrowheads="1"/>
          </p:cNvSpPr>
          <p:nvPr>
            <p:ph sz="quarter" idx="11"/>
          </p:nvPr>
        </p:nvSpPr>
        <p:spPr>
          <a:xfrm>
            <a:off x="1019908" y="1457882"/>
            <a:ext cx="10426856" cy="935997"/>
          </a:xfrm>
        </p:spPr>
        <p:txBody>
          <a:bodyPr>
            <a:noAutofit/>
          </a:bodyPr>
          <a:lstStyle/>
          <a:p>
            <a:pPr>
              <a:spcAft>
                <a:spcPts val="0"/>
              </a:spcAft>
              <a:defRPr/>
            </a:pPr>
            <a:r>
              <a:rPr lang="en-US" dirty="0">
                <a:solidFill>
                  <a:schemeClr val="tx1">
                    <a:lumMod val="50000"/>
                  </a:schemeClr>
                </a:solidFill>
              </a:rPr>
              <a:t>Click on Radionuclide Mixture Button</a:t>
            </a:r>
          </a:p>
          <a:p>
            <a:pPr>
              <a:defRPr/>
            </a:pPr>
            <a:r>
              <a:rPr lang="en-US" dirty="0">
                <a:solidFill>
                  <a:schemeClr val="tx1">
                    <a:lumMod val="50000"/>
                  </a:schemeClr>
                </a:solidFill>
              </a:rPr>
              <a:t>Click the Integrated Air Concentration button</a:t>
            </a:r>
          </a:p>
          <a:p>
            <a:pPr>
              <a:spcAft>
                <a:spcPts val="0"/>
              </a:spcAft>
              <a:defRPr/>
            </a:pPr>
            <a:endParaRPr lang="en-US" dirty="0">
              <a:solidFill>
                <a:schemeClr val="tx1">
                  <a:lumMod val="50000"/>
                </a:schemeClr>
              </a:solidFill>
            </a:endParaRPr>
          </a:p>
          <a:p>
            <a:pPr marL="137160"/>
            <a:endParaRPr lang="en-US" dirty="0">
              <a:solidFill>
                <a:schemeClr val="tx1">
                  <a:lumMod val="50000"/>
                </a:schemeClr>
              </a:solidFill>
            </a:endParaRPr>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142</a:t>
            </a:fld>
            <a:endParaRPr kumimoji="0" lang="en-US" sz="1300" dirty="0">
              <a:solidFill>
                <a:schemeClr val="bg2"/>
              </a:solidFill>
              <a:latin typeface="Gill Sans MT" panose="020B0502020104020203" pitchFamily="34" charset="0"/>
            </a:endParaRPr>
          </a:p>
        </p:txBody>
      </p:sp>
      <p:cxnSp>
        <p:nvCxnSpPr>
          <p:cNvPr id="5" name="Straight Arrow Connector 4"/>
          <p:cNvCxnSpPr>
            <a:cxnSpLocks/>
            <a:stCxn id="9220" idx="2"/>
          </p:cNvCxnSpPr>
          <p:nvPr/>
        </p:nvCxnSpPr>
        <p:spPr>
          <a:xfrm>
            <a:off x="6233336" y="2393879"/>
            <a:ext cx="1539064" cy="210192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9220" idx="2"/>
          </p:cNvCxnSpPr>
          <p:nvPr/>
        </p:nvCxnSpPr>
        <p:spPr>
          <a:xfrm flipH="1">
            <a:off x="3657602" y="2393879"/>
            <a:ext cx="2575734" cy="217812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39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20D38C-BA92-425E-826A-64D3F77F1ABC}"/>
              </a:ext>
            </a:extLst>
          </p:cNvPr>
          <p:cNvPicPr>
            <a:picLocks noChangeAspect="1"/>
          </p:cNvPicPr>
          <p:nvPr/>
        </p:nvPicPr>
        <p:blipFill>
          <a:blip r:embed="rId2"/>
          <a:stretch>
            <a:fillRect/>
          </a:stretch>
        </p:blipFill>
        <p:spPr>
          <a:xfrm>
            <a:off x="2177302" y="1865143"/>
            <a:ext cx="8059943" cy="4964195"/>
          </a:xfrm>
          <a:prstGeom prst="rect">
            <a:avLst/>
          </a:prstGeom>
        </p:spPr>
      </p:pic>
      <p:sp>
        <p:nvSpPr>
          <p:cNvPr id="9219" name="Rectangle 2"/>
          <p:cNvSpPr>
            <a:spLocks noGrp="1" noChangeArrowheads="1"/>
          </p:cNvSpPr>
          <p:nvPr>
            <p:ph type="title"/>
          </p:nvPr>
        </p:nvSpPr>
        <p:spPr/>
        <p:txBody>
          <a:bodyPr>
            <a:normAutofit/>
          </a:bodyPr>
          <a:lstStyle/>
          <a:p>
            <a:r>
              <a:rPr lang="en-US" dirty="0"/>
              <a:t>Build Radionuclide Mixture</a:t>
            </a:r>
          </a:p>
        </p:txBody>
      </p:sp>
      <p:sp>
        <p:nvSpPr>
          <p:cNvPr id="9220" name="Rectangle 4"/>
          <p:cNvSpPr>
            <a:spLocks noGrp="1" noChangeArrowheads="1"/>
          </p:cNvSpPr>
          <p:nvPr>
            <p:ph sz="quarter" idx="11"/>
          </p:nvPr>
        </p:nvSpPr>
        <p:spPr>
          <a:xfrm>
            <a:off x="1019908" y="1457882"/>
            <a:ext cx="10426856" cy="407261"/>
          </a:xfrm>
        </p:spPr>
        <p:txBody>
          <a:bodyPr>
            <a:noAutofit/>
          </a:bodyPr>
          <a:lstStyle/>
          <a:p>
            <a:pPr>
              <a:spcAft>
                <a:spcPts val="0"/>
              </a:spcAft>
            </a:pPr>
            <a:r>
              <a:rPr lang="en-US" dirty="0">
                <a:solidFill>
                  <a:schemeClr val="tx1">
                    <a:lumMod val="50000"/>
                  </a:schemeClr>
                </a:solidFill>
              </a:rPr>
              <a:t>Click on Search and begin to populate Radionuclides</a:t>
            </a:r>
          </a:p>
          <a:p>
            <a:pPr marL="137160"/>
            <a:endParaRPr lang="en-US" dirty="0">
              <a:solidFill>
                <a:schemeClr val="tx1">
                  <a:lumMod val="50000"/>
                </a:schemeClr>
              </a:solidFill>
            </a:endParaRPr>
          </a:p>
          <a:p>
            <a:endParaRPr lang="en-US" dirty="0">
              <a:solidFill>
                <a:schemeClr val="tx1">
                  <a:lumMod val="50000"/>
                </a:schemeClr>
              </a:solidFill>
            </a:endParaRPr>
          </a:p>
          <a:p>
            <a:pPr marL="137160"/>
            <a:endParaRPr lang="en-US" dirty="0">
              <a:solidFill>
                <a:schemeClr val="tx1">
                  <a:lumMod val="50000"/>
                </a:schemeClr>
              </a:solidFill>
            </a:endParaRPr>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143</a:t>
            </a:fld>
            <a:endParaRPr kumimoji="0" lang="en-US" sz="1300" dirty="0">
              <a:solidFill>
                <a:schemeClr val="bg2"/>
              </a:solidFill>
              <a:latin typeface="Gill Sans MT" panose="020B0502020104020203" pitchFamily="34" charset="0"/>
            </a:endParaRPr>
          </a:p>
        </p:txBody>
      </p:sp>
      <p:cxnSp>
        <p:nvCxnSpPr>
          <p:cNvPr id="7" name="Straight Arrow Connector 6"/>
          <p:cNvCxnSpPr>
            <a:cxnSpLocks/>
            <a:stCxn id="9220" idx="2"/>
          </p:cNvCxnSpPr>
          <p:nvPr/>
        </p:nvCxnSpPr>
        <p:spPr>
          <a:xfrm>
            <a:off x="6233336" y="1865143"/>
            <a:ext cx="362673" cy="290206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29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B9959D-1BB5-47C0-AF8E-7D3223E3AC1B}"/>
              </a:ext>
            </a:extLst>
          </p:cNvPr>
          <p:cNvPicPr>
            <a:picLocks noChangeAspect="1"/>
          </p:cNvPicPr>
          <p:nvPr/>
        </p:nvPicPr>
        <p:blipFill>
          <a:blip r:embed="rId2"/>
          <a:stretch>
            <a:fillRect/>
          </a:stretch>
        </p:blipFill>
        <p:spPr>
          <a:xfrm>
            <a:off x="1340062" y="2287463"/>
            <a:ext cx="9511876" cy="4358997"/>
          </a:xfrm>
          <a:prstGeom prst="rect">
            <a:avLst/>
          </a:prstGeom>
        </p:spPr>
      </p:pic>
      <p:sp>
        <p:nvSpPr>
          <p:cNvPr id="11267" name="Rectangle 2"/>
          <p:cNvSpPr>
            <a:spLocks noGrp="1" noChangeArrowheads="1"/>
          </p:cNvSpPr>
          <p:nvPr>
            <p:ph type="title"/>
          </p:nvPr>
        </p:nvSpPr>
        <p:spPr/>
        <p:txBody>
          <a:bodyPr>
            <a:normAutofit/>
          </a:bodyPr>
          <a:lstStyle/>
          <a:p>
            <a:r>
              <a:rPr lang="en-US" dirty="0"/>
              <a:t>Build Radionuclide Mixture</a:t>
            </a:r>
          </a:p>
        </p:txBody>
      </p:sp>
      <p:sp>
        <p:nvSpPr>
          <p:cNvPr id="11268" name="Rectangle 3"/>
          <p:cNvSpPr>
            <a:spLocks noGrp="1" noChangeArrowheads="1"/>
          </p:cNvSpPr>
          <p:nvPr>
            <p:ph sz="quarter" idx="11"/>
          </p:nvPr>
        </p:nvSpPr>
        <p:spPr>
          <a:xfrm>
            <a:off x="1019908" y="1457882"/>
            <a:ext cx="10426856" cy="688848"/>
          </a:xfrm>
        </p:spPr>
        <p:txBody>
          <a:bodyPr>
            <a:noAutofit/>
          </a:bodyPr>
          <a:lstStyle/>
          <a:p>
            <a:pPr>
              <a:spcBef>
                <a:spcPts val="0"/>
              </a:spcBef>
              <a:spcAft>
                <a:spcPts val="0"/>
              </a:spcAft>
            </a:pPr>
            <a:r>
              <a:rPr lang="en-US" dirty="0">
                <a:solidFill>
                  <a:schemeClr val="tx1">
                    <a:lumMod val="50000"/>
                  </a:schemeClr>
                </a:solidFill>
              </a:rPr>
              <a:t>Enter the Radionuclide and the Integrated Air Concentration</a:t>
            </a:r>
          </a:p>
          <a:p>
            <a:pPr>
              <a:spcBef>
                <a:spcPts val="0"/>
              </a:spcBef>
              <a:spcAft>
                <a:spcPts val="0"/>
              </a:spcAft>
            </a:pPr>
            <a:r>
              <a:rPr lang="en-US" dirty="0">
                <a:solidFill>
                  <a:schemeClr val="tx1">
                    <a:lumMod val="50000"/>
                  </a:schemeClr>
                </a:solidFill>
              </a:rPr>
              <a:t>Notice the “Multiple” button under the Form column is highlighted – Double Click that button</a:t>
            </a:r>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144</a:t>
            </a:fld>
            <a:endParaRPr kumimoji="0" lang="en-US" sz="1300" dirty="0">
              <a:solidFill>
                <a:schemeClr val="bg2"/>
              </a:solidFill>
              <a:latin typeface="Gill Sans MT" panose="020B0502020104020203" pitchFamily="34" charset="0"/>
            </a:endParaRPr>
          </a:p>
        </p:txBody>
      </p:sp>
      <p:cxnSp>
        <p:nvCxnSpPr>
          <p:cNvPr id="7" name="Straight Arrow Connector 6"/>
          <p:cNvCxnSpPr>
            <a:cxnSpLocks/>
            <a:stCxn id="11268" idx="2"/>
          </p:cNvCxnSpPr>
          <p:nvPr/>
        </p:nvCxnSpPr>
        <p:spPr>
          <a:xfrm flipH="1">
            <a:off x="4987636" y="2146730"/>
            <a:ext cx="1245700" cy="318529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stCxn id="11268" idx="2"/>
          </p:cNvCxnSpPr>
          <p:nvPr/>
        </p:nvCxnSpPr>
        <p:spPr>
          <a:xfrm>
            <a:off x="6233336" y="2146730"/>
            <a:ext cx="2162519" cy="338717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72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a:bodyPr>
          <a:lstStyle/>
          <a:p>
            <a:r>
              <a:rPr lang="en-US" dirty="0"/>
              <a:t>Build Radionuclide Mixture</a:t>
            </a:r>
          </a:p>
        </p:txBody>
      </p:sp>
      <p:sp>
        <p:nvSpPr>
          <p:cNvPr id="11268" name="Rectangle 3"/>
          <p:cNvSpPr>
            <a:spLocks noGrp="1" noChangeArrowheads="1"/>
          </p:cNvSpPr>
          <p:nvPr>
            <p:ph sz="quarter" idx="11"/>
          </p:nvPr>
        </p:nvSpPr>
        <p:spPr>
          <a:xfrm>
            <a:off x="773151" y="1457882"/>
            <a:ext cx="10673613" cy="4690872"/>
          </a:xfrm>
        </p:spPr>
        <p:txBody>
          <a:bodyPr>
            <a:noAutofit/>
          </a:bodyPr>
          <a:lstStyle/>
          <a:p>
            <a:pPr>
              <a:spcBef>
                <a:spcPts val="0"/>
              </a:spcBef>
              <a:spcAft>
                <a:spcPts val="0"/>
              </a:spcAft>
            </a:pPr>
            <a:r>
              <a:rPr lang="en-US" dirty="0">
                <a:solidFill>
                  <a:schemeClr val="tx1">
                    <a:lumMod val="50000"/>
                  </a:schemeClr>
                </a:solidFill>
              </a:rPr>
              <a:t>A supplement box opens providing the user with the editable values for Airborne Partition</a:t>
            </a:r>
          </a:p>
          <a:p>
            <a:pPr>
              <a:spcBef>
                <a:spcPts val="0"/>
              </a:spcBef>
              <a:spcAft>
                <a:spcPts val="0"/>
              </a:spcAft>
            </a:pPr>
            <a:r>
              <a:rPr lang="en-US" dirty="0">
                <a:solidFill>
                  <a:schemeClr val="tx1">
                    <a:lumMod val="50000"/>
                  </a:schemeClr>
                </a:solidFill>
              </a:rPr>
              <a:t>Change these as specified</a:t>
            </a:r>
          </a:p>
          <a:p>
            <a:pPr>
              <a:spcBef>
                <a:spcPts val="0"/>
              </a:spcBef>
              <a:spcAft>
                <a:spcPts val="0"/>
              </a:spcAft>
            </a:pPr>
            <a:r>
              <a:rPr lang="en-US" dirty="0">
                <a:solidFill>
                  <a:schemeClr val="tx1">
                    <a:lumMod val="50000"/>
                  </a:schemeClr>
                </a:solidFill>
              </a:rPr>
              <a:t>Click Save with done</a:t>
            </a:r>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145</a:t>
            </a:fld>
            <a:endParaRPr kumimoji="0" lang="en-US" sz="1300" dirty="0">
              <a:solidFill>
                <a:schemeClr val="bg2"/>
              </a:solidFill>
              <a:latin typeface="Gill Sans MT" panose="020B0502020104020203" pitchFamily="34" charset="0"/>
            </a:endParaRPr>
          </a:p>
        </p:txBody>
      </p:sp>
      <p:pic>
        <p:nvPicPr>
          <p:cNvPr id="1026" name="Picture 2">
            <a:extLst>
              <a:ext uri="{FF2B5EF4-FFF2-40B4-BE49-F238E27FC236}">
                <a16:creationId xmlns:a16="http://schemas.microsoft.com/office/drawing/2014/main" id="{3BF7ED8F-87D8-45E0-8F89-352362FB8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457" y="2541589"/>
            <a:ext cx="8833606" cy="403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99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513F45-1739-4E0B-8E62-03F99DA9BE45}"/>
              </a:ext>
            </a:extLst>
          </p:cNvPr>
          <p:cNvPicPr>
            <a:picLocks noChangeAspect="1"/>
          </p:cNvPicPr>
          <p:nvPr/>
        </p:nvPicPr>
        <p:blipFill>
          <a:blip r:embed="rId2"/>
          <a:stretch>
            <a:fillRect/>
          </a:stretch>
        </p:blipFill>
        <p:spPr>
          <a:xfrm>
            <a:off x="880828" y="2604026"/>
            <a:ext cx="9816861" cy="2074852"/>
          </a:xfrm>
          <a:prstGeom prst="rect">
            <a:avLst/>
          </a:prstGeom>
        </p:spPr>
      </p:pic>
      <p:sp>
        <p:nvSpPr>
          <p:cNvPr id="9219" name="Rectangle 2"/>
          <p:cNvSpPr>
            <a:spLocks noGrp="1" noChangeArrowheads="1"/>
          </p:cNvSpPr>
          <p:nvPr>
            <p:ph type="title"/>
          </p:nvPr>
        </p:nvSpPr>
        <p:spPr/>
        <p:txBody>
          <a:bodyPr>
            <a:normAutofit/>
          </a:bodyPr>
          <a:lstStyle/>
          <a:p>
            <a:r>
              <a:rPr lang="en-US" dirty="0"/>
              <a:t>Run Calculation</a:t>
            </a:r>
          </a:p>
        </p:txBody>
      </p:sp>
      <p:sp>
        <p:nvSpPr>
          <p:cNvPr id="9220" name="Rectangle 4"/>
          <p:cNvSpPr>
            <a:spLocks noGrp="1" noChangeArrowheads="1"/>
          </p:cNvSpPr>
          <p:nvPr>
            <p:ph sz="quarter" idx="11"/>
          </p:nvPr>
        </p:nvSpPr>
        <p:spPr>
          <a:xfrm>
            <a:off x="1019908" y="1457882"/>
            <a:ext cx="5832955" cy="545579"/>
          </a:xfrm>
        </p:spPr>
        <p:txBody>
          <a:bodyPr>
            <a:noAutofit/>
          </a:bodyPr>
          <a:lstStyle/>
          <a:p>
            <a:pPr>
              <a:spcAft>
                <a:spcPts val="0"/>
              </a:spcAft>
              <a:defRPr/>
            </a:pPr>
            <a:r>
              <a:rPr lang="en-US" dirty="0">
                <a:solidFill>
                  <a:schemeClr val="tx1">
                    <a:lumMod val="50000"/>
                  </a:schemeClr>
                </a:solidFill>
              </a:rPr>
              <a:t>Click the Deposition button</a:t>
            </a:r>
          </a:p>
          <a:p>
            <a:endParaRPr lang="en-US" dirty="0">
              <a:solidFill>
                <a:schemeClr val="tx1">
                  <a:lumMod val="50000"/>
                </a:schemeClr>
              </a:solidFill>
            </a:endParaRPr>
          </a:p>
          <a:p>
            <a:pPr marL="137160"/>
            <a:endParaRPr lang="en-US" dirty="0">
              <a:solidFill>
                <a:schemeClr val="tx1">
                  <a:lumMod val="50000"/>
                </a:schemeClr>
              </a:solidFill>
            </a:endParaRPr>
          </a:p>
        </p:txBody>
      </p:sp>
      <p:sp>
        <p:nvSpPr>
          <p:cNvPr id="3" name="Slide Number Placeholder 2"/>
          <p:cNvSpPr>
            <a:spLocks noGrp="1"/>
          </p:cNvSpPr>
          <p:nvPr>
            <p:ph type="sldNum" sz="quarter" idx="4"/>
          </p:nvPr>
        </p:nvSpPr>
        <p:spPr/>
        <p:txBody>
          <a:bodyPr/>
          <a:lstStyle/>
          <a:p>
            <a:pPr algn="r" defTabSz="914400" fontAlgn="base">
              <a:spcBef>
                <a:spcPct val="0"/>
              </a:spcBef>
              <a:spcAft>
                <a:spcPct val="0"/>
              </a:spcAft>
              <a:defRPr/>
            </a:pPr>
            <a:fld id="{69E29E33-B620-47F9-BB04-8846C2A5AFCC}" type="slidenum">
              <a:rPr lang="en-US" sz="1300" b="1">
                <a:solidFill>
                  <a:schemeClr val="bg2"/>
                </a:solidFill>
                <a:latin typeface="Gill Sans MT" panose="020B0502020104020203" pitchFamily="34" charset="0"/>
              </a:rPr>
              <a:pPr algn="r" defTabSz="914400" fontAlgn="base">
                <a:spcBef>
                  <a:spcPct val="0"/>
                </a:spcBef>
                <a:spcAft>
                  <a:spcPct val="0"/>
                </a:spcAft>
                <a:defRPr/>
              </a:pPr>
              <a:t>146</a:t>
            </a:fld>
            <a:endParaRPr lang="en-US" sz="1300" b="1" dirty="0">
              <a:solidFill>
                <a:schemeClr val="bg2"/>
              </a:solidFill>
              <a:latin typeface="Gill Sans MT" panose="020B0502020104020203" pitchFamily="34" charset="0"/>
            </a:endParaRPr>
          </a:p>
        </p:txBody>
      </p:sp>
      <p:cxnSp>
        <p:nvCxnSpPr>
          <p:cNvPr id="8" name="Straight Arrow Connector 7"/>
          <p:cNvCxnSpPr>
            <a:cxnSpLocks/>
            <a:stCxn id="9220" idx="2"/>
          </p:cNvCxnSpPr>
          <p:nvPr/>
        </p:nvCxnSpPr>
        <p:spPr>
          <a:xfrm>
            <a:off x="3936386" y="2003461"/>
            <a:ext cx="1550014" cy="150173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66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395581-1388-480D-8757-FAB0F8C65A8F}"/>
              </a:ext>
            </a:extLst>
          </p:cNvPr>
          <p:cNvPicPr>
            <a:picLocks noChangeAspect="1"/>
          </p:cNvPicPr>
          <p:nvPr/>
        </p:nvPicPr>
        <p:blipFill>
          <a:blip r:embed="rId3"/>
          <a:stretch>
            <a:fillRect/>
          </a:stretch>
        </p:blipFill>
        <p:spPr>
          <a:xfrm>
            <a:off x="1569720" y="2266843"/>
            <a:ext cx="9052560" cy="2612136"/>
          </a:xfrm>
          <a:prstGeom prst="rect">
            <a:avLst/>
          </a:prstGeom>
        </p:spPr>
      </p:pic>
      <p:sp>
        <p:nvSpPr>
          <p:cNvPr id="17412" name="Rectangle 3"/>
          <p:cNvSpPr>
            <a:spLocks noGrp="1" noChangeArrowheads="1"/>
          </p:cNvSpPr>
          <p:nvPr>
            <p:ph type="title"/>
          </p:nvPr>
        </p:nvSpPr>
        <p:spPr/>
        <p:txBody>
          <a:bodyPr>
            <a:normAutofit/>
          </a:bodyPr>
          <a:lstStyle/>
          <a:p>
            <a:r>
              <a:rPr lang="en-US" dirty="0"/>
              <a:t>New Deposition DRL Created</a:t>
            </a:r>
          </a:p>
        </p:txBody>
      </p:sp>
      <p:sp>
        <p:nvSpPr>
          <p:cNvPr id="17413" name="Rectangle 4"/>
          <p:cNvSpPr>
            <a:spLocks noGrp="1" noChangeArrowheads="1"/>
          </p:cNvSpPr>
          <p:nvPr>
            <p:ph sz="quarter" idx="11"/>
          </p:nvPr>
        </p:nvSpPr>
        <p:spPr>
          <a:xfrm>
            <a:off x="1019908" y="1457882"/>
            <a:ext cx="6151454" cy="552741"/>
          </a:xfrm>
        </p:spPr>
        <p:txBody>
          <a:bodyPr/>
          <a:lstStyle/>
          <a:p>
            <a:pPr>
              <a:spcAft>
                <a:spcPts val="0"/>
              </a:spcAft>
            </a:pPr>
            <a:r>
              <a:rPr lang="en-US" dirty="0">
                <a:solidFill>
                  <a:schemeClr val="tx1">
                    <a:lumMod val="50000"/>
                  </a:schemeClr>
                </a:solidFill>
              </a:rPr>
              <a:t>Final Results displayed</a:t>
            </a:r>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chemeClr val="bg2"/>
                </a:solidFill>
                <a:latin typeface="Gill Sans MT" panose="020B0502020104020203" pitchFamily="34" charset="0"/>
              </a:rPr>
              <a:pPr/>
              <a:t>147</a:t>
            </a:fld>
            <a:endParaRPr lang="en-US" sz="1300" dirty="0">
              <a:solidFill>
                <a:schemeClr val="bg2"/>
              </a:solidFill>
              <a:latin typeface="Gill Sans MT" panose="020B0502020104020203" pitchFamily="34" charset="0"/>
            </a:endParaRPr>
          </a:p>
        </p:txBody>
      </p:sp>
      <p:cxnSp>
        <p:nvCxnSpPr>
          <p:cNvPr id="5" name="Straight Arrow Connector 4"/>
          <p:cNvCxnSpPr>
            <a:cxnSpLocks/>
            <a:stCxn id="17413" idx="2"/>
          </p:cNvCxnSpPr>
          <p:nvPr/>
        </p:nvCxnSpPr>
        <p:spPr>
          <a:xfrm>
            <a:off x="4095635" y="2010623"/>
            <a:ext cx="4438765" cy="1570777"/>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E6962AF-33E1-4EF9-A730-1647BDE09965}"/>
              </a:ext>
            </a:extLst>
          </p:cNvPr>
          <p:cNvPicPr>
            <a:picLocks noChangeAspect="1"/>
          </p:cNvPicPr>
          <p:nvPr/>
        </p:nvPicPr>
        <p:blipFill>
          <a:blip r:embed="rId4"/>
          <a:stretch>
            <a:fillRect/>
          </a:stretch>
        </p:blipFill>
        <p:spPr>
          <a:xfrm>
            <a:off x="7878912" y="4114800"/>
            <a:ext cx="1950889" cy="388654"/>
          </a:xfrm>
          <a:prstGeom prst="rect">
            <a:avLst/>
          </a:prstGeom>
        </p:spPr>
      </p:pic>
      <p:pic>
        <p:nvPicPr>
          <p:cNvPr id="8" name="Picture 7">
            <a:extLst>
              <a:ext uri="{FF2B5EF4-FFF2-40B4-BE49-F238E27FC236}">
                <a16:creationId xmlns:a16="http://schemas.microsoft.com/office/drawing/2014/main" id="{550CB0E9-4F2C-4E13-926E-4A4D79233591}"/>
              </a:ext>
            </a:extLst>
          </p:cNvPr>
          <p:cNvPicPr>
            <a:picLocks noChangeAspect="1"/>
          </p:cNvPicPr>
          <p:nvPr/>
        </p:nvPicPr>
        <p:blipFill>
          <a:blip r:embed="rId5"/>
          <a:stretch>
            <a:fillRect/>
          </a:stretch>
        </p:blipFill>
        <p:spPr>
          <a:xfrm>
            <a:off x="3367955" y="4759674"/>
            <a:ext cx="5486400" cy="1724297"/>
          </a:xfrm>
          <a:prstGeom prst="rect">
            <a:avLst/>
          </a:prstGeom>
        </p:spPr>
      </p:pic>
    </p:spTree>
    <p:extLst>
      <p:ext uri="{BB962C8B-B14F-4D97-AF65-F5344CB8AC3E}">
        <p14:creationId xmlns:p14="http://schemas.microsoft.com/office/powerpoint/2010/main" val="171301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a:bodyPr>
          <a:lstStyle/>
          <a:p>
            <a:r>
              <a:rPr lang="en-US" dirty="0"/>
              <a:t>Interpreting the Results</a:t>
            </a:r>
          </a:p>
        </p:txBody>
      </p:sp>
      <p:sp>
        <p:nvSpPr>
          <p:cNvPr id="3" name="Slide Number Placeholder 2"/>
          <p:cNvSpPr>
            <a:spLocks noGrp="1"/>
          </p:cNvSpPr>
          <p:nvPr>
            <p:ph type="sldNum" sz="quarter" idx="4"/>
          </p:nvPr>
        </p:nvSpPr>
        <p:spPr>
          <a:noFill/>
        </p:spPr>
        <p:txBody>
          <a:bodyPr/>
          <a:lstStyle/>
          <a:p>
            <a:pPr algn="r" defTabSz="914400" fontAlgn="base">
              <a:spcBef>
                <a:spcPct val="0"/>
              </a:spcBef>
              <a:spcAft>
                <a:spcPct val="0"/>
              </a:spcAft>
              <a:defRPr/>
            </a:pPr>
            <a:fld id="{69E29E33-B620-47F9-BB04-8846C2A5AFCC}" type="slidenum">
              <a:rPr lang="en-US" sz="1300">
                <a:solidFill>
                  <a:schemeClr val="bg2"/>
                </a:solidFill>
                <a:latin typeface="Gill Sans MT" panose="020B0502020104020203" pitchFamily="34" charset="0"/>
                <a:cs typeface="Calibri" pitchFamily="34" charset="0"/>
              </a:rPr>
              <a:pPr algn="r" defTabSz="914400" fontAlgn="base">
                <a:spcBef>
                  <a:spcPct val="0"/>
                </a:spcBef>
                <a:spcAft>
                  <a:spcPct val="0"/>
                </a:spcAft>
                <a:defRPr/>
              </a:pPr>
              <a:t>148</a:t>
            </a:fld>
            <a:endParaRPr lang="en-US" sz="1300" dirty="0">
              <a:solidFill>
                <a:schemeClr val="bg2"/>
              </a:solidFill>
              <a:latin typeface="Gill Sans MT" panose="020B0502020104020203" pitchFamily="34" charset="0"/>
              <a:cs typeface="Calibri" pitchFamily="34" charset="0"/>
            </a:endParaRPr>
          </a:p>
        </p:txBody>
      </p:sp>
      <p:sp>
        <p:nvSpPr>
          <p:cNvPr id="4100" name="Text Box 4"/>
          <p:cNvSpPr txBox="1">
            <a:spLocks noChangeArrowheads="1"/>
          </p:cNvSpPr>
          <p:nvPr/>
        </p:nvSpPr>
        <p:spPr bwMode="auto">
          <a:xfrm>
            <a:off x="1524000" y="1785068"/>
            <a:ext cx="9144000" cy="3502497"/>
          </a:xfrm>
          <a:prstGeom prst="rect">
            <a:avLst/>
          </a:prstGeom>
          <a:noFill/>
          <a:ln w="12700">
            <a:noFill/>
            <a:miter lim="800000"/>
            <a:headEnd/>
            <a:tailEnd/>
          </a:ln>
        </p:spPr>
        <p:txBody>
          <a:bodyPr wrap="square">
            <a:spAutoFit/>
          </a:bodyPr>
          <a:lstStyle/>
          <a:p>
            <a:pPr marL="182880" defTabSz="914400" eaLnBrk="0" fontAlgn="base" hangingPunct="0">
              <a:lnSpc>
                <a:spcPct val="90000"/>
              </a:lnSpc>
              <a:spcAft>
                <a:spcPts val="600"/>
              </a:spcAft>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A Deposition DRL  of 35.43 µCi/m</a:t>
            </a:r>
            <a:r>
              <a:rPr lang="en-US" sz="20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2</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measured at 72 hrs after the release indicates that the Protective Action Guide (PAG) of 5 rem to the 1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yr</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old thyroid for the Early Phase (TD) time phase is met or exceeded</a:t>
            </a:r>
          </a:p>
          <a:p>
            <a:pPr marL="182880" defTabSz="914400" eaLnBrk="0" fontAlgn="base" hangingPunct="0">
              <a:lnSpc>
                <a:spcPct val="90000"/>
              </a:lnSpc>
              <a:spcAft>
                <a:spcPts val="600"/>
              </a:spcAft>
              <a:defRPr/>
            </a:pP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82880" defTabSz="914400" eaLnBrk="0" fontAlgn="base" hangingPunct="0">
              <a:lnSpc>
                <a:spcPct val="90000"/>
              </a:lnSpc>
              <a:spcAft>
                <a:spcPts val="600"/>
              </a:spcAft>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This data would provide the Decision Makers the information needed to take some protective action such as issuance of KI and advise as to administration</a:t>
            </a:r>
          </a:p>
          <a:p>
            <a:pPr marL="182880" defTabSz="914400" eaLnBrk="0" fontAlgn="base" hangingPunct="0">
              <a:lnSpc>
                <a:spcPct val="90000"/>
              </a:lnSpc>
              <a:spcAft>
                <a:spcPts val="600"/>
              </a:spcAft>
              <a:defRPr/>
            </a:pP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82880" defTabSz="914400" eaLnBrk="0" fontAlgn="base" hangingPunct="0">
              <a:lnSpc>
                <a:spcPct val="90000"/>
              </a:lnSpc>
              <a:spcAft>
                <a:spcPts val="600"/>
              </a:spcAft>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Also this data is provided to NARAC for plotting on a map to determine the potential impacted area that protective actions should be implemented</a:t>
            </a:r>
            <a:r>
              <a:rPr lang="en-US" sz="2400" dirty="0">
                <a:solidFill>
                  <a:prstClr val="black"/>
                </a:solidFill>
                <a:latin typeface="Calibri"/>
              </a:rPr>
              <a:t>		</a:t>
            </a:r>
            <a:endParaRPr lang="en-US" sz="2400" dirty="0">
              <a:solidFill>
                <a:prstClr val="black"/>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xEl>
                                              <p:pRg st="2" end="2"/>
                                            </p:txEl>
                                          </p:spTgt>
                                        </p:tgtEl>
                                        <p:attrNameLst>
                                          <p:attrName>style.visibility</p:attrName>
                                        </p:attrNameLst>
                                      </p:cBhvr>
                                      <p:to>
                                        <p:strVal val="visible"/>
                                      </p:to>
                                    </p:set>
                                    <p:animEffect transition="in" filter="fade">
                                      <p:cBhvr>
                                        <p:cTn id="12" dur="500"/>
                                        <p:tgtEl>
                                          <p:spTgt spid="41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0">
                                            <p:txEl>
                                              <p:pRg st="4" end="4"/>
                                            </p:txEl>
                                          </p:spTgt>
                                        </p:tgtEl>
                                        <p:attrNameLst>
                                          <p:attrName>style.visibility</p:attrName>
                                        </p:attrNameLst>
                                      </p:cBhvr>
                                      <p:to>
                                        <p:strVal val="visible"/>
                                      </p:to>
                                    </p:set>
                                    <p:animEffect transition="in" filter="fade">
                                      <p:cBhvr>
                                        <p:cTn id="17"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F969-9623-2CDF-7500-8485DAC1B800}"/>
              </a:ext>
            </a:extLst>
          </p:cNvPr>
          <p:cNvSpPr>
            <a:spLocks noGrp="1"/>
          </p:cNvSpPr>
          <p:nvPr>
            <p:ph type="title"/>
          </p:nvPr>
        </p:nvSpPr>
        <p:spPr/>
        <p:txBody>
          <a:bodyPr/>
          <a:lstStyle/>
          <a:p>
            <a:r>
              <a:rPr lang="en-US" dirty="0"/>
              <a:t>Turbo FRMAC</a:t>
            </a:r>
          </a:p>
        </p:txBody>
      </p:sp>
      <p:sp>
        <p:nvSpPr>
          <p:cNvPr id="3" name="Content Placeholder 2">
            <a:extLst>
              <a:ext uri="{FF2B5EF4-FFF2-40B4-BE49-F238E27FC236}">
                <a16:creationId xmlns:a16="http://schemas.microsoft.com/office/drawing/2014/main" id="{1F31F7D9-0218-42A9-1623-3AEF2E67C1C7}"/>
              </a:ext>
            </a:extLst>
          </p:cNvPr>
          <p:cNvSpPr>
            <a:spLocks noGrp="1"/>
          </p:cNvSpPr>
          <p:nvPr>
            <p:ph sz="quarter" idx="11"/>
          </p:nvPr>
        </p:nvSpPr>
        <p:spPr/>
        <p:txBody>
          <a:bodyPr>
            <a:normAutofit/>
          </a:bodyPr>
          <a:lstStyle/>
          <a:p>
            <a:pPr>
              <a:lnSpc>
                <a:spcPct val="100000"/>
              </a:lnSpc>
            </a:pPr>
            <a:r>
              <a:rPr lang="en-US" sz="2400" dirty="0">
                <a:solidFill>
                  <a:srgbClr val="212529"/>
                </a:solidFill>
              </a:rPr>
              <a:t>Turbo FRMAC, developed and maintained by Sandia National Laboratories</a:t>
            </a:r>
            <a:r>
              <a:rPr lang="en-US" sz="2400" b="0" i="0" dirty="0">
                <a:solidFill>
                  <a:srgbClr val="212529"/>
                </a:solidFill>
                <a:effectLst/>
              </a:rPr>
              <a:t> is designed to help the decision maker in a radiological emergency understand the significance of the field sample results and modeling information, so that proper response actions can be implemented. It is intended to aid the leadership in identifying the proper action needed in order to appropriately protect the public.</a:t>
            </a:r>
            <a:br>
              <a:rPr lang="en-US" sz="1800" b="0" i="0" dirty="0">
                <a:solidFill>
                  <a:srgbClr val="212529"/>
                </a:solidFill>
                <a:effectLst/>
                <a:latin typeface="Tahoma" panose="020B0604030504040204" pitchFamily="34" charset="0"/>
              </a:rPr>
            </a:br>
            <a:endParaRPr lang="en-US" sz="1800" b="0" i="0" dirty="0">
              <a:solidFill>
                <a:srgbClr val="212529"/>
              </a:solidFill>
              <a:effectLst/>
              <a:latin typeface="Tahoma" panose="020B0604030504040204" pitchFamily="34" charset="0"/>
            </a:endParaRPr>
          </a:p>
        </p:txBody>
      </p:sp>
      <p:sp>
        <p:nvSpPr>
          <p:cNvPr id="4" name="Slide Number Placeholder 3">
            <a:extLst>
              <a:ext uri="{FF2B5EF4-FFF2-40B4-BE49-F238E27FC236}">
                <a16:creationId xmlns:a16="http://schemas.microsoft.com/office/drawing/2014/main" id="{A486F5A9-61C8-04F7-57F0-4C9177255EFF}"/>
              </a:ext>
            </a:extLst>
          </p:cNvPr>
          <p:cNvSpPr>
            <a:spLocks noGrp="1"/>
          </p:cNvSpPr>
          <p:nvPr>
            <p:ph type="sldNum" sz="quarter" idx="4"/>
          </p:nvPr>
        </p:nvSpPr>
        <p:spPr/>
        <p:txBody>
          <a:bodyPr/>
          <a:lstStyle/>
          <a:p>
            <a:pPr algn="ctr"/>
            <a:fld id="{F6B149FD-26F7-3645-B4E7-BA8B8CC5EEA8}" type="slidenum">
              <a:rPr lang="en-US" smtClean="0"/>
              <a:pPr algn="ctr"/>
              <a:t>15</a:t>
            </a:fld>
            <a:endParaRPr lang="en-US" dirty="0"/>
          </a:p>
        </p:txBody>
      </p:sp>
      <p:pic>
        <p:nvPicPr>
          <p:cNvPr id="7" name="Picture 6">
            <a:extLst>
              <a:ext uri="{FF2B5EF4-FFF2-40B4-BE49-F238E27FC236}">
                <a16:creationId xmlns:a16="http://schemas.microsoft.com/office/drawing/2014/main" id="{03ADFC3C-B088-0530-D6F0-ED1B269B5128}"/>
              </a:ext>
            </a:extLst>
          </p:cNvPr>
          <p:cNvPicPr>
            <a:picLocks noChangeAspect="1"/>
          </p:cNvPicPr>
          <p:nvPr/>
        </p:nvPicPr>
        <p:blipFill>
          <a:blip r:embed="rId2"/>
          <a:stretch>
            <a:fillRect/>
          </a:stretch>
        </p:blipFill>
        <p:spPr>
          <a:xfrm>
            <a:off x="3581927" y="4149845"/>
            <a:ext cx="4534293" cy="2046147"/>
          </a:xfrm>
          <a:prstGeom prst="rect">
            <a:avLst/>
          </a:prstGeom>
        </p:spPr>
      </p:pic>
    </p:spTree>
    <p:extLst>
      <p:ext uri="{BB962C8B-B14F-4D97-AF65-F5344CB8AC3E}">
        <p14:creationId xmlns:p14="http://schemas.microsoft.com/office/powerpoint/2010/main" val="296044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B634E-7E3F-4CAB-8033-B94529118D3A}"/>
              </a:ext>
            </a:extLst>
          </p:cNvPr>
          <p:cNvSpPr>
            <a:spLocks noGrp="1"/>
          </p:cNvSpPr>
          <p:nvPr>
            <p:ph type="title"/>
          </p:nvPr>
        </p:nvSpPr>
        <p:spPr/>
        <p:txBody>
          <a:bodyPr/>
          <a:lstStyle/>
          <a:p>
            <a:r>
              <a:rPr lang="en-US" dirty="0"/>
              <a:t>Turbo FRMAC</a:t>
            </a:r>
          </a:p>
        </p:txBody>
      </p:sp>
      <p:sp>
        <p:nvSpPr>
          <p:cNvPr id="3" name="Content Placeholder 2">
            <a:extLst>
              <a:ext uri="{FF2B5EF4-FFF2-40B4-BE49-F238E27FC236}">
                <a16:creationId xmlns:a16="http://schemas.microsoft.com/office/drawing/2014/main" id="{381656D8-DA27-4083-89E2-5C48440F53C9}"/>
              </a:ext>
            </a:extLst>
          </p:cNvPr>
          <p:cNvSpPr>
            <a:spLocks noGrp="1"/>
          </p:cNvSpPr>
          <p:nvPr>
            <p:ph sz="quarter" idx="11"/>
          </p:nvPr>
        </p:nvSpPr>
        <p:spPr/>
        <p:txBody>
          <a:bodyPr>
            <a:normAutofit/>
          </a:bodyPr>
          <a:lstStyle/>
          <a:p>
            <a:pPr marL="342900" indent="-342900">
              <a:lnSpc>
                <a:spcPct val="100000"/>
              </a:lnSpc>
              <a:buFont typeface="Arial" panose="020B0604020202020204" pitchFamily="34" charset="0"/>
              <a:buChar char="•"/>
            </a:pPr>
            <a:r>
              <a:rPr lang="en-US" dirty="0"/>
              <a:t>Software performs complex calculations to quickly evaluate radiological hazards during an emergency response by assessing impacts to the public, workers, and the food supply</a:t>
            </a:r>
          </a:p>
          <a:p>
            <a:pPr marL="342900" indent="-342900">
              <a:lnSpc>
                <a:spcPct val="100000"/>
              </a:lnSpc>
              <a:buFont typeface="Arial" panose="020B0604020202020204" pitchFamily="34" charset="0"/>
              <a:buChar char="•"/>
            </a:pPr>
            <a:r>
              <a:rPr lang="en-US" dirty="0"/>
              <a:t>Automates FRMAC Assessment Manual methods</a:t>
            </a:r>
          </a:p>
          <a:p>
            <a:pPr marL="342900" indent="-342900">
              <a:lnSpc>
                <a:spcPct val="100000"/>
              </a:lnSpc>
              <a:buFont typeface="Arial" panose="020B0604020202020204" pitchFamily="34" charset="0"/>
              <a:buChar char="•"/>
            </a:pPr>
            <a:r>
              <a:rPr lang="en-US" dirty="0"/>
              <a:t>Eliminates </a:t>
            </a:r>
            <a:r>
              <a:rPr lang="en-US" u="sng" dirty="0"/>
              <a:t>most</a:t>
            </a:r>
            <a:r>
              <a:rPr lang="en-US" dirty="0"/>
              <a:t> human errors </a:t>
            </a:r>
          </a:p>
          <a:p>
            <a:pPr marL="342900" indent="-342900">
              <a:lnSpc>
                <a:spcPct val="100000"/>
              </a:lnSpc>
              <a:buFont typeface="Arial" panose="020B0604020202020204" pitchFamily="34" charset="0"/>
              <a:buChar char="•"/>
            </a:pPr>
            <a:r>
              <a:rPr lang="en-US" dirty="0"/>
              <a:t>Deployable software application developed by SNL</a:t>
            </a:r>
          </a:p>
          <a:p>
            <a:pPr marL="342900" indent="-342900">
              <a:lnSpc>
                <a:spcPct val="100000"/>
              </a:lnSpc>
              <a:buFont typeface="Arial" panose="020B0604020202020204" pitchFamily="34" charset="0"/>
              <a:buChar char="•"/>
            </a:pPr>
            <a:r>
              <a:rPr lang="en-US" dirty="0"/>
              <a:t>Does not require internet connection</a:t>
            </a:r>
          </a:p>
          <a:p>
            <a:pPr marL="342900" indent="-342900">
              <a:lnSpc>
                <a:spcPct val="100000"/>
              </a:lnSpc>
              <a:buFont typeface="Arial" panose="020B0604020202020204" pitchFamily="34" charset="0"/>
              <a:buChar char="•"/>
            </a:pPr>
            <a:r>
              <a:rPr lang="en-US" dirty="0"/>
              <a:t>Updated periodically to implement new and revised methods</a:t>
            </a:r>
          </a:p>
          <a:p>
            <a:pPr marL="342900" indent="-342900">
              <a:lnSpc>
                <a:spcPct val="100000"/>
              </a:lnSpc>
              <a:buFont typeface="Arial" panose="020B0604020202020204" pitchFamily="34" charset="0"/>
              <a:buChar char="•"/>
            </a:pPr>
            <a:r>
              <a:rPr lang="en-US" dirty="0"/>
              <a:t>NOT a replacement for health physics knowledge and experience</a:t>
            </a:r>
          </a:p>
        </p:txBody>
      </p:sp>
      <p:sp>
        <p:nvSpPr>
          <p:cNvPr id="4" name="Slide Number Placeholder 3">
            <a:extLst>
              <a:ext uri="{FF2B5EF4-FFF2-40B4-BE49-F238E27FC236}">
                <a16:creationId xmlns:a16="http://schemas.microsoft.com/office/drawing/2014/main" id="{852FAB73-7739-442D-B051-76CFC24580A4}"/>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solidFill>
                  <a:schemeClr val="bg2"/>
                </a:solidFill>
              </a:rPr>
              <a:pPr/>
              <a:t>16</a:t>
            </a:fld>
            <a:endParaRPr lang="en-US" dirty="0">
              <a:solidFill>
                <a:schemeClr val="bg2"/>
              </a:solidFill>
            </a:endParaRPr>
          </a:p>
        </p:txBody>
      </p:sp>
      <p:pic>
        <p:nvPicPr>
          <p:cNvPr id="7" name="Picture 6">
            <a:extLst>
              <a:ext uri="{FF2B5EF4-FFF2-40B4-BE49-F238E27FC236}">
                <a16:creationId xmlns:a16="http://schemas.microsoft.com/office/drawing/2014/main" id="{872F6289-7FE3-E2C4-2B36-50209CD34D6B}"/>
              </a:ext>
            </a:extLst>
          </p:cNvPr>
          <p:cNvPicPr>
            <a:picLocks noChangeAspect="1"/>
          </p:cNvPicPr>
          <p:nvPr/>
        </p:nvPicPr>
        <p:blipFill>
          <a:blip r:embed="rId2"/>
          <a:stretch>
            <a:fillRect/>
          </a:stretch>
        </p:blipFill>
        <p:spPr>
          <a:xfrm>
            <a:off x="3975467" y="5133013"/>
            <a:ext cx="3710124" cy="1674232"/>
          </a:xfrm>
          <a:prstGeom prst="rect">
            <a:avLst/>
          </a:prstGeom>
        </p:spPr>
      </p:pic>
    </p:spTree>
    <p:extLst>
      <p:ext uri="{BB962C8B-B14F-4D97-AF65-F5344CB8AC3E}">
        <p14:creationId xmlns:p14="http://schemas.microsoft.com/office/powerpoint/2010/main" val="195896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4E7E-3937-7A70-B206-FB5350E59431}"/>
              </a:ext>
            </a:extLst>
          </p:cNvPr>
          <p:cNvSpPr>
            <a:spLocks noGrp="1"/>
          </p:cNvSpPr>
          <p:nvPr>
            <p:ph type="title"/>
          </p:nvPr>
        </p:nvSpPr>
        <p:spPr/>
        <p:txBody>
          <a:bodyPr/>
          <a:lstStyle/>
          <a:p>
            <a:r>
              <a:rPr lang="en-US" dirty="0"/>
              <a:t>Question Answered by Turbo FRMAC</a:t>
            </a:r>
          </a:p>
        </p:txBody>
      </p:sp>
      <p:sp>
        <p:nvSpPr>
          <p:cNvPr id="3" name="Content Placeholder 2">
            <a:extLst>
              <a:ext uri="{FF2B5EF4-FFF2-40B4-BE49-F238E27FC236}">
                <a16:creationId xmlns:a16="http://schemas.microsoft.com/office/drawing/2014/main" id="{B201AB61-D777-0BB4-FF30-CB0642738791}"/>
              </a:ext>
            </a:extLst>
          </p:cNvPr>
          <p:cNvSpPr>
            <a:spLocks noGrp="1"/>
          </p:cNvSpPr>
          <p:nvPr>
            <p:ph sz="quarter" idx="11"/>
          </p:nvPr>
        </p:nvSpPr>
        <p:spPr/>
        <p:txBody>
          <a:bodyPr>
            <a:normAutofit/>
          </a:bodyPr>
          <a:lstStyle/>
          <a:p>
            <a:pPr marL="630237" indent="-342900" algn="l">
              <a:lnSpc>
                <a:spcPct val="100000"/>
              </a:lnSpc>
              <a:spcBef>
                <a:spcPts val="1800"/>
              </a:spcBef>
              <a:spcAft>
                <a:spcPts val="0"/>
              </a:spcAft>
              <a:buFont typeface="Arial" panose="020B0604020202020204" pitchFamily="34" charset="0"/>
              <a:buChar char="•"/>
            </a:pPr>
            <a:r>
              <a:rPr lang="en-US" sz="2400" b="0" i="0" dirty="0">
                <a:solidFill>
                  <a:srgbClr val="212529"/>
                </a:solidFill>
                <a:effectLst/>
              </a:rPr>
              <a:t>Do radiation values exceed regulatory or guidance limits?</a:t>
            </a:r>
          </a:p>
          <a:p>
            <a:pPr marL="630237" indent="-342900" algn="l">
              <a:lnSpc>
                <a:spcPct val="100000"/>
              </a:lnSpc>
              <a:spcBef>
                <a:spcPts val="1800"/>
              </a:spcBef>
              <a:spcAft>
                <a:spcPts val="0"/>
              </a:spcAft>
              <a:buFont typeface="Arial" panose="020B0604020202020204" pitchFamily="34" charset="0"/>
              <a:buChar char="•"/>
            </a:pPr>
            <a:r>
              <a:rPr lang="en-US" sz="2400" b="0" i="0" dirty="0">
                <a:solidFill>
                  <a:srgbClr val="212529"/>
                </a:solidFill>
                <a:effectLst/>
              </a:rPr>
              <a:t>Should crops be destroyed or can they be utilized?</a:t>
            </a:r>
          </a:p>
          <a:p>
            <a:pPr marL="630237" indent="-342900" algn="l">
              <a:lnSpc>
                <a:spcPct val="100000"/>
              </a:lnSpc>
              <a:spcBef>
                <a:spcPts val="1800"/>
              </a:spcBef>
              <a:spcAft>
                <a:spcPts val="0"/>
              </a:spcAft>
              <a:buFont typeface="Arial" panose="020B0604020202020204" pitchFamily="34" charset="0"/>
              <a:buChar char="•"/>
            </a:pPr>
            <a:r>
              <a:rPr lang="en-US" sz="2400" b="0" i="0" dirty="0">
                <a:solidFill>
                  <a:srgbClr val="212529"/>
                </a:solidFill>
                <a:effectLst/>
              </a:rPr>
              <a:t>Should animal pro</a:t>
            </a:r>
            <a:r>
              <a:rPr lang="en-US" sz="2400" dirty="0">
                <a:solidFill>
                  <a:srgbClr val="212529"/>
                </a:solidFill>
              </a:rPr>
              <a:t>ducts be destroyed or can they be utilized? </a:t>
            </a:r>
            <a:endParaRPr lang="en-US" sz="2400" b="0" i="0" dirty="0">
              <a:solidFill>
                <a:srgbClr val="212529"/>
              </a:solidFill>
              <a:effectLst/>
            </a:endParaRPr>
          </a:p>
          <a:p>
            <a:pPr marL="630237" indent="-342900" algn="l">
              <a:lnSpc>
                <a:spcPct val="100000"/>
              </a:lnSpc>
              <a:spcBef>
                <a:spcPts val="1800"/>
              </a:spcBef>
              <a:spcAft>
                <a:spcPts val="0"/>
              </a:spcAft>
              <a:buFont typeface="Arial" panose="020B0604020202020204" pitchFamily="34" charset="0"/>
              <a:buChar char="•"/>
            </a:pPr>
            <a:r>
              <a:rPr lang="en-US" sz="2400" b="0" i="0" dirty="0">
                <a:solidFill>
                  <a:srgbClr val="212529"/>
                </a:solidFill>
                <a:effectLst/>
              </a:rPr>
              <a:t>Do residents need to be evacuated, sheltered in place, or should another action be taken?</a:t>
            </a:r>
          </a:p>
          <a:p>
            <a:pPr marL="630237" indent="-342900" algn="l">
              <a:lnSpc>
                <a:spcPct val="100000"/>
              </a:lnSpc>
              <a:spcBef>
                <a:spcPts val="1800"/>
              </a:spcBef>
              <a:spcAft>
                <a:spcPts val="0"/>
              </a:spcAft>
              <a:buFont typeface="Arial" panose="020B0604020202020204" pitchFamily="34" charset="0"/>
              <a:buChar char="•"/>
            </a:pPr>
            <a:r>
              <a:rPr lang="en-US" sz="2400" b="0" i="0" dirty="0">
                <a:solidFill>
                  <a:srgbClr val="212529"/>
                </a:solidFill>
                <a:effectLst/>
              </a:rPr>
              <a:t>How long can emergency workers work in a given area?</a:t>
            </a:r>
          </a:p>
        </p:txBody>
      </p:sp>
      <p:sp>
        <p:nvSpPr>
          <p:cNvPr id="4" name="Slide Number Placeholder 3">
            <a:extLst>
              <a:ext uri="{FF2B5EF4-FFF2-40B4-BE49-F238E27FC236}">
                <a16:creationId xmlns:a16="http://schemas.microsoft.com/office/drawing/2014/main" id="{0DC501A7-2F12-7E1F-B5F0-B305502CED3C}"/>
              </a:ext>
            </a:extLst>
          </p:cNvPr>
          <p:cNvSpPr>
            <a:spLocks noGrp="1"/>
          </p:cNvSpPr>
          <p:nvPr>
            <p:ph type="sldNum" sz="quarter" idx="4"/>
          </p:nvPr>
        </p:nvSpPr>
        <p:spPr/>
        <p:txBody>
          <a:bodyPr/>
          <a:lstStyle/>
          <a:p>
            <a:pPr algn="ctr"/>
            <a:fld id="{F6B149FD-26F7-3645-B4E7-BA8B8CC5EEA8}" type="slidenum">
              <a:rPr lang="en-US" smtClean="0"/>
              <a:pPr algn="ctr"/>
              <a:t>17</a:t>
            </a:fld>
            <a:endParaRPr lang="en-US" dirty="0"/>
          </a:p>
        </p:txBody>
      </p:sp>
    </p:spTree>
    <p:extLst>
      <p:ext uri="{BB962C8B-B14F-4D97-AF65-F5344CB8AC3E}">
        <p14:creationId xmlns:p14="http://schemas.microsoft.com/office/powerpoint/2010/main" val="271315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8D408-2FD4-1903-0263-BE32AAB86D65}"/>
              </a:ext>
            </a:extLst>
          </p:cNvPr>
          <p:cNvSpPr>
            <a:spLocks noGrp="1"/>
          </p:cNvSpPr>
          <p:nvPr>
            <p:ph type="title"/>
          </p:nvPr>
        </p:nvSpPr>
        <p:spPr/>
        <p:txBody>
          <a:bodyPr>
            <a:normAutofit/>
          </a:bodyPr>
          <a:lstStyle/>
          <a:p>
            <a:r>
              <a:rPr lang="en-US" dirty="0"/>
              <a:t>Field-Observable Values</a:t>
            </a:r>
          </a:p>
        </p:txBody>
      </p:sp>
      <p:sp>
        <p:nvSpPr>
          <p:cNvPr id="3" name="Content Placeholder 2">
            <a:extLst>
              <a:ext uri="{FF2B5EF4-FFF2-40B4-BE49-F238E27FC236}">
                <a16:creationId xmlns:a16="http://schemas.microsoft.com/office/drawing/2014/main" id="{4C7D35FA-2DB3-F34D-39C6-9DEABA47DC36}"/>
              </a:ext>
            </a:extLst>
          </p:cNvPr>
          <p:cNvSpPr>
            <a:spLocks noGrp="1"/>
          </p:cNvSpPr>
          <p:nvPr>
            <p:ph sz="quarter" idx="11"/>
          </p:nvPr>
        </p:nvSpPr>
        <p:spPr/>
        <p:txBody>
          <a:bodyPr/>
          <a:lstStyle/>
          <a:p>
            <a:pPr algn="l">
              <a:spcAft>
                <a:spcPts val="0"/>
              </a:spcAft>
            </a:pPr>
            <a:r>
              <a:rPr lang="en-US" sz="2400" b="0" i="0" dirty="0">
                <a:solidFill>
                  <a:srgbClr val="212529"/>
                </a:solidFill>
                <a:effectLst/>
              </a:rPr>
              <a:t>TF generates field-observable values specific to the radiological event that can be used to determine:</a:t>
            </a:r>
          </a:p>
          <a:p>
            <a:pPr marL="630237" indent="-342900" algn="l">
              <a:lnSpc>
                <a:spcPct val="100000"/>
              </a:lnSpc>
              <a:spcBef>
                <a:spcPts val="1200"/>
              </a:spcBef>
              <a:spcAft>
                <a:spcPts val="0"/>
              </a:spcAft>
              <a:buFont typeface="Arial" panose="020B0604020202020204" pitchFamily="34" charset="0"/>
              <a:buChar char="•"/>
            </a:pPr>
            <a:r>
              <a:rPr lang="en-US" sz="2400" b="0" i="0" dirty="0">
                <a:solidFill>
                  <a:srgbClr val="212529"/>
                </a:solidFill>
                <a:effectLst/>
              </a:rPr>
              <a:t>How long an emergency worker can work in the contaminated area during a radiological emergency?</a:t>
            </a:r>
          </a:p>
          <a:p>
            <a:pPr marL="630237" indent="-342900" algn="l">
              <a:lnSpc>
                <a:spcPct val="100000"/>
              </a:lnSpc>
              <a:spcBef>
                <a:spcPts val="1200"/>
              </a:spcBef>
              <a:spcAft>
                <a:spcPts val="0"/>
              </a:spcAft>
              <a:buFont typeface="Arial" panose="020B0604020202020204" pitchFamily="34" charset="0"/>
              <a:buChar char="•"/>
            </a:pPr>
            <a:r>
              <a:rPr lang="en-US" sz="2400" b="0" i="0" dirty="0">
                <a:solidFill>
                  <a:srgbClr val="212529"/>
                </a:solidFill>
                <a:effectLst/>
              </a:rPr>
              <a:t>The dose received from drinking contaminated water or milk.</a:t>
            </a:r>
          </a:p>
          <a:p>
            <a:pPr marL="630237" indent="-342900" algn="l">
              <a:lnSpc>
                <a:spcPct val="100000"/>
              </a:lnSpc>
              <a:spcBef>
                <a:spcPts val="1200"/>
              </a:spcBef>
              <a:spcAft>
                <a:spcPts val="0"/>
              </a:spcAft>
              <a:buFont typeface="Arial" panose="020B0604020202020204" pitchFamily="34" charset="0"/>
              <a:buChar char="•"/>
            </a:pPr>
            <a:r>
              <a:rPr lang="en-US" sz="2400" b="0" i="0" dirty="0">
                <a:solidFill>
                  <a:srgbClr val="212529"/>
                </a:solidFill>
                <a:effectLst/>
              </a:rPr>
              <a:t>The dose from eating contaminated food.</a:t>
            </a:r>
          </a:p>
          <a:p>
            <a:pPr marL="630237" indent="-342900" algn="l">
              <a:lnSpc>
                <a:spcPct val="100000"/>
              </a:lnSpc>
              <a:spcBef>
                <a:spcPts val="1200"/>
              </a:spcBef>
              <a:spcAft>
                <a:spcPts val="0"/>
              </a:spcAft>
              <a:buFont typeface="Arial" panose="020B0604020202020204" pitchFamily="34" charset="0"/>
              <a:buChar char="•"/>
            </a:pPr>
            <a:r>
              <a:rPr lang="en-US" sz="2400" b="0" i="0" dirty="0">
                <a:solidFill>
                  <a:srgbClr val="212529"/>
                </a:solidFill>
                <a:effectLst/>
              </a:rPr>
              <a:t>The dose expected up- or down-wind of a given field sample.</a:t>
            </a:r>
          </a:p>
          <a:p>
            <a:pPr marL="630237" indent="-342900" algn="l">
              <a:lnSpc>
                <a:spcPct val="100000"/>
              </a:lnSpc>
              <a:spcBef>
                <a:spcPts val="1200"/>
              </a:spcBef>
              <a:spcAft>
                <a:spcPts val="0"/>
              </a:spcAft>
              <a:buFont typeface="Arial" panose="020B0604020202020204" pitchFamily="34" charset="0"/>
              <a:buChar char="•"/>
            </a:pPr>
            <a:r>
              <a:rPr lang="en-US" sz="2400" b="0" i="0" dirty="0">
                <a:solidFill>
                  <a:srgbClr val="212529"/>
                </a:solidFill>
                <a:effectLst/>
              </a:rPr>
              <a:t>Other similar radiological health values</a:t>
            </a:r>
            <a:endParaRPr lang="en-US" sz="2400" dirty="0"/>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F4CEEDE-1087-7A94-EC21-7E805E563D4B}"/>
              </a:ext>
            </a:extLst>
          </p:cNvPr>
          <p:cNvSpPr>
            <a:spLocks noGrp="1"/>
          </p:cNvSpPr>
          <p:nvPr>
            <p:ph type="sldNum" sz="quarter" idx="4"/>
          </p:nvPr>
        </p:nvSpPr>
        <p:spPr/>
        <p:txBody>
          <a:bodyPr/>
          <a:lstStyle/>
          <a:p>
            <a:pPr algn="ctr"/>
            <a:fld id="{F6B149FD-26F7-3645-B4E7-BA8B8CC5EEA8}" type="slidenum">
              <a:rPr lang="en-US" smtClean="0"/>
              <a:pPr algn="ctr"/>
              <a:t>18</a:t>
            </a:fld>
            <a:endParaRPr lang="en-US" dirty="0"/>
          </a:p>
        </p:txBody>
      </p:sp>
    </p:spTree>
    <p:extLst>
      <p:ext uri="{BB962C8B-B14F-4D97-AF65-F5344CB8AC3E}">
        <p14:creationId xmlns:p14="http://schemas.microsoft.com/office/powerpoint/2010/main" val="218103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C43C-509B-40AA-B45B-8C8848CDED85}"/>
              </a:ext>
            </a:extLst>
          </p:cNvPr>
          <p:cNvSpPr>
            <a:spLocks noGrp="1"/>
          </p:cNvSpPr>
          <p:nvPr>
            <p:ph type="title"/>
          </p:nvPr>
        </p:nvSpPr>
        <p:spPr/>
        <p:txBody>
          <a:bodyPr/>
          <a:lstStyle/>
          <a:p>
            <a:r>
              <a:rPr lang="en-US" dirty="0"/>
              <a:t>Turbo FRMAC Purpose</a:t>
            </a:r>
          </a:p>
        </p:txBody>
      </p:sp>
      <p:sp>
        <p:nvSpPr>
          <p:cNvPr id="3" name="Content Placeholder 2">
            <a:extLst>
              <a:ext uri="{FF2B5EF4-FFF2-40B4-BE49-F238E27FC236}">
                <a16:creationId xmlns:a16="http://schemas.microsoft.com/office/drawing/2014/main" id="{BD558389-E625-4126-9004-D963DC78FEF2}"/>
              </a:ext>
            </a:extLst>
          </p:cNvPr>
          <p:cNvSpPr>
            <a:spLocks noGrp="1"/>
          </p:cNvSpPr>
          <p:nvPr>
            <p:ph sz="quarter" idx="11"/>
          </p:nvPr>
        </p:nvSpPr>
        <p:spPr>
          <a:xfrm>
            <a:off x="1019909" y="1457882"/>
            <a:ext cx="7322708" cy="4690872"/>
          </a:xfrm>
        </p:spPr>
        <p:txBody>
          <a:bodyPr>
            <a:normAutofit/>
          </a:bodyPr>
          <a:lstStyle/>
          <a:p>
            <a:r>
              <a:rPr lang="en-US" sz="2400" dirty="0"/>
              <a:t>Results are used to support protective action decisions, such as:</a:t>
            </a:r>
          </a:p>
          <a:p>
            <a:pPr marL="342900" indent="-342900">
              <a:buFont typeface="Arial" panose="020B0604020202020204" pitchFamily="34" charset="0"/>
              <a:buChar char="•"/>
            </a:pPr>
            <a:r>
              <a:rPr lang="en-US" dirty="0"/>
              <a:t>Should a population be sheltered, evacuated, or relocated?</a:t>
            </a:r>
          </a:p>
          <a:p>
            <a:pPr marL="342900" indent="-342900">
              <a:buFont typeface="Arial" panose="020B0604020202020204" pitchFamily="34" charset="0"/>
              <a:buChar char="•"/>
            </a:pPr>
            <a:r>
              <a:rPr lang="en-US" dirty="0"/>
              <a:t>When can a relocated population return home?</a:t>
            </a:r>
          </a:p>
          <a:p>
            <a:pPr marL="342900" indent="-342900">
              <a:buFont typeface="Arial" panose="020B0604020202020204" pitchFamily="34" charset="0"/>
              <a:buChar char="•"/>
            </a:pPr>
            <a:r>
              <a:rPr lang="en-US" dirty="0"/>
              <a:t>What field measurements would indicate that a protective action is warranted?</a:t>
            </a:r>
          </a:p>
          <a:p>
            <a:pPr marL="342900" indent="-342900">
              <a:buFont typeface="Arial" panose="020B0604020202020204" pitchFamily="34" charset="0"/>
              <a:buChar char="•"/>
            </a:pPr>
            <a:r>
              <a:rPr lang="en-US" dirty="0"/>
              <a:t>How long can a worker remain in a contaminated area?</a:t>
            </a:r>
          </a:p>
          <a:p>
            <a:pPr marL="342900" indent="-342900">
              <a:buFont typeface="Arial" panose="020B0604020202020204" pitchFamily="34" charset="0"/>
              <a:buChar char="•"/>
            </a:pPr>
            <a:r>
              <a:rPr lang="en-US" dirty="0"/>
              <a:t>Might a food crop in an area need to be considered for removal from commerce?</a:t>
            </a:r>
          </a:p>
          <a:p>
            <a:pPr marL="342900" indent="-342900">
              <a:buFont typeface="Arial" panose="020B0604020202020204" pitchFamily="34" charset="0"/>
              <a:buChar char="•"/>
            </a:pPr>
            <a:r>
              <a:rPr lang="en-US" dirty="0"/>
              <a:t>When can a crop be planted so as not to exceed food contamination guidelines?</a:t>
            </a:r>
          </a:p>
        </p:txBody>
      </p:sp>
      <p:sp>
        <p:nvSpPr>
          <p:cNvPr id="4" name="Slide Number Placeholder 3">
            <a:extLst>
              <a:ext uri="{FF2B5EF4-FFF2-40B4-BE49-F238E27FC236}">
                <a16:creationId xmlns:a16="http://schemas.microsoft.com/office/drawing/2014/main" id="{AAAF79F1-10DD-4E49-A268-798892C91E70}"/>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solidFill>
                  <a:schemeClr val="bg2"/>
                </a:solidFill>
              </a:rPr>
              <a:pPr/>
              <a:t>19</a:t>
            </a:fld>
            <a:endParaRPr lang="en-US" dirty="0">
              <a:solidFill>
                <a:schemeClr val="bg2"/>
              </a:solidFill>
            </a:endParaRPr>
          </a:p>
        </p:txBody>
      </p:sp>
      <p:pic>
        <p:nvPicPr>
          <p:cNvPr id="6" name="Picture 5">
            <a:extLst>
              <a:ext uri="{FF2B5EF4-FFF2-40B4-BE49-F238E27FC236}">
                <a16:creationId xmlns:a16="http://schemas.microsoft.com/office/drawing/2014/main" id="{83838E06-622A-44E3-B368-D62D670B1393}"/>
              </a:ext>
            </a:extLst>
          </p:cNvPr>
          <p:cNvPicPr>
            <a:picLocks noChangeAspect="1"/>
          </p:cNvPicPr>
          <p:nvPr/>
        </p:nvPicPr>
        <p:blipFill rotWithShape="1">
          <a:blip r:embed="rId3"/>
          <a:srcRect b="23617"/>
          <a:stretch/>
        </p:blipFill>
        <p:spPr>
          <a:xfrm>
            <a:off x="8722760" y="1590107"/>
            <a:ext cx="3313443" cy="3353975"/>
          </a:xfrm>
          <a:prstGeom prst="rect">
            <a:avLst/>
          </a:prstGeom>
        </p:spPr>
      </p:pic>
    </p:spTree>
    <p:extLst>
      <p:ext uri="{BB962C8B-B14F-4D97-AF65-F5344CB8AC3E}">
        <p14:creationId xmlns:p14="http://schemas.microsoft.com/office/powerpoint/2010/main" val="295706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B634E-7E3F-4CAB-8033-B94529118D3A}"/>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381656D8-DA27-4083-89E2-5C48440F53C9}"/>
              </a:ext>
            </a:extLst>
          </p:cNvPr>
          <p:cNvSpPr>
            <a:spLocks noGrp="1"/>
          </p:cNvSpPr>
          <p:nvPr>
            <p:ph sz="quarter" idx="11"/>
          </p:nvPr>
        </p:nvSpPr>
        <p:spPr/>
        <p:txBody>
          <a:bodyPr>
            <a:normAutofit/>
          </a:bodyPr>
          <a:lstStyle/>
          <a:p>
            <a:pPr marL="342900" indent="-342900">
              <a:buClr>
                <a:srgbClr val="1A315D"/>
              </a:buClr>
              <a:buFont typeface="Wingdings" panose="05000000000000000000" pitchFamily="2" charset="2"/>
              <a:buChar char="Ø"/>
            </a:pPr>
            <a:r>
              <a:rPr lang="en-US" dirty="0"/>
              <a:t>Introductions</a:t>
            </a:r>
          </a:p>
          <a:p>
            <a:pPr marL="342900" indent="-342900">
              <a:buClr>
                <a:srgbClr val="1A315D"/>
              </a:buClr>
              <a:buFont typeface="Wingdings" panose="05000000000000000000" pitchFamily="2" charset="2"/>
              <a:buChar char="Ø"/>
            </a:pPr>
            <a:r>
              <a:rPr lang="en-US" dirty="0"/>
              <a:t>Turbo FRMAC introduction</a:t>
            </a:r>
          </a:p>
          <a:p>
            <a:pPr marL="342900" indent="-342900">
              <a:buClr>
                <a:srgbClr val="1A315D"/>
              </a:buClr>
              <a:buFont typeface="Wingdings" panose="05000000000000000000" pitchFamily="2" charset="2"/>
              <a:buChar char="Ø"/>
            </a:pPr>
            <a:r>
              <a:rPr lang="en-US" dirty="0"/>
              <a:t>Basics of Assessment Science</a:t>
            </a:r>
          </a:p>
          <a:p>
            <a:pPr marL="342900" indent="-342900">
              <a:buClr>
                <a:srgbClr val="1A315D"/>
              </a:buClr>
              <a:buFont typeface="Wingdings" panose="05000000000000000000" pitchFamily="2" charset="2"/>
              <a:buChar char="Ø"/>
            </a:pPr>
            <a:r>
              <a:rPr lang="en-US" dirty="0"/>
              <a:t>Basics of Turbo FRMAC</a:t>
            </a:r>
          </a:p>
          <a:p>
            <a:pPr marL="342900" indent="-342900">
              <a:buClr>
                <a:srgbClr val="1A315D"/>
              </a:buClr>
              <a:buFont typeface="Wingdings" panose="05000000000000000000" pitchFamily="2" charset="2"/>
              <a:buChar char="Ø"/>
            </a:pPr>
            <a:r>
              <a:rPr lang="en-US" dirty="0"/>
              <a:t>Examples</a:t>
            </a:r>
          </a:p>
          <a:p>
            <a:pPr marL="342900" indent="-342900">
              <a:buClr>
                <a:srgbClr val="1A315D"/>
              </a:buClr>
              <a:buFont typeface="Wingdings" panose="05000000000000000000" pitchFamily="2" charset="2"/>
              <a:buChar char="Ø"/>
            </a:pPr>
            <a:r>
              <a:rPr lang="en-US" dirty="0"/>
              <a:t>Web-based training opportunities</a:t>
            </a:r>
          </a:p>
          <a:p>
            <a:pPr marL="342900" indent="-342900">
              <a:buClr>
                <a:srgbClr val="1A315D"/>
              </a:buClr>
              <a:buFont typeface="Wingdings" panose="05000000000000000000" pitchFamily="2" charset="2"/>
              <a:buChar char="Ø"/>
            </a:pPr>
            <a:endParaRPr lang="en-US" dirty="0"/>
          </a:p>
          <a:p>
            <a:pPr marL="342900" indent="-342900">
              <a:buClr>
                <a:srgbClr val="1A315D"/>
              </a:buClr>
              <a:buFont typeface="Wingdings" panose="05000000000000000000" pitchFamily="2" charset="2"/>
              <a:buChar char="Ø"/>
            </a:pPr>
            <a:r>
              <a:rPr lang="en-US" dirty="0"/>
              <a:t>If Time: </a:t>
            </a:r>
          </a:p>
          <a:p>
            <a:pPr marL="342900" indent="-342900">
              <a:buClr>
                <a:srgbClr val="1A315D"/>
              </a:buClr>
              <a:buFont typeface="Wingdings" panose="05000000000000000000" pitchFamily="2" charset="2"/>
              <a:buChar char="Ø"/>
            </a:pPr>
            <a:r>
              <a:rPr lang="en-US" dirty="0"/>
              <a:t>*Administration of Potassium Iodide (KI)</a:t>
            </a:r>
          </a:p>
          <a:p>
            <a:pPr marL="342900" indent="-342900">
              <a:buClr>
                <a:srgbClr val="1A315D"/>
              </a:buClr>
              <a:buFont typeface="Wingdings" panose="05000000000000000000" pitchFamily="2" charset="2"/>
              <a:buChar char="Ø"/>
            </a:pPr>
            <a:r>
              <a:rPr lang="en-US" dirty="0"/>
              <a:t>*Projected Public Dose</a:t>
            </a:r>
          </a:p>
          <a:p>
            <a:endParaRPr lang="en-US" dirty="0"/>
          </a:p>
        </p:txBody>
      </p:sp>
      <p:sp>
        <p:nvSpPr>
          <p:cNvPr id="4" name="Slide Number Placeholder 3">
            <a:extLst>
              <a:ext uri="{FF2B5EF4-FFF2-40B4-BE49-F238E27FC236}">
                <a16:creationId xmlns:a16="http://schemas.microsoft.com/office/drawing/2014/main" id="{852FAB73-7739-442D-B051-76CFC24580A4}"/>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E7E6E6">
                  <a:lumMod val="25000"/>
                </a:srgbClr>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77611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103D-9E74-404A-AFB7-10B76B0CF48A}"/>
              </a:ext>
            </a:extLst>
          </p:cNvPr>
          <p:cNvSpPr>
            <a:spLocks noGrp="1"/>
          </p:cNvSpPr>
          <p:nvPr>
            <p:ph type="title"/>
          </p:nvPr>
        </p:nvSpPr>
        <p:spPr/>
        <p:txBody>
          <a:bodyPr/>
          <a:lstStyle/>
          <a:p>
            <a:r>
              <a:rPr lang="en-US" dirty="0"/>
              <a:t>Initial Assessment Process</a:t>
            </a:r>
          </a:p>
        </p:txBody>
      </p:sp>
      <p:sp>
        <p:nvSpPr>
          <p:cNvPr id="4" name="Slide Number Placeholder 3">
            <a:extLst>
              <a:ext uri="{FF2B5EF4-FFF2-40B4-BE49-F238E27FC236}">
                <a16:creationId xmlns:a16="http://schemas.microsoft.com/office/drawing/2014/main" id="{A5A17AD8-4581-4F4A-B54F-DEB065B9D8B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lang="en-US" smtClean="0">
                <a:solidFill>
                  <a:schemeClr val="bg2"/>
                </a:solidFill>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schemeClr val="bg2"/>
              </a:solidFill>
              <a:effectLst/>
              <a:uLnTx/>
              <a:uFillTx/>
              <a:latin typeface="Gill Sans MT" panose="020B0502020104020203" pitchFamily="34" charset="0"/>
              <a:ea typeface="+mn-ea"/>
              <a:cs typeface="+mn-cs"/>
            </a:endParaRPr>
          </a:p>
        </p:txBody>
      </p:sp>
      <p:graphicFrame>
        <p:nvGraphicFramePr>
          <p:cNvPr id="13" name="Diagram 12">
            <a:extLst>
              <a:ext uri="{FF2B5EF4-FFF2-40B4-BE49-F238E27FC236}">
                <a16:creationId xmlns:a16="http://schemas.microsoft.com/office/drawing/2014/main" id="{CD0C4725-A078-4944-AB8C-395A67A73D84}"/>
              </a:ext>
            </a:extLst>
          </p:cNvPr>
          <p:cNvGraphicFramePr/>
          <p:nvPr/>
        </p:nvGraphicFramePr>
        <p:xfrm>
          <a:off x="1412952" y="387485"/>
          <a:ext cx="8747048" cy="6061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5F8234B4-F751-45E8-97A6-99E62E7036F2}"/>
              </a:ext>
            </a:extLst>
          </p:cNvPr>
          <p:cNvSpPr txBox="1"/>
          <p:nvPr/>
        </p:nvSpPr>
        <p:spPr>
          <a:xfrm>
            <a:off x="1640216" y="4735630"/>
            <a:ext cx="148153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Potential data sources include regulatory agencies, intel, models, and measurements </a:t>
            </a:r>
          </a:p>
        </p:txBody>
      </p:sp>
      <p:sp>
        <p:nvSpPr>
          <p:cNvPr id="17" name="TextBox 16">
            <a:extLst>
              <a:ext uri="{FF2B5EF4-FFF2-40B4-BE49-F238E27FC236}">
                <a16:creationId xmlns:a16="http://schemas.microsoft.com/office/drawing/2014/main" id="{064FF1A1-10CD-47F8-9BB8-A4FC2AAE6D6D}"/>
              </a:ext>
            </a:extLst>
          </p:cNvPr>
          <p:cNvSpPr txBox="1"/>
          <p:nvPr/>
        </p:nvSpPr>
        <p:spPr>
          <a:xfrm>
            <a:off x="4030579" y="4735630"/>
            <a:ext cx="138764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Turbo FRMAC is used to calculate DRLs</a:t>
            </a:r>
          </a:p>
        </p:txBody>
      </p:sp>
      <p:sp>
        <p:nvSpPr>
          <p:cNvPr id="18" name="TextBox 17">
            <a:extLst>
              <a:ext uri="{FF2B5EF4-FFF2-40B4-BE49-F238E27FC236}">
                <a16:creationId xmlns:a16="http://schemas.microsoft.com/office/drawing/2014/main" id="{F32FF26C-DC52-40BE-B6E6-7BD290DB7D06}"/>
              </a:ext>
            </a:extLst>
          </p:cNvPr>
          <p:cNvSpPr txBox="1"/>
          <p:nvPr/>
        </p:nvSpPr>
        <p:spPr>
          <a:xfrm>
            <a:off x="6381994" y="4735629"/>
            <a:ext cx="1387642"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Resulting map products are used by local officials to decide where to take protective actions</a:t>
            </a:r>
          </a:p>
        </p:txBody>
      </p:sp>
      <p:sp>
        <p:nvSpPr>
          <p:cNvPr id="26" name="Arrow: Curved Down 25">
            <a:extLst>
              <a:ext uri="{FF2B5EF4-FFF2-40B4-BE49-F238E27FC236}">
                <a16:creationId xmlns:a16="http://schemas.microsoft.com/office/drawing/2014/main" id="{3460615A-F748-43EE-AE13-64D26FB8FCD6}"/>
              </a:ext>
            </a:extLst>
          </p:cNvPr>
          <p:cNvSpPr/>
          <p:nvPr/>
        </p:nvSpPr>
        <p:spPr>
          <a:xfrm flipH="1">
            <a:off x="4456497" y="979851"/>
            <a:ext cx="5014850" cy="1178782"/>
          </a:xfrm>
          <a:prstGeom prst="curvedDown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DBBBE159-F14A-4FFB-84A7-4FA459CAB0D3}"/>
              </a:ext>
            </a:extLst>
          </p:cNvPr>
          <p:cNvSpPr txBox="1"/>
          <p:nvPr/>
        </p:nvSpPr>
        <p:spPr>
          <a:xfrm>
            <a:off x="8678463" y="4732801"/>
            <a:ext cx="138764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DRLs can also be calculated for specific areas and compared to field measurements</a:t>
            </a:r>
          </a:p>
        </p:txBody>
      </p:sp>
    </p:spTree>
    <p:extLst>
      <p:ext uri="{BB962C8B-B14F-4D97-AF65-F5344CB8AC3E}">
        <p14:creationId xmlns:p14="http://schemas.microsoft.com/office/powerpoint/2010/main" val="24330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ADE0-C505-4EE4-B41F-425244475C85}"/>
              </a:ext>
            </a:extLst>
          </p:cNvPr>
          <p:cNvSpPr>
            <a:spLocks noGrp="1"/>
          </p:cNvSpPr>
          <p:nvPr>
            <p:ph type="title"/>
          </p:nvPr>
        </p:nvSpPr>
        <p:spPr/>
        <p:txBody>
          <a:bodyPr/>
          <a:lstStyle/>
          <a:p>
            <a:r>
              <a:rPr lang="en-US" dirty="0"/>
              <a:t>Model Limitations</a:t>
            </a:r>
          </a:p>
        </p:txBody>
      </p:sp>
      <p:sp>
        <p:nvSpPr>
          <p:cNvPr id="3" name="Content Placeholder 2">
            <a:extLst>
              <a:ext uri="{FF2B5EF4-FFF2-40B4-BE49-F238E27FC236}">
                <a16:creationId xmlns:a16="http://schemas.microsoft.com/office/drawing/2014/main" id="{9BF40FEB-9615-4B84-992A-8E0C4016504A}"/>
              </a:ext>
            </a:extLst>
          </p:cNvPr>
          <p:cNvSpPr>
            <a:spLocks noGrp="1"/>
          </p:cNvSpPr>
          <p:nvPr>
            <p:ph sz="quarter" idx="11"/>
          </p:nvPr>
        </p:nvSpPr>
        <p:spPr/>
        <p:txBody>
          <a:bodyPr/>
          <a:lstStyle/>
          <a:p>
            <a:pPr>
              <a:lnSpc>
                <a:spcPct val="100000"/>
              </a:lnSpc>
            </a:pPr>
            <a:r>
              <a:rPr lang="en-US" dirty="0"/>
              <a:t>Turbo FRMAC is </a:t>
            </a:r>
            <a:r>
              <a:rPr lang="en-US" b="1" u="sng" dirty="0"/>
              <a:t>not</a:t>
            </a:r>
            <a:r>
              <a:rPr lang="en-US" b="1" i="1" dirty="0"/>
              <a:t> </a:t>
            </a:r>
            <a:r>
              <a:rPr lang="en-US" dirty="0"/>
              <a:t>an atmospheric dispersion model, so assumptions are used to estimate the relative radionuclide activities in the air and on the ground</a:t>
            </a:r>
          </a:p>
          <a:p>
            <a:pPr>
              <a:lnSpc>
                <a:spcPct val="100000"/>
              </a:lnSpc>
            </a:pPr>
            <a:r>
              <a:rPr lang="en-US" dirty="0"/>
              <a:t>FRMAC atmospheric dispersion modeling is handled by the National Atmospheric Release Advisory Center (NARAC) at Lawrence Livermore National Laboratory in Livermore, CA</a:t>
            </a:r>
          </a:p>
          <a:p>
            <a:pPr>
              <a:lnSpc>
                <a:spcPct val="100000"/>
              </a:lnSpc>
            </a:pPr>
            <a:r>
              <a:rPr lang="en-US" dirty="0"/>
              <a:t>However, monitoring and sampling, and atmospheric dispersion model data can be entered to improve the accuracy of dose projections and DRLs</a:t>
            </a:r>
          </a:p>
          <a:p>
            <a:pPr>
              <a:lnSpc>
                <a:spcPct val="100000"/>
              </a:lnSpc>
            </a:pPr>
            <a:r>
              <a:rPr lang="en-US" dirty="0"/>
              <a:t>Because Turbo FRMAC does not perform atmospheric dispersion, DRLs are calculated for a single radionuclide mixture that does not account for spatial variance</a:t>
            </a:r>
          </a:p>
        </p:txBody>
      </p:sp>
      <p:sp>
        <p:nvSpPr>
          <p:cNvPr id="4" name="Slide Number Placeholder 3">
            <a:extLst>
              <a:ext uri="{FF2B5EF4-FFF2-40B4-BE49-F238E27FC236}">
                <a16:creationId xmlns:a16="http://schemas.microsoft.com/office/drawing/2014/main" id="{BFA92D3A-FA9F-4BED-9BEA-FA60CBF53270}"/>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lang="en-US" smtClean="0">
                <a:solidFill>
                  <a:schemeClr val="bg2"/>
                </a:solidFill>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dirty="0">
              <a:ln>
                <a:noFill/>
              </a:ln>
              <a:solidFill>
                <a:schemeClr val="bg2"/>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47474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69F4-5907-EF8F-88DD-99F71C681FC9}"/>
              </a:ext>
            </a:extLst>
          </p:cNvPr>
          <p:cNvSpPr>
            <a:spLocks noGrp="1"/>
          </p:cNvSpPr>
          <p:nvPr>
            <p:ph type="title"/>
          </p:nvPr>
        </p:nvSpPr>
        <p:spPr/>
        <p:txBody>
          <a:bodyPr/>
          <a:lstStyle/>
          <a:p>
            <a:r>
              <a:rPr lang="en-US" dirty="0"/>
              <a:t>NARAC</a:t>
            </a:r>
          </a:p>
        </p:txBody>
      </p:sp>
      <p:sp>
        <p:nvSpPr>
          <p:cNvPr id="3" name="Content Placeholder 2">
            <a:extLst>
              <a:ext uri="{FF2B5EF4-FFF2-40B4-BE49-F238E27FC236}">
                <a16:creationId xmlns:a16="http://schemas.microsoft.com/office/drawing/2014/main" id="{1447003B-B79B-BCD3-4D6F-F49946AD5B62}"/>
              </a:ext>
            </a:extLst>
          </p:cNvPr>
          <p:cNvSpPr>
            <a:spLocks noGrp="1"/>
          </p:cNvSpPr>
          <p:nvPr>
            <p:ph sz="quarter" idx="11"/>
          </p:nvPr>
        </p:nvSpPr>
        <p:spPr/>
        <p:txBody>
          <a:bodyPr>
            <a:normAutofit/>
          </a:bodyPr>
          <a:lstStyle/>
          <a:p>
            <a:pPr algn="ctr"/>
            <a:r>
              <a:rPr lang="en-US" sz="2800" b="0" i="0" dirty="0">
                <a:solidFill>
                  <a:srgbClr val="666666"/>
                </a:solidFill>
                <a:effectLst/>
                <a:latin typeface="Open Sans" panose="020B0606030504020204" pitchFamily="34" charset="0"/>
              </a:rPr>
              <a:t>NARAC is a national support and resource center for emergency planning, real-time assessment, emergency response, and detailed studies of atmospheric releases of nuclear, radiological, chemical, biological, and hazardous natural materials. NARAC provides timely and accurate plume predictions to aid emergency preparedness and response efforts in protecting the public and the environment.</a:t>
            </a:r>
            <a:endParaRPr lang="en-US" sz="2800" dirty="0"/>
          </a:p>
        </p:txBody>
      </p:sp>
      <p:sp>
        <p:nvSpPr>
          <p:cNvPr id="4" name="Slide Number Placeholder 3">
            <a:extLst>
              <a:ext uri="{FF2B5EF4-FFF2-40B4-BE49-F238E27FC236}">
                <a16:creationId xmlns:a16="http://schemas.microsoft.com/office/drawing/2014/main" id="{785324DD-18AF-6DFE-A8E6-B4316AE8320F}"/>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22</a:t>
            </a:fld>
            <a:endParaRPr lang="en-US" sz="1300" dirty="0">
              <a:solidFill>
                <a:schemeClr val="bg2"/>
              </a:solidFill>
              <a:latin typeface="Gill Sans MT" panose="020B0502020104020203" pitchFamily="34" charset="0"/>
            </a:endParaRPr>
          </a:p>
        </p:txBody>
      </p:sp>
      <p:pic>
        <p:nvPicPr>
          <p:cNvPr id="1026" name="Picture 2" descr="Lawrence Livermore National Laboratory and Tyvak Nano-Satellite Systems Announce Agreement to ...">
            <a:extLst>
              <a:ext uri="{FF2B5EF4-FFF2-40B4-BE49-F238E27FC236}">
                <a16:creationId xmlns:a16="http://schemas.microsoft.com/office/drawing/2014/main" id="{04B22D8D-2808-29F4-FFC2-C7007F80F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0" y="5727004"/>
            <a:ext cx="6187858" cy="10656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DCBDC1A-EC72-8EB9-7F2F-1BA07A3C4C6A}"/>
              </a:ext>
            </a:extLst>
          </p:cNvPr>
          <p:cNvPicPr>
            <a:picLocks noChangeAspect="1"/>
          </p:cNvPicPr>
          <p:nvPr/>
        </p:nvPicPr>
        <p:blipFill>
          <a:blip r:embed="rId3"/>
          <a:stretch>
            <a:fillRect/>
          </a:stretch>
        </p:blipFill>
        <p:spPr>
          <a:xfrm>
            <a:off x="6442250" y="5516190"/>
            <a:ext cx="4859324" cy="1322022"/>
          </a:xfrm>
          <a:prstGeom prst="rect">
            <a:avLst/>
          </a:prstGeom>
        </p:spPr>
      </p:pic>
    </p:spTree>
    <p:extLst>
      <p:ext uri="{BB962C8B-B14F-4D97-AF65-F5344CB8AC3E}">
        <p14:creationId xmlns:p14="http://schemas.microsoft.com/office/powerpoint/2010/main" val="94169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Public\Pictures\My Pictures\Empire 09\3 June 2009 Wed\FRMAC\D09_04182.jpg">
            <a:extLst>
              <a:ext uri="{FF2B5EF4-FFF2-40B4-BE49-F238E27FC236}">
                <a16:creationId xmlns:a16="http://schemas.microsoft.com/office/drawing/2014/main" id="{5E0EBB2D-ED8E-4B67-ACCD-D637760D4E6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385"/>
          <a:stretch/>
        </p:blipFill>
        <p:spPr bwMode="auto">
          <a:xfrm>
            <a:off x="5779348" y="3410116"/>
            <a:ext cx="4143828" cy="26199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E21467-4FC1-4C42-8EF8-1D348A774847}"/>
              </a:ext>
            </a:extLst>
          </p:cNvPr>
          <p:cNvSpPr>
            <a:spLocks noGrp="1"/>
          </p:cNvSpPr>
          <p:nvPr>
            <p:ph type="title"/>
          </p:nvPr>
        </p:nvSpPr>
        <p:spPr/>
        <p:txBody>
          <a:bodyPr/>
          <a:lstStyle/>
          <a:p>
            <a:r>
              <a:rPr lang="en-US" dirty="0"/>
              <a:t>Examples of Turbo FRMAC Use</a:t>
            </a:r>
          </a:p>
        </p:txBody>
      </p:sp>
      <p:sp>
        <p:nvSpPr>
          <p:cNvPr id="3" name="Content Placeholder 2">
            <a:extLst>
              <a:ext uri="{FF2B5EF4-FFF2-40B4-BE49-F238E27FC236}">
                <a16:creationId xmlns:a16="http://schemas.microsoft.com/office/drawing/2014/main" id="{786ABE41-C503-4B31-A18E-836560814E1E}"/>
              </a:ext>
            </a:extLst>
          </p:cNvPr>
          <p:cNvSpPr>
            <a:spLocks noGrp="1"/>
          </p:cNvSpPr>
          <p:nvPr>
            <p:ph sz="quarter" idx="11"/>
          </p:nvPr>
        </p:nvSpPr>
        <p:spPr/>
        <p:txBody>
          <a:bodyPr/>
          <a:lstStyle/>
          <a:p>
            <a:r>
              <a:rPr lang="en-US" dirty="0"/>
              <a:t>Turbo FRMAC has proved to be a valuable tool to guide protective action decisions following real-world releases including the 2011 Fukushima Daiichi Nuclear Power Plant incident and other accidental releases.</a:t>
            </a:r>
          </a:p>
          <a:p>
            <a:r>
              <a:rPr lang="en-US" dirty="0"/>
              <a:t>Turbo FRMAC is also used during planning and preparedness activities at all levels of U.S. government. </a:t>
            </a:r>
          </a:p>
        </p:txBody>
      </p:sp>
      <p:sp>
        <p:nvSpPr>
          <p:cNvPr id="4" name="Slide Number Placeholder 3">
            <a:extLst>
              <a:ext uri="{FF2B5EF4-FFF2-40B4-BE49-F238E27FC236}">
                <a16:creationId xmlns:a16="http://schemas.microsoft.com/office/drawing/2014/main" id="{242E629F-9CBB-4901-BAB0-470DE4F114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z="1300" smtClean="0">
                <a:solidFill>
                  <a:schemeClr val="bg2"/>
                </a:solidFill>
              </a:rPr>
              <a:pPr/>
              <a:t>23</a:t>
            </a:fld>
            <a:endParaRPr lang="en-US" sz="1300" dirty="0">
              <a:solidFill>
                <a:schemeClr val="bg2"/>
              </a:solidFill>
            </a:endParaRPr>
          </a:p>
        </p:txBody>
      </p:sp>
      <p:pic>
        <p:nvPicPr>
          <p:cNvPr id="10" name="Picture 6">
            <a:extLst>
              <a:ext uri="{FF2B5EF4-FFF2-40B4-BE49-F238E27FC236}">
                <a16:creationId xmlns:a16="http://schemas.microsoft.com/office/drawing/2014/main" id="{62393784-2CFE-4668-A9F2-B5507C901CCA}"/>
              </a:ext>
            </a:extLst>
          </p:cNvPr>
          <p:cNvPicPr>
            <a:picLocks noChangeAspect="1" noChangeArrowheads="1"/>
          </p:cNvPicPr>
          <p:nvPr/>
        </p:nvPicPr>
        <p:blipFill>
          <a:blip r:embed="rId4" cstate="print"/>
          <a:srcRect/>
          <a:stretch>
            <a:fillRect/>
          </a:stretch>
        </p:blipFill>
        <p:spPr bwMode="auto">
          <a:xfrm>
            <a:off x="1412953" y="3410116"/>
            <a:ext cx="4002499" cy="2619970"/>
          </a:xfrm>
          <a:prstGeom prst="rect">
            <a:avLst/>
          </a:prstGeom>
          <a:noFill/>
          <a:ln w="12700">
            <a:noFill/>
            <a:miter lim="800000"/>
            <a:headEnd/>
            <a:tailEnd/>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223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AA1CC-14C4-7865-3818-E57A2966DBA7}"/>
              </a:ext>
            </a:extLst>
          </p:cNvPr>
          <p:cNvSpPr>
            <a:spLocks noGrp="1"/>
          </p:cNvSpPr>
          <p:nvPr>
            <p:ph type="ctrTitle"/>
          </p:nvPr>
        </p:nvSpPr>
        <p:spPr/>
        <p:txBody>
          <a:bodyPr/>
          <a:lstStyle/>
          <a:p>
            <a:r>
              <a:rPr lang="en-US" dirty="0"/>
              <a:t>Basics of Assessment Science</a:t>
            </a:r>
          </a:p>
        </p:txBody>
      </p:sp>
    </p:spTree>
    <p:extLst>
      <p:ext uri="{BB962C8B-B14F-4D97-AF65-F5344CB8AC3E}">
        <p14:creationId xmlns:p14="http://schemas.microsoft.com/office/powerpoint/2010/main" val="349521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EB52-3072-2FDF-4AF9-698A8ECB85A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62180885-C27A-D547-C39D-E12C5FB28AE9}"/>
              </a:ext>
            </a:extLst>
          </p:cNvPr>
          <p:cNvSpPr>
            <a:spLocks noGrp="1"/>
          </p:cNvSpPr>
          <p:nvPr>
            <p:ph sz="quarter" idx="11"/>
          </p:nvPr>
        </p:nvSpPr>
        <p:spPr/>
        <p:txBody>
          <a:bodyPr>
            <a:normAutofit/>
          </a:bodyPr>
          <a:lstStyle/>
          <a:p>
            <a:pPr marL="342900" indent="-342900">
              <a:buFont typeface="Wingdings" panose="05000000000000000000" pitchFamily="2" charset="2"/>
              <a:buChar char="Ø"/>
            </a:pPr>
            <a:r>
              <a:rPr lang="en-US" sz="2400" dirty="0"/>
              <a:t>FRMAC Assessment Concepts</a:t>
            </a:r>
          </a:p>
          <a:p>
            <a:pPr marL="803275" indent="-342900">
              <a:buFont typeface="Arial" panose="020B0604020202020204" pitchFamily="34" charset="0"/>
              <a:buChar char="•"/>
            </a:pPr>
            <a:r>
              <a:rPr lang="en-US" sz="2400" dirty="0"/>
              <a:t>Public Protection</a:t>
            </a:r>
          </a:p>
          <a:p>
            <a:pPr marL="803275" indent="-342900">
              <a:buFont typeface="Arial" panose="020B0604020202020204" pitchFamily="34" charset="0"/>
              <a:buChar char="•"/>
            </a:pPr>
            <a:r>
              <a:rPr lang="en-US" sz="2400" dirty="0"/>
              <a:t>Ingestion</a:t>
            </a:r>
          </a:p>
          <a:p>
            <a:endParaRPr lang="en-US" sz="2400" dirty="0"/>
          </a:p>
          <a:p>
            <a:pPr marL="342900" indent="-342900">
              <a:buFont typeface="Wingdings" panose="05000000000000000000" pitchFamily="2" charset="2"/>
              <a:buChar char="Ø"/>
            </a:pPr>
            <a:r>
              <a:rPr lang="en-US" sz="2400" dirty="0"/>
              <a:t>Calculation Examples in Turbo FRMAC</a:t>
            </a:r>
          </a:p>
          <a:p>
            <a:endParaRPr lang="en-US" sz="2400" dirty="0"/>
          </a:p>
        </p:txBody>
      </p:sp>
      <p:sp>
        <p:nvSpPr>
          <p:cNvPr id="4" name="Slide Number Placeholder 3">
            <a:extLst>
              <a:ext uri="{FF2B5EF4-FFF2-40B4-BE49-F238E27FC236}">
                <a16:creationId xmlns:a16="http://schemas.microsoft.com/office/drawing/2014/main" id="{8E66661A-3969-D3AF-4E75-FF0339408752}"/>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25</a:t>
            </a:fld>
            <a:endParaRPr lang="en-US" sz="1300" dirty="0">
              <a:solidFill>
                <a:schemeClr val="bg2"/>
              </a:solidFill>
              <a:latin typeface="Gill Sans MT" panose="020B0502020104020203" pitchFamily="34" charset="0"/>
            </a:endParaRPr>
          </a:p>
        </p:txBody>
      </p:sp>
    </p:spTree>
    <p:extLst>
      <p:ext uri="{BB962C8B-B14F-4D97-AF65-F5344CB8AC3E}">
        <p14:creationId xmlns:p14="http://schemas.microsoft.com/office/powerpoint/2010/main" val="166852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22A826-CBA8-F901-B781-7432A5372087}"/>
              </a:ext>
            </a:extLst>
          </p:cNvPr>
          <p:cNvSpPr>
            <a:spLocks noGrp="1"/>
          </p:cNvSpPr>
          <p:nvPr>
            <p:ph type="ctrTitle"/>
          </p:nvPr>
        </p:nvSpPr>
        <p:spPr/>
        <p:txBody>
          <a:bodyPr/>
          <a:lstStyle/>
          <a:p>
            <a:r>
              <a:rPr lang="en-US" dirty="0"/>
              <a:t>Public Protection Calculation Concepts</a:t>
            </a:r>
          </a:p>
        </p:txBody>
      </p:sp>
    </p:spTree>
    <p:extLst>
      <p:ext uri="{BB962C8B-B14F-4D97-AF65-F5344CB8AC3E}">
        <p14:creationId xmlns:p14="http://schemas.microsoft.com/office/powerpoint/2010/main" val="21349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0DA9D-A742-45E6-F6EE-BAF32B3AFECD}"/>
              </a:ext>
            </a:extLst>
          </p:cNvPr>
          <p:cNvSpPr>
            <a:spLocks noGrp="1"/>
          </p:cNvSpPr>
          <p:nvPr>
            <p:ph type="title"/>
          </p:nvPr>
        </p:nvSpPr>
        <p:spPr/>
        <p:txBody>
          <a:bodyPr>
            <a:normAutofit fontScale="90000"/>
          </a:bodyPr>
          <a:lstStyle/>
          <a:p>
            <a:r>
              <a:rPr lang="en-US" dirty="0"/>
              <a:t>Public Protection Assessment Concepts</a:t>
            </a:r>
          </a:p>
        </p:txBody>
      </p:sp>
      <p:sp>
        <p:nvSpPr>
          <p:cNvPr id="3" name="Content Placeholder 2">
            <a:extLst>
              <a:ext uri="{FF2B5EF4-FFF2-40B4-BE49-F238E27FC236}">
                <a16:creationId xmlns:a16="http://schemas.microsoft.com/office/drawing/2014/main" id="{CF4C56CE-D2F5-D41B-4384-CE7E947C260D}"/>
              </a:ext>
            </a:extLst>
          </p:cNvPr>
          <p:cNvSpPr>
            <a:spLocks noGrp="1"/>
          </p:cNvSpPr>
          <p:nvPr>
            <p:ph sz="quarter" idx="11"/>
          </p:nvPr>
        </p:nvSpPr>
        <p:spPr/>
        <p:txBody>
          <a:bodyPr numCol="2">
            <a:normAutofit/>
          </a:bodyPr>
          <a:lstStyle/>
          <a:p>
            <a:pPr marL="571500" indent="-342900">
              <a:spcAft>
                <a:spcPts val="600"/>
              </a:spcAft>
              <a:buClrTx/>
              <a:buSzPct val="85000"/>
              <a:buFont typeface="Arial" panose="020B0604020202020204" pitchFamily="34" charset="0"/>
              <a:buChar char="•"/>
            </a:pPr>
            <a:r>
              <a:rPr lang="en-US" sz="2400" dirty="0"/>
              <a:t>Dose Pathways	</a:t>
            </a:r>
          </a:p>
          <a:p>
            <a:pPr marL="571500" indent="-342900">
              <a:spcAft>
                <a:spcPts val="600"/>
              </a:spcAft>
              <a:buClrTx/>
              <a:buSzPct val="85000"/>
              <a:buFont typeface="Arial" panose="020B0604020202020204" pitchFamily="34" charset="0"/>
              <a:buChar char="•"/>
            </a:pPr>
            <a:r>
              <a:rPr lang="en-US" sz="2400" dirty="0"/>
              <a:t>Mixture &amp; Deposition Time</a:t>
            </a:r>
          </a:p>
          <a:p>
            <a:pPr marL="571500" indent="-342900">
              <a:spcAft>
                <a:spcPts val="600"/>
              </a:spcAft>
              <a:buClrTx/>
              <a:buSzPct val="85000"/>
              <a:buFont typeface="Arial" panose="020B0604020202020204" pitchFamily="34" charset="0"/>
              <a:buChar char="•"/>
            </a:pPr>
            <a:r>
              <a:rPr lang="en-US" sz="2400" dirty="0"/>
              <a:t>Time Phases		</a:t>
            </a:r>
          </a:p>
          <a:p>
            <a:pPr marL="571500" indent="-342900">
              <a:spcAft>
                <a:spcPts val="600"/>
              </a:spcAft>
              <a:buClrTx/>
              <a:buSzPct val="85000"/>
              <a:buFont typeface="Arial" panose="020B0604020202020204" pitchFamily="34" charset="0"/>
              <a:buChar char="•"/>
            </a:pPr>
            <a:r>
              <a:rPr lang="en-US" sz="2400" dirty="0"/>
              <a:t>Evaluation Time	</a:t>
            </a:r>
          </a:p>
          <a:p>
            <a:pPr marL="571500" indent="-342900">
              <a:spcAft>
                <a:spcPts val="600"/>
              </a:spcAft>
              <a:buClrTx/>
              <a:buSzPct val="85000"/>
              <a:buFont typeface="Arial" panose="020B0604020202020204" pitchFamily="34" charset="0"/>
              <a:buChar char="•"/>
            </a:pPr>
            <a:r>
              <a:rPr lang="en-US" sz="2400" dirty="0"/>
              <a:t>Avoidable Dose	</a:t>
            </a:r>
          </a:p>
          <a:p>
            <a:pPr marL="571500" indent="-342900">
              <a:spcAft>
                <a:spcPts val="600"/>
              </a:spcAft>
              <a:buClrTx/>
              <a:buSzPct val="85000"/>
              <a:buFont typeface="Arial" panose="020B0604020202020204" pitchFamily="34" charset="0"/>
              <a:buChar char="•"/>
            </a:pPr>
            <a:r>
              <a:rPr lang="en-US" sz="2400" dirty="0"/>
              <a:t>Weathering</a:t>
            </a:r>
          </a:p>
          <a:p>
            <a:pPr marL="571500" indent="-342900">
              <a:spcAft>
                <a:spcPts val="600"/>
              </a:spcAft>
              <a:buClrTx/>
              <a:buSzPct val="85000"/>
              <a:buFont typeface="Arial" panose="020B0604020202020204" pitchFamily="34" charset="0"/>
              <a:buChar char="•"/>
            </a:pPr>
            <a:r>
              <a:rPr lang="en-US" sz="2400" dirty="0"/>
              <a:t>Breathing Rate</a:t>
            </a:r>
          </a:p>
          <a:p>
            <a:pPr marL="571500" indent="-342900">
              <a:spcAft>
                <a:spcPts val="600"/>
              </a:spcAft>
              <a:buClrTx/>
              <a:buSzPct val="85000"/>
              <a:buFont typeface="Arial" panose="020B0604020202020204" pitchFamily="34" charset="0"/>
              <a:buChar char="•"/>
            </a:pPr>
            <a:r>
              <a:rPr lang="en-US" sz="2400" dirty="0"/>
              <a:t>Lung Clearance Type</a:t>
            </a:r>
          </a:p>
          <a:p>
            <a:pPr marL="571500" indent="-342900">
              <a:spcAft>
                <a:spcPts val="600"/>
              </a:spcAft>
              <a:buClrTx/>
              <a:buSzPct val="85000"/>
              <a:buFont typeface="Arial" panose="020B0604020202020204" pitchFamily="34" charset="0"/>
              <a:buChar char="•"/>
            </a:pPr>
            <a:r>
              <a:rPr lang="en-US" sz="2400" dirty="0"/>
              <a:t>Resuspension</a:t>
            </a:r>
          </a:p>
          <a:p>
            <a:pPr marL="571500" indent="-342900">
              <a:spcAft>
                <a:spcPts val="600"/>
              </a:spcAft>
              <a:buClrTx/>
              <a:buSzPct val="85000"/>
              <a:buFont typeface="Arial" panose="020B0604020202020204" pitchFamily="34" charset="0"/>
              <a:buChar char="•"/>
            </a:pPr>
            <a:r>
              <a:rPr lang="en-US" sz="2400" dirty="0"/>
              <a:t>Integrated Air Activity</a:t>
            </a:r>
          </a:p>
          <a:p>
            <a:pPr marL="571500" indent="-342900">
              <a:spcAft>
                <a:spcPts val="600"/>
              </a:spcAft>
              <a:buClrTx/>
              <a:buSzPct val="85000"/>
              <a:buFont typeface="Arial" panose="020B0604020202020204" pitchFamily="34" charset="0"/>
              <a:buChar char="•"/>
            </a:pPr>
            <a:r>
              <a:rPr lang="en-US" sz="2400" dirty="0"/>
              <a:t>Deposition Velocity</a:t>
            </a:r>
          </a:p>
          <a:p>
            <a:pPr marL="571500" indent="-342900">
              <a:spcAft>
                <a:spcPts val="600"/>
              </a:spcAft>
              <a:buClrTx/>
              <a:buSzPct val="85000"/>
              <a:buFont typeface="Arial" panose="020B0604020202020204" pitchFamily="34" charset="0"/>
              <a:buChar char="•"/>
            </a:pPr>
            <a:r>
              <a:rPr lang="en-US" sz="2400" dirty="0"/>
              <a:t>Particle Size Distribution</a:t>
            </a:r>
          </a:p>
          <a:p>
            <a:pPr marL="571500" indent="-342900">
              <a:spcAft>
                <a:spcPts val="600"/>
              </a:spcAft>
              <a:buClrTx/>
              <a:buSzPct val="85000"/>
              <a:buFont typeface="Arial" panose="020B0604020202020204" pitchFamily="34" charset="0"/>
              <a:buChar char="•"/>
            </a:pPr>
            <a:r>
              <a:rPr lang="en-US" sz="2400" dirty="0"/>
              <a:t>Radionuclides with Different Chemical/Physical Forms</a:t>
            </a:r>
          </a:p>
          <a:p>
            <a:pPr marL="571500" indent="-342900">
              <a:spcAft>
                <a:spcPts val="600"/>
              </a:spcAft>
              <a:buClrTx/>
              <a:buSzPct val="85000"/>
              <a:buFont typeface="Arial" panose="020B0604020202020204" pitchFamily="34" charset="0"/>
              <a:buChar char="•"/>
            </a:pPr>
            <a:r>
              <a:rPr lang="en-US" sz="2400" dirty="0"/>
              <a:t>Decay Chain Truncation</a:t>
            </a:r>
          </a:p>
          <a:p>
            <a:pPr marL="571500" indent="-342900">
              <a:spcAft>
                <a:spcPts val="600"/>
              </a:spcAft>
              <a:buClrTx/>
              <a:buSzPct val="85000"/>
              <a:buFont typeface="Arial" panose="020B0604020202020204" pitchFamily="34" charset="0"/>
              <a:buChar char="•"/>
            </a:pPr>
            <a:r>
              <a:rPr lang="en-US" sz="2400" dirty="0"/>
              <a:t>Equilibrium Rules</a:t>
            </a:r>
          </a:p>
          <a:p>
            <a:pPr marL="571500" indent="-342900">
              <a:spcAft>
                <a:spcPts val="600"/>
              </a:spcAft>
              <a:buClrTx/>
              <a:buSzPct val="85000"/>
              <a:buFont typeface="Arial" panose="020B0604020202020204" pitchFamily="34" charset="0"/>
              <a:buChar char="•"/>
            </a:pPr>
            <a:r>
              <a:rPr lang="en-US" sz="2400" dirty="0"/>
              <a:t>Occupancy &amp; Sheltering</a:t>
            </a:r>
          </a:p>
          <a:p>
            <a:endParaRPr lang="en-US" dirty="0"/>
          </a:p>
        </p:txBody>
      </p:sp>
      <p:sp>
        <p:nvSpPr>
          <p:cNvPr id="4" name="Slide Number Placeholder 3">
            <a:extLst>
              <a:ext uri="{FF2B5EF4-FFF2-40B4-BE49-F238E27FC236}">
                <a16:creationId xmlns:a16="http://schemas.microsoft.com/office/drawing/2014/main" id="{EFF92984-D8F2-9C88-FC39-048C0385CDEC}"/>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27</a:t>
            </a:fld>
            <a:endParaRPr lang="en-US" sz="1300" dirty="0">
              <a:solidFill>
                <a:schemeClr val="bg2"/>
              </a:solidFill>
              <a:latin typeface="Gill Sans MT" panose="020B0502020104020203" pitchFamily="34" charset="0"/>
            </a:endParaRPr>
          </a:p>
        </p:txBody>
      </p:sp>
    </p:spTree>
    <p:extLst>
      <p:ext uri="{BB962C8B-B14F-4D97-AF65-F5344CB8AC3E}">
        <p14:creationId xmlns:p14="http://schemas.microsoft.com/office/powerpoint/2010/main" val="203115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A70A-F031-4183-AFF5-EDA4DF117287}"/>
              </a:ext>
            </a:extLst>
          </p:cNvPr>
          <p:cNvSpPr>
            <a:spLocks noGrp="1"/>
          </p:cNvSpPr>
          <p:nvPr>
            <p:ph type="title"/>
          </p:nvPr>
        </p:nvSpPr>
        <p:spPr/>
        <p:txBody>
          <a:bodyPr/>
          <a:lstStyle/>
          <a:p>
            <a:r>
              <a:rPr lang="en-US" dirty="0"/>
              <a:t>Commonly-Used Terms</a:t>
            </a:r>
          </a:p>
        </p:txBody>
      </p:sp>
      <p:sp>
        <p:nvSpPr>
          <p:cNvPr id="3" name="Content Placeholder 2">
            <a:extLst>
              <a:ext uri="{FF2B5EF4-FFF2-40B4-BE49-F238E27FC236}">
                <a16:creationId xmlns:a16="http://schemas.microsoft.com/office/drawing/2014/main" id="{8C528E6F-673F-4F58-9229-895B27008D0D}"/>
              </a:ext>
            </a:extLst>
          </p:cNvPr>
          <p:cNvSpPr>
            <a:spLocks noGrp="1"/>
          </p:cNvSpPr>
          <p:nvPr>
            <p:ph sz="quarter" idx="11"/>
          </p:nvPr>
        </p:nvSpPr>
        <p:spPr/>
        <p:txBody>
          <a:bodyPr>
            <a:normAutofit/>
          </a:bodyPr>
          <a:lstStyle/>
          <a:p>
            <a:pPr>
              <a:lnSpc>
                <a:spcPct val="100000"/>
              </a:lnSpc>
            </a:pPr>
            <a:r>
              <a:rPr lang="en-US" sz="2400" b="1" dirty="0">
                <a:solidFill>
                  <a:schemeClr val="tx1"/>
                </a:solidFill>
              </a:rPr>
              <a:t>Protective Action  </a:t>
            </a:r>
            <a:r>
              <a:rPr lang="en-US" sz="2400" dirty="0">
                <a:solidFill>
                  <a:schemeClr val="tx1"/>
                </a:solidFill>
              </a:rPr>
              <a:t>- An activity conducted in response to an incident or potential incident to avoid or reduce radiation dose to members of the public</a:t>
            </a:r>
          </a:p>
          <a:p>
            <a:pPr>
              <a:lnSpc>
                <a:spcPct val="100000"/>
              </a:lnSpc>
            </a:pPr>
            <a:r>
              <a:rPr lang="en-US" sz="2400" b="1" dirty="0">
                <a:solidFill>
                  <a:schemeClr val="tx1"/>
                </a:solidFill>
              </a:rPr>
              <a:t>Protective Action Guide (PAG) </a:t>
            </a:r>
            <a:r>
              <a:rPr lang="en-US" sz="2400" dirty="0">
                <a:solidFill>
                  <a:schemeClr val="tx1"/>
                </a:solidFill>
              </a:rPr>
              <a:t>- A projected dose to an individual from released radioactive material at which a specific protective action to reduce or avoid that dose is recommended</a:t>
            </a:r>
          </a:p>
          <a:p>
            <a:pPr>
              <a:lnSpc>
                <a:spcPct val="100000"/>
              </a:lnSpc>
            </a:pPr>
            <a:r>
              <a:rPr lang="en-US" sz="2400" b="1" dirty="0">
                <a:solidFill>
                  <a:schemeClr val="tx1"/>
                </a:solidFill>
              </a:rPr>
              <a:t>Projected Dose </a:t>
            </a:r>
            <a:r>
              <a:rPr lang="en-US" sz="2400" dirty="0">
                <a:solidFill>
                  <a:schemeClr val="tx1"/>
                </a:solidFill>
              </a:rPr>
              <a:t>- The prediction of the dose that a population or individual might receive</a:t>
            </a:r>
          </a:p>
          <a:p>
            <a:pPr>
              <a:lnSpc>
                <a:spcPct val="100000"/>
              </a:lnSpc>
            </a:pPr>
            <a:r>
              <a:rPr lang="en-US" sz="2400" b="1" dirty="0">
                <a:solidFill>
                  <a:schemeClr val="tx1"/>
                </a:solidFill>
              </a:rPr>
              <a:t>Derived Response Level (DRL) </a:t>
            </a:r>
            <a:r>
              <a:rPr lang="en-US" sz="2400" dirty="0">
                <a:solidFill>
                  <a:schemeClr val="tx1"/>
                </a:solidFill>
              </a:rPr>
              <a:t>- A level of radioactivity in an environmental medium </a:t>
            </a:r>
            <a:r>
              <a:rPr lang="en-US" sz="2400" dirty="0"/>
              <a:t>that would be expected to produce a dose equal to the corresponding PAG</a:t>
            </a:r>
          </a:p>
          <a:p>
            <a:pPr>
              <a:lnSpc>
                <a:spcPct val="100000"/>
              </a:lnSpc>
            </a:pPr>
            <a:endParaRPr lang="en-US" sz="2400" dirty="0"/>
          </a:p>
          <a:p>
            <a:pPr>
              <a:lnSpc>
                <a:spcPct val="100000"/>
              </a:lnSpc>
            </a:pPr>
            <a:endParaRPr lang="en-US" sz="2400" dirty="0"/>
          </a:p>
        </p:txBody>
      </p:sp>
      <p:sp>
        <p:nvSpPr>
          <p:cNvPr id="4" name="Slide Number Placeholder 3">
            <a:extLst>
              <a:ext uri="{FF2B5EF4-FFF2-40B4-BE49-F238E27FC236}">
                <a16:creationId xmlns:a16="http://schemas.microsoft.com/office/drawing/2014/main" id="{81D73375-B79F-4893-BF1C-F47512CBCB78}"/>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lang="en-US" smtClean="0">
                <a:solidFill>
                  <a:schemeClr val="bg2"/>
                </a:solidFill>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schemeClr val="bg2"/>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03496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cs typeface="Calibri" pitchFamily="34" charset="0"/>
              </a:rPr>
              <a:t>Time</a:t>
            </a:r>
            <a:endParaRPr lang="en-US" dirty="0"/>
          </a:p>
        </p:txBody>
      </p:sp>
      <p:sp>
        <p:nvSpPr>
          <p:cNvPr id="3" name="Slide Number Placeholder 2"/>
          <p:cNvSpPr>
            <a:spLocks noGrp="1"/>
          </p:cNvSpPr>
          <p:nvPr>
            <p:ph type="sldNum" sz="quarter" idx="4"/>
          </p:nvPr>
        </p:nvSpPr>
        <p:spPr>
          <a:xfrm>
            <a:off x="11402817" y="6577013"/>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fontAlgn="auto">
                <a:spcBef>
                  <a:spcPts val="0"/>
                </a:spcBef>
                <a:spcAft>
                  <a:spcPts val="0"/>
                </a:spcAft>
                <a:defRPr/>
              </a:pPr>
              <a:t>29</a:t>
            </a:fld>
            <a:endParaRPr lang="en-US" sz="1300" dirty="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sp>
        <p:nvSpPr>
          <p:cNvPr id="8" name="Rectangle 3"/>
          <p:cNvSpPr txBox="1">
            <a:spLocks noChangeArrowheads="1"/>
          </p:cNvSpPr>
          <p:nvPr/>
        </p:nvSpPr>
        <p:spPr bwMode="auto">
          <a:xfrm>
            <a:off x="720648" y="1371600"/>
            <a:ext cx="9947352" cy="4800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pPr marL="231775" indent="0">
              <a:spcBef>
                <a:spcPts val="0"/>
              </a:spcBef>
              <a:spcAft>
                <a:spcPts val="600"/>
              </a:spcAft>
              <a:buClr>
                <a:prstClr val="black"/>
              </a:buClr>
              <a:buNone/>
              <a:defRPr/>
            </a:pPr>
            <a:r>
              <a:rPr lang="en-US" sz="2800"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FRMAC Assessment Manual defines the following:</a:t>
            </a:r>
          </a:p>
          <a:p>
            <a:pPr marL="0" indent="0">
              <a:spcBef>
                <a:spcPts val="0"/>
              </a:spcBef>
              <a:spcAft>
                <a:spcPts val="0"/>
              </a:spcAft>
              <a:buClr>
                <a:prstClr val="black"/>
              </a:buClr>
              <a:buNone/>
              <a:defRPr/>
            </a:pPr>
            <a:endParaRPr lang="en-US" sz="1400" b="0"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457200" indent="-225425">
              <a:lnSpc>
                <a:spcPct val="90000"/>
              </a:lnSpc>
              <a:spcBef>
                <a:spcPts val="0"/>
              </a:spcBef>
              <a:spcAft>
                <a:spcPts val="1200"/>
              </a:spcAft>
              <a:buClr>
                <a:schemeClr val="accent1"/>
              </a:buClr>
              <a:buSzPct val="85000"/>
              <a:buFont typeface="Calibri" panose="020F0502020204030204" pitchFamily="34" charset="0"/>
              <a:buChar char="•"/>
              <a:defRPr/>
            </a:pP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Release Time (t</a:t>
            </a:r>
            <a:r>
              <a:rPr lang="en-US" b="0" kern="0" baseline="-25000" dirty="0">
                <a:solidFill>
                  <a:prstClr val="black"/>
                </a:solidFill>
                <a:latin typeface="Open Sans" panose="020B0606030504020204" pitchFamily="34" charset="0"/>
                <a:ea typeface="Open Sans" panose="020B0606030504020204" pitchFamily="34" charset="0"/>
                <a:cs typeface="Open Sans" panose="020B0606030504020204" pitchFamily="34" charset="0"/>
              </a:rPr>
              <a:t>0</a:t>
            </a: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 The start time of the event/incident/release; Corresponds to the “Time of Deposition”</a:t>
            </a:r>
          </a:p>
          <a:p>
            <a:pPr marL="457200" indent="-225425">
              <a:lnSpc>
                <a:spcPct val="90000"/>
              </a:lnSpc>
              <a:spcBef>
                <a:spcPts val="0"/>
              </a:spcBef>
              <a:spcAft>
                <a:spcPts val="1200"/>
              </a:spcAft>
              <a:buClr>
                <a:schemeClr val="accent1"/>
              </a:buClr>
              <a:buSzPct val="85000"/>
              <a:buFont typeface="Calibri" panose="020F0502020204030204" pitchFamily="34" charset="0"/>
              <a:buChar char="•"/>
              <a:defRPr/>
            </a:pP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Start Time (t</a:t>
            </a:r>
            <a:r>
              <a:rPr lang="en-US" b="0" kern="0" baseline="-25000" dirty="0">
                <a:solidFill>
                  <a:prstClr val="black"/>
                </a:solidFill>
                <a:latin typeface="Open Sans" panose="020B0606030504020204" pitchFamily="34" charset="0"/>
                <a:ea typeface="Open Sans" panose="020B0606030504020204" pitchFamily="34" charset="0"/>
                <a:cs typeface="Open Sans" panose="020B0606030504020204" pitchFamily="34" charset="0"/>
              </a:rPr>
              <a:t>1</a:t>
            </a: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 The start of the Time Phase (integration period) under consideration</a:t>
            </a:r>
          </a:p>
          <a:p>
            <a:pPr marL="457200" indent="-225425">
              <a:lnSpc>
                <a:spcPct val="90000"/>
              </a:lnSpc>
              <a:spcBef>
                <a:spcPts val="0"/>
              </a:spcBef>
              <a:spcAft>
                <a:spcPts val="1200"/>
              </a:spcAft>
              <a:buClr>
                <a:schemeClr val="accent1"/>
              </a:buClr>
              <a:buSzPct val="85000"/>
              <a:buFont typeface="Calibri" panose="020F0502020204030204" pitchFamily="34" charset="0"/>
              <a:buChar char="•"/>
              <a:defRPr/>
            </a:pP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End Time (t</a:t>
            </a:r>
            <a:r>
              <a:rPr lang="en-US" b="0" kern="0" baseline="-25000" dirty="0">
                <a:solidFill>
                  <a:prstClr val="black"/>
                </a:solidFill>
                <a:latin typeface="Open Sans" panose="020B0606030504020204" pitchFamily="34" charset="0"/>
                <a:ea typeface="Open Sans" panose="020B0606030504020204" pitchFamily="34" charset="0"/>
                <a:cs typeface="Open Sans" panose="020B0606030504020204" pitchFamily="34" charset="0"/>
              </a:rPr>
              <a:t>2</a:t>
            </a: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 The end of the Time Phase (integration period) under consideration</a:t>
            </a:r>
          </a:p>
          <a:p>
            <a:pPr marL="457200" indent="-225425">
              <a:lnSpc>
                <a:spcPct val="90000"/>
              </a:lnSpc>
              <a:spcBef>
                <a:spcPts val="0"/>
              </a:spcBef>
              <a:spcAft>
                <a:spcPts val="1200"/>
              </a:spcAft>
              <a:buClr>
                <a:prstClr val="black"/>
              </a:buClr>
              <a:buSzPct val="85000"/>
              <a:buFont typeface="Calibri" panose="020F0502020204030204" pitchFamily="34" charset="0"/>
              <a:buChar char="•"/>
              <a:defRPr/>
            </a:pPr>
            <a:endParaRPr lang="en-US" b="0" kern="0"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248363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4CEC9F-7DD4-3BA4-A174-E16525D9B302}"/>
              </a:ext>
            </a:extLst>
          </p:cNvPr>
          <p:cNvSpPr>
            <a:spLocks noGrp="1"/>
          </p:cNvSpPr>
          <p:nvPr>
            <p:ph type="title"/>
          </p:nvPr>
        </p:nvSpPr>
        <p:spPr/>
        <p:txBody>
          <a:bodyPr/>
          <a:lstStyle/>
          <a:p>
            <a:r>
              <a:rPr lang="en-US" dirty="0"/>
              <a:t>Introductions	</a:t>
            </a:r>
          </a:p>
        </p:txBody>
      </p:sp>
      <p:sp>
        <p:nvSpPr>
          <p:cNvPr id="6" name="Content Placeholder 5">
            <a:extLst>
              <a:ext uri="{FF2B5EF4-FFF2-40B4-BE49-F238E27FC236}">
                <a16:creationId xmlns:a16="http://schemas.microsoft.com/office/drawing/2014/main" id="{DA9DCCE3-3891-0E95-2318-CCDA85D0373D}"/>
              </a:ext>
            </a:extLst>
          </p:cNvPr>
          <p:cNvSpPr>
            <a:spLocks noGrp="1"/>
          </p:cNvSpPr>
          <p:nvPr>
            <p:ph sz="quarter" idx="11"/>
          </p:nvPr>
        </p:nvSpPr>
        <p:spPr/>
        <p:txBody>
          <a:bodyPr>
            <a:normAutofit/>
          </a:bodyPr>
          <a:lstStyle/>
          <a:p>
            <a:r>
              <a:rPr lang="en-US" sz="2400" dirty="0"/>
              <a:t>Training Coordinator: </a:t>
            </a:r>
          </a:p>
          <a:p>
            <a:r>
              <a:rPr lang="en-US" sz="2400" dirty="0"/>
              <a:t>Autumn Kalinowski, MS, Assessment Scientist</a:t>
            </a:r>
          </a:p>
          <a:p>
            <a:endParaRPr lang="en-US" sz="2400" dirty="0"/>
          </a:p>
          <a:p>
            <a:r>
              <a:rPr lang="en-US" sz="2400" dirty="0"/>
              <a:t>For any questions, contact Autumn with at: </a:t>
            </a:r>
            <a:r>
              <a:rPr lang="en-US" sz="2400" dirty="0">
                <a:hlinkClick r:id="rId2"/>
              </a:rPr>
              <a:t>aekalin@sandia.gov</a:t>
            </a:r>
            <a:r>
              <a:rPr lang="en-US" sz="2400" dirty="0"/>
              <a:t> </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3</a:t>
            </a:fld>
            <a:endParaRPr lang="en-US" dirty="0"/>
          </a:p>
        </p:txBody>
      </p:sp>
    </p:spTree>
    <p:extLst>
      <p:ext uri="{BB962C8B-B14F-4D97-AF65-F5344CB8AC3E}">
        <p14:creationId xmlns:p14="http://schemas.microsoft.com/office/powerpoint/2010/main" val="36253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cs typeface="Calibri" pitchFamily="34" charset="0"/>
              </a:rPr>
              <a:t>Default FRMAC Time Phases</a:t>
            </a:r>
            <a:endParaRPr lang="en-US" dirty="0"/>
          </a:p>
        </p:txBody>
      </p:sp>
      <p:sp>
        <p:nvSpPr>
          <p:cNvPr id="2" name="Content Placeholder 1">
            <a:extLst>
              <a:ext uri="{FF2B5EF4-FFF2-40B4-BE49-F238E27FC236}">
                <a16:creationId xmlns:a16="http://schemas.microsoft.com/office/drawing/2014/main" id="{38A64D11-F551-420C-84E3-4E1B790F4E35}"/>
              </a:ext>
            </a:extLst>
          </p:cNvPr>
          <p:cNvSpPr>
            <a:spLocks noGrp="1"/>
          </p:cNvSpPr>
          <p:nvPr>
            <p:ph sz="quarter" idx="11"/>
          </p:nvPr>
        </p:nvSpPr>
        <p:spPr/>
        <p:txBody>
          <a:bodyPr/>
          <a:lstStyle/>
          <a:p>
            <a:r>
              <a:rPr lang="en-US" dirty="0"/>
              <a:t>*Outlined Time Phases correspond to EPA PAG Manual definitions. </a:t>
            </a:r>
          </a:p>
        </p:txBody>
      </p:sp>
      <p:sp>
        <p:nvSpPr>
          <p:cNvPr id="11" name="Slide Number Placeholder 10"/>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30</a:t>
            </a:fld>
            <a:endParaRPr lang="en-US" sz="1300" dirty="0">
              <a:solidFill>
                <a:schemeClr val="bg2"/>
              </a:solidFill>
              <a:latin typeface="Gill Sans MT" panose="020B0502020104020203" pitchFamily="34" charset="0"/>
            </a:endParaRPr>
          </a:p>
        </p:txBody>
      </p:sp>
      <p:sp>
        <p:nvSpPr>
          <p:cNvPr id="3" name="Date Placeholder 2"/>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graphicFrame>
        <p:nvGraphicFramePr>
          <p:cNvPr id="6" name="Table 5"/>
          <p:cNvGraphicFramePr>
            <a:graphicFrameLocks noGrp="1"/>
          </p:cNvGraphicFramePr>
          <p:nvPr>
            <p:extLst>
              <p:ext uri="{D42A27DB-BD31-4B8C-83A1-F6EECF244321}">
                <p14:modId xmlns:p14="http://schemas.microsoft.com/office/powerpoint/2010/main" val="3597906833"/>
              </p:ext>
            </p:extLst>
          </p:nvPr>
        </p:nvGraphicFramePr>
        <p:xfrm>
          <a:off x="1234067" y="1992494"/>
          <a:ext cx="9508274" cy="4724102"/>
        </p:xfrm>
        <a:graphic>
          <a:graphicData uri="http://schemas.openxmlformats.org/drawingml/2006/table">
            <a:tbl>
              <a:tblPr firstRow="1" bandRow="1">
                <a:tableStyleId>{5C22544A-7EE6-4342-B048-85BDC9FD1C3A}</a:tableStyleId>
              </a:tblPr>
              <a:tblGrid>
                <a:gridCol w="2216668">
                  <a:extLst>
                    <a:ext uri="{9D8B030D-6E8A-4147-A177-3AD203B41FA5}">
                      <a16:colId xmlns:a16="http://schemas.microsoft.com/office/drawing/2014/main" val="20000"/>
                    </a:ext>
                  </a:extLst>
                </a:gridCol>
                <a:gridCol w="1158566">
                  <a:extLst>
                    <a:ext uri="{9D8B030D-6E8A-4147-A177-3AD203B41FA5}">
                      <a16:colId xmlns:a16="http://schemas.microsoft.com/office/drawing/2014/main" val="20001"/>
                    </a:ext>
                  </a:extLst>
                </a:gridCol>
                <a:gridCol w="1464606">
                  <a:extLst>
                    <a:ext uri="{9D8B030D-6E8A-4147-A177-3AD203B41FA5}">
                      <a16:colId xmlns:a16="http://schemas.microsoft.com/office/drawing/2014/main" val="20002"/>
                    </a:ext>
                  </a:extLst>
                </a:gridCol>
                <a:gridCol w="1464606">
                  <a:extLst>
                    <a:ext uri="{9D8B030D-6E8A-4147-A177-3AD203B41FA5}">
                      <a16:colId xmlns:a16="http://schemas.microsoft.com/office/drawing/2014/main" val="20003"/>
                    </a:ext>
                  </a:extLst>
                </a:gridCol>
                <a:gridCol w="3203828">
                  <a:extLst>
                    <a:ext uri="{9D8B030D-6E8A-4147-A177-3AD203B41FA5}">
                      <a16:colId xmlns:a16="http://schemas.microsoft.com/office/drawing/2014/main" val="20004"/>
                    </a:ext>
                  </a:extLst>
                </a:gridCol>
              </a:tblGrid>
              <a:tr h="1001060">
                <a:tc>
                  <a:txBody>
                    <a:bodyPr/>
                    <a:lstStyle/>
                    <a:p>
                      <a:pPr algn="ctr"/>
                      <a:r>
                        <a:rPr kumimoji="0" lang="en-US" sz="20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Time Phase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Time</a:t>
                      </a:r>
                    </a:p>
                    <a:p>
                      <a:pPr algn="ct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Phase</a:t>
                      </a:r>
                    </a:p>
                    <a:p>
                      <a:pPr algn="ct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Start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Time</a:t>
                      </a:r>
                      <a:endParaRPr lang="en-US" sz="20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Phase</a:t>
                      </a:r>
                    </a:p>
                    <a:p>
                      <a:pPr algn="ctr"/>
                      <a:r>
                        <a:rPr lang="en-US" sz="20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End</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Dose</a:t>
                      </a:r>
                    </a:p>
                    <a:p>
                      <a:pPr algn="ct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Pathways</a:t>
                      </a:r>
                    </a:p>
                    <a:p>
                      <a:pPr algn="ct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Included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Comments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00953">
                <a:tc>
                  <a:txBody>
                    <a:bodyPr/>
                    <a:lstStyle/>
                    <a:p>
                      <a:r>
                        <a:rPr kumimoji="0" lang="en-US" sz="18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Early Phase</a:t>
                      </a:r>
                    </a:p>
                    <a:p>
                      <a:r>
                        <a:rPr kumimoji="0" lang="en-US" sz="18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(Total Dose)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96 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Plume and 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Protective Actions</a:t>
                      </a:r>
                      <a:r>
                        <a:rPr lang="en-US" sz="18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can be implemented before arrival of plume.</a:t>
                      </a: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00953">
                <a:tc>
                  <a:txBody>
                    <a:bodyPr/>
                    <a:lstStyle/>
                    <a:p>
                      <a:r>
                        <a:rPr kumimoji="0" lang="en-US" sz="18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Early Phase</a:t>
                      </a:r>
                    </a:p>
                    <a:p>
                      <a:r>
                        <a:rPr kumimoji="0" lang="en-US" sz="18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(Avoidable Dose)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12 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108 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Protective Actions </a:t>
                      </a:r>
                      <a:r>
                        <a:rPr lang="en-US" sz="18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CAN</a:t>
                      </a:r>
                      <a:r>
                        <a:rPr lang="en-US" sz="1800" b="1" u="sng"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NOT</a:t>
                      </a:r>
                      <a:r>
                        <a:rPr lang="en-US" sz="18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be implemented before arrival of plume.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00423">
                <a:tc>
                  <a:txBody>
                    <a:bodyPr/>
                    <a:lstStyle/>
                    <a:p>
                      <a:r>
                        <a:rPr kumimoji="0" lang="en-US" sz="18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First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12 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8772 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Plume pathways not included regardless of when Protective</a:t>
                      </a:r>
                      <a:r>
                        <a:rPr lang="en-US" sz="18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Actions can be implemented.</a:t>
                      </a: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00423">
                <a:tc>
                  <a:txBody>
                    <a:bodyPr/>
                    <a:lstStyle/>
                    <a:p>
                      <a:r>
                        <a:rPr kumimoji="0" lang="en-US" sz="18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Second</a:t>
                      </a:r>
                      <a:r>
                        <a:rPr kumimoji="0" lang="en-US" sz="1800"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Year</a:t>
                      </a:r>
                      <a:endParaRPr kumimoji="0" lang="en-US" sz="18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365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730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Ground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latin typeface="Calibri" pitchFamily="34" charset="0"/>
                      </a:endParaRPr>
                    </a:p>
                  </a:txBody>
                  <a:tcPr/>
                </a:tc>
                <a:extLst>
                  <a:ext uri="{0D108BD9-81ED-4DB2-BD59-A6C34878D82A}">
                    <a16:rowId xmlns:a16="http://schemas.microsoft.com/office/drawing/2014/main" val="10004"/>
                  </a:ext>
                </a:extLst>
              </a:tr>
              <a:tr h="700742">
                <a:tc gridSpan="5">
                  <a:txBody>
                    <a:bodyPr/>
                    <a:lstStyle/>
                    <a:p>
                      <a:r>
                        <a:rPr kumimoji="0" lang="en-US"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Plume Pathways:</a:t>
                      </a:r>
                      <a:r>
                        <a:rPr kumimoji="0" lang="en-US"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Inhalation of plume-borne material and Submersion</a:t>
                      </a:r>
                      <a:endParaRPr kumimoji="0" lang="en-US"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kumimoji="0" lang="en-US"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Ground Pathways:  Inhalation of resuspended</a:t>
                      </a:r>
                      <a:r>
                        <a:rPr kumimoji="0" lang="en-US"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material and Groundshine</a:t>
                      </a:r>
                      <a:endParaRPr kumimoji="0" lang="en-US"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latin typeface="Calibri" pitchFamily="34" charset="0"/>
                      </a:endParaRPr>
                    </a:p>
                  </a:txBody>
                  <a:tcPr anchor="ctr"/>
                </a:tc>
                <a:tc hMerge="1">
                  <a:txBody>
                    <a:bodyPr/>
                    <a:lstStyle/>
                    <a:p>
                      <a:pPr algn="ctr"/>
                      <a:endParaRPr lang="en-US" dirty="0">
                        <a:latin typeface="Calibri" pitchFamily="34" charset="0"/>
                      </a:endParaRPr>
                    </a:p>
                  </a:txBody>
                  <a:tcPr anchor="ctr"/>
                </a:tc>
                <a:tc hMerge="1">
                  <a:txBody>
                    <a:bodyPr/>
                    <a:lstStyle/>
                    <a:p>
                      <a:pPr algn="ctr"/>
                      <a:endParaRPr lang="en-US" dirty="0">
                        <a:latin typeface="Calibri" pitchFamily="34" charset="0"/>
                      </a:endParaRPr>
                    </a:p>
                  </a:txBody>
                  <a:tcPr anchor="ctr"/>
                </a:tc>
                <a:tc hMerge="1">
                  <a:txBody>
                    <a:bodyPr/>
                    <a:lstStyle/>
                    <a:p>
                      <a:endParaRPr lang="en-US" dirty="0">
                        <a:latin typeface="Calibri"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6949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F62C990-4474-77C0-21FB-154FEC7F9327}"/>
              </a:ext>
            </a:extLst>
          </p:cNvPr>
          <p:cNvPicPr>
            <a:picLocks noChangeAspect="1" noChangeArrowheads="1"/>
          </p:cNvPicPr>
          <p:nvPr/>
        </p:nvPicPr>
        <p:blipFill>
          <a:blip r:embed="rId2" cstate="print"/>
          <a:srcRect/>
          <a:stretch>
            <a:fillRect/>
          </a:stretch>
        </p:blipFill>
        <p:spPr bwMode="auto">
          <a:xfrm>
            <a:off x="7832721" y="3984940"/>
            <a:ext cx="4359279" cy="2883604"/>
          </a:xfrm>
          <a:prstGeom prst="rect">
            <a:avLst/>
          </a:prstGeom>
          <a:noFill/>
          <a:ln w="9525">
            <a:noFill/>
            <a:miter lim="800000"/>
            <a:headEnd/>
            <a:tailEnd/>
          </a:ln>
        </p:spPr>
      </p:pic>
      <p:sp>
        <p:nvSpPr>
          <p:cNvPr id="2" name="Title 1">
            <a:extLst>
              <a:ext uri="{FF2B5EF4-FFF2-40B4-BE49-F238E27FC236}">
                <a16:creationId xmlns:a16="http://schemas.microsoft.com/office/drawing/2014/main" id="{8EB5A830-C4ED-651A-5A57-6C8EC110EF1E}"/>
              </a:ext>
            </a:extLst>
          </p:cNvPr>
          <p:cNvSpPr>
            <a:spLocks noGrp="1"/>
          </p:cNvSpPr>
          <p:nvPr>
            <p:ph type="title"/>
          </p:nvPr>
        </p:nvSpPr>
        <p:spPr/>
        <p:txBody>
          <a:bodyPr/>
          <a:lstStyle/>
          <a:p>
            <a:r>
              <a:rPr lang="en-US" dirty="0"/>
              <a:t>Time Phases – Early Phase</a:t>
            </a:r>
          </a:p>
        </p:txBody>
      </p:sp>
      <p:sp>
        <p:nvSpPr>
          <p:cNvPr id="3" name="Content Placeholder 2">
            <a:extLst>
              <a:ext uri="{FF2B5EF4-FFF2-40B4-BE49-F238E27FC236}">
                <a16:creationId xmlns:a16="http://schemas.microsoft.com/office/drawing/2014/main" id="{D4CEBF22-796A-6217-86F3-29A8B82BB8CF}"/>
              </a:ext>
            </a:extLst>
          </p:cNvPr>
          <p:cNvSpPr>
            <a:spLocks noGrp="1"/>
          </p:cNvSpPr>
          <p:nvPr>
            <p:ph sz="quarter" idx="11"/>
          </p:nvPr>
        </p:nvSpPr>
        <p:spPr/>
        <p:txBody>
          <a:bodyPr/>
          <a:lstStyle/>
          <a:p>
            <a:pPr marL="342900" indent="-342900">
              <a:buFont typeface="Arial" panose="020B0604020202020204" pitchFamily="34" charset="0"/>
              <a:buChar char="•"/>
            </a:pPr>
            <a:r>
              <a:rPr lang="en-US" sz="2400" dirty="0"/>
              <a:t>Begins with the radiological release </a:t>
            </a:r>
          </a:p>
          <a:p>
            <a:pPr marL="342900" indent="-342900">
              <a:buFont typeface="Arial" panose="020B0604020202020204" pitchFamily="34" charset="0"/>
              <a:buChar char="•"/>
            </a:pPr>
            <a:r>
              <a:rPr lang="en-US" sz="2400" dirty="0"/>
              <a:t>May last hours to days; Generally considered 4 days (~96 hours)</a:t>
            </a:r>
          </a:p>
          <a:p>
            <a:pPr marL="342900" indent="-342900">
              <a:buFont typeface="Arial" panose="020B0604020202020204" pitchFamily="34" charset="0"/>
              <a:buChar char="•"/>
            </a:pPr>
            <a:r>
              <a:rPr lang="en-US" sz="2400" dirty="0"/>
              <a:t>Protective Actions: Evacuation and/or Shelter in Place</a:t>
            </a:r>
          </a:p>
          <a:p>
            <a:endParaRPr lang="en-US" dirty="0"/>
          </a:p>
        </p:txBody>
      </p:sp>
      <p:sp>
        <p:nvSpPr>
          <p:cNvPr id="4" name="Slide Number Placeholder 3">
            <a:extLst>
              <a:ext uri="{FF2B5EF4-FFF2-40B4-BE49-F238E27FC236}">
                <a16:creationId xmlns:a16="http://schemas.microsoft.com/office/drawing/2014/main" id="{2D3C2429-B8F2-38FB-E534-95C053FAE813}"/>
              </a:ext>
            </a:extLst>
          </p:cNvPr>
          <p:cNvSpPr>
            <a:spLocks noGrp="1"/>
          </p:cNvSpPr>
          <p:nvPr>
            <p:ph type="sldNum" sz="quarter" idx="4"/>
          </p:nvPr>
        </p:nvSpPr>
        <p:spPr/>
        <p:txBody>
          <a:bodyPr/>
          <a:lstStyle/>
          <a:p>
            <a:pPr algn="ctr"/>
            <a:fld id="{F6B149FD-26F7-3645-B4E7-BA8B8CC5EEA8}" type="slidenum">
              <a:rPr lang="en-US" smtClean="0"/>
              <a:pPr algn="ctr"/>
              <a:t>31</a:t>
            </a:fld>
            <a:endParaRPr lang="en-US" dirty="0"/>
          </a:p>
        </p:txBody>
      </p:sp>
      <p:pic>
        <p:nvPicPr>
          <p:cNvPr id="5" name="Picture 2">
            <a:extLst>
              <a:ext uri="{FF2B5EF4-FFF2-40B4-BE49-F238E27FC236}">
                <a16:creationId xmlns:a16="http://schemas.microsoft.com/office/drawing/2014/main" id="{AB4AACA6-B096-C57B-AD64-30EADB632C0D}"/>
              </a:ext>
            </a:extLst>
          </p:cNvPr>
          <p:cNvPicPr>
            <a:picLocks noChangeAspect="1" noChangeArrowheads="1"/>
          </p:cNvPicPr>
          <p:nvPr/>
        </p:nvPicPr>
        <p:blipFill rotWithShape="1">
          <a:blip r:embed="rId3" cstate="print"/>
          <a:srcRect r="12026"/>
          <a:stretch/>
        </p:blipFill>
        <p:spPr bwMode="auto">
          <a:xfrm>
            <a:off x="5022926" y="3709798"/>
            <a:ext cx="2668054" cy="3159125"/>
          </a:xfrm>
          <a:prstGeom prst="rect">
            <a:avLst/>
          </a:prstGeom>
          <a:noFill/>
          <a:ln w="9525">
            <a:noFill/>
            <a:miter lim="800000"/>
            <a:headEnd/>
            <a:tailEnd/>
          </a:ln>
        </p:spPr>
      </p:pic>
      <p:pic>
        <p:nvPicPr>
          <p:cNvPr id="6" name="Picture 2" descr="http://i.telegraph.co.uk/multimedia/archive/02537/Boston-explosion-m_2537196b.jpg">
            <a:extLst>
              <a:ext uri="{FF2B5EF4-FFF2-40B4-BE49-F238E27FC236}">
                <a16:creationId xmlns:a16="http://schemas.microsoft.com/office/drawing/2014/main" id="{690E7F80-C9E3-59F5-F3C8-28A14D96A8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10"/>
          <a:stretch/>
        </p:blipFill>
        <p:spPr bwMode="auto">
          <a:xfrm>
            <a:off x="1468" y="3972413"/>
            <a:ext cx="4834269" cy="289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39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D130-12AA-476A-EA9D-B7D30AB04A61}"/>
              </a:ext>
            </a:extLst>
          </p:cNvPr>
          <p:cNvSpPr>
            <a:spLocks noGrp="1"/>
          </p:cNvSpPr>
          <p:nvPr>
            <p:ph type="title"/>
          </p:nvPr>
        </p:nvSpPr>
        <p:spPr/>
        <p:txBody>
          <a:bodyPr/>
          <a:lstStyle/>
          <a:p>
            <a:r>
              <a:rPr lang="en-US" dirty="0"/>
              <a:t>Time Phases - Intermediate Phase</a:t>
            </a:r>
          </a:p>
        </p:txBody>
      </p:sp>
      <p:sp>
        <p:nvSpPr>
          <p:cNvPr id="3" name="Content Placeholder 2">
            <a:extLst>
              <a:ext uri="{FF2B5EF4-FFF2-40B4-BE49-F238E27FC236}">
                <a16:creationId xmlns:a16="http://schemas.microsoft.com/office/drawing/2014/main" id="{1DFF4014-2A01-FC84-2610-CE596920DE53}"/>
              </a:ext>
            </a:extLst>
          </p:cNvPr>
          <p:cNvSpPr>
            <a:spLocks noGrp="1"/>
          </p:cNvSpPr>
          <p:nvPr>
            <p:ph sz="quarter" idx="11"/>
          </p:nvPr>
        </p:nvSpPr>
        <p:spPr/>
        <p:txBody>
          <a:bodyPr>
            <a:normAutofit/>
          </a:bodyPr>
          <a:lstStyle/>
          <a:p>
            <a:pPr marL="457200" indent="-227013">
              <a:spcAft>
                <a:spcPts val="600"/>
              </a:spcAft>
              <a:buSzPct val="85000"/>
              <a:buFont typeface="Calibri" panose="020F0502020204030204" pitchFamily="34" charset="0"/>
              <a:buChar char="•"/>
            </a:pPr>
            <a:r>
              <a:rPr lang="en-US" sz="2400" dirty="0"/>
              <a:t>Release under control or terminated</a:t>
            </a:r>
          </a:p>
          <a:p>
            <a:pPr marL="457200" indent="-227013">
              <a:spcAft>
                <a:spcPts val="600"/>
              </a:spcAft>
              <a:buSzPct val="85000"/>
              <a:buFont typeface="Calibri" panose="020F0502020204030204" pitchFamily="34" charset="0"/>
              <a:buChar char="•"/>
            </a:pPr>
            <a:r>
              <a:rPr lang="en-US" sz="2400" dirty="0"/>
              <a:t>May overlap the Early and Late phases and could last weeks to months</a:t>
            </a:r>
          </a:p>
          <a:p>
            <a:pPr marL="457200" indent="-227013">
              <a:spcAft>
                <a:spcPts val="600"/>
              </a:spcAft>
              <a:buSzPct val="85000"/>
              <a:buFont typeface="Calibri" panose="020F0502020204030204" pitchFamily="34" charset="0"/>
              <a:buChar char="•"/>
            </a:pPr>
            <a:r>
              <a:rPr lang="en-US" sz="2400" dirty="0"/>
              <a:t>Includes the 1</a:t>
            </a:r>
            <a:r>
              <a:rPr lang="en-US" sz="2400" baseline="30000" dirty="0"/>
              <a:t>st</a:t>
            </a:r>
            <a:r>
              <a:rPr lang="en-US" sz="2400" dirty="0"/>
              <a:t> and subsequent years</a:t>
            </a:r>
          </a:p>
          <a:p>
            <a:pPr marL="457200" indent="-227013">
              <a:spcAft>
                <a:spcPts val="600"/>
              </a:spcAft>
              <a:buSzPct val="85000"/>
              <a:buFont typeface="Calibri" panose="020F0502020204030204" pitchFamily="34" charset="0"/>
              <a:buChar char="•"/>
            </a:pPr>
            <a:r>
              <a:rPr lang="en-US" sz="2400" dirty="0"/>
              <a:t>Protective Action: Relocation</a:t>
            </a:r>
          </a:p>
        </p:txBody>
      </p:sp>
      <p:sp>
        <p:nvSpPr>
          <p:cNvPr id="4" name="Slide Number Placeholder 3">
            <a:extLst>
              <a:ext uri="{FF2B5EF4-FFF2-40B4-BE49-F238E27FC236}">
                <a16:creationId xmlns:a16="http://schemas.microsoft.com/office/drawing/2014/main" id="{86B7DD02-0EC5-EAC7-7547-D11A3EDE36F4}"/>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32</a:t>
            </a:fld>
            <a:endParaRPr lang="en-US" sz="1300" dirty="0">
              <a:solidFill>
                <a:schemeClr val="bg2"/>
              </a:solidFill>
              <a:latin typeface="Gill Sans MT" panose="020B0502020104020203" pitchFamily="34" charset="0"/>
            </a:endParaRPr>
          </a:p>
        </p:txBody>
      </p:sp>
      <p:pic>
        <p:nvPicPr>
          <p:cNvPr id="5" name="Picture 2">
            <a:extLst>
              <a:ext uri="{FF2B5EF4-FFF2-40B4-BE49-F238E27FC236}">
                <a16:creationId xmlns:a16="http://schemas.microsoft.com/office/drawing/2014/main" id="{EB0A1E47-5DF2-1A51-5A69-115067AC23F9}"/>
              </a:ext>
            </a:extLst>
          </p:cNvPr>
          <p:cNvPicPr>
            <a:picLocks noChangeAspect="1" noChangeArrowheads="1"/>
          </p:cNvPicPr>
          <p:nvPr/>
        </p:nvPicPr>
        <p:blipFill rotWithShape="1">
          <a:blip r:embed="rId2" cstate="print"/>
          <a:srcRect t="6346"/>
          <a:stretch/>
        </p:blipFill>
        <p:spPr bwMode="auto">
          <a:xfrm>
            <a:off x="2438401" y="4045907"/>
            <a:ext cx="7296429" cy="2803429"/>
          </a:xfrm>
          <a:prstGeom prst="rect">
            <a:avLst/>
          </a:prstGeom>
          <a:noFill/>
          <a:ln w="9525">
            <a:noFill/>
            <a:miter lim="800000"/>
            <a:headEnd/>
            <a:tailEnd/>
          </a:ln>
        </p:spPr>
      </p:pic>
    </p:spTree>
    <p:extLst>
      <p:ext uri="{BB962C8B-B14F-4D97-AF65-F5344CB8AC3E}">
        <p14:creationId xmlns:p14="http://schemas.microsoft.com/office/powerpoint/2010/main" val="365158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noAutofit/>
          </a:bodyPr>
          <a:lstStyle/>
          <a:p>
            <a:r>
              <a:rPr lang="en-US" dirty="0">
                <a:cs typeface="Calibri" pitchFamily="34" charset="0"/>
              </a:rPr>
              <a:t>Intermediate Phase PAGs</a:t>
            </a:r>
          </a:p>
        </p:txBody>
      </p:sp>
      <p:sp>
        <p:nvSpPr>
          <p:cNvPr id="16" name="Slide Number Placeholder 15"/>
          <p:cNvSpPr>
            <a:spLocks noGrp="1"/>
          </p:cNvSpPr>
          <p:nvPr>
            <p:ph type="sldNum" sz="quarter" idx="4"/>
          </p:nvPr>
        </p:nvSpPr>
        <p:spPr>
          <a:xfrm>
            <a:off x="11492027" y="6572250"/>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Calibri" panose="020F050202020403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59DE6EB8-52AB-45EA-A660-3E1EBFA72987}" type="slidenum">
              <a:rPr lang="en-US" sz="1300" smtClean="0">
                <a:latin typeface="Gill Sans MT" panose="020B0502020104020203" pitchFamily="34" charset="0"/>
              </a:rPr>
              <a:pPr/>
              <a:t>33</a:t>
            </a:fld>
            <a:endParaRPr lang="en-US" sz="1300" dirty="0">
              <a:latin typeface="Gill Sans MT" panose="020B0502020104020203" pitchFamily="34" charset="0"/>
            </a:endParaRPr>
          </a:p>
        </p:txBody>
      </p:sp>
      <p:sp>
        <p:nvSpPr>
          <p:cNvPr id="15" name="Date Placeholder 14"/>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Calibri" panose="020F050202020403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ECAF5A83-326D-47F8-85B0-54A53DB9F328}" type="datetime1">
              <a:rPr lang="en-US" smtClean="0"/>
              <a:pPr/>
              <a:t>4/28/2025</a:t>
            </a:fld>
            <a:endParaRPr lang="en-US" dirty="0"/>
          </a:p>
        </p:txBody>
      </p:sp>
      <p:sp>
        <p:nvSpPr>
          <p:cNvPr id="6" name="TextBox 5"/>
          <p:cNvSpPr txBox="1">
            <a:spLocks noChangeAspect="1"/>
          </p:cNvSpPr>
          <p:nvPr/>
        </p:nvSpPr>
        <p:spPr>
          <a:xfrm>
            <a:off x="609600" y="1676400"/>
            <a:ext cx="10972800" cy="4876800"/>
          </a:xfrm>
          <a:prstGeom prst="rect">
            <a:avLst/>
          </a:prstGeom>
          <a:noFill/>
        </p:spPr>
        <p:txBody>
          <a:bodyPr wrap="square" rtlCol="0">
            <a:noAutofit/>
          </a:bodyPr>
          <a:lstStyle/>
          <a:p>
            <a:pPr marL="233363" lvl="1">
              <a:lnSpc>
                <a:spcPct val="90000"/>
              </a:lnSpc>
              <a:buClr>
                <a:schemeClr val="tx1"/>
              </a:buClr>
              <a:buSzPct val="85000"/>
            </a:pPr>
            <a:r>
              <a:rPr lang="en-US" sz="2400" b="1" dirty="0">
                <a:solidFill>
                  <a:srgbClr val="000000"/>
                </a:solidFill>
                <a:latin typeface="Open Sans "/>
                <a:cs typeface="Calibri" pitchFamily="34" charset="0"/>
              </a:rPr>
              <a:t>Note</a:t>
            </a:r>
            <a:r>
              <a:rPr lang="en-US" sz="2400" dirty="0">
                <a:solidFill>
                  <a:srgbClr val="000000"/>
                </a:solidFill>
                <a:latin typeface="Open Sans "/>
                <a:cs typeface="Calibri" pitchFamily="34" charset="0"/>
              </a:rPr>
              <a:t>:  Relocation PAGs are treated separately from food and water ingestion. </a:t>
            </a:r>
          </a:p>
          <a:p>
            <a:pPr marL="233363" lvl="1">
              <a:lnSpc>
                <a:spcPct val="90000"/>
              </a:lnSpc>
              <a:buClr>
                <a:schemeClr val="tx1"/>
              </a:buClr>
              <a:buSzPct val="85000"/>
            </a:pPr>
            <a:endParaRPr lang="en-US" sz="2400" dirty="0">
              <a:solidFill>
                <a:srgbClr val="000000"/>
              </a:solidFill>
              <a:latin typeface="Open Sans "/>
              <a:cs typeface="Calibri" pitchFamily="34" charset="0"/>
            </a:endParaRPr>
          </a:p>
          <a:p>
            <a:pPr marL="914400" lvl="1" indent="-342900">
              <a:lnSpc>
                <a:spcPct val="90000"/>
              </a:lnSpc>
              <a:buClr>
                <a:schemeClr val="accent1"/>
              </a:buClr>
              <a:buSzPct val="85000"/>
              <a:buFont typeface="Arial" panose="020B0604020202020204" pitchFamily="34" charset="0"/>
              <a:buChar char="•"/>
            </a:pPr>
            <a:r>
              <a:rPr lang="en-US" sz="2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Projection of intermediate phase doses should not include these ingestion pathways. </a:t>
            </a:r>
          </a:p>
          <a:p>
            <a:pPr marL="914400" lvl="1" indent="-342900">
              <a:lnSpc>
                <a:spcPct val="90000"/>
              </a:lnSpc>
              <a:buClr>
                <a:schemeClr val="tx1"/>
              </a:buClr>
              <a:buSzPct val="85000"/>
              <a:buFont typeface="Arial" panose="020B0604020202020204" pitchFamily="34" charset="0"/>
              <a:buChar char="•"/>
            </a:pPr>
            <a:endParaRPr lang="en-US" sz="2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marL="914400" lvl="1" indent="-342900">
              <a:lnSpc>
                <a:spcPct val="90000"/>
              </a:lnSpc>
              <a:buClr>
                <a:schemeClr val="accent1"/>
              </a:buClr>
              <a:buSzPct val="85000"/>
              <a:buFont typeface="Arial" panose="020B0604020202020204" pitchFamily="34" charset="0"/>
              <a:buChar char="•"/>
            </a:pPr>
            <a:r>
              <a:rPr lang="en-US" sz="2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In some instances, however, where withdrawal of food and/or water from use would, in itself, create a health risk, relocation may be an appropriate alternative protective action. </a:t>
            </a:r>
          </a:p>
          <a:p>
            <a:pPr marL="914400" lvl="1" indent="-342900">
              <a:lnSpc>
                <a:spcPct val="90000"/>
              </a:lnSpc>
              <a:buClr>
                <a:schemeClr val="tx1"/>
              </a:buClr>
              <a:buSzPct val="85000"/>
              <a:buFont typeface="Arial" panose="020B0604020202020204" pitchFamily="34" charset="0"/>
              <a:buChar char="•"/>
            </a:pPr>
            <a:endParaRPr lang="en-US" sz="2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marL="914400" lvl="1" indent="-342900">
              <a:lnSpc>
                <a:spcPct val="90000"/>
              </a:lnSpc>
              <a:buClr>
                <a:schemeClr val="accent1"/>
              </a:buClr>
              <a:buSzPct val="85000"/>
              <a:buFont typeface="Arial" panose="020B0604020202020204" pitchFamily="34" charset="0"/>
              <a:buChar char="•"/>
            </a:pPr>
            <a:r>
              <a:rPr lang="en-US" sz="2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In this case, the ingestion dose should be considered along with the projected dose from deposited radionuclides via other pathways, for decisions on relocation.</a:t>
            </a:r>
          </a:p>
        </p:txBody>
      </p:sp>
    </p:spTree>
    <p:extLst>
      <p:ext uri="{BB962C8B-B14F-4D97-AF65-F5344CB8AC3E}">
        <p14:creationId xmlns:p14="http://schemas.microsoft.com/office/powerpoint/2010/main" val="18032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4D88-00C2-0E8F-8D55-440A5BACF881}"/>
              </a:ext>
            </a:extLst>
          </p:cNvPr>
          <p:cNvSpPr>
            <a:spLocks noGrp="1"/>
          </p:cNvSpPr>
          <p:nvPr>
            <p:ph type="title"/>
          </p:nvPr>
        </p:nvSpPr>
        <p:spPr/>
        <p:txBody>
          <a:bodyPr/>
          <a:lstStyle/>
          <a:p>
            <a:r>
              <a:rPr lang="en-US" dirty="0"/>
              <a:t>Time Phases – Late Phase</a:t>
            </a:r>
          </a:p>
        </p:txBody>
      </p:sp>
      <p:sp>
        <p:nvSpPr>
          <p:cNvPr id="3" name="Content Placeholder 2">
            <a:extLst>
              <a:ext uri="{FF2B5EF4-FFF2-40B4-BE49-F238E27FC236}">
                <a16:creationId xmlns:a16="http://schemas.microsoft.com/office/drawing/2014/main" id="{5643D9FB-2626-F200-FDAF-F4292DF9267B}"/>
              </a:ext>
            </a:extLst>
          </p:cNvPr>
          <p:cNvSpPr>
            <a:spLocks noGrp="1"/>
          </p:cNvSpPr>
          <p:nvPr>
            <p:ph sz="quarter" idx="11"/>
          </p:nvPr>
        </p:nvSpPr>
        <p:spPr>
          <a:xfrm>
            <a:off x="1019908" y="1457882"/>
            <a:ext cx="6243921" cy="4690872"/>
          </a:xfrm>
        </p:spPr>
        <p:txBody>
          <a:bodyPr>
            <a:normAutofit fontScale="85000" lnSpcReduction="10000"/>
          </a:bodyPr>
          <a:lstStyle/>
          <a:p>
            <a:pPr marL="461963" indent="-231775">
              <a:lnSpc>
                <a:spcPct val="120000"/>
              </a:lnSpc>
              <a:buSzPct val="85000"/>
              <a:buFont typeface="Calibri" panose="020F0502020204030204" pitchFamily="34" charset="0"/>
              <a:buChar char="•"/>
            </a:pPr>
            <a:r>
              <a:rPr lang="en-US" sz="2400" dirty="0"/>
              <a:t>Begins after the Intermediate Phase and proceeds independently of Intermediate Phase Protective Actions</a:t>
            </a:r>
          </a:p>
          <a:p>
            <a:pPr marL="461963" indent="-231775">
              <a:lnSpc>
                <a:spcPct val="120000"/>
              </a:lnSpc>
              <a:buSzPct val="85000"/>
              <a:buFont typeface="Calibri" panose="020F0502020204030204" pitchFamily="34" charset="0"/>
              <a:buChar char="•"/>
            </a:pPr>
            <a:r>
              <a:rPr lang="en-US" sz="2400" dirty="0"/>
              <a:t>May last months to years</a:t>
            </a:r>
          </a:p>
          <a:p>
            <a:pPr marL="461963" indent="-231775">
              <a:lnSpc>
                <a:spcPct val="120000"/>
              </a:lnSpc>
              <a:buSzPct val="85000"/>
              <a:buFont typeface="Calibri" panose="020F0502020204030204" pitchFamily="34" charset="0"/>
              <a:buChar char="•"/>
            </a:pPr>
            <a:r>
              <a:rPr lang="en-US" sz="2400" dirty="0"/>
              <a:t>Transition from strategies driven by urgency, to strategies aimed at reducing longer-term exposures and improving living conditions</a:t>
            </a:r>
          </a:p>
          <a:p>
            <a:pPr marL="461963" indent="-231775">
              <a:lnSpc>
                <a:spcPct val="120000"/>
              </a:lnSpc>
              <a:buSzPct val="85000"/>
              <a:buFont typeface="Calibri" panose="020F0502020204030204" pitchFamily="34" charset="0"/>
              <a:buChar char="•"/>
            </a:pPr>
            <a:r>
              <a:rPr lang="en-US" sz="2400" dirty="0"/>
              <a:t>PAGs will not be used to guide restoration and recovery</a:t>
            </a:r>
          </a:p>
          <a:p>
            <a:pPr marL="461963" indent="-231775">
              <a:lnSpc>
                <a:spcPct val="120000"/>
              </a:lnSpc>
              <a:buSzPct val="85000"/>
              <a:buFont typeface="Calibri" panose="020F0502020204030204" pitchFamily="34" charset="0"/>
              <a:buChar char="•"/>
            </a:pPr>
            <a:r>
              <a:rPr lang="en-US" sz="2400" dirty="0"/>
              <a:t>Protective Action – Relocation, potentially permanently. Decontamination and/or condemnation of structures </a:t>
            </a:r>
          </a:p>
        </p:txBody>
      </p:sp>
      <p:sp>
        <p:nvSpPr>
          <p:cNvPr id="4" name="Slide Number Placeholder 3">
            <a:extLst>
              <a:ext uri="{FF2B5EF4-FFF2-40B4-BE49-F238E27FC236}">
                <a16:creationId xmlns:a16="http://schemas.microsoft.com/office/drawing/2014/main" id="{67341282-EE2A-1FE5-B77D-C02364CBC488}"/>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34</a:t>
            </a:fld>
            <a:endParaRPr lang="en-US" sz="1300" dirty="0">
              <a:solidFill>
                <a:schemeClr val="bg2"/>
              </a:solidFill>
              <a:latin typeface="Gill Sans MT" panose="020B0502020104020203" pitchFamily="34" charset="0"/>
            </a:endParaRPr>
          </a:p>
        </p:txBody>
      </p:sp>
      <p:pic>
        <p:nvPicPr>
          <p:cNvPr id="5" name="Picture 2" descr="http://silverspringsgarden.files.wordpress.com/2010/08/img_2678.jpg">
            <a:extLst>
              <a:ext uri="{FF2B5EF4-FFF2-40B4-BE49-F238E27FC236}">
                <a16:creationId xmlns:a16="http://schemas.microsoft.com/office/drawing/2014/main" id="{88E57145-B648-A6F7-8D98-B8E271C206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6011" y="3824472"/>
            <a:ext cx="2816978" cy="25136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tlaich\Pictures\Consequence Management\Radiation decontamination Japan.jpg">
            <a:extLst>
              <a:ext uri="{FF2B5EF4-FFF2-40B4-BE49-F238E27FC236}">
                <a16:creationId xmlns:a16="http://schemas.microsoft.com/office/drawing/2014/main" id="{4EBAB85A-0434-C417-0659-E17B57F97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947882"/>
            <a:ext cx="3733800" cy="248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8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Mixture and Deposition Time</a:t>
            </a:r>
          </a:p>
        </p:txBody>
      </p:sp>
      <p:sp>
        <p:nvSpPr>
          <p:cNvPr id="3" name="Content Placeholder 2"/>
          <p:cNvSpPr>
            <a:spLocks noGrp="1"/>
          </p:cNvSpPr>
          <p:nvPr>
            <p:ph sz="quarter" idx="11"/>
          </p:nvPr>
        </p:nvSpPr>
        <p:spPr>
          <a:xfrm>
            <a:off x="1019908" y="1355142"/>
            <a:ext cx="10426856" cy="4690872"/>
          </a:xfrm>
        </p:spPr>
        <p:txBody>
          <a:bodyPr/>
          <a:lstStyle/>
          <a:p>
            <a:pPr marL="228600">
              <a:spcAft>
                <a:spcPts val="600"/>
              </a:spcAft>
              <a:buClr>
                <a:srgbClr val="00AFDD"/>
              </a:buClr>
              <a:buSzPct val="85000"/>
            </a:pPr>
            <a:r>
              <a:rPr lang="en-US" sz="2400" dirty="0"/>
              <a:t>Mixture is assumed to be deposited at t</a:t>
            </a:r>
            <a:r>
              <a:rPr lang="en-US" sz="2400" baseline="-25000" dirty="0"/>
              <a:t>0 </a:t>
            </a:r>
            <a:r>
              <a:rPr lang="en-US" sz="2400" dirty="0"/>
              <a:t>(release time)</a:t>
            </a:r>
          </a:p>
          <a:p>
            <a:pPr marL="571500" indent="-342900">
              <a:lnSpc>
                <a:spcPts val="2400"/>
              </a:lnSpc>
              <a:spcAft>
                <a:spcPts val="600"/>
              </a:spcAft>
              <a:buClr>
                <a:srgbClr val="00AFDD"/>
              </a:buClr>
              <a:buSzPct val="85000"/>
              <a:buFont typeface="Arial" panose="020B0604020202020204" pitchFamily="34" charset="0"/>
              <a:buChar char="•"/>
            </a:pPr>
            <a:r>
              <a:rPr lang="en-US" dirty="0"/>
              <a:t>FRMAC Assessment Manual methods and Turbo FRMAC use mixture deposited at t</a:t>
            </a:r>
            <a:r>
              <a:rPr lang="en-US" baseline="-25000" dirty="0"/>
              <a:t>0</a:t>
            </a:r>
          </a:p>
          <a:p>
            <a:pPr marL="571500" indent="-342900">
              <a:lnSpc>
                <a:spcPts val="2400"/>
              </a:lnSpc>
              <a:spcAft>
                <a:spcPts val="600"/>
              </a:spcAft>
              <a:buClr>
                <a:srgbClr val="00AFDD"/>
              </a:buClr>
              <a:buSzPct val="85000"/>
              <a:buFont typeface="Arial" panose="020B0604020202020204" pitchFamily="34" charset="0"/>
              <a:buChar char="•"/>
            </a:pPr>
            <a:r>
              <a:rPr lang="en-US" dirty="0"/>
              <a:t>A mixture at any other time must be back-decayed and back-weathered to t</a:t>
            </a:r>
            <a:r>
              <a:rPr lang="en-US" baseline="-25000" dirty="0"/>
              <a:t>0 </a:t>
            </a:r>
            <a:r>
              <a:rPr lang="en-US" dirty="0"/>
              <a:t>to calculate appropriate dose for the specified time phase</a:t>
            </a:r>
            <a:endParaRPr lang="en-US" baseline="-25000" dirty="0"/>
          </a:p>
          <a:p>
            <a:endParaRPr lang="en-US" dirty="0"/>
          </a:p>
        </p:txBody>
      </p:sp>
      <p:sp>
        <p:nvSpPr>
          <p:cNvPr id="5" name="Slide Number Placeholder 4"/>
          <p:cNvSpPr>
            <a:spLocks noGrp="1"/>
          </p:cNvSpPr>
          <p:nvPr>
            <p:ph type="sldNum" sz="quarter" idx="4"/>
          </p:nvPr>
        </p:nvSpPr>
        <p:spPr>
          <a:xfrm>
            <a:off x="11544066" y="6602120"/>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35</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7F02DE60-B640-431E-8B08-73969F253C01}"/>
              </a:ext>
            </a:extLst>
          </p:cNvPr>
          <p:cNvPicPr>
            <a:picLocks noChangeAspect="1"/>
          </p:cNvPicPr>
          <p:nvPr/>
        </p:nvPicPr>
        <p:blipFill>
          <a:blip r:embed="rId2"/>
          <a:stretch>
            <a:fillRect/>
          </a:stretch>
        </p:blipFill>
        <p:spPr>
          <a:xfrm>
            <a:off x="2867714" y="3463173"/>
            <a:ext cx="6909562" cy="3394827"/>
          </a:xfrm>
          <a:prstGeom prst="rect">
            <a:avLst/>
          </a:prstGeom>
        </p:spPr>
      </p:pic>
    </p:spTree>
    <p:extLst>
      <p:ext uri="{BB962C8B-B14F-4D97-AF65-F5344CB8AC3E}">
        <p14:creationId xmlns:p14="http://schemas.microsoft.com/office/powerpoint/2010/main" val="173673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609600" y="1152395"/>
            <a:ext cx="10972800" cy="5248405"/>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pPr marL="574675" indent="-342900">
              <a:lnSpc>
                <a:spcPct val="90000"/>
              </a:lnSpc>
              <a:spcBef>
                <a:spcPts val="0"/>
              </a:spcBef>
              <a:spcAft>
                <a:spcPts val="2400"/>
              </a:spcAft>
              <a:buClr>
                <a:schemeClr val="accent1"/>
              </a:buClr>
              <a:buFont typeface="Arial" panose="020B0604020202020204" pitchFamily="34" charset="0"/>
              <a:buChar char="•"/>
              <a:defRPr/>
            </a:pP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Evaluation Time (</a:t>
            </a:r>
            <a:r>
              <a:rPr lang="en-US" b="0"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en-US" b="0" kern="0" baseline="-25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a:t>
            </a: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 The point in time, relative to the start of the event, for which the calculation, measurement, or prediction is valid</a:t>
            </a:r>
          </a:p>
          <a:p>
            <a:pPr marL="915988" lvl="1" indent="-342900">
              <a:lnSpc>
                <a:spcPct val="90000"/>
              </a:lnSpc>
              <a:spcBef>
                <a:spcPts val="0"/>
              </a:spcBef>
              <a:spcAft>
                <a:spcPts val="2400"/>
              </a:spcAft>
              <a:buClr>
                <a:schemeClr val="accent1"/>
              </a:buClr>
              <a:buFont typeface="Arial" panose="020B0604020202020204" pitchFamily="34" charset="0"/>
              <a:buChar char="•"/>
              <a:defRPr/>
            </a:pPr>
            <a:r>
              <a:rPr lang="en-US" sz="2400"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Evaluation Time (</a:t>
            </a:r>
            <a:r>
              <a:rPr lang="en-US" sz="2400" b="0"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en-US" sz="2400" b="0" kern="0" baseline="-25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a:t>
            </a:r>
            <a:r>
              <a:rPr lang="en-US" sz="2400"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is generally set to the start of the time phase (</a:t>
            </a:r>
            <a:r>
              <a:rPr lang="en-US" sz="2400" b="0"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en-US" sz="2400" b="0" kern="0" baseline="-25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a:t>
            </a:r>
            <a:r>
              <a:rPr lang="en-US" sz="2400"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 t</a:t>
            </a:r>
            <a:r>
              <a:rPr lang="en-US" sz="2400" b="0" kern="0" baseline="-25000" dirty="0">
                <a:solidFill>
                  <a:prstClr val="black"/>
                </a:solidFill>
                <a:latin typeface="Open Sans" panose="020B0606030504020204" pitchFamily="34" charset="0"/>
                <a:ea typeface="Open Sans" panose="020B0606030504020204" pitchFamily="34" charset="0"/>
                <a:cs typeface="Open Sans" panose="020B0606030504020204" pitchFamily="34" charset="0"/>
              </a:rPr>
              <a:t>1</a:t>
            </a:r>
            <a:r>
              <a:rPr lang="en-US" sz="2400"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but may be set to any time (before, during, or after the time phase).</a:t>
            </a:r>
          </a:p>
          <a:p>
            <a:pPr marL="574675" indent="-342900">
              <a:lnSpc>
                <a:spcPct val="90000"/>
              </a:lnSpc>
              <a:spcBef>
                <a:spcPts val="0"/>
              </a:spcBef>
              <a:spcAft>
                <a:spcPts val="1200"/>
              </a:spcAft>
              <a:buClr>
                <a:schemeClr val="accent1"/>
              </a:buClr>
              <a:buFont typeface="Arial" panose="020B0604020202020204" pitchFamily="34" charset="0"/>
              <a:buChar char="•"/>
              <a:defRPr/>
            </a:pP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Atmospheric modeling software requires a set duration to model the transport and deposition of plume particulate. For dose assessment to remain consistent with initial atmospheric modeling assumptions, the default </a:t>
            </a:r>
            <a:r>
              <a:rPr lang="en-US" b="0"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en-US" b="0" kern="0" baseline="-25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a:t>
            </a:r>
            <a:r>
              <a:rPr lang="en-US" b="0" kern="0" baseline="-25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is set to 12 hours. </a:t>
            </a:r>
          </a:p>
          <a:p>
            <a:pPr marL="917575" lvl="1" indent="-342900">
              <a:lnSpc>
                <a:spcPct val="90000"/>
              </a:lnSpc>
              <a:spcBef>
                <a:spcPts val="0"/>
              </a:spcBef>
              <a:spcAft>
                <a:spcPts val="1200"/>
              </a:spcAft>
              <a:buClr>
                <a:schemeClr val="accent1"/>
              </a:buClr>
              <a:buFont typeface="Arial" panose="020B0604020202020204" pitchFamily="34" charset="0"/>
              <a:buChar char="•"/>
              <a:defRPr/>
            </a:pPr>
            <a:r>
              <a:rPr lang="en-US" sz="2400"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For most incident types, 12 hours is sufficient for total plume content deposition</a:t>
            </a:r>
          </a:p>
          <a:p>
            <a:pPr marL="917575" lvl="1" indent="-342900">
              <a:lnSpc>
                <a:spcPct val="90000"/>
              </a:lnSpc>
              <a:spcBef>
                <a:spcPts val="0"/>
              </a:spcBef>
              <a:spcAft>
                <a:spcPts val="1200"/>
              </a:spcAft>
              <a:buClr>
                <a:schemeClr val="accent1"/>
              </a:buClr>
              <a:buFont typeface="Arial" panose="020B0604020202020204" pitchFamily="34" charset="0"/>
              <a:buChar char="•"/>
              <a:defRPr/>
            </a:pPr>
            <a:r>
              <a:rPr lang="en-US" sz="2400"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If the plume will not be completely deposited by 12 hours, work with atmospheric modelers to choose an appropriate </a:t>
            </a:r>
            <a:r>
              <a:rPr lang="en-US" sz="2400" b="0"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en-US" sz="2400" b="0" kern="0" baseline="-25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a:t>
            </a:r>
            <a:endParaRPr lang="en-US" sz="2400" b="0"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p:cNvSpPr>
            <a:spLocks noGrp="1"/>
          </p:cNvSpPr>
          <p:nvPr>
            <p:ph type="title"/>
          </p:nvPr>
        </p:nvSpPr>
        <p:spPr/>
        <p:txBody>
          <a:bodyPr>
            <a:normAutofit/>
          </a:bodyPr>
          <a:lstStyle/>
          <a:p>
            <a:r>
              <a:rPr lang="en-US" dirty="0">
                <a:cs typeface="Calibri" pitchFamily="34" charset="0"/>
              </a:rPr>
              <a:t>Evaluation Time</a:t>
            </a:r>
            <a:endParaRPr lang="en-US" dirty="0"/>
          </a:p>
        </p:txBody>
      </p:sp>
      <p:sp>
        <p:nvSpPr>
          <p:cNvPr id="3" name="Slide Number Placeholder 2"/>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36</a:t>
            </a:fld>
            <a:endParaRPr lang="en-US" sz="130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073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b="1" dirty="0">
                <a:latin typeface="Calibri" pitchFamily="34" charset="0"/>
                <a:cs typeface="Calibri" pitchFamily="34" charset="0"/>
              </a:rPr>
              <a:t>Avoidable Dose</a:t>
            </a:r>
            <a:endParaRPr lang="en-US" sz="3200" b="1" dirty="0"/>
          </a:p>
        </p:txBody>
      </p:sp>
      <p:sp>
        <p:nvSpPr>
          <p:cNvPr id="3" name="Content Placeholder 2"/>
          <p:cNvSpPr>
            <a:spLocks noGrp="1"/>
          </p:cNvSpPr>
          <p:nvPr>
            <p:ph sz="quarter" idx="11"/>
          </p:nvPr>
        </p:nvSpPr>
        <p:spPr>
          <a:xfrm>
            <a:off x="1019908" y="1457882"/>
            <a:ext cx="10426856" cy="5400118"/>
          </a:xfrm>
        </p:spPr>
        <p:txBody>
          <a:bodyPr>
            <a:noAutofit/>
          </a:bodyPr>
          <a:lstStyle/>
          <a:p>
            <a:pPr marL="457200" indent="-225425">
              <a:lnSpc>
                <a:spcPct val="100000"/>
              </a:lnSpc>
              <a:buSzPct val="85000"/>
              <a:buFont typeface="Calibri" panose="020F0502020204030204" pitchFamily="34" charset="0"/>
              <a:buChar char="•"/>
            </a:pPr>
            <a:r>
              <a:rPr lang="en-US" sz="2100" dirty="0"/>
              <a:t>The decision to implement protective actions should be based on the projected dose that </a:t>
            </a:r>
            <a:r>
              <a:rPr lang="en-US" sz="2100" u="sng" dirty="0"/>
              <a:t>would be avoided</a:t>
            </a:r>
            <a:r>
              <a:rPr lang="en-US" sz="2100" dirty="0"/>
              <a:t> if the protective actions were implemented (EPA 2017). This is called the Avoidable Dose. </a:t>
            </a:r>
          </a:p>
          <a:p>
            <a:pPr marL="457200" indent="-225425">
              <a:lnSpc>
                <a:spcPct val="100000"/>
              </a:lnSpc>
              <a:buSzPct val="85000"/>
              <a:buFont typeface="Calibri" panose="020F0502020204030204" pitchFamily="34" charset="0"/>
              <a:buChar char="•"/>
            </a:pPr>
            <a:r>
              <a:rPr lang="en-US" sz="2100" dirty="0"/>
              <a:t>Unavoidable dose incurred before the implementation of protective action </a:t>
            </a:r>
            <a:r>
              <a:rPr lang="en-US" sz="2100" u="sng" dirty="0"/>
              <a:t>should be excluded</a:t>
            </a:r>
            <a:r>
              <a:rPr lang="en-US" sz="2100" dirty="0"/>
              <a:t> when evaluating the need for those protective actions, unless specifically requested by the decision maker.</a:t>
            </a:r>
          </a:p>
          <a:p>
            <a:pPr marL="457200" indent="-225425">
              <a:lnSpc>
                <a:spcPct val="100000"/>
              </a:lnSpc>
              <a:buSzPct val="85000"/>
              <a:buFont typeface="Calibri" panose="020F0502020204030204" pitchFamily="34" charset="0"/>
              <a:buChar char="•"/>
            </a:pPr>
            <a:r>
              <a:rPr lang="en-US" sz="2100" dirty="0"/>
              <a:t>To exclude the </a:t>
            </a:r>
            <a:r>
              <a:rPr lang="en-US" sz="2100" u="sng" dirty="0"/>
              <a:t>Unavoidable Dose</a:t>
            </a:r>
            <a:r>
              <a:rPr lang="en-US" sz="2100" dirty="0"/>
              <a:t> from a dose assessment, start the Time Phase(s) at some time </a:t>
            </a:r>
            <a:r>
              <a:rPr lang="en-US" sz="2100" u="sng" dirty="0"/>
              <a:t>after</a:t>
            </a:r>
            <a:r>
              <a:rPr lang="en-US" sz="2100" dirty="0"/>
              <a:t> the start of the exposure period and ONLY include those dose pathways appropriate to the selected Time Phase(s)</a:t>
            </a:r>
          </a:p>
          <a:p>
            <a:pPr marL="457200" lvl="1" indent="-457200">
              <a:lnSpc>
                <a:spcPct val="110000"/>
              </a:lnSpc>
              <a:spcAft>
                <a:spcPts val="1200"/>
              </a:spcAft>
              <a:buClrTx/>
              <a:buNone/>
            </a:pPr>
            <a:endParaRPr lang="en-US" sz="2100" dirty="0"/>
          </a:p>
          <a:p>
            <a:pPr marL="457200" lvl="1" indent="-457200">
              <a:lnSpc>
                <a:spcPct val="100000"/>
              </a:lnSpc>
              <a:spcAft>
                <a:spcPts val="1200"/>
              </a:spcAft>
              <a:buClrTx/>
              <a:buNone/>
            </a:pPr>
            <a:r>
              <a:rPr lang="en-US" sz="2100" dirty="0"/>
              <a:t>	Example: A release has occurred but Decision Makers know it will take 12 hours to initiate Protective Actions.  The Unavoidable Dose will be excluded if the Assessment Scientist sets the Time Phase to begin at 12 hours after the release and does not include the Plume Pathways (unless the plume is ongoing).</a:t>
            </a:r>
          </a:p>
        </p:txBody>
      </p:sp>
      <p:sp>
        <p:nvSpPr>
          <p:cNvPr id="5" name="Slide Number Placeholder 4"/>
          <p:cNvSpPr>
            <a:spLocks noGrp="1"/>
          </p:cNvSpPr>
          <p:nvPr>
            <p:ph type="sldNum" sz="quarter" idx="4"/>
          </p:nvPr>
        </p:nvSpPr>
        <p:spPr>
          <a:xfrm>
            <a:off x="11544066" y="6602120"/>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37</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6573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latin typeface="Calibri" pitchFamily="34" charset="0"/>
                <a:cs typeface="Calibri" pitchFamily="34" charset="0"/>
              </a:rPr>
              <a:t>Avoidable and Unavoidable Dose</a:t>
            </a:r>
            <a:endParaRPr lang="en-US" b="1" dirty="0"/>
          </a:p>
        </p:txBody>
      </p:sp>
      <p:sp>
        <p:nvSpPr>
          <p:cNvPr id="11" name="Slide Number Placeholder 10"/>
          <p:cNvSpPr>
            <a:spLocks noGrp="1"/>
          </p:cNvSpPr>
          <p:nvPr>
            <p:ph type="sldNum" sz="quarter" idx="4"/>
          </p:nvPr>
        </p:nvSpPr>
        <p:spPr>
          <a:xfrm>
            <a:off x="11544066" y="6594686"/>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38</a:t>
            </a:fld>
            <a:endParaRPr lang="en-US" sz="1300" dirty="0">
              <a:solidFill>
                <a:schemeClr val="bg2"/>
              </a:solidFill>
              <a:latin typeface="Gill Sans MT" panose="020B0502020104020203" pitchFamily="34" charset="0"/>
            </a:endParaRPr>
          </a:p>
        </p:txBody>
      </p:sp>
      <p:sp>
        <p:nvSpPr>
          <p:cNvPr id="3" name="Date Placeholder 2"/>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a:solidFill>
                <a:prstClr val="black"/>
              </a:solidFill>
              <a:latin typeface="Calibri" panose="020F0502020204030204"/>
            </a:endParaRPr>
          </a:p>
        </p:txBody>
      </p:sp>
      <p:sp>
        <p:nvSpPr>
          <p:cNvPr id="6" name="TextBox 5"/>
          <p:cNvSpPr txBox="1"/>
          <p:nvPr/>
        </p:nvSpPr>
        <p:spPr>
          <a:xfrm>
            <a:off x="5764082" y="6238347"/>
            <a:ext cx="663836" cy="369332"/>
          </a:xfrm>
          <a:prstGeom prst="rect">
            <a:avLst/>
          </a:prstGeom>
          <a:noFill/>
        </p:spPr>
        <p:txBody>
          <a:bodyPr wrap="none">
            <a:spAutoFit/>
          </a:bodyPr>
          <a:lstStyle/>
          <a:p>
            <a:pPr fontAlgn="auto">
              <a:spcBef>
                <a:spcPts val="0"/>
              </a:spcBef>
              <a:spcAft>
                <a:spcPts val="0"/>
              </a:spcAft>
              <a:defRPr/>
            </a:pPr>
            <a:r>
              <a:rPr lang="en-US" sz="1800" dirty="0">
                <a:solidFill>
                  <a:prstClr val="black"/>
                </a:solidFill>
                <a:latin typeface="Calibri" panose="020F0502020204030204" pitchFamily="34" charset="0"/>
                <a:ea typeface="ＭＳ Ｐゴシック" pitchFamily="-106" charset="-128"/>
              </a:rPr>
              <a:t>Time</a:t>
            </a:r>
          </a:p>
        </p:txBody>
      </p:sp>
      <p:sp>
        <p:nvSpPr>
          <p:cNvPr id="8" name="TextBox 7"/>
          <p:cNvSpPr txBox="1"/>
          <p:nvPr/>
        </p:nvSpPr>
        <p:spPr>
          <a:xfrm>
            <a:off x="4515534" y="5969826"/>
            <a:ext cx="340158" cy="369332"/>
          </a:xfrm>
          <a:prstGeom prst="rect">
            <a:avLst/>
          </a:prstGeom>
          <a:noFill/>
        </p:spPr>
        <p:txBody>
          <a:bodyPr wrap="none">
            <a:spAutoFit/>
          </a:bodyPr>
          <a:lstStyle/>
          <a:p>
            <a:pPr algn="ctr" fontAlgn="auto">
              <a:spcBef>
                <a:spcPts val="0"/>
              </a:spcBef>
              <a:spcAft>
                <a:spcPts val="0"/>
              </a:spcAft>
              <a:defRPr/>
            </a:pPr>
            <a:r>
              <a:rPr lang="en-US" sz="1800" dirty="0">
                <a:solidFill>
                  <a:prstClr val="black"/>
                </a:solidFill>
                <a:latin typeface="Calibri" panose="020F0502020204030204" pitchFamily="34" charset="0"/>
                <a:ea typeface="ＭＳ Ｐゴシック" pitchFamily="-106" charset="-128"/>
              </a:rPr>
              <a:t>t</a:t>
            </a:r>
            <a:r>
              <a:rPr lang="en-US" sz="1800" baseline="-25000" dirty="0">
                <a:solidFill>
                  <a:prstClr val="black"/>
                </a:solidFill>
                <a:latin typeface="Calibri" panose="020F0502020204030204" pitchFamily="34" charset="0"/>
                <a:ea typeface="ＭＳ Ｐゴシック" pitchFamily="-106" charset="-128"/>
              </a:rPr>
              <a:t>1</a:t>
            </a:r>
          </a:p>
        </p:txBody>
      </p:sp>
      <p:sp>
        <p:nvSpPr>
          <p:cNvPr id="9" name="TextBox 8"/>
          <p:cNvSpPr txBox="1"/>
          <p:nvPr/>
        </p:nvSpPr>
        <p:spPr>
          <a:xfrm>
            <a:off x="6871287" y="5999910"/>
            <a:ext cx="340158" cy="369332"/>
          </a:xfrm>
          <a:prstGeom prst="rect">
            <a:avLst/>
          </a:prstGeom>
          <a:noFill/>
        </p:spPr>
        <p:txBody>
          <a:bodyPr wrap="none">
            <a:spAutoFit/>
          </a:bodyPr>
          <a:lstStyle/>
          <a:p>
            <a:pPr algn="ctr" fontAlgn="auto">
              <a:spcBef>
                <a:spcPts val="0"/>
              </a:spcBef>
              <a:spcAft>
                <a:spcPts val="0"/>
              </a:spcAft>
              <a:defRPr/>
            </a:pPr>
            <a:r>
              <a:rPr lang="en-US" sz="1800" dirty="0">
                <a:solidFill>
                  <a:prstClr val="black"/>
                </a:solidFill>
                <a:latin typeface="Calibri" panose="020F0502020204030204" pitchFamily="34" charset="0"/>
                <a:ea typeface="ＭＳ Ｐゴシック" pitchFamily="-106" charset="-128"/>
              </a:rPr>
              <a:t>t</a:t>
            </a:r>
            <a:r>
              <a:rPr lang="en-US" sz="1800" baseline="-25000" dirty="0">
                <a:solidFill>
                  <a:prstClr val="black"/>
                </a:solidFill>
                <a:latin typeface="Calibri" panose="020F0502020204030204" pitchFamily="34" charset="0"/>
                <a:ea typeface="ＭＳ Ｐゴシック" pitchFamily="-106" charset="-128"/>
              </a:rPr>
              <a:t>2</a:t>
            </a:r>
          </a:p>
        </p:txBody>
      </p:sp>
      <p:sp>
        <p:nvSpPr>
          <p:cNvPr id="25" name="TextBox 24"/>
          <p:cNvSpPr txBox="1"/>
          <p:nvPr/>
        </p:nvSpPr>
        <p:spPr>
          <a:xfrm>
            <a:off x="3429000" y="5948460"/>
            <a:ext cx="381000" cy="369332"/>
          </a:xfrm>
          <a:prstGeom prst="rect">
            <a:avLst/>
          </a:prstGeom>
          <a:noFill/>
        </p:spPr>
        <p:txBody>
          <a:bodyPr wrap="square">
            <a:spAutoFit/>
          </a:bodyPr>
          <a:lstStyle/>
          <a:p>
            <a:pPr algn="ctr" fontAlgn="auto">
              <a:spcBef>
                <a:spcPts val="0"/>
              </a:spcBef>
              <a:spcAft>
                <a:spcPts val="0"/>
              </a:spcAft>
              <a:defRPr/>
            </a:pPr>
            <a:r>
              <a:rPr lang="en-US" sz="1800" dirty="0">
                <a:solidFill>
                  <a:prstClr val="black"/>
                </a:solidFill>
                <a:latin typeface="Calibri" panose="020F0502020204030204" pitchFamily="34" charset="0"/>
                <a:ea typeface="ＭＳ Ｐゴシック" pitchFamily="-106" charset="-128"/>
              </a:rPr>
              <a:t>t</a:t>
            </a:r>
            <a:r>
              <a:rPr lang="en-US" sz="1800" baseline="-25000" dirty="0">
                <a:solidFill>
                  <a:prstClr val="black"/>
                </a:solidFill>
                <a:latin typeface="Calibri" panose="020F0502020204030204" pitchFamily="34" charset="0"/>
                <a:ea typeface="ＭＳ Ｐゴシック" pitchFamily="-106" charset="-128"/>
              </a:rPr>
              <a:t>0</a:t>
            </a:r>
          </a:p>
        </p:txBody>
      </p:sp>
      <p:graphicFrame>
        <p:nvGraphicFramePr>
          <p:cNvPr id="18" name="Chart 17"/>
          <p:cNvGraphicFramePr/>
          <p:nvPr/>
        </p:nvGraphicFramePr>
        <p:xfrm>
          <a:off x="1795021" y="1189711"/>
          <a:ext cx="8534400" cy="494109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6"/>
          <p:cNvSpPr txBox="1"/>
          <p:nvPr/>
        </p:nvSpPr>
        <p:spPr>
          <a:xfrm>
            <a:off x="5145727" y="2895601"/>
            <a:ext cx="1686351" cy="32176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pPr>
            <a:r>
              <a:rPr lang="en-US" sz="1600" dirty="0">
                <a:solidFill>
                  <a:prstClr val="black"/>
                </a:solidFill>
                <a:latin typeface="Calibri" panose="020F0502020204030204" pitchFamily="34" charset="0"/>
              </a:rPr>
              <a:t>Avoidable Dose</a:t>
            </a:r>
          </a:p>
        </p:txBody>
      </p:sp>
      <p:sp>
        <p:nvSpPr>
          <p:cNvPr id="20" name="TextBox 10"/>
          <p:cNvSpPr txBox="1"/>
          <p:nvPr/>
        </p:nvSpPr>
        <p:spPr>
          <a:xfrm rot="18929016">
            <a:off x="4632751" y="1822296"/>
            <a:ext cx="2467993" cy="4568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pPr>
            <a:r>
              <a:rPr lang="en-US" sz="1600" dirty="0">
                <a:solidFill>
                  <a:prstClr val="black"/>
                </a:solidFill>
                <a:latin typeface="Calibri" panose="020F0502020204030204" pitchFamily="34" charset="0"/>
              </a:rPr>
              <a:t>Protective Actions Initiated</a:t>
            </a:r>
          </a:p>
        </p:txBody>
      </p:sp>
      <p:sp>
        <p:nvSpPr>
          <p:cNvPr id="21" name="TextBox 9"/>
          <p:cNvSpPr txBox="1"/>
          <p:nvPr/>
        </p:nvSpPr>
        <p:spPr>
          <a:xfrm>
            <a:off x="2652860" y="5281462"/>
            <a:ext cx="997146" cy="3218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pPr>
            <a:r>
              <a:rPr lang="en-US" sz="1600" dirty="0">
                <a:solidFill>
                  <a:prstClr val="black"/>
                </a:solidFill>
                <a:latin typeface="Calibri" panose="020F0502020204030204" pitchFamily="34" charset="0"/>
              </a:rPr>
              <a:t>Release</a:t>
            </a:r>
          </a:p>
        </p:txBody>
      </p:sp>
      <p:sp>
        <p:nvSpPr>
          <p:cNvPr id="22" name="TextBox 11"/>
          <p:cNvSpPr txBox="1"/>
          <p:nvPr/>
        </p:nvSpPr>
        <p:spPr>
          <a:xfrm>
            <a:off x="5321693" y="4673511"/>
            <a:ext cx="1481056" cy="2980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pPr>
            <a:r>
              <a:rPr lang="en-US" sz="1600" dirty="0">
                <a:solidFill>
                  <a:prstClr val="black"/>
                </a:solidFill>
                <a:latin typeface="Calibri" panose="020F0502020204030204" pitchFamily="34" charset="0"/>
              </a:rPr>
              <a:t>Time Phase</a:t>
            </a:r>
          </a:p>
        </p:txBody>
      </p:sp>
      <p:cxnSp>
        <p:nvCxnSpPr>
          <p:cNvPr id="5" name="Straight Arrow Connector 4"/>
          <p:cNvCxnSpPr/>
          <p:nvPr/>
        </p:nvCxnSpPr>
        <p:spPr>
          <a:xfrm flipH="1">
            <a:off x="4648200" y="2873782"/>
            <a:ext cx="381000" cy="6404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26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559397" y="1972638"/>
            <a:ext cx="10901918" cy="4885362"/>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pPr marL="231775" indent="0">
              <a:lnSpc>
                <a:spcPct val="90000"/>
              </a:lnSpc>
              <a:spcBef>
                <a:spcPts val="0"/>
              </a:spcBef>
              <a:spcAft>
                <a:spcPts val="1200"/>
              </a:spcAft>
              <a:buNone/>
            </a:pP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Weathering – The adjustment for the </a:t>
            </a:r>
            <a:r>
              <a:rPr lang="en-US" b="0" u="sng"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decrease</a:t>
            </a: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that occurs over time as the deposited material migrates deeper into the soil column from deposition (t</a:t>
            </a:r>
            <a:r>
              <a:rPr lang="en-US" b="0" kern="0" baseline="-25000" dirty="0">
                <a:solidFill>
                  <a:prstClr val="black"/>
                </a:solidFill>
                <a:latin typeface="Open Sans" panose="020B0606030504020204" pitchFamily="34" charset="0"/>
                <a:ea typeface="Open Sans" panose="020B0606030504020204" pitchFamily="34" charset="0"/>
                <a:cs typeface="Open Sans" panose="020B0606030504020204" pitchFamily="34" charset="0"/>
              </a:rPr>
              <a:t>0</a:t>
            </a: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to evaluation time (</a:t>
            </a:r>
            <a:r>
              <a:rPr lang="en-US" b="0"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en-US" b="0" kern="0" baseline="-25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a:t>
            </a: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marL="231775" indent="0">
              <a:spcBef>
                <a:spcPts val="0"/>
              </a:spcBef>
              <a:spcAft>
                <a:spcPts val="1200"/>
              </a:spcAft>
              <a:buNone/>
            </a:pPr>
            <a:endPar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31775" indent="0">
              <a:spcBef>
                <a:spcPts val="0"/>
              </a:spcBef>
              <a:spcAft>
                <a:spcPts val="1200"/>
              </a:spcAft>
              <a:buNone/>
            </a:pP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Resuspension – The fraction of radioactive material transferred from the surface to the breathing zone at given time after initial deposition</a:t>
            </a:r>
          </a:p>
          <a:p>
            <a:pPr marL="231775" indent="0">
              <a:spcBef>
                <a:spcPts val="0"/>
              </a:spcBef>
              <a:spcAft>
                <a:spcPts val="1200"/>
              </a:spcAft>
              <a:buNone/>
            </a:pPr>
            <a:endParaRPr lang="en-US" sz="2000" b="0" kern="0" dirty="0">
              <a:solidFill>
                <a:prstClr val="black"/>
              </a:solidFill>
              <a:latin typeface="Calibri" pitchFamily="34" charset="0"/>
              <a:cs typeface="Arial" pitchFamily="34" charset="0"/>
            </a:endParaRPr>
          </a:p>
          <a:p>
            <a:pPr marL="231775" indent="0">
              <a:spcBef>
                <a:spcPts val="0"/>
              </a:spcBef>
              <a:spcAft>
                <a:spcPts val="1200"/>
              </a:spcAft>
              <a:buNone/>
            </a:pPr>
            <a:endParaRPr lang="en-US" sz="2000" b="0" kern="0" dirty="0">
              <a:solidFill>
                <a:prstClr val="black"/>
              </a:solidFill>
              <a:latin typeface="Calibri" pitchFamily="34" charset="0"/>
              <a:cs typeface="Arial" pitchFamily="34" charset="0"/>
            </a:endParaRPr>
          </a:p>
        </p:txBody>
      </p:sp>
      <p:sp>
        <p:nvSpPr>
          <p:cNvPr id="4" name="Title 3"/>
          <p:cNvSpPr>
            <a:spLocks noGrp="1"/>
          </p:cNvSpPr>
          <p:nvPr>
            <p:ph type="title"/>
          </p:nvPr>
        </p:nvSpPr>
        <p:spPr/>
        <p:txBody>
          <a:bodyPr>
            <a:normAutofit/>
          </a:bodyPr>
          <a:lstStyle/>
          <a:p>
            <a:r>
              <a:rPr lang="en-US" dirty="0">
                <a:cs typeface="Calibri" pitchFamily="34" charset="0"/>
              </a:rPr>
              <a:t>Weathering and Resuspension</a:t>
            </a:r>
            <a:endParaRPr lang="en-US" dirty="0"/>
          </a:p>
        </p:txBody>
      </p:sp>
      <p:sp>
        <p:nvSpPr>
          <p:cNvPr id="3" name="Slide Number Placeholder 2"/>
          <p:cNvSpPr>
            <a:spLocks noGrp="1"/>
          </p:cNvSpPr>
          <p:nvPr>
            <p:ph type="sldNum" sz="quarter" idx="4"/>
          </p:nvPr>
        </p:nvSpPr>
        <p:spPr>
          <a:xfrm>
            <a:off x="11544066" y="6594686"/>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39</a:t>
            </a:fld>
            <a:endParaRPr lang="en-US" sz="130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13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A9E29-01A3-342F-0A58-9E599A63EEB5}"/>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7676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Resuspension Options</a:t>
            </a:r>
          </a:p>
        </p:txBody>
      </p:sp>
      <p:sp>
        <p:nvSpPr>
          <p:cNvPr id="3" name="Slide Number Placeholder 2"/>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40</a:t>
            </a:fld>
            <a:endParaRPr lang="en-US" sz="1300" dirty="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sp>
        <p:nvSpPr>
          <p:cNvPr id="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sz="1800">
              <a:solidFill>
                <a:prstClr val="black"/>
              </a:solidFill>
              <a:latin typeface="Calibri" panose="020F0502020204030204"/>
            </a:endParaRPr>
          </a:p>
        </p:txBody>
      </p:sp>
      <p:sp>
        <p:nvSpPr>
          <p:cNvPr id="6"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sz="1800">
              <a:solidFill>
                <a:prstClr val="black"/>
              </a:solidFill>
              <a:latin typeface="Calibri" panose="020F0502020204030204"/>
            </a:endParaRPr>
          </a:p>
        </p:txBody>
      </p:sp>
      <p:sp>
        <p:nvSpPr>
          <p:cNvPr id="12" name="Rectangle 3"/>
          <p:cNvSpPr txBox="1">
            <a:spLocks noChangeArrowheads="1"/>
          </p:cNvSpPr>
          <p:nvPr/>
        </p:nvSpPr>
        <p:spPr>
          <a:xfrm>
            <a:off x="609600" y="1182624"/>
            <a:ext cx="8610600" cy="5310252"/>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228600" indent="0" fontAlgn="auto">
              <a:lnSpc>
                <a:spcPct val="90000"/>
              </a:lnSpc>
              <a:spcBef>
                <a:spcPct val="0"/>
              </a:spcBef>
              <a:spcAft>
                <a:spcPts val="0"/>
              </a:spcAft>
              <a:buClr>
                <a:prstClr val="black">
                  <a:shade val="95000"/>
                </a:prstClr>
              </a:buClr>
              <a:buSzTx/>
              <a:buNone/>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Resuspension (K) may be:</a:t>
            </a:r>
            <a:b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685800" indent="-225425" fontAlgn="auto">
              <a:lnSpc>
                <a:spcPct val="90000"/>
              </a:lnSpc>
              <a:spcBef>
                <a:spcPts val="0"/>
              </a:spcBef>
              <a:spcAft>
                <a:spcPts val="1200"/>
              </a:spcAft>
              <a:buClr>
                <a:prstClr val="black">
                  <a:shade val="95000"/>
                </a:prstClr>
              </a:buClr>
              <a:buSzPct val="100000"/>
              <a:buFont typeface="+mj-lt"/>
              <a:buAutoNum type="arabicPeriod"/>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 time varying equation</a:t>
            </a:r>
          </a:p>
          <a:p>
            <a:pPr marL="685800" indent="-225425" fontAlgn="auto">
              <a:lnSpc>
                <a:spcPct val="90000"/>
              </a:lnSpc>
              <a:spcBef>
                <a:spcPts val="0"/>
              </a:spcBef>
              <a:spcAft>
                <a:spcPts val="1200"/>
              </a:spcAft>
              <a:buClr>
                <a:prstClr val="black">
                  <a:shade val="95000"/>
                </a:prstClr>
              </a:buClr>
              <a:buSzPct val="100000"/>
              <a:buFont typeface="+mj-lt"/>
              <a:buAutoNum type="arabicPeriod"/>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 constant value (e.g., 1.00E-06 m</a:t>
            </a:r>
            <a:r>
              <a:rPr lang="en-US" sz="24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-1</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or</a:t>
            </a:r>
          </a:p>
          <a:p>
            <a:pPr marL="685800" indent="-225425" fontAlgn="auto">
              <a:lnSpc>
                <a:spcPct val="90000"/>
              </a:lnSpc>
              <a:spcBef>
                <a:spcPts val="0"/>
              </a:spcBef>
              <a:spcAft>
                <a:spcPts val="1200"/>
              </a:spcAft>
              <a:buClr>
                <a:prstClr val="black">
                  <a:shade val="95000"/>
                </a:prstClr>
              </a:buClr>
              <a:buSzPct val="100000"/>
              <a:buFont typeface="+mj-lt"/>
              <a:buAutoNum type="arabicPeriod"/>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The ratio of air concentration to ground concentration (determined from samples)</a:t>
            </a:r>
          </a:p>
          <a:p>
            <a:pPr marL="228600" lvl="1" indent="0" fontAlgn="auto">
              <a:lnSpc>
                <a:spcPct val="90000"/>
              </a:lnSpc>
              <a:spcBef>
                <a:spcPct val="0"/>
              </a:spcBef>
              <a:spcAft>
                <a:spcPts val="0"/>
              </a:spcAft>
              <a:buClr>
                <a:prstClr val="black"/>
              </a:buClr>
              <a:buSzTx/>
              <a:buNone/>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For Example:</a:t>
            </a:r>
          </a:p>
          <a:p>
            <a:pPr marL="228600" lvl="1" indent="0" fontAlgn="auto">
              <a:lnSpc>
                <a:spcPct val="90000"/>
              </a:lnSpc>
              <a:spcBef>
                <a:spcPct val="0"/>
              </a:spcBef>
              <a:spcAft>
                <a:spcPts val="0"/>
              </a:spcAft>
              <a:buClr>
                <a:prstClr val="black"/>
              </a:buClr>
              <a:buSzTx/>
              <a:buNone/>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Air sample = 1.6E-09 </a:t>
            </a:r>
            <a:r>
              <a:rPr lang="el-GR" dirty="0">
                <a:solidFill>
                  <a:prstClr val="black"/>
                </a:solidFill>
                <a:latin typeface="Open Sans" panose="020B0606030504020204" pitchFamily="34" charset="0"/>
                <a:ea typeface="Open Sans" panose="020B0606030504020204" pitchFamily="34" charset="0"/>
                <a:cs typeface="Open Sans" panose="020B0606030504020204" pitchFamily="34" charset="0"/>
              </a:rPr>
              <a:t>μ</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Ci/m</a:t>
            </a:r>
            <a:r>
              <a:rPr lang="en-US"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3</a:t>
            </a:r>
          </a:p>
          <a:p>
            <a:pPr marL="228600" lvl="1" indent="0" fontAlgn="auto">
              <a:lnSpc>
                <a:spcPct val="90000"/>
              </a:lnSpc>
              <a:spcBef>
                <a:spcPct val="0"/>
              </a:spcBef>
              <a:spcAft>
                <a:spcPts val="0"/>
              </a:spcAft>
              <a:buClr>
                <a:prstClr val="black"/>
              </a:buClr>
              <a:buSzTx/>
              <a:buNone/>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Ground sample = 4.5E-03 </a:t>
            </a:r>
            <a:r>
              <a:rPr lang="el-GR" dirty="0">
                <a:solidFill>
                  <a:prstClr val="black"/>
                </a:solidFill>
                <a:latin typeface="Open Sans" panose="020B0606030504020204" pitchFamily="34" charset="0"/>
                <a:ea typeface="Open Sans" panose="020B0606030504020204" pitchFamily="34" charset="0"/>
                <a:cs typeface="Open Sans" panose="020B0606030504020204" pitchFamily="34" charset="0"/>
              </a:rPr>
              <a:t>μ</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Ci/m</a:t>
            </a:r>
            <a:r>
              <a:rPr lang="en-US"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2</a:t>
            </a:r>
          </a:p>
          <a:p>
            <a:pPr lvl="1" fontAlgn="auto">
              <a:lnSpc>
                <a:spcPct val="90000"/>
              </a:lnSpc>
              <a:spcBef>
                <a:spcPct val="0"/>
              </a:spcBef>
              <a:spcAft>
                <a:spcPts val="0"/>
              </a:spcAft>
              <a:buClr>
                <a:prstClr val="black"/>
              </a:buClr>
              <a:buSzTx/>
              <a:buNone/>
            </a:pPr>
            <a:endParaRPr lang="en-US"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1" fontAlgn="auto">
              <a:lnSpc>
                <a:spcPct val="90000"/>
              </a:lnSpc>
              <a:spcBef>
                <a:spcPct val="0"/>
              </a:spcBef>
              <a:spcAft>
                <a:spcPts val="0"/>
              </a:spcAft>
              <a:buClr>
                <a:prstClr val="black"/>
              </a:buClr>
              <a:buSzTx/>
              <a:buNone/>
            </a:pPr>
            <a:endParaRPr lang="en-US"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1" fontAlgn="auto">
              <a:lnSpc>
                <a:spcPct val="90000"/>
              </a:lnSpc>
              <a:spcBef>
                <a:spcPct val="0"/>
              </a:spcBef>
              <a:spcAft>
                <a:spcPts val="0"/>
              </a:spcAft>
              <a:buClr>
                <a:prstClr val="black"/>
              </a:buClr>
              <a:buSzTx/>
              <a:buNone/>
            </a:pPr>
            <a:endParaRPr lang="en-US"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1" fontAlgn="auto">
              <a:lnSpc>
                <a:spcPct val="90000"/>
              </a:lnSpc>
              <a:spcBef>
                <a:spcPct val="0"/>
              </a:spcBef>
              <a:spcAft>
                <a:spcPts val="0"/>
              </a:spcAft>
              <a:buClr>
                <a:prstClr val="black"/>
              </a:buClr>
              <a:buSzTx/>
              <a:buNone/>
            </a:pPr>
            <a:endParaRPr lang="en-US"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1" fontAlgn="auto">
              <a:lnSpc>
                <a:spcPct val="90000"/>
              </a:lnSpc>
              <a:spcBef>
                <a:spcPct val="0"/>
              </a:spcBef>
              <a:spcAft>
                <a:spcPts val="0"/>
              </a:spcAft>
              <a:buClr>
                <a:prstClr val="black"/>
              </a:buClr>
              <a:buSzTx/>
              <a:buNone/>
            </a:pPr>
            <a:endParaRPr lang="en-US"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1" fontAlgn="auto">
              <a:lnSpc>
                <a:spcPct val="90000"/>
              </a:lnSpc>
              <a:spcBef>
                <a:spcPct val="0"/>
              </a:spcBef>
              <a:spcAft>
                <a:spcPts val="0"/>
              </a:spcAft>
              <a:buClr>
                <a:prstClr val="black"/>
              </a:buClr>
              <a:buSzTx/>
              <a:buNone/>
            </a:pPr>
            <a:endParaRPr lang="en-US"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228600" indent="0" fontAlgn="auto">
              <a:lnSpc>
                <a:spcPct val="90000"/>
              </a:lnSpc>
              <a:spcBef>
                <a:spcPct val="0"/>
              </a:spcBef>
              <a:spcAft>
                <a:spcPts val="0"/>
              </a:spcAft>
              <a:buClr>
                <a:prstClr val="black">
                  <a:shade val="95000"/>
                </a:prstClr>
              </a:buClr>
              <a:buSzTx/>
              <a:buNone/>
            </a:pPr>
            <a:b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Calculated Resuspension valid only for a specific location and a specific time</a:t>
            </a:r>
            <a:endParaRPr lang="en-US" sz="20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Object 4"/>
          <p:cNvGraphicFramePr>
            <a:graphicFrameLocks noChangeAspect="1"/>
          </p:cNvGraphicFramePr>
          <p:nvPr/>
        </p:nvGraphicFramePr>
        <p:xfrm>
          <a:off x="6654800" y="3733800"/>
          <a:ext cx="914400" cy="198438"/>
        </p:xfrm>
        <a:graphic>
          <a:graphicData uri="http://schemas.openxmlformats.org/presentationml/2006/ole">
            <mc:AlternateContent xmlns:mc="http://schemas.openxmlformats.org/markup-compatibility/2006">
              <mc:Choice xmlns:v="urn:schemas-microsoft-com:vml" Requires="v">
                <p:oleObj name="Equation" r:id="rId2" imgW="914400" imgH="198720" progId="Equation.DSMT4">
                  <p:embed/>
                </p:oleObj>
              </mc:Choice>
              <mc:Fallback>
                <p:oleObj name="Equation" r:id="rId2" imgW="914400" imgH="198720" progId="Equation.DSMT4">
                  <p:embed/>
                  <p:pic>
                    <p:nvPicPr>
                      <p:cNvPr id="5" name="Object 4"/>
                      <p:cNvPicPr/>
                      <p:nvPr/>
                    </p:nvPicPr>
                    <p:blipFill>
                      <a:blip r:embed="rId3"/>
                      <a:stretch>
                        <a:fillRect/>
                      </a:stretch>
                    </p:blipFill>
                    <p:spPr>
                      <a:xfrm>
                        <a:off x="6654800" y="3733800"/>
                        <a:ext cx="914400" cy="198438"/>
                      </a:xfrm>
                      <a:prstGeom prst="rect">
                        <a:avLst/>
                      </a:prstGeom>
                    </p:spPr>
                  </p:pic>
                </p:oleObj>
              </mc:Fallback>
            </mc:AlternateContent>
          </a:graphicData>
        </a:graphic>
      </p:graphicFrame>
      <p:grpSp>
        <p:nvGrpSpPr>
          <p:cNvPr id="10" name="Group 9">
            <a:extLst>
              <a:ext uri="{FF2B5EF4-FFF2-40B4-BE49-F238E27FC236}">
                <a16:creationId xmlns:a16="http://schemas.microsoft.com/office/drawing/2014/main" id="{F474784F-A2D2-4E31-9058-CB1F90DE2BCB}"/>
              </a:ext>
            </a:extLst>
          </p:cNvPr>
          <p:cNvGrpSpPr/>
          <p:nvPr/>
        </p:nvGrpSpPr>
        <p:grpSpPr>
          <a:xfrm>
            <a:off x="8153400" y="2209800"/>
            <a:ext cx="3505200" cy="3637944"/>
            <a:chOff x="5181600" y="2502198"/>
            <a:chExt cx="3505200" cy="3637944"/>
          </a:xfrm>
        </p:grpSpPr>
        <p:grpSp>
          <p:nvGrpSpPr>
            <p:cNvPr id="14" name="Group 13"/>
            <p:cNvGrpSpPr/>
            <p:nvPr/>
          </p:nvGrpSpPr>
          <p:grpSpPr>
            <a:xfrm>
              <a:off x="5943600" y="2502198"/>
              <a:ext cx="2743200" cy="3637944"/>
              <a:chOff x="5943600" y="2502198"/>
              <a:chExt cx="2743200" cy="3637944"/>
            </a:xfrm>
          </p:grpSpPr>
          <p:pic>
            <p:nvPicPr>
              <p:cNvPr id="15" name="Picture 9" descr="air-quality-clouds"/>
              <p:cNvPicPr>
                <a:picLocks noChangeAspect="1" noChangeArrowheads="1"/>
              </p:cNvPicPr>
              <p:nvPr/>
            </p:nvPicPr>
            <p:blipFill>
              <a:blip r:embed="rId4" cstate="print"/>
              <a:srcRect/>
              <a:stretch>
                <a:fillRect/>
              </a:stretch>
            </p:blipFill>
            <p:spPr bwMode="auto">
              <a:xfrm>
                <a:off x="6324600" y="2502198"/>
                <a:ext cx="2152650" cy="1790700"/>
              </a:xfrm>
              <a:prstGeom prst="rect">
                <a:avLst/>
              </a:prstGeom>
              <a:noFill/>
              <a:ln w="9525">
                <a:noFill/>
                <a:miter lim="800000"/>
                <a:headEnd/>
                <a:tailEnd/>
              </a:ln>
            </p:spPr>
          </p:pic>
          <p:pic>
            <p:nvPicPr>
              <p:cNvPr id="16" name="Picture 10"/>
              <p:cNvPicPr>
                <a:picLocks noChangeAspect="1" noChangeArrowheads="1"/>
              </p:cNvPicPr>
              <p:nvPr/>
            </p:nvPicPr>
            <p:blipFill>
              <a:blip r:embed="rId5" cstate="print"/>
              <a:srcRect/>
              <a:stretch>
                <a:fillRect/>
              </a:stretch>
            </p:blipFill>
            <p:spPr bwMode="auto">
              <a:xfrm>
                <a:off x="6324600" y="4392304"/>
                <a:ext cx="2157413" cy="1747838"/>
              </a:xfrm>
              <a:prstGeom prst="rect">
                <a:avLst/>
              </a:prstGeom>
              <a:noFill/>
              <a:ln w="12700">
                <a:noFill/>
                <a:miter lim="800000"/>
                <a:headEnd/>
                <a:tailEnd/>
              </a:ln>
            </p:spPr>
          </p:pic>
          <p:sp>
            <p:nvSpPr>
              <p:cNvPr id="17" name="Line 11"/>
              <p:cNvSpPr>
                <a:spLocks noChangeShapeType="1"/>
              </p:cNvSpPr>
              <p:nvPr/>
            </p:nvSpPr>
            <p:spPr bwMode="auto">
              <a:xfrm>
                <a:off x="5943600" y="4343400"/>
                <a:ext cx="2743200" cy="0"/>
              </a:xfrm>
              <a:prstGeom prst="line">
                <a:avLst/>
              </a:prstGeom>
              <a:noFill/>
              <a:ln w="28575">
                <a:solidFill>
                  <a:schemeClr val="tx1"/>
                </a:solidFill>
                <a:round/>
                <a:headEnd/>
                <a:tailEnd/>
              </a:ln>
            </p:spPr>
            <p:txBody>
              <a:bodyPr/>
              <a:lstStyle/>
              <a:p>
                <a:pPr eaLnBrk="1" fontAlgn="auto" hangingPunct="1">
                  <a:spcBef>
                    <a:spcPts val="0"/>
                  </a:spcBef>
                  <a:spcAft>
                    <a:spcPts val="0"/>
                  </a:spcAft>
                </a:pPr>
                <a:endParaRPr lang="en-US" sz="1800">
                  <a:solidFill>
                    <a:prstClr val="black"/>
                  </a:solidFill>
                  <a:latin typeface="Calibri" panose="020F0502020204030204"/>
                </a:endParaRPr>
              </a:p>
            </p:txBody>
          </p:sp>
        </p:grpSp>
        <p:graphicFrame>
          <p:nvGraphicFramePr>
            <p:cNvPr id="7" name="Object 6"/>
            <p:cNvGraphicFramePr>
              <a:graphicFrameLocks noChangeAspect="1"/>
            </p:cNvGraphicFramePr>
            <p:nvPr/>
          </p:nvGraphicFramePr>
          <p:xfrm>
            <a:off x="5181600" y="4082222"/>
            <a:ext cx="596900" cy="337378"/>
          </p:xfrm>
          <a:graphic>
            <a:graphicData uri="http://schemas.openxmlformats.org/presentationml/2006/ole">
              <mc:AlternateContent xmlns:mc="http://schemas.openxmlformats.org/markup-compatibility/2006">
                <mc:Choice xmlns:v="urn:schemas-microsoft-com:vml" Requires="v">
                  <p:oleObj name="Equation" r:id="rId6" imgW="291960" imgH="164880" progId="Equation.DSMT4">
                    <p:embed/>
                  </p:oleObj>
                </mc:Choice>
                <mc:Fallback>
                  <p:oleObj name="Equation" r:id="rId6" imgW="291960" imgH="164880" progId="Equation.DSMT4">
                    <p:embed/>
                    <p:pic>
                      <p:nvPicPr>
                        <p:cNvPr id="7" name="Object 6"/>
                        <p:cNvPicPr/>
                        <p:nvPr/>
                      </p:nvPicPr>
                      <p:blipFill>
                        <a:blip r:embed="rId7"/>
                        <a:stretch>
                          <a:fillRect/>
                        </a:stretch>
                      </p:blipFill>
                      <p:spPr>
                        <a:xfrm>
                          <a:off x="5181600" y="4082222"/>
                          <a:ext cx="596900" cy="337378"/>
                        </a:xfrm>
                        <a:prstGeom prst="rect">
                          <a:avLst/>
                        </a:prstGeom>
                      </p:spPr>
                    </p:pic>
                  </p:oleObj>
                </mc:Fallback>
              </mc:AlternateContent>
            </a:graphicData>
          </a:graphic>
        </p:graphicFrame>
      </p:grpSp>
      <p:graphicFrame>
        <p:nvGraphicFramePr>
          <p:cNvPr id="8" name="Object 7"/>
          <p:cNvGraphicFramePr>
            <a:graphicFrameLocks noChangeAspect="1"/>
          </p:cNvGraphicFramePr>
          <p:nvPr>
            <p:extLst>
              <p:ext uri="{D42A27DB-BD31-4B8C-83A1-F6EECF244321}">
                <p14:modId xmlns:p14="http://schemas.microsoft.com/office/powerpoint/2010/main" val="1332199978"/>
              </p:ext>
            </p:extLst>
          </p:nvPr>
        </p:nvGraphicFramePr>
        <p:xfrm>
          <a:off x="1981200" y="4842912"/>
          <a:ext cx="5372100" cy="1371600"/>
        </p:xfrm>
        <a:graphic>
          <a:graphicData uri="http://schemas.openxmlformats.org/presentationml/2006/ole">
            <mc:AlternateContent xmlns:mc="http://schemas.openxmlformats.org/markup-compatibility/2006">
              <mc:Choice xmlns:v="urn:schemas-microsoft-com:vml" Requires="v">
                <p:oleObj name="Equation" r:id="rId8" imgW="2984400" imgH="761760" progId="Equation.DSMT4">
                  <p:embed/>
                </p:oleObj>
              </mc:Choice>
              <mc:Fallback>
                <p:oleObj name="Equation" r:id="rId8" imgW="2984400" imgH="761760" progId="Equation.DSMT4">
                  <p:embed/>
                  <p:pic>
                    <p:nvPicPr>
                      <p:cNvPr id="8" name="Object 7"/>
                      <p:cNvPicPr/>
                      <p:nvPr/>
                    </p:nvPicPr>
                    <p:blipFill>
                      <a:blip r:embed="rId9"/>
                      <a:stretch>
                        <a:fillRect/>
                      </a:stretch>
                    </p:blipFill>
                    <p:spPr>
                      <a:xfrm>
                        <a:off x="1981200" y="4842912"/>
                        <a:ext cx="5372100" cy="1371600"/>
                      </a:xfrm>
                      <a:prstGeom prst="rect">
                        <a:avLst/>
                      </a:prstGeom>
                    </p:spPr>
                  </p:pic>
                </p:oleObj>
              </mc:Fallback>
            </mc:AlternateContent>
          </a:graphicData>
        </a:graphic>
      </p:graphicFrame>
    </p:spTree>
    <p:extLst>
      <p:ext uri="{BB962C8B-B14F-4D97-AF65-F5344CB8AC3E}">
        <p14:creationId xmlns:p14="http://schemas.microsoft.com/office/powerpoint/2010/main" val="241953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373182233"/>
              </p:ext>
            </p:extLst>
          </p:nvPr>
        </p:nvGraphicFramePr>
        <p:xfrm>
          <a:off x="482654" y="1304836"/>
          <a:ext cx="11329823" cy="4784940"/>
        </p:xfrm>
        <a:graphic>
          <a:graphicData uri="http://schemas.openxmlformats.org/drawingml/2006/table">
            <a:tbl>
              <a:tblPr firstRow="1" firstCol="1" bandRow="1">
                <a:tableStyleId>{5940675A-B579-460E-94D1-54222C63F5DA}</a:tableStyleId>
              </a:tblPr>
              <a:tblGrid>
                <a:gridCol w="1571565">
                  <a:extLst>
                    <a:ext uri="{9D8B030D-6E8A-4147-A177-3AD203B41FA5}">
                      <a16:colId xmlns:a16="http://schemas.microsoft.com/office/drawing/2014/main" val="20000"/>
                    </a:ext>
                  </a:extLst>
                </a:gridCol>
                <a:gridCol w="924448">
                  <a:extLst>
                    <a:ext uri="{9D8B030D-6E8A-4147-A177-3AD203B41FA5}">
                      <a16:colId xmlns:a16="http://schemas.microsoft.com/office/drawing/2014/main" val="20001"/>
                    </a:ext>
                  </a:extLst>
                </a:gridCol>
                <a:gridCol w="924448">
                  <a:extLst>
                    <a:ext uri="{9D8B030D-6E8A-4147-A177-3AD203B41FA5}">
                      <a16:colId xmlns:a16="http://schemas.microsoft.com/office/drawing/2014/main" val="20002"/>
                    </a:ext>
                  </a:extLst>
                </a:gridCol>
                <a:gridCol w="901340">
                  <a:extLst>
                    <a:ext uri="{9D8B030D-6E8A-4147-A177-3AD203B41FA5}">
                      <a16:colId xmlns:a16="http://schemas.microsoft.com/office/drawing/2014/main" val="20003"/>
                    </a:ext>
                  </a:extLst>
                </a:gridCol>
                <a:gridCol w="946902">
                  <a:extLst>
                    <a:ext uri="{9D8B030D-6E8A-4147-A177-3AD203B41FA5}">
                      <a16:colId xmlns:a16="http://schemas.microsoft.com/office/drawing/2014/main" val="20004"/>
                    </a:ext>
                  </a:extLst>
                </a:gridCol>
                <a:gridCol w="828538">
                  <a:extLst>
                    <a:ext uri="{9D8B030D-6E8A-4147-A177-3AD203B41FA5}">
                      <a16:colId xmlns:a16="http://schemas.microsoft.com/office/drawing/2014/main" val="20005"/>
                    </a:ext>
                  </a:extLst>
                </a:gridCol>
                <a:gridCol w="970672">
                  <a:extLst>
                    <a:ext uri="{9D8B030D-6E8A-4147-A177-3AD203B41FA5}">
                      <a16:colId xmlns:a16="http://schemas.microsoft.com/office/drawing/2014/main" val="20006"/>
                    </a:ext>
                  </a:extLst>
                </a:gridCol>
                <a:gridCol w="993783">
                  <a:extLst>
                    <a:ext uri="{9D8B030D-6E8A-4147-A177-3AD203B41FA5}">
                      <a16:colId xmlns:a16="http://schemas.microsoft.com/office/drawing/2014/main" val="20007"/>
                    </a:ext>
                  </a:extLst>
                </a:gridCol>
                <a:gridCol w="946902">
                  <a:extLst>
                    <a:ext uri="{9D8B030D-6E8A-4147-A177-3AD203B41FA5}">
                      <a16:colId xmlns:a16="http://schemas.microsoft.com/office/drawing/2014/main" val="20008"/>
                    </a:ext>
                  </a:extLst>
                </a:gridCol>
                <a:gridCol w="1019235">
                  <a:extLst>
                    <a:ext uri="{9D8B030D-6E8A-4147-A177-3AD203B41FA5}">
                      <a16:colId xmlns:a16="http://schemas.microsoft.com/office/drawing/2014/main" val="20009"/>
                    </a:ext>
                  </a:extLst>
                </a:gridCol>
                <a:gridCol w="1301990">
                  <a:extLst>
                    <a:ext uri="{9D8B030D-6E8A-4147-A177-3AD203B41FA5}">
                      <a16:colId xmlns:a16="http://schemas.microsoft.com/office/drawing/2014/main" val="20010"/>
                    </a:ext>
                  </a:extLst>
                </a:gridCol>
              </a:tblGrid>
              <a:tr h="278160">
                <a:tc rowSpan="3">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Age Group</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8">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Activity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Total Volume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Activity Avg. Rate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7153">
                <a:tc vMerge="1">
                  <a:txBody>
                    <a:bodyPr/>
                    <a:lstStyle/>
                    <a:p>
                      <a:endParaRPr lang="en-US"/>
                    </a:p>
                  </a:txBody>
                  <a:tcPr/>
                </a:tc>
                <a:tc gridSpan="2">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Sleeping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Sitting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Light Exercise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Heavy Exercise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573681">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Rate</a:t>
                      </a:r>
                    </a:p>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m</a:t>
                      </a:r>
                      <a:r>
                        <a:rPr lang="en-US" sz="1400" baseline="30000" dirty="0">
                          <a:effectLst/>
                          <a:latin typeface="Open Sans" panose="020B0606030504020204" pitchFamily="34" charset="0"/>
                          <a:ea typeface="Open Sans" panose="020B0606030504020204" pitchFamily="34" charset="0"/>
                          <a:cs typeface="Open Sans" panose="020B0606030504020204" pitchFamily="34" charset="0"/>
                        </a:rPr>
                        <a:t>3</a:t>
                      </a:r>
                      <a:r>
                        <a:rPr lang="en-US" sz="1400" dirty="0">
                          <a:effectLst/>
                          <a:latin typeface="Open Sans" panose="020B0606030504020204" pitchFamily="34" charset="0"/>
                          <a:ea typeface="Open Sans" panose="020B0606030504020204" pitchFamily="34" charset="0"/>
                          <a:cs typeface="Open Sans" panose="020B0606030504020204" pitchFamily="34" charset="0"/>
                        </a:rPr>
                        <a:t>/</a:t>
                      </a:r>
                      <a:r>
                        <a:rPr lang="en-US" sz="1400" dirty="0" err="1">
                          <a:effectLst/>
                          <a:latin typeface="Open Sans" panose="020B0606030504020204" pitchFamily="34" charset="0"/>
                          <a:ea typeface="Open Sans" panose="020B0606030504020204" pitchFamily="34" charset="0"/>
                          <a:cs typeface="Open Sans" panose="020B0606030504020204" pitchFamily="34" charset="0"/>
                        </a:rPr>
                        <a:t>hr</a:t>
                      </a: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Time</a:t>
                      </a:r>
                    </a:p>
                    <a:p>
                      <a:pPr marL="0" marR="0" algn="ctr">
                        <a:lnSpc>
                          <a:spcPct val="115000"/>
                        </a:lnSpc>
                        <a:spcBef>
                          <a:spcPts val="0"/>
                        </a:spcBef>
                        <a:spcAft>
                          <a:spcPts val="0"/>
                        </a:spcAft>
                      </a:pPr>
                      <a:r>
                        <a:rPr lang="en-US" sz="1400" dirty="0" err="1">
                          <a:effectLst/>
                          <a:latin typeface="Open Sans" panose="020B0606030504020204" pitchFamily="34" charset="0"/>
                          <a:ea typeface="Open Sans" panose="020B0606030504020204" pitchFamily="34" charset="0"/>
                          <a:cs typeface="Open Sans" panose="020B0606030504020204" pitchFamily="34" charset="0"/>
                        </a:rPr>
                        <a:t>hr</a:t>
                      </a:r>
                      <a:r>
                        <a:rPr lang="en-US" sz="1400" dirty="0">
                          <a:effectLst/>
                          <a:latin typeface="Open Sans" panose="020B0606030504020204" pitchFamily="34" charset="0"/>
                          <a:ea typeface="Open Sans" panose="020B0606030504020204" pitchFamily="34" charset="0"/>
                          <a:cs typeface="Open Sans" panose="020B0606030504020204" pitchFamily="34" charset="0"/>
                        </a:rPr>
                        <a:t>/day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Rate</a:t>
                      </a:r>
                    </a:p>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m</a:t>
                      </a:r>
                      <a:r>
                        <a:rPr lang="en-US" sz="1400" baseline="30000" dirty="0">
                          <a:effectLst/>
                          <a:latin typeface="Open Sans" panose="020B0606030504020204" pitchFamily="34" charset="0"/>
                          <a:ea typeface="Open Sans" panose="020B0606030504020204" pitchFamily="34" charset="0"/>
                          <a:cs typeface="Open Sans" panose="020B0606030504020204" pitchFamily="34" charset="0"/>
                        </a:rPr>
                        <a:t>3</a:t>
                      </a:r>
                      <a:r>
                        <a:rPr lang="en-US" sz="1400" dirty="0">
                          <a:effectLst/>
                          <a:latin typeface="Open Sans" panose="020B0606030504020204" pitchFamily="34" charset="0"/>
                          <a:ea typeface="Open Sans" panose="020B0606030504020204" pitchFamily="34" charset="0"/>
                          <a:cs typeface="Open Sans" panose="020B0606030504020204" pitchFamily="34" charset="0"/>
                        </a:rPr>
                        <a:t>/</a:t>
                      </a:r>
                      <a:r>
                        <a:rPr lang="en-US" sz="1400" dirty="0" err="1">
                          <a:effectLst/>
                          <a:latin typeface="Open Sans" panose="020B0606030504020204" pitchFamily="34" charset="0"/>
                          <a:ea typeface="Open Sans" panose="020B0606030504020204" pitchFamily="34" charset="0"/>
                          <a:cs typeface="Open Sans" panose="020B0606030504020204" pitchFamily="34" charset="0"/>
                        </a:rPr>
                        <a:t>hr</a:t>
                      </a: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Time</a:t>
                      </a:r>
                    </a:p>
                    <a:p>
                      <a:pPr marL="0" marR="0" algn="ctr">
                        <a:lnSpc>
                          <a:spcPct val="115000"/>
                        </a:lnSpc>
                        <a:spcBef>
                          <a:spcPts val="0"/>
                        </a:spcBef>
                        <a:spcAft>
                          <a:spcPts val="0"/>
                        </a:spcAft>
                      </a:pPr>
                      <a:r>
                        <a:rPr lang="en-US" sz="1400" dirty="0" err="1">
                          <a:effectLst/>
                          <a:latin typeface="Open Sans" panose="020B0606030504020204" pitchFamily="34" charset="0"/>
                          <a:ea typeface="Open Sans" panose="020B0606030504020204" pitchFamily="34" charset="0"/>
                          <a:cs typeface="Open Sans" panose="020B0606030504020204" pitchFamily="34" charset="0"/>
                        </a:rPr>
                        <a:t>hr</a:t>
                      </a:r>
                      <a:r>
                        <a:rPr lang="en-US" sz="1400" dirty="0">
                          <a:effectLst/>
                          <a:latin typeface="Open Sans" panose="020B0606030504020204" pitchFamily="34" charset="0"/>
                          <a:ea typeface="Open Sans" panose="020B0606030504020204" pitchFamily="34" charset="0"/>
                          <a:cs typeface="Open Sans" panose="020B0606030504020204" pitchFamily="34" charset="0"/>
                        </a:rPr>
                        <a:t>/day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Rate</a:t>
                      </a:r>
                    </a:p>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m</a:t>
                      </a:r>
                      <a:r>
                        <a:rPr lang="en-US" sz="1400" baseline="30000" dirty="0">
                          <a:effectLst/>
                          <a:latin typeface="Open Sans" panose="020B0606030504020204" pitchFamily="34" charset="0"/>
                          <a:ea typeface="Open Sans" panose="020B0606030504020204" pitchFamily="34" charset="0"/>
                          <a:cs typeface="Open Sans" panose="020B0606030504020204" pitchFamily="34" charset="0"/>
                        </a:rPr>
                        <a:t>3</a:t>
                      </a:r>
                      <a:r>
                        <a:rPr lang="en-US" sz="1400" dirty="0">
                          <a:effectLst/>
                          <a:latin typeface="Open Sans" panose="020B0606030504020204" pitchFamily="34" charset="0"/>
                          <a:ea typeface="Open Sans" panose="020B0606030504020204" pitchFamily="34" charset="0"/>
                          <a:cs typeface="Open Sans" panose="020B0606030504020204" pitchFamily="34" charset="0"/>
                        </a:rPr>
                        <a:t>/</a:t>
                      </a:r>
                      <a:r>
                        <a:rPr lang="en-US" sz="1400" dirty="0" err="1">
                          <a:effectLst/>
                          <a:latin typeface="Open Sans" panose="020B0606030504020204" pitchFamily="34" charset="0"/>
                          <a:ea typeface="Open Sans" panose="020B0606030504020204" pitchFamily="34" charset="0"/>
                          <a:cs typeface="Open Sans" panose="020B0606030504020204" pitchFamily="34" charset="0"/>
                        </a:rPr>
                        <a:t>hr</a:t>
                      </a: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Time</a:t>
                      </a:r>
                    </a:p>
                    <a:p>
                      <a:pPr marL="0" marR="0" algn="ctr">
                        <a:lnSpc>
                          <a:spcPct val="115000"/>
                        </a:lnSpc>
                        <a:spcBef>
                          <a:spcPts val="0"/>
                        </a:spcBef>
                        <a:spcAft>
                          <a:spcPts val="0"/>
                        </a:spcAft>
                      </a:pPr>
                      <a:r>
                        <a:rPr lang="en-US" sz="1400" dirty="0" err="1">
                          <a:effectLst/>
                          <a:latin typeface="Open Sans" panose="020B0606030504020204" pitchFamily="34" charset="0"/>
                          <a:ea typeface="Open Sans" panose="020B0606030504020204" pitchFamily="34" charset="0"/>
                          <a:cs typeface="Open Sans" panose="020B0606030504020204" pitchFamily="34" charset="0"/>
                        </a:rPr>
                        <a:t>hr</a:t>
                      </a:r>
                      <a:r>
                        <a:rPr lang="en-US" sz="1400" dirty="0">
                          <a:effectLst/>
                          <a:latin typeface="Open Sans" panose="020B0606030504020204" pitchFamily="34" charset="0"/>
                          <a:ea typeface="Open Sans" panose="020B0606030504020204" pitchFamily="34" charset="0"/>
                          <a:cs typeface="Open Sans" panose="020B0606030504020204" pitchFamily="34" charset="0"/>
                        </a:rPr>
                        <a:t>/day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Rate</a:t>
                      </a:r>
                    </a:p>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m</a:t>
                      </a:r>
                      <a:r>
                        <a:rPr lang="en-US" sz="1400" baseline="30000" dirty="0">
                          <a:effectLst/>
                          <a:latin typeface="Open Sans" panose="020B0606030504020204" pitchFamily="34" charset="0"/>
                          <a:ea typeface="Open Sans" panose="020B0606030504020204" pitchFamily="34" charset="0"/>
                          <a:cs typeface="Open Sans" panose="020B0606030504020204" pitchFamily="34" charset="0"/>
                        </a:rPr>
                        <a:t>3</a:t>
                      </a:r>
                      <a:r>
                        <a:rPr lang="en-US" sz="1400" dirty="0">
                          <a:effectLst/>
                          <a:latin typeface="Open Sans" panose="020B0606030504020204" pitchFamily="34" charset="0"/>
                          <a:ea typeface="Open Sans" panose="020B0606030504020204" pitchFamily="34" charset="0"/>
                          <a:cs typeface="Open Sans" panose="020B0606030504020204" pitchFamily="34" charset="0"/>
                        </a:rPr>
                        <a:t>/</a:t>
                      </a:r>
                      <a:r>
                        <a:rPr lang="en-US" sz="1400" dirty="0" err="1">
                          <a:effectLst/>
                          <a:latin typeface="Open Sans" panose="020B0606030504020204" pitchFamily="34" charset="0"/>
                          <a:ea typeface="Open Sans" panose="020B0606030504020204" pitchFamily="34" charset="0"/>
                          <a:cs typeface="Open Sans" panose="020B0606030504020204" pitchFamily="34" charset="0"/>
                        </a:rPr>
                        <a:t>hr</a:t>
                      </a: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Time</a:t>
                      </a:r>
                    </a:p>
                    <a:p>
                      <a:pPr marL="0" marR="0" algn="ctr">
                        <a:lnSpc>
                          <a:spcPct val="115000"/>
                        </a:lnSpc>
                        <a:spcBef>
                          <a:spcPts val="0"/>
                        </a:spcBef>
                        <a:spcAft>
                          <a:spcPts val="0"/>
                        </a:spcAft>
                      </a:pPr>
                      <a:r>
                        <a:rPr lang="en-US" sz="1400" dirty="0" err="1">
                          <a:effectLst/>
                          <a:latin typeface="Open Sans" panose="020B0606030504020204" pitchFamily="34" charset="0"/>
                          <a:ea typeface="Open Sans" panose="020B0606030504020204" pitchFamily="34" charset="0"/>
                          <a:cs typeface="Open Sans" panose="020B0606030504020204" pitchFamily="34" charset="0"/>
                        </a:rPr>
                        <a:t>hr</a:t>
                      </a:r>
                      <a:r>
                        <a:rPr lang="en-US" sz="1400" dirty="0">
                          <a:effectLst/>
                          <a:latin typeface="Open Sans" panose="020B0606030504020204" pitchFamily="34" charset="0"/>
                          <a:ea typeface="Open Sans" panose="020B0606030504020204" pitchFamily="34" charset="0"/>
                          <a:cs typeface="Open Sans" panose="020B0606030504020204" pitchFamily="34" charset="0"/>
                        </a:rPr>
                        <a:t>/day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m</a:t>
                      </a:r>
                      <a:r>
                        <a:rPr lang="en-US" sz="1400" baseline="30000" dirty="0">
                          <a:effectLst/>
                          <a:latin typeface="Open Sans" panose="020B0606030504020204" pitchFamily="34" charset="0"/>
                          <a:ea typeface="Open Sans" panose="020B0606030504020204" pitchFamily="34" charset="0"/>
                          <a:cs typeface="Open Sans" panose="020B0606030504020204" pitchFamily="34" charset="0"/>
                        </a:rPr>
                        <a:t>3</a:t>
                      </a:r>
                      <a:r>
                        <a:rPr lang="en-US" sz="1400" dirty="0">
                          <a:effectLst/>
                          <a:latin typeface="Open Sans" panose="020B0606030504020204" pitchFamily="34" charset="0"/>
                          <a:ea typeface="Open Sans" panose="020B0606030504020204" pitchFamily="34" charset="0"/>
                          <a:cs typeface="Open Sans" panose="020B0606030504020204" pitchFamily="34" charset="0"/>
                        </a:rPr>
                        <a:t>/day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m</a:t>
                      </a:r>
                      <a:r>
                        <a:rPr lang="en-US" sz="1400" baseline="30000" dirty="0">
                          <a:effectLst/>
                          <a:latin typeface="Open Sans" panose="020B0606030504020204" pitchFamily="34" charset="0"/>
                          <a:ea typeface="Open Sans" panose="020B0606030504020204" pitchFamily="34" charset="0"/>
                          <a:cs typeface="Open Sans" panose="020B0606030504020204" pitchFamily="34" charset="0"/>
                        </a:rPr>
                        <a:t>3</a:t>
                      </a:r>
                      <a:r>
                        <a:rPr lang="en-US" sz="1400" dirty="0">
                          <a:effectLst/>
                          <a:latin typeface="Open Sans" panose="020B0606030504020204" pitchFamily="34" charset="0"/>
                          <a:ea typeface="Open Sans" panose="020B0606030504020204" pitchFamily="34" charset="0"/>
                          <a:cs typeface="Open Sans" panose="020B0606030504020204" pitchFamily="34" charset="0"/>
                        </a:rPr>
                        <a:t>/</a:t>
                      </a:r>
                      <a:r>
                        <a:rPr lang="en-US" sz="1400" dirty="0" err="1">
                          <a:effectLst/>
                          <a:latin typeface="Open Sans" panose="020B0606030504020204" pitchFamily="34" charset="0"/>
                          <a:ea typeface="Open Sans" panose="020B0606030504020204" pitchFamily="34" charset="0"/>
                          <a:cs typeface="Open Sans" panose="020B0606030504020204" pitchFamily="34" charset="0"/>
                        </a:rPr>
                        <a:t>hr</a:t>
                      </a: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3681">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Newborn</a:t>
                      </a:r>
                    </a:p>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(3 month)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2.86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3681">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Infant</a:t>
                      </a:r>
                    </a:p>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 year)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3.33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0.35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6.67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5.20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8160">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5 </a:t>
                      </a:r>
                      <a:r>
                        <a:rPr lang="en-US" sz="1400" dirty="0" err="1">
                          <a:effectLst/>
                          <a:latin typeface="Open Sans" panose="020B0606030504020204" pitchFamily="34" charset="0"/>
                          <a:ea typeface="Open Sans" panose="020B0606030504020204" pitchFamily="34" charset="0"/>
                          <a:cs typeface="Open Sans" panose="020B0606030504020204" pitchFamily="34" charset="0"/>
                        </a:rPr>
                        <a:t>yr</a:t>
                      </a:r>
                      <a:r>
                        <a:rPr lang="en-US" sz="1400" dirty="0">
                          <a:effectLst/>
                          <a:latin typeface="Open Sans" panose="020B0606030504020204" pitchFamily="34" charset="0"/>
                          <a:ea typeface="Open Sans" panose="020B0606030504020204" pitchFamily="34" charset="0"/>
                          <a:cs typeface="Open Sans" panose="020B0606030504020204" pitchFamily="34" charset="0"/>
                        </a:rPr>
                        <a:t> old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0.57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8.76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0.37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8160">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10 </a:t>
                      </a:r>
                      <a:r>
                        <a:rPr lang="en-US" sz="1400" dirty="0" err="1">
                          <a:effectLst/>
                          <a:latin typeface="Open Sans" panose="020B0606030504020204" pitchFamily="34" charset="0"/>
                          <a:ea typeface="Open Sans" panose="020B0606030504020204" pitchFamily="34" charset="0"/>
                          <a:cs typeface="Open Sans" panose="020B0606030504020204" pitchFamily="34" charset="0"/>
                        </a:rPr>
                        <a:t>yr</a:t>
                      </a:r>
                      <a:r>
                        <a:rPr lang="en-US" sz="1400" dirty="0">
                          <a:effectLst/>
                          <a:latin typeface="Open Sans" panose="020B0606030504020204" pitchFamily="34" charset="0"/>
                          <a:ea typeface="Open Sans" panose="020B0606030504020204" pitchFamily="34" charset="0"/>
                          <a:cs typeface="Open Sans" panose="020B0606030504020204" pitchFamily="34" charset="0"/>
                        </a:rPr>
                        <a:t> old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0.31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0.38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4.67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9.33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15.28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0.64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8160">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15 </a:t>
                      </a:r>
                      <a:r>
                        <a:rPr lang="en-US" sz="1400" dirty="0" err="1">
                          <a:effectLst/>
                          <a:latin typeface="Open Sans" panose="020B0606030504020204" pitchFamily="34" charset="0"/>
                          <a:ea typeface="Open Sans" panose="020B0606030504020204" pitchFamily="34" charset="0"/>
                          <a:cs typeface="Open Sans" panose="020B0606030504020204" pitchFamily="34" charset="0"/>
                        </a:rPr>
                        <a:t>yr</a:t>
                      </a:r>
                      <a:r>
                        <a:rPr lang="en-US" sz="1400" dirty="0">
                          <a:effectLst/>
                          <a:latin typeface="Open Sans" panose="020B0606030504020204" pitchFamily="34" charset="0"/>
                          <a:ea typeface="Open Sans" panose="020B0606030504020204" pitchFamily="34" charset="0"/>
                          <a:cs typeface="Open Sans" panose="020B0606030504020204" pitchFamily="34" charset="0"/>
                        </a:rPr>
                        <a:t> old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0.42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0.48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1.38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2.92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20.10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8160">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15 </a:t>
                      </a:r>
                      <a:r>
                        <a:rPr lang="en-US" sz="1400" dirty="0" err="1">
                          <a:effectLst/>
                          <a:latin typeface="Open Sans" panose="020B0606030504020204" pitchFamily="34" charset="0"/>
                          <a:ea typeface="Open Sans" panose="020B0606030504020204" pitchFamily="34" charset="0"/>
                          <a:cs typeface="Open Sans" panose="020B0606030504020204" pitchFamily="34" charset="0"/>
                        </a:rPr>
                        <a:t>yr</a:t>
                      </a:r>
                      <a:r>
                        <a:rPr lang="en-US" sz="1400" dirty="0">
                          <a:effectLst/>
                          <a:latin typeface="Open Sans" panose="020B0606030504020204" pitchFamily="34" charset="0"/>
                          <a:ea typeface="Open Sans" panose="020B0606030504020204" pitchFamily="34" charset="0"/>
                          <a:cs typeface="Open Sans" panose="020B0606030504020204" pitchFamily="34" charset="0"/>
                        </a:rPr>
                        <a:t> old (f)</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0.35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6.75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2.57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15.72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0.66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73681">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Adult (m)</a:t>
                      </a:r>
                    </a:p>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(Sedentary)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0.45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8.5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9.75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22.18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0.92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573681">
                <a:tc>
                  <a:txBody>
                    <a:bodyPr/>
                    <a:lstStyle/>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Adult (f)</a:t>
                      </a:r>
                    </a:p>
                    <a:p>
                      <a:pPr marL="0" marR="0" algn="ctr">
                        <a:lnSpc>
                          <a:spcPct val="115000"/>
                        </a:lnSpc>
                        <a:spcBef>
                          <a:spcPts val="0"/>
                        </a:spcBef>
                        <a:spcAft>
                          <a:spcPts val="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(Sedentary)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8.5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9.75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2.7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17.68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dirty="0">
                          <a:effectLst/>
                          <a:latin typeface="Open Sans" panose="020B0606030504020204" pitchFamily="34" charset="0"/>
                          <a:ea typeface="Open Sans" panose="020B0606030504020204" pitchFamily="34" charset="0"/>
                          <a:cs typeface="Open Sans" panose="020B0606030504020204" pitchFamily="34" charset="0"/>
                        </a:rPr>
                        <a:t>0.74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18582">
                <a:tc gridSpan="11">
                  <a:txBody>
                    <a:bodyPr/>
                    <a:lstStyle/>
                    <a:p>
                      <a:pPr marL="0" marR="0">
                        <a:lnSpc>
                          <a:spcPct val="115000"/>
                        </a:lnSpc>
                        <a:spcBef>
                          <a:spcPts val="0"/>
                        </a:spcBef>
                        <a:spcAft>
                          <a:spcPts val="1000"/>
                        </a:spcAft>
                      </a:pPr>
                      <a:r>
                        <a:rPr lang="en-US" sz="1100" dirty="0">
                          <a:effectLst/>
                          <a:latin typeface="Open Sans" panose="020B0606030504020204" pitchFamily="34" charset="0"/>
                          <a:ea typeface="Open Sans" panose="020B0606030504020204" pitchFamily="34" charset="0"/>
                          <a:cs typeface="Open Sans" panose="020B0606030504020204" pitchFamily="34" charset="0"/>
                        </a:rPr>
                        <a:t>See ICRP</a:t>
                      </a:r>
                      <a:r>
                        <a:rPr lang="en-US" sz="1100" baseline="0" dirty="0">
                          <a:effectLst/>
                          <a:latin typeface="Open Sans" panose="020B0606030504020204" pitchFamily="34" charset="0"/>
                          <a:ea typeface="Open Sans" panose="020B0606030504020204" pitchFamily="34" charset="0"/>
                          <a:cs typeface="Open Sans" panose="020B0606030504020204" pitchFamily="34" charset="0"/>
                        </a:rPr>
                        <a:t> 66</a:t>
                      </a:r>
                      <a:r>
                        <a:rPr lang="en-US" sz="1100" dirty="0">
                          <a:effectLst/>
                          <a:latin typeface="Open Sans" panose="020B0606030504020204" pitchFamily="34" charset="0"/>
                          <a:ea typeface="Open Sans" panose="020B0606030504020204" pitchFamily="34" charset="0"/>
                          <a:cs typeface="Open Sans" panose="020B0606030504020204" pitchFamily="34" charset="0"/>
                        </a:rPr>
                        <a:t>, Tables 8, B.16A, and B.16B for methods to calculate breathing rates.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0" name="Rectangle 9">
            <a:extLst>
              <a:ext uri="{FF2B5EF4-FFF2-40B4-BE49-F238E27FC236}">
                <a16:creationId xmlns:a16="http://schemas.microsoft.com/office/drawing/2014/main" id="{2C95A167-940A-40CD-A4DB-AF723B93F17A}"/>
              </a:ext>
            </a:extLst>
          </p:cNvPr>
          <p:cNvSpPr/>
          <p:nvPr/>
        </p:nvSpPr>
        <p:spPr>
          <a:xfrm>
            <a:off x="5737699" y="4721268"/>
            <a:ext cx="819732" cy="61482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panose="020F0502020204030204"/>
            </a:endParaRPr>
          </a:p>
        </p:txBody>
      </p:sp>
      <p:sp>
        <p:nvSpPr>
          <p:cNvPr id="4" name="Title 3"/>
          <p:cNvSpPr>
            <a:spLocks noGrp="1"/>
          </p:cNvSpPr>
          <p:nvPr>
            <p:ph type="title"/>
          </p:nvPr>
        </p:nvSpPr>
        <p:spPr/>
        <p:txBody>
          <a:bodyPr>
            <a:normAutofit/>
          </a:bodyPr>
          <a:lstStyle/>
          <a:p>
            <a:r>
              <a:rPr lang="en-US" dirty="0">
                <a:cs typeface="Calibri" pitchFamily="34" charset="0"/>
              </a:rPr>
              <a:t>Breathing Rate</a:t>
            </a:r>
            <a:endParaRPr lang="en-US" dirty="0"/>
          </a:p>
        </p:txBody>
      </p:sp>
      <p:sp>
        <p:nvSpPr>
          <p:cNvPr id="3" name="Slide Number Placeholder 2"/>
          <p:cNvSpPr>
            <a:spLocks noGrp="1"/>
          </p:cNvSpPr>
          <p:nvPr>
            <p:ph type="sldNum" sz="quarter" idx="4"/>
          </p:nvPr>
        </p:nvSpPr>
        <p:spPr>
          <a:xfrm>
            <a:off x="11544066" y="6609554"/>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41</a:t>
            </a:fld>
            <a:endParaRPr lang="en-US" sz="130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sp>
        <p:nvSpPr>
          <p:cNvPr id="8" name="TextBox 7"/>
          <p:cNvSpPr txBox="1"/>
          <p:nvPr/>
        </p:nvSpPr>
        <p:spPr>
          <a:xfrm>
            <a:off x="1498891" y="6360837"/>
            <a:ext cx="5453883" cy="400110"/>
          </a:xfrm>
          <a:prstGeom prst="rect">
            <a:avLst/>
          </a:prstGeom>
          <a:noFill/>
        </p:spPr>
        <p:txBody>
          <a:bodyPr wrap="square" rtlCol="0">
            <a:spAutoFit/>
          </a:bodyPr>
          <a:lstStyle/>
          <a:p>
            <a:pPr marL="114300" eaLnBrk="1" fontAlgn="auto" hangingPunct="1">
              <a:spcBef>
                <a:spcPts val="0"/>
              </a:spcBef>
              <a:spcAft>
                <a:spcPts val="0"/>
              </a:spcAft>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FRMAC default calculations use these two.</a:t>
            </a:r>
          </a:p>
        </p:txBody>
      </p:sp>
      <p:sp>
        <p:nvSpPr>
          <p:cNvPr id="11" name="Rectangle 10">
            <a:extLst>
              <a:ext uri="{FF2B5EF4-FFF2-40B4-BE49-F238E27FC236}">
                <a16:creationId xmlns:a16="http://schemas.microsoft.com/office/drawing/2014/main" id="{0AB7E05B-32BA-4CD9-A23A-C61FFB0EBE46}"/>
              </a:ext>
            </a:extLst>
          </p:cNvPr>
          <p:cNvSpPr/>
          <p:nvPr/>
        </p:nvSpPr>
        <p:spPr>
          <a:xfrm>
            <a:off x="10493941" y="4708742"/>
            <a:ext cx="1331062" cy="61482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panose="020F0502020204030204"/>
            </a:endParaRPr>
          </a:p>
        </p:txBody>
      </p:sp>
      <p:cxnSp>
        <p:nvCxnSpPr>
          <p:cNvPr id="7" name="Straight Arrow Connector 6">
            <a:extLst>
              <a:ext uri="{FF2B5EF4-FFF2-40B4-BE49-F238E27FC236}">
                <a16:creationId xmlns:a16="http://schemas.microsoft.com/office/drawing/2014/main" id="{EB0CB478-4CF3-4629-936C-93B82D56EA87}"/>
              </a:ext>
            </a:extLst>
          </p:cNvPr>
          <p:cNvCxnSpPr>
            <a:cxnSpLocks/>
          </p:cNvCxnSpPr>
          <p:nvPr/>
        </p:nvCxnSpPr>
        <p:spPr>
          <a:xfrm flipV="1">
            <a:off x="6163167" y="5336088"/>
            <a:ext cx="340973" cy="1102812"/>
          </a:xfrm>
          <a:prstGeom prst="straightConnector1">
            <a:avLst/>
          </a:prstGeom>
          <a:ln w="25400">
            <a:solidFill>
              <a:srgbClr val="00B050"/>
            </a:solidFill>
            <a:headEnd w="lg" len="lg"/>
            <a:tailEnd type="arrow"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E4CDD7-F179-471A-90AB-F535D48A92E7}"/>
              </a:ext>
            </a:extLst>
          </p:cNvPr>
          <p:cNvCxnSpPr>
            <a:cxnSpLocks/>
          </p:cNvCxnSpPr>
          <p:nvPr/>
        </p:nvCxnSpPr>
        <p:spPr>
          <a:xfrm flipV="1">
            <a:off x="6147565" y="5323562"/>
            <a:ext cx="4346376" cy="1115338"/>
          </a:xfrm>
          <a:prstGeom prst="straightConnector1">
            <a:avLst/>
          </a:prstGeom>
          <a:ln w="25400">
            <a:solidFill>
              <a:srgbClr val="00B050"/>
            </a:solidFill>
            <a:headEnd w="lg" len="lg"/>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7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609600" y="1600200"/>
            <a:ext cx="109728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pPr marL="463550" indent="-234950">
              <a:lnSpc>
                <a:spcPct val="90000"/>
              </a:lnSpc>
              <a:spcBef>
                <a:spcPts val="0"/>
              </a:spcBef>
              <a:spcAft>
                <a:spcPts val="1200"/>
              </a:spcAft>
              <a:buClr>
                <a:srgbClr val="00AFDD"/>
              </a:buClr>
              <a:buSzPct val="85000"/>
            </a:pP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FRMAC’s default Lung Clearance Type (</a:t>
            </a:r>
            <a:r>
              <a:rPr lang="en-US" b="0"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LCT</a:t>
            </a: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is </a:t>
            </a:r>
            <a:r>
              <a:rPr lang="en-US" b="0" u="sng"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ICRP Recommended</a:t>
            </a:r>
          </a:p>
          <a:p>
            <a:pPr marL="463550" indent="-234950">
              <a:lnSpc>
                <a:spcPct val="90000"/>
              </a:lnSpc>
              <a:spcBef>
                <a:spcPts val="0"/>
              </a:spcBef>
              <a:spcAft>
                <a:spcPts val="1200"/>
              </a:spcAft>
              <a:buClr>
                <a:srgbClr val="00AFDD"/>
              </a:buClr>
              <a:buSzPct val="85000"/>
            </a:pPr>
            <a:r>
              <a:rPr lang="en-US" b="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Certain radionuclides have specific LCTs that should be used instead of the default when more appropriate information is available</a:t>
            </a:r>
            <a:endParaRPr lang="en-US" sz="2800" b="0"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p:cNvSpPr>
            <a:spLocks noGrp="1"/>
          </p:cNvSpPr>
          <p:nvPr>
            <p:ph type="title"/>
          </p:nvPr>
        </p:nvSpPr>
        <p:spPr/>
        <p:txBody>
          <a:bodyPr>
            <a:normAutofit/>
          </a:bodyPr>
          <a:lstStyle/>
          <a:p>
            <a:r>
              <a:rPr lang="en-US" dirty="0">
                <a:cs typeface="Calibri" pitchFamily="34" charset="0"/>
              </a:rPr>
              <a:t>Lung Clearance Type</a:t>
            </a:r>
            <a:endParaRPr lang="en-US" dirty="0"/>
          </a:p>
        </p:txBody>
      </p:sp>
      <p:sp>
        <p:nvSpPr>
          <p:cNvPr id="3" name="Slide Number Placeholder 2"/>
          <p:cNvSpPr>
            <a:spLocks noGrp="1"/>
          </p:cNvSpPr>
          <p:nvPr>
            <p:ph type="sldNum" sz="quarter" idx="4"/>
          </p:nvPr>
        </p:nvSpPr>
        <p:spPr>
          <a:xfrm>
            <a:off x="11544066" y="6602120"/>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42</a:t>
            </a:fld>
            <a:endParaRPr lang="en-US" sz="130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pic>
        <p:nvPicPr>
          <p:cNvPr id="23580" name="Picture 28" descr="http://www.yale.edu/imaging/anatomy/lungs/graphics/unlabelled.gif"/>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708649"/>
            <a:ext cx="3124200" cy="2844551"/>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Image result for Lungs">
            <a:extLst>
              <a:ext uri="{FF2B5EF4-FFF2-40B4-BE49-F238E27FC236}">
                <a16:creationId xmlns:a16="http://schemas.microsoft.com/office/drawing/2014/main" id="{B220101D-4C6F-41C8-8574-0C9323EB2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1" y="3695700"/>
            <a:ext cx="21431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31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cs typeface="Calibri" pitchFamily="34" charset="0"/>
              </a:rPr>
              <a:t>Integrated Air Activity</a:t>
            </a:r>
            <a:endParaRPr lang="en-US" dirty="0"/>
          </a:p>
        </p:txBody>
      </p:sp>
      <p:sp>
        <p:nvSpPr>
          <p:cNvPr id="11" name="Content Placeholder 5"/>
          <p:cNvSpPr>
            <a:spLocks noGrp="1"/>
          </p:cNvSpPr>
          <p:nvPr>
            <p:ph sz="quarter" idx="11"/>
          </p:nvPr>
        </p:nvSpPr>
        <p:spPr/>
        <p:txBody>
          <a:bodyPr>
            <a:noAutofit/>
          </a:bodyPr>
          <a:lstStyle/>
          <a:p>
            <a:pPr marL="137160" indent="0">
              <a:spcAft>
                <a:spcPts val="600"/>
              </a:spcAft>
              <a:buNone/>
            </a:pPr>
            <a:r>
              <a:rPr lang="en-US" sz="2400" dirty="0"/>
              <a:t>Radiological assessments that include the dose from plume passage require Integrated Air Activity (µCi·s/m</a:t>
            </a:r>
            <a:r>
              <a:rPr lang="en-US" sz="2400" baseline="30000" dirty="0"/>
              <a:t>3</a:t>
            </a:r>
            <a:r>
              <a:rPr lang="en-US" sz="2400" dirty="0"/>
              <a:t>)</a:t>
            </a:r>
          </a:p>
          <a:p>
            <a:pPr marL="452438" indent="-220663">
              <a:spcAft>
                <a:spcPts val="600"/>
              </a:spcAft>
              <a:buClr>
                <a:srgbClr val="00AFDD"/>
              </a:buClr>
              <a:buFont typeface="Calibri" panose="020F0502020204030204" pitchFamily="34" charset="0"/>
              <a:buChar char="•"/>
            </a:pPr>
            <a:r>
              <a:rPr lang="en-US" sz="2400" dirty="0"/>
              <a:t>Integrated Air Activity is the concentration of a radionuclide in air integrated over the plume passage time</a:t>
            </a:r>
          </a:p>
          <a:p>
            <a:pPr marL="452438" indent="-220663">
              <a:spcAft>
                <a:spcPts val="600"/>
              </a:spcAft>
              <a:buClr>
                <a:srgbClr val="00AFDD"/>
              </a:buClr>
              <a:buFont typeface="Calibri" panose="020F0502020204030204" pitchFamily="34" charset="0"/>
              <a:buChar char="•"/>
            </a:pPr>
            <a:r>
              <a:rPr lang="en-US" sz="2400" dirty="0"/>
              <a:t>Integrated Air Activity results are obtained from Environmental Continuous Air Monitors (</a:t>
            </a:r>
            <a:r>
              <a:rPr lang="en-US" sz="2400" dirty="0" err="1"/>
              <a:t>ECAMs</a:t>
            </a:r>
            <a:r>
              <a:rPr lang="en-US" sz="2400" dirty="0"/>
              <a:t>)</a:t>
            </a:r>
          </a:p>
        </p:txBody>
      </p:sp>
      <p:sp>
        <p:nvSpPr>
          <p:cNvPr id="5" name="Slide Number Placeholder 4"/>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43</a:t>
            </a:fld>
            <a:endParaRPr lang="en-US" sz="1300" dirty="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a:solidFill>
                <a:prstClr val="black"/>
              </a:solidFill>
              <a:latin typeface="Calibri" panose="020F0502020204030204"/>
            </a:endParaRPr>
          </a:p>
        </p:txBody>
      </p:sp>
      <p:pic>
        <p:nvPicPr>
          <p:cNvPr id="22530" name="Picture 2" descr="http://www.canberra.com/products/env_rad_monitoring/images/ec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91000"/>
            <a:ext cx="2095746" cy="256032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www.uprm.edu/bio-optics/images/raas-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023360"/>
            <a:ext cx="242787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24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cs typeface="Calibri" pitchFamily="34" charset="0"/>
              </a:rPr>
              <a:t>Integrated Air Activity</a:t>
            </a:r>
            <a:endParaRPr lang="en-US" dirty="0"/>
          </a:p>
        </p:txBody>
      </p:sp>
      <p:sp>
        <p:nvSpPr>
          <p:cNvPr id="5" name="Slide Number Placeholder 4"/>
          <p:cNvSpPr>
            <a:spLocks noGrp="1"/>
          </p:cNvSpPr>
          <p:nvPr>
            <p:ph type="sldNum" sz="quarter" idx="4"/>
          </p:nvPr>
        </p:nvSpPr>
        <p:spPr>
          <a:xfrm>
            <a:off x="11544066" y="6594686"/>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44</a:t>
            </a:fld>
            <a:endParaRPr lang="en-US" sz="1300" dirty="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a:solidFill>
                <a:prstClr val="black"/>
              </a:solidFill>
              <a:latin typeface="Calibri" panose="020F0502020204030204"/>
            </a:endParaRPr>
          </a:p>
        </p:txBody>
      </p:sp>
      <p:graphicFrame>
        <p:nvGraphicFramePr>
          <p:cNvPr id="10" name="Object 18"/>
          <p:cNvGraphicFramePr>
            <a:graphicFrameLocks noChangeAspect="1"/>
          </p:cNvGraphicFramePr>
          <p:nvPr/>
        </p:nvGraphicFramePr>
        <p:xfrm>
          <a:off x="6629400" y="3502134"/>
          <a:ext cx="1447800" cy="2646255"/>
        </p:xfrm>
        <a:graphic>
          <a:graphicData uri="http://schemas.openxmlformats.org/presentationml/2006/ole">
            <mc:AlternateContent xmlns:mc="http://schemas.openxmlformats.org/markup-compatibility/2006">
              <mc:Choice xmlns:v="urn:schemas-microsoft-com:vml" Requires="v">
                <p:oleObj name="Microsoft ClipArt Gallery" r:id="rId2" imgW="2712960" imgH="4002480" progId="">
                  <p:embed/>
                </p:oleObj>
              </mc:Choice>
              <mc:Fallback>
                <p:oleObj name="Microsoft ClipArt Gallery" r:id="rId2" imgW="2712960" imgH="4002480" progId="">
                  <p:embed/>
                  <p:pic>
                    <p:nvPicPr>
                      <p:cNvPr id="10" name="Object 1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502134"/>
                        <a:ext cx="1447800" cy="2646255"/>
                      </a:xfrm>
                      <a:prstGeom prst="rect">
                        <a:avLst/>
                      </a:prstGeom>
                      <a:noFill/>
                    </p:spPr>
                  </p:pic>
                </p:oleObj>
              </mc:Fallback>
            </mc:AlternateContent>
          </a:graphicData>
        </a:graphic>
      </p:graphicFrame>
      <p:sp>
        <p:nvSpPr>
          <p:cNvPr id="18" name="Line 33"/>
          <p:cNvSpPr>
            <a:spLocks noChangeShapeType="1"/>
          </p:cNvSpPr>
          <p:nvPr/>
        </p:nvSpPr>
        <p:spPr bwMode="auto">
          <a:xfrm>
            <a:off x="2133600" y="6148388"/>
            <a:ext cx="7467600" cy="0"/>
          </a:xfrm>
          <a:prstGeom prst="line">
            <a:avLst/>
          </a:prstGeom>
          <a:noFill/>
          <a:ln w="9525">
            <a:solidFill>
              <a:srgbClr val="000000"/>
            </a:solidFill>
            <a:round/>
            <a:headEnd/>
            <a:tailEnd/>
          </a:ln>
        </p:spPr>
        <p:txBody>
          <a:bodyPr wrap="none" anchor="ctr"/>
          <a:lstStyle/>
          <a:p>
            <a:pPr eaLnBrk="1" fontAlgn="auto" hangingPunct="1">
              <a:spcBef>
                <a:spcPts val="0"/>
              </a:spcBef>
              <a:spcAft>
                <a:spcPts val="0"/>
              </a:spcAft>
            </a:pPr>
            <a:endParaRPr lang="en-US" sz="1800">
              <a:solidFill>
                <a:prstClr val="black"/>
              </a:solidFill>
              <a:latin typeface="Calibri" panose="020F0502020204030204"/>
            </a:endParaRPr>
          </a:p>
        </p:txBody>
      </p:sp>
      <p:sp>
        <p:nvSpPr>
          <p:cNvPr id="20" name="Cloud 19"/>
          <p:cNvSpPr/>
          <p:nvPr/>
        </p:nvSpPr>
        <p:spPr bwMode="auto">
          <a:xfrm>
            <a:off x="1676400" y="2133601"/>
            <a:ext cx="3702050" cy="3324225"/>
          </a:xfrm>
          <a:prstGeom prst="cloud">
            <a:avLst/>
          </a:prstGeom>
          <a:solidFill>
            <a:schemeClr val="tx2">
              <a:alpha val="28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prstClr val="white"/>
                </a:solidFill>
                <a:latin typeface="Calibri" panose="020F0502020204030204" pitchFamily="34" charset="0"/>
              </a:rPr>
              <a:t>10 μCi/m</a:t>
            </a:r>
            <a:r>
              <a:rPr lang="en-US" baseline="30000" dirty="0">
                <a:solidFill>
                  <a:prstClr val="white"/>
                </a:solidFill>
                <a:latin typeface="Calibri" panose="020F0502020204030204" pitchFamily="34" charset="0"/>
              </a:rPr>
              <a:t>3</a:t>
            </a:r>
          </a:p>
        </p:txBody>
      </p:sp>
      <p:cxnSp>
        <p:nvCxnSpPr>
          <p:cNvPr id="6" name="Straight Connector 5"/>
          <p:cNvCxnSpPr/>
          <p:nvPr/>
        </p:nvCxnSpPr>
        <p:spPr>
          <a:xfrm>
            <a:off x="3527426" y="1752600"/>
            <a:ext cx="6835775" cy="0"/>
          </a:xfrm>
          <a:prstGeom prst="line">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324601" y="1828800"/>
            <a:ext cx="668773"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pitchFamily="34" charset="0"/>
              </a:rPr>
              <a:t>3 sec</a:t>
            </a:r>
          </a:p>
        </p:txBody>
      </p:sp>
      <p:graphicFrame>
        <p:nvGraphicFramePr>
          <p:cNvPr id="4" name="Object 3"/>
          <p:cNvGraphicFramePr>
            <a:graphicFrameLocks noChangeAspect="1"/>
          </p:cNvGraphicFramePr>
          <p:nvPr/>
        </p:nvGraphicFramePr>
        <p:xfrm>
          <a:off x="6858001" y="2274888"/>
          <a:ext cx="3103563" cy="696912"/>
        </p:xfrm>
        <a:graphic>
          <a:graphicData uri="http://schemas.openxmlformats.org/presentationml/2006/ole">
            <mc:AlternateContent xmlns:mc="http://schemas.openxmlformats.org/markup-compatibility/2006">
              <mc:Choice xmlns:v="urn:schemas-microsoft-com:vml" Requires="v">
                <p:oleObj name="Equation" r:id="rId4" imgW="1752480" imgH="393480" progId="Equation.DSMT4">
                  <p:embed/>
                </p:oleObj>
              </mc:Choice>
              <mc:Fallback>
                <p:oleObj name="Equation" r:id="rId4" imgW="1752480" imgH="393480" progId="Equation.DSMT4">
                  <p:embed/>
                  <p:pic>
                    <p:nvPicPr>
                      <p:cNvPr id="4" name="Object 3"/>
                      <p:cNvPicPr>
                        <a:picLocks noChangeAspect="1" noChangeArrowheads="1"/>
                      </p:cNvPicPr>
                      <p:nvPr/>
                    </p:nvPicPr>
                    <p:blipFill>
                      <a:blip r:embed="rId5"/>
                      <a:srcRect/>
                      <a:stretch>
                        <a:fillRect/>
                      </a:stretch>
                    </p:blipFill>
                    <p:spPr bwMode="auto">
                      <a:xfrm>
                        <a:off x="6858001" y="2274888"/>
                        <a:ext cx="31035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0243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grpId="1" nodeType="clickEffect">
                                  <p:stCondLst>
                                    <p:cond delay="0"/>
                                  </p:stCondLst>
                                  <p:childTnLst>
                                    <p:animMotion origin="layout" path="M -3.88889E-6 -3.7037E-7 L 0.84757 -3.7037E-7 " pathEditMode="relative" rAng="0" ptsTypes="AA">
                                      <p:cBhvr>
                                        <p:cTn id="16" dur="3000" fill="hold"/>
                                        <p:tgtEl>
                                          <p:spTgt spid="20"/>
                                        </p:tgtEl>
                                        <p:attrNameLst>
                                          <p:attrName>ppt_x</p:attrName>
                                          <p:attrName>ppt_y</p:attrName>
                                        </p:attrNameLst>
                                      </p:cBhvr>
                                      <p:rCtr x="42378" y="0"/>
                                    </p:animMotion>
                                  </p:childTnLst>
                                </p:cTn>
                              </p:par>
                              <p:par>
                                <p:cTn id="17" presetID="2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30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3000"/>
                                        <p:tgtEl>
                                          <p:spTgt spid="7"/>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cs typeface="Calibri" pitchFamily="34" charset="0"/>
              </a:rPr>
              <a:t>Integrated Air Activity</a:t>
            </a:r>
            <a:endParaRPr lang="en-US" dirty="0"/>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45</a:t>
            </a:fld>
            <a:endParaRPr lang="en-US" sz="1300" dirty="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a:solidFill>
                <a:prstClr val="black"/>
              </a:solidFill>
              <a:latin typeface="Calibri" panose="020F0502020204030204"/>
            </a:endParaRPr>
          </a:p>
        </p:txBody>
      </p:sp>
      <p:graphicFrame>
        <p:nvGraphicFramePr>
          <p:cNvPr id="10" name="Object 18"/>
          <p:cNvGraphicFramePr>
            <a:graphicFrameLocks noChangeAspect="1"/>
          </p:cNvGraphicFramePr>
          <p:nvPr/>
        </p:nvGraphicFramePr>
        <p:xfrm>
          <a:off x="6629400" y="3502134"/>
          <a:ext cx="1447800" cy="2646255"/>
        </p:xfrm>
        <a:graphic>
          <a:graphicData uri="http://schemas.openxmlformats.org/presentationml/2006/ole">
            <mc:AlternateContent xmlns:mc="http://schemas.openxmlformats.org/markup-compatibility/2006">
              <mc:Choice xmlns:v="urn:schemas-microsoft-com:vml" Requires="v">
                <p:oleObj name="Microsoft ClipArt Gallery" r:id="rId2" imgW="2712960" imgH="4002480" progId="">
                  <p:embed/>
                </p:oleObj>
              </mc:Choice>
              <mc:Fallback>
                <p:oleObj name="Microsoft ClipArt Gallery" r:id="rId2" imgW="2712960" imgH="4002480" progId="">
                  <p:embed/>
                  <p:pic>
                    <p:nvPicPr>
                      <p:cNvPr id="10" name="Object 1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502134"/>
                        <a:ext cx="1447800" cy="2646255"/>
                      </a:xfrm>
                      <a:prstGeom prst="rect">
                        <a:avLst/>
                      </a:prstGeom>
                      <a:noFill/>
                    </p:spPr>
                  </p:pic>
                </p:oleObj>
              </mc:Fallback>
            </mc:AlternateContent>
          </a:graphicData>
        </a:graphic>
      </p:graphicFrame>
      <p:sp>
        <p:nvSpPr>
          <p:cNvPr id="18" name="Line 33"/>
          <p:cNvSpPr>
            <a:spLocks noChangeShapeType="1"/>
          </p:cNvSpPr>
          <p:nvPr/>
        </p:nvSpPr>
        <p:spPr bwMode="auto">
          <a:xfrm>
            <a:off x="2133600" y="6148388"/>
            <a:ext cx="7467600" cy="0"/>
          </a:xfrm>
          <a:prstGeom prst="line">
            <a:avLst/>
          </a:prstGeom>
          <a:noFill/>
          <a:ln w="9525">
            <a:solidFill>
              <a:srgbClr val="000000"/>
            </a:solidFill>
            <a:round/>
            <a:headEnd/>
            <a:tailEnd/>
          </a:ln>
        </p:spPr>
        <p:txBody>
          <a:bodyPr wrap="none" anchor="ctr"/>
          <a:lstStyle/>
          <a:p>
            <a:pPr eaLnBrk="1" fontAlgn="auto" hangingPunct="1">
              <a:spcBef>
                <a:spcPts val="0"/>
              </a:spcBef>
              <a:spcAft>
                <a:spcPts val="0"/>
              </a:spcAft>
            </a:pPr>
            <a:endParaRPr lang="en-US" sz="1800">
              <a:solidFill>
                <a:prstClr val="black"/>
              </a:solidFill>
              <a:latin typeface="Calibri" panose="020F0502020204030204"/>
            </a:endParaRPr>
          </a:p>
        </p:txBody>
      </p:sp>
      <p:sp>
        <p:nvSpPr>
          <p:cNvPr id="20" name="Cloud 19"/>
          <p:cNvSpPr/>
          <p:nvPr/>
        </p:nvSpPr>
        <p:spPr bwMode="auto">
          <a:xfrm>
            <a:off x="1676400" y="2133601"/>
            <a:ext cx="3702050" cy="3324225"/>
          </a:xfrm>
          <a:prstGeom prst="cloud">
            <a:avLst/>
          </a:prstGeom>
          <a:solidFill>
            <a:schemeClr val="tx2">
              <a:alpha val="28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prstClr val="white"/>
                </a:solidFill>
                <a:latin typeface="Calibri" panose="020F0502020204030204" pitchFamily="34" charset="0"/>
              </a:rPr>
              <a:t>10 μCi/m</a:t>
            </a:r>
            <a:r>
              <a:rPr lang="en-US" baseline="30000" dirty="0">
                <a:solidFill>
                  <a:prstClr val="white"/>
                </a:solidFill>
                <a:latin typeface="Calibri" panose="020F0502020204030204" pitchFamily="34" charset="0"/>
              </a:rPr>
              <a:t>3</a:t>
            </a:r>
          </a:p>
        </p:txBody>
      </p:sp>
      <p:graphicFrame>
        <p:nvGraphicFramePr>
          <p:cNvPr id="4" name="Object 3"/>
          <p:cNvGraphicFramePr>
            <a:graphicFrameLocks/>
          </p:cNvGraphicFramePr>
          <p:nvPr/>
        </p:nvGraphicFramePr>
        <p:xfrm>
          <a:off x="6854952" y="2276856"/>
          <a:ext cx="3200400" cy="694944"/>
        </p:xfrm>
        <a:graphic>
          <a:graphicData uri="http://schemas.openxmlformats.org/presentationml/2006/ole">
            <mc:AlternateContent xmlns:mc="http://schemas.openxmlformats.org/markup-compatibility/2006">
              <mc:Choice xmlns:v="urn:schemas-microsoft-com:vml" Requires="v">
                <p:oleObj name="Equation" r:id="rId4" imgW="1879560" imgH="393480" progId="Equation.DSMT4">
                  <p:embed/>
                </p:oleObj>
              </mc:Choice>
              <mc:Fallback>
                <p:oleObj name="Equation" r:id="rId4" imgW="1879560" imgH="393480" progId="Equation.DSMT4">
                  <p:embed/>
                  <p:pic>
                    <p:nvPicPr>
                      <p:cNvPr id="4" name="Object 3"/>
                      <p:cNvPicPr>
                        <a:picLocks noChangeAspect="1" noChangeArrowheads="1"/>
                      </p:cNvPicPr>
                      <p:nvPr/>
                    </p:nvPicPr>
                    <p:blipFill>
                      <a:blip r:embed="rId5"/>
                      <a:srcRect/>
                      <a:stretch>
                        <a:fillRect/>
                      </a:stretch>
                    </p:blipFill>
                    <p:spPr bwMode="auto">
                      <a:xfrm>
                        <a:off x="6854952" y="2276856"/>
                        <a:ext cx="3200400" cy="69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 name="Straight Connector 12"/>
          <p:cNvCxnSpPr/>
          <p:nvPr/>
        </p:nvCxnSpPr>
        <p:spPr>
          <a:xfrm>
            <a:off x="3527426" y="1752600"/>
            <a:ext cx="6835775" cy="0"/>
          </a:xfrm>
          <a:prstGeom prst="line">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24601" y="1828800"/>
            <a:ext cx="774571"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pitchFamily="34" charset="0"/>
              </a:rPr>
              <a:t>15 sec</a:t>
            </a:r>
          </a:p>
        </p:txBody>
      </p:sp>
    </p:spTree>
    <p:extLst>
      <p:ext uri="{BB962C8B-B14F-4D97-AF65-F5344CB8AC3E}">
        <p14:creationId xmlns:p14="http://schemas.microsoft.com/office/powerpoint/2010/main" val="123366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grpId="1" nodeType="clickEffect">
                                  <p:stCondLst>
                                    <p:cond delay="0"/>
                                  </p:stCondLst>
                                  <p:childTnLst>
                                    <p:animMotion origin="layout" path="M -3.88889E-6 -3.7037E-7 L 0.84757 -3.7037E-7 " pathEditMode="relative" rAng="0" ptsTypes="AA">
                                      <p:cBhvr>
                                        <p:cTn id="16" dur="15000" fill="hold"/>
                                        <p:tgtEl>
                                          <p:spTgt spid="20"/>
                                        </p:tgtEl>
                                        <p:attrNameLst>
                                          <p:attrName>ppt_x</p:attrName>
                                          <p:attrName>ppt_y</p:attrName>
                                        </p:attrNameLst>
                                      </p:cBhvr>
                                      <p:rCtr x="42378" y="0"/>
                                    </p:animMotion>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00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0"/>
                                        <p:tgtEl>
                                          <p:spTgt spid="14"/>
                                        </p:tgtEl>
                                      </p:cBhvr>
                                    </p:animEffect>
                                  </p:childTnLst>
                                </p:cTn>
                              </p:par>
                            </p:childTnLst>
                          </p:cTn>
                        </p:par>
                        <p:par>
                          <p:cTn id="23" fill="hold">
                            <p:stCondLst>
                              <p:cond delay="150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cs typeface="Calibri" pitchFamily="34" charset="0"/>
              </a:rPr>
              <a:t>Integrated Air Activity</a:t>
            </a:r>
            <a:endParaRPr lang="en-US" dirty="0"/>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46</a:t>
            </a:fld>
            <a:endParaRPr lang="en-US" sz="1300">
              <a:solidFill>
                <a:schemeClr val="bg2"/>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a:solidFill>
                <a:prstClr val="black"/>
              </a:solidFill>
              <a:latin typeface="Calibri" panose="020F0502020204030204"/>
            </a:endParaRPr>
          </a:p>
        </p:txBody>
      </p:sp>
      <p:graphicFrame>
        <p:nvGraphicFramePr>
          <p:cNvPr id="10" name="Object 18"/>
          <p:cNvGraphicFramePr>
            <a:graphicFrameLocks noChangeAspect="1"/>
          </p:cNvGraphicFramePr>
          <p:nvPr/>
        </p:nvGraphicFramePr>
        <p:xfrm>
          <a:off x="6629400" y="3502134"/>
          <a:ext cx="1447800" cy="2646255"/>
        </p:xfrm>
        <a:graphic>
          <a:graphicData uri="http://schemas.openxmlformats.org/presentationml/2006/ole">
            <mc:AlternateContent xmlns:mc="http://schemas.openxmlformats.org/markup-compatibility/2006">
              <mc:Choice xmlns:v="urn:schemas-microsoft-com:vml" Requires="v">
                <p:oleObj name="Microsoft ClipArt Gallery" r:id="rId2" imgW="2712960" imgH="4002480" progId="">
                  <p:embed/>
                </p:oleObj>
              </mc:Choice>
              <mc:Fallback>
                <p:oleObj name="Microsoft ClipArt Gallery" r:id="rId2" imgW="2712960" imgH="4002480" progId="">
                  <p:embed/>
                  <p:pic>
                    <p:nvPicPr>
                      <p:cNvPr id="10" name="Object 1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502134"/>
                        <a:ext cx="1447800" cy="2646255"/>
                      </a:xfrm>
                      <a:prstGeom prst="rect">
                        <a:avLst/>
                      </a:prstGeom>
                      <a:noFill/>
                    </p:spPr>
                  </p:pic>
                </p:oleObj>
              </mc:Fallback>
            </mc:AlternateContent>
          </a:graphicData>
        </a:graphic>
      </p:graphicFrame>
      <p:sp>
        <p:nvSpPr>
          <p:cNvPr id="18" name="Line 33"/>
          <p:cNvSpPr>
            <a:spLocks noChangeShapeType="1"/>
          </p:cNvSpPr>
          <p:nvPr/>
        </p:nvSpPr>
        <p:spPr bwMode="auto">
          <a:xfrm>
            <a:off x="2133600" y="6148388"/>
            <a:ext cx="7467600" cy="0"/>
          </a:xfrm>
          <a:prstGeom prst="line">
            <a:avLst/>
          </a:prstGeom>
          <a:noFill/>
          <a:ln w="9525">
            <a:solidFill>
              <a:srgbClr val="000000"/>
            </a:solidFill>
            <a:round/>
            <a:headEnd/>
            <a:tailEnd/>
          </a:ln>
        </p:spPr>
        <p:txBody>
          <a:bodyPr wrap="none" anchor="ctr"/>
          <a:lstStyle/>
          <a:p>
            <a:pPr eaLnBrk="1" fontAlgn="auto" hangingPunct="1">
              <a:spcBef>
                <a:spcPts val="0"/>
              </a:spcBef>
              <a:spcAft>
                <a:spcPts val="0"/>
              </a:spcAft>
            </a:pPr>
            <a:endParaRPr lang="en-US" sz="1800">
              <a:solidFill>
                <a:prstClr val="black"/>
              </a:solidFill>
              <a:latin typeface="Calibri" panose="020F0502020204030204"/>
            </a:endParaRPr>
          </a:p>
        </p:txBody>
      </p:sp>
      <p:sp>
        <p:nvSpPr>
          <p:cNvPr id="20" name="Cloud 19"/>
          <p:cNvSpPr/>
          <p:nvPr/>
        </p:nvSpPr>
        <p:spPr bwMode="auto">
          <a:xfrm>
            <a:off x="1676400" y="2133601"/>
            <a:ext cx="3702050" cy="3324225"/>
          </a:xfrm>
          <a:prstGeom prst="cloud">
            <a:avLst/>
          </a:prstGeom>
          <a:solidFill>
            <a:schemeClr val="tx2">
              <a:alpha val="28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prstClr val="black"/>
              </a:solidFill>
            </a:endParaRPr>
          </a:p>
        </p:txBody>
      </p:sp>
      <p:sp>
        <p:nvSpPr>
          <p:cNvPr id="21" name="Cloud 20"/>
          <p:cNvSpPr/>
          <p:nvPr/>
        </p:nvSpPr>
        <p:spPr bwMode="auto">
          <a:xfrm>
            <a:off x="1828800" y="2286001"/>
            <a:ext cx="3702050" cy="3324225"/>
          </a:xfrm>
          <a:prstGeom prst="cloud">
            <a:avLst/>
          </a:prstGeom>
          <a:solidFill>
            <a:schemeClr val="tx2">
              <a:alpha val="28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prstClr val="black"/>
              </a:solidFill>
            </a:endParaRPr>
          </a:p>
        </p:txBody>
      </p:sp>
      <p:sp>
        <p:nvSpPr>
          <p:cNvPr id="22" name="Cloud 21"/>
          <p:cNvSpPr/>
          <p:nvPr/>
        </p:nvSpPr>
        <p:spPr bwMode="auto">
          <a:xfrm>
            <a:off x="1981200" y="2438401"/>
            <a:ext cx="3702050" cy="3324225"/>
          </a:xfrm>
          <a:prstGeom prst="cloud">
            <a:avLst/>
          </a:prstGeom>
          <a:solidFill>
            <a:schemeClr val="tx2">
              <a:alpha val="28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prstClr val="black"/>
              </a:solidFill>
            </a:endParaRPr>
          </a:p>
        </p:txBody>
      </p:sp>
      <p:sp>
        <p:nvSpPr>
          <p:cNvPr id="23" name="Cloud 22"/>
          <p:cNvSpPr/>
          <p:nvPr/>
        </p:nvSpPr>
        <p:spPr bwMode="auto">
          <a:xfrm>
            <a:off x="2133600" y="2590801"/>
            <a:ext cx="3702050" cy="3324225"/>
          </a:xfrm>
          <a:prstGeom prst="cloud">
            <a:avLst/>
          </a:prstGeom>
          <a:solidFill>
            <a:schemeClr val="tx2">
              <a:alpha val="28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a:solidFill>
                <a:prstClr val="black"/>
              </a:solidFill>
            </a:endParaRPr>
          </a:p>
        </p:txBody>
      </p:sp>
      <p:sp>
        <p:nvSpPr>
          <p:cNvPr id="24" name="Cloud 23"/>
          <p:cNvSpPr/>
          <p:nvPr/>
        </p:nvSpPr>
        <p:spPr bwMode="auto">
          <a:xfrm>
            <a:off x="2286000" y="2743201"/>
            <a:ext cx="3702050" cy="3324225"/>
          </a:xfrm>
          <a:prstGeom prst="cloud">
            <a:avLst/>
          </a:prstGeom>
          <a:solidFill>
            <a:schemeClr val="tx2">
              <a:alpha val="28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prstClr val="white"/>
                </a:solidFill>
                <a:latin typeface="Calibri" panose="020F0502020204030204" pitchFamily="34" charset="0"/>
              </a:rPr>
              <a:t>50 μCi/m</a:t>
            </a:r>
            <a:r>
              <a:rPr lang="en-US" baseline="30000" dirty="0">
                <a:solidFill>
                  <a:prstClr val="white"/>
                </a:solidFill>
                <a:latin typeface="Calibri" panose="020F0502020204030204" pitchFamily="34" charset="0"/>
              </a:rPr>
              <a:t>3</a:t>
            </a:r>
          </a:p>
        </p:txBody>
      </p:sp>
      <p:graphicFrame>
        <p:nvGraphicFramePr>
          <p:cNvPr id="6" name="Object 5"/>
          <p:cNvGraphicFramePr>
            <a:graphicFrameLocks noChangeAspect="1"/>
          </p:cNvGraphicFramePr>
          <p:nvPr/>
        </p:nvGraphicFramePr>
        <p:xfrm>
          <a:off x="6854953" y="2276857"/>
          <a:ext cx="3241675" cy="696913"/>
        </p:xfrm>
        <a:graphic>
          <a:graphicData uri="http://schemas.openxmlformats.org/presentationml/2006/ole">
            <mc:AlternateContent xmlns:mc="http://schemas.openxmlformats.org/markup-compatibility/2006">
              <mc:Choice xmlns:v="urn:schemas-microsoft-com:vml" Requires="v">
                <p:oleObj name="Equation" r:id="rId4" imgW="1828800" imgH="393480" progId="Equation.DSMT4">
                  <p:embed/>
                </p:oleObj>
              </mc:Choice>
              <mc:Fallback>
                <p:oleObj name="Equation" r:id="rId4" imgW="1828800" imgH="393480" progId="Equation.DSMT4">
                  <p:embed/>
                  <p:pic>
                    <p:nvPicPr>
                      <p:cNvPr id="6" name="Object 5"/>
                      <p:cNvPicPr>
                        <a:picLocks noChangeAspect="1" noChangeArrowheads="1"/>
                      </p:cNvPicPr>
                      <p:nvPr/>
                    </p:nvPicPr>
                    <p:blipFill>
                      <a:blip r:embed="rId5"/>
                      <a:srcRect/>
                      <a:stretch>
                        <a:fillRect/>
                      </a:stretch>
                    </p:blipFill>
                    <p:spPr bwMode="auto">
                      <a:xfrm>
                        <a:off x="6854953" y="2276857"/>
                        <a:ext cx="324167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 name="Straight Connector 12"/>
          <p:cNvCxnSpPr/>
          <p:nvPr/>
        </p:nvCxnSpPr>
        <p:spPr>
          <a:xfrm>
            <a:off x="3527426" y="1752600"/>
            <a:ext cx="6835775" cy="0"/>
          </a:xfrm>
          <a:prstGeom prst="line">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24601" y="1828800"/>
            <a:ext cx="668773"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pitchFamily="34" charset="0"/>
              </a:rPr>
              <a:t>3 sec</a:t>
            </a:r>
          </a:p>
        </p:txBody>
      </p:sp>
    </p:spTree>
    <p:extLst>
      <p:ext uri="{BB962C8B-B14F-4D97-AF65-F5344CB8AC3E}">
        <p14:creationId xmlns:p14="http://schemas.microsoft.com/office/powerpoint/2010/main" val="31446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1" nodeType="clickEffect">
                                  <p:stCondLst>
                                    <p:cond delay="0"/>
                                  </p:stCondLst>
                                  <p:childTnLst>
                                    <p:animMotion origin="layout" path="M -3.88889E-6 -3.7037E-7 L 0.84757 -3.7037E-7 " pathEditMode="relative" rAng="0" ptsTypes="AA">
                                      <p:cBhvr>
                                        <p:cTn id="28" dur="3000" fill="hold"/>
                                        <p:tgtEl>
                                          <p:spTgt spid="20"/>
                                        </p:tgtEl>
                                        <p:attrNameLst>
                                          <p:attrName>ppt_x</p:attrName>
                                          <p:attrName>ppt_y</p:attrName>
                                        </p:attrNameLst>
                                      </p:cBhvr>
                                      <p:rCtr x="42378" y="0"/>
                                    </p:animMotion>
                                  </p:childTnLst>
                                </p:cTn>
                              </p:par>
                              <p:par>
                                <p:cTn id="29" presetID="63" presetClass="path" presetSubtype="0" accel="50000" decel="50000" fill="hold" grpId="1" nodeType="withEffect">
                                  <p:stCondLst>
                                    <p:cond delay="0"/>
                                  </p:stCondLst>
                                  <p:childTnLst>
                                    <p:animMotion origin="layout" path="M -3.88889E-6 -3.7037E-7 L 0.84757 -3.7037E-7 " pathEditMode="relative" rAng="0" ptsTypes="AA">
                                      <p:cBhvr>
                                        <p:cTn id="30" dur="3000" fill="hold"/>
                                        <p:tgtEl>
                                          <p:spTgt spid="21"/>
                                        </p:tgtEl>
                                        <p:attrNameLst>
                                          <p:attrName>ppt_x</p:attrName>
                                          <p:attrName>ppt_y</p:attrName>
                                        </p:attrNameLst>
                                      </p:cBhvr>
                                      <p:rCtr x="42378" y="0"/>
                                    </p:animMotion>
                                  </p:childTnLst>
                                </p:cTn>
                              </p:par>
                              <p:par>
                                <p:cTn id="31" presetID="63" presetClass="path" presetSubtype="0" accel="50000" decel="50000" fill="hold" grpId="1" nodeType="withEffect">
                                  <p:stCondLst>
                                    <p:cond delay="0"/>
                                  </p:stCondLst>
                                  <p:childTnLst>
                                    <p:animMotion origin="layout" path="M -3.88889E-6 -3.7037E-7 L 0.84757 -3.7037E-7 " pathEditMode="relative" rAng="0" ptsTypes="AA">
                                      <p:cBhvr>
                                        <p:cTn id="32" dur="3000" fill="hold"/>
                                        <p:tgtEl>
                                          <p:spTgt spid="22"/>
                                        </p:tgtEl>
                                        <p:attrNameLst>
                                          <p:attrName>ppt_x</p:attrName>
                                          <p:attrName>ppt_y</p:attrName>
                                        </p:attrNameLst>
                                      </p:cBhvr>
                                      <p:rCtr x="42378" y="0"/>
                                    </p:animMotion>
                                  </p:childTnLst>
                                </p:cTn>
                              </p:par>
                              <p:par>
                                <p:cTn id="33" presetID="63" presetClass="path" presetSubtype="0" accel="50000" decel="50000" fill="hold" grpId="1" nodeType="withEffect">
                                  <p:stCondLst>
                                    <p:cond delay="0"/>
                                  </p:stCondLst>
                                  <p:childTnLst>
                                    <p:animMotion origin="layout" path="M -3.88889E-6 -3.7037E-7 L 0.84757 -3.7037E-7 " pathEditMode="relative" rAng="0" ptsTypes="AA">
                                      <p:cBhvr>
                                        <p:cTn id="34" dur="3000" fill="hold"/>
                                        <p:tgtEl>
                                          <p:spTgt spid="23"/>
                                        </p:tgtEl>
                                        <p:attrNameLst>
                                          <p:attrName>ppt_x</p:attrName>
                                          <p:attrName>ppt_y</p:attrName>
                                        </p:attrNameLst>
                                      </p:cBhvr>
                                      <p:rCtr x="42378" y="0"/>
                                    </p:animMotion>
                                  </p:childTnLst>
                                </p:cTn>
                              </p:par>
                              <p:par>
                                <p:cTn id="35" presetID="63" presetClass="path" presetSubtype="0" accel="50000" decel="50000" fill="hold" grpId="1" nodeType="withEffect">
                                  <p:stCondLst>
                                    <p:cond delay="0"/>
                                  </p:stCondLst>
                                  <p:childTnLst>
                                    <p:animMotion origin="layout" path="M -3.88889E-6 -3.7037E-7 L 0.84757 -3.7037E-7 " pathEditMode="relative" rAng="0" ptsTypes="AA">
                                      <p:cBhvr>
                                        <p:cTn id="36" dur="3000" fill="hold"/>
                                        <p:tgtEl>
                                          <p:spTgt spid="24"/>
                                        </p:tgtEl>
                                        <p:attrNameLst>
                                          <p:attrName>ppt_x</p:attrName>
                                          <p:attrName>ppt_y</p:attrName>
                                        </p:attrNameLst>
                                      </p:cBhvr>
                                      <p:rCtr x="42378" y="0"/>
                                    </p:animMotion>
                                  </p:childTnLst>
                                </p:cTn>
                              </p:par>
                              <p:par>
                                <p:cTn id="37" presetID="2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3000"/>
                                        <p:tgtEl>
                                          <p:spTgt spid="1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3000"/>
                                        <p:tgtEl>
                                          <p:spTgt spid="14"/>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cs typeface="Calibri" pitchFamily="34" charset="0"/>
              </a:rPr>
              <a:t>Deposition Velocity</a:t>
            </a:r>
            <a:endParaRPr lang="en-US" dirty="0"/>
          </a:p>
        </p:txBody>
      </p:sp>
      <p:sp>
        <p:nvSpPr>
          <p:cNvPr id="3" name="Content Placeholder 2"/>
          <p:cNvSpPr>
            <a:spLocks noGrp="1"/>
          </p:cNvSpPr>
          <p:nvPr>
            <p:ph sz="quarter" idx="11"/>
          </p:nvPr>
        </p:nvSpPr>
        <p:spPr>
          <a:xfrm>
            <a:off x="1019908" y="1457882"/>
            <a:ext cx="8404559" cy="4690872"/>
          </a:xfrm>
        </p:spPr>
        <p:txBody>
          <a:bodyPr>
            <a:noAutofit/>
          </a:bodyPr>
          <a:lstStyle/>
          <a:p>
            <a:pPr marL="457200" indent="-228600">
              <a:lnSpc>
                <a:spcPct val="90000"/>
              </a:lnSpc>
              <a:buClr>
                <a:srgbClr val="00AFDD"/>
              </a:buClr>
              <a:buSzPct val="85000"/>
              <a:buFont typeface="Calibri" panose="020F0502020204030204" pitchFamily="34" charset="0"/>
              <a:buChar char="•"/>
            </a:pPr>
            <a:r>
              <a:rPr lang="en-US" sz="2400" dirty="0"/>
              <a:t>Deposition velocity (</a:t>
            </a:r>
            <a:r>
              <a:rPr lang="en-US" sz="2400" dirty="0" err="1"/>
              <a:t>V</a:t>
            </a:r>
            <a:r>
              <a:rPr lang="en-US" sz="2400" baseline="-25000" dirty="0" err="1"/>
              <a:t>d</a:t>
            </a:r>
            <a:r>
              <a:rPr lang="en-US" sz="2400" dirty="0"/>
              <a:t>, units of m · s</a:t>
            </a:r>
            <a:r>
              <a:rPr lang="en-US" sz="2400" baseline="30000" dirty="0"/>
              <a:t>-1 </a:t>
            </a:r>
            <a:r>
              <a:rPr lang="en-US" sz="2400" dirty="0"/>
              <a:t>) is defined as the ratio of the dry deposition flux (g · s</a:t>
            </a:r>
            <a:r>
              <a:rPr lang="en-US" sz="2400" baseline="30000" dirty="0"/>
              <a:t>-1 </a:t>
            </a:r>
            <a:r>
              <a:rPr lang="en-US" sz="2400" dirty="0"/>
              <a:t>· m</a:t>
            </a:r>
            <a:r>
              <a:rPr lang="en-US" sz="2400" baseline="30000" dirty="0"/>
              <a:t>-2 </a:t>
            </a:r>
            <a:r>
              <a:rPr lang="en-US" sz="2400" dirty="0"/>
              <a:t>) to the air concentration (g · m</a:t>
            </a:r>
            <a:r>
              <a:rPr lang="en-US" sz="2400" baseline="30000" dirty="0"/>
              <a:t>-3 </a:t>
            </a:r>
            <a:r>
              <a:rPr lang="en-US" sz="2400" dirty="0"/>
              <a:t>) of particulate matter or gases. </a:t>
            </a:r>
          </a:p>
          <a:p>
            <a:pPr marL="457200" indent="-228600">
              <a:lnSpc>
                <a:spcPct val="90000"/>
              </a:lnSpc>
              <a:buClr>
                <a:srgbClr val="00AFDD"/>
              </a:buClr>
              <a:buSzPct val="85000"/>
              <a:buFont typeface="Calibri" panose="020F0502020204030204" pitchFamily="34" charset="0"/>
              <a:buChar char="•"/>
            </a:pPr>
            <a:r>
              <a:rPr lang="en-US" sz="2400" dirty="0"/>
              <a:t>Deposition Velocity (</a:t>
            </a:r>
            <a:r>
              <a:rPr lang="en-US" sz="2400" i="1" dirty="0" err="1"/>
              <a:t>V</a:t>
            </a:r>
            <a:r>
              <a:rPr lang="en-US" sz="2400" i="1" baseline="-25000" dirty="0" err="1"/>
              <a:t>d</a:t>
            </a:r>
            <a:r>
              <a:rPr lang="en-US" sz="2400" dirty="0"/>
              <a:t>) is used to convert between Integrated Air Activity (</a:t>
            </a:r>
            <a:r>
              <a:rPr lang="en-US" sz="2400" i="1" dirty="0" err="1"/>
              <a:t>Ã</a:t>
            </a:r>
            <a:r>
              <a:rPr lang="en-US" sz="2400" i="1" baseline="-25000" dirty="0" err="1"/>
              <a:t>i</a:t>
            </a:r>
            <a:r>
              <a:rPr lang="en-US" sz="2400" dirty="0"/>
              <a:t>) and Areal Activity (Deposition, </a:t>
            </a:r>
            <a:r>
              <a:rPr lang="en-US" sz="2400" i="1" dirty="0"/>
              <a:t>Dp</a:t>
            </a:r>
            <a:r>
              <a:rPr lang="en-US" sz="2400" i="1" baseline="-25000" dirty="0"/>
              <a:t>i</a:t>
            </a:r>
            <a:r>
              <a:rPr lang="en-US" sz="2400" dirty="0"/>
              <a:t>) when only one type of data is available</a:t>
            </a:r>
          </a:p>
          <a:p>
            <a:pPr marL="457200" indent="-228600">
              <a:lnSpc>
                <a:spcPct val="90000"/>
              </a:lnSpc>
              <a:buClr>
                <a:srgbClr val="00AFDD"/>
              </a:buClr>
              <a:buSzPct val="85000"/>
              <a:buFont typeface="Calibri" panose="020F0502020204030204" pitchFamily="34" charset="0"/>
              <a:buChar char="•"/>
            </a:pPr>
            <a:r>
              <a:rPr lang="en-US" sz="2400" dirty="0"/>
              <a:t>Complex process and depends upon many variables including meteorological conditions (e.g., wind speed, washout) and physical properties (e.g., particle size, gas, vapor, and aerosol)</a:t>
            </a:r>
          </a:p>
          <a:p>
            <a:pPr marL="457200" indent="-228600">
              <a:lnSpc>
                <a:spcPct val="90000"/>
              </a:lnSpc>
              <a:buClr>
                <a:srgbClr val="00AFDD"/>
              </a:buClr>
              <a:buSzPct val="85000"/>
              <a:buFont typeface="Calibri" panose="020F0502020204030204" pitchFamily="34" charset="0"/>
              <a:buChar char="•"/>
            </a:pPr>
            <a:r>
              <a:rPr lang="en-US" sz="2400" dirty="0"/>
              <a:t>FRMAC default deposition velocities are based on dry deposition conditions</a:t>
            </a:r>
          </a:p>
          <a:p>
            <a:pPr marL="457200" indent="-228600">
              <a:lnSpc>
                <a:spcPct val="90000"/>
              </a:lnSpc>
              <a:buClrTx/>
              <a:buSzPct val="85000"/>
              <a:buFont typeface="Calibri" panose="020F0502020204030204" pitchFamily="34" charset="0"/>
              <a:buChar char="•"/>
            </a:pPr>
            <a:endParaRPr lang="en-US" sz="2400" dirty="0"/>
          </a:p>
          <a:p>
            <a:endParaRPr lang="en-US" dirty="0"/>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47</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grpSp>
        <p:nvGrpSpPr>
          <p:cNvPr id="2" name="Group 1">
            <a:extLst>
              <a:ext uri="{FF2B5EF4-FFF2-40B4-BE49-F238E27FC236}">
                <a16:creationId xmlns:a16="http://schemas.microsoft.com/office/drawing/2014/main" id="{FA37D06B-969B-EEC9-5FF0-D26E567FFA02}"/>
              </a:ext>
            </a:extLst>
          </p:cNvPr>
          <p:cNvGrpSpPr/>
          <p:nvPr/>
        </p:nvGrpSpPr>
        <p:grpSpPr>
          <a:xfrm>
            <a:off x="9424467" y="2312271"/>
            <a:ext cx="2320925" cy="1853019"/>
            <a:chOff x="3343668" y="4691865"/>
            <a:chExt cx="2320925" cy="2038323"/>
          </a:xfrm>
        </p:grpSpPr>
        <p:graphicFrame>
          <p:nvGraphicFramePr>
            <p:cNvPr id="7" name="Object 6">
              <a:extLst>
                <a:ext uri="{FF2B5EF4-FFF2-40B4-BE49-F238E27FC236}">
                  <a16:creationId xmlns:a16="http://schemas.microsoft.com/office/drawing/2014/main" id="{A78B0D06-6DBB-D20C-FD39-59BCAF0960EE}"/>
                </a:ext>
              </a:extLst>
            </p:cNvPr>
            <p:cNvGraphicFramePr>
              <a:graphicFrameLocks noChangeAspect="1"/>
            </p:cNvGraphicFramePr>
            <p:nvPr/>
          </p:nvGraphicFramePr>
          <p:xfrm>
            <a:off x="3343668" y="4691865"/>
            <a:ext cx="2320925" cy="724695"/>
          </p:xfrm>
          <a:graphic>
            <a:graphicData uri="http://schemas.openxmlformats.org/presentationml/2006/ole">
              <mc:AlternateContent xmlns:mc="http://schemas.openxmlformats.org/markup-compatibility/2006">
                <mc:Choice xmlns:v="urn:schemas-microsoft-com:vml" Requires="v">
                  <p:oleObj name="Equation" r:id="rId2" imgW="812520" imgH="253800" progId="Equation.DSMT4">
                    <p:embed/>
                  </p:oleObj>
                </mc:Choice>
                <mc:Fallback>
                  <p:oleObj name="Equation" r:id="rId2" imgW="812520" imgH="253800" progId="Equation.DSMT4">
                    <p:embed/>
                    <p:pic>
                      <p:nvPicPr>
                        <p:cNvPr id="7" name="Object 6">
                          <a:extLst>
                            <a:ext uri="{FF2B5EF4-FFF2-40B4-BE49-F238E27FC236}">
                              <a16:creationId xmlns:a16="http://schemas.microsoft.com/office/drawing/2014/main" id="{A78B0D06-6DBB-D20C-FD39-59BCAF0960EE}"/>
                            </a:ext>
                          </a:extLst>
                        </p:cNvPr>
                        <p:cNvPicPr>
                          <a:picLocks noChangeAspect="1" noChangeArrowheads="1"/>
                        </p:cNvPicPr>
                        <p:nvPr/>
                      </p:nvPicPr>
                      <p:blipFill>
                        <a:blip r:embed="rId3"/>
                        <a:srcRect/>
                        <a:stretch>
                          <a:fillRect/>
                        </a:stretch>
                      </p:blipFill>
                      <p:spPr bwMode="auto">
                        <a:xfrm>
                          <a:off x="3343668" y="4691865"/>
                          <a:ext cx="2320925" cy="72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6E85BB23-3DCB-903A-6C95-184D6657AA8B}"/>
                </a:ext>
              </a:extLst>
            </p:cNvPr>
            <p:cNvGraphicFramePr>
              <a:graphicFrameLocks noChangeAspect="1"/>
            </p:cNvGraphicFramePr>
            <p:nvPr/>
          </p:nvGraphicFramePr>
          <p:xfrm>
            <a:off x="3464839" y="5963584"/>
            <a:ext cx="2079625" cy="766604"/>
          </p:xfrm>
          <a:graphic>
            <a:graphicData uri="http://schemas.openxmlformats.org/presentationml/2006/ole">
              <mc:AlternateContent xmlns:mc="http://schemas.openxmlformats.org/markup-compatibility/2006">
                <mc:Choice xmlns:v="urn:schemas-microsoft-com:vml" Requires="v">
                  <p:oleObj name="Equation" r:id="rId4" imgW="1066680" imgH="393480" progId="Equation.DSMT4">
                    <p:embed/>
                  </p:oleObj>
                </mc:Choice>
                <mc:Fallback>
                  <p:oleObj name="Equation" r:id="rId4" imgW="1066680" imgH="393480" progId="Equation.DSMT4">
                    <p:embed/>
                    <p:pic>
                      <p:nvPicPr>
                        <p:cNvPr id="8" name="Object 7">
                          <a:extLst>
                            <a:ext uri="{FF2B5EF4-FFF2-40B4-BE49-F238E27FC236}">
                              <a16:creationId xmlns:a16="http://schemas.microsoft.com/office/drawing/2014/main" id="{6E85BB23-3DCB-903A-6C95-184D6657AA8B}"/>
                            </a:ext>
                          </a:extLst>
                        </p:cNvPr>
                        <p:cNvPicPr/>
                        <p:nvPr/>
                      </p:nvPicPr>
                      <p:blipFill>
                        <a:blip r:embed="rId5"/>
                        <a:stretch>
                          <a:fillRect/>
                        </a:stretch>
                      </p:blipFill>
                      <p:spPr>
                        <a:xfrm>
                          <a:off x="3464839" y="5963584"/>
                          <a:ext cx="2079625" cy="766604"/>
                        </a:xfrm>
                        <a:prstGeom prst="rect">
                          <a:avLst/>
                        </a:prstGeom>
                      </p:spPr>
                    </p:pic>
                  </p:oleObj>
                </mc:Fallback>
              </mc:AlternateContent>
            </a:graphicData>
          </a:graphic>
        </p:graphicFrame>
      </p:grpSp>
    </p:spTree>
    <p:extLst>
      <p:ext uri="{BB962C8B-B14F-4D97-AF65-F5344CB8AC3E}">
        <p14:creationId xmlns:p14="http://schemas.microsoft.com/office/powerpoint/2010/main" val="40400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cs typeface="Calibri" pitchFamily="34" charset="0"/>
              </a:rPr>
              <a:t>Deposition Velocity</a:t>
            </a:r>
            <a:endParaRPr lang="en-US" dirty="0"/>
          </a:p>
        </p:txBody>
      </p:sp>
      <p:sp>
        <p:nvSpPr>
          <p:cNvPr id="3" name="Content Placeholder 2"/>
          <p:cNvSpPr>
            <a:spLocks noGrp="1"/>
          </p:cNvSpPr>
          <p:nvPr>
            <p:ph sz="quarter" idx="11"/>
          </p:nvPr>
        </p:nvSpPr>
        <p:spPr/>
        <p:txBody>
          <a:bodyPr>
            <a:noAutofit/>
          </a:bodyPr>
          <a:lstStyle/>
          <a:p>
            <a:pPr marL="574675" indent="-342900">
              <a:lnSpc>
                <a:spcPct val="100000"/>
              </a:lnSpc>
              <a:buClr>
                <a:srgbClr val="00AFDD"/>
              </a:buClr>
              <a:buSzPct val="85000"/>
              <a:buFont typeface="Arial" panose="020B0604020202020204" pitchFamily="34" charset="0"/>
              <a:buChar char="•"/>
            </a:pPr>
            <a:r>
              <a:rPr lang="en-US" sz="2400" dirty="0"/>
              <a:t>Wet deposition (washout) is not considered by FRMAC because: </a:t>
            </a:r>
          </a:p>
          <a:p>
            <a:pPr marL="915988" lvl="1" indent="-342900">
              <a:lnSpc>
                <a:spcPct val="100000"/>
              </a:lnSpc>
              <a:spcAft>
                <a:spcPts val="1200"/>
              </a:spcAft>
              <a:buClr>
                <a:srgbClr val="00AFDD"/>
              </a:buClr>
            </a:pPr>
            <a:r>
              <a:rPr lang="en-US" sz="2400" dirty="0"/>
              <a:t>washout is likely to affect only part of the area impacted by the incident (i.e., only where it rains or snows during plume passage) </a:t>
            </a:r>
          </a:p>
          <a:p>
            <a:pPr marL="915988" lvl="1" indent="-342900">
              <a:lnSpc>
                <a:spcPct val="100000"/>
              </a:lnSpc>
              <a:spcAft>
                <a:spcPts val="1200"/>
              </a:spcAft>
              <a:buClr>
                <a:srgbClr val="00AFDD"/>
              </a:buClr>
            </a:pPr>
            <a:r>
              <a:rPr lang="en-US" sz="2400" dirty="0"/>
              <a:t>washout effects are highly dependent on variables for which FRMAC is unlikely to have data (e.g., raindrop size)</a:t>
            </a:r>
          </a:p>
          <a:p>
            <a:pPr marL="574675" indent="-342900">
              <a:lnSpc>
                <a:spcPct val="100000"/>
              </a:lnSpc>
              <a:buClr>
                <a:srgbClr val="00AFDD"/>
              </a:buClr>
              <a:buFont typeface="Arial" panose="020B0604020202020204" pitchFamily="34" charset="0"/>
              <a:buChar char="•"/>
            </a:pPr>
            <a:endParaRPr lang="en-US" sz="2400" dirty="0"/>
          </a:p>
          <a:p>
            <a:pPr marL="574675" indent="-342900">
              <a:lnSpc>
                <a:spcPct val="100000"/>
              </a:lnSpc>
              <a:buClr>
                <a:srgbClr val="00AFDD"/>
              </a:buClr>
              <a:buSzPct val="85000"/>
              <a:buFont typeface="Arial" panose="020B0604020202020204" pitchFamily="34" charset="0"/>
              <a:buChar char="•"/>
            </a:pPr>
            <a:r>
              <a:rPr lang="en-US" sz="2400" dirty="0"/>
              <a:t>However, if data is available to determine specific wet deposition, the Assessment Scientist can modify the default deposition velocity to include wet deposition in assessment calculations</a:t>
            </a:r>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48</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4712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a:bodyPr>
          <a:lstStyle/>
          <a:p>
            <a:r>
              <a:rPr lang="en-US" dirty="0">
                <a:cs typeface="Calibri" pitchFamily="34" charset="0"/>
              </a:rPr>
              <a:t>Deposition Velocity</a:t>
            </a:r>
            <a:endParaRPr lang="en-US" dirty="0"/>
          </a:p>
        </p:txBody>
      </p:sp>
      <p:sp>
        <p:nvSpPr>
          <p:cNvPr id="3" name="Content Placeholder 2"/>
          <p:cNvSpPr>
            <a:spLocks noGrp="1"/>
          </p:cNvSpPr>
          <p:nvPr>
            <p:ph sz="quarter" idx="11"/>
          </p:nvPr>
        </p:nvSpPr>
        <p:spPr>
          <a:xfrm>
            <a:off x="1019908" y="1633590"/>
            <a:ext cx="10426856" cy="4515163"/>
          </a:xfrm>
        </p:spPr>
        <p:txBody>
          <a:bodyPr>
            <a:noAutofit/>
          </a:bodyPr>
          <a:lstStyle/>
          <a:p>
            <a:pPr marL="228600" indent="0" algn="ctr">
              <a:lnSpc>
                <a:spcPct val="90000"/>
              </a:lnSpc>
              <a:buSzPct val="85000"/>
              <a:buNone/>
            </a:pPr>
            <a:r>
              <a:rPr lang="en-US" dirty="0"/>
              <a:t>FRMAC’s default Deposition Velocities (</a:t>
            </a:r>
            <a:r>
              <a:rPr lang="en-US" i="1" dirty="0" err="1"/>
              <a:t>V</a:t>
            </a:r>
            <a:r>
              <a:rPr lang="en-US" i="1" baseline="-25000" dirty="0" err="1"/>
              <a:t>d</a:t>
            </a:r>
            <a:r>
              <a:rPr lang="en-US" dirty="0"/>
              <a:t>) </a:t>
            </a:r>
          </a:p>
          <a:p>
            <a:pPr marL="457200" indent="-228600">
              <a:lnSpc>
                <a:spcPct val="90000"/>
              </a:lnSpc>
              <a:buSzPct val="85000"/>
              <a:buFont typeface="Calibri" panose="020F0502020204030204" pitchFamily="34" charset="0"/>
              <a:buChar char="•"/>
            </a:pPr>
            <a:endParaRPr lang="en-US" dirty="0"/>
          </a:p>
          <a:p>
            <a:pPr marL="457200" indent="-228600">
              <a:lnSpc>
                <a:spcPct val="90000"/>
              </a:lnSpc>
              <a:buSzPct val="85000"/>
              <a:buFont typeface="Calibri" panose="020F0502020204030204" pitchFamily="34" charset="0"/>
              <a:buChar char="•"/>
            </a:pPr>
            <a:endParaRPr lang="en-US" dirty="0"/>
          </a:p>
          <a:p>
            <a:pPr marL="457200" indent="-228600">
              <a:lnSpc>
                <a:spcPct val="90000"/>
              </a:lnSpc>
              <a:buSzPct val="85000"/>
              <a:buFont typeface="Calibri" panose="020F0502020204030204" pitchFamily="34" charset="0"/>
              <a:buChar char="•"/>
            </a:pPr>
            <a:endParaRPr lang="en-US" dirty="0"/>
          </a:p>
          <a:p>
            <a:pPr marL="457200" indent="-228600">
              <a:lnSpc>
                <a:spcPct val="90000"/>
              </a:lnSpc>
              <a:buSzPct val="85000"/>
              <a:buFont typeface="Calibri" panose="020F0502020204030204" pitchFamily="34" charset="0"/>
              <a:buChar char="•"/>
            </a:pPr>
            <a:endParaRPr lang="en-US" dirty="0"/>
          </a:p>
          <a:p>
            <a:pPr marL="457200" indent="-228600">
              <a:lnSpc>
                <a:spcPct val="90000"/>
              </a:lnSpc>
              <a:buSzPct val="85000"/>
              <a:buFont typeface="Calibri" panose="020F0502020204030204" pitchFamily="34" charset="0"/>
              <a:buChar char="•"/>
            </a:pPr>
            <a:endParaRPr lang="en-US" dirty="0"/>
          </a:p>
          <a:p>
            <a:pPr marL="457200" indent="-228600">
              <a:lnSpc>
                <a:spcPct val="90000"/>
              </a:lnSpc>
              <a:buSzPct val="85000"/>
              <a:buFont typeface="Calibri" panose="020F0502020204030204" pitchFamily="34" charset="0"/>
              <a:buChar char="•"/>
            </a:pPr>
            <a:endParaRPr lang="en-US" dirty="0"/>
          </a:p>
          <a:p>
            <a:pPr marL="457200" indent="-228600">
              <a:lnSpc>
                <a:spcPct val="90000"/>
              </a:lnSpc>
              <a:buSzPct val="85000"/>
              <a:buFont typeface="Calibri" panose="020F0502020204030204" pitchFamily="34" charset="0"/>
              <a:buChar char="•"/>
            </a:pPr>
            <a:endParaRPr lang="en-US" dirty="0"/>
          </a:p>
          <a:p>
            <a:pPr marL="457200" indent="-228600">
              <a:lnSpc>
                <a:spcPct val="90000"/>
              </a:lnSpc>
              <a:buSzPct val="85000"/>
              <a:buFont typeface="Calibri" panose="020F0502020204030204" pitchFamily="34" charset="0"/>
              <a:buChar char="•"/>
            </a:pPr>
            <a:endParaRPr lang="en-US" dirty="0"/>
          </a:p>
          <a:p>
            <a:pPr marL="457200" indent="-228600">
              <a:lnSpc>
                <a:spcPct val="90000"/>
              </a:lnSpc>
              <a:buSzPct val="85000"/>
              <a:buFont typeface="Calibri" panose="020F0502020204030204" pitchFamily="34" charset="0"/>
              <a:buChar char="•"/>
            </a:pPr>
            <a:endParaRPr lang="en-US" dirty="0"/>
          </a:p>
          <a:p>
            <a:pPr marL="228600" indent="0">
              <a:lnSpc>
                <a:spcPct val="90000"/>
              </a:lnSpc>
              <a:buSzPct val="85000"/>
              <a:buNone/>
            </a:pPr>
            <a:r>
              <a:rPr lang="en-US" dirty="0"/>
              <a:t>FRMAC’s default Deposition Velocities (</a:t>
            </a:r>
            <a:r>
              <a:rPr lang="en-US" i="1" dirty="0" err="1"/>
              <a:t>V</a:t>
            </a:r>
            <a:r>
              <a:rPr lang="en-US" i="1" baseline="-25000" dirty="0" err="1"/>
              <a:t>d</a:t>
            </a:r>
            <a:r>
              <a:rPr lang="en-US" dirty="0"/>
              <a:t>) are “Effective” values that are in good agreement with NARAC and NRC (RASCAL) models</a:t>
            </a:r>
          </a:p>
          <a:p>
            <a:pPr>
              <a:lnSpc>
                <a:spcPct val="90000"/>
              </a:lnSpc>
              <a:buFont typeface="Calibri" panose="020F0502020204030204" pitchFamily="34" charset="0"/>
              <a:buChar char="•"/>
            </a:pPr>
            <a:endParaRPr lang="en-US" dirty="0"/>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49</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graphicFrame>
        <p:nvGraphicFramePr>
          <p:cNvPr id="2" name="Table 1"/>
          <p:cNvGraphicFramePr>
            <a:graphicFrameLocks noGrp="1"/>
          </p:cNvGraphicFramePr>
          <p:nvPr>
            <p:extLst>
              <p:ext uri="{D42A27DB-BD31-4B8C-83A1-F6EECF244321}">
                <p14:modId xmlns:p14="http://schemas.microsoft.com/office/powerpoint/2010/main" val="1190250645"/>
              </p:ext>
            </p:extLst>
          </p:nvPr>
        </p:nvGraphicFramePr>
        <p:xfrm>
          <a:off x="4061782" y="2337142"/>
          <a:ext cx="4520501" cy="2682240"/>
        </p:xfrm>
        <a:graphic>
          <a:graphicData uri="http://schemas.openxmlformats.org/drawingml/2006/table">
            <a:tbl>
              <a:tblPr firstRow="1" bandRow="1">
                <a:tableStyleId>{5940675A-B579-460E-94D1-54222C63F5DA}</a:tableStyleId>
              </a:tblPr>
              <a:tblGrid>
                <a:gridCol w="3423983">
                  <a:extLst>
                    <a:ext uri="{9D8B030D-6E8A-4147-A177-3AD203B41FA5}">
                      <a16:colId xmlns:a16="http://schemas.microsoft.com/office/drawing/2014/main" val="20000"/>
                    </a:ext>
                  </a:extLst>
                </a:gridCol>
                <a:gridCol w="1096518">
                  <a:extLst>
                    <a:ext uri="{9D8B030D-6E8A-4147-A177-3AD203B41FA5}">
                      <a16:colId xmlns:a16="http://schemas.microsoft.com/office/drawing/2014/main" val="20001"/>
                    </a:ext>
                  </a:extLst>
                </a:gridCol>
              </a:tblGrid>
              <a:tr h="370840">
                <a:tc>
                  <a:txBody>
                    <a:bodyPr/>
                    <a:lstStyle/>
                    <a:p>
                      <a:pPr algn="ctr"/>
                      <a:r>
                        <a:rPr lang="en-US" sz="2000" b="1" dirty="0">
                          <a:latin typeface="Calibri" panose="020F0502020204030204" pitchFamily="34" charset="0"/>
                          <a:cs typeface="Calibri" panose="020F0502020204030204" pitchFamily="34" charset="0"/>
                        </a:rPr>
                        <a:t>Chemical/Physical Form</a:t>
                      </a:r>
                      <a:endParaRPr lang="en-US" sz="20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i="1" dirty="0" err="1">
                          <a:latin typeface="Calibri" panose="020F0502020204030204" pitchFamily="34" charset="0"/>
                          <a:cs typeface="Calibri" panose="020F0502020204030204" pitchFamily="34" charset="0"/>
                        </a:rPr>
                        <a:t>V</a:t>
                      </a:r>
                      <a:r>
                        <a:rPr lang="en-US" sz="2000" b="1" i="1" baseline="-25000" dirty="0" err="1">
                          <a:latin typeface="Calibri" panose="020F0502020204030204" pitchFamily="34" charset="0"/>
                          <a:cs typeface="Calibri" panose="020F0502020204030204" pitchFamily="34" charset="0"/>
                        </a:rPr>
                        <a:t>d</a:t>
                      </a:r>
                      <a:r>
                        <a:rPr lang="en-US" sz="2000" b="1" i="1" dirty="0">
                          <a:latin typeface="Calibri" panose="020F0502020204030204" pitchFamily="34" charset="0"/>
                          <a:cs typeface="Calibri" panose="020F0502020204030204" pitchFamily="34" charset="0"/>
                        </a:rPr>
                        <a:t> </a:t>
                      </a:r>
                    </a:p>
                    <a:p>
                      <a:pPr algn="ctr"/>
                      <a:r>
                        <a:rPr lang="en-US" sz="2000" b="1" dirty="0">
                          <a:latin typeface="Calibri" panose="020F0502020204030204" pitchFamily="34" charset="0"/>
                          <a:cs typeface="Calibri" panose="020F0502020204030204" pitchFamily="34" charset="0"/>
                        </a:rPr>
                        <a:t>(m/s)</a:t>
                      </a:r>
                      <a:endParaRPr lang="en-US" sz="2000" b="1"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2000" dirty="0">
                          <a:latin typeface="Calibri" panose="020F0502020204030204" pitchFamily="34" charset="0"/>
                          <a:cs typeface="Calibri" panose="020F0502020204030204" pitchFamily="34" charset="0"/>
                        </a:rPr>
                        <a:t>Particulates </a:t>
                      </a:r>
                      <a:endParaRPr lang="en-US" sz="20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3.0E-03</a:t>
                      </a:r>
                      <a:endParaRPr lang="en-US" sz="20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2000" dirty="0">
                          <a:latin typeface="Calibri" panose="020F0502020204030204" pitchFamily="34" charset="0"/>
                          <a:cs typeface="Calibri" panose="020F0502020204030204" pitchFamily="34" charset="0"/>
                        </a:rPr>
                        <a:t>Iodine Particulates</a:t>
                      </a:r>
                      <a:endParaRPr lang="en-US" sz="20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6.5E-03</a:t>
                      </a:r>
                      <a:endParaRPr lang="en-US" sz="20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2000" dirty="0">
                          <a:latin typeface="Calibri" panose="020F0502020204030204" pitchFamily="34" charset="0"/>
                          <a:cs typeface="Calibri" panose="020F0502020204030204" pitchFamily="34" charset="0"/>
                        </a:rPr>
                        <a:t>Reactive Iodine Gas (I</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a:t>
                      </a:r>
                      <a:endParaRPr lang="en-US" sz="20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6.4E-03</a:t>
                      </a:r>
                      <a:endParaRPr lang="en-US" sz="20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2000" dirty="0">
                          <a:latin typeface="Calibri" panose="020F0502020204030204" pitchFamily="34" charset="0"/>
                          <a:cs typeface="Calibri" panose="020F0502020204030204" pitchFamily="34" charset="0"/>
                        </a:rPr>
                        <a:t>Non-Reactive Iodine Gas (CH</a:t>
                      </a:r>
                      <a:r>
                        <a:rPr lang="en-US" sz="2000" baseline="-25000" dirty="0">
                          <a:latin typeface="Calibri" panose="020F0502020204030204" pitchFamily="34" charset="0"/>
                          <a:cs typeface="Calibri" panose="020F0502020204030204" pitchFamily="34" charset="0"/>
                        </a:rPr>
                        <a:t>3</a:t>
                      </a:r>
                      <a:r>
                        <a:rPr lang="en-US" sz="2000" dirty="0">
                          <a:latin typeface="Calibri" panose="020F0502020204030204" pitchFamily="34" charset="0"/>
                          <a:cs typeface="Calibri" panose="020F0502020204030204" pitchFamily="34" charset="0"/>
                        </a:rPr>
                        <a:t>I)</a:t>
                      </a:r>
                      <a:endParaRPr lang="en-US" sz="20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0.0</a:t>
                      </a:r>
                      <a:endParaRPr lang="en-US" sz="20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r>
                        <a:rPr lang="en-US" sz="2000" dirty="0">
                          <a:latin typeface="Calibri" panose="020F0502020204030204" pitchFamily="34" charset="0"/>
                          <a:cs typeface="Calibri" panose="020F0502020204030204" pitchFamily="34" charset="0"/>
                        </a:rPr>
                        <a:t>Noble Gases</a:t>
                      </a:r>
                      <a:endParaRPr lang="en-US" sz="20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0.0</a:t>
                      </a:r>
                      <a:endParaRPr lang="en-US" sz="20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2712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8E8B-260F-439E-99D1-231E8A3E111D}"/>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5C24AFEC-A460-4290-83AF-7EAE889DE9A2}"/>
              </a:ext>
            </a:extLst>
          </p:cNvPr>
          <p:cNvSpPr>
            <a:spLocks noGrp="1"/>
          </p:cNvSpPr>
          <p:nvPr>
            <p:ph sz="quarter" idx="11"/>
          </p:nvPr>
        </p:nvSpPr>
        <p:spPr>
          <a:xfrm>
            <a:off x="1019908" y="1457882"/>
            <a:ext cx="5076092" cy="4690872"/>
          </a:xfrm>
        </p:spPr>
        <p:txBody>
          <a:bodyPr>
            <a:normAutofit/>
          </a:bodyPr>
          <a:lstStyle/>
          <a:p>
            <a:r>
              <a:rPr lang="en-US" dirty="0"/>
              <a:t>Sandia National Laboratories (SNL), located in Albuquerque, New Mexico, USA</a:t>
            </a:r>
          </a:p>
          <a:p>
            <a:r>
              <a:rPr lang="en-US" dirty="0"/>
              <a:t>Government owned, contractor operated</a:t>
            </a:r>
          </a:p>
          <a:p>
            <a:r>
              <a:rPr lang="en-US" dirty="0"/>
              <a:t>Provide research and technical solutions, expert analysis, and highly trained emergency response professionals to support the U.S. government’s response to a nuclear or radiological accident</a:t>
            </a:r>
          </a:p>
        </p:txBody>
      </p:sp>
      <p:sp>
        <p:nvSpPr>
          <p:cNvPr id="4" name="Slide Number Placeholder 3">
            <a:extLst>
              <a:ext uri="{FF2B5EF4-FFF2-40B4-BE49-F238E27FC236}">
                <a16:creationId xmlns:a16="http://schemas.microsoft.com/office/drawing/2014/main" id="{E3292608-E203-4165-BB32-D984E7A19DEB}"/>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lang="en-US" smtClean="0">
                <a:solidFill>
                  <a:schemeClr val="bg2"/>
                </a:solidFil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chemeClr val="bg2"/>
              </a:solidFill>
              <a:effectLst/>
              <a:uLnTx/>
              <a:uFillTx/>
              <a:latin typeface="Gill Sans MT" panose="020B0502020104020203" pitchFamily="34" charset="0"/>
              <a:ea typeface="+mn-ea"/>
              <a:cs typeface="+mn-cs"/>
            </a:endParaRPr>
          </a:p>
        </p:txBody>
      </p:sp>
      <p:pic>
        <p:nvPicPr>
          <p:cNvPr id="9" name="Picture 8" descr="C:\Arthur\5817 Info\Presentation Images\china Lake training blast wave.jpg">
            <a:extLst>
              <a:ext uri="{FF2B5EF4-FFF2-40B4-BE49-F238E27FC236}">
                <a16:creationId xmlns:a16="http://schemas.microsoft.com/office/drawing/2014/main" id="{BF4D3C86-25E0-4DB4-A8A9-93AA634FB636}"/>
              </a:ext>
            </a:extLst>
          </p:cNvPr>
          <p:cNvPicPr>
            <a:picLocks noChangeAspect="1" noChangeArrowheads="1"/>
          </p:cNvPicPr>
          <p:nvPr/>
        </p:nvPicPr>
        <p:blipFill rotWithShape="1">
          <a:blip r:embed="rId2" cstate="print"/>
          <a:srcRect l="6943" t="1100" r="2216" b="3861"/>
          <a:stretch/>
        </p:blipFill>
        <p:spPr bwMode="auto">
          <a:xfrm>
            <a:off x="9120554" y="4333855"/>
            <a:ext cx="2104065" cy="164219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AAAE36B-5735-482B-99C5-9C6400054B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33066" y="1426852"/>
            <a:ext cx="4676725" cy="2630659"/>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355A3AC-95A0-4DFF-AB5B-ED1068BDB736}"/>
              </a:ext>
            </a:extLst>
          </p:cNvPr>
          <p:cNvPicPr>
            <a:picLocks noChangeAspect="1"/>
          </p:cNvPicPr>
          <p:nvPr/>
        </p:nvPicPr>
        <p:blipFill>
          <a:blip r:embed="rId4"/>
          <a:stretch>
            <a:fillRect/>
          </a:stretch>
        </p:blipFill>
        <p:spPr>
          <a:xfrm>
            <a:off x="6545391" y="4333855"/>
            <a:ext cx="2460174" cy="16421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3273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a:bodyPr>
          <a:lstStyle/>
          <a:p>
            <a:r>
              <a:rPr lang="en-US" dirty="0">
                <a:cs typeface="Calibri" pitchFamily="34" charset="0"/>
              </a:rPr>
              <a:t>Particle Size Distribution</a:t>
            </a:r>
            <a:endParaRPr lang="en-US" dirty="0"/>
          </a:p>
        </p:txBody>
      </p:sp>
      <p:sp>
        <p:nvSpPr>
          <p:cNvPr id="3" name="Content Placeholder 2"/>
          <p:cNvSpPr>
            <a:spLocks noGrp="1"/>
          </p:cNvSpPr>
          <p:nvPr>
            <p:ph sz="quarter" idx="11"/>
          </p:nvPr>
        </p:nvSpPr>
        <p:spPr/>
        <p:txBody>
          <a:bodyPr>
            <a:normAutofit/>
          </a:bodyPr>
          <a:lstStyle/>
          <a:p>
            <a:pPr marL="457200" indent="-228600">
              <a:lnSpc>
                <a:spcPct val="90000"/>
              </a:lnSpc>
              <a:buClr>
                <a:srgbClr val="00AFDD"/>
              </a:buClr>
              <a:buSzPct val="85000"/>
              <a:buFont typeface="Calibri" panose="020F0502020204030204" pitchFamily="34" charset="0"/>
              <a:buChar char="•"/>
            </a:pPr>
            <a:r>
              <a:rPr lang="en-US" dirty="0"/>
              <a:t>FRMAC’s default approach considers all radionuclides to be in the “particulate” chemical/physical form</a:t>
            </a:r>
          </a:p>
          <a:p>
            <a:pPr marL="457200" indent="-228600">
              <a:lnSpc>
                <a:spcPct val="90000"/>
              </a:lnSpc>
              <a:buClr>
                <a:srgbClr val="00AFDD"/>
              </a:buClr>
              <a:buSzPct val="85000"/>
              <a:buFont typeface="Calibri" panose="020F0502020204030204" pitchFamily="34" charset="0"/>
              <a:buChar char="•"/>
            </a:pPr>
            <a:r>
              <a:rPr lang="en-US" dirty="0"/>
              <a:t>FRMAC’s default Particle Size is 1 micron Activity Median Aerodynamic Diameter (AMAD)</a:t>
            </a:r>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50</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pic>
        <p:nvPicPr>
          <p:cNvPr id="25602" name="Picture 2" descr="http://media.labcompare.com/m/1/Article/19755-im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382726"/>
            <a:ext cx="3810000" cy="306185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www.fhwa.dot.gov/engineering/geotech/pubs/05037/images/f05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42302"/>
            <a:ext cx="3810000" cy="30022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395E7-FD15-4924-A46E-FE17EF48E294}"/>
              </a:ext>
            </a:extLst>
          </p:cNvPr>
          <p:cNvSpPr txBox="1"/>
          <p:nvPr/>
        </p:nvSpPr>
        <p:spPr>
          <a:xfrm>
            <a:off x="1755356" y="3105833"/>
            <a:ext cx="8775864" cy="338554"/>
          </a:xfrm>
          <a:prstGeom prst="rect">
            <a:avLst/>
          </a:prstGeom>
          <a:noFill/>
        </p:spPr>
        <p:txBody>
          <a:bodyPr wrap="none" rtlCol="0">
            <a:spAutoFit/>
          </a:bodyPr>
          <a:lstStyle/>
          <a:p>
            <a:pPr eaLnBrk="1" fontAlgn="auto" hangingPunct="1">
              <a:spcBef>
                <a:spcPts val="0"/>
              </a:spcBef>
              <a:spcAft>
                <a:spcPts val="0"/>
              </a:spcAft>
            </a:pPr>
            <a:r>
              <a:rPr lang="en-US" sz="1600" dirty="0">
                <a:solidFill>
                  <a:prstClr val="black"/>
                </a:solidFill>
                <a:latin typeface="Calibri" panose="020F0502020204030204"/>
              </a:rPr>
              <a:t>Note: Separate particle size distributions can be entered for plume particles and resuspension particles.</a:t>
            </a:r>
          </a:p>
        </p:txBody>
      </p:sp>
    </p:spTree>
    <p:extLst>
      <p:ext uri="{BB962C8B-B14F-4D97-AF65-F5344CB8AC3E}">
        <p14:creationId xmlns:p14="http://schemas.microsoft.com/office/powerpoint/2010/main" val="160649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fontScale="90000"/>
          </a:bodyPr>
          <a:lstStyle/>
          <a:p>
            <a:r>
              <a:rPr lang="en-US" sz="3000" dirty="0">
                <a:cs typeface="Calibri" pitchFamily="34" charset="0"/>
              </a:rPr>
              <a:t>Radionuclides with Different Chemical/Physical Forms</a:t>
            </a:r>
            <a:endParaRPr lang="en-US" sz="3000" dirty="0"/>
          </a:p>
        </p:txBody>
      </p:sp>
      <p:sp>
        <p:nvSpPr>
          <p:cNvPr id="3" name="Content Placeholder 2"/>
          <p:cNvSpPr>
            <a:spLocks noGrp="1"/>
          </p:cNvSpPr>
          <p:nvPr>
            <p:ph sz="quarter" idx="11"/>
          </p:nvPr>
        </p:nvSpPr>
        <p:spPr>
          <a:xfrm>
            <a:off x="1019908" y="1457882"/>
            <a:ext cx="4495801" cy="4690872"/>
          </a:xfrm>
        </p:spPr>
        <p:txBody>
          <a:bodyPr>
            <a:normAutofit/>
          </a:bodyPr>
          <a:lstStyle/>
          <a:p>
            <a:pPr marL="457200" indent="-225425">
              <a:lnSpc>
                <a:spcPct val="90000"/>
              </a:lnSpc>
              <a:spcAft>
                <a:spcPts val="600"/>
              </a:spcAft>
              <a:buClr>
                <a:srgbClr val="00AFDD"/>
              </a:buClr>
              <a:buSzPct val="85000"/>
              <a:buFont typeface="Calibri" panose="020F0502020204030204" pitchFamily="34" charset="0"/>
              <a:buChar char="•"/>
            </a:pPr>
            <a:r>
              <a:rPr lang="en-US" sz="2400" dirty="0"/>
              <a:t>In addition to particulate form, certain radionuclides may exist in gas or vapor form</a:t>
            </a:r>
          </a:p>
          <a:p>
            <a:pPr marL="457200" indent="-225425">
              <a:lnSpc>
                <a:spcPct val="90000"/>
              </a:lnSpc>
              <a:spcAft>
                <a:spcPts val="600"/>
              </a:spcAft>
              <a:buClr>
                <a:srgbClr val="00AFDD"/>
              </a:buClr>
              <a:buSzPct val="85000"/>
              <a:buFont typeface="Calibri" panose="020F0502020204030204" pitchFamily="34" charset="0"/>
              <a:buChar char="•"/>
            </a:pPr>
            <a:endParaRPr lang="en-US" sz="2400" dirty="0"/>
          </a:p>
          <a:p>
            <a:pPr marL="457200" indent="-225425">
              <a:lnSpc>
                <a:spcPct val="90000"/>
              </a:lnSpc>
              <a:spcAft>
                <a:spcPts val="600"/>
              </a:spcAft>
              <a:buClr>
                <a:srgbClr val="00AFDD"/>
              </a:buClr>
              <a:buSzPct val="85000"/>
              <a:buFont typeface="Calibri" panose="020F0502020204030204" pitchFamily="34" charset="0"/>
              <a:buChar char="•"/>
            </a:pPr>
            <a:r>
              <a:rPr lang="en-US" sz="2400" dirty="0"/>
              <a:t>These radionuclides can be partitioned into their multiple forms when this information is known</a:t>
            </a:r>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51</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graphicFrame>
        <p:nvGraphicFramePr>
          <p:cNvPr id="2" name="Table 1"/>
          <p:cNvGraphicFramePr>
            <a:graphicFrameLocks noGrp="1" noChangeAspect="1"/>
          </p:cNvGraphicFramePr>
          <p:nvPr/>
        </p:nvGraphicFramePr>
        <p:xfrm>
          <a:off x="5914033" y="1524001"/>
          <a:ext cx="4495801" cy="4674763"/>
        </p:xfrm>
        <a:graphic>
          <a:graphicData uri="http://schemas.openxmlformats.org/drawingml/2006/table">
            <a:tbl>
              <a:tblPr firstRow="1" firstCol="1" bandRow="1">
                <a:tableStyleId>{D7AC3CCA-C797-4891-BE02-D94E43425B78}</a:tableStyleId>
              </a:tblPr>
              <a:tblGrid>
                <a:gridCol w="1393275">
                  <a:extLst>
                    <a:ext uri="{9D8B030D-6E8A-4147-A177-3AD203B41FA5}">
                      <a16:colId xmlns:a16="http://schemas.microsoft.com/office/drawing/2014/main" val="20000"/>
                    </a:ext>
                  </a:extLst>
                </a:gridCol>
                <a:gridCol w="3102526">
                  <a:extLst>
                    <a:ext uri="{9D8B030D-6E8A-4147-A177-3AD203B41FA5}">
                      <a16:colId xmlns:a16="http://schemas.microsoft.com/office/drawing/2014/main" val="20001"/>
                    </a:ext>
                  </a:extLst>
                </a:gridCol>
              </a:tblGrid>
              <a:tr h="623186">
                <a:tc>
                  <a:txBody>
                    <a:bodyPr/>
                    <a:lstStyle/>
                    <a:p>
                      <a:pPr marL="0" marR="0" algn="ctr">
                        <a:spcBef>
                          <a:spcPts val="0"/>
                        </a:spcBef>
                        <a:spcAft>
                          <a:spcPts val="0"/>
                        </a:spcAft>
                      </a:pPr>
                      <a:r>
                        <a:rPr lang="en-US" sz="2000" b="0" dirty="0">
                          <a:effectLst/>
                          <a:latin typeface="Calibri" panose="020F0502020204030204" pitchFamily="34" charset="0"/>
                        </a:rPr>
                        <a:t>Carbon</a:t>
                      </a:r>
                      <a:endParaRPr lang="en-US" sz="2000" b="0" dirty="0">
                        <a:effectLst/>
                        <a:latin typeface="Calibri" panose="020F0502020204030204" pitchFamily="34" charset="0"/>
                        <a:ea typeface="Calibri"/>
                        <a:cs typeface="Times New Roman"/>
                      </a:endParaRPr>
                    </a:p>
                  </a:txBody>
                  <a:tcPr marL="68580" marR="68580" marT="0" marB="0" anchor="ctr">
                    <a:solidFill>
                      <a:schemeClr val="bg1"/>
                    </a:solidFill>
                  </a:tcPr>
                </a:tc>
                <a:tc>
                  <a:txBody>
                    <a:bodyPr/>
                    <a:lstStyle/>
                    <a:p>
                      <a:pPr marL="45720" marR="0" algn="ctr">
                        <a:lnSpc>
                          <a:spcPct val="115000"/>
                        </a:lnSpc>
                        <a:spcBef>
                          <a:spcPts val="0"/>
                        </a:spcBef>
                        <a:spcAft>
                          <a:spcPts val="0"/>
                        </a:spcAft>
                      </a:pPr>
                      <a:r>
                        <a:rPr lang="en-US" sz="2000" b="0" dirty="0">
                          <a:effectLst/>
                          <a:latin typeface="Calibri" panose="020F0502020204030204" pitchFamily="34" charset="0"/>
                        </a:rPr>
                        <a:t>Carbon Monoxide (CO)</a:t>
                      </a:r>
                    </a:p>
                    <a:p>
                      <a:pPr marL="45720" marR="0" algn="ctr">
                        <a:lnSpc>
                          <a:spcPct val="115000"/>
                        </a:lnSpc>
                        <a:spcBef>
                          <a:spcPts val="0"/>
                        </a:spcBef>
                        <a:spcAft>
                          <a:spcPts val="0"/>
                        </a:spcAft>
                      </a:pPr>
                      <a:r>
                        <a:rPr lang="en-US" sz="2000" b="0" dirty="0">
                          <a:effectLst/>
                          <a:latin typeface="Calibri" panose="020F0502020204030204" pitchFamily="34" charset="0"/>
                        </a:rPr>
                        <a:t>Carbone Dioxide (CO</a:t>
                      </a:r>
                      <a:r>
                        <a:rPr lang="en-US" sz="2000" b="0" baseline="-25000" dirty="0">
                          <a:effectLst/>
                          <a:latin typeface="Calibri" panose="020F0502020204030204" pitchFamily="34" charset="0"/>
                        </a:rPr>
                        <a:t>2</a:t>
                      </a:r>
                      <a:r>
                        <a:rPr lang="en-US" sz="2000" b="0" dirty="0">
                          <a:effectLst/>
                          <a:latin typeface="Calibri" panose="020F0502020204030204" pitchFamily="34" charset="0"/>
                        </a:rPr>
                        <a:t>)</a:t>
                      </a:r>
                      <a:endParaRPr lang="en-US" sz="2000" b="0" dirty="0">
                        <a:effectLst/>
                        <a:latin typeface="Calibri" panose="020F0502020204030204" pitchFamily="34" charset="0"/>
                        <a:ea typeface="Calibri"/>
                      </a:endParaRPr>
                    </a:p>
                  </a:txBody>
                  <a:tcPr marL="68580" marR="68580" marT="0" marB="0" anchor="ctr">
                    <a:solidFill>
                      <a:schemeClr val="bg1"/>
                    </a:solidFill>
                  </a:tcPr>
                </a:tc>
                <a:extLst>
                  <a:ext uri="{0D108BD9-81ED-4DB2-BD59-A6C34878D82A}">
                    <a16:rowId xmlns:a16="http://schemas.microsoft.com/office/drawing/2014/main" val="10000"/>
                  </a:ext>
                </a:extLst>
              </a:tr>
              <a:tr h="1219391">
                <a:tc>
                  <a:txBody>
                    <a:bodyPr/>
                    <a:lstStyle/>
                    <a:p>
                      <a:pPr marL="0" marR="0" algn="ctr">
                        <a:spcBef>
                          <a:spcPts val="0"/>
                        </a:spcBef>
                        <a:spcAft>
                          <a:spcPts val="0"/>
                        </a:spcAft>
                      </a:pPr>
                      <a:r>
                        <a:rPr lang="en-US" sz="2000" b="0" dirty="0">
                          <a:effectLst/>
                          <a:latin typeface="Calibri" panose="020F0502020204030204" pitchFamily="34" charset="0"/>
                        </a:rPr>
                        <a:t>Hydrogen</a:t>
                      </a:r>
                      <a:endParaRPr lang="en-US" sz="2000" b="0" dirty="0">
                        <a:effectLst/>
                        <a:latin typeface="Calibri" panose="020F0502020204030204" pitchFamily="34" charset="0"/>
                        <a:ea typeface="Calibri"/>
                        <a:cs typeface="Times New Roman"/>
                      </a:endParaRPr>
                    </a:p>
                  </a:txBody>
                  <a:tcPr marL="68580" marR="68580" marT="0" marB="0" anchor="ctr">
                    <a:solidFill>
                      <a:schemeClr val="bg1"/>
                    </a:solidFill>
                  </a:tcPr>
                </a:tc>
                <a:tc>
                  <a:txBody>
                    <a:bodyPr/>
                    <a:lstStyle/>
                    <a:p>
                      <a:pPr marL="45720" marR="0" algn="ctr">
                        <a:lnSpc>
                          <a:spcPct val="115000"/>
                        </a:lnSpc>
                        <a:spcBef>
                          <a:spcPts val="0"/>
                        </a:spcBef>
                        <a:spcAft>
                          <a:spcPts val="0"/>
                        </a:spcAft>
                      </a:pPr>
                      <a:r>
                        <a:rPr lang="en-US" sz="2000" dirty="0" err="1">
                          <a:effectLst/>
                          <a:latin typeface="Calibri" panose="020F0502020204030204" pitchFamily="34" charset="0"/>
                        </a:rPr>
                        <a:t>Tritiated</a:t>
                      </a:r>
                      <a:r>
                        <a:rPr lang="en-US" sz="2000" dirty="0">
                          <a:effectLst/>
                          <a:latin typeface="Calibri" panose="020F0502020204030204" pitchFamily="34" charset="0"/>
                        </a:rPr>
                        <a:t> Water Vapor (</a:t>
                      </a:r>
                      <a:r>
                        <a:rPr lang="en-US" sz="2000" dirty="0" err="1">
                          <a:effectLst/>
                          <a:latin typeface="Calibri" panose="020F0502020204030204" pitchFamily="34" charset="0"/>
                        </a:rPr>
                        <a:t>HTO</a:t>
                      </a:r>
                      <a:r>
                        <a:rPr lang="en-US" sz="2000" dirty="0">
                          <a:effectLst/>
                          <a:latin typeface="Calibri" panose="020F0502020204030204" pitchFamily="34" charset="0"/>
                        </a:rPr>
                        <a:t>)</a:t>
                      </a:r>
                    </a:p>
                    <a:p>
                      <a:pPr marL="45720" marR="0" algn="ctr">
                        <a:lnSpc>
                          <a:spcPct val="115000"/>
                        </a:lnSpc>
                        <a:spcBef>
                          <a:spcPts val="0"/>
                        </a:spcBef>
                        <a:spcAft>
                          <a:spcPts val="0"/>
                        </a:spcAft>
                      </a:pPr>
                      <a:r>
                        <a:rPr lang="en-US" sz="2000" dirty="0">
                          <a:effectLst/>
                          <a:latin typeface="Calibri" panose="020F0502020204030204" pitchFamily="34" charset="0"/>
                        </a:rPr>
                        <a:t>Elemental Tritium (</a:t>
                      </a:r>
                      <a:r>
                        <a:rPr lang="en-US" sz="2000" dirty="0" err="1">
                          <a:effectLst/>
                          <a:latin typeface="Calibri" panose="020F0502020204030204" pitchFamily="34" charset="0"/>
                        </a:rPr>
                        <a:t>HT</a:t>
                      </a:r>
                      <a:r>
                        <a:rPr lang="en-US" sz="2000" dirty="0">
                          <a:effectLst/>
                          <a:latin typeface="Calibri" panose="020F0502020204030204" pitchFamily="34" charset="0"/>
                        </a:rPr>
                        <a:t>)</a:t>
                      </a:r>
                    </a:p>
                    <a:p>
                      <a:pPr marL="45720" marR="0" algn="ctr">
                        <a:lnSpc>
                          <a:spcPct val="115000"/>
                        </a:lnSpc>
                        <a:spcBef>
                          <a:spcPts val="0"/>
                        </a:spcBef>
                        <a:spcAft>
                          <a:spcPts val="0"/>
                        </a:spcAft>
                      </a:pPr>
                      <a:r>
                        <a:rPr lang="en-US" sz="2000" dirty="0">
                          <a:effectLst/>
                          <a:latin typeface="Calibri" panose="020F0502020204030204" pitchFamily="34" charset="0"/>
                        </a:rPr>
                        <a:t>Organically Bound Tritium</a:t>
                      </a:r>
                      <a:endParaRPr lang="en-US" sz="2000" dirty="0">
                        <a:effectLst/>
                        <a:latin typeface="Calibri" panose="020F0502020204030204" pitchFamily="34" charset="0"/>
                        <a:ea typeface="Calibri"/>
                      </a:endParaRPr>
                    </a:p>
                  </a:txBody>
                  <a:tcPr marL="68580" marR="68580" marT="0" marB="0" anchor="ctr">
                    <a:solidFill>
                      <a:schemeClr val="bg1"/>
                    </a:solidFill>
                  </a:tcPr>
                </a:tc>
                <a:extLst>
                  <a:ext uri="{0D108BD9-81ED-4DB2-BD59-A6C34878D82A}">
                    <a16:rowId xmlns:a16="http://schemas.microsoft.com/office/drawing/2014/main" val="10001"/>
                  </a:ext>
                </a:extLst>
              </a:tr>
              <a:tr h="623186">
                <a:tc>
                  <a:txBody>
                    <a:bodyPr/>
                    <a:lstStyle/>
                    <a:p>
                      <a:pPr marL="0" marR="0" algn="ctr">
                        <a:spcBef>
                          <a:spcPts val="0"/>
                        </a:spcBef>
                        <a:spcAft>
                          <a:spcPts val="0"/>
                        </a:spcAft>
                      </a:pPr>
                      <a:r>
                        <a:rPr lang="en-US" sz="2000" b="0" dirty="0">
                          <a:effectLst/>
                          <a:latin typeface="Calibri" panose="020F0502020204030204" pitchFamily="34" charset="0"/>
                        </a:rPr>
                        <a:t>Iodine</a:t>
                      </a:r>
                      <a:endParaRPr lang="en-US" sz="2000" b="0" dirty="0">
                        <a:effectLst/>
                        <a:latin typeface="Calibri" panose="020F0502020204030204" pitchFamily="34" charset="0"/>
                        <a:ea typeface="Calibri"/>
                        <a:cs typeface="Times New Roman"/>
                      </a:endParaRPr>
                    </a:p>
                  </a:txBody>
                  <a:tcPr marL="68580" marR="68580" marT="0" marB="0" anchor="ctr">
                    <a:solidFill>
                      <a:schemeClr val="bg1"/>
                    </a:solidFill>
                  </a:tcPr>
                </a:tc>
                <a:tc>
                  <a:txBody>
                    <a:bodyPr/>
                    <a:lstStyle/>
                    <a:p>
                      <a:pPr marL="45720" marR="0" algn="ctr">
                        <a:lnSpc>
                          <a:spcPct val="115000"/>
                        </a:lnSpc>
                        <a:spcBef>
                          <a:spcPts val="0"/>
                        </a:spcBef>
                        <a:spcAft>
                          <a:spcPts val="0"/>
                        </a:spcAft>
                      </a:pPr>
                      <a:r>
                        <a:rPr lang="en-US" sz="2000" dirty="0">
                          <a:effectLst/>
                          <a:latin typeface="Calibri" panose="020F0502020204030204" pitchFamily="34" charset="0"/>
                        </a:rPr>
                        <a:t>Iodine Vapor</a:t>
                      </a:r>
                    </a:p>
                    <a:p>
                      <a:pPr marL="45720" marR="0" algn="ctr">
                        <a:lnSpc>
                          <a:spcPct val="115000"/>
                        </a:lnSpc>
                        <a:spcBef>
                          <a:spcPts val="0"/>
                        </a:spcBef>
                        <a:spcAft>
                          <a:spcPts val="0"/>
                        </a:spcAft>
                      </a:pPr>
                      <a:r>
                        <a:rPr lang="en-US" sz="2000" dirty="0">
                          <a:effectLst/>
                          <a:latin typeface="Calibri" panose="020F0502020204030204" pitchFamily="34" charset="0"/>
                        </a:rPr>
                        <a:t>Methyl Iodide (CH</a:t>
                      </a:r>
                      <a:r>
                        <a:rPr lang="en-US" sz="2000" baseline="-25000" dirty="0">
                          <a:effectLst/>
                          <a:latin typeface="Calibri" panose="020F0502020204030204" pitchFamily="34" charset="0"/>
                        </a:rPr>
                        <a:t>3</a:t>
                      </a:r>
                      <a:r>
                        <a:rPr lang="en-US" sz="2000" dirty="0">
                          <a:effectLst/>
                          <a:latin typeface="Calibri" panose="020F0502020204030204" pitchFamily="34" charset="0"/>
                        </a:rPr>
                        <a:t>I)</a:t>
                      </a:r>
                      <a:endParaRPr lang="en-US" sz="2000" dirty="0">
                        <a:effectLst/>
                        <a:latin typeface="Calibri" panose="020F0502020204030204" pitchFamily="34" charset="0"/>
                        <a:ea typeface="Calibri"/>
                      </a:endParaRPr>
                    </a:p>
                  </a:txBody>
                  <a:tcPr marL="68580" marR="68580" marT="0" marB="0" anchor="ctr">
                    <a:solidFill>
                      <a:schemeClr val="bg1"/>
                    </a:solidFill>
                  </a:tcPr>
                </a:tc>
                <a:extLst>
                  <a:ext uri="{0D108BD9-81ED-4DB2-BD59-A6C34878D82A}">
                    <a16:rowId xmlns:a16="http://schemas.microsoft.com/office/drawing/2014/main" val="10002"/>
                  </a:ext>
                </a:extLst>
              </a:tr>
              <a:tr h="302172">
                <a:tc>
                  <a:txBody>
                    <a:bodyPr/>
                    <a:lstStyle/>
                    <a:p>
                      <a:pPr marL="0" marR="0" algn="ctr">
                        <a:spcBef>
                          <a:spcPts val="0"/>
                        </a:spcBef>
                        <a:spcAft>
                          <a:spcPts val="0"/>
                        </a:spcAft>
                      </a:pPr>
                      <a:r>
                        <a:rPr lang="en-US" sz="2000" b="0" dirty="0">
                          <a:effectLst/>
                          <a:latin typeface="Calibri" panose="020F0502020204030204" pitchFamily="34" charset="0"/>
                        </a:rPr>
                        <a:t>Mercury</a:t>
                      </a:r>
                      <a:endParaRPr lang="en-US" sz="2000" b="0" dirty="0">
                        <a:effectLst/>
                        <a:latin typeface="Calibri" panose="020F0502020204030204" pitchFamily="34" charset="0"/>
                        <a:ea typeface="Calibri"/>
                        <a:cs typeface="Times New Roman"/>
                      </a:endParaRPr>
                    </a:p>
                  </a:txBody>
                  <a:tcPr marL="68580" marR="68580" marT="0" marB="0" anchor="ctr">
                    <a:solidFill>
                      <a:schemeClr val="bg1"/>
                    </a:solidFill>
                  </a:tcPr>
                </a:tc>
                <a:tc>
                  <a:txBody>
                    <a:bodyPr/>
                    <a:lstStyle/>
                    <a:p>
                      <a:pPr marL="45720" marR="0" algn="ctr">
                        <a:lnSpc>
                          <a:spcPct val="115000"/>
                        </a:lnSpc>
                        <a:spcBef>
                          <a:spcPts val="0"/>
                        </a:spcBef>
                        <a:spcAft>
                          <a:spcPts val="0"/>
                        </a:spcAft>
                      </a:pPr>
                      <a:r>
                        <a:rPr lang="en-US" sz="2000" dirty="0">
                          <a:effectLst/>
                          <a:latin typeface="Calibri" panose="020F0502020204030204" pitchFamily="34" charset="0"/>
                        </a:rPr>
                        <a:t>Mercury Vapor</a:t>
                      </a:r>
                      <a:endParaRPr lang="en-US" sz="2000" dirty="0">
                        <a:effectLst/>
                        <a:latin typeface="Calibri" panose="020F0502020204030204" pitchFamily="34" charset="0"/>
                        <a:ea typeface="Calibri"/>
                      </a:endParaRPr>
                    </a:p>
                  </a:txBody>
                  <a:tcPr marL="68580" marR="68580" marT="0" marB="0" anchor="ctr">
                    <a:solidFill>
                      <a:schemeClr val="bg1"/>
                    </a:solidFill>
                  </a:tcPr>
                </a:tc>
                <a:extLst>
                  <a:ext uri="{0D108BD9-81ED-4DB2-BD59-A6C34878D82A}">
                    <a16:rowId xmlns:a16="http://schemas.microsoft.com/office/drawing/2014/main" val="10003"/>
                  </a:ext>
                </a:extLst>
              </a:tr>
              <a:tr h="302172">
                <a:tc>
                  <a:txBody>
                    <a:bodyPr/>
                    <a:lstStyle/>
                    <a:p>
                      <a:pPr marL="0" marR="0" algn="ctr">
                        <a:spcBef>
                          <a:spcPts val="0"/>
                        </a:spcBef>
                        <a:spcAft>
                          <a:spcPts val="0"/>
                        </a:spcAft>
                      </a:pPr>
                      <a:r>
                        <a:rPr lang="en-US" sz="2000" b="0" dirty="0">
                          <a:effectLst/>
                          <a:latin typeface="Calibri" panose="020F0502020204030204" pitchFamily="34" charset="0"/>
                        </a:rPr>
                        <a:t>Nickel</a:t>
                      </a:r>
                      <a:endParaRPr lang="en-US" sz="2000" b="0" dirty="0">
                        <a:effectLst/>
                        <a:latin typeface="Calibri" panose="020F0502020204030204" pitchFamily="34" charset="0"/>
                        <a:ea typeface="Calibri"/>
                        <a:cs typeface="Times New Roman"/>
                      </a:endParaRPr>
                    </a:p>
                  </a:txBody>
                  <a:tcPr marL="68580" marR="68580" marT="0" marB="0" anchor="ctr">
                    <a:solidFill>
                      <a:schemeClr val="bg1"/>
                    </a:solidFill>
                  </a:tcPr>
                </a:tc>
                <a:tc>
                  <a:txBody>
                    <a:bodyPr/>
                    <a:lstStyle/>
                    <a:p>
                      <a:pPr marL="45720" marR="0" algn="ctr">
                        <a:lnSpc>
                          <a:spcPct val="115000"/>
                        </a:lnSpc>
                        <a:spcBef>
                          <a:spcPts val="0"/>
                        </a:spcBef>
                        <a:spcAft>
                          <a:spcPts val="0"/>
                        </a:spcAft>
                      </a:pPr>
                      <a:r>
                        <a:rPr lang="en-US" sz="2000" dirty="0">
                          <a:effectLst/>
                          <a:latin typeface="Calibri" panose="020F0502020204030204" pitchFamily="34" charset="0"/>
                        </a:rPr>
                        <a:t>Nickel Vapor</a:t>
                      </a:r>
                      <a:endParaRPr lang="en-US" sz="2000" dirty="0">
                        <a:effectLst/>
                        <a:latin typeface="Calibri" panose="020F0502020204030204" pitchFamily="34" charset="0"/>
                        <a:ea typeface="Calibri"/>
                      </a:endParaRPr>
                    </a:p>
                  </a:txBody>
                  <a:tcPr marL="68580" marR="68580" marT="0" marB="0" anchor="ctr">
                    <a:solidFill>
                      <a:schemeClr val="bg1"/>
                    </a:solidFill>
                  </a:tcPr>
                </a:tc>
                <a:extLst>
                  <a:ext uri="{0D108BD9-81ED-4DB2-BD59-A6C34878D82A}">
                    <a16:rowId xmlns:a16="http://schemas.microsoft.com/office/drawing/2014/main" val="10004"/>
                  </a:ext>
                </a:extLst>
              </a:tr>
              <a:tr h="424136">
                <a:tc>
                  <a:txBody>
                    <a:bodyPr/>
                    <a:lstStyle/>
                    <a:p>
                      <a:pPr marL="0" marR="0" algn="ctr">
                        <a:spcBef>
                          <a:spcPts val="0"/>
                        </a:spcBef>
                        <a:spcAft>
                          <a:spcPts val="0"/>
                        </a:spcAft>
                      </a:pPr>
                      <a:r>
                        <a:rPr lang="en-US" sz="2000" b="0" dirty="0">
                          <a:effectLst/>
                          <a:latin typeface="Calibri" panose="020F0502020204030204" pitchFamily="34" charset="0"/>
                        </a:rPr>
                        <a:t>Ruthenium</a:t>
                      </a:r>
                      <a:endParaRPr lang="en-US" sz="2000" b="0" dirty="0">
                        <a:effectLst/>
                        <a:latin typeface="Calibri" panose="020F0502020204030204" pitchFamily="34" charset="0"/>
                        <a:ea typeface="Calibri"/>
                        <a:cs typeface="Times New Roman"/>
                      </a:endParaRPr>
                    </a:p>
                  </a:txBody>
                  <a:tcPr marL="68580" marR="68580" marT="0" marB="0" anchor="ctr">
                    <a:solidFill>
                      <a:schemeClr val="bg1"/>
                    </a:solidFill>
                  </a:tcPr>
                </a:tc>
                <a:tc>
                  <a:txBody>
                    <a:bodyPr/>
                    <a:lstStyle/>
                    <a:p>
                      <a:pPr marL="45720" marR="0" algn="ctr">
                        <a:lnSpc>
                          <a:spcPct val="115000"/>
                        </a:lnSpc>
                        <a:spcBef>
                          <a:spcPts val="0"/>
                        </a:spcBef>
                        <a:spcAft>
                          <a:spcPts val="0"/>
                        </a:spcAft>
                      </a:pPr>
                      <a:r>
                        <a:rPr lang="en-US" sz="2000" dirty="0">
                          <a:effectLst/>
                          <a:latin typeface="Calibri" panose="020F0502020204030204" pitchFamily="34" charset="0"/>
                        </a:rPr>
                        <a:t>Ruthenium Vapor</a:t>
                      </a:r>
                      <a:endParaRPr lang="en-US" sz="2000" dirty="0">
                        <a:effectLst/>
                        <a:latin typeface="Calibri" panose="020F0502020204030204" pitchFamily="34" charset="0"/>
                        <a:ea typeface="Calibri"/>
                      </a:endParaRPr>
                    </a:p>
                  </a:txBody>
                  <a:tcPr marL="68580" marR="68580" marT="0" marB="0" anchor="ctr">
                    <a:solidFill>
                      <a:schemeClr val="bg1"/>
                    </a:solidFill>
                  </a:tcPr>
                </a:tc>
                <a:extLst>
                  <a:ext uri="{0D108BD9-81ED-4DB2-BD59-A6C34878D82A}">
                    <a16:rowId xmlns:a16="http://schemas.microsoft.com/office/drawing/2014/main" val="10005"/>
                  </a:ext>
                </a:extLst>
              </a:tr>
              <a:tr h="623186">
                <a:tc>
                  <a:txBody>
                    <a:bodyPr/>
                    <a:lstStyle/>
                    <a:p>
                      <a:pPr marL="0" marR="0" algn="ctr">
                        <a:spcBef>
                          <a:spcPts val="0"/>
                        </a:spcBef>
                        <a:spcAft>
                          <a:spcPts val="0"/>
                        </a:spcAft>
                      </a:pPr>
                      <a:r>
                        <a:rPr lang="en-US" sz="2000" b="0" dirty="0">
                          <a:effectLst/>
                          <a:latin typeface="Calibri" panose="020F0502020204030204" pitchFamily="34" charset="0"/>
                        </a:rPr>
                        <a:t>Sulfur</a:t>
                      </a:r>
                      <a:endParaRPr lang="en-US" sz="2000" b="0" dirty="0">
                        <a:effectLst/>
                        <a:latin typeface="Calibri" panose="020F0502020204030204" pitchFamily="34" charset="0"/>
                        <a:ea typeface="Calibri"/>
                        <a:cs typeface="Times New Roman"/>
                      </a:endParaRPr>
                    </a:p>
                  </a:txBody>
                  <a:tcPr marL="68580" marR="68580" marT="0" marB="0" anchor="ctr">
                    <a:solidFill>
                      <a:schemeClr val="bg1"/>
                    </a:solidFill>
                  </a:tcPr>
                </a:tc>
                <a:tc>
                  <a:txBody>
                    <a:bodyPr/>
                    <a:lstStyle/>
                    <a:p>
                      <a:pPr marL="45720" marR="0" algn="ctr">
                        <a:lnSpc>
                          <a:spcPct val="115000"/>
                        </a:lnSpc>
                        <a:spcBef>
                          <a:spcPts val="0"/>
                        </a:spcBef>
                        <a:spcAft>
                          <a:spcPts val="0"/>
                        </a:spcAft>
                      </a:pPr>
                      <a:r>
                        <a:rPr lang="en-US" sz="2000" dirty="0">
                          <a:effectLst/>
                          <a:latin typeface="Calibri" panose="020F0502020204030204" pitchFamily="34" charset="0"/>
                        </a:rPr>
                        <a:t>Sulfur Dioxide (SO</a:t>
                      </a:r>
                      <a:r>
                        <a:rPr lang="en-US" sz="2000" baseline="-25000" dirty="0">
                          <a:effectLst/>
                          <a:latin typeface="Calibri" panose="020F0502020204030204" pitchFamily="34" charset="0"/>
                        </a:rPr>
                        <a:t>2</a:t>
                      </a:r>
                      <a:r>
                        <a:rPr lang="en-US" sz="2000" dirty="0">
                          <a:effectLst/>
                          <a:latin typeface="Calibri" panose="020F0502020204030204" pitchFamily="34" charset="0"/>
                        </a:rPr>
                        <a:t>)</a:t>
                      </a:r>
                    </a:p>
                    <a:p>
                      <a:pPr marL="45720" marR="0" algn="ctr">
                        <a:lnSpc>
                          <a:spcPct val="115000"/>
                        </a:lnSpc>
                        <a:spcBef>
                          <a:spcPts val="0"/>
                        </a:spcBef>
                        <a:spcAft>
                          <a:spcPts val="0"/>
                        </a:spcAft>
                      </a:pPr>
                      <a:r>
                        <a:rPr lang="en-US" sz="2000" dirty="0">
                          <a:effectLst/>
                          <a:latin typeface="Calibri" panose="020F0502020204030204" pitchFamily="34" charset="0"/>
                        </a:rPr>
                        <a:t>Carbon Disulfide (CS</a:t>
                      </a:r>
                      <a:r>
                        <a:rPr lang="en-US" sz="2000" baseline="-25000" dirty="0">
                          <a:effectLst/>
                          <a:latin typeface="Calibri" panose="020F0502020204030204" pitchFamily="34" charset="0"/>
                        </a:rPr>
                        <a:t>2</a:t>
                      </a:r>
                      <a:r>
                        <a:rPr lang="en-US" sz="2000" dirty="0">
                          <a:effectLst/>
                          <a:latin typeface="Calibri" panose="020F0502020204030204" pitchFamily="34" charset="0"/>
                        </a:rPr>
                        <a:t>)</a:t>
                      </a:r>
                      <a:endParaRPr lang="en-US" sz="2000" dirty="0">
                        <a:effectLst/>
                        <a:latin typeface="Calibri" panose="020F0502020204030204" pitchFamily="34" charset="0"/>
                        <a:ea typeface="Calibri"/>
                      </a:endParaRPr>
                    </a:p>
                  </a:txBody>
                  <a:tcPr marL="68580" marR="68580" marT="0" marB="0" anchor="ctr">
                    <a:solidFill>
                      <a:schemeClr val="bg1"/>
                    </a:solidFill>
                  </a:tcPr>
                </a:tc>
                <a:extLst>
                  <a:ext uri="{0D108BD9-81ED-4DB2-BD59-A6C34878D82A}">
                    <a16:rowId xmlns:a16="http://schemas.microsoft.com/office/drawing/2014/main" val="10006"/>
                  </a:ext>
                </a:extLst>
              </a:tr>
              <a:tr h="302172">
                <a:tc>
                  <a:txBody>
                    <a:bodyPr/>
                    <a:lstStyle/>
                    <a:p>
                      <a:pPr marL="0" marR="0" algn="ctr">
                        <a:spcBef>
                          <a:spcPts val="0"/>
                        </a:spcBef>
                        <a:spcAft>
                          <a:spcPts val="0"/>
                        </a:spcAft>
                      </a:pPr>
                      <a:r>
                        <a:rPr lang="en-US" sz="2000" b="0" dirty="0">
                          <a:effectLst/>
                          <a:latin typeface="Calibri" panose="020F0502020204030204" pitchFamily="34" charset="0"/>
                        </a:rPr>
                        <a:t>Tellurium</a:t>
                      </a:r>
                      <a:endParaRPr lang="en-US" sz="2000" b="0" dirty="0">
                        <a:effectLst/>
                        <a:latin typeface="Calibri" panose="020F0502020204030204" pitchFamily="34" charset="0"/>
                        <a:ea typeface="Calibri"/>
                        <a:cs typeface="Times New Roman"/>
                      </a:endParaRPr>
                    </a:p>
                  </a:txBody>
                  <a:tcPr marL="68580" marR="68580" marT="0" marB="0" anchor="ctr">
                    <a:solidFill>
                      <a:schemeClr val="bg1"/>
                    </a:solidFill>
                  </a:tcPr>
                </a:tc>
                <a:tc>
                  <a:txBody>
                    <a:bodyPr/>
                    <a:lstStyle/>
                    <a:p>
                      <a:pPr marL="45720" marR="0" algn="ctr">
                        <a:lnSpc>
                          <a:spcPct val="115000"/>
                        </a:lnSpc>
                        <a:spcBef>
                          <a:spcPts val="0"/>
                        </a:spcBef>
                        <a:spcAft>
                          <a:spcPts val="0"/>
                        </a:spcAft>
                      </a:pPr>
                      <a:r>
                        <a:rPr lang="en-US" sz="2000" dirty="0">
                          <a:effectLst/>
                          <a:latin typeface="Calibri" panose="020F0502020204030204" pitchFamily="34" charset="0"/>
                        </a:rPr>
                        <a:t>Tellurium Vapor</a:t>
                      </a:r>
                      <a:endParaRPr lang="en-US" sz="2000" dirty="0">
                        <a:effectLst/>
                        <a:latin typeface="Calibri" panose="020F0502020204030204" pitchFamily="34" charset="0"/>
                        <a:ea typeface="Calibri"/>
                      </a:endParaRPr>
                    </a:p>
                  </a:txBody>
                  <a:tcPr marL="68580" marR="68580" marT="0" marB="0" anchor="c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2618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fontScale="90000"/>
          </a:bodyPr>
          <a:lstStyle/>
          <a:p>
            <a:r>
              <a:rPr lang="en-US" sz="3000" dirty="0">
                <a:cs typeface="Calibri" pitchFamily="34" charset="0"/>
              </a:rPr>
              <a:t>Radionuclides with Different Chemical/Physical Forms</a:t>
            </a:r>
            <a:endParaRPr lang="en-US" sz="3000" dirty="0"/>
          </a:p>
        </p:txBody>
      </p:sp>
      <p:sp>
        <p:nvSpPr>
          <p:cNvPr id="3" name="Content Placeholder 2"/>
          <p:cNvSpPr>
            <a:spLocks noGrp="1"/>
          </p:cNvSpPr>
          <p:nvPr>
            <p:ph sz="quarter" idx="11"/>
          </p:nvPr>
        </p:nvSpPr>
        <p:spPr>
          <a:xfrm>
            <a:off x="1019908" y="1747520"/>
            <a:ext cx="10426856" cy="4401234"/>
          </a:xfrm>
        </p:spPr>
        <p:txBody>
          <a:bodyPr>
            <a:normAutofit/>
          </a:bodyPr>
          <a:lstStyle/>
          <a:p>
            <a:pPr marL="231775" indent="0">
              <a:lnSpc>
                <a:spcPct val="90000"/>
              </a:lnSpc>
              <a:buNone/>
            </a:pPr>
            <a:r>
              <a:rPr lang="en-US" sz="2400" dirty="0"/>
              <a:t>Iodine released from a nuclear power plant (NPP) under accident conditions is partitioned as follows in order to be consistent with NRC calculations</a:t>
            </a:r>
          </a:p>
          <a:p>
            <a:pPr>
              <a:lnSpc>
                <a:spcPct val="90000"/>
              </a:lnSpc>
            </a:pPr>
            <a:endParaRPr lang="en-US" dirty="0"/>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52</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graphicFrame>
        <p:nvGraphicFramePr>
          <p:cNvPr id="6" name="Table 5"/>
          <p:cNvGraphicFramePr>
            <a:graphicFrameLocks noGrp="1"/>
          </p:cNvGraphicFramePr>
          <p:nvPr/>
        </p:nvGraphicFramePr>
        <p:xfrm>
          <a:off x="3962400" y="3200401"/>
          <a:ext cx="3962400" cy="2171703"/>
        </p:xfrm>
        <a:graphic>
          <a:graphicData uri="http://schemas.openxmlformats.org/drawingml/2006/table">
            <a:tbl>
              <a:tblPr firstRow="1" firstCol="1" bandRow="1">
                <a:tableStyleId>{D7AC3CCA-C797-4891-BE02-D94E43425B78}</a:tableStyleId>
              </a:tblPr>
              <a:tblGrid>
                <a:gridCol w="2498300">
                  <a:extLst>
                    <a:ext uri="{9D8B030D-6E8A-4147-A177-3AD203B41FA5}">
                      <a16:colId xmlns:a16="http://schemas.microsoft.com/office/drawing/2014/main" val="20000"/>
                    </a:ext>
                  </a:extLst>
                </a:gridCol>
                <a:gridCol w="1464100">
                  <a:extLst>
                    <a:ext uri="{9D8B030D-6E8A-4147-A177-3AD203B41FA5}">
                      <a16:colId xmlns:a16="http://schemas.microsoft.com/office/drawing/2014/main" val="20001"/>
                    </a:ext>
                  </a:extLst>
                </a:gridCol>
              </a:tblGrid>
              <a:tr h="723901">
                <a:tc>
                  <a:txBody>
                    <a:bodyPr/>
                    <a:lstStyle/>
                    <a:p>
                      <a:pPr marL="45720" marR="0" algn="ctr" rtl="0" eaLnBrk="1" latinLnBrk="0" hangingPunct="1">
                        <a:lnSpc>
                          <a:spcPct val="115000"/>
                        </a:lnSpc>
                        <a:spcBef>
                          <a:spcPts val="0"/>
                        </a:spcBef>
                        <a:spcAft>
                          <a:spcPts val="0"/>
                        </a:spcAft>
                      </a:pPr>
                      <a:r>
                        <a:rPr kumimoji="0" lang="en-US" sz="2000" b="0" kern="1200" dirty="0">
                          <a:effectLst/>
                          <a:latin typeface="Calibri" panose="020F0502020204030204" pitchFamily="34" charset="0"/>
                        </a:rPr>
                        <a:t>Particulate</a:t>
                      </a:r>
                      <a:endParaRPr kumimoji="0" lang="en-US" sz="2000" b="0" kern="1200" dirty="0">
                        <a:solidFill>
                          <a:schemeClr val="dk1"/>
                        </a:solidFill>
                        <a:effectLst/>
                        <a:latin typeface="Calibri" panose="020F0502020204030204" pitchFamily="34" charset="0"/>
                        <a:ea typeface="+mn-ea"/>
                        <a:cs typeface="+mn-cs"/>
                      </a:endParaRPr>
                    </a:p>
                  </a:txBody>
                  <a:tcPr marL="68580" marR="68580" marT="0" marB="0" anchor="ctr">
                    <a:solidFill>
                      <a:schemeClr val="bg1"/>
                    </a:solidFill>
                  </a:tcPr>
                </a:tc>
                <a:tc>
                  <a:txBody>
                    <a:bodyPr/>
                    <a:lstStyle/>
                    <a:p>
                      <a:pPr marL="45720" marR="0" algn="ctr" rtl="0" eaLnBrk="1" latinLnBrk="0" hangingPunct="1">
                        <a:lnSpc>
                          <a:spcPct val="115000"/>
                        </a:lnSpc>
                        <a:spcBef>
                          <a:spcPts val="0"/>
                        </a:spcBef>
                        <a:spcAft>
                          <a:spcPts val="0"/>
                        </a:spcAft>
                      </a:pPr>
                      <a:r>
                        <a:rPr kumimoji="0" lang="en-US" sz="2000" b="0" kern="1200" dirty="0">
                          <a:effectLst/>
                          <a:latin typeface="Calibri" panose="020F0502020204030204" pitchFamily="34" charset="0"/>
                        </a:rPr>
                        <a:t>25%</a:t>
                      </a:r>
                      <a:endParaRPr kumimoji="0" lang="en-US" sz="2000" b="0" kern="1200" dirty="0">
                        <a:solidFill>
                          <a:schemeClr val="dk1"/>
                        </a:solidFill>
                        <a:effectLst/>
                        <a:latin typeface="Calibri" panose="020F0502020204030204" pitchFamily="34" charset="0"/>
                        <a:ea typeface="+mn-ea"/>
                        <a:cs typeface="+mn-cs"/>
                      </a:endParaRPr>
                    </a:p>
                  </a:txBody>
                  <a:tcPr marL="68580" marR="68580" marT="0" marB="0" anchor="ctr">
                    <a:solidFill>
                      <a:schemeClr val="bg1"/>
                    </a:solidFill>
                  </a:tcPr>
                </a:tc>
                <a:extLst>
                  <a:ext uri="{0D108BD9-81ED-4DB2-BD59-A6C34878D82A}">
                    <a16:rowId xmlns:a16="http://schemas.microsoft.com/office/drawing/2014/main" val="2011052070"/>
                  </a:ext>
                </a:extLst>
              </a:tr>
              <a:tr h="723901">
                <a:tc>
                  <a:txBody>
                    <a:bodyPr/>
                    <a:lstStyle/>
                    <a:p>
                      <a:pPr marL="45720" marR="0" algn="ctr" rtl="0" eaLnBrk="1" latinLnBrk="0" hangingPunct="1">
                        <a:lnSpc>
                          <a:spcPct val="115000"/>
                        </a:lnSpc>
                        <a:spcBef>
                          <a:spcPts val="0"/>
                        </a:spcBef>
                        <a:spcAft>
                          <a:spcPts val="0"/>
                        </a:spcAft>
                      </a:pPr>
                      <a:r>
                        <a:rPr kumimoji="0" lang="en-US" sz="2000" b="0" kern="1200" dirty="0">
                          <a:effectLst/>
                          <a:latin typeface="Calibri" panose="020F0502020204030204" pitchFamily="34" charset="0"/>
                        </a:rPr>
                        <a:t>I</a:t>
                      </a:r>
                      <a:r>
                        <a:rPr kumimoji="0" lang="en-US" sz="2000" b="0" kern="1200" baseline="-25000" dirty="0">
                          <a:effectLst/>
                          <a:latin typeface="Calibri" panose="020F0502020204030204" pitchFamily="34" charset="0"/>
                        </a:rPr>
                        <a:t>2</a:t>
                      </a:r>
                      <a:endParaRPr kumimoji="0" lang="en-US" sz="2000" b="0" kern="1200" baseline="-25000" dirty="0">
                        <a:solidFill>
                          <a:schemeClr val="dk1"/>
                        </a:solidFill>
                        <a:effectLst/>
                        <a:latin typeface="Calibri" panose="020F0502020204030204" pitchFamily="34" charset="0"/>
                        <a:ea typeface="+mn-ea"/>
                        <a:cs typeface="+mn-cs"/>
                      </a:endParaRPr>
                    </a:p>
                  </a:txBody>
                  <a:tcPr marL="68580" marR="68580" marT="0" marB="0" anchor="ctr">
                    <a:solidFill>
                      <a:schemeClr val="bg1"/>
                    </a:solidFill>
                  </a:tcPr>
                </a:tc>
                <a:tc>
                  <a:txBody>
                    <a:bodyPr/>
                    <a:lstStyle/>
                    <a:p>
                      <a:pPr marL="45720" marR="0" algn="ctr" rtl="0" eaLnBrk="1" latinLnBrk="0" hangingPunct="1">
                        <a:lnSpc>
                          <a:spcPct val="115000"/>
                        </a:lnSpc>
                        <a:spcBef>
                          <a:spcPts val="0"/>
                        </a:spcBef>
                        <a:spcAft>
                          <a:spcPts val="0"/>
                        </a:spcAft>
                      </a:pPr>
                      <a:r>
                        <a:rPr kumimoji="0" lang="en-US" sz="2000" b="0" kern="1200" dirty="0">
                          <a:effectLst/>
                          <a:latin typeface="Calibri" panose="020F0502020204030204" pitchFamily="34" charset="0"/>
                        </a:rPr>
                        <a:t>30%</a:t>
                      </a:r>
                      <a:endParaRPr kumimoji="0" lang="en-US" sz="2000" b="0" kern="1200" dirty="0">
                        <a:solidFill>
                          <a:schemeClr val="dk1"/>
                        </a:solidFill>
                        <a:effectLst/>
                        <a:latin typeface="Calibri" panose="020F0502020204030204" pitchFamily="34" charset="0"/>
                        <a:ea typeface="+mn-ea"/>
                        <a:cs typeface="+mn-cs"/>
                      </a:endParaRPr>
                    </a:p>
                  </a:txBody>
                  <a:tcPr marL="68580" marR="68580" marT="0" marB="0" anchor="ctr">
                    <a:solidFill>
                      <a:schemeClr val="bg1"/>
                    </a:solidFill>
                  </a:tcPr>
                </a:tc>
                <a:extLst>
                  <a:ext uri="{0D108BD9-81ED-4DB2-BD59-A6C34878D82A}">
                    <a16:rowId xmlns:a16="http://schemas.microsoft.com/office/drawing/2014/main" val="10000"/>
                  </a:ext>
                </a:extLst>
              </a:tr>
              <a:tr h="723901">
                <a:tc>
                  <a:txBody>
                    <a:bodyPr/>
                    <a:lstStyle/>
                    <a:p>
                      <a:pPr marL="45720" marR="0" algn="ctr" rtl="0" eaLnBrk="1" latinLnBrk="0" hangingPunct="1">
                        <a:lnSpc>
                          <a:spcPct val="115000"/>
                        </a:lnSpc>
                        <a:spcBef>
                          <a:spcPts val="0"/>
                        </a:spcBef>
                        <a:spcAft>
                          <a:spcPts val="0"/>
                        </a:spcAft>
                      </a:pPr>
                      <a:r>
                        <a:rPr kumimoji="0" lang="en-US" sz="2000" b="0" kern="1200" dirty="0">
                          <a:effectLst/>
                          <a:latin typeface="Calibri" panose="020F0502020204030204" pitchFamily="34" charset="0"/>
                        </a:rPr>
                        <a:t>CH</a:t>
                      </a:r>
                      <a:r>
                        <a:rPr kumimoji="0" lang="en-US" sz="2000" b="0" kern="1200" baseline="-25000" dirty="0">
                          <a:effectLst/>
                          <a:latin typeface="Calibri" panose="020F0502020204030204" pitchFamily="34" charset="0"/>
                        </a:rPr>
                        <a:t>3</a:t>
                      </a:r>
                      <a:r>
                        <a:rPr kumimoji="0" lang="en-US" sz="2000" b="0" kern="1200" dirty="0">
                          <a:effectLst/>
                          <a:latin typeface="Calibri" panose="020F0502020204030204" pitchFamily="34" charset="0"/>
                        </a:rPr>
                        <a:t>I</a:t>
                      </a:r>
                      <a:endParaRPr kumimoji="0" lang="en-US" sz="2000" b="0" kern="1200" dirty="0">
                        <a:solidFill>
                          <a:schemeClr val="dk1"/>
                        </a:solidFill>
                        <a:effectLst/>
                        <a:latin typeface="Calibri" panose="020F0502020204030204" pitchFamily="34" charset="0"/>
                        <a:ea typeface="+mn-ea"/>
                        <a:cs typeface="+mn-cs"/>
                      </a:endParaRPr>
                    </a:p>
                  </a:txBody>
                  <a:tcPr marL="68580" marR="68580" marT="0" marB="0" anchor="ctr">
                    <a:solidFill>
                      <a:schemeClr val="bg1"/>
                    </a:solidFill>
                  </a:tcPr>
                </a:tc>
                <a:tc>
                  <a:txBody>
                    <a:bodyPr/>
                    <a:lstStyle/>
                    <a:p>
                      <a:pPr marL="45720" marR="0" algn="ctr" rtl="0" eaLnBrk="1" latinLnBrk="0" hangingPunct="1">
                        <a:lnSpc>
                          <a:spcPct val="115000"/>
                        </a:lnSpc>
                        <a:spcBef>
                          <a:spcPts val="0"/>
                        </a:spcBef>
                        <a:spcAft>
                          <a:spcPts val="0"/>
                        </a:spcAft>
                      </a:pPr>
                      <a:r>
                        <a:rPr kumimoji="0" lang="en-US" sz="2000" b="0" kern="1200" dirty="0">
                          <a:effectLst/>
                          <a:latin typeface="Calibri" panose="020F0502020204030204" pitchFamily="34" charset="0"/>
                        </a:rPr>
                        <a:t>45%</a:t>
                      </a:r>
                      <a:endParaRPr kumimoji="0" lang="en-US" sz="2000" b="0" kern="1200" dirty="0">
                        <a:solidFill>
                          <a:schemeClr val="dk1"/>
                        </a:solidFill>
                        <a:effectLst/>
                        <a:latin typeface="Calibri" panose="020F0502020204030204" pitchFamily="34" charset="0"/>
                        <a:ea typeface="+mn-ea"/>
                        <a:cs typeface="+mn-cs"/>
                      </a:endParaRPr>
                    </a:p>
                  </a:txBody>
                  <a:tcPr marL="68580" marR="68580" marT="0" marB="0" anchor="c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4803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B8AC-061C-5824-6775-8678E86857E4}"/>
              </a:ext>
            </a:extLst>
          </p:cNvPr>
          <p:cNvSpPr>
            <a:spLocks noGrp="1"/>
          </p:cNvSpPr>
          <p:nvPr>
            <p:ph type="title"/>
          </p:nvPr>
        </p:nvSpPr>
        <p:spPr/>
        <p:txBody>
          <a:bodyPr/>
          <a:lstStyle/>
          <a:p>
            <a:r>
              <a:rPr lang="en-US" dirty="0"/>
              <a:t>Decay Chain Truncation</a:t>
            </a:r>
          </a:p>
        </p:txBody>
      </p:sp>
      <p:sp>
        <p:nvSpPr>
          <p:cNvPr id="3" name="Content Placeholder 2">
            <a:extLst>
              <a:ext uri="{FF2B5EF4-FFF2-40B4-BE49-F238E27FC236}">
                <a16:creationId xmlns:a16="http://schemas.microsoft.com/office/drawing/2014/main" id="{0030F9E4-EC5F-856E-ABAD-D39561CE2DB4}"/>
              </a:ext>
            </a:extLst>
          </p:cNvPr>
          <p:cNvSpPr>
            <a:spLocks noGrp="1"/>
          </p:cNvSpPr>
          <p:nvPr>
            <p:ph sz="quarter" idx="11"/>
          </p:nvPr>
        </p:nvSpPr>
        <p:spPr/>
        <p:txBody>
          <a:bodyPr>
            <a:normAutofit/>
          </a:bodyPr>
          <a:lstStyle/>
          <a:p>
            <a:pPr>
              <a:lnSpc>
                <a:spcPct val="100000"/>
              </a:lnSpc>
            </a:pPr>
            <a:r>
              <a:rPr lang="en-US" sz="2400" dirty="0"/>
              <a:t>To increase calculation speed, we have established a set of rules for truncating daughters when the daughters’ contribution to dose will be negligible.</a:t>
            </a:r>
          </a:p>
          <a:p>
            <a:pPr>
              <a:lnSpc>
                <a:spcPct val="100000"/>
              </a:lnSpc>
            </a:pPr>
            <a:r>
              <a:rPr lang="en-US" sz="2400" dirty="0"/>
              <a:t> </a:t>
            </a:r>
          </a:p>
          <a:p>
            <a:pPr marL="342900" indent="-342900">
              <a:lnSpc>
                <a:spcPct val="100000"/>
              </a:lnSpc>
              <a:buFont typeface="Arial" panose="020B0604020202020204" pitchFamily="34" charset="0"/>
              <a:buChar char="•"/>
            </a:pPr>
            <a:r>
              <a:rPr lang="en-US" sz="2400" dirty="0"/>
              <a:t>The first daughter is always included in calculations.</a:t>
            </a:r>
          </a:p>
          <a:p>
            <a:pPr>
              <a:lnSpc>
                <a:spcPct val="100000"/>
              </a:lnSpc>
            </a:pPr>
            <a:r>
              <a:rPr lang="en-US" sz="2400" dirty="0"/>
              <a:t> </a:t>
            </a:r>
          </a:p>
          <a:p>
            <a:pPr marL="342900" indent="-342900">
              <a:lnSpc>
                <a:spcPct val="100000"/>
              </a:lnSpc>
              <a:buFont typeface="Arial" panose="020B0604020202020204" pitchFamily="34" charset="0"/>
              <a:buChar char="•"/>
            </a:pPr>
            <a:r>
              <a:rPr lang="en-US" sz="2400" dirty="0"/>
              <a:t>Truncation is enabled by default in Turbo FRMAC calculations</a:t>
            </a:r>
          </a:p>
        </p:txBody>
      </p:sp>
      <p:sp>
        <p:nvSpPr>
          <p:cNvPr id="4" name="Slide Number Placeholder 3">
            <a:extLst>
              <a:ext uri="{FF2B5EF4-FFF2-40B4-BE49-F238E27FC236}">
                <a16:creationId xmlns:a16="http://schemas.microsoft.com/office/drawing/2014/main" id="{40120EF2-3CA2-760A-7268-3EE2BE0F217E}"/>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53</a:t>
            </a:fld>
            <a:endParaRPr lang="en-US" sz="1300" dirty="0">
              <a:solidFill>
                <a:schemeClr val="bg2"/>
              </a:solidFill>
              <a:latin typeface="Gill Sans MT" panose="020B0502020104020203" pitchFamily="34" charset="0"/>
            </a:endParaRPr>
          </a:p>
        </p:txBody>
      </p:sp>
    </p:spTree>
    <p:extLst>
      <p:ext uri="{BB962C8B-B14F-4D97-AF65-F5344CB8AC3E}">
        <p14:creationId xmlns:p14="http://schemas.microsoft.com/office/powerpoint/2010/main" val="194637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a:bodyPr>
          <a:lstStyle/>
          <a:p>
            <a:r>
              <a:rPr lang="en-US" dirty="0">
                <a:cs typeface="Calibri" pitchFamily="34" charset="0"/>
              </a:rPr>
              <a:t>Decay Chain Truncation</a:t>
            </a:r>
            <a:endParaRPr lang="en-US" dirty="0"/>
          </a:p>
        </p:txBody>
      </p:sp>
      <p:sp>
        <p:nvSpPr>
          <p:cNvPr id="3" name="Content Placeholder 2"/>
          <p:cNvSpPr>
            <a:spLocks noGrp="1"/>
          </p:cNvSpPr>
          <p:nvPr>
            <p:ph sz="quarter" idx="11"/>
          </p:nvPr>
        </p:nvSpPr>
        <p:spPr/>
        <p:txBody>
          <a:bodyPr>
            <a:normAutofit/>
          </a:bodyPr>
          <a:lstStyle/>
          <a:p>
            <a:pPr marL="91440" indent="0">
              <a:lnSpc>
                <a:spcPct val="90000"/>
              </a:lnSpc>
              <a:spcAft>
                <a:spcPts val="600"/>
              </a:spcAft>
              <a:buNone/>
            </a:pPr>
            <a:r>
              <a:rPr lang="en-US" dirty="0"/>
              <a:t>Decay Chains are Truncated according to the following:</a:t>
            </a:r>
          </a:p>
          <a:p>
            <a:pPr marL="754380" lvl="1" indent="-342900">
              <a:lnSpc>
                <a:spcPct val="90000"/>
              </a:lnSpc>
              <a:spcAft>
                <a:spcPts val="1200"/>
              </a:spcAft>
              <a:buClrTx/>
            </a:pPr>
            <a:r>
              <a:rPr lang="en-US" sz="2400" dirty="0"/>
              <a:t>Include the parent and first daughter regardless of half-life</a:t>
            </a:r>
          </a:p>
          <a:p>
            <a:pPr marL="754380" lvl="1" indent="-342900">
              <a:lnSpc>
                <a:spcPct val="90000"/>
              </a:lnSpc>
              <a:spcAft>
                <a:spcPts val="1200"/>
              </a:spcAft>
              <a:buClrTx/>
            </a:pPr>
            <a:r>
              <a:rPr lang="en-US" sz="2400" dirty="0"/>
              <a:t>Analyze first daughter half-life</a:t>
            </a:r>
          </a:p>
          <a:p>
            <a:pPr marL="1019556" lvl="2" indent="-342900">
              <a:lnSpc>
                <a:spcPct val="90000"/>
              </a:lnSpc>
              <a:buClrTx/>
              <a:buSzPct val="85000"/>
            </a:pPr>
            <a:r>
              <a:rPr lang="en-US" sz="2400" dirty="0"/>
              <a:t>If first daughter half-life is ≥ 5000 </a:t>
            </a:r>
            <a:r>
              <a:rPr lang="en-US" sz="2400" dirty="0" err="1"/>
              <a:t>yrs</a:t>
            </a:r>
            <a:r>
              <a:rPr lang="en-US" sz="2400" dirty="0"/>
              <a:t>, truncate chain (i.e. do </a:t>
            </a:r>
            <a:r>
              <a:rPr lang="en-US" sz="2400" u="sng" dirty="0"/>
              <a:t>not</a:t>
            </a:r>
            <a:r>
              <a:rPr lang="en-US" sz="2400" dirty="0"/>
              <a:t> include remaining radionuclides in decay chain)</a:t>
            </a:r>
          </a:p>
          <a:p>
            <a:pPr marL="1019556" lvl="2" indent="-342900">
              <a:lnSpc>
                <a:spcPct val="90000"/>
              </a:lnSpc>
              <a:spcAft>
                <a:spcPts val="1200"/>
              </a:spcAft>
              <a:buClrTx/>
              <a:buSzPct val="85000"/>
            </a:pPr>
            <a:r>
              <a:rPr lang="en-US" sz="2400" dirty="0"/>
              <a:t>If first daughter half-life is &lt; 5000 </a:t>
            </a:r>
            <a:r>
              <a:rPr lang="en-US" sz="2400" dirty="0" err="1"/>
              <a:t>yrs</a:t>
            </a:r>
            <a:r>
              <a:rPr lang="en-US" sz="2400" dirty="0"/>
              <a:t>, include next radionuclide in chain</a:t>
            </a:r>
          </a:p>
          <a:p>
            <a:pPr marL="754380" lvl="1" indent="-342900">
              <a:lnSpc>
                <a:spcPct val="90000"/>
              </a:lnSpc>
              <a:spcAft>
                <a:spcPts val="1200"/>
              </a:spcAft>
              <a:buClrTx/>
            </a:pPr>
            <a:r>
              <a:rPr lang="en-US" sz="2400" dirty="0"/>
              <a:t>Analyze second and subsequent daughter half-lives according to the above rule until decay chain is truncated or entire chain has been included</a:t>
            </a:r>
          </a:p>
          <a:p>
            <a:pPr marL="754380" lvl="1" indent="-342900">
              <a:lnSpc>
                <a:spcPct val="90000"/>
              </a:lnSpc>
              <a:buClrTx/>
            </a:pPr>
            <a:r>
              <a:rPr lang="en-US" sz="2400" dirty="0"/>
              <a:t>Truncation is enabled by default in Turbo FRMAC</a:t>
            </a:r>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59DE6EB8-52AB-45EA-A660-3E1EBFA72987}" type="slidenum">
              <a:rPr lang="en-US" smtClean="0">
                <a:solidFill>
                  <a:prstClr val="black"/>
                </a:solidFill>
                <a:latin typeface="Calibri" panose="020F0502020204030204"/>
              </a:rPr>
              <a:pPr fontAlgn="auto">
                <a:spcBef>
                  <a:spcPts val="0"/>
                </a:spcBef>
                <a:spcAft>
                  <a:spcPts val="0"/>
                </a:spcAft>
                <a:defRPr/>
              </a:pPr>
              <a:t>54</a:t>
            </a:fld>
            <a:endParaRPr lang="en-US" dirty="0">
              <a:solidFill>
                <a:prstClr val="black"/>
              </a:solidFill>
              <a:latin typeface="Calibri" panose="020F0502020204030204"/>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593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a:bodyPr>
          <a:lstStyle/>
          <a:p>
            <a:r>
              <a:rPr lang="en-US" dirty="0">
                <a:cs typeface="Calibri" pitchFamily="34" charset="0"/>
              </a:rPr>
              <a:t>Decay Chain Truncation</a:t>
            </a:r>
            <a:endParaRPr lang="en-US" dirty="0"/>
          </a:p>
        </p:txBody>
      </p:sp>
      <p:sp>
        <p:nvSpPr>
          <p:cNvPr id="3" name="Content Placeholder 2"/>
          <p:cNvSpPr>
            <a:spLocks noGrp="1"/>
          </p:cNvSpPr>
          <p:nvPr>
            <p:ph sz="quarter" idx="11"/>
          </p:nvPr>
        </p:nvSpPr>
        <p:spPr/>
        <p:txBody>
          <a:bodyPr>
            <a:normAutofit/>
          </a:bodyPr>
          <a:lstStyle/>
          <a:p>
            <a:pPr marL="91440" indent="0" algn="ctr">
              <a:lnSpc>
                <a:spcPct val="90000"/>
              </a:lnSpc>
              <a:spcAft>
                <a:spcPts val="1800"/>
              </a:spcAft>
              <a:buNone/>
            </a:pPr>
            <a:r>
              <a:rPr lang="en-US" dirty="0"/>
              <a:t>Example of Decay Chain Truncation</a:t>
            </a:r>
          </a:p>
          <a:p>
            <a:pPr marL="411480" lvl="1" indent="0">
              <a:lnSpc>
                <a:spcPct val="90000"/>
              </a:lnSpc>
              <a:buNone/>
            </a:pPr>
            <a:r>
              <a:rPr lang="en-US" dirty="0"/>
              <a:t>Decay Chain Truncation Enabled	                     Decay Chain Truncation Disabled</a:t>
            </a:r>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55</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CE87B404-253E-4DC8-A6DA-DA8476DBE63F}"/>
              </a:ext>
            </a:extLst>
          </p:cNvPr>
          <p:cNvPicPr>
            <a:picLocks noChangeAspect="1"/>
          </p:cNvPicPr>
          <p:nvPr/>
        </p:nvPicPr>
        <p:blipFill>
          <a:blip r:embed="rId3"/>
          <a:stretch>
            <a:fillRect/>
          </a:stretch>
        </p:blipFill>
        <p:spPr>
          <a:xfrm>
            <a:off x="2079321" y="2553488"/>
            <a:ext cx="2406302" cy="1866112"/>
          </a:xfrm>
          <a:prstGeom prst="rect">
            <a:avLst/>
          </a:prstGeom>
        </p:spPr>
      </p:pic>
      <p:pic>
        <p:nvPicPr>
          <p:cNvPr id="9" name="Picture 8">
            <a:extLst>
              <a:ext uri="{FF2B5EF4-FFF2-40B4-BE49-F238E27FC236}">
                <a16:creationId xmlns:a16="http://schemas.microsoft.com/office/drawing/2014/main" id="{FB55399F-9030-46D9-8DA2-3D4ED13B4337}"/>
              </a:ext>
            </a:extLst>
          </p:cNvPr>
          <p:cNvPicPr>
            <a:picLocks noChangeAspect="1"/>
          </p:cNvPicPr>
          <p:nvPr/>
        </p:nvPicPr>
        <p:blipFill>
          <a:blip r:embed="rId4"/>
          <a:stretch>
            <a:fillRect/>
          </a:stretch>
        </p:blipFill>
        <p:spPr>
          <a:xfrm>
            <a:off x="6781801" y="2218824"/>
            <a:ext cx="3865322" cy="4511431"/>
          </a:xfrm>
          <a:prstGeom prst="rect">
            <a:avLst/>
          </a:prstGeom>
        </p:spPr>
      </p:pic>
    </p:spTree>
    <p:extLst>
      <p:ext uri="{BB962C8B-B14F-4D97-AF65-F5344CB8AC3E}">
        <p14:creationId xmlns:p14="http://schemas.microsoft.com/office/powerpoint/2010/main" val="388917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a:bodyPr>
          <a:lstStyle/>
          <a:p>
            <a:r>
              <a:rPr lang="en-US" dirty="0">
                <a:cs typeface="Calibri" pitchFamily="34" charset="0"/>
              </a:rPr>
              <a:t>Equilibrium Rules</a:t>
            </a:r>
            <a:endParaRPr lang="en-US" dirty="0"/>
          </a:p>
        </p:txBody>
      </p:sp>
      <p:sp>
        <p:nvSpPr>
          <p:cNvPr id="3" name="Content Placeholder 2"/>
          <p:cNvSpPr>
            <a:spLocks noGrp="1"/>
          </p:cNvSpPr>
          <p:nvPr>
            <p:ph sz="quarter" idx="11"/>
          </p:nvPr>
        </p:nvSpPr>
        <p:spPr/>
        <p:txBody>
          <a:bodyPr>
            <a:normAutofit lnSpcReduction="10000"/>
          </a:bodyPr>
          <a:lstStyle/>
          <a:p>
            <a:pPr marL="91440" indent="0">
              <a:lnSpc>
                <a:spcPct val="90000"/>
              </a:lnSpc>
              <a:spcAft>
                <a:spcPts val="600"/>
              </a:spcAft>
              <a:buNone/>
            </a:pPr>
            <a:r>
              <a:rPr lang="en-US" sz="2400" dirty="0"/>
              <a:t>The following Equilibrium Rules apply to the Mixture:</a:t>
            </a:r>
          </a:p>
          <a:p>
            <a:pPr marL="112713" indent="-22225">
              <a:lnSpc>
                <a:spcPct val="90000"/>
              </a:lnSpc>
              <a:spcAft>
                <a:spcPts val="600"/>
              </a:spcAft>
              <a:buClrTx/>
              <a:buSzPct val="85000"/>
            </a:pPr>
            <a:r>
              <a:rPr lang="en-US" sz="2400" dirty="0"/>
              <a:t>Daughter radionuclides are considered to be in equilibrium (secular, or transient when the branching ratio  ≠ 1) with the Parent at deposition </a:t>
            </a:r>
            <a:br>
              <a:rPr lang="en-US" sz="2400" dirty="0"/>
            </a:br>
            <a:r>
              <a:rPr lang="en-US" sz="2400" dirty="0"/>
              <a:t>(t = 0) if;</a:t>
            </a:r>
          </a:p>
          <a:p>
            <a:pPr marL="754380" lvl="1" indent="-342900">
              <a:lnSpc>
                <a:spcPct val="90000"/>
              </a:lnSpc>
              <a:buClr>
                <a:srgbClr val="00AFDD"/>
              </a:buClr>
            </a:pPr>
            <a:r>
              <a:rPr lang="en-US" sz="2000" dirty="0"/>
              <a:t>Daughter’s half-life is less than the half-life of the ultimate parent (i.e., first parent in decay series), and</a:t>
            </a:r>
          </a:p>
          <a:p>
            <a:pPr marL="754380" lvl="1" indent="-342900">
              <a:lnSpc>
                <a:spcPct val="90000"/>
              </a:lnSpc>
              <a:spcAft>
                <a:spcPts val="1200"/>
              </a:spcAft>
              <a:buClr>
                <a:srgbClr val="00AFDD"/>
              </a:buClr>
            </a:pPr>
            <a:r>
              <a:rPr lang="en-US" sz="2000" dirty="0"/>
              <a:t>Daughter’s half-life is less than 1.5 years</a:t>
            </a:r>
          </a:p>
          <a:p>
            <a:pPr marL="112713" indent="-22225">
              <a:lnSpc>
                <a:spcPct val="90000"/>
              </a:lnSpc>
              <a:spcAft>
                <a:spcPts val="600"/>
              </a:spcAft>
              <a:buClrTx/>
              <a:buSzPct val="85000"/>
            </a:pPr>
            <a:r>
              <a:rPr lang="en-US" sz="2400" dirty="0"/>
              <a:t>Daughter radionuclides meeting the above rules are assigned the Parent’s half-life and decay constants for calculations</a:t>
            </a:r>
          </a:p>
          <a:p>
            <a:pPr marL="434340" indent="-342900">
              <a:lnSpc>
                <a:spcPct val="90000"/>
              </a:lnSpc>
              <a:spcAft>
                <a:spcPts val="600"/>
              </a:spcAft>
              <a:buClrTx/>
              <a:buSzPct val="85000"/>
            </a:pPr>
            <a:r>
              <a:rPr lang="en-US" sz="2400" dirty="0"/>
              <a:t>Equilibrium Rules are applied after Truncation</a:t>
            </a:r>
          </a:p>
          <a:p>
            <a:pPr marL="112713" indent="-22225">
              <a:lnSpc>
                <a:spcPct val="90000"/>
              </a:lnSpc>
              <a:spcAft>
                <a:spcPts val="600"/>
              </a:spcAft>
              <a:buClrTx/>
              <a:buSzPct val="85000"/>
            </a:pPr>
            <a:r>
              <a:rPr lang="en-US" sz="2400" dirty="0"/>
              <a:t>Equilibrium Rules are enabled by default in Turbo FRMAC, unless importing a mixture from the RASCAL software</a:t>
            </a:r>
          </a:p>
          <a:p>
            <a:pPr marL="434340" indent="-342900">
              <a:lnSpc>
                <a:spcPct val="90000"/>
              </a:lnSpc>
              <a:spcAft>
                <a:spcPts val="600"/>
              </a:spcAft>
            </a:pPr>
            <a:endParaRPr lang="en-US" dirty="0"/>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Calibri" panose="020F0502020204030204"/>
              </a:rPr>
              <a:pPr algn="ctr" fontAlgn="auto">
                <a:spcBef>
                  <a:spcPts val="0"/>
                </a:spcBef>
                <a:spcAft>
                  <a:spcPts val="0"/>
                </a:spcAft>
                <a:defRPr/>
              </a:pPr>
              <a:t>56</a:t>
            </a:fld>
            <a:endParaRPr lang="en-US" sz="1300" dirty="0">
              <a:solidFill>
                <a:schemeClr val="bg2"/>
              </a:solidFill>
              <a:latin typeface="Calibri" panose="020F0502020204030204"/>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7462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a:bodyPr>
          <a:lstStyle/>
          <a:p>
            <a:r>
              <a:rPr lang="en-US" dirty="0">
                <a:cs typeface="Calibri" pitchFamily="34" charset="0"/>
              </a:rPr>
              <a:t>Equilibrium Rules</a:t>
            </a:r>
            <a:endParaRPr lang="en-US" dirty="0"/>
          </a:p>
        </p:txBody>
      </p:sp>
      <p:sp>
        <p:nvSpPr>
          <p:cNvPr id="3" name="Content Placeholder 2"/>
          <p:cNvSpPr>
            <a:spLocks noGrp="1"/>
          </p:cNvSpPr>
          <p:nvPr>
            <p:ph sz="quarter" idx="11"/>
          </p:nvPr>
        </p:nvSpPr>
        <p:spPr>
          <a:xfrm>
            <a:off x="1019908" y="1273996"/>
            <a:ext cx="10426856" cy="4874758"/>
          </a:xfrm>
        </p:spPr>
        <p:txBody>
          <a:bodyPr>
            <a:noAutofit/>
          </a:bodyPr>
          <a:lstStyle/>
          <a:p>
            <a:pPr marL="91440" indent="0" algn="ctr">
              <a:lnSpc>
                <a:spcPct val="90000"/>
              </a:lnSpc>
              <a:spcAft>
                <a:spcPts val="1800"/>
              </a:spcAft>
              <a:buNone/>
            </a:pPr>
            <a:r>
              <a:rPr lang="en-US" dirty="0"/>
              <a:t>Example of Equilibrium Rule</a:t>
            </a:r>
          </a:p>
          <a:p>
            <a:pPr marL="411480" lvl="1" indent="0">
              <a:lnSpc>
                <a:spcPct val="90000"/>
              </a:lnSpc>
              <a:buNone/>
            </a:pPr>
            <a:r>
              <a:rPr lang="en-US" dirty="0"/>
              <a:t>          Equilibrium Rules Enabled			           Equilibrium Rules Disabled		</a:t>
            </a:r>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57</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F111AEFB-536D-4239-8DCE-772C658F5D50}"/>
              </a:ext>
            </a:extLst>
          </p:cNvPr>
          <p:cNvPicPr>
            <a:picLocks noChangeAspect="1"/>
          </p:cNvPicPr>
          <p:nvPr/>
        </p:nvPicPr>
        <p:blipFill>
          <a:blip r:embed="rId3"/>
          <a:stretch>
            <a:fillRect/>
          </a:stretch>
        </p:blipFill>
        <p:spPr>
          <a:xfrm>
            <a:off x="7095991" y="2116899"/>
            <a:ext cx="4323499" cy="4621671"/>
          </a:xfrm>
          <a:prstGeom prst="rect">
            <a:avLst/>
          </a:prstGeom>
        </p:spPr>
      </p:pic>
      <p:pic>
        <p:nvPicPr>
          <p:cNvPr id="2" name="Picture 1">
            <a:extLst>
              <a:ext uri="{FF2B5EF4-FFF2-40B4-BE49-F238E27FC236}">
                <a16:creationId xmlns:a16="http://schemas.microsoft.com/office/drawing/2014/main" id="{A63A6479-EA0E-4430-853C-92A85ED4BA52}"/>
              </a:ext>
            </a:extLst>
          </p:cNvPr>
          <p:cNvPicPr>
            <a:picLocks noChangeAspect="1"/>
          </p:cNvPicPr>
          <p:nvPr/>
        </p:nvPicPr>
        <p:blipFill>
          <a:blip r:embed="rId4"/>
          <a:stretch>
            <a:fillRect/>
          </a:stretch>
        </p:blipFill>
        <p:spPr>
          <a:xfrm>
            <a:off x="1009693" y="2109114"/>
            <a:ext cx="4714328" cy="4592310"/>
          </a:xfrm>
          <a:prstGeom prst="rect">
            <a:avLst/>
          </a:prstGeom>
        </p:spPr>
      </p:pic>
    </p:spTree>
    <p:extLst>
      <p:ext uri="{BB962C8B-B14F-4D97-AF65-F5344CB8AC3E}">
        <p14:creationId xmlns:p14="http://schemas.microsoft.com/office/powerpoint/2010/main" val="138762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a:bodyPr>
          <a:lstStyle/>
          <a:p>
            <a:r>
              <a:rPr lang="en-US" dirty="0">
                <a:cs typeface="Calibri" pitchFamily="34" charset="0"/>
              </a:rPr>
              <a:t>Occupancy and Sheltering</a:t>
            </a:r>
            <a:endParaRPr lang="en-US" dirty="0"/>
          </a:p>
        </p:txBody>
      </p:sp>
      <p:sp>
        <p:nvSpPr>
          <p:cNvPr id="3" name="Content Placeholder 2"/>
          <p:cNvSpPr>
            <a:spLocks noGrp="1"/>
          </p:cNvSpPr>
          <p:nvPr>
            <p:ph sz="quarter" idx="11"/>
          </p:nvPr>
        </p:nvSpPr>
        <p:spPr/>
        <p:txBody>
          <a:bodyPr>
            <a:normAutofit/>
          </a:bodyPr>
          <a:lstStyle/>
          <a:p>
            <a:pPr marL="137160" indent="0">
              <a:lnSpc>
                <a:spcPct val="90000"/>
              </a:lnSpc>
              <a:buNone/>
            </a:pPr>
            <a:r>
              <a:rPr lang="en-US" sz="2400" dirty="0"/>
              <a:t>FRMAC’s default approach assumes that the receptor is outside in the contaminated area continuously during the time phase without any protective measures</a:t>
            </a:r>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58</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147" y="3429000"/>
            <a:ext cx="6685709"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7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a:bodyPr>
          <a:lstStyle/>
          <a:p>
            <a:r>
              <a:rPr lang="en-US" dirty="0">
                <a:cs typeface="Calibri" pitchFamily="34" charset="0"/>
              </a:rPr>
              <a:t>Occupancy and Sheltering</a:t>
            </a:r>
            <a:endParaRPr lang="en-US" dirty="0"/>
          </a:p>
        </p:txBody>
      </p:sp>
      <p:sp>
        <p:nvSpPr>
          <p:cNvPr id="3" name="Content Placeholder 2"/>
          <p:cNvSpPr>
            <a:spLocks noGrp="1"/>
          </p:cNvSpPr>
          <p:nvPr>
            <p:ph sz="quarter" idx="11"/>
          </p:nvPr>
        </p:nvSpPr>
        <p:spPr/>
        <p:txBody>
          <a:bodyPr>
            <a:noAutofit/>
          </a:bodyPr>
          <a:lstStyle/>
          <a:p>
            <a:pPr marL="571500" indent="-342900">
              <a:lnSpc>
                <a:spcPct val="100000"/>
              </a:lnSpc>
              <a:spcAft>
                <a:spcPts val="600"/>
              </a:spcAft>
              <a:buClr>
                <a:srgbClr val="00AFDD"/>
              </a:buClr>
              <a:buSzPct val="85000"/>
              <a:buFont typeface="Arial" panose="020B0604020202020204" pitchFamily="34" charset="0"/>
              <a:buChar char="•"/>
            </a:pPr>
            <a:r>
              <a:rPr lang="en-US" sz="2400" dirty="0"/>
              <a:t>Occupancy Factors account for the fact that receptors may be:</a:t>
            </a:r>
          </a:p>
          <a:p>
            <a:pPr marL="801688" lvl="1" indent="-342900">
              <a:lnSpc>
                <a:spcPct val="100000"/>
              </a:lnSpc>
              <a:spcAft>
                <a:spcPts val="600"/>
              </a:spcAft>
              <a:buClr>
                <a:srgbClr val="00AFDD"/>
              </a:buClr>
            </a:pPr>
            <a:r>
              <a:rPr lang="en-US" sz="2000" dirty="0"/>
              <a:t>Unsheltered in the contaminated area for a portion of the Time Phase</a:t>
            </a:r>
          </a:p>
          <a:p>
            <a:pPr marL="801688" lvl="1" indent="-342900">
              <a:lnSpc>
                <a:spcPct val="100000"/>
              </a:lnSpc>
              <a:spcAft>
                <a:spcPts val="600"/>
              </a:spcAft>
              <a:buClr>
                <a:srgbClr val="00AFDD"/>
              </a:buClr>
            </a:pPr>
            <a:r>
              <a:rPr lang="en-US" sz="2000" dirty="0"/>
              <a:t>Sheltered inside a structure in the contaminated area for a portion of the Time Phase</a:t>
            </a:r>
          </a:p>
          <a:p>
            <a:pPr marL="801688" lvl="1" indent="-342900">
              <a:lnSpc>
                <a:spcPct val="100000"/>
              </a:lnSpc>
              <a:spcAft>
                <a:spcPts val="600"/>
              </a:spcAft>
              <a:buClr>
                <a:srgbClr val="00AFDD"/>
              </a:buClr>
            </a:pPr>
            <a:r>
              <a:rPr lang="en-US" sz="2000" dirty="0"/>
              <a:t>Absent from the contaminated area for a portion of the Time Phase</a:t>
            </a:r>
          </a:p>
          <a:p>
            <a:pPr marL="571500" indent="-342900">
              <a:lnSpc>
                <a:spcPct val="100000"/>
              </a:lnSpc>
              <a:spcAft>
                <a:spcPts val="600"/>
              </a:spcAft>
              <a:buClr>
                <a:srgbClr val="00AFDD"/>
              </a:buClr>
              <a:buSzPct val="85000"/>
              <a:buFont typeface="Arial" panose="020B0604020202020204" pitchFamily="34" charset="0"/>
              <a:buChar char="•"/>
            </a:pPr>
            <a:r>
              <a:rPr lang="en-US" sz="2400" dirty="0"/>
              <a:t>Building Protection Factors account for the fact that being sheltered inside a structure reduces the dose to an individual in an area of contamination</a:t>
            </a:r>
          </a:p>
          <a:p>
            <a:pPr marL="228600" indent="0">
              <a:lnSpc>
                <a:spcPct val="100000"/>
              </a:lnSpc>
              <a:spcAft>
                <a:spcPts val="600"/>
              </a:spcAft>
              <a:buNone/>
            </a:pPr>
            <a:endParaRPr lang="en-US" dirty="0"/>
          </a:p>
          <a:p>
            <a:pPr marL="137160" indent="0">
              <a:lnSpc>
                <a:spcPct val="100000"/>
              </a:lnSpc>
              <a:spcAft>
                <a:spcPts val="600"/>
              </a:spcAft>
              <a:buNone/>
            </a:pPr>
            <a:endParaRPr lang="en-US" dirty="0"/>
          </a:p>
        </p:txBody>
      </p:sp>
      <p:sp>
        <p:nvSpPr>
          <p:cNvPr id="5" name="Slide Number Placeholder 4"/>
          <p:cNvSpPr>
            <a:spLocks noGrp="1"/>
          </p:cNvSpPr>
          <p:nvPr>
            <p:ph type="sldNum" sz="quarter" idx="4"/>
          </p:nvPr>
        </p:nvSpPr>
        <p:spPr>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fontAlgn="auto">
              <a:spcBef>
                <a:spcPts val="0"/>
              </a:spcBef>
              <a:spcAft>
                <a:spcPts val="0"/>
              </a:spcAft>
              <a:defRPr/>
            </a:pPr>
            <a:fld id="{59DE6EB8-52AB-45EA-A660-3E1EBFA72987}" type="slidenum">
              <a:rPr lang="en-US" sz="1300" smtClean="0">
                <a:solidFill>
                  <a:schemeClr val="bg2"/>
                </a:solidFill>
                <a:latin typeface="Gill Sans MT" panose="020B0502020104020203" pitchFamily="34" charset="0"/>
              </a:rPr>
              <a:pPr algn="ctr" fontAlgn="auto">
                <a:spcBef>
                  <a:spcPts val="0"/>
                </a:spcBef>
                <a:spcAft>
                  <a:spcPts val="0"/>
                </a:spcAft>
                <a:defRPr/>
              </a:pPr>
              <a:t>59</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fontAlgn="auto">
              <a:spcBef>
                <a:spcPts val="0"/>
              </a:spcBef>
              <a:spcAft>
                <a:spcPts val="0"/>
              </a:spcAft>
              <a:defRPr/>
            </a:pPr>
            <a:fld id="{963F0E6E-9A9E-4BAD-98D6-816C791DDE1B}" type="datetime1">
              <a:rPr lang="en-US" smtClean="0">
                <a:solidFill>
                  <a:prstClr val="black"/>
                </a:solidFill>
                <a:latin typeface="Calibri" panose="020F0502020204030204"/>
              </a:rPr>
              <a:pPr fontAlgn="auto">
                <a:spcBef>
                  <a:spcPts val="0"/>
                </a:spcBef>
                <a:spcAft>
                  <a:spcPts val="0"/>
                </a:spcAft>
                <a:defRPr/>
              </a:pPr>
              <a:t>4/28/2025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3695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032D-3DF2-825D-60D6-4D8B02B70089}"/>
              </a:ext>
            </a:extLst>
          </p:cNvPr>
          <p:cNvSpPr>
            <a:spLocks noGrp="1"/>
          </p:cNvSpPr>
          <p:nvPr>
            <p:ph type="title"/>
          </p:nvPr>
        </p:nvSpPr>
        <p:spPr>
          <a:xfrm>
            <a:off x="1019908" y="470511"/>
            <a:ext cx="9782970" cy="688848"/>
          </a:xfrm>
        </p:spPr>
        <p:txBody>
          <a:bodyPr>
            <a:normAutofit fontScale="90000"/>
          </a:bodyPr>
          <a:lstStyle/>
          <a:p>
            <a:r>
              <a:rPr lang="en-US" dirty="0"/>
              <a:t>DOE/NNSA Consequence Management Program</a:t>
            </a:r>
          </a:p>
        </p:txBody>
      </p:sp>
      <p:sp>
        <p:nvSpPr>
          <p:cNvPr id="4" name="Slide Number Placeholder 3">
            <a:extLst>
              <a:ext uri="{FF2B5EF4-FFF2-40B4-BE49-F238E27FC236}">
                <a16:creationId xmlns:a16="http://schemas.microsoft.com/office/drawing/2014/main" id="{3A35C81D-2AA8-73A9-8BF8-58B0C7ECD1F5}"/>
              </a:ext>
            </a:extLst>
          </p:cNvPr>
          <p:cNvSpPr>
            <a:spLocks noGrp="1"/>
          </p:cNvSpPr>
          <p:nvPr>
            <p:ph type="sldNum" sz="quarter" idx="4"/>
          </p:nvPr>
        </p:nvSpPr>
        <p:spPr/>
        <p:txBody>
          <a:bodyPr/>
          <a:lstStyle/>
          <a:p>
            <a:pPr algn="ctr"/>
            <a:fld id="{F6B149FD-26F7-3645-B4E7-BA8B8CC5EEA8}" type="slidenum">
              <a:rPr lang="en-US" smtClean="0"/>
              <a:pPr algn="ctr"/>
              <a:t>6</a:t>
            </a:fld>
            <a:endParaRPr lang="en-US" dirty="0"/>
          </a:p>
        </p:txBody>
      </p:sp>
      <p:sp>
        <p:nvSpPr>
          <p:cNvPr id="18" name="TextBox 17">
            <a:extLst>
              <a:ext uri="{FF2B5EF4-FFF2-40B4-BE49-F238E27FC236}">
                <a16:creationId xmlns:a16="http://schemas.microsoft.com/office/drawing/2014/main" id="{9ED4888C-6B1F-B07C-4B1D-B0EE2E3E624D}"/>
              </a:ext>
            </a:extLst>
          </p:cNvPr>
          <p:cNvSpPr txBox="1"/>
          <p:nvPr/>
        </p:nvSpPr>
        <p:spPr>
          <a:xfrm>
            <a:off x="-2" y="6365557"/>
            <a:ext cx="12192001" cy="492443"/>
          </a:xfrm>
          <a:prstGeom prst="rect">
            <a:avLst/>
          </a:prstGeom>
          <a:solidFill>
            <a:srgbClr val="000066"/>
          </a:solidFill>
        </p:spPr>
        <p:txBody>
          <a:bodyPr wrap="square" tIns="91440" bIns="9144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250" normalizeH="0" baseline="0" noProof="0" dirty="0">
                <a:ln>
                  <a:noFill/>
                </a:ln>
                <a:solidFill>
                  <a:srgbClr val="FFFFFF">
                    <a:lumMod val="85000"/>
                  </a:srgbClr>
                </a:solidFill>
                <a:effectLst/>
                <a:uLnTx/>
                <a:uFillTx/>
                <a:latin typeface="Arial" panose="020B0604020202020204"/>
                <a:ea typeface="+mn-ea"/>
                <a:cs typeface="+mn-cs"/>
              </a:rPr>
              <a:t>NATIONAL NUCLEAR SECURITY ADMINISTRATION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250" normalizeH="0" baseline="0" noProof="0" dirty="0">
                <a:ln>
                  <a:noFill/>
                </a:ln>
                <a:solidFill>
                  <a:srgbClr val="FFFFFF">
                    <a:lumMod val="85000"/>
                  </a:srgbClr>
                </a:solidFill>
                <a:effectLst/>
                <a:uLnTx/>
                <a:uFillTx/>
                <a:latin typeface="Arial" panose="020B0604020202020204"/>
                <a:ea typeface="+mn-ea"/>
                <a:cs typeface="+mn-cs"/>
              </a:rPr>
              <a:t>OFFICE OF COUNTERTERRORISM AND COUNTERPROLIFERATION</a:t>
            </a:r>
          </a:p>
        </p:txBody>
      </p:sp>
      <p:pic>
        <p:nvPicPr>
          <p:cNvPr id="19" name="Picture 18" descr="CTCP_Logo_sm.png">
            <a:extLst>
              <a:ext uri="{FF2B5EF4-FFF2-40B4-BE49-F238E27FC236}">
                <a16:creationId xmlns:a16="http://schemas.microsoft.com/office/drawing/2014/main" id="{D4493D09-6B6D-CCA1-98A5-6DA25CD23654}"/>
              </a:ext>
            </a:extLst>
          </p:cNvPr>
          <p:cNvPicPr/>
          <p:nvPr/>
        </p:nvPicPr>
        <p:blipFill>
          <a:blip r:embed="rId3" cstate="print"/>
          <a:stretch>
            <a:fillRect/>
          </a:stretch>
        </p:blipFill>
        <p:spPr>
          <a:xfrm>
            <a:off x="10148222" y="5997924"/>
            <a:ext cx="2043777" cy="868571"/>
          </a:xfrm>
          <a:prstGeom prst="rect">
            <a:avLst/>
          </a:prstGeom>
          <a:solidFill>
            <a:schemeClr val="bg2"/>
          </a:solidFill>
        </p:spPr>
      </p:pic>
      <p:sp>
        <p:nvSpPr>
          <p:cNvPr id="20" name="Rectangle 19">
            <a:extLst>
              <a:ext uri="{FF2B5EF4-FFF2-40B4-BE49-F238E27FC236}">
                <a16:creationId xmlns:a16="http://schemas.microsoft.com/office/drawing/2014/main" id="{EE1CC424-C4EC-F4F4-B0C7-ADF46F578C51}"/>
              </a:ext>
            </a:extLst>
          </p:cNvPr>
          <p:cNvSpPr/>
          <p:nvPr/>
        </p:nvSpPr>
        <p:spPr>
          <a:xfrm>
            <a:off x="1538868" y="1226993"/>
            <a:ext cx="9077093" cy="193899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Consequence Management Mission  </a:t>
            </a: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 mission of the National Nuclear Security Administration’s Consequence Management Program is to reduce casualties and protect lives, property, and the environment in response to a nuclear or radiological incident. </a:t>
            </a:r>
          </a:p>
        </p:txBody>
      </p:sp>
      <p:sp>
        <p:nvSpPr>
          <p:cNvPr id="21" name="Rectangle 20">
            <a:extLst>
              <a:ext uri="{FF2B5EF4-FFF2-40B4-BE49-F238E27FC236}">
                <a16:creationId xmlns:a16="http://schemas.microsoft.com/office/drawing/2014/main" id="{52E24513-C7F5-3115-F8C3-0893D807463C}"/>
              </a:ext>
            </a:extLst>
          </p:cNvPr>
          <p:cNvSpPr/>
          <p:nvPr/>
        </p:nvSpPr>
        <p:spPr>
          <a:xfrm>
            <a:off x="2731448" y="3198019"/>
            <a:ext cx="78534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MODEL | MEASURE| ASSESS | INTERPRET | ADVISE</a:t>
            </a: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3" name="Picture 22">
            <a:extLst>
              <a:ext uri="{FF2B5EF4-FFF2-40B4-BE49-F238E27FC236}">
                <a16:creationId xmlns:a16="http://schemas.microsoft.com/office/drawing/2014/main" id="{3DD0CFC4-39A9-9C18-08E0-37C37340E7A9}"/>
              </a:ext>
            </a:extLst>
          </p:cNvPr>
          <p:cNvPicPr>
            <a:picLocks noChangeAspect="1"/>
          </p:cNvPicPr>
          <p:nvPr/>
        </p:nvPicPr>
        <p:blipFill>
          <a:blip r:embed="rId4"/>
          <a:stretch>
            <a:fillRect/>
          </a:stretch>
        </p:blipFill>
        <p:spPr>
          <a:xfrm>
            <a:off x="2910144" y="3819757"/>
            <a:ext cx="2072148" cy="1878884"/>
          </a:xfrm>
          <a:prstGeom prst="rect">
            <a:avLst/>
          </a:prstGeom>
        </p:spPr>
      </p:pic>
      <p:pic>
        <p:nvPicPr>
          <p:cNvPr id="24" name="Picture 23">
            <a:extLst>
              <a:ext uri="{FF2B5EF4-FFF2-40B4-BE49-F238E27FC236}">
                <a16:creationId xmlns:a16="http://schemas.microsoft.com/office/drawing/2014/main" id="{79A49109-0D9D-6AE5-3017-5FDC27AD3E18}"/>
              </a:ext>
            </a:extLst>
          </p:cNvPr>
          <p:cNvPicPr>
            <a:picLocks noChangeAspect="1"/>
          </p:cNvPicPr>
          <p:nvPr/>
        </p:nvPicPr>
        <p:blipFill>
          <a:blip r:embed="rId5"/>
          <a:stretch>
            <a:fillRect/>
          </a:stretch>
        </p:blipFill>
        <p:spPr>
          <a:xfrm>
            <a:off x="199949" y="3806241"/>
            <a:ext cx="2531499" cy="1892399"/>
          </a:xfrm>
          <a:prstGeom prst="rect">
            <a:avLst/>
          </a:prstGeom>
        </p:spPr>
      </p:pic>
      <p:pic>
        <p:nvPicPr>
          <p:cNvPr id="25" name="Picture 24">
            <a:extLst>
              <a:ext uri="{FF2B5EF4-FFF2-40B4-BE49-F238E27FC236}">
                <a16:creationId xmlns:a16="http://schemas.microsoft.com/office/drawing/2014/main" id="{8BB023E9-109F-937E-8459-0FA7E4399ACE}"/>
              </a:ext>
            </a:extLst>
          </p:cNvPr>
          <p:cNvPicPr>
            <a:picLocks noChangeAspect="1"/>
          </p:cNvPicPr>
          <p:nvPr/>
        </p:nvPicPr>
        <p:blipFill>
          <a:blip r:embed="rId6"/>
          <a:stretch>
            <a:fillRect/>
          </a:stretch>
        </p:blipFill>
        <p:spPr>
          <a:xfrm>
            <a:off x="5261223" y="3819756"/>
            <a:ext cx="2129452" cy="1890775"/>
          </a:xfrm>
          <a:prstGeom prst="rect">
            <a:avLst/>
          </a:prstGeom>
        </p:spPr>
      </p:pic>
      <p:pic>
        <p:nvPicPr>
          <p:cNvPr id="26" name="Picture 25">
            <a:extLst>
              <a:ext uri="{FF2B5EF4-FFF2-40B4-BE49-F238E27FC236}">
                <a16:creationId xmlns:a16="http://schemas.microsoft.com/office/drawing/2014/main" id="{4EA749BF-5F9E-5C23-ED00-5F430140CBD5}"/>
              </a:ext>
            </a:extLst>
          </p:cNvPr>
          <p:cNvPicPr>
            <a:picLocks noChangeAspect="1"/>
          </p:cNvPicPr>
          <p:nvPr/>
        </p:nvPicPr>
        <p:blipFill>
          <a:blip r:embed="rId7"/>
          <a:stretch>
            <a:fillRect/>
          </a:stretch>
        </p:blipFill>
        <p:spPr>
          <a:xfrm>
            <a:off x="9748058" y="3819757"/>
            <a:ext cx="2211553" cy="1854856"/>
          </a:xfrm>
          <a:prstGeom prst="rect">
            <a:avLst/>
          </a:prstGeom>
        </p:spPr>
      </p:pic>
      <p:pic>
        <p:nvPicPr>
          <p:cNvPr id="27" name="Picture 26">
            <a:extLst>
              <a:ext uri="{FF2B5EF4-FFF2-40B4-BE49-F238E27FC236}">
                <a16:creationId xmlns:a16="http://schemas.microsoft.com/office/drawing/2014/main" id="{D4FD1DB8-F567-B49C-C5E4-136D66989600}"/>
              </a:ext>
            </a:extLst>
          </p:cNvPr>
          <p:cNvPicPr>
            <a:picLocks noChangeAspect="1"/>
          </p:cNvPicPr>
          <p:nvPr/>
        </p:nvPicPr>
        <p:blipFill>
          <a:blip r:embed="rId8"/>
          <a:stretch>
            <a:fillRect/>
          </a:stretch>
        </p:blipFill>
        <p:spPr>
          <a:xfrm>
            <a:off x="7623545" y="3806241"/>
            <a:ext cx="1891643" cy="1892399"/>
          </a:xfrm>
          <a:prstGeom prst="rect">
            <a:avLst/>
          </a:prstGeom>
        </p:spPr>
      </p:pic>
      <p:sp>
        <p:nvSpPr>
          <p:cNvPr id="28" name="TextBox 27">
            <a:extLst>
              <a:ext uri="{FF2B5EF4-FFF2-40B4-BE49-F238E27FC236}">
                <a16:creationId xmlns:a16="http://schemas.microsoft.com/office/drawing/2014/main" id="{6FE5415C-218F-696B-EBA6-A6530428BEC9}"/>
              </a:ext>
            </a:extLst>
          </p:cNvPr>
          <p:cNvSpPr txBox="1"/>
          <p:nvPr/>
        </p:nvSpPr>
        <p:spPr>
          <a:xfrm>
            <a:off x="2778245" y="5964474"/>
            <a:ext cx="819194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TIMELY | ACTIONABLE | SCIENTIFICALLY DEFENSIBLE </a:t>
            </a:r>
          </a:p>
        </p:txBody>
      </p:sp>
      <p:pic>
        <p:nvPicPr>
          <p:cNvPr id="17" name="Picture 8" descr="NNSA Logo copy">
            <a:extLst>
              <a:ext uri="{FF2B5EF4-FFF2-40B4-BE49-F238E27FC236}">
                <a16:creationId xmlns:a16="http://schemas.microsoft.com/office/drawing/2014/main" id="{BB89E903-64A5-690A-8351-37E21F3A9661}"/>
              </a:ext>
            </a:extLst>
          </p:cNvPr>
          <p:cNvPicPr>
            <a:picLocks noChangeAspect="1" noChangeArrowheads="1"/>
          </p:cNvPicPr>
          <p:nvPr/>
        </p:nvPicPr>
        <p:blipFill>
          <a:blip r:embed="rId9" cstate="print"/>
          <a:srcRect t="21671" b="24805"/>
          <a:stretch>
            <a:fillRect/>
          </a:stretch>
        </p:blipFill>
        <p:spPr bwMode="auto">
          <a:xfrm>
            <a:off x="-2" y="6042246"/>
            <a:ext cx="2383761" cy="815754"/>
          </a:xfrm>
          <a:prstGeom prst="rect">
            <a:avLst/>
          </a:prstGeom>
          <a:noFill/>
          <a:ln w="9525">
            <a:noFill/>
            <a:miter lim="800000"/>
            <a:headEnd/>
            <a:tailEnd/>
          </a:ln>
        </p:spPr>
      </p:pic>
    </p:spTree>
    <p:extLst>
      <p:ext uri="{BB962C8B-B14F-4D97-AF65-F5344CB8AC3E}">
        <p14:creationId xmlns:p14="http://schemas.microsoft.com/office/powerpoint/2010/main" val="201486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D9D6-A543-4755-9250-0E905BDD81E3}"/>
              </a:ext>
            </a:extLst>
          </p:cNvPr>
          <p:cNvSpPr>
            <a:spLocks noGrp="1"/>
          </p:cNvSpPr>
          <p:nvPr>
            <p:ph type="title"/>
          </p:nvPr>
        </p:nvSpPr>
        <p:spPr/>
        <p:txBody>
          <a:bodyPr>
            <a:normAutofit fontScale="90000"/>
          </a:bodyPr>
          <a:lstStyle/>
          <a:p>
            <a:r>
              <a:rPr lang="en-US" dirty="0"/>
              <a:t>How are public protection doses calculated in Turbo FRMAC?</a:t>
            </a:r>
          </a:p>
        </p:txBody>
      </p:sp>
      <p:sp>
        <p:nvSpPr>
          <p:cNvPr id="3" name="Content Placeholder 2">
            <a:extLst>
              <a:ext uri="{FF2B5EF4-FFF2-40B4-BE49-F238E27FC236}">
                <a16:creationId xmlns:a16="http://schemas.microsoft.com/office/drawing/2014/main" id="{6B71C8C7-8FF0-4427-8A64-10A0FC6CC92C}"/>
              </a:ext>
            </a:extLst>
          </p:cNvPr>
          <p:cNvSpPr>
            <a:spLocks noGrp="1"/>
          </p:cNvSpPr>
          <p:nvPr>
            <p:ph sz="quarter" idx="11"/>
          </p:nvPr>
        </p:nvSpPr>
        <p:spPr/>
        <p:txBody>
          <a:bodyPr/>
          <a:lstStyle/>
          <a:p>
            <a:pPr>
              <a:lnSpc>
                <a:spcPct val="100000"/>
              </a:lnSpc>
              <a:spcAft>
                <a:spcPts val="600"/>
              </a:spcAft>
            </a:pPr>
            <a:r>
              <a:rPr lang="en-US" sz="2400" dirty="0"/>
              <a:t>Public protection calculations include four exposure pathways:</a:t>
            </a:r>
          </a:p>
          <a:p>
            <a:pPr lvl="1">
              <a:lnSpc>
                <a:spcPct val="100000"/>
              </a:lnSpc>
              <a:spcAft>
                <a:spcPts val="600"/>
              </a:spcAft>
            </a:pPr>
            <a:r>
              <a:rPr lang="en-US" sz="2000" dirty="0"/>
              <a:t>Plume Inhalation</a:t>
            </a:r>
          </a:p>
          <a:p>
            <a:pPr lvl="1">
              <a:lnSpc>
                <a:spcPct val="100000"/>
              </a:lnSpc>
              <a:spcAft>
                <a:spcPts val="600"/>
              </a:spcAft>
            </a:pPr>
            <a:r>
              <a:rPr lang="en-US" sz="2000" dirty="0"/>
              <a:t>Plume Submersion</a:t>
            </a:r>
          </a:p>
          <a:p>
            <a:pPr lvl="1">
              <a:lnSpc>
                <a:spcPct val="100000"/>
              </a:lnSpc>
              <a:spcAft>
                <a:spcPts val="600"/>
              </a:spcAft>
            </a:pPr>
            <a:r>
              <a:rPr lang="en-US" sz="2000" dirty="0"/>
              <a:t>Resuspension Inhalation</a:t>
            </a:r>
          </a:p>
          <a:p>
            <a:pPr lvl="1">
              <a:lnSpc>
                <a:spcPct val="100000"/>
              </a:lnSpc>
              <a:spcAft>
                <a:spcPts val="600"/>
              </a:spcAft>
            </a:pPr>
            <a:r>
              <a:rPr lang="en-US" sz="2000" dirty="0"/>
              <a:t>Groundshine</a:t>
            </a:r>
          </a:p>
          <a:p>
            <a:pPr>
              <a:lnSpc>
                <a:spcPct val="100000"/>
              </a:lnSpc>
              <a:spcAft>
                <a:spcPts val="600"/>
              </a:spcAft>
            </a:pPr>
            <a:r>
              <a:rPr lang="en-US" sz="2400" dirty="0"/>
              <a:t>Ingestion exposure pathway is handled separately</a:t>
            </a:r>
          </a:p>
          <a:p>
            <a:pPr>
              <a:lnSpc>
                <a:spcPct val="100000"/>
              </a:lnSpc>
              <a:spcAft>
                <a:spcPts val="600"/>
              </a:spcAft>
            </a:pPr>
            <a:r>
              <a:rPr lang="en-US" sz="2400" dirty="0"/>
              <a:t>Dose is integrated over a user-specified </a:t>
            </a:r>
            <a:br>
              <a:rPr lang="en-US" sz="2400" dirty="0"/>
            </a:br>
            <a:r>
              <a:rPr lang="en-US" sz="2400" dirty="0"/>
              <a:t>time period</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03F700F-C409-454F-A19A-5EDC1C5EF508}"/>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113E31D-E2AB-40D1-8B51-AFA5AFEF393A}" type="slidenum">
              <a:rPr lang="en-US" sz="1300" smtClean="0">
                <a:solidFill>
                  <a:schemeClr val="bg2"/>
                </a:solidFill>
              </a:rPr>
              <a:pPr marL="0" marR="0" lvl="0" indent="0" algn="ctr" defTabSz="4572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dirty="0">
              <a:ln>
                <a:noFill/>
              </a:ln>
              <a:solidFill>
                <a:schemeClr val="bg2"/>
              </a:solidFill>
              <a:effectLst/>
              <a:uLnTx/>
              <a:uFillTx/>
              <a:latin typeface="Gill Sans MT" panose="020B0502020104020203" pitchFamily="34" charset="0"/>
              <a:ea typeface="+mn-ea"/>
              <a:cs typeface="+mn-cs"/>
            </a:endParaRPr>
          </a:p>
        </p:txBody>
      </p:sp>
      <p:pic>
        <p:nvPicPr>
          <p:cNvPr id="24" name="Picture 23">
            <a:extLst>
              <a:ext uri="{FF2B5EF4-FFF2-40B4-BE49-F238E27FC236}">
                <a16:creationId xmlns:a16="http://schemas.microsoft.com/office/drawing/2014/main" id="{9F0098CA-F2B3-4855-87F8-378F31FCCE25}"/>
              </a:ext>
            </a:extLst>
          </p:cNvPr>
          <p:cNvPicPr>
            <a:picLocks noChangeAspect="1"/>
          </p:cNvPicPr>
          <p:nvPr/>
        </p:nvPicPr>
        <p:blipFill>
          <a:blip r:embed="rId3"/>
          <a:stretch>
            <a:fillRect/>
          </a:stretch>
        </p:blipFill>
        <p:spPr>
          <a:xfrm>
            <a:off x="6622114" y="3241374"/>
            <a:ext cx="5089895" cy="3182638"/>
          </a:xfrm>
          <a:prstGeom prst="rect">
            <a:avLst/>
          </a:prstGeom>
        </p:spPr>
      </p:pic>
    </p:spTree>
    <p:extLst>
      <p:ext uri="{BB962C8B-B14F-4D97-AF65-F5344CB8AC3E}">
        <p14:creationId xmlns:p14="http://schemas.microsoft.com/office/powerpoint/2010/main" val="261968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27F7C-37E2-96C9-E5DB-E32C1774E97B}"/>
              </a:ext>
            </a:extLst>
          </p:cNvPr>
          <p:cNvSpPr>
            <a:spLocks noGrp="1"/>
          </p:cNvSpPr>
          <p:nvPr>
            <p:ph type="title"/>
          </p:nvPr>
        </p:nvSpPr>
        <p:spPr/>
        <p:txBody>
          <a:bodyPr>
            <a:normAutofit fontScale="90000"/>
          </a:bodyPr>
          <a:lstStyle/>
          <a:p>
            <a:r>
              <a:rPr lang="en-US" dirty="0"/>
              <a:t>Types of Public Protection Calculations	</a:t>
            </a:r>
          </a:p>
        </p:txBody>
      </p:sp>
      <p:sp>
        <p:nvSpPr>
          <p:cNvPr id="3" name="Content Placeholder 2">
            <a:extLst>
              <a:ext uri="{FF2B5EF4-FFF2-40B4-BE49-F238E27FC236}">
                <a16:creationId xmlns:a16="http://schemas.microsoft.com/office/drawing/2014/main" id="{CD3D43A6-2EF1-4371-3A76-852DD67156C8}"/>
              </a:ext>
            </a:extLst>
          </p:cNvPr>
          <p:cNvSpPr>
            <a:spLocks noGrp="1"/>
          </p:cNvSpPr>
          <p:nvPr>
            <p:ph sz="quarter" idx="11"/>
          </p:nvPr>
        </p:nvSpPr>
        <p:spPr>
          <a:xfrm>
            <a:off x="1019908" y="1910992"/>
            <a:ext cx="10426856" cy="4237761"/>
          </a:xfrm>
        </p:spPr>
        <p:txBody>
          <a:bodyPr>
            <a:normAutofit/>
          </a:bodyPr>
          <a:lstStyle/>
          <a:p>
            <a:pPr marL="342900" indent="-342900">
              <a:buFont typeface="Arial" panose="020B0604020202020204" pitchFamily="34" charset="0"/>
              <a:buChar char="•"/>
            </a:pPr>
            <a:r>
              <a:rPr lang="en-US" sz="2400" dirty="0"/>
              <a:t>Derived Response Level (DRL)</a:t>
            </a:r>
          </a:p>
          <a:p>
            <a:pPr marL="342900" indent="-342900">
              <a:buFont typeface="Arial" panose="020B0604020202020204" pitchFamily="34" charset="0"/>
              <a:buChar char="•"/>
            </a:pPr>
            <a:r>
              <a:rPr lang="en-US" sz="2400" dirty="0"/>
              <a:t>Administration of Potassium Iodide (KI)</a:t>
            </a:r>
          </a:p>
          <a:p>
            <a:pPr marL="342900" indent="-342900">
              <a:buFont typeface="Arial" panose="020B0604020202020204" pitchFamily="34" charset="0"/>
              <a:buChar char="•"/>
            </a:pPr>
            <a:r>
              <a:rPr lang="en-US" sz="2400" dirty="0"/>
              <a:t>Projected Public Dose (PPD)</a:t>
            </a:r>
          </a:p>
          <a:p>
            <a:pPr marL="342900" indent="-342900">
              <a:buFont typeface="Arial" panose="020B0604020202020204" pitchFamily="34" charset="0"/>
              <a:buChar char="•"/>
            </a:pPr>
            <a:r>
              <a:rPr lang="en-US" sz="2400" dirty="0"/>
              <a:t>Dose Parameters</a:t>
            </a:r>
          </a:p>
        </p:txBody>
      </p:sp>
      <p:sp>
        <p:nvSpPr>
          <p:cNvPr id="4" name="Slide Number Placeholder 3">
            <a:extLst>
              <a:ext uri="{FF2B5EF4-FFF2-40B4-BE49-F238E27FC236}">
                <a16:creationId xmlns:a16="http://schemas.microsoft.com/office/drawing/2014/main" id="{EF1BAEFB-BA05-7A51-A3FC-23EF6EAE02E9}"/>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61</a:t>
            </a:fld>
            <a:endParaRPr lang="en-US" sz="1300" dirty="0">
              <a:solidFill>
                <a:schemeClr val="bg2"/>
              </a:solidFill>
              <a:latin typeface="Gill Sans MT" panose="020B0502020104020203" pitchFamily="34" charset="0"/>
            </a:endParaRPr>
          </a:p>
        </p:txBody>
      </p:sp>
    </p:spTree>
    <p:extLst>
      <p:ext uri="{BB962C8B-B14F-4D97-AF65-F5344CB8AC3E}">
        <p14:creationId xmlns:p14="http://schemas.microsoft.com/office/powerpoint/2010/main" val="405686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AB36-160B-4B3C-A97C-247E037E44BF}"/>
              </a:ext>
            </a:extLst>
          </p:cNvPr>
          <p:cNvSpPr>
            <a:spLocks noGrp="1"/>
          </p:cNvSpPr>
          <p:nvPr>
            <p:ph type="title"/>
          </p:nvPr>
        </p:nvSpPr>
        <p:spPr/>
        <p:txBody>
          <a:bodyPr>
            <a:normAutofit fontScale="90000"/>
          </a:bodyPr>
          <a:lstStyle/>
          <a:p>
            <a:r>
              <a:rPr lang="en-US" dirty="0"/>
              <a:t>Types of Derived Response Levels (DRL)</a:t>
            </a:r>
          </a:p>
        </p:txBody>
      </p:sp>
      <p:sp>
        <p:nvSpPr>
          <p:cNvPr id="3" name="Content Placeholder 2">
            <a:extLst>
              <a:ext uri="{FF2B5EF4-FFF2-40B4-BE49-F238E27FC236}">
                <a16:creationId xmlns:a16="http://schemas.microsoft.com/office/drawing/2014/main" id="{CAD87330-2F01-48ED-8EE0-16F018986CCB}"/>
              </a:ext>
            </a:extLst>
          </p:cNvPr>
          <p:cNvSpPr>
            <a:spLocks noGrp="1"/>
          </p:cNvSpPr>
          <p:nvPr>
            <p:ph sz="quarter" idx="11"/>
          </p:nvPr>
        </p:nvSpPr>
        <p:spPr/>
        <p:txBody>
          <a:bodyPr/>
          <a:lstStyle/>
          <a:p>
            <a:r>
              <a:rPr lang="en-US" b="1" dirty="0"/>
              <a:t>DRLs </a:t>
            </a:r>
            <a:r>
              <a:rPr lang="en-US" dirty="0"/>
              <a:t>can be both calculated and measurable quantities that are used to generate contours on dispersion models to project areas where Protective Actions should be considered</a:t>
            </a:r>
            <a:endParaRPr lang="en-US" b="1" dirty="0"/>
          </a:p>
          <a:p>
            <a:r>
              <a:rPr lang="en-US" b="1" dirty="0"/>
              <a:t>Integrated Air DRLs </a:t>
            </a:r>
            <a:r>
              <a:rPr lang="en-US" dirty="0"/>
              <a:t>- The </a:t>
            </a:r>
            <a:r>
              <a:rPr lang="en-US" dirty="0">
                <a:solidFill>
                  <a:schemeClr val="tx1"/>
                </a:solidFill>
              </a:rPr>
              <a:t>integrated air activity </a:t>
            </a:r>
            <a:r>
              <a:rPr lang="en-US" dirty="0"/>
              <a:t>of a radionuclide at which the total dose from all radionuclides in a release would equal the PAG over the time phase under consideration</a:t>
            </a:r>
          </a:p>
          <a:p>
            <a:r>
              <a:rPr lang="en-US" b="1" dirty="0"/>
              <a:t>Deposition DRLs </a:t>
            </a:r>
            <a:r>
              <a:rPr lang="en-US" dirty="0"/>
              <a:t>- The </a:t>
            </a:r>
            <a:r>
              <a:rPr lang="en-US" dirty="0">
                <a:solidFill>
                  <a:schemeClr val="tx1"/>
                </a:solidFill>
              </a:rPr>
              <a:t>areal activity at a </a:t>
            </a:r>
            <a:r>
              <a:rPr lang="en-US" dirty="0"/>
              <a:t>specific evaluation time of a radionuclide at which the total dose from all radionuclides in a release would equal the PAG over the time phase under consideration</a:t>
            </a:r>
          </a:p>
          <a:p>
            <a:r>
              <a:rPr lang="en-US" b="1" dirty="0"/>
              <a:t>Dose Rate/Exposure Rate DRLs </a:t>
            </a:r>
            <a:r>
              <a:rPr lang="en-US" dirty="0"/>
              <a:t>- The </a:t>
            </a:r>
            <a:r>
              <a:rPr lang="en-US" dirty="0">
                <a:solidFill>
                  <a:schemeClr val="tx1"/>
                </a:solidFill>
              </a:rPr>
              <a:t>external dose or exposure rate from </a:t>
            </a:r>
            <a:r>
              <a:rPr lang="en-US" dirty="0"/>
              <a:t>all radionuclides in a release that would produce a dose equal to the PAG over the time phase under consideration</a:t>
            </a:r>
          </a:p>
          <a:p>
            <a:endParaRPr lang="en-US" dirty="0"/>
          </a:p>
        </p:txBody>
      </p:sp>
      <p:sp>
        <p:nvSpPr>
          <p:cNvPr id="4" name="Slide Number Placeholder 3">
            <a:extLst>
              <a:ext uri="{FF2B5EF4-FFF2-40B4-BE49-F238E27FC236}">
                <a16:creationId xmlns:a16="http://schemas.microsoft.com/office/drawing/2014/main" id="{18FDE4AD-C7EA-45A6-BE4A-DDF7294B22B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400" b="0" i="0" u="none" strike="noStrike" kern="1200" cap="none" spc="0" normalizeH="0" baseline="0" noProof="0" dirty="0">
              <a:ln>
                <a:noFill/>
              </a:ln>
              <a:solidFill>
                <a:srgbClr val="E7E6E6">
                  <a:lumMod val="25000"/>
                </a:srgbClr>
              </a:solidFill>
              <a:effectLst/>
              <a:uLnTx/>
              <a:uFillTx/>
              <a:latin typeface="Gill Sans MT" panose="020B0502020104020203" pitchFamily="34" charset="0"/>
              <a:ea typeface="+mn-ea"/>
              <a:cs typeface="+mn-cs"/>
            </a:endParaRPr>
          </a:p>
        </p:txBody>
      </p:sp>
      <p:pic>
        <p:nvPicPr>
          <p:cNvPr id="8" name="Picture 7">
            <a:extLst>
              <a:ext uri="{FF2B5EF4-FFF2-40B4-BE49-F238E27FC236}">
                <a16:creationId xmlns:a16="http://schemas.microsoft.com/office/drawing/2014/main" id="{04932E6A-E484-41E7-A3B8-117D17E5D2B9}"/>
              </a:ext>
            </a:extLst>
          </p:cNvPr>
          <p:cNvPicPr>
            <a:picLocks noChangeAspect="1"/>
          </p:cNvPicPr>
          <p:nvPr/>
        </p:nvPicPr>
        <p:blipFill>
          <a:blip r:embed="rId3"/>
          <a:stretch>
            <a:fillRect/>
          </a:stretch>
        </p:blipFill>
        <p:spPr>
          <a:xfrm>
            <a:off x="10395886" y="4991712"/>
            <a:ext cx="1760758" cy="1875591"/>
          </a:xfrm>
          <a:prstGeom prst="rect">
            <a:avLst/>
          </a:prstGeom>
        </p:spPr>
      </p:pic>
      <p:sp>
        <p:nvSpPr>
          <p:cNvPr id="9" name="TextBox 8">
            <a:extLst>
              <a:ext uri="{FF2B5EF4-FFF2-40B4-BE49-F238E27FC236}">
                <a16:creationId xmlns:a16="http://schemas.microsoft.com/office/drawing/2014/main" id="{688D0CE7-6BB4-4607-A6A3-8C020F4D0775}"/>
              </a:ext>
            </a:extLst>
          </p:cNvPr>
          <p:cNvSpPr txBox="1"/>
          <p:nvPr/>
        </p:nvSpPr>
        <p:spPr>
          <a:xfrm>
            <a:off x="7169343" y="5726289"/>
            <a:ext cx="3073348" cy="9233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rebuchet MS" panose="020B0603020202020204"/>
                <a:ea typeface="+mn-ea"/>
                <a:cs typeface="+mn-cs"/>
              </a:rPr>
              <a:t>Which flavor of DRL to use depends on the question being asked</a:t>
            </a:r>
          </a:p>
        </p:txBody>
      </p:sp>
    </p:spTree>
    <p:extLst>
      <p:ext uri="{BB962C8B-B14F-4D97-AF65-F5344CB8AC3E}">
        <p14:creationId xmlns:p14="http://schemas.microsoft.com/office/powerpoint/2010/main" val="252447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2851-D451-B1BB-14EF-919F11641C32}"/>
              </a:ext>
            </a:extLst>
          </p:cNvPr>
          <p:cNvSpPr>
            <a:spLocks noGrp="1"/>
          </p:cNvSpPr>
          <p:nvPr>
            <p:ph type="title"/>
          </p:nvPr>
        </p:nvSpPr>
        <p:spPr/>
        <p:txBody>
          <a:bodyPr/>
          <a:lstStyle/>
          <a:p>
            <a:r>
              <a:rPr lang="en-US" dirty="0"/>
              <a:t>DRLs and Evaluation Time</a:t>
            </a:r>
          </a:p>
        </p:txBody>
      </p:sp>
      <p:sp>
        <p:nvSpPr>
          <p:cNvPr id="4" name="Slide Number Placeholder 3">
            <a:extLst>
              <a:ext uri="{FF2B5EF4-FFF2-40B4-BE49-F238E27FC236}">
                <a16:creationId xmlns:a16="http://schemas.microsoft.com/office/drawing/2014/main" id="{EE598DC7-ADB1-B35D-467B-33EC03DE0FE4}"/>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63</a:t>
            </a:fld>
            <a:endParaRPr lang="en-US" sz="1300" dirty="0">
              <a:solidFill>
                <a:schemeClr val="bg2"/>
              </a:solidFill>
              <a:latin typeface="Gill Sans MT" panose="020B0502020104020203" pitchFamily="34" charset="0"/>
            </a:endParaRPr>
          </a:p>
        </p:txBody>
      </p:sp>
      <p:sp>
        <p:nvSpPr>
          <p:cNvPr id="43" name="TextBox 42">
            <a:extLst>
              <a:ext uri="{FF2B5EF4-FFF2-40B4-BE49-F238E27FC236}">
                <a16:creationId xmlns:a16="http://schemas.microsoft.com/office/drawing/2014/main" id="{5C56FD7C-9415-7B34-C818-4388B9CD67F9}"/>
              </a:ext>
            </a:extLst>
          </p:cNvPr>
          <p:cNvSpPr txBox="1"/>
          <p:nvPr/>
        </p:nvSpPr>
        <p:spPr>
          <a:xfrm>
            <a:off x="5294064" y="6107668"/>
            <a:ext cx="649537" cy="369332"/>
          </a:xfrm>
          <a:prstGeom prst="rect">
            <a:avLst/>
          </a:prstGeom>
          <a:noFill/>
          <a:ln>
            <a:noFill/>
          </a:ln>
        </p:spPr>
        <p:txBody>
          <a:bodyPr wrap="square">
            <a:spAutoFit/>
          </a:bodyPr>
          <a:lstStyle/>
          <a:p>
            <a:pPr defTabSz="914400" eaLnBrk="0" fontAlgn="base" hangingPunct="0">
              <a:spcBef>
                <a:spcPct val="0"/>
              </a:spcBef>
              <a:spcAft>
                <a:spcPct val="0"/>
              </a:spcAft>
              <a:defRPr/>
            </a:pPr>
            <a:r>
              <a:rPr lang="en-US" dirty="0">
                <a:solidFill>
                  <a:prstClr val="black"/>
                </a:solidFill>
                <a:latin typeface="Calibri" panose="020F0502020204030204" pitchFamily="34" charset="0"/>
                <a:ea typeface="ＭＳ Ｐゴシック" pitchFamily="-106" charset="-128"/>
              </a:rPr>
              <a:t>Time</a:t>
            </a:r>
          </a:p>
        </p:txBody>
      </p:sp>
      <p:sp>
        <p:nvSpPr>
          <p:cNvPr id="44" name="TextBox 43">
            <a:extLst>
              <a:ext uri="{FF2B5EF4-FFF2-40B4-BE49-F238E27FC236}">
                <a16:creationId xmlns:a16="http://schemas.microsoft.com/office/drawing/2014/main" id="{C511B968-F41B-537B-5758-9D5F591E7AFF}"/>
              </a:ext>
            </a:extLst>
          </p:cNvPr>
          <p:cNvSpPr txBox="1"/>
          <p:nvPr/>
        </p:nvSpPr>
        <p:spPr>
          <a:xfrm>
            <a:off x="3065835" y="5643533"/>
            <a:ext cx="391454" cy="461665"/>
          </a:xfrm>
          <a:prstGeom prst="rect">
            <a:avLst/>
          </a:prstGeom>
          <a:noFill/>
          <a:ln>
            <a:noFill/>
          </a:ln>
        </p:spPr>
        <p:txBody>
          <a:bodyPr wrap="none">
            <a:spAutoFit/>
          </a:bodyPr>
          <a:lstStyle/>
          <a:p>
            <a:pPr algn="ctr" defTabSz="914400" eaLnBrk="0" fontAlgn="base" hangingPunct="0">
              <a:spcBef>
                <a:spcPct val="0"/>
              </a:spcBef>
              <a:spcAft>
                <a:spcPct val="0"/>
              </a:spcAft>
              <a:defRPr/>
            </a:pPr>
            <a:r>
              <a:rPr lang="en-US" sz="2400" dirty="0">
                <a:solidFill>
                  <a:prstClr val="black"/>
                </a:solidFill>
                <a:latin typeface="Calibri" panose="020F0502020204030204" pitchFamily="34" charset="0"/>
                <a:ea typeface="ＭＳ Ｐゴシック" pitchFamily="-106" charset="-128"/>
              </a:rPr>
              <a:t>t</a:t>
            </a:r>
            <a:r>
              <a:rPr lang="en-US" sz="2400" baseline="-25000" dirty="0">
                <a:solidFill>
                  <a:prstClr val="black"/>
                </a:solidFill>
                <a:latin typeface="Calibri" panose="020F0502020204030204" pitchFamily="34" charset="0"/>
                <a:ea typeface="ＭＳ Ｐゴシック" pitchFamily="-106" charset="-128"/>
              </a:rPr>
              <a:t>1</a:t>
            </a:r>
          </a:p>
        </p:txBody>
      </p:sp>
      <p:sp>
        <p:nvSpPr>
          <p:cNvPr id="45" name="TextBox 44">
            <a:extLst>
              <a:ext uri="{FF2B5EF4-FFF2-40B4-BE49-F238E27FC236}">
                <a16:creationId xmlns:a16="http://schemas.microsoft.com/office/drawing/2014/main" id="{6885985A-922E-BD1C-0027-D80BAECDBBB9}"/>
              </a:ext>
            </a:extLst>
          </p:cNvPr>
          <p:cNvSpPr txBox="1"/>
          <p:nvPr/>
        </p:nvSpPr>
        <p:spPr>
          <a:xfrm>
            <a:off x="6897258" y="5656264"/>
            <a:ext cx="391454" cy="461665"/>
          </a:xfrm>
          <a:prstGeom prst="rect">
            <a:avLst/>
          </a:prstGeom>
          <a:noFill/>
          <a:ln>
            <a:noFill/>
          </a:ln>
        </p:spPr>
        <p:txBody>
          <a:bodyPr wrap="none">
            <a:spAutoFit/>
          </a:bodyPr>
          <a:lstStyle/>
          <a:p>
            <a:pPr algn="ctr" defTabSz="914400" eaLnBrk="0" fontAlgn="base" hangingPunct="0">
              <a:spcBef>
                <a:spcPct val="0"/>
              </a:spcBef>
              <a:spcAft>
                <a:spcPct val="0"/>
              </a:spcAft>
              <a:defRPr/>
            </a:pPr>
            <a:r>
              <a:rPr lang="en-US" sz="2400" dirty="0">
                <a:solidFill>
                  <a:prstClr val="black"/>
                </a:solidFill>
                <a:latin typeface="Calibri" panose="020F0502020204030204" pitchFamily="34" charset="0"/>
                <a:ea typeface="ＭＳ Ｐゴシック" pitchFamily="-106" charset="-128"/>
              </a:rPr>
              <a:t>t</a:t>
            </a:r>
            <a:r>
              <a:rPr lang="en-US" sz="2400" baseline="-25000" dirty="0">
                <a:solidFill>
                  <a:prstClr val="black"/>
                </a:solidFill>
                <a:latin typeface="Calibri" panose="020F0502020204030204" pitchFamily="34" charset="0"/>
                <a:ea typeface="ＭＳ Ｐゴシック" pitchFamily="-106" charset="-128"/>
              </a:rPr>
              <a:t>2</a:t>
            </a:r>
          </a:p>
        </p:txBody>
      </p:sp>
      <p:graphicFrame>
        <p:nvGraphicFramePr>
          <p:cNvPr id="46" name="Chart 45">
            <a:extLst>
              <a:ext uri="{FF2B5EF4-FFF2-40B4-BE49-F238E27FC236}">
                <a16:creationId xmlns:a16="http://schemas.microsoft.com/office/drawing/2014/main" id="{3B117B25-9F85-E9C7-61FF-A62294C60168}"/>
              </a:ext>
            </a:extLst>
          </p:cNvPr>
          <p:cNvGraphicFramePr/>
          <p:nvPr/>
        </p:nvGraphicFramePr>
        <p:xfrm>
          <a:off x="2022736" y="1327796"/>
          <a:ext cx="7848600" cy="4440239"/>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a:extLst>
              <a:ext uri="{FF2B5EF4-FFF2-40B4-BE49-F238E27FC236}">
                <a16:creationId xmlns:a16="http://schemas.microsoft.com/office/drawing/2014/main" id="{770C6521-CB79-24E7-9F07-20F11C2590CB}"/>
              </a:ext>
            </a:extLst>
          </p:cNvPr>
          <p:cNvSpPr txBox="1"/>
          <p:nvPr/>
        </p:nvSpPr>
        <p:spPr>
          <a:xfrm>
            <a:off x="2011635" y="5656264"/>
            <a:ext cx="391454" cy="461665"/>
          </a:xfrm>
          <a:prstGeom prst="rect">
            <a:avLst/>
          </a:prstGeom>
          <a:noFill/>
          <a:ln>
            <a:noFill/>
          </a:ln>
        </p:spPr>
        <p:txBody>
          <a:bodyPr wrap="none">
            <a:spAutoFit/>
          </a:bodyPr>
          <a:lstStyle/>
          <a:p>
            <a:pPr algn="ctr" defTabSz="914400" eaLnBrk="0" fontAlgn="base" hangingPunct="0">
              <a:spcBef>
                <a:spcPct val="0"/>
              </a:spcBef>
              <a:spcAft>
                <a:spcPct val="0"/>
              </a:spcAft>
              <a:defRPr/>
            </a:pPr>
            <a:r>
              <a:rPr lang="en-US" sz="2400" dirty="0">
                <a:solidFill>
                  <a:prstClr val="black"/>
                </a:solidFill>
                <a:latin typeface="Calibri" panose="020F0502020204030204" pitchFamily="34" charset="0"/>
                <a:ea typeface="ＭＳ Ｐゴシック" pitchFamily="-106" charset="-128"/>
              </a:rPr>
              <a:t>t</a:t>
            </a:r>
            <a:r>
              <a:rPr lang="en-US" sz="2400" baseline="-25000" dirty="0">
                <a:solidFill>
                  <a:prstClr val="black"/>
                </a:solidFill>
                <a:latin typeface="Calibri" panose="020F0502020204030204" pitchFamily="34" charset="0"/>
                <a:ea typeface="ＭＳ Ｐゴシック" pitchFamily="-106" charset="-128"/>
              </a:rPr>
              <a:t>0</a:t>
            </a:r>
          </a:p>
        </p:txBody>
      </p:sp>
      <p:sp>
        <p:nvSpPr>
          <p:cNvPr id="48" name="TextBox 47">
            <a:extLst>
              <a:ext uri="{FF2B5EF4-FFF2-40B4-BE49-F238E27FC236}">
                <a16:creationId xmlns:a16="http://schemas.microsoft.com/office/drawing/2014/main" id="{06A11984-9196-04E6-3DC6-97B3CA6DF27B}"/>
              </a:ext>
            </a:extLst>
          </p:cNvPr>
          <p:cNvSpPr txBox="1">
            <a:spLocks noChangeArrowheads="1"/>
          </p:cNvSpPr>
          <p:nvPr/>
        </p:nvSpPr>
        <p:spPr bwMode="auto">
          <a:xfrm>
            <a:off x="8518480" y="3556001"/>
            <a:ext cx="1311321" cy="4603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defTabSz="914400" fontAlgn="base">
              <a:spcBef>
                <a:spcPct val="0"/>
              </a:spcBef>
              <a:spcAft>
                <a:spcPct val="0"/>
              </a:spcAft>
            </a:pPr>
            <a:r>
              <a:rPr lang="en-US" dirty="0">
                <a:solidFill>
                  <a:prstClr val="black"/>
                </a:solidFill>
                <a:latin typeface="Calibri" panose="020F0502020204030204" pitchFamily="34" charset="0"/>
              </a:rPr>
              <a:t>DRL(</a:t>
            </a:r>
            <a:r>
              <a:rPr lang="en-US" dirty="0" err="1">
                <a:solidFill>
                  <a:prstClr val="black"/>
                </a:solidFill>
                <a:latin typeface="Calibri" panose="020F0502020204030204" pitchFamily="34" charset="0"/>
              </a:rPr>
              <a:t>t</a:t>
            </a:r>
            <a:r>
              <a:rPr lang="en-US" baseline="-25000" dirty="0" err="1">
                <a:solidFill>
                  <a:prstClr val="black"/>
                </a:solidFill>
                <a:latin typeface="Calibri" panose="020F0502020204030204" pitchFamily="34" charset="0"/>
              </a:rPr>
              <a:t>n</a:t>
            </a:r>
            <a:r>
              <a:rPr lang="en-US" dirty="0">
                <a:solidFill>
                  <a:prstClr val="black"/>
                </a:solidFill>
                <a:latin typeface="Calibri" panose="020F0502020204030204" pitchFamily="34" charset="0"/>
              </a:rPr>
              <a:t>)</a:t>
            </a:r>
          </a:p>
        </p:txBody>
      </p:sp>
      <p:cxnSp>
        <p:nvCxnSpPr>
          <p:cNvPr id="49" name="Straight Arrow Connector 48">
            <a:extLst>
              <a:ext uri="{FF2B5EF4-FFF2-40B4-BE49-F238E27FC236}">
                <a16:creationId xmlns:a16="http://schemas.microsoft.com/office/drawing/2014/main" id="{9A934E85-2A4F-90E9-BC18-BAD585F50708}"/>
              </a:ext>
            </a:extLst>
          </p:cNvPr>
          <p:cNvCxnSpPr>
            <a:stCxn id="48" idx="1"/>
          </p:cNvCxnSpPr>
          <p:nvPr/>
        </p:nvCxnSpPr>
        <p:spPr>
          <a:xfrm flipH="1">
            <a:off x="7517837" y="3786189"/>
            <a:ext cx="1000642" cy="1009331"/>
          </a:xfrm>
          <a:prstGeom prst="straightConnector1">
            <a:avLst/>
          </a:prstGeom>
          <a:noFill/>
          <a:ln w="19050" cap="flat" cmpd="sng" algn="ctr">
            <a:solidFill>
              <a:sysClr val="windowText" lastClr="000000"/>
            </a:solidFill>
            <a:prstDash val="solid"/>
            <a:tailEnd type="arrow"/>
          </a:ln>
          <a:effectLst/>
        </p:spPr>
      </p:cxnSp>
      <p:sp>
        <p:nvSpPr>
          <p:cNvPr id="50" name="TextBox 49">
            <a:extLst>
              <a:ext uri="{FF2B5EF4-FFF2-40B4-BE49-F238E27FC236}">
                <a16:creationId xmlns:a16="http://schemas.microsoft.com/office/drawing/2014/main" id="{B937D145-BEAB-4E54-414F-B0C18C6E32DA}"/>
              </a:ext>
            </a:extLst>
          </p:cNvPr>
          <p:cNvSpPr txBox="1">
            <a:spLocks noChangeArrowheads="1"/>
          </p:cNvSpPr>
          <p:nvPr/>
        </p:nvSpPr>
        <p:spPr bwMode="auto">
          <a:xfrm>
            <a:off x="4849179" y="5610165"/>
            <a:ext cx="360996" cy="400110"/>
          </a:xfrm>
          <a:prstGeom prst="rect">
            <a:avLst/>
          </a:prstGeom>
          <a:noFill/>
          <a:ln w="12700">
            <a:no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defTabSz="914400" fontAlgn="base">
              <a:spcBef>
                <a:spcPct val="0"/>
              </a:spcBef>
              <a:spcAft>
                <a:spcPct val="0"/>
              </a:spcAft>
            </a:pPr>
            <a:r>
              <a:rPr lang="en-US" sz="2000" dirty="0" err="1">
                <a:solidFill>
                  <a:prstClr val="black"/>
                </a:solidFill>
                <a:latin typeface="Calibri" panose="020F0502020204030204" pitchFamily="34" charset="0"/>
              </a:rPr>
              <a:t>t</a:t>
            </a:r>
            <a:r>
              <a:rPr lang="en-US" sz="2000" baseline="-25000" dirty="0" err="1">
                <a:solidFill>
                  <a:prstClr val="black"/>
                </a:solidFill>
                <a:latin typeface="Calibri" panose="020F0502020204030204" pitchFamily="34" charset="0"/>
              </a:rPr>
              <a:t>n</a:t>
            </a:r>
            <a:endParaRPr lang="en-US" sz="2000" baseline="-25000" dirty="0">
              <a:solidFill>
                <a:prstClr val="black"/>
              </a:solidFill>
              <a:latin typeface="Calibri" panose="020F0502020204030204" pitchFamily="34" charset="0"/>
            </a:endParaRPr>
          </a:p>
        </p:txBody>
      </p:sp>
      <p:cxnSp>
        <p:nvCxnSpPr>
          <p:cNvPr id="51" name="Straight Connector 50">
            <a:extLst>
              <a:ext uri="{FF2B5EF4-FFF2-40B4-BE49-F238E27FC236}">
                <a16:creationId xmlns:a16="http://schemas.microsoft.com/office/drawing/2014/main" id="{1A4CB363-423A-D1CB-F480-142E2E8B620B}"/>
              </a:ext>
            </a:extLst>
          </p:cNvPr>
          <p:cNvCxnSpPr/>
          <p:nvPr/>
        </p:nvCxnSpPr>
        <p:spPr>
          <a:xfrm>
            <a:off x="7517837" y="4795520"/>
            <a:ext cx="0" cy="808991"/>
          </a:xfrm>
          <a:prstGeom prst="line">
            <a:avLst/>
          </a:prstGeom>
          <a:noFill/>
          <a:ln w="19050" cap="flat" cmpd="sng" algn="ctr">
            <a:solidFill>
              <a:sysClr val="windowText" lastClr="000000"/>
            </a:solidFill>
            <a:prstDash val="sysDash"/>
          </a:ln>
          <a:effectLst/>
        </p:spPr>
      </p:cxnSp>
      <p:sp>
        <p:nvSpPr>
          <p:cNvPr id="52" name="TextBox 51">
            <a:extLst>
              <a:ext uri="{FF2B5EF4-FFF2-40B4-BE49-F238E27FC236}">
                <a16:creationId xmlns:a16="http://schemas.microsoft.com/office/drawing/2014/main" id="{55D7B795-0656-EBCA-7EEE-2015E21E61CF}"/>
              </a:ext>
            </a:extLst>
          </p:cNvPr>
          <p:cNvSpPr txBox="1">
            <a:spLocks noChangeArrowheads="1"/>
          </p:cNvSpPr>
          <p:nvPr/>
        </p:nvSpPr>
        <p:spPr bwMode="auto">
          <a:xfrm>
            <a:off x="5943600" y="3040063"/>
            <a:ext cx="1079500"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defTabSz="914400" fontAlgn="base">
              <a:spcBef>
                <a:spcPct val="0"/>
              </a:spcBef>
              <a:spcAft>
                <a:spcPct val="0"/>
              </a:spcAft>
            </a:pPr>
            <a:r>
              <a:rPr lang="en-US" dirty="0">
                <a:solidFill>
                  <a:prstClr val="black"/>
                </a:solidFill>
                <a:latin typeface="Calibri" panose="020F0502020204030204" pitchFamily="34" charset="0"/>
              </a:rPr>
              <a:t>DRL(</a:t>
            </a:r>
            <a:r>
              <a:rPr lang="en-US" dirty="0" err="1">
                <a:solidFill>
                  <a:prstClr val="black"/>
                </a:solidFill>
                <a:latin typeface="Calibri" panose="020F0502020204030204" pitchFamily="34" charset="0"/>
              </a:rPr>
              <a:t>t</a:t>
            </a:r>
            <a:r>
              <a:rPr lang="en-US" baseline="-25000" dirty="0" err="1">
                <a:solidFill>
                  <a:prstClr val="black"/>
                </a:solidFill>
                <a:latin typeface="Calibri" panose="020F0502020204030204" pitchFamily="34" charset="0"/>
              </a:rPr>
              <a:t>n</a:t>
            </a:r>
            <a:r>
              <a:rPr lang="en-US" dirty="0">
                <a:solidFill>
                  <a:prstClr val="black"/>
                </a:solidFill>
                <a:latin typeface="Calibri" panose="020F0502020204030204" pitchFamily="34" charset="0"/>
              </a:rPr>
              <a:t>)</a:t>
            </a:r>
          </a:p>
        </p:txBody>
      </p:sp>
      <p:cxnSp>
        <p:nvCxnSpPr>
          <p:cNvPr id="53" name="Straight Arrow Connector 52">
            <a:extLst>
              <a:ext uri="{FF2B5EF4-FFF2-40B4-BE49-F238E27FC236}">
                <a16:creationId xmlns:a16="http://schemas.microsoft.com/office/drawing/2014/main" id="{9EECF66C-A691-6553-E984-662F2A27C674}"/>
              </a:ext>
            </a:extLst>
          </p:cNvPr>
          <p:cNvCxnSpPr>
            <a:stCxn id="52" idx="1"/>
          </p:cNvCxnSpPr>
          <p:nvPr/>
        </p:nvCxnSpPr>
        <p:spPr>
          <a:xfrm flipH="1">
            <a:off x="5029200" y="3271044"/>
            <a:ext cx="914400" cy="904716"/>
          </a:xfrm>
          <a:prstGeom prst="straightConnector1">
            <a:avLst/>
          </a:prstGeom>
          <a:noFill/>
          <a:ln w="19050" cap="flat" cmpd="sng" algn="ctr">
            <a:solidFill>
              <a:sysClr val="windowText" lastClr="000000"/>
            </a:solidFill>
            <a:prstDash val="solid"/>
            <a:tailEnd type="arrow"/>
          </a:ln>
          <a:effectLst/>
        </p:spPr>
      </p:cxnSp>
      <p:sp>
        <p:nvSpPr>
          <p:cNvPr id="54" name="TextBox 53">
            <a:extLst>
              <a:ext uri="{FF2B5EF4-FFF2-40B4-BE49-F238E27FC236}">
                <a16:creationId xmlns:a16="http://schemas.microsoft.com/office/drawing/2014/main" id="{0767AA5B-CB31-3BA1-D118-33F5CB25EF3B}"/>
              </a:ext>
            </a:extLst>
          </p:cNvPr>
          <p:cNvSpPr txBox="1">
            <a:spLocks noChangeArrowheads="1"/>
          </p:cNvSpPr>
          <p:nvPr/>
        </p:nvSpPr>
        <p:spPr bwMode="auto">
          <a:xfrm>
            <a:off x="7391400" y="5628140"/>
            <a:ext cx="360996" cy="400110"/>
          </a:xfrm>
          <a:prstGeom prst="rect">
            <a:avLst/>
          </a:prstGeom>
          <a:noFill/>
          <a:ln w="12700">
            <a:no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defTabSz="914400" fontAlgn="base">
              <a:spcBef>
                <a:spcPct val="0"/>
              </a:spcBef>
              <a:spcAft>
                <a:spcPct val="0"/>
              </a:spcAft>
            </a:pPr>
            <a:r>
              <a:rPr lang="en-US" sz="2000" dirty="0" err="1">
                <a:solidFill>
                  <a:prstClr val="black"/>
                </a:solidFill>
                <a:latin typeface="Calibri" panose="020F0502020204030204" pitchFamily="34" charset="0"/>
              </a:rPr>
              <a:t>t</a:t>
            </a:r>
            <a:r>
              <a:rPr lang="en-US" sz="2000" baseline="-25000" dirty="0" err="1">
                <a:solidFill>
                  <a:prstClr val="black"/>
                </a:solidFill>
                <a:latin typeface="Calibri" panose="020F0502020204030204" pitchFamily="34" charset="0"/>
              </a:rPr>
              <a:t>n</a:t>
            </a:r>
            <a:endParaRPr lang="en-US" sz="2000" baseline="-25000" dirty="0">
              <a:solidFill>
                <a:prstClr val="black"/>
              </a:solidFill>
              <a:latin typeface="Calibri" panose="020F0502020204030204" pitchFamily="34" charset="0"/>
            </a:endParaRPr>
          </a:p>
        </p:txBody>
      </p:sp>
      <p:cxnSp>
        <p:nvCxnSpPr>
          <p:cNvPr id="55" name="Straight Connector 54">
            <a:extLst>
              <a:ext uri="{FF2B5EF4-FFF2-40B4-BE49-F238E27FC236}">
                <a16:creationId xmlns:a16="http://schemas.microsoft.com/office/drawing/2014/main" id="{E529C75F-DDB0-78C0-6375-066E21AEAD6F}"/>
              </a:ext>
            </a:extLst>
          </p:cNvPr>
          <p:cNvCxnSpPr/>
          <p:nvPr/>
        </p:nvCxnSpPr>
        <p:spPr>
          <a:xfrm>
            <a:off x="5029200" y="4175760"/>
            <a:ext cx="0" cy="1447800"/>
          </a:xfrm>
          <a:prstGeom prst="line">
            <a:avLst/>
          </a:prstGeom>
          <a:noFill/>
          <a:ln w="19050" cap="flat" cmpd="sng" algn="ctr">
            <a:solidFill>
              <a:sysClr val="windowText" lastClr="000000"/>
            </a:solidFill>
            <a:prstDash val="sysDash"/>
          </a:ln>
          <a:effectLst/>
        </p:spPr>
      </p:cxnSp>
      <p:sp>
        <p:nvSpPr>
          <p:cNvPr id="56" name="TextBox 55">
            <a:extLst>
              <a:ext uri="{FF2B5EF4-FFF2-40B4-BE49-F238E27FC236}">
                <a16:creationId xmlns:a16="http://schemas.microsoft.com/office/drawing/2014/main" id="{1886212B-105D-EAEA-3CE0-D570BE6352C4}"/>
              </a:ext>
            </a:extLst>
          </p:cNvPr>
          <p:cNvSpPr txBox="1">
            <a:spLocks noChangeArrowheads="1"/>
          </p:cNvSpPr>
          <p:nvPr/>
        </p:nvSpPr>
        <p:spPr bwMode="auto">
          <a:xfrm>
            <a:off x="4194175" y="2172901"/>
            <a:ext cx="1320800"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defTabSz="914400" fontAlgn="base">
              <a:spcBef>
                <a:spcPct val="0"/>
              </a:spcBef>
              <a:spcAft>
                <a:spcPct val="0"/>
              </a:spcAft>
            </a:pPr>
            <a:r>
              <a:rPr lang="en-US" dirty="0">
                <a:solidFill>
                  <a:prstClr val="black"/>
                </a:solidFill>
                <a:latin typeface="Calibri" panose="020F0502020204030204" pitchFamily="34" charset="0"/>
              </a:rPr>
              <a:t>DRL(</a:t>
            </a:r>
            <a:r>
              <a:rPr lang="en-US" dirty="0" err="1">
                <a:solidFill>
                  <a:prstClr val="black"/>
                </a:solidFill>
                <a:latin typeface="Calibri" panose="020F0502020204030204" pitchFamily="34" charset="0"/>
              </a:rPr>
              <a:t>t</a:t>
            </a:r>
            <a:r>
              <a:rPr lang="en-US" baseline="-25000" dirty="0" err="1">
                <a:solidFill>
                  <a:prstClr val="black"/>
                </a:solidFill>
                <a:latin typeface="Calibri" panose="020F0502020204030204" pitchFamily="34" charset="0"/>
              </a:rPr>
              <a:t>n</a:t>
            </a:r>
            <a:r>
              <a:rPr lang="en-US" dirty="0">
                <a:solidFill>
                  <a:prstClr val="black"/>
                </a:solidFill>
                <a:latin typeface="Calibri" panose="020F0502020204030204" pitchFamily="34" charset="0"/>
              </a:rPr>
              <a:t>)</a:t>
            </a:r>
          </a:p>
        </p:txBody>
      </p:sp>
      <p:cxnSp>
        <p:nvCxnSpPr>
          <p:cNvPr id="57" name="Straight Arrow Connector 56">
            <a:extLst>
              <a:ext uri="{FF2B5EF4-FFF2-40B4-BE49-F238E27FC236}">
                <a16:creationId xmlns:a16="http://schemas.microsoft.com/office/drawing/2014/main" id="{46215BCB-2416-3D7B-9440-F47820947CD1}"/>
              </a:ext>
            </a:extLst>
          </p:cNvPr>
          <p:cNvCxnSpPr/>
          <p:nvPr/>
        </p:nvCxnSpPr>
        <p:spPr>
          <a:xfrm flipH="1">
            <a:off x="2783841" y="2403733"/>
            <a:ext cx="1410334" cy="396623"/>
          </a:xfrm>
          <a:prstGeom prst="straightConnector1">
            <a:avLst/>
          </a:prstGeom>
          <a:noFill/>
          <a:ln w="19050" cap="flat" cmpd="sng" algn="ctr">
            <a:solidFill>
              <a:sysClr val="windowText" lastClr="000000"/>
            </a:solidFill>
            <a:prstDash val="solid"/>
            <a:tailEnd type="arrow"/>
          </a:ln>
          <a:effectLst/>
        </p:spPr>
      </p:cxnSp>
      <p:sp>
        <p:nvSpPr>
          <p:cNvPr id="58" name="TextBox 57">
            <a:extLst>
              <a:ext uri="{FF2B5EF4-FFF2-40B4-BE49-F238E27FC236}">
                <a16:creationId xmlns:a16="http://schemas.microsoft.com/office/drawing/2014/main" id="{C615537B-9A9D-FA1B-151E-C14675AD11D3}"/>
              </a:ext>
            </a:extLst>
          </p:cNvPr>
          <p:cNvSpPr txBox="1">
            <a:spLocks noChangeArrowheads="1"/>
          </p:cNvSpPr>
          <p:nvPr/>
        </p:nvSpPr>
        <p:spPr bwMode="auto">
          <a:xfrm>
            <a:off x="2590800" y="5634335"/>
            <a:ext cx="360996" cy="400110"/>
          </a:xfrm>
          <a:prstGeom prst="rect">
            <a:avLst/>
          </a:prstGeom>
          <a:noFill/>
          <a:ln w="12700">
            <a:no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defTabSz="914400" fontAlgn="base">
              <a:spcBef>
                <a:spcPct val="0"/>
              </a:spcBef>
              <a:spcAft>
                <a:spcPct val="0"/>
              </a:spcAft>
            </a:pPr>
            <a:r>
              <a:rPr lang="en-US" sz="2000" dirty="0" err="1">
                <a:solidFill>
                  <a:prstClr val="black"/>
                </a:solidFill>
                <a:latin typeface="Calibri" panose="020F0502020204030204" pitchFamily="34" charset="0"/>
              </a:rPr>
              <a:t>t</a:t>
            </a:r>
            <a:r>
              <a:rPr lang="en-US" sz="2000" baseline="-25000" dirty="0" err="1">
                <a:solidFill>
                  <a:prstClr val="black"/>
                </a:solidFill>
                <a:latin typeface="Calibri" panose="020F0502020204030204" pitchFamily="34" charset="0"/>
              </a:rPr>
              <a:t>n</a:t>
            </a:r>
            <a:endParaRPr lang="en-US" baseline="-25000" dirty="0">
              <a:solidFill>
                <a:prstClr val="black"/>
              </a:solidFill>
              <a:latin typeface="Calibri" panose="020F0502020204030204" pitchFamily="34" charset="0"/>
            </a:endParaRPr>
          </a:p>
        </p:txBody>
      </p:sp>
      <p:cxnSp>
        <p:nvCxnSpPr>
          <p:cNvPr id="59" name="Straight Connector 58">
            <a:extLst>
              <a:ext uri="{FF2B5EF4-FFF2-40B4-BE49-F238E27FC236}">
                <a16:creationId xmlns:a16="http://schemas.microsoft.com/office/drawing/2014/main" id="{08FEBB95-B9F1-1095-01DA-01B2FECC23DE}"/>
              </a:ext>
            </a:extLst>
          </p:cNvPr>
          <p:cNvCxnSpPr/>
          <p:nvPr/>
        </p:nvCxnSpPr>
        <p:spPr>
          <a:xfrm flipV="1">
            <a:off x="2783070" y="2800356"/>
            <a:ext cx="0" cy="2804155"/>
          </a:xfrm>
          <a:prstGeom prst="line">
            <a:avLst/>
          </a:prstGeom>
          <a:noFill/>
          <a:ln w="19050" cap="flat" cmpd="sng" algn="ctr">
            <a:solidFill>
              <a:sysClr val="windowText" lastClr="000000"/>
            </a:solidFill>
            <a:prstDash val="sysDash"/>
          </a:ln>
          <a:effectLst/>
        </p:spPr>
      </p:cxnSp>
      <p:sp>
        <p:nvSpPr>
          <p:cNvPr id="60" name="TextBox 59">
            <a:extLst>
              <a:ext uri="{FF2B5EF4-FFF2-40B4-BE49-F238E27FC236}">
                <a16:creationId xmlns:a16="http://schemas.microsoft.com/office/drawing/2014/main" id="{4221E79A-50CC-F2D9-BCA3-1CA9BC9EFA70}"/>
              </a:ext>
            </a:extLst>
          </p:cNvPr>
          <p:cNvSpPr txBox="1"/>
          <p:nvPr/>
        </p:nvSpPr>
        <p:spPr>
          <a:xfrm rot="16200000">
            <a:off x="1119701" y="3394486"/>
            <a:ext cx="1658467" cy="400110"/>
          </a:xfrm>
          <a:prstGeom prst="rect">
            <a:avLst/>
          </a:prstGeom>
          <a:noFill/>
          <a:ln>
            <a:noFill/>
          </a:ln>
        </p:spPr>
        <p:txBody>
          <a:bodyPr wrap="none">
            <a:spAutoFit/>
          </a:bodyPr>
          <a:lstStyle/>
          <a:p>
            <a:pPr defTabSz="914400" eaLnBrk="0" fontAlgn="base" hangingPunct="0">
              <a:spcBef>
                <a:spcPct val="0"/>
              </a:spcBef>
              <a:spcAft>
                <a:spcPct val="0"/>
              </a:spcAft>
              <a:defRPr/>
            </a:pPr>
            <a:r>
              <a:rPr lang="en-US" sz="2000" dirty="0">
                <a:solidFill>
                  <a:prstClr val="black"/>
                </a:solidFill>
                <a:latin typeface="Calibri" panose="020F0502020204030204" pitchFamily="34" charset="0"/>
                <a:ea typeface="ＭＳ Ｐゴシック" pitchFamily="-106" charset="-128"/>
              </a:rPr>
              <a:t>Measurement</a:t>
            </a:r>
          </a:p>
        </p:txBody>
      </p:sp>
      <p:sp>
        <p:nvSpPr>
          <p:cNvPr id="61" name="TextBox 60">
            <a:extLst>
              <a:ext uri="{FF2B5EF4-FFF2-40B4-BE49-F238E27FC236}">
                <a16:creationId xmlns:a16="http://schemas.microsoft.com/office/drawing/2014/main" id="{17DC5430-BD2E-BED7-FE9E-67A7CD01081B}"/>
              </a:ext>
            </a:extLst>
          </p:cNvPr>
          <p:cNvSpPr txBox="1">
            <a:spLocks noChangeArrowheads="1"/>
          </p:cNvSpPr>
          <p:nvPr/>
        </p:nvSpPr>
        <p:spPr bwMode="auto">
          <a:xfrm>
            <a:off x="3810001" y="4872038"/>
            <a:ext cx="690317"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defTabSz="914400" fontAlgn="base">
              <a:spcBef>
                <a:spcPct val="0"/>
              </a:spcBef>
              <a:spcAft>
                <a:spcPct val="0"/>
              </a:spcAft>
            </a:pPr>
            <a:r>
              <a:rPr lang="en-US" dirty="0">
                <a:solidFill>
                  <a:prstClr val="black"/>
                </a:solidFill>
                <a:latin typeface="Calibri" panose="020F0502020204030204" pitchFamily="34" charset="0"/>
              </a:rPr>
              <a:t>PAG</a:t>
            </a:r>
          </a:p>
        </p:txBody>
      </p:sp>
    </p:spTree>
    <p:extLst>
      <p:ext uri="{BB962C8B-B14F-4D97-AF65-F5344CB8AC3E}">
        <p14:creationId xmlns:p14="http://schemas.microsoft.com/office/powerpoint/2010/main" val="396830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750"/>
                                        <p:tgtEl>
                                          <p:spTgt spid="5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750"/>
                                        <p:tgtEl>
                                          <p:spTgt spid="58"/>
                                        </p:tgtEl>
                                      </p:cBhvr>
                                    </p:animEffect>
                                  </p:childTnLst>
                                </p:cTn>
                              </p:par>
                            </p:childTnLst>
                          </p:cTn>
                        </p:par>
                        <p:par>
                          <p:cTn id="16" fill="hold">
                            <p:stCondLst>
                              <p:cond delay="750"/>
                            </p:stCondLst>
                            <p:childTnLst>
                              <p:par>
                                <p:cTn id="17" presetID="10" presetClass="entr" presetSubtype="0" fill="hold" nodeType="afterEffect">
                                  <p:stCondLst>
                                    <p:cond delay="100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9"/>
                                        </p:tgtEl>
                                      </p:cBhvr>
                                    </p:animEffect>
                                    <p:set>
                                      <p:cBhvr>
                                        <p:cTn id="27" dur="1" fill="hold">
                                          <p:stCondLst>
                                            <p:cond delay="499"/>
                                          </p:stCondLst>
                                        </p:cTn>
                                        <p:tgtEl>
                                          <p:spTgt spid="5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8"/>
                                        </p:tgtEl>
                                      </p:cBhvr>
                                    </p:animEffect>
                                    <p:set>
                                      <p:cBhvr>
                                        <p:cTn id="30" dur="1" fill="hold">
                                          <p:stCondLst>
                                            <p:cond delay="499"/>
                                          </p:stCondLst>
                                        </p:cTn>
                                        <p:tgtEl>
                                          <p:spTgt spid="5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57"/>
                                        </p:tgtEl>
                                      </p:cBhvr>
                                    </p:animEffect>
                                    <p:set>
                                      <p:cBhvr>
                                        <p:cTn id="33" dur="1" fill="hold">
                                          <p:stCondLst>
                                            <p:cond delay="499"/>
                                          </p:stCondLst>
                                        </p:cTn>
                                        <p:tgtEl>
                                          <p:spTgt spid="5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6"/>
                                        </p:tgtEl>
                                      </p:cBhvr>
                                    </p:animEffect>
                                    <p:set>
                                      <p:cBhvr>
                                        <p:cTn id="36" dur="1" fill="hold">
                                          <p:stCondLst>
                                            <p:cond delay="499"/>
                                          </p:stCondLst>
                                        </p:cTn>
                                        <p:tgtEl>
                                          <p:spTgt spid="56"/>
                                        </p:tgtEl>
                                        <p:attrNameLst>
                                          <p:attrName>style.visibility</p:attrName>
                                        </p:attrNameLst>
                                      </p:cBhvr>
                                      <p:to>
                                        <p:strVal val="hidden"/>
                                      </p:to>
                                    </p:set>
                                  </p:childTnLst>
                                </p:cTn>
                              </p:par>
                              <p:par>
                                <p:cTn id="37" presetID="10" presetClass="entr" presetSubtype="0" fill="hold" grpId="1"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par>
                          <p:cTn id="43" fill="hold">
                            <p:stCondLst>
                              <p:cond delay="500"/>
                            </p:stCondLst>
                            <p:childTnLst>
                              <p:par>
                                <p:cTn id="44" presetID="10" presetClass="entr" presetSubtype="0" fill="hold" nodeType="afterEffect">
                                  <p:stCondLst>
                                    <p:cond delay="105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grpId="0" nodeType="withEffect">
                                  <p:stCondLst>
                                    <p:cond delay="105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3"/>
                                        </p:tgtEl>
                                      </p:cBhvr>
                                    </p:animEffect>
                                    <p:set>
                                      <p:cBhvr>
                                        <p:cTn id="57" dur="1" fill="hold">
                                          <p:stCondLst>
                                            <p:cond delay="499"/>
                                          </p:stCondLst>
                                        </p:cTn>
                                        <p:tgtEl>
                                          <p:spTgt spid="53"/>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50"/>
                                        </p:tgtEl>
                                      </p:cBhvr>
                                    </p:animEffect>
                                    <p:set>
                                      <p:cBhvr>
                                        <p:cTn id="60" dur="1" fill="hold">
                                          <p:stCondLst>
                                            <p:cond delay="499"/>
                                          </p:stCondLst>
                                        </p:cTn>
                                        <p:tgtEl>
                                          <p:spTgt spid="5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52"/>
                                        </p:tgtEl>
                                      </p:cBhvr>
                                    </p:animEffect>
                                    <p:set>
                                      <p:cBhvr>
                                        <p:cTn id="63" dur="1" fill="hold">
                                          <p:stCondLst>
                                            <p:cond delay="499"/>
                                          </p:stCondLst>
                                        </p:cTn>
                                        <p:tgtEl>
                                          <p:spTgt spid="52"/>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750"/>
                                        <p:tgtEl>
                                          <p:spTgt spid="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750"/>
                                        <p:tgtEl>
                                          <p:spTgt spid="54"/>
                                        </p:tgtEl>
                                      </p:cBhvr>
                                    </p:animEffect>
                                  </p:childTnLst>
                                </p:cTn>
                              </p:par>
                            </p:childTnLst>
                          </p:cTn>
                        </p:par>
                        <p:par>
                          <p:cTn id="70" fill="hold">
                            <p:stCondLst>
                              <p:cond delay="750"/>
                            </p:stCondLst>
                            <p:childTnLst>
                              <p:par>
                                <p:cTn id="71" presetID="10" presetClass="entr" presetSubtype="0" fill="hold" nodeType="afterEffect">
                                  <p:stCondLst>
                                    <p:cond delay="100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500"/>
                                        <p:tgtEl>
                                          <p:spTgt spid="49"/>
                                        </p:tgtEl>
                                      </p:cBhvr>
                                    </p:animEffect>
                                  </p:childTnLst>
                                </p:cTn>
                              </p:par>
                              <p:par>
                                <p:cTn id="74" presetID="10" presetClass="entr" presetSubtype="0" fill="hold" grpId="0" nodeType="withEffect">
                                  <p:stCondLst>
                                    <p:cond delay="100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50" grpId="1"/>
      <p:bldP spid="52" grpId="0"/>
      <p:bldP spid="52" grpId="1"/>
      <p:bldP spid="54" grpId="0"/>
      <p:bldP spid="56" grpId="0"/>
      <p:bldP spid="56" grpId="1"/>
      <p:bldP spid="58" grpId="0"/>
      <p:bldP spid="58" grpId="1"/>
      <p:bldP spid="6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408A-9BEB-46C1-9D4A-14074FD89524}"/>
              </a:ext>
            </a:extLst>
          </p:cNvPr>
          <p:cNvSpPr>
            <a:spLocks noGrp="1"/>
          </p:cNvSpPr>
          <p:nvPr>
            <p:ph type="title"/>
          </p:nvPr>
        </p:nvSpPr>
        <p:spPr/>
        <p:txBody>
          <a:bodyPr/>
          <a:lstStyle/>
          <a:p>
            <a:r>
              <a:rPr lang="en-US" dirty="0"/>
              <a:t>FRMAC Default Assumptions</a:t>
            </a:r>
          </a:p>
        </p:txBody>
      </p:sp>
      <p:sp>
        <p:nvSpPr>
          <p:cNvPr id="3" name="Content Placeholder 2">
            <a:extLst>
              <a:ext uri="{FF2B5EF4-FFF2-40B4-BE49-F238E27FC236}">
                <a16:creationId xmlns:a16="http://schemas.microsoft.com/office/drawing/2014/main" id="{55B15D3E-40A4-4B81-83A5-B8C2CB48EA7E}"/>
              </a:ext>
            </a:extLst>
          </p:cNvPr>
          <p:cNvSpPr>
            <a:spLocks noGrp="1"/>
          </p:cNvSpPr>
          <p:nvPr>
            <p:ph sz="quarter" idx="11"/>
          </p:nvPr>
        </p:nvSpPr>
        <p:spPr/>
        <p:txBody>
          <a:bodyPr>
            <a:normAutofit/>
          </a:bodyPr>
          <a:lstStyle/>
          <a:p>
            <a:pPr marL="342900" indent="-342900">
              <a:spcAft>
                <a:spcPts val="0"/>
              </a:spcAft>
              <a:buFont typeface="Arial" panose="020B0604020202020204" pitchFamily="34" charset="0"/>
              <a:buChar char="•"/>
            </a:pPr>
            <a:r>
              <a:rPr lang="en-US" dirty="0"/>
              <a:t>Adult receptor, Whole Body (Effective) dose</a:t>
            </a:r>
          </a:p>
          <a:p>
            <a:pPr marL="342900" indent="-342900">
              <a:spcAft>
                <a:spcPts val="0"/>
              </a:spcAft>
              <a:buFont typeface="Arial" panose="020B0604020202020204" pitchFamily="34" charset="0"/>
              <a:buChar char="•"/>
            </a:pPr>
            <a:r>
              <a:rPr lang="en-US" dirty="0"/>
              <a:t>The receptor is outside and unprotected</a:t>
            </a:r>
          </a:p>
          <a:p>
            <a:pPr marL="342900" indent="-342900">
              <a:spcAft>
                <a:spcPts val="0"/>
              </a:spcAft>
              <a:buFont typeface="Arial" panose="020B0604020202020204" pitchFamily="34" charset="0"/>
              <a:buChar char="•"/>
            </a:pPr>
            <a:r>
              <a:rPr lang="en-US" dirty="0">
                <a:solidFill>
                  <a:schemeClr val="tx1"/>
                </a:solidFill>
              </a:rPr>
              <a:t>The plume is in contact with the ground</a:t>
            </a:r>
          </a:p>
          <a:p>
            <a:pPr marL="342900" indent="-342900">
              <a:spcAft>
                <a:spcPts val="0"/>
              </a:spcAft>
              <a:buFont typeface="Arial" panose="020B0604020202020204" pitchFamily="34" charset="0"/>
              <a:buChar char="•"/>
            </a:pPr>
            <a:r>
              <a:rPr lang="en-US" dirty="0">
                <a:solidFill>
                  <a:schemeClr val="tx1"/>
                </a:solidFill>
              </a:rPr>
              <a:t>Airborne noble gases are not deposited</a:t>
            </a:r>
          </a:p>
          <a:p>
            <a:pPr marL="342900" indent="-342900">
              <a:spcAft>
                <a:spcPts val="0"/>
              </a:spcAft>
              <a:buFont typeface="Arial" panose="020B0604020202020204" pitchFamily="34" charset="0"/>
              <a:buChar char="•"/>
            </a:pPr>
            <a:r>
              <a:rPr lang="en-US" dirty="0">
                <a:solidFill>
                  <a:schemeClr val="tx1"/>
                </a:solidFill>
              </a:rPr>
              <a:t>Deposition is immediate</a:t>
            </a:r>
          </a:p>
          <a:p>
            <a:pPr marL="342900" indent="-342900">
              <a:spcAft>
                <a:spcPts val="0"/>
              </a:spcAft>
              <a:buFont typeface="Arial" panose="020B0604020202020204" pitchFamily="34" charset="0"/>
              <a:buChar char="•"/>
            </a:pPr>
            <a:r>
              <a:rPr lang="en-US" dirty="0"/>
              <a:t>Deposition is assumed to be dry particulates with a default particle size of 1-micron Activity Median Aerodynamic Diameter (AMAD)</a:t>
            </a:r>
          </a:p>
          <a:p>
            <a:pPr marL="342900" indent="-342900">
              <a:spcAft>
                <a:spcPts val="0"/>
              </a:spcAft>
              <a:buFont typeface="Arial" panose="020B0604020202020204" pitchFamily="34" charset="0"/>
              <a:buChar char="•"/>
            </a:pPr>
            <a:r>
              <a:rPr lang="en-US" dirty="0"/>
              <a:t>ICRP Recommended Lung Clearance Type</a:t>
            </a:r>
          </a:p>
          <a:p>
            <a:pPr marL="342900" indent="-342900">
              <a:spcAft>
                <a:spcPts val="0"/>
              </a:spcAft>
              <a:buFont typeface="Arial" panose="020B0604020202020204" pitchFamily="34" charset="0"/>
              <a:buChar char="•"/>
            </a:pPr>
            <a:r>
              <a:rPr lang="en-US" dirty="0"/>
              <a:t>ICRP 60 based dose coefficients and breathing rates</a:t>
            </a:r>
          </a:p>
          <a:p>
            <a:pPr marL="342900" indent="-342900">
              <a:spcAft>
                <a:spcPts val="0"/>
              </a:spcAft>
              <a:buFont typeface="Arial" panose="020B0604020202020204" pitchFamily="34" charset="0"/>
              <a:buChar char="•"/>
            </a:pPr>
            <a:r>
              <a:rPr lang="en-US" dirty="0"/>
              <a:t>Maxwell and </a:t>
            </a:r>
            <a:r>
              <a:rPr lang="en-US" dirty="0" err="1"/>
              <a:t>Anspaugh</a:t>
            </a:r>
            <a:r>
              <a:rPr lang="en-US" dirty="0"/>
              <a:t> (2011) resuspension model</a:t>
            </a:r>
            <a:r>
              <a:rPr lang="en-US" baseline="30000" dirty="0"/>
              <a:t>1</a:t>
            </a:r>
          </a:p>
          <a:p>
            <a:pPr marL="342900" indent="-342900">
              <a:spcAft>
                <a:spcPts val="0"/>
              </a:spcAft>
              <a:buFont typeface="Arial" panose="020B0604020202020204" pitchFamily="34" charset="0"/>
              <a:buChar char="•"/>
            </a:pPr>
            <a:r>
              <a:rPr lang="en-US" dirty="0" err="1"/>
              <a:t>Anspaugh</a:t>
            </a:r>
            <a:r>
              <a:rPr lang="en-US" dirty="0"/>
              <a:t> (2002) weathering model</a:t>
            </a:r>
            <a:r>
              <a:rPr lang="en-US" baseline="30000" dirty="0"/>
              <a:t>2</a:t>
            </a:r>
          </a:p>
        </p:txBody>
      </p:sp>
      <p:sp>
        <p:nvSpPr>
          <p:cNvPr id="4" name="Slide Number Placeholder 3">
            <a:extLst>
              <a:ext uri="{FF2B5EF4-FFF2-40B4-BE49-F238E27FC236}">
                <a16:creationId xmlns:a16="http://schemas.microsoft.com/office/drawing/2014/main" id="{94B1462B-3150-415D-9D7F-7343D04BC22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13E31D-E2AB-40D1-8B51-AFA5AFEF393A}" type="slidenum">
              <a:rPr lang="en-US" sz="1300" smtClean="0">
                <a:solidFill>
                  <a:schemeClr val="bg2"/>
                </a:solidFill>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dirty="0">
              <a:ln>
                <a:noFill/>
              </a:ln>
              <a:solidFill>
                <a:schemeClr val="bg2"/>
              </a:solidFill>
              <a:effectLst/>
              <a:uLnTx/>
              <a:uFillTx/>
              <a:latin typeface="Gill Sans MT" panose="020B0502020104020203" pitchFamily="34" charset="0"/>
              <a:ea typeface="+mn-ea"/>
              <a:cs typeface="+mn-cs"/>
            </a:endParaRPr>
          </a:p>
        </p:txBody>
      </p:sp>
      <p:grpSp>
        <p:nvGrpSpPr>
          <p:cNvPr id="8" name="Group 7">
            <a:extLst>
              <a:ext uri="{FF2B5EF4-FFF2-40B4-BE49-F238E27FC236}">
                <a16:creationId xmlns:a16="http://schemas.microsoft.com/office/drawing/2014/main" id="{9E193211-5606-44C4-B24F-74864C05DB31}"/>
              </a:ext>
            </a:extLst>
          </p:cNvPr>
          <p:cNvGrpSpPr/>
          <p:nvPr/>
        </p:nvGrpSpPr>
        <p:grpSpPr>
          <a:xfrm>
            <a:off x="7485248" y="1442448"/>
            <a:ext cx="4706752" cy="1408686"/>
            <a:chOff x="7738713" y="1442448"/>
            <a:chExt cx="4453288" cy="1408686"/>
          </a:xfrm>
        </p:grpSpPr>
        <p:sp>
          <p:nvSpPr>
            <p:cNvPr id="6" name="Rectangle 5">
              <a:extLst>
                <a:ext uri="{FF2B5EF4-FFF2-40B4-BE49-F238E27FC236}">
                  <a16:creationId xmlns:a16="http://schemas.microsoft.com/office/drawing/2014/main" id="{51F6675B-6682-49E4-8D08-E183C6DFF716}"/>
                </a:ext>
              </a:extLst>
            </p:cNvPr>
            <p:cNvSpPr/>
            <p:nvPr/>
          </p:nvSpPr>
          <p:spPr>
            <a:xfrm>
              <a:off x="7738713" y="1442448"/>
              <a:ext cx="4453288" cy="133925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9F759979-B63D-44A0-A7A9-901D20E3588A}"/>
                </a:ext>
              </a:extLst>
            </p:cNvPr>
            <p:cNvSpPr txBox="1"/>
            <p:nvPr/>
          </p:nvSpPr>
          <p:spPr>
            <a:xfrm>
              <a:off x="7902341" y="1650805"/>
              <a:ext cx="333034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rPr>
                <a:t>Turbo FRMAC settings can be adjusted to use different models or event-specific data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grpSp>
      <p:sp>
        <p:nvSpPr>
          <p:cNvPr id="5" name="TextBox 4">
            <a:extLst>
              <a:ext uri="{FF2B5EF4-FFF2-40B4-BE49-F238E27FC236}">
                <a16:creationId xmlns:a16="http://schemas.microsoft.com/office/drawing/2014/main" id="{888E4C65-1405-4C6B-8644-F83B6D07928B}"/>
              </a:ext>
            </a:extLst>
          </p:cNvPr>
          <p:cNvSpPr txBox="1"/>
          <p:nvPr/>
        </p:nvSpPr>
        <p:spPr>
          <a:xfrm>
            <a:off x="720648" y="6267395"/>
            <a:ext cx="948086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Maxwell, R. and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Anspaugh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 “An Improved Model for Prediction of Resuspension” in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Health Physics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Vol. 101, pp. 722-730, December 2011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Anspaugh</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 et al., “Movement of Radionuclides in Terrestrial Ecosystems by Physical Processes” in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Health Physics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Vol. 82, pp. 670-679, April 2002</a:t>
            </a:r>
          </a:p>
        </p:txBody>
      </p:sp>
    </p:spTree>
    <p:extLst>
      <p:ext uri="{BB962C8B-B14F-4D97-AF65-F5344CB8AC3E}">
        <p14:creationId xmlns:p14="http://schemas.microsoft.com/office/powerpoint/2010/main" val="77940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4C62E3-ADC7-B72F-3791-D2FF08DB5547}"/>
              </a:ext>
            </a:extLst>
          </p:cNvPr>
          <p:cNvSpPr>
            <a:spLocks noGrp="1"/>
          </p:cNvSpPr>
          <p:nvPr>
            <p:ph type="ctrTitle"/>
          </p:nvPr>
        </p:nvSpPr>
        <p:spPr/>
        <p:txBody>
          <a:bodyPr/>
          <a:lstStyle/>
          <a:p>
            <a:r>
              <a:rPr lang="en-US" dirty="0"/>
              <a:t>Public Protection Calculation Example</a:t>
            </a:r>
          </a:p>
        </p:txBody>
      </p:sp>
    </p:spTree>
    <p:extLst>
      <p:ext uri="{BB962C8B-B14F-4D97-AF65-F5344CB8AC3E}">
        <p14:creationId xmlns:p14="http://schemas.microsoft.com/office/powerpoint/2010/main" val="62202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a:bodyPr>
          <a:lstStyle/>
          <a:p>
            <a:r>
              <a:rPr lang="en-US" dirty="0"/>
              <a:t>Setting the Stage</a:t>
            </a:r>
          </a:p>
        </p:txBody>
      </p:sp>
      <p:sp>
        <p:nvSpPr>
          <p:cNvPr id="3" name="Slide Number Placeholder 2"/>
          <p:cNvSpPr>
            <a:spLocks noGrp="1"/>
          </p:cNvSpPr>
          <p:nvPr>
            <p:ph type="sldNum" sz="quarter" idx="4"/>
          </p:nvPr>
        </p:nvSpPr>
        <p:spPr>
          <a:noFill/>
        </p:spPr>
        <p:txBody>
          <a:bodyPr/>
          <a:lstStyle/>
          <a:p>
            <a:fld id="{69E29E33-B620-47F9-BB04-8846C2A5AFCC}" type="slidenum">
              <a:rPr lang="en-US" sz="1300" b="0">
                <a:solidFill>
                  <a:schemeClr val="bg2"/>
                </a:solidFill>
                <a:latin typeface="Gill Sans MT" panose="020B0502020104020203" pitchFamily="34" charset="0"/>
                <a:cs typeface="Calibri" pitchFamily="34" charset="0"/>
              </a:rPr>
              <a:pPr/>
              <a:t>66</a:t>
            </a:fld>
            <a:endParaRPr lang="en-US" sz="1300" b="0" dirty="0">
              <a:solidFill>
                <a:schemeClr val="bg2"/>
              </a:solidFill>
              <a:latin typeface="Gill Sans MT" panose="020B0502020104020203" pitchFamily="34" charset="0"/>
              <a:cs typeface="Calibri" pitchFamily="34" charset="0"/>
            </a:endParaRPr>
          </a:p>
        </p:txBody>
      </p:sp>
      <p:sp>
        <p:nvSpPr>
          <p:cNvPr id="4100" name="Text Box 4"/>
          <p:cNvSpPr txBox="1">
            <a:spLocks noChangeArrowheads="1"/>
          </p:cNvSpPr>
          <p:nvPr/>
        </p:nvSpPr>
        <p:spPr bwMode="auto">
          <a:xfrm>
            <a:off x="338203" y="1236469"/>
            <a:ext cx="11292143" cy="2885405"/>
          </a:xfrm>
          <a:prstGeom prst="rect">
            <a:avLst/>
          </a:prstGeom>
          <a:noFill/>
          <a:ln w="12700">
            <a:noFill/>
            <a:miter lim="800000"/>
            <a:headEnd/>
            <a:tailEnd/>
          </a:ln>
        </p:spPr>
        <p:txBody>
          <a:bodyPr wrap="square">
            <a:spAutoFit/>
          </a:bodyPr>
          <a:lstStyle/>
          <a:p>
            <a:pPr marL="182880">
              <a:lnSpc>
                <a:spcPct val="90000"/>
              </a:lnSpc>
              <a:spcAft>
                <a:spcPts val="600"/>
              </a:spcAft>
            </a:pPr>
            <a:r>
              <a:rPr lang="en-US" sz="2000" dirty="0">
                <a:solidFill>
                  <a:schemeClr val="tx1">
                    <a:lumMod val="50000"/>
                  </a:schemeClr>
                </a:solidFill>
                <a:latin typeface="+mj-lt"/>
              </a:rPr>
              <a:t>We have a request:</a:t>
            </a:r>
          </a:p>
          <a:p>
            <a:pPr marL="182880">
              <a:lnSpc>
                <a:spcPct val="90000"/>
              </a:lnSpc>
              <a:spcAft>
                <a:spcPts val="600"/>
              </a:spcAft>
            </a:pP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The local decision maker wants to know if they should order a Relocation for their downwind population</a:t>
            </a:r>
          </a:p>
          <a:p>
            <a:pPr marL="182880">
              <a:lnSpc>
                <a:spcPct val="90000"/>
              </a:lnSpc>
              <a:spcAft>
                <a:spcPts val="600"/>
              </a:spcAft>
            </a:pP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You must calculate the 1</a:t>
            </a:r>
            <a:r>
              <a:rPr lang="en-US" sz="200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st</a:t>
            </a: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Year DRL values. </a:t>
            </a:r>
          </a:p>
          <a:p>
            <a:pPr marL="525780" indent="-342900">
              <a:lnSpc>
                <a:spcPct val="90000"/>
              </a:lnSpc>
              <a:spcAft>
                <a:spcPts val="600"/>
              </a:spcAft>
              <a:buClr>
                <a:schemeClr val="accent1"/>
              </a:buClr>
              <a:buSzPct val="85000"/>
              <a:buFont typeface="Arial" panose="020B0604020202020204" pitchFamily="34" charset="0"/>
              <a:buChar char="•"/>
            </a:pP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Are the 1</a:t>
            </a:r>
            <a:r>
              <a:rPr lang="en-US" sz="200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st</a:t>
            </a: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year DRLs exceeded? </a:t>
            </a:r>
          </a:p>
          <a:p>
            <a:pPr marL="525780" indent="-342900">
              <a:lnSpc>
                <a:spcPct val="90000"/>
              </a:lnSpc>
              <a:spcAft>
                <a:spcPts val="600"/>
              </a:spcAft>
              <a:buClr>
                <a:schemeClr val="accent1"/>
              </a:buClr>
              <a:buSzPct val="85000"/>
              <a:buFont typeface="Arial" panose="020B0604020202020204" pitchFamily="34" charset="0"/>
              <a:buChar char="•"/>
            </a:pP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What is the 1</a:t>
            </a:r>
            <a:r>
              <a:rPr lang="en-US" sz="2000" baseline="30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st</a:t>
            </a: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Year PAG?</a:t>
            </a:r>
          </a:p>
          <a:p>
            <a:pPr marL="525780" indent="-342900">
              <a:lnSpc>
                <a:spcPct val="90000"/>
              </a:lnSpc>
              <a:spcAft>
                <a:spcPts val="300"/>
              </a:spcAft>
              <a:buClr>
                <a:schemeClr val="accent1"/>
              </a:buClr>
              <a:buSzPct val="85000"/>
              <a:buFont typeface="Arial" panose="020B0604020202020204" pitchFamily="34" charset="0"/>
              <a:buChar char="•"/>
            </a:pPr>
            <a:r>
              <a:rPr lang="en-US" sz="20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Which Pathways should we use?</a:t>
            </a:r>
          </a:p>
          <a:p>
            <a:pPr>
              <a:lnSpc>
                <a:spcPct val="90000"/>
              </a:lnSpc>
              <a:spcBef>
                <a:spcPct val="50000"/>
              </a:spcBef>
            </a:pPr>
            <a:r>
              <a:rPr lang="en-US" sz="2000" dirty="0">
                <a:solidFill>
                  <a:schemeClr val="tx1">
                    <a:lumMod val="50000"/>
                  </a:schemeClr>
                </a:solidFill>
                <a:latin typeface="+mj-lt"/>
              </a:rPr>
              <a:t>         		          		   Assume the following Mixture </a:t>
            </a:r>
            <a:endParaRPr lang="en-US" sz="2000" dirty="0">
              <a:solidFill>
                <a:schemeClr val="tx1">
                  <a:lumMod val="50000"/>
                </a:schemeClr>
              </a:solidFill>
            </a:endParaRPr>
          </a:p>
        </p:txBody>
      </p:sp>
      <p:graphicFrame>
        <p:nvGraphicFramePr>
          <p:cNvPr id="5" name="Table 4"/>
          <p:cNvGraphicFramePr>
            <a:graphicFrameLocks noGrp="1"/>
          </p:cNvGraphicFramePr>
          <p:nvPr/>
        </p:nvGraphicFramePr>
        <p:xfrm>
          <a:off x="3127331" y="4124960"/>
          <a:ext cx="5937338" cy="2733040"/>
        </p:xfrm>
        <a:graphic>
          <a:graphicData uri="http://schemas.openxmlformats.org/drawingml/2006/table">
            <a:tbl>
              <a:tblPr firstRow="1" firstCol="1" lastRow="1" lastCol="1" bandRow="1" bandCol="1">
                <a:tableStyleId>{5940675A-B579-460E-94D1-54222C63F5DA}</a:tableStyleId>
              </a:tblPr>
              <a:tblGrid>
                <a:gridCol w="2968669">
                  <a:extLst>
                    <a:ext uri="{9D8B030D-6E8A-4147-A177-3AD203B41FA5}">
                      <a16:colId xmlns:a16="http://schemas.microsoft.com/office/drawing/2014/main" val="20000"/>
                    </a:ext>
                  </a:extLst>
                </a:gridCol>
                <a:gridCol w="2968669">
                  <a:extLst>
                    <a:ext uri="{9D8B030D-6E8A-4147-A177-3AD203B41FA5}">
                      <a16:colId xmlns:a16="http://schemas.microsoft.com/office/drawing/2014/main" val="20001"/>
                    </a:ext>
                  </a:extLst>
                </a:gridCol>
              </a:tblGrid>
              <a:tr h="457200">
                <a:tc>
                  <a:txBody>
                    <a:bodyPr/>
                    <a:lstStyle/>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Radionuclide</a:t>
                      </a:r>
                      <a:endParaRPr lang="en-US" sz="2800" b="1"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Activity per Area</a:t>
                      </a:r>
                    </a:p>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(µ</a:t>
                      </a:r>
                      <a:r>
                        <a:rPr lang="en-US" sz="2800" b="1" dirty="0" err="1">
                          <a:solidFill>
                            <a:schemeClr val="tx1">
                              <a:lumMod val="50000"/>
                            </a:schemeClr>
                          </a:solidFill>
                          <a:effectLst/>
                          <a:latin typeface="Calibri" pitchFamily="34" charset="0"/>
                          <a:cs typeface="Calibri" pitchFamily="34" charset="0"/>
                        </a:rPr>
                        <a:t>Ci</a:t>
                      </a:r>
                      <a:r>
                        <a:rPr lang="en-US" sz="2800" b="1" dirty="0">
                          <a:solidFill>
                            <a:schemeClr val="tx1">
                              <a:lumMod val="50000"/>
                            </a:schemeClr>
                          </a:solidFill>
                          <a:effectLst/>
                          <a:latin typeface="Calibri" pitchFamily="34" charset="0"/>
                          <a:cs typeface="Calibri" pitchFamily="34" charset="0"/>
                        </a:rPr>
                        <a:t>/m</a:t>
                      </a:r>
                      <a:r>
                        <a:rPr lang="en-US" sz="2800" b="1" baseline="30000" dirty="0">
                          <a:solidFill>
                            <a:schemeClr val="tx1">
                              <a:lumMod val="50000"/>
                            </a:schemeClr>
                          </a:solidFill>
                          <a:effectLst/>
                          <a:latin typeface="Calibri" pitchFamily="34" charset="0"/>
                          <a:cs typeface="Calibri" pitchFamily="34" charset="0"/>
                        </a:rPr>
                        <a:t>2</a:t>
                      </a:r>
                      <a:r>
                        <a:rPr lang="en-US" sz="2800" b="1" dirty="0">
                          <a:solidFill>
                            <a:schemeClr val="tx1">
                              <a:lumMod val="50000"/>
                            </a:schemeClr>
                          </a:solidFill>
                          <a:effectLst/>
                          <a:latin typeface="Calibri" pitchFamily="34" charset="0"/>
                          <a:cs typeface="Calibri" pitchFamily="34" charset="0"/>
                        </a:rPr>
                        <a:t>)</a:t>
                      </a:r>
                      <a:endParaRPr lang="en-US" sz="2800" b="1" dirty="0">
                        <a:solidFill>
                          <a:schemeClr val="tx1">
                            <a:lumMod val="50000"/>
                          </a:schemeClr>
                        </a:solidFill>
                        <a:effectLst/>
                        <a:latin typeface="Calibri" pitchFamily="34" charset="0"/>
                        <a:ea typeface="Times New Roma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cs typeface="Calibri" pitchFamily="34" charset="0"/>
                        </a:rPr>
                        <a:t>60</a:t>
                      </a:r>
                      <a:r>
                        <a:rPr lang="en-US" sz="2400" dirty="0">
                          <a:solidFill>
                            <a:schemeClr val="tx1">
                              <a:lumMod val="50000"/>
                            </a:schemeClr>
                          </a:solidFill>
                          <a:effectLst/>
                          <a:latin typeface="Calibri" pitchFamily="34" charset="0"/>
                          <a:cs typeface="Calibri" pitchFamily="34" charset="0"/>
                        </a:rPr>
                        <a:t>Co</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cs typeface="Calibri" pitchFamily="34" charset="0"/>
                        </a:rPr>
                        <a:t>2</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cs typeface="Calibri" pitchFamily="34" charset="0"/>
                        </a:rPr>
                        <a:t>148</a:t>
                      </a:r>
                      <a:r>
                        <a:rPr lang="en-US" sz="2400" dirty="0">
                          <a:solidFill>
                            <a:schemeClr val="tx1">
                              <a:lumMod val="50000"/>
                            </a:schemeClr>
                          </a:solidFill>
                          <a:effectLst/>
                          <a:latin typeface="Calibri" pitchFamily="34" charset="0"/>
                          <a:cs typeface="Calibri" pitchFamily="34" charset="0"/>
                        </a:rPr>
                        <a:t>Gd</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cs typeface="Calibri" pitchFamily="34" charset="0"/>
                        </a:rPr>
                        <a:t>1</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cs typeface="Calibri" pitchFamily="34" charset="0"/>
                        </a:rPr>
                        <a:t>90</a:t>
                      </a:r>
                      <a:r>
                        <a:rPr lang="en-US" sz="2400" dirty="0">
                          <a:solidFill>
                            <a:schemeClr val="tx1">
                              <a:lumMod val="50000"/>
                            </a:schemeClr>
                          </a:solidFill>
                          <a:effectLst/>
                          <a:latin typeface="Calibri" pitchFamily="34" charset="0"/>
                          <a:cs typeface="Calibri" pitchFamily="34" charset="0"/>
                        </a:rPr>
                        <a:t>Sr</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cs typeface="Calibri" pitchFamily="34" charset="0"/>
                        </a:rPr>
                        <a:t>3</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ea typeface="Times New Roman"/>
                          <a:cs typeface="Calibri" pitchFamily="34" charset="0"/>
                        </a:rPr>
                        <a:t>90</a:t>
                      </a:r>
                      <a:r>
                        <a:rPr lang="en-US" sz="2400" baseline="0" dirty="0">
                          <a:solidFill>
                            <a:schemeClr val="tx1">
                              <a:lumMod val="50000"/>
                            </a:schemeClr>
                          </a:solidFill>
                          <a:effectLst/>
                          <a:latin typeface="Calibri" pitchFamily="34" charset="0"/>
                          <a:ea typeface="Times New Roman"/>
                          <a:cs typeface="Calibri" pitchFamily="34" charset="0"/>
                        </a:rPr>
                        <a:t>Y</a:t>
                      </a:r>
                      <a:r>
                        <a:rPr lang="en-US" sz="2400" baseline="30000" dirty="0">
                          <a:solidFill>
                            <a:schemeClr val="tx1">
                              <a:lumMod val="50000"/>
                            </a:schemeClr>
                          </a:solidFill>
                          <a:effectLst/>
                          <a:latin typeface="Calibri" pitchFamily="34" charset="0"/>
                          <a:ea typeface="Times New Roman"/>
                          <a:cs typeface="Calibri" pitchFamily="34"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446171"/>
                  </a:ext>
                </a:extLst>
              </a:tr>
              <a:tr h="365760">
                <a:tc gridSpan="2">
                  <a:txBody>
                    <a:bodyPr/>
                    <a:lstStyle/>
                    <a:p>
                      <a:pPr marL="0" marR="0" algn="l">
                        <a:spcBef>
                          <a:spcPts val="200"/>
                        </a:spcBef>
                        <a:spcAft>
                          <a:spcPts val="200"/>
                        </a:spcAft>
                      </a:pPr>
                      <a:r>
                        <a:rPr lang="en-US" sz="2000" baseline="30000" dirty="0">
                          <a:solidFill>
                            <a:schemeClr val="tx1">
                              <a:lumMod val="50000"/>
                            </a:schemeClr>
                          </a:solidFill>
                          <a:effectLst/>
                          <a:latin typeface="Calibri" pitchFamily="34" charset="0"/>
                          <a:ea typeface="Times New Roman"/>
                          <a:cs typeface="Calibri" pitchFamily="34" charset="0"/>
                        </a:rPr>
                        <a:t>a 90</a:t>
                      </a:r>
                      <a:r>
                        <a:rPr lang="en-US" sz="2000" baseline="0" dirty="0">
                          <a:solidFill>
                            <a:schemeClr val="tx1">
                              <a:lumMod val="50000"/>
                            </a:schemeClr>
                          </a:solidFill>
                          <a:effectLst/>
                          <a:latin typeface="Calibri" pitchFamily="34" charset="0"/>
                          <a:ea typeface="Times New Roman"/>
                          <a:cs typeface="Calibri" pitchFamily="34" charset="0"/>
                        </a:rPr>
                        <a:t>Y included as a daughter in equilibrium</a:t>
                      </a:r>
                      <a:r>
                        <a:rPr lang="en-US" sz="2000" baseline="30000" dirty="0">
                          <a:solidFill>
                            <a:schemeClr val="tx1">
                              <a:lumMod val="50000"/>
                            </a:schemeClr>
                          </a:solidFill>
                          <a:effectLst/>
                          <a:latin typeface="Calibri" pitchFamily="34" charset="0"/>
                          <a:ea typeface="Times New Roman"/>
                          <a:cs typeface="Calibri"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200"/>
                        </a:spcBef>
                        <a:spcAft>
                          <a:spcPts val="200"/>
                        </a:spcAft>
                      </a:pPr>
                      <a:endParaRPr lang="en-US" sz="1800" dirty="0">
                        <a:effectLst/>
                        <a:latin typeface="Calibri" pitchFamily="34" charset="0"/>
                        <a:ea typeface="Times New Roman"/>
                        <a:cs typeface="Calibri"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274366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xEl>
                                              <p:pRg st="2" end="2"/>
                                            </p:txEl>
                                          </p:spTgt>
                                        </p:tgtEl>
                                        <p:attrNameLst>
                                          <p:attrName>style.visibility</p:attrName>
                                        </p:attrNameLst>
                                      </p:cBhvr>
                                      <p:to>
                                        <p:strVal val="visible"/>
                                      </p:to>
                                    </p:set>
                                    <p:animEffect transition="in" filter="fade">
                                      <p:cBhvr>
                                        <p:cTn id="7" dur="500"/>
                                        <p:tgtEl>
                                          <p:spTgt spid="410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xEl>
                                              <p:pRg st="3" end="3"/>
                                            </p:txEl>
                                          </p:spTgt>
                                        </p:tgtEl>
                                        <p:attrNameLst>
                                          <p:attrName>style.visibility</p:attrName>
                                        </p:attrNameLst>
                                      </p:cBhvr>
                                      <p:to>
                                        <p:strVal val="visible"/>
                                      </p:to>
                                    </p:set>
                                    <p:animEffect transition="in" filter="fade">
                                      <p:cBhvr>
                                        <p:cTn id="12" dur="500"/>
                                        <p:tgtEl>
                                          <p:spTgt spid="410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100">
                                            <p:txEl>
                                              <p:pRg st="4" end="4"/>
                                            </p:txEl>
                                          </p:spTgt>
                                        </p:tgtEl>
                                        <p:attrNameLst>
                                          <p:attrName>style.visibility</p:attrName>
                                        </p:attrNameLst>
                                      </p:cBhvr>
                                      <p:to>
                                        <p:strVal val="visible"/>
                                      </p:to>
                                    </p:set>
                                    <p:anim calcmode="lin" valueType="num">
                                      <p:cBhvr additive="base">
                                        <p:cTn id="17" dur="500" fill="hold"/>
                                        <p:tgtEl>
                                          <p:spTgt spid="4100">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10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100">
                                            <p:txEl>
                                              <p:pRg st="5" end="5"/>
                                            </p:txEl>
                                          </p:spTgt>
                                        </p:tgtEl>
                                        <p:attrNameLst>
                                          <p:attrName>style.visibility</p:attrName>
                                        </p:attrNameLst>
                                      </p:cBhvr>
                                      <p:to>
                                        <p:strVal val="visible"/>
                                      </p:to>
                                    </p:set>
                                    <p:anim calcmode="lin" valueType="num">
                                      <p:cBhvr additive="base">
                                        <p:cTn id="23" dur="500" fill="hold"/>
                                        <p:tgtEl>
                                          <p:spTgt spid="4100">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10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00">
                                            <p:txEl>
                                              <p:pRg st="6" end="6"/>
                                            </p:txEl>
                                          </p:spTgt>
                                        </p:tgtEl>
                                        <p:attrNameLst>
                                          <p:attrName>style.visibility</p:attrName>
                                        </p:attrNameLst>
                                      </p:cBhvr>
                                      <p:to>
                                        <p:strVal val="visible"/>
                                      </p:to>
                                    </p:set>
                                    <p:animEffect transition="in" filter="fade">
                                      <p:cBhvr>
                                        <p:cTn id="29" dur="500"/>
                                        <p:tgtEl>
                                          <p:spTgt spid="4100">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9A445-2C49-5EE2-CAB9-2E169D93E663}"/>
              </a:ext>
            </a:extLst>
          </p:cNvPr>
          <p:cNvPicPr>
            <a:picLocks noChangeAspect="1"/>
          </p:cNvPicPr>
          <p:nvPr/>
        </p:nvPicPr>
        <p:blipFill>
          <a:blip r:embed="rId2"/>
          <a:stretch>
            <a:fillRect/>
          </a:stretch>
        </p:blipFill>
        <p:spPr>
          <a:xfrm>
            <a:off x="4805380" y="2245479"/>
            <a:ext cx="5572396" cy="4348241"/>
          </a:xfrm>
          <a:prstGeom prst="rect">
            <a:avLst/>
          </a:prstGeom>
          <a:ln>
            <a:solidFill>
              <a:schemeClr val="tx1">
                <a:lumMod val="50000"/>
              </a:schemeClr>
            </a:solidFill>
          </a:ln>
        </p:spPr>
      </p:pic>
      <p:sp>
        <p:nvSpPr>
          <p:cNvPr id="5123" name="Rectangle 2"/>
          <p:cNvSpPr>
            <a:spLocks noGrp="1" noChangeArrowheads="1"/>
          </p:cNvSpPr>
          <p:nvPr>
            <p:ph type="title"/>
          </p:nvPr>
        </p:nvSpPr>
        <p:spPr/>
        <p:txBody>
          <a:bodyPr>
            <a:noAutofit/>
          </a:bodyPr>
          <a:lstStyle/>
          <a:p>
            <a:r>
              <a:rPr lang="en-US" dirty="0"/>
              <a:t>Open Turbo FRMAC</a:t>
            </a:r>
          </a:p>
        </p:txBody>
      </p:sp>
      <p:sp>
        <p:nvSpPr>
          <p:cNvPr id="4" name="Slide Number Placeholder 3"/>
          <p:cNvSpPr>
            <a:spLocks noGrp="1"/>
          </p:cNvSpPr>
          <p:nvPr>
            <p:ph type="sldNum" sz="quarter" idx="4"/>
          </p:nvPr>
        </p:nvSpPr>
        <p:spPr/>
        <p:txBody>
          <a:bodyPr/>
          <a:lstStyle/>
          <a:p>
            <a:pPr algn="ctr" eaLnBrk="1" latinLnBrk="0" hangingPunct="1"/>
            <a:fld id="{69E29E33-B620-47F9-BB04-8846C2A5AFCC}" type="slidenum">
              <a:rPr kumimoji="0" lang="en-US" sz="1300" b="0" smtClean="0">
                <a:solidFill>
                  <a:schemeClr val="bg2"/>
                </a:solidFill>
                <a:latin typeface="Gill Sans MT" panose="020B0502020104020203" pitchFamily="34" charset="0"/>
              </a:rPr>
              <a:pPr algn="ctr" eaLnBrk="1" latinLnBrk="0" hangingPunct="1"/>
              <a:t>67</a:t>
            </a:fld>
            <a:endParaRPr kumimoji="0" lang="en-US" sz="1300" b="0" dirty="0">
              <a:solidFill>
                <a:schemeClr val="bg2"/>
              </a:solidFill>
              <a:latin typeface="Gill Sans MT" panose="020B0502020104020203" pitchFamily="34" charset="0"/>
            </a:endParaRPr>
          </a:p>
        </p:txBody>
      </p:sp>
      <p:sp>
        <p:nvSpPr>
          <p:cNvPr id="10" name="TextBox 9"/>
          <p:cNvSpPr txBox="1"/>
          <p:nvPr/>
        </p:nvSpPr>
        <p:spPr>
          <a:xfrm>
            <a:off x="710639" y="2967335"/>
            <a:ext cx="3582445" cy="461665"/>
          </a:xfrm>
          <a:prstGeom prst="rect">
            <a:avLst/>
          </a:prstGeom>
          <a:noFill/>
        </p:spPr>
        <p:txBody>
          <a:bodyPr wrap="square" rtlCol="0">
            <a:spAutoFit/>
          </a:bodyPr>
          <a:lstStyle/>
          <a:p>
            <a:r>
              <a:rPr lang="en-US" sz="2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Select New Calculation</a:t>
            </a:r>
          </a:p>
        </p:txBody>
      </p:sp>
      <p:cxnSp>
        <p:nvCxnSpPr>
          <p:cNvPr id="5" name="Straight Arrow Connector 4"/>
          <p:cNvCxnSpPr>
            <a:cxnSpLocks/>
            <a:stCxn id="10" idx="2"/>
          </p:cNvCxnSpPr>
          <p:nvPr/>
        </p:nvCxnSpPr>
        <p:spPr>
          <a:xfrm>
            <a:off x="2501862" y="3429000"/>
            <a:ext cx="3964528" cy="1343628"/>
          </a:xfrm>
          <a:prstGeom prst="straightConnector1">
            <a:avLst/>
          </a:prstGeom>
          <a:ln w="38100" cap="rnd">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31E993-0E98-48B4-8B03-F2C8C7A5DA0B}"/>
              </a:ext>
            </a:extLst>
          </p:cNvPr>
          <p:cNvPicPr>
            <a:picLocks noChangeAspect="1"/>
          </p:cNvPicPr>
          <p:nvPr/>
        </p:nvPicPr>
        <p:blipFill>
          <a:blip r:embed="rId2"/>
          <a:stretch>
            <a:fillRect/>
          </a:stretch>
        </p:blipFill>
        <p:spPr>
          <a:xfrm>
            <a:off x="1524000" y="1332632"/>
            <a:ext cx="9144000" cy="4192737"/>
          </a:xfrm>
          <a:prstGeom prst="rect">
            <a:avLst/>
          </a:prstGeom>
          <a:ln>
            <a:solidFill>
              <a:schemeClr val="tx1">
                <a:lumMod val="50000"/>
              </a:schemeClr>
            </a:solidFill>
          </a:ln>
        </p:spPr>
      </p:pic>
      <p:sp>
        <p:nvSpPr>
          <p:cNvPr id="6147" name="Rectangle 2"/>
          <p:cNvSpPr>
            <a:spLocks noGrp="1" noChangeArrowheads="1"/>
          </p:cNvSpPr>
          <p:nvPr>
            <p:ph type="title"/>
          </p:nvPr>
        </p:nvSpPr>
        <p:spPr/>
        <p:txBody>
          <a:bodyPr>
            <a:normAutofit/>
          </a:bodyPr>
          <a:lstStyle/>
          <a:p>
            <a:r>
              <a:rPr lang="en-US" dirty="0"/>
              <a:t>Select New Calculation</a:t>
            </a:r>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b="0" smtClean="0">
                <a:solidFill>
                  <a:schemeClr val="bg2"/>
                </a:solidFill>
                <a:latin typeface="Gill Sans MT" panose="020B0502020104020203" pitchFamily="34" charset="0"/>
              </a:rPr>
              <a:pPr eaLnBrk="1" latinLnBrk="0" hangingPunct="1"/>
              <a:t>68</a:t>
            </a:fld>
            <a:endParaRPr kumimoji="0" lang="en-US" sz="1300" b="0" dirty="0">
              <a:solidFill>
                <a:schemeClr val="bg2"/>
              </a:solidFill>
              <a:latin typeface="Gill Sans MT" panose="020B0502020104020203" pitchFamily="34" charset="0"/>
            </a:endParaRPr>
          </a:p>
        </p:txBody>
      </p:sp>
      <p:sp>
        <p:nvSpPr>
          <p:cNvPr id="6148" name="Text Box 6"/>
          <p:cNvSpPr txBox="1">
            <a:spLocks noChangeArrowheads="1"/>
          </p:cNvSpPr>
          <p:nvPr/>
        </p:nvSpPr>
        <p:spPr bwMode="auto">
          <a:xfrm>
            <a:off x="1319692" y="5791815"/>
            <a:ext cx="9552615" cy="461665"/>
          </a:xfrm>
          <a:prstGeom prst="rect">
            <a:avLst/>
          </a:prstGeom>
          <a:noFill/>
          <a:ln w="12700">
            <a:noFill/>
            <a:miter lim="800000"/>
            <a:headEnd/>
            <a:tailEnd/>
          </a:ln>
        </p:spPr>
        <p:txBody>
          <a:bodyPr wrap="none">
            <a:spAutoFit/>
          </a:bodyPr>
          <a:lstStyle/>
          <a:p>
            <a:pPr>
              <a:defRPr/>
            </a:pPr>
            <a:r>
              <a:rPr lang="en-US" sz="2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Select Public Protection, then Derived Response Level, then Blank</a:t>
            </a:r>
          </a:p>
        </p:txBody>
      </p:sp>
      <p:cxnSp>
        <p:nvCxnSpPr>
          <p:cNvPr id="5" name="Straight Arrow Connector 4"/>
          <p:cNvCxnSpPr>
            <a:cxnSpLocks/>
            <a:stCxn id="6148" idx="0"/>
          </p:cNvCxnSpPr>
          <p:nvPr/>
        </p:nvCxnSpPr>
        <p:spPr>
          <a:xfrm flipH="1" flipV="1">
            <a:off x="2983319" y="2900681"/>
            <a:ext cx="3112681" cy="289113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a:stCxn id="6148" idx="0"/>
          </p:cNvCxnSpPr>
          <p:nvPr/>
        </p:nvCxnSpPr>
        <p:spPr>
          <a:xfrm flipH="1" flipV="1">
            <a:off x="5497919" y="2900681"/>
            <a:ext cx="598081" cy="289113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6148" idx="0"/>
          </p:cNvCxnSpPr>
          <p:nvPr/>
        </p:nvCxnSpPr>
        <p:spPr>
          <a:xfrm flipV="1">
            <a:off x="6096000" y="2519681"/>
            <a:ext cx="1306919" cy="327213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39" y="3134812"/>
            <a:ext cx="11700522" cy="25968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171" name="Rectangle 2"/>
          <p:cNvSpPr>
            <a:spLocks noGrp="1" noChangeArrowheads="1"/>
          </p:cNvSpPr>
          <p:nvPr>
            <p:ph type="title"/>
          </p:nvPr>
        </p:nvSpPr>
        <p:spPr/>
        <p:txBody>
          <a:bodyPr>
            <a:normAutofit/>
          </a:bodyPr>
          <a:lstStyle/>
          <a:p>
            <a:r>
              <a:rPr lang="en-US" dirty="0"/>
              <a:t>Name and Describe Calculation</a:t>
            </a:r>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69</a:t>
            </a:fld>
            <a:endParaRPr kumimoji="0" lang="en-US" sz="1300" dirty="0">
              <a:solidFill>
                <a:schemeClr val="bg2"/>
              </a:solidFill>
              <a:latin typeface="Gill Sans MT" panose="020B0502020104020203" pitchFamily="34" charset="0"/>
            </a:endParaRPr>
          </a:p>
        </p:txBody>
      </p:sp>
      <p:sp>
        <p:nvSpPr>
          <p:cNvPr id="7" name="Text Box 6"/>
          <p:cNvSpPr txBox="1">
            <a:spLocks noChangeArrowheads="1"/>
          </p:cNvSpPr>
          <p:nvPr/>
        </p:nvSpPr>
        <p:spPr bwMode="auto">
          <a:xfrm>
            <a:off x="1524001" y="1527049"/>
            <a:ext cx="7443063" cy="830997"/>
          </a:xfrm>
          <a:prstGeom prst="rect">
            <a:avLst/>
          </a:prstGeom>
          <a:noFill/>
          <a:ln w="12700">
            <a:noFill/>
            <a:miter lim="800000"/>
            <a:headEnd/>
            <a:tailEnd/>
          </a:ln>
        </p:spPr>
        <p:txBody>
          <a:bodyPr wrap="none">
            <a:spAutoFit/>
          </a:bodyPr>
          <a:lstStyle/>
          <a:p>
            <a:pPr>
              <a:defRPr/>
            </a:pPr>
            <a:r>
              <a:rPr lang="en-US" sz="2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Click on Name and Description Button</a:t>
            </a:r>
          </a:p>
          <a:p>
            <a:pPr>
              <a:defRPr/>
            </a:pPr>
            <a:r>
              <a:rPr lang="en-US" sz="2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Type in a Name and Description for the calculation</a:t>
            </a:r>
          </a:p>
        </p:txBody>
      </p:sp>
      <p:cxnSp>
        <p:nvCxnSpPr>
          <p:cNvPr id="5" name="Straight Arrow Connector 4"/>
          <p:cNvCxnSpPr>
            <a:cxnSpLocks/>
          </p:cNvCxnSpPr>
          <p:nvPr/>
        </p:nvCxnSpPr>
        <p:spPr>
          <a:xfrm flipH="1">
            <a:off x="2500132" y="2358046"/>
            <a:ext cx="2745400" cy="180112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a:stCxn id="7" idx="2"/>
          </p:cNvCxnSpPr>
          <p:nvPr/>
        </p:nvCxnSpPr>
        <p:spPr>
          <a:xfrm flipH="1">
            <a:off x="4961681" y="2358046"/>
            <a:ext cx="283852" cy="145002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6749-28F6-4EEC-8A8E-7AD166F70B45}"/>
              </a:ext>
            </a:extLst>
          </p:cNvPr>
          <p:cNvSpPr>
            <a:spLocks noGrp="1"/>
          </p:cNvSpPr>
          <p:nvPr>
            <p:ph type="title"/>
          </p:nvPr>
        </p:nvSpPr>
        <p:spPr/>
        <p:txBody>
          <a:bodyPr>
            <a:normAutofit fontScale="90000"/>
          </a:bodyPr>
          <a:lstStyle/>
          <a:p>
            <a:r>
              <a:rPr lang="en-US" dirty="0"/>
              <a:t>Federal Radiological Monitoring and Assessment Center (FRMAC)</a:t>
            </a:r>
          </a:p>
        </p:txBody>
      </p:sp>
      <p:sp>
        <p:nvSpPr>
          <p:cNvPr id="3" name="Content Placeholder 2">
            <a:extLst>
              <a:ext uri="{FF2B5EF4-FFF2-40B4-BE49-F238E27FC236}">
                <a16:creationId xmlns:a16="http://schemas.microsoft.com/office/drawing/2014/main" id="{11CD211A-6A24-4911-8994-00F5B5A48B91}"/>
              </a:ext>
            </a:extLst>
          </p:cNvPr>
          <p:cNvSpPr>
            <a:spLocks noGrp="1"/>
          </p:cNvSpPr>
          <p:nvPr>
            <p:ph sz="quarter" idx="11"/>
          </p:nvPr>
        </p:nvSpPr>
        <p:spPr>
          <a:xfrm>
            <a:off x="1019908" y="1622266"/>
            <a:ext cx="4874815" cy="4690872"/>
          </a:xfrm>
        </p:spPr>
        <p:txBody>
          <a:bodyPr/>
          <a:lstStyle/>
          <a:p>
            <a:pPr marL="0" indent="0">
              <a:lnSpc>
                <a:spcPct val="100000"/>
              </a:lnSpc>
              <a:buNone/>
            </a:pPr>
            <a:r>
              <a:rPr lang="en-US" b="1" dirty="0"/>
              <a:t>Mission:</a:t>
            </a:r>
            <a:r>
              <a:rPr lang="en-US" dirty="0"/>
              <a:t> Provide timely, high-quality predictions, measurements, analyses, and assessments to promote efficient and effective emergency response for the protection of the public from the consequences of nuclear or radiological incidents</a:t>
            </a:r>
            <a:endParaRPr lang="en-US" b="1" dirty="0"/>
          </a:p>
        </p:txBody>
      </p:sp>
      <p:sp>
        <p:nvSpPr>
          <p:cNvPr id="4" name="Slide Number Placeholder 3">
            <a:extLst>
              <a:ext uri="{FF2B5EF4-FFF2-40B4-BE49-F238E27FC236}">
                <a16:creationId xmlns:a16="http://schemas.microsoft.com/office/drawing/2014/main" id="{27589116-08B6-4564-B96A-8C81EEC0B269}"/>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solidFill>
                  <a:schemeClr val="bg2"/>
                </a:solidFill>
              </a:rPr>
              <a:pPr/>
              <a:t>7</a:t>
            </a:fld>
            <a:endParaRPr lang="en-US" dirty="0">
              <a:solidFill>
                <a:schemeClr val="bg2"/>
              </a:solidFill>
            </a:endParaRPr>
          </a:p>
        </p:txBody>
      </p:sp>
      <p:pic>
        <p:nvPicPr>
          <p:cNvPr id="5" name="Picture 4">
            <a:extLst>
              <a:ext uri="{FF2B5EF4-FFF2-40B4-BE49-F238E27FC236}">
                <a16:creationId xmlns:a16="http://schemas.microsoft.com/office/drawing/2014/main" id="{4865A697-0AE7-4730-8AF3-8A71F77366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0" r="1" b="3622"/>
          <a:stretch/>
        </p:blipFill>
        <p:spPr>
          <a:xfrm>
            <a:off x="6223322" y="3726204"/>
            <a:ext cx="2840731" cy="1665328"/>
          </a:xfrm>
          <a:prstGeom prst="rect">
            <a:avLst/>
          </a:prstGeom>
          <a:ln w="12700" cap="sq">
            <a:noFill/>
            <a:prstDash val="solid"/>
            <a:miter lim="800000"/>
          </a:ln>
          <a:effectLst>
            <a:outerShdw blurRad="50800" dist="38100" dir="2700000" algn="tl" rotWithShape="0">
              <a:srgbClr val="000000">
                <a:alpha val="43000"/>
              </a:srgbClr>
            </a:outerShdw>
          </a:effectLst>
        </p:spPr>
      </p:pic>
      <p:pic>
        <p:nvPicPr>
          <p:cNvPr id="6" name="Picture 5" descr="helo.JPG">
            <a:extLst>
              <a:ext uri="{FF2B5EF4-FFF2-40B4-BE49-F238E27FC236}">
                <a16:creationId xmlns:a16="http://schemas.microsoft.com/office/drawing/2014/main" id="{845EF4F7-A499-427A-B139-614A6A4AB69E}"/>
              </a:ext>
            </a:extLst>
          </p:cNvPr>
          <p:cNvPicPr>
            <a:picLocks noChangeAspect="1"/>
          </p:cNvPicPr>
          <p:nvPr/>
        </p:nvPicPr>
        <p:blipFill rotWithShape="1">
          <a:blip r:embed="rId3" cstate="print"/>
          <a:srcRect l="5347" r="2579"/>
          <a:stretch/>
        </p:blipFill>
        <p:spPr>
          <a:xfrm>
            <a:off x="6707480" y="1624056"/>
            <a:ext cx="2683635" cy="1427711"/>
          </a:xfrm>
          <a:prstGeom prst="rect">
            <a:avLst/>
          </a:prstGeom>
          <a:ln w="12700" cap="sq">
            <a:noFill/>
            <a:prstDash val="solid"/>
            <a:miter lim="800000"/>
          </a:ln>
          <a:effectLst>
            <a:outerShdw blurRad="50800" dist="38100" dir="2700000" algn="tl" rotWithShape="0">
              <a:srgbClr val="000000">
                <a:alpha val="43000"/>
              </a:srgbClr>
            </a:outerShdw>
          </a:effectLst>
        </p:spPr>
      </p:pic>
      <p:pic>
        <p:nvPicPr>
          <p:cNvPr id="7" name="Picture 5">
            <a:extLst>
              <a:ext uri="{FF2B5EF4-FFF2-40B4-BE49-F238E27FC236}">
                <a16:creationId xmlns:a16="http://schemas.microsoft.com/office/drawing/2014/main" id="{C8EB3788-9E50-4A53-9647-479224B7222F}"/>
              </a:ext>
            </a:extLst>
          </p:cNvPr>
          <p:cNvPicPr>
            <a:picLocks noChangeAspect="1" noChangeArrowheads="1"/>
          </p:cNvPicPr>
          <p:nvPr/>
        </p:nvPicPr>
        <p:blipFill rotWithShape="1">
          <a:blip r:embed="rId4" cstate="print"/>
          <a:srcRect r="14293"/>
          <a:stretch/>
        </p:blipFill>
        <p:spPr bwMode="auto">
          <a:xfrm>
            <a:off x="8912505" y="2668637"/>
            <a:ext cx="2803534" cy="1520726"/>
          </a:xfrm>
          <a:prstGeom prst="rect">
            <a:avLst/>
          </a:prstGeom>
          <a:ln w="12700" cap="sq">
            <a:noFill/>
            <a:prstDash val="solid"/>
            <a:miter lim="800000"/>
          </a:ln>
          <a:effectLst>
            <a:outerShdw blurRad="50800" dist="38100" dir="2700000" algn="tl" rotWithShape="0">
              <a:srgbClr val="000000">
                <a:alpha val="43000"/>
              </a:srgbClr>
            </a:outerShdw>
          </a:effectLst>
        </p:spPr>
      </p:pic>
      <p:sp>
        <p:nvSpPr>
          <p:cNvPr id="8" name="Flowchart: Process 7">
            <a:extLst>
              <a:ext uri="{FF2B5EF4-FFF2-40B4-BE49-F238E27FC236}">
                <a16:creationId xmlns:a16="http://schemas.microsoft.com/office/drawing/2014/main" id="{F356E929-FD4B-4115-B78D-78654623F379}"/>
              </a:ext>
            </a:extLst>
          </p:cNvPr>
          <p:cNvSpPr/>
          <p:nvPr/>
        </p:nvSpPr>
        <p:spPr bwMode="auto">
          <a:xfrm>
            <a:off x="6587581" y="2949234"/>
            <a:ext cx="2098009" cy="300082"/>
          </a:xfrm>
          <a:prstGeom prst="flowChartProcess">
            <a:avLst/>
          </a:prstGeom>
          <a:solidFill>
            <a:schemeClr val="accent6"/>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 typeface="Arial" charset="0"/>
              <a:buNone/>
              <a:tabLst/>
              <a:defRPr/>
            </a:pPr>
            <a:r>
              <a:rPr kumimoji="0" 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ill Sans MT" panose="020B0502020104020203" pitchFamily="34" charset="0"/>
              </a:rPr>
              <a:t>Aerial</a:t>
            </a:r>
            <a:r>
              <a:rPr kumimoji="0" lang="en-US" sz="1500" b="0" i="0" u="none" strike="noStrike" kern="1200" cap="none" spc="0" normalizeH="0" baseline="0" noProof="0" dirty="0">
                <a:ln>
                  <a:noFill/>
                </a:ln>
                <a:solidFill>
                  <a:srgbClr val="FFFFFF"/>
                </a:solidFill>
                <a:effectLst/>
                <a:uLnTx/>
                <a:uFillTx/>
                <a:latin typeface="Gill Sans MT" panose="020B0502020104020203" pitchFamily="34" charset="0"/>
              </a:rPr>
              <a:t> </a:t>
            </a:r>
            <a:r>
              <a:rPr kumimoji="0" 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ill Sans MT" panose="020B0502020104020203" pitchFamily="34" charset="0"/>
              </a:rPr>
              <a:t>Measurements</a:t>
            </a:r>
          </a:p>
        </p:txBody>
      </p:sp>
      <p:sp>
        <p:nvSpPr>
          <p:cNvPr id="9" name="Flowchart: Process 8">
            <a:extLst>
              <a:ext uri="{FF2B5EF4-FFF2-40B4-BE49-F238E27FC236}">
                <a16:creationId xmlns:a16="http://schemas.microsoft.com/office/drawing/2014/main" id="{536BED3B-8092-44F3-AC00-CE655186698D}"/>
              </a:ext>
            </a:extLst>
          </p:cNvPr>
          <p:cNvSpPr/>
          <p:nvPr/>
        </p:nvSpPr>
        <p:spPr bwMode="auto">
          <a:xfrm>
            <a:off x="6121638" y="3480224"/>
            <a:ext cx="2449441" cy="300082"/>
          </a:xfrm>
          <a:prstGeom prst="flowChartProcess">
            <a:avLst/>
          </a:prstGeom>
          <a:solidFill>
            <a:schemeClr val="accent6"/>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 typeface="Arial" charset="0"/>
              <a:buNone/>
              <a:tabLst/>
              <a:defRPr/>
            </a:pPr>
            <a:r>
              <a:rPr kumimoji="0" 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ill Sans MT" panose="020B0502020104020203" pitchFamily="34" charset="0"/>
              </a:rPr>
              <a:t>Sample Control and Analysis</a:t>
            </a:r>
          </a:p>
        </p:txBody>
      </p:sp>
      <p:sp>
        <p:nvSpPr>
          <p:cNvPr id="10" name="Flowchart: Process 9">
            <a:extLst>
              <a:ext uri="{FF2B5EF4-FFF2-40B4-BE49-F238E27FC236}">
                <a16:creationId xmlns:a16="http://schemas.microsoft.com/office/drawing/2014/main" id="{E376EF0C-6981-4C96-9C90-CD726A419474}"/>
              </a:ext>
            </a:extLst>
          </p:cNvPr>
          <p:cNvSpPr/>
          <p:nvPr/>
        </p:nvSpPr>
        <p:spPr bwMode="auto">
          <a:xfrm>
            <a:off x="10121245" y="3988427"/>
            <a:ext cx="1701810" cy="300082"/>
          </a:xfrm>
          <a:prstGeom prst="flowChartProcess">
            <a:avLst/>
          </a:prstGeom>
          <a:solidFill>
            <a:schemeClr val="accent6"/>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 typeface="Arial" charset="0"/>
              <a:buNone/>
              <a:tabLst/>
              <a:defRPr/>
            </a:pPr>
            <a:r>
              <a:rPr kumimoji="0" 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ill Sans MT" panose="020B0502020104020203" pitchFamily="34" charset="0"/>
              </a:rPr>
              <a:t>Field Monitoring</a:t>
            </a:r>
          </a:p>
        </p:txBody>
      </p:sp>
      <p:pic>
        <p:nvPicPr>
          <p:cNvPr id="11" name="Picture 10">
            <a:extLst>
              <a:ext uri="{FF2B5EF4-FFF2-40B4-BE49-F238E27FC236}">
                <a16:creationId xmlns:a16="http://schemas.microsoft.com/office/drawing/2014/main" id="{61C2FE0E-190E-42A4-9640-00E14B47E3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5" b="18454"/>
          <a:stretch/>
        </p:blipFill>
        <p:spPr>
          <a:xfrm>
            <a:off x="8571079" y="4819499"/>
            <a:ext cx="3301192" cy="1735952"/>
          </a:xfrm>
          <a:prstGeom prst="rect">
            <a:avLst/>
          </a:prstGeom>
          <a:ln w="12700" cap="sq">
            <a:noFill/>
            <a:prstDash val="solid"/>
            <a:miter lim="800000"/>
          </a:ln>
          <a:effectLst>
            <a:outerShdw blurRad="50800" dist="38100" dir="2700000" algn="tl" rotWithShape="0">
              <a:srgbClr val="000000">
                <a:alpha val="43000"/>
              </a:srgbClr>
            </a:outerShdw>
          </a:effectLst>
        </p:spPr>
      </p:pic>
      <p:sp>
        <p:nvSpPr>
          <p:cNvPr id="12" name="Flowchart: Process 11">
            <a:extLst>
              <a:ext uri="{FF2B5EF4-FFF2-40B4-BE49-F238E27FC236}">
                <a16:creationId xmlns:a16="http://schemas.microsoft.com/office/drawing/2014/main" id="{8AC1645A-E6C3-4977-A6E5-236F76A24F5D}"/>
              </a:ext>
            </a:extLst>
          </p:cNvPr>
          <p:cNvSpPr/>
          <p:nvPr/>
        </p:nvSpPr>
        <p:spPr bwMode="auto">
          <a:xfrm>
            <a:off x="10284014" y="4669458"/>
            <a:ext cx="1701810" cy="300082"/>
          </a:xfrm>
          <a:prstGeom prst="flowChartProcess">
            <a:avLst/>
          </a:prstGeom>
          <a:solidFill>
            <a:schemeClr val="accent6"/>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 typeface="Arial" charset="0"/>
              <a:buNone/>
              <a:tabLst/>
              <a:defRPr/>
            </a:pPr>
            <a:r>
              <a:rPr kumimoji="0" 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ill Sans MT" panose="020B0502020104020203" pitchFamily="34" charset="0"/>
              </a:rPr>
              <a:t>Data Assessment</a:t>
            </a:r>
          </a:p>
        </p:txBody>
      </p:sp>
      <p:pic>
        <p:nvPicPr>
          <p:cNvPr id="13" name="Picture 8" descr="C:\Users\tlaich\Documents\Consequence Management\FRMAC Logo-gray hands.png">
            <a:extLst>
              <a:ext uri="{FF2B5EF4-FFF2-40B4-BE49-F238E27FC236}">
                <a16:creationId xmlns:a16="http://schemas.microsoft.com/office/drawing/2014/main" id="{BF0FF82C-7765-42C3-BE83-E49B0D2ED8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7346" y="3841078"/>
            <a:ext cx="2840730" cy="284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69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4C5272-11D4-4885-8AE4-CDF01F0DA052}"/>
              </a:ext>
            </a:extLst>
          </p:cNvPr>
          <p:cNvPicPr>
            <a:picLocks noChangeAspect="1"/>
          </p:cNvPicPr>
          <p:nvPr/>
        </p:nvPicPr>
        <p:blipFill rotWithShape="1">
          <a:blip r:embed="rId3"/>
          <a:srcRect l="305"/>
          <a:stretch/>
        </p:blipFill>
        <p:spPr>
          <a:xfrm>
            <a:off x="594167" y="2730675"/>
            <a:ext cx="11357380" cy="4021942"/>
          </a:xfrm>
          <a:prstGeom prst="rect">
            <a:avLst/>
          </a:prstGeom>
          <a:ln>
            <a:solidFill>
              <a:schemeClr val="tx1">
                <a:lumMod val="50000"/>
              </a:schemeClr>
            </a:solidFill>
          </a:ln>
        </p:spPr>
      </p:pic>
      <p:sp>
        <p:nvSpPr>
          <p:cNvPr id="5" name="TextBox 4"/>
          <p:cNvSpPr txBox="1"/>
          <p:nvPr/>
        </p:nvSpPr>
        <p:spPr>
          <a:xfrm>
            <a:off x="641820" y="988150"/>
            <a:ext cx="5333311" cy="1200329"/>
          </a:xfrm>
          <a:prstGeom prst="rect">
            <a:avLst/>
          </a:prstGeom>
          <a:noFill/>
        </p:spPr>
        <p:txBody>
          <a:bodyPr wrap="square" rtlCol="0">
            <a:spAutoFit/>
          </a:bodyPr>
          <a:lstStyle/>
          <a:p>
            <a:r>
              <a:rPr lang="en-US" sz="2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Click on Time Settings Button</a:t>
            </a:r>
          </a:p>
          <a:p>
            <a:r>
              <a:rPr lang="en-US" sz="2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Verify Time Phases, Evaluation Time and Pathways are correct</a:t>
            </a:r>
          </a:p>
        </p:txBody>
      </p:sp>
      <p:sp>
        <p:nvSpPr>
          <p:cNvPr id="8195" name="Rectangle 2"/>
          <p:cNvSpPr>
            <a:spLocks noGrp="1" noChangeArrowheads="1"/>
          </p:cNvSpPr>
          <p:nvPr>
            <p:ph type="title"/>
          </p:nvPr>
        </p:nvSpPr>
        <p:spPr/>
        <p:txBody>
          <a:bodyPr>
            <a:normAutofit fontScale="90000"/>
          </a:bodyPr>
          <a:lstStyle/>
          <a:p>
            <a:r>
              <a:rPr lang="en-US" dirty="0"/>
              <a:t>Verify Time Phases and Evaluation Time</a:t>
            </a:r>
          </a:p>
        </p:txBody>
      </p:sp>
      <p:sp>
        <p:nvSpPr>
          <p:cNvPr id="4" name="Slide Number Placeholder 3"/>
          <p:cNvSpPr>
            <a:spLocks noGrp="1"/>
          </p:cNvSpPr>
          <p:nvPr>
            <p:ph type="sldNum" sz="quarter" idx="4"/>
          </p:nvPr>
        </p:nvSpPr>
        <p:spPr/>
        <p:txBody>
          <a:bodyPr/>
          <a:lstStyle/>
          <a:p>
            <a:pPr eaLnBrk="1" latinLnBrk="0" hangingPunct="1"/>
            <a:endParaRPr kumimoji="0" lang="en-US" dirty="0">
              <a:solidFill>
                <a:schemeClr val="tx1">
                  <a:lumMod val="50000"/>
                </a:schemeClr>
              </a:solidFill>
            </a:endParaRPr>
          </a:p>
        </p:txBody>
      </p:sp>
      <p:cxnSp>
        <p:nvCxnSpPr>
          <p:cNvPr id="6" name="Straight Arrow Connector 5"/>
          <p:cNvCxnSpPr>
            <a:cxnSpLocks/>
            <a:stCxn id="5" idx="2"/>
          </p:cNvCxnSpPr>
          <p:nvPr/>
        </p:nvCxnSpPr>
        <p:spPr>
          <a:xfrm>
            <a:off x="3308476" y="2188479"/>
            <a:ext cx="4109200" cy="199726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a:stCxn id="5" idx="2"/>
          </p:cNvCxnSpPr>
          <p:nvPr/>
        </p:nvCxnSpPr>
        <p:spPr>
          <a:xfrm flipH="1">
            <a:off x="2916621" y="2188479"/>
            <a:ext cx="391855" cy="199726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stCxn id="5" idx="2"/>
          </p:cNvCxnSpPr>
          <p:nvPr/>
        </p:nvCxnSpPr>
        <p:spPr>
          <a:xfrm>
            <a:off x="3308476" y="2188479"/>
            <a:ext cx="932448" cy="192632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5" idx="2"/>
          </p:cNvCxnSpPr>
          <p:nvPr/>
        </p:nvCxnSpPr>
        <p:spPr>
          <a:xfrm>
            <a:off x="3308476" y="2188479"/>
            <a:ext cx="5575050" cy="207609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DB4853B-3142-F536-DE51-D854D52C2427}"/>
              </a:ext>
            </a:extLst>
          </p:cNvPr>
          <p:cNvSpPr/>
          <p:nvPr/>
        </p:nvSpPr>
        <p:spPr>
          <a:xfrm>
            <a:off x="4067503" y="5226269"/>
            <a:ext cx="7740869" cy="3626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750FAD3-781E-BD56-B4AE-53A21921CD45}"/>
              </a:ext>
            </a:extLst>
          </p:cNvPr>
          <p:cNvSpPr txBox="1"/>
          <p:nvPr/>
        </p:nvSpPr>
        <p:spPr>
          <a:xfrm>
            <a:off x="6353219" y="1151435"/>
            <a:ext cx="5204559"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pathways are chosen for the 1</a:t>
            </a:r>
            <a:r>
              <a:rPr lang="en-US" sz="2400" baseline="30000" dirty="0">
                <a:latin typeface="Open Sans" panose="020B0606030504020204" pitchFamily="34" charset="0"/>
                <a:ea typeface="Open Sans" panose="020B0606030504020204" pitchFamily="34" charset="0"/>
                <a:cs typeface="Open Sans" panose="020B0606030504020204" pitchFamily="34" charset="0"/>
              </a:rPr>
              <a:t>st</a:t>
            </a:r>
            <a:r>
              <a:rPr lang="en-US" sz="2400" dirty="0">
                <a:latin typeface="Open Sans" panose="020B0606030504020204" pitchFamily="34" charset="0"/>
                <a:ea typeface="Open Sans" panose="020B0606030504020204" pitchFamily="34" charset="0"/>
                <a:cs typeface="Open Sans" panose="020B0606030504020204" pitchFamily="34" charset="0"/>
              </a:rPr>
              <a:t> year?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3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00"/>
                                        <p:tgtEl>
                                          <p:spTgt spid="12"/>
                                        </p:tgtEl>
                                      </p:cBhvr>
                                    </p:animEffect>
                                  </p:childTnLst>
                                </p:cTn>
                              </p:par>
                            </p:childTnLst>
                          </p:cTn>
                        </p:par>
                        <p:par>
                          <p:cTn id="12" fill="hold">
                            <p:stCondLst>
                              <p:cond delay="1500"/>
                            </p:stCondLst>
                            <p:childTnLst>
                              <p:par>
                                <p:cTn id="13" presetID="10" presetClass="entr" presetSubtype="0" fill="hold" nodeType="afterEffect">
                                  <p:stCondLst>
                                    <p:cond delay="6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11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par>
                          <p:cTn id="19" fill="hold">
                            <p:stCondLst>
                              <p:cond delay="36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par>
                          <p:cTn id="23" fill="hold">
                            <p:stCondLst>
                              <p:cond delay="4600"/>
                            </p:stCondLst>
                            <p:childTnLst>
                              <p:par>
                                <p:cTn id="24" presetID="10"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1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881" y="2513467"/>
            <a:ext cx="11084064" cy="37479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219" name="Rectangle 2"/>
          <p:cNvSpPr>
            <a:spLocks noGrp="1" noChangeArrowheads="1"/>
          </p:cNvSpPr>
          <p:nvPr>
            <p:ph type="title"/>
          </p:nvPr>
        </p:nvSpPr>
        <p:spPr/>
        <p:txBody>
          <a:bodyPr>
            <a:normAutofit/>
          </a:bodyPr>
          <a:lstStyle/>
          <a:p>
            <a:r>
              <a:rPr lang="en-US" dirty="0"/>
              <a:t>Build Radionuclide Mixture</a:t>
            </a:r>
          </a:p>
        </p:txBody>
      </p:sp>
      <p:sp>
        <p:nvSpPr>
          <p:cNvPr id="9220" name="Rectangle 4"/>
          <p:cNvSpPr>
            <a:spLocks noGrp="1" noChangeArrowheads="1"/>
          </p:cNvSpPr>
          <p:nvPr>
            <p:ph sz="quarter" idx="11"/>
          </p:nvPr>
        </p:nvSpPr>
        <p:spPr>
          <a:xfrm>
            <a:off x="1019908" y="1278568"/>
            <a:ext cx="10426856" cy="4690872"/>
          </a:xfrm>
        </p:spPr>
        <p:txBody>
          <a:bodyPr>
            <a:noAutofit/>
          </a:bodyPr>
          <a:lstStyle/>
          <a:p>
            <a:pPr>
              <a:spcAft>
                <a:spcPts val="0"/>
              </a:spcAft>
              <a:defRPr/>
            </a:pPr>
            <a:r>
              <a:rPr lang="en-US" sz="2400" dirty="0">
                <a:solidFill>
                  <a:schemeClr val="tx1">
                    <a:lumMod val="50000"/>
                  </a:schemeClr>
                </a:solidFill>
              </a:rPr>
              <a:t>Click on Radionuclide Mixture Button</a:t>
            </a:r>
          </a:p>
          <a:p>
            <a:pPr>
              <a:spcAft>
                <a:spcPts val="0"/>
              </a:spcAft>
              <a:defRPr/>
            </a:pPr>
            <a:r>
              <a:rPr lang="en-US" sz="2400" dirty="0">
                <a:solidFill>
                  <a:schemeClr val="tx1">
                    <a:lumMod val="50000"/>
                  </a:schemeClr>
                </a:solidFill>
              </a:rPr>
              <a:t>Type in a Name and Description for the Radionuclide Mixture</a:t>
            </a:r>
          </a:p>
          <a:p>
            <a:pPr marL="137160"/>
            <a:endParaRPr lang="en-US" dirty="0">
              <a:solidFill>
                <a:schemeClr val="tx1">
                  <a:lumMod val="50000"/>
                </a:schemeClr>
              </a:solidFill>
            </a:endParaRPr>
          </a:p>
          <a:p>
            <a:endParaRPr lang="en-US" dirty="0">
              <a:solidFill>
                <a:schemeClr val="tx1">
                  <a:lumMod val="50000"/>
                </a:schemeClr>
              </a:solidFill>
            </a:endParaRPr>
          </a:p>
          <a:p>
            <a:pPr marL="137160"/>
            <a:endParaRPr lang="en-US" dirty="0">
              <a:solidFill>
                <a:schemeClr val="tx1">
                  <a:lumMod val="50000"/>
                </a:schemeClr>
              </a:solidFill>
            </a:endParaRPr>
          </a:p>
        </p:txBody>
      </p:sp>
      <p:sp>
        <p:nvSpPr>
          <p:cNvPr id="3" name="Slide Number Placeholder 2"/>
          <p:cNvSpPr>
            <a:spLocks noGrp="1"/>
          </p:cNvSpPr>
          <p:nvPr>
            <p:ph type="sldNum" sz="quarter" idx="4"/>
          </p:nvPr>
        </p:nvSpPr>
        <p:spPr/>
        <p:txBody>
          <a:bodyPr/>
          <a:lstStyle/>
          <a:p>
            <a:pPr algn="ctr" eaLnBrk="1" latinLnBrk="0" hangingPunct="1"/>
            <a:fld id="{69E29E33-B620-47F9-BB04-8846C2A5AFCC}" type="slidenum">
              <a:rPr kumimoji="0" lang="en-US" sz="1300" smtClean="0">
                <a:solidFill>
                  <a:schemeClr val="bg2"/>
                </a:solidFill>
                <a:latin typeface="Gill Sans MT" panose="020B0502020104020203" pitchFamily="34" charset="0"/>
              </a:rPr>
              <a:pPr algn="ctr" eaLnBrk="1" latinLnBrk="0" hangingPunct="1"/>
              <a:t>71</a:t>
            </a:fld>
            <a:endParaRPr kumimoji="0" lang="en-US" sz="1300" dirty="0">
              <a:solidFill>
                <a:schemeClr val="bg2"/>
              </a:solidFill>
              <a:latin typeface="Gill Sans MT" panose="020B0502020104020203" pitchFamily="34" charset="0"/>
            </a:endParaRPr>
          </a:p>
        </p:txBody>
      </p:sp>
      <p:cxnSp>
        <p:nvCxnSpPr>
          <p:cNvPr id="5" name="Straight Arrow Connector 4"/>
          <p:cNvCxnSpPr>
            <a:cxnSpLocks/>
          </p:cNvCxnSpPr>
          <p:nvPr/>
        </p:nvCxnSpPr>
        <p:spPr>
          <a:xfrm>
            <a:off x="4444678" y="2156749"/>
            <a:ext cx="162046" cy="92211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H="1">
            <a:off x="3129023" y="2156749"/>
            <a:ext cx="1315655" cy="216446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99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5148" y="1979113"/>
            <a:ext cx="9927826" cy="4796870"/>
          </a:xfrm>
          <a:prstGeom prst="rect">
            <a:avLst/>
          </a:prstGeom>
          <a:ln>
            <a:solidFill>
              <a:schemeClr val="tx1">
                <a:lumMod val="50000"/>
              </a:schemeClr>
            </a:solidFill>
          </a:ln>
        </p:spPr>
      </p:pic>
      <p:sp>
        <p:nvSpPr>
          <p:cNvPr id="9219" name="Rectangle 2"/>
          <p:cNvSpPr>
            <a:spLocks noGrp="1" noChangeArrowheads="1"/>
          </p:cNvSpPr>
          <p:nvPr>
            <p:ph type="title"/>
          </p:nvPr>
        </p:nvSpPr>
        <p:spPr/>
        <p:txBody>
          <a:bodyPr>
            <a:normAutofit/>
          </a:bodyPr>
          <a:lstStyle/>
          <a:p>
            <a:r>
              <a:rPr lang="en-US" dirty="0"/>
              <a:t>Build Radionuclide Mixture</a:t>
            </a:r>
          </a:p>
        </p:txBody>
      </p:sp>
      <p:sp>
        <p:nvSpPr>
          <p:cNvPr id="9220" name="Rectangle 4"/>
          <p:cNvSpPr>
            <a:spLocks noGrp="1" noChangeArrowheads="1"/>
          </p:cNvSpPr>
          <p:nvPr>
            <p:ph sz="quarter" idx="11"/>
          </p:nvPr>
        </p:nvSpPr>
        <p:spPr/>
        <p:txBody>
          <a:bodyPr>
            <a:noAutofit/>
          </a:bodyPr>
          <a:lstStyle/>
          <a:p>
            <a:pPr>
              <a:spcAft>
                <a:spcPts val="0"/>
              </a:spcAft>
            </a:pPr>
            <a:r>
              <a:rPr lang="en-US" sz="2400" dirty="0"/>
              <a:t>Click on Search and begin to populate Radionuclides</a:t>
            </a:r>
          </a:p>
          <a:p>
            <a:pPr marL="137160"/>
            <a:endParaRPr lang="en-US" sz="2400" dirty="0"/>
          </a:p>
          <a:p>
            <a:endParaRPr lang="en-US" sz="2400" dirty="0"/>
          </a:p>
          <a:p>
            <a:pPr marL="137160"/>
            <a:endParaRPr lang="en-US" sz="2400" dirty="0"/>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72</a:t>
            </a:fld>
            <a:endParaRPr kumimoji="0" lang="en-US" sz="1300" dirty="0">
              <a:solidFill>
                <a:schemeClr val="bg2"/>
              </a:solidFill>
              <a:latin typeface="Gill Sans MT" panose="020B0502020104020203" pitchFamily="34" charset="0"/>
            </a:endParaRPr>
          </a:p>
        </p:txBody>
      </p:sp>
      <p:cxnSp>
        <p:nvCxnSpPr>
          <p:cNvPr id="7" name="Straight Arrow Connector 6"/>
          <p:cNvCxnSpPr>
            <a:cxnSpLocks/>
          </p:cNvCxnSpPr>
          <p:nvPr/>
        </p:nvCxnSpPr>
        <p:spPr>
          <a:xfrm>
            <a:off x="3394553" y="1853852"/>
            <a:ext cx="1177447" cy="256574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DC73B6-E1FA-429B-A79A-B0E7D851F123}"/>
              </a:ext>
            </a:extLst>
          </p:cNvPr>
          <p:cNvPicPr>
            <a:picLocks noChangeAspect="1"/>
          </p:cNvPicPr>
          <p:nvPr/>
        </p:nvPicPr>
        <p:blipFill>
          <a:blip r:embed="rId2"/>
          <a:stretch>
            <a:fillRect/>
          </a:stretch>
        </p:blipFill>
        <p:spPr>
          <a:xfrm>
            <a:off x="559397" y="3260314"/>
            <a:ext cx="11014652" cy="3125295"/>
          </a:xfrm>
          <a:prstGeom prst="rect">
            <a:avLst/>
          </a:prstGeom>
          <a:ln>
            <a:solidFill>
              <a:schemeClr val="tx1">
                <a:lumMod val="50000"/>
              </a:schemeClr>
            </a:solidFill>
          </a:ln>
        </p:spPr>
      </p:pic>
      <p:sp>
        <p:nvSpPr>
          <p:cNvPr id="11267" name="Rectangle 2"/>
          <p:cNvSpPr>
            <a:spLocks noGrp="1" noChangeArrowheads="1"/>
          </p:cNvSpPr>
          <p:nvPr>
            <p:ph type="title"/>
          </p:nvPr>
        </p:nvSpPr>
        <p:spPr/>
        <p:txBody>
          <a:bodyPr>
            <a:normAutofit/>
          </a:bodyPr>
          <a:lstStyle/>
          <a:p>
            <a:r>
              <a:rPr lang="en-US" dirty="0"/>
              <a:t>Build Radionuclide Mixture</a:t>
            </a:r>
          </a:p>
        </p:txBody>
      </p:sp>
      <p:sp>
        <p:nvSpPr>
          <p:cNvPr id="11268" name="Rectangle 3"/>
          <p:cNvSpPr>
            <a:spLocks noGrp="1" noChangeArrowheads="1"/>
          </p:cNvSpPr>
          <p:nvPr>
            <p:ph sz="quarter" idx="11"/>
          </p:nvPr>
        </p:nvSpPr>
        <p:spPr/>
        <p:txBody>
          <a:bodyPr>
            <a:normAutofit/>
          </a:bodyPr>
          <a:lstStyle/>
          <a:p>
            <a:pPr>
              <a:spcAft>
                <a:spcPts val="0"/>
              </a:spcAft>
            </a:pPr>
            <a:r>
              <a:rPr lang="en-US" sz="2400" dirty="0"/>
              <a:t>Enter each Radionuclide in the mix and enter the Activity Concentration</a:t>
            </a:r>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73</a:t>
            </a:fld>
            <a:endParaRPr kumimoji="0" lang="en-US" sz="1300" dirty="0">
              <a:solidFill>
                <a:schemeClr val="bg2"/>
              </a:solidFill>
              <a:latin typeface="Gill Sans MT" panose="020B0502020104020203" pitchFamily="34" charset="0"/>
            </a:endParaRPr>
          </a:p>
        </p:txBody>
      </p:sp>
      <p:pic>
        <p:nvPicPr>
          <p:cNvPr id="5" name="Picture 4"/>
          <p:cNvPicPr>
            <a:picLocks noChangeAspect="1"/>
          </p:cNvPicPr>
          <p:nvPr/>
        </p:nvPicPr>
        <p:blipFill>
          <a:blip r:embed="rId3"/>
          <a:stretch>
            <a:fillRect/>
          </a:stretch>
        </p:blipFill>
        <p:spPr>
          <a:xfrm>
            <a:off x="6269967" y="2141032"/>
            <a:ext cx="4224067" cy="1981200"/>
          </a:xfrm>
          <a:prstGeom prst="rect">
            <a:avLst/>
          </a:prstGeom>
          <a:ln>
            <a:solidFill>
              <a:schemeClr val="tx1">
                <a:lumMod val="50000"/>
              </a:schemeClr>
            </a:solidFill>
          </a:ln>
        </p:spPr>
      </p:pic>
      <p:cxnSp>
        <p:nvCxnSpPr>
          <p:cNvPr id="7" name="Straight Arrow Connector 6"/>
          <p:cNvCxnSpPr>
            <a:cxnSpLocks/>
          </p:cNvCxnSpPr>
          <p:nvPr/>
        </p:nvCxnSpPr>
        <p:spPr>
          <a:xfrm flipH="1">
            <a:off x="3048000" y="2060448"/>
            <a:ext cx="3048000" cy="228295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4572000" y="2060448"/>
            <a:ext cx="1524000" cy="228295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50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4A3C6E-EC25-4A7E-9392-4B5BF3C12BBB}"/>
              </a:ext>
            </a:extLst>
          </p:cNvPr>
          <p:cNvPicPr>
            <a:picLocks noChangeAspect="1"/>
          </p:cNvPicPr>
          <p:nvPr/>
        </p:nvPicPr>
        <p:blipFill rotWithShape="1">
          <a:blip r:embed="rId3">
            <a:extLst>
              <a:ext uri="{28A0092B-C50C-407E-A947-70E740481C1C}">
                <a14:useLocalDpi xmlns:a14="http://schemas.microsoft.com/office/drawing/2010/main" val="0"/>
              </a:ext>
            </a:extLst>
          </a:blip>
          <a:srcRect l="26881" t="19817" r="36971" b="39103"/>
          <a:stretch/>
        </p:blipFill>
        <p:spPr>
          <a:xfrm>
            <a:off x="1065692" y="1915849"/>
            <a:ext cx="10044894" cy="4778639"/>
          </a:xfrm>
          <a:prstGeom prst="rect">
            <a:avLst/>
          </a:prstGeom>
          <a:ln>
            <a:solidFill>
              <a:schemeClr val="tx1">
                <a:lumMod val="50000"/>
              </a:schemeClr>
            </a:solidFill>
          </a:ln>
        </p:spPr>
      </p:pic>
      <p:sp>
        <p:nvSpPr>
          <p:cNvPr id="9219" name="Rectangle 2"/>
          <p:cNvSpPr>
            <a:spLocks noGrp="1" noChangeArrowheads="1"/>
          </p:cNvSpPr>
          <p:nvPr>
            <p:ph type="title"/>
          </p:nvPr>
        </p:nvSpPr>
        <p:spPr/>
        <p:txBody>
          <a:bodyPr>
            <a:normAutofit fontScale="90000"/>
          </a:bodyPr>
          <a:lstStyle/>
          <a:p>
            <a:r>
              <a:rPr lang="en-US" dirty="0"/>
              <a:t>Export and Save Radionuclide Mixture</a:t>
            </a:r>
          </a:p>
        </p:txBody>
      </p:sp>
      <p:sp>
        <p:nvSpPr>
          <p:cNvPr id="9220" name="Rectangle 4"/>
          <p:cNvSpPr>
            <a:spLocks noGrp="1" noChangeArrowheads="1"/>
          </p:cNvSpPr>
          <p:nvPr>
            <p:ph sz="quarter" idx="11"/>
          </p:nvPr>
        </p:nvSpPr>
        <p:spPr/>
        <p:txBody>
          <a:bodyPr>
            <a:normAutofit/>
          </a:bodyPr>
          <a:lstStyle/>
          <a:p>
            <a:pPr>
              <a:spcAft>
                <a:spcPts val="0"/>
              </a:spcAft>
              <a:defRPr/>
            </a:pPr>
            <a:r>
              <a:rPr lang="en-US" sz="2400" dirty="0"/>
              <a:t>Select Export &amp; Email then select To Mixture Manager</a:t>
            </a:r>
          </a:p>
          <a:p>
            <a:pPr marL="137160"/>
            <a:endParaRPr lang="en-US" dirty="0"/>
          </a:p>
          <a:p>
            <a:endParaRPr lang="en-US" dirty="0"/>
          </a:p>
          <a:p>
            <a:pPr marL="137160"/>
            <a:endParaRPr lang="en-US" dirty="0"/>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74</a:t>
            </a:fld>
            <a:endParaRPr kumimoji="0" lang="en-US" sz="1300" dirty="0">
              <a:solidFill>
                <a:schemeClr val="bg2"/>
              </a:solidFill>
              <a:latin typeface="Gill Sans MT" panose="020B0502020104020203" pitchFamily="34" charset="0"/>
            </a:endParaRPr>
          </a:p>
        </p:txBody>
      </p:sp>
      <p:cxnSp>
        <p:nvCxnSpPr>
          <p:cNvPr id="5" name="Straight Arrow Connector 4"/>
          <p:cNvCxnSpPr>
            <a:cxnSpLocks/>
          </p:cNvCxnSpPr>
          <p:nvPr/>
        </p:nvCxnSpPr>
        <p:spPr>
          <a:xfrm>
            <a:off x="6096000" y="2057400"/>
            <a:ext cx="0" cy="28194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H="1">
            <a:off x="5334000" y="2057400"/>
            <a:ext cx="762000" cy="19050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36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tlaich\AppData\Local\Temp\SNAGHTML1fecfdd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290" y="2110301"/>
            <a:ext cx="8749088" cy="4454289"/>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2"/>
          <p:cNvSpPr>
            <a:spLocks noGrp="1" noChangeArrowheads="1"/>
          </p:cNvSpPr>
          <p:nvPr>
            <p:ph type="title"/>
          </p:nvPr>
        </p:nvSpPr>
        <p:spPr/>
        <p:txBody>
          <a:bodyPr>
            <a:normAutofit fontScale="90000"/>
          </a:bodyPr>
          <a:lstStyle/>
          <a:p>
            <a:r>
              <a:rPr lang="en-US" dirty="0"/>
              <a:t>Export and Save Radionuclide Mixture</a:t>
            </a:r>
          </a:p>
        </p:txBody>
      </p:sp>
      <p:sp>
        <p:nvSpPr>
          <p:cNvPr id="9220" name="Rectangle 4"/>
          <p:cNvSpPr>
            <a:spLocks noGrp="1" noChangeArrowheads="1"/>
          </p:cNvSpPr>
          <p:nvPr>
            <p:ph sz="quarter" idx="11"/>
          </p:nvPr>
        </p:nvSpPr>
        <p:spPr/>
        <p:txBody>
          <a:bodyPr>
            <a:normAutofit/>
          </a:bodyPr>
          <a:lstStyle/>
          <a:p>
            <a:pPr>
              <a:spcAft>
                <a:spcPts val="0"/>
              </a:spcAft>
              <a:defRPr/>
            </a:pPr>
            <a:r>
              <a:rPr lang="en-US" sz="2400" dirty="0"/>
              <a:t>Verify Name and Description are correct</a:t>
            </a:r>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75</a:t>
            </a:fld>
            <a:endParaRPr kumimoji="0" lang="en-US" sz="1300" dirty="0">
              <a:solidFill>
                <a:schemeClr val="bg2"/>
              </a:solidFill>
              <a:latin typeface="Gill Sans MT" panose="020B0502020104020203" pitchFamily="34" charset="0"/>
            </a:endParaRPr>
          </a:p>
        </p:txBody>
      </p:sp>
      <p:cxnSp>
        <p:nvCxnSpPr>
          <p:cNvPr id="5" name="Straight Arrow Connector 4"/>
          <p:cNvCxnSpPr>
            <a:cxnSpLocks/>
          </p:cNvCxnSpPr>
          <p:nvPr/>
        </p:nvCxnSpPr>
        <p:spPr>
          <a:xfrm>
            <a:off x="4697260" y="1891430"/>
            <a:ext cx="1093940" cy="207097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59397" y="5976152"/>
            <a:ext cx="8647233" cy="474460"/>
            <a:chOff x="304800" y="5804816"/>
            <a:chExt cx="6958115" cy="400110"/>
          </a:xfrm>
        </p:grpSpPr>
        <p:sp>
          <p:nvSpPr>
            <p:cNvPr id="11" name="Line 5"/>
            <p:cNvSpPr>
              <a:spLocks noChangeShapeType="1"/>
            </p:cNvSpPr>
            <p:nvPr/>
          </p:nvSpPr>
          <p:spPr bwMode="auto">
            <a:xfrm flipV="1">
              <a:off x="1316141" y="6020354"/>
              <a:ext cx="5946774" cy="0"/>
            </a:xfrm>
            <a:prstGeom prst="line">
              <a:avLst/>
            </a:prstGeom>
            <a:noFill/>
            <a:ln w="38100">
              <a:solidFill>
                <a:srgbClr val="FF0000"/>
              </a:solidFill>
              <a:round/>
              <a:headEnd/>
              <a:tailEnd type="triangle" w="med" len="med"/>
            </a:ln>
          </p:spPr>
          <p:txBody>
            <a:bodyPr/>
            <a:lstStyle/>
            <a:p>
              <a:endParaRPr lang="en-US"/>
            </a:p>
          </p:txBody>
        </p:sp>
        <p:sp>
          <p:nvSpPr>
            <p:cNvPr id="12" name="Rectangle 11"/>
            <p:cNvSpPr/>
            <p:nvPr/>
          </p:nvSpPr>
          <p:spPr>
            <a:xfrm>
              <a:off x="304800" y="5804816"/>
              <a:ext cx="1099470" cy="400110"/>
            </a:xfrm>
            <a:prstGeom prst="rect">
              <a:avLst/>
            </a:prstGeom>
          </p:spPr>
          <p:txBody>
            <a:bodyPr wrap="none">
              <a:spAutoFit/>
            </a:bodyPr>
            <a:lstStyle/>
            <a:p>
              <a:r>
                <a:rPr lang="en-US" sz="2000" dirty="0">
                  <a:latin typeface="Calibri" pitchFamily="34" charset="0"/>
                  <a:cs typeface="Calibri" pitchFamily="34" charset="0"/>
                </a:rPr>
                <a:t>Click Next</a:t>
              </a:r>
            </a:p>
          </p:txBody>
        </p:sp>
      </p:grpSp>
    </p:spTree>
    <p:extLst>
      <p:ext uri="{BB962C8B-B14F-4D97-AF65-F5344CB8AC3E}">
        <p14:creationId xmlns:p14="http://schemas.microsoft.com/office/powerpoint/2010/main" val="367236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1997461"/>
            <a:ext cx="5942013" cy="372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9" name="Rectangle 2"/>
          <p:cNvSpPr>
            <a:spLocks noGrp="1" noChangeArrowheads="1"/>
          </p:cNvSpPr>
          <p:nvPr>
            <p:ph type="title"/>
          </p:nvPr>
        </p:nvSpPr>
        <p:spPr/>
        <p:txBody>
          <a:bodyPr>
            <a:normAutofit fontScale="90000"/>
          </a:bodyPr>
          <a:lstStyle/>
          <a:p>
            <a:r>
              <a:rPr lang="en-US" dirty="0"/>
              <a:t>Export and Save Radionuclide Mixture</a:t>
            </a:r>
          </a:p>
        </p:txBody>
      </p:sp>
      <p:sp>
        <p:nvSpPr>
          <p:cNvPr id="9220" name="Rectangle 4"/>
          <p:cNvSpPr>
            <a:spLocks noGrp="1" noChangeArrowheads="1"/>
          </p:cNvSpPr>
          <p:nvPr>
            <p:ph sz="quarter" idx="11"/>
          </p:nvPr>
        </p:nvSpPr>
        <p:spPr/>
        <p:txBody>
          <a:bodyPr>
            <a:normAutofit/>
          </a:bodyPr>
          <a:lstStyle/>
          <a:p>
            <a:pPr>
              <a:spcAft>
                <a:spcPts val="0"/>
              </a:spcAft>
              <a:defRPr/>
            </a:pPr>
            <a:r>
              <a:rPr lang="en-US" sz="2400" dirty="0"/>
              <a:t>Select the Mixture Folder “Other”</a:t>
            </a:r>
          </a:p>
        </p:txBody>
      </p:sp>
      <p:sp>
        <p:nvSpPr>
          <p:cNvPr id="3" name="Slide Number Placeholder 2"/>
          <p:cNvSpPr>
            <a:spLocks noGrp="1"/>
          </p:cNvSpPr>
          <p:nvPr>
            <p:ph type="sldNum" sz="quarter" idx="4"/>
          </p:nvPr>
        </p:nvSpPr>
        <p:spPr/>
        <p:txBody>
          <a:bodyPr/>
          <a:lstStyle/>
          <a:p>
            <a:pPr algn="ctr" eaLnBrk="1" latinLnBrk="0" hangingPunct="1"/>
            <a:fld id="{69E29E33-B620-47F9-BB04-8846C2A5AFCC}" type="slidenum">
              <a:rPr kumimoji="0" lang="en-US" sz="1300" smtClean="0">
                <a:solidFill>
                  <a:schemeClr val="bg2"/>
                </a:solidFill>
                <a:latin typeface="Gill Sans MT" panose="020B0502020104020203" pitchFamily="34" charset="0"/>
              </a:rPr>
              <a:pPr algn="ctr" eaLnBrk="1" latinLnBrk="0" hangingPunct="1"/>
              <a:t>76</a:t>
            </a:fld>
            <a:endParaRPr kumimoji="0" lang="en-US" sz="1300" dirty="0">
              <a:solidFill>
                <a:schemeClr val="bg2"/>
              </a:solidFill>
              <a:latin typeface="Gill Sans MT" panose="020B0502020104020203" pitchFamily="34" charset="0"/>
            </a:endParaRPr>
          </a:p>
        </p:txBody>
      </p:sp>
      <p:cxnSp>
        <p:nvCxnSpPr>
          <p:cNvPr id="5" name="Straight Arrow Connector 4"/>
          <p:cNvCxnSpPr>
            <a:stCxn id="9220" idx="2"/>
          </p:cNvCxnSpPr>
          <p:nvPr/>
        </p:nvCxnSpPr>
        <p:spPr>
          <a:xfrm flipV="1">
            <a:off x="6233319" y="4114800"/>
            <a:ext cx="243681" cy="2033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Line 5"/>
          <p:cNvSpPr>
            <a:spLocks noChangeShapeType="1"/>
          </p:cNvSpPr>
          <p:nvPr/>
        </p:nvSpPr>
        <p:spPr bwMode="auto">
          <a:xfrm>
            <a:off x="2924014" y="5489749"/>
            <a:ext cx="6372386" cy="0"/>
          </a:xfrm>
          <a:prstGeom prst="line">
            <a:avLst/>
          </a:prstGeom>
          <a:noFill/>
          <a:ln w="38100">
            <a:solidFill>
              <a:srgbClr val="FF0000"/>
            </a:solidFill>
            <a:round/>
            <a:headEnd/>
            <a:tailEnd type="triangle" w="med" len="med"/>
          </a:ln>
        </p:spPr>
        <p:txBody>
          <a:bodyPr/>
          <a:lstStyle/>
          <a:p>
            <a:endParaRPr lang="en-US"/>
          </a:p>
        </p:txBody>
      </p:sp>
      <p:sp>
        <p:nvSpPr>
          <p:cNvPr id="12" name="Rectangle 11"/>
          <p:cNvSpPr/>
          <p:nvPr/>
        </p:nvSpPr>
        <p:spPr>
          <a:xfrm>
            <a:off x="853440" y="5289696"/>
            <a:ext cx="2070574" cy="461665"/>
          </a:xfrm>
          <a:prstGeom prst="rect">
            <a:avLst/>
          </a:prstGeom>
        </p:spPr>
        <p:txBody>
          <a:bodyPr wrap="square">
            <a:spAutoFit/>
          </a:bodyPr>
          <a:lstStyle/>
          <a:p>
            <a:r>
              <a:rPr lang="en-US" sz="2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Click</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Finish</a:t>
            </a:r>
          </a:p>
        </p:txBody>
      </p:sp>
      <p:pic>
        <p:nvPicPr>
          <p:cNvPr id="12294" name="Picture 6" descr="C:\Users\tlaich\AppData\Local\Temp\SNAGHTML2f720a3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5722444"/>
            <a:ext cx="3971925"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6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E91A-6072-9C8F-AA1B-159280A8CC12}"/>
              </a:ext>
            </a:extLst>
          </p:cNvPr>
          <p:cNvSpPr>
            <a:spLocks noGrp="1"/>
          </p:cNvSpPr>
          <p:nvPr>
            <p:ph type="title"/>
          </p:nvPr>
        </p:nvSpPr>
        <p:spPr/>
        <p:txBody>
          <a:bodyPr>
            <a:normAutofit fontScale="90000"/>
          </a:bodyPr>
          <a:lstStyle/>
          <a:p>
            <a:r>
              <a:rPr lang="en-US" dirty="0"/>
              <a:t>What is the PAG for this calculation? </a:t>
            </a:r>
          </a:p>
        </p:txBody>
      </p:sp>
      <p:sp>
        <p:nvSpPr>
          <p:cNvPr id="6" name="Content Placeholder 5">
            <a:extLst>
              <a:ext uri="{FF2B5EF4-FFF2-40B4-BE49-F238E27FC236}">
                <a16:creationId xmlns:a16="http://schemas.microsoft.com/office/drawing/2014/main" id="{1DF92E7D-6A14-31FC-4863-C2271DE869A0}"/>
              </a:ext>
            </a:extLst>
          </p:cNvPr>
          <p:cNvSpPr>
            <a:spLocks noGrp="1"/>
          </p:cNvSpPr>
          <p:nvPr>
            <p:ph sz="quarter" idx="11"/>
          </p:nvPr>
        </p:nvSpPr>
        <p:spPr>
          <a:xfrm>
            <a:off x="1019908" y="1457882"/>
            <a:ext cx="10426856" cy="779796"/>
          </a:xfrm>
        </p:spPr>
        <p:txBody>
          <a:bodyPr>
            <a:normAutofit/>
          </a:bodyPr>
          <a:lstStyle/>
          <a:p>
            <a:r>
              <a:rPr lang="en-US" sz="2400" dirty="0"/>
              <a:t>Select Protective Action Guides to see what the default PAGs are for this calculation. The user may alter the PAGs here, if need be. </a:t>
            </a:r>
          </a:p>
        </p:txBody>
      </p:sp>
      <p:sp>
        <p:nvSpPr>
          <p:cNvPr id="3" name="Slide Number Placeholder 2">
            <a:extLst>
              <a:ext uri="{FF2B5EF4-FFF2-40B4-BE49-F238E27FC236}">
                <a16:creationId xmlns:a16="http://schemas.microsoft.com/office/drawing/2014/main" id="{4AB51200-DDB4-61BD-BF53-D73B0D6BB176}"/>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77</a:t>
            </a:fld>
            <a:endParaRPr lang="en-US" sz="1300" dirty="0">
              <a:solidFill>
                <a:schemeClr val="bg2"/>
              </a:solidFill>
              <a:latin typeface="Gill Sans MT" panose="020B0502020104020203" pitchFamily="34" charset="0"/>
            </a:endParaRPr>
          </a:p>
        </p:txBody>
      </p:sp>
      <p:pic>
        <p:nvPicPr>
          <p:cNvPr id="5" name="Picture 4">
            <a:extLst>
              <a:ext uri="{FF2B5EF4-FFF2-40B4-BE49-F238E27FC236}">
                <a16:creationId xmlns:a16="http://schemas.microsoft.com/office/drawing/2014/main" id="{59F15849-28D6-AE97-A4F0-19D1DFEA9367}"/>
              </a:ext>
            </a:extLst>
          </p:cNvPr>
          <p:cNvPicPr>
            <a:picLocks noChangeAspect="1"/>
          </p:cNvPicPr>
          <p:nvPr/>
        </p:nvPicPr>
        <p:blipFill>
          <a:blip r:embed="rId2"/>
          <a:stretch>
            <a:fillRect/>
          </a:stretch>
        </p:blipFill>
        <p:spPr>
          <a:xfrm>
            <a:off x="17351" y="2516516"/>
            <a:ext cx="12174649" cy="3429479"/>
          </a:xfrm>
          <a:prstGeom prst="rect">
            <a:avLst/>
          </a:prstGeom>
          <a:ln>
            <a:solidFill>
              <a:schemeClr val="tx1">
                <a:lumMod val="50000"/>
              </a:schemeClr>
            </a:solidFill>
          </a:ln>
        </p:spPr>
      </p:pic>
      <p:cxnSp>
        <p:nvCxnSpPr>
          <p:cNvPr id="8" name="Straight Arrow Connector 7">
            <a:extLst>
              <a:ext uri="{FF2B5EF4-FFF2-40B4-BE49-F238E27FC236}">
                <a16:creationId xmlns:a16="http://schemas.microsoft.com/office/drawing/2014/main" id="{2F5A0BBA-FEE6-A994-0AD0-76932E2A94B0}"/>
              </a:ext>
            </a:extLst>
          </p:cNvPr>
          <p:cNvCxnSpPr>
            <a:cxnSpLocks/>
            <a:stCxn id="6" idx="2"/>
          </p:cNvCxnSpPr>
          <p:nvPr/>
        </p:nvCxnSpPr>
        <p:spPr>
          <a:xfrm flipH="1">
            <a:off x="2846717" y="2237678"/>
            <a:ext cx="3386619" cy="308482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6039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9720" y="1981200"/>
            <a:ext cx="9052560" cy="1148450"/>
          </a:xfrm>
          <a:prstGeom prst="rect">
            <a:avLst/>
          </a:prstGeom>
        </p:spPr>
      </p:pic>
      <p:sp>
        <p:nvSpPr>
          <p:cNvPr id="9219" name="Rectangle 2"/>
          <p:cNvSpPr>
            <a:spLocks noGrp="1" noChangeArrowheads="1"/>
          </p:cNvSpPr>
          <p:nvPr>
            <p:ph type="title"/>
          </p:nvPr>
        </p:nvSpPr>
        <p:spPr/>
        <p:txBody>
          <a:bodyPr>
            <a:normAutofit/>
          </a:bodyPr>
          <a:lstStyle/>
          <a:p>
            <a:r>
              <a:rPr lang="en-US" dirty="0"/>
              <a:t>Run Calculation</a:t>
            </a:r>
          </a:p>
        </p:txBody>
      </p:sp>
      <p:sp>
        <p:nvSpPr>
          <p:cNvPr id="9220" name="Rectangle 4"/>
          <p:cNvSpPr>
            <a:spLocks noGrp="1" noChangeArrowheads="1"/>
          </p:cNvSpPr>
          <p:nvPr>
            <p:ph sz="quarter" idx="11"/>
          </p:nvPr>
        </p:nvSpPr>
        <p:spPr/>
        <p:txBody>
          <a:bodyPr>
            <a:noAutofit/>
          </a:bodyPr>
          <a:lstStyle/>
          <a:p>
            <a:pPr>
              <a:spcAft>
                <a:spcPts val="0"/>
              </a:spcAft>
              <a:defRPr/>
            </a:pPr>
            <a:r>
              <a:rPr lang="en-US" sz="2400" dirty="0"/>
              <a:t>Click the Deposition button</a:t>
            </a:r>
          </a:p>
          <a:p>
            <a:endParaRPr lang="en-US" sz="2400" dirty="0"/>
          </a:p>
          <a:p>
            <a:pPr marL="137160"/>
            <a:endParaRPr lang="en-US" sz="2400" dirty="0"/>
          </a:p>
        </p:txBody>
      </p:sp>
      <p:sp>
        <p:nvSpPr>
          <p:cNvPr id="3" name="Slide Number Placeholder 2"/>
          <p:cNvSpPr>
            <a:spLocks noGrp="1"/>
          </p:cNvSpPr>
          <p:nvPr>
            <p:ph type="sldNum" sz="quarter" idx="4"/>
          </p:nvPr>
        </p:nvSpPr>
        <p:spPr/>
        <p:txBody>
          <a:bodyPr/>
          <a:lstStyle/>
          <a:p>
            <a:pPr eaLnBrk="1" latinLnBrk="0" hangingPunct="1"/>
            <a:fld id="{69E29E33-B620-47F9-BB04-8846C2A5AFCC}" type="slidenum">
              <a:rPr kumimoji="0" lang="en-US" sz="1300" smtClean="0">
                <a:solidFill>
                  <a:schemeClr val="bg2"/>
                </a:solidFill>
                <a:latin typeface="Gill Sans MT" panose="020B0502020104020203" pitchFamily="34" charset="0"/>
              </a:rPr>
              <a:pPr eaLnBrk="1" latinLnBrk="0" hangingPunct="1"/>
              <a:t>78</a:t>
            </a:fld>
            <a:endParaRPr kumimoji="0" lang="en-US" sz="1300" dirty="0">
              <a:solidFill>
                <a:schemeClr val="bg2"/>
              </a:solidFill>
              <a:latin typeface="Gill Sans MT" panose="020B0502020104020203" pitchFamily="34" charset="0"/>
            </a:endParaRPr>
          </a:p>
        </p:txBody>
      </p:sp>
      <p:cxnSp>
        <p:nvCxnSpPr>
          <p:cNvPr id="8" name="Straight Arrow Connector 7"/>
          <p:cNvCxnSpPr>
            <a:cxnSpLocks/>
            <a:stCxn id="9220" idx="2"/>
          </p:cNvCxnSpPr>
          <p:nvPr/>
        </p:nvCxnSpPr>
        <p:spPr>
          <a:xfrm flipH="1" flipV="1">
            <a:off x="4495800" y="2514600"/>
            <a:ext cx="1737519" cy="36337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F17223B-29D4-4C08-AB6A-A37707E46A3E}"/>
              </a:ext>
            </a:extLst>
          </p:cNvPr>
          <p:cNvPicPr>
            <a:picLocks noChangeAspect="1"/>
          </p:cNvPicPr>
          <p:nvPr/>
        </p:nvPicPr>
        <p:blipFill>
          <a:blip r:embed="rId3"/>
          <a:stretch>
            <a:fillRect/>
          </a:stretch>
        </p:blipFill>
        <p:spPr>
          <a:xfrm>
            <a:off x="3696000" y="3143706"/>
            <a:ext cx="4800000" cy="3638095"/>
          </a:xfrm>
          <a:prstGeom prst="rect">
            <a:avLst/>
          </a:prstGeom>
        </p:spPr>
      </p:pic>
    </p:spTree>
    <p:extLst>
      <p:ext uri="{BB962C8B-B14F-4D97-AF65-F5344CB8AC3E}">
        <p14:creationId xmlns:p14="http://schemas.microsoft.com/office/powerpoint/2010/main" val="242391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D02F07-F141-4D05-A064-E249475DD3E6}"/>
              </a:ext>
            </a:extLst>
          </p:cNvPr>
          <p:cNvPicPr>
            <a:picLocks noChangeAspect="1"/>
          </p:cNvPicPr>
          <p:nvPr/>
        </p:nvPicPr>
        <p:blipFill>
          <a:blip r:embed="rId3"/>
          <a:stretch>
            <a:fillRect/>
          </a:stretch>
        </p:blipFill>
        <p:spPr>
          <a:xfrm>
            <a:off x="1790700" y="1981201"/>
            <a:ext cx="8610600" cy="4848225"/>
          </a:xfrm>
          <a:prstGeom prst="rect">
            <a:avLst/>
          </a:prstGeom>
        </p:spPr>
      </p:pic>
      <p:sp>
        <p:nvSpPr>
          <p:cNvPr id="17412" name="Rectangle 3"/>
          <p:cNvSpPr>
            <a:spLocks noGrp="1" noChangeArrowheads="1"/>
          </p:cNvSpPr>
          <p:nvPr>
            <p:ph type="title"/>
          </p:nvPr>
        </p:nvSpPr>
        <p:spPr/>
        <p:txBody>
          <a:bodyPr>
            <a:normAutofit/>
          </a:bodyPr>
          <a:lstStyle/>
          <a:p>
            <a:r>
              <a:rPr lang="en-US" dirty="0"/>
              <a:t>New Deposition </a:t>
            </a:r>
            <a:r>
              <a:rPr lang="en-US" dirty="0" err="1"/>
              <a:t>DRL</a:t>
            </a:r>
            <a:r>
              <a:rPr lang="en-US" dirty="0"/>
              <a:t> Created</a:t>
            </a:r>
          </a:p>
        </p:txBody>
      </p:sp>
      <p:sp>
        <p:nvSpPr>
          <p:cNvPr id="17413" name="Rectangle 4"/>
          <p:cNvSpPr>
            <a:spLocks noGrp="1" noChangeArrowheads="1"/>
          </p:cNvSpPr>
          <p:nvPr>
            <p:ph sz="quarter" idx="11"/>
          </p:nvPr>
        </p:nvSpPr>
        <p:spPr/>
        <p:txBody>
          <a:bodyPr>
            <a:normAutofit/>
          </a:bodyPr>
          <a:lstStyle/>
          <a:p>
            <a:pPr>
              <a:spcAft>
                <a:spcPts val="0"/>
              </a:spcAft>
            </a:pPr>
            <a:r>
              <a:rPr lang="en-US" sz="2400" dirty="0"/>
              <a:t>Final Results displayed</a:t>
            </a:r>
          </a:p>
        </p:txBody>
      </p:sp>
      <p:sp>
        <p:nvSpPr>
          <p:cNvPr id="3" name="Slide Number Placeholder 2"/>
          <p:cNvSpPr>
            <a:spLocks noGrp="1"/>
          </p:cNvSpPr>
          <p:nvPr>
            <p:ph type="sldNum" sz="quarter" idx="4"/>
          </p:nvPr>
        </p:nvSpPr>
        <p:spPr>
          <a:xfrm>
            <a:off x="11521764" y="6584950"/>
            <a:ext cx="489438" cy="273050"/>
          </a:xfrm>
        </p:spPr>
        <p:txBody>
          <a:bodyPr/>
          <a:lstStyle/>
          <a:p>
            <a:fld id="{59DE6EB8-52AB-45EA-A660-3E1EBFA72987}" type="slidenum">
              <a:rPr lang="en-US" sz="1300" smtClean="0">
                <a:solidFill>
                  <a:srgbClr val="DBF5F9">
                    <a:shade val="90000"/>
                  </a:srgbClr>
                </a:solidFill>
                <a:latin typeface="Gill Sans MT" panose="020B0502020104020203" pitchFamily="34" charset="0"/>
              </a:rPr>
              <a:pPr/>
              <a:t>79</a:t>
            </a:fld>
            <a:endParaRPr lang="en-US" sz="1300">
              <a:solidFill>
                <a:srgbClr val="DBF5F9">
                  <a:shade val="90000"/>
                </a:srgbClr>
              </a:solidFill>
              <a:latin typeface="Gill Sans MT" panose="020B0502020104020203" pitchFamily="34" charset="0"/>
            </a:endParaRPr>
          </a:p>
        </p:txBody>
      </p:sp>
      <p:sp>
        <p:nvSpPr>
          <p:cNvPr id="17415" name="Rectangle 10"/>
          <p:cNvSpPr>
            <a:spLocks noChangeArrowheads="1"/>
          </p:cNvSpPr>
          <p:nvPr/>
        </p:nvSpPr>
        <p:spPr bwMode="auto">
          <a:xfrm>
            <a:off x="7010400" y="3886200"/>
            <a:ext cx="685800" cy="762000"/>
          </a:xfrm>
          <a:prstGeom prst="rect">
            <a:avLst/>
          </a:prstGeom>
          <a:noFill/>
          <a:ln w="28575" algn="ctr">
            <a:solidFill>
              <a:srgbClr val="FF0000"/>
            </a:solidFill>
            <a:round/>
            <a:headEnd/>
            <a:tailEnd/>
          </a:ln>
        </p:spPr>
        <p:txBody>
          <a:bodyPr/>
          <a:lstStyle/>
          <a:p>
            <a:endParaRPr lang="en-US"/>
          </a:p>
        </p:txBody>
      </p:sp>
      <p:cxnSp>
        <p:nvCxnSpPr>
          <p:cNvPr id="5" name="Straight Arrow Connector 4"/>
          <p:cNvCxnSpPr>
            <a:cxnSpLocks/>
            <a:endCxn id="17415" idx="0"/>
          </p:cNvCxnSpPr>
          <p:nvPr/>
        </p:nvCxnSpPr>
        <p:spPr>
          <a:xfrm>
            <a:off x="4495800" y="1917032"/>
            <a:ext cx="2857500" cy="1969168"/>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A622ABD-85CE-4DDA-9230-73BC8261A9FF}"/>
              </a:ext>
            </a:extLst>
          </p:cNvPr>
          <p:cNvPicPr>
            <a:picLocks noChangeAspect="1"/>
          </p:cNvPicPr>
          <p:nvPr/>
        </p:nvPicPr>
        <p:blipFill>
          <a:blip r:embed="rId4"/>
          <a:stretch>
            <a:fillRect/>
          </a:stretch>
        </p:blipFill>
        <p:spPr>
          <a:xfrm>
            <a:off x="7848600" y="3619500"/>
            <a:ext cx="1238250" cy="1295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6749-28F6-4EEC-8A8E-7AD166F70B45}"/>
              </a:ext>
            </a:extLst>
          </p:cNvPr>
          <p:cNvSpPr>
            <a:spLocks noGrp="1"/>
          </p:cNvSpPr>
          <p:nvPr>
            <p:ph type="title"/>
          </p:nvPr>
        </p:nvSpPr>
        <p:spPr/>
        <p:txBody>
          <a:bodyPr/>
          <a:lstStyle/>
          <a:p>
            <a:r>
              <a:rPr lang="en-US" dirty="0"/>
              <a:t>FRMAC Participation</a:t>
            </a:r>
          </a:p>
        </p:txBody>
      </p:sp>
      <p:sp>
        <p:nvSpPr>
          <p:cNvPr id="15" name="Content Placeholder 14">
            <a:extLst>
              <a:ext uri="{FF2B5EF4-FFF2-40B4-BE49-F238E27FC236}">
                <a16:creationId xmlns:a16="http://schemas.microsoft.com/office/drawing/2014/main" id="{7407B7DA-AA6F-45CD-A578-D52657C84F25}"/>
              </a:ext>
            </a:extLst>
          </p:cNvPr>
          <p:cNvSpPr>
            <a:spLocks noGrp="1"/>
          </p:cNvSpPr>
          <p:nvPr>
            <p:ph sz="quarter" idx="11"/>
          </p:nvPr>
        </p:nvSpPr>
        <p:spPr>
          <a:xfrm>
            <a:off x="1019908" y="1457882"/>
            <a:ext cx="7435723" cy="4690872"/>
          </a:xfrm>
        </p:spPr>
        <p:txBody>
          <a:bodyPr>
            <a:normAutofit/>
          </a:bodyPr>
          <a:lstStyle/>
          <a:p>
            <a:pPr marL="342900" indent="-342900">
              <a:spcBef>
                <a:spcPct val="20000"/>
              </a:spcBef>
              <a:buFontTx/>
              <a:buChar char="•"/>
            </a:pPr>
            <a:r>
              <a:rPr lang="en-US" dirty="0"/>
              <a:t>Department of Agriculture (USDA)</a:t>
            </a:r>
          </a:p>
          <a:p>
            <a:pPr marL="342900" indent="-342900">
              <a:spcBef>
                <a:spcPct val="20000"/>
              </a:spcBef>
              <a:buFontTx/>
              <a:buChar char="•"/>
            </a:pPr>
            <a:r>
              <a:rPr lang="en-US" dirty="0"/>
              <a:t>Department of Defense (DoD)</a:t>
            </a:r>
          </a:p>
          <a:p>
            <a:pPr marL="342900" indent="-342900">
              <a:spcBef>
                <a:spcPct val="20000"/>
              </a:spcBef>
              <a:buFontTx/>
              <a:buChar char="•"/>
            </a:pPr>
            <a:r>
              <a:rPr lang="en-US" dirty="0"/>
              <a:t>Department of Energy (DOE)/National Nuclear Security Administration (NNSA)</a:t>
            </a:r>
          </a:p>
          <a:p>
            <a:pPr marL="342900" indent="-342900">
              <a:spcBef>
                <a:spcPct val="20000"/>
              </a:spcBef>
              <a:buFontTx/>
              <a:buChar char="•"/>
            </a:pPr>
            <a:r>
              <a:rPr lang="en-US" dirty="0"/>
              <a:t>Department of Health &amp; Human Services (DHHS)/Food &amp; Drug Administration (FDA) and Centers for Disease Control &amp; Prevention (CDC)</a:t>
            </a:r>
          </a:p>
          <a:p>
            <a:pPr marL="342900" indent="-342900">
              <a:spcBef>
                <a:spcPct val="20000"/>
              </a:spcBef>
              <a:buFontTx/>
              <a:buChar char="•"/>
            </a:pPr>
            <a:r>
              <a:rPr lang="en-US" dirty="0"/>
              <a:t>Department of Homeland Security (DHS)/Federal Emergency Management Agency (FEMA)</a:t>
            </a:r>
          </a:p>
          <a:p>
            <a:pPr marL="342900" indent="-342900">
              <a:spcBef>
                <a:spcPct val="20000"/>
              </a:spcBef>
              <a:buFontTx/>
              <a:buChar char="•"/>
            </a:pPr>
            <a:r>
              <a:rPr lang="en-US" dirty="0"/>
              <a:t>Environmental Protection Agency (EPA)</a:t>
            </a:r>
          </a:p>
          <a:p>
            <a:pPr marL="342900" indent="-342900">
              <a:spcBef>
                <a:spcPct val="20000"/>
              </a:spcBef>
              <a:buFontTx/>
              <a:buChar char="•"/>
            </a:pPr>
            <a:r>
              <a:rPr lang="en-US" dirty="0"/>
              <a:t>Nuclear Regulatory Commission (NRC)</a:t>
            </a:r>
          </a:p>
          <a:p>
            <a:pPr marL="342900" indent="-342900">
              <a:spcBef>
                <a:spcPct val="20000"/>
              </a:spcBef>
              <a:buFontTx/>
              <a:buChar char="•"/>
            </a:pPr>
            <a:r>
              <a:rPr lang="en-US" dirty="0"/>
              <a:t>Law Enforcement (FBI)</a:t>
            </a:r>
          </a:p>
          <a:p>
            <a:pPr marL="342900" indent="-342900">
              <a:spcBef>
                <a:spcPct val="20000"/>
              </a:spcBef>
              <a:buFontTx/>
              <a:buChar char="•"/>
            </a:pPr>
            <a:r>
              <a:rPr lang="en-US" dirty="0"/>
              <a:t>State/Local/Tribal/Territorial agencies</a:t>
            </a:r>
          </a:p>
        </p:txBody>
      </p:sp>
      <p:sp>
        <p:nvSpPr>
          <p:cNvPr id="4" name="Slide Number Placeholder 3">
            <a:extLst>
              <a:ext uri="{FF2B5EF4-FFF2-40B4-BE49-F238E27FC236}">
                <a16:creationId xmlns:a16="http://schemas.microsoft.com/office/drawing/2014/main" id="{27589116-08B6-4564-B96A-8C81EEC0B269}"/>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solidFill>
                  <a:schemeClr val="bg2"/>
                </a:solidFill>
              </a:rPr>
              <a:pPr/>
              <a:t>8</a:t>
            </a:fld>
            <a:endParaRPr lang="en-US" dirty="0">
              <a:solidFill>
                <a:schemeClr val="bg2"/>
              </a:solidFill>
            </a:endParaRPr>
          </a:p>
        </p:txBody>
      </p:sp>
      <p:grpSp>
        <p:nvGrpSpPr>
          <p:cNvPr id="3" name="Group 2">
            <a:extLst>
              <a:ext uri="{FF2B5EF4-FFF2-40B4-BE49-F238E27FC236}">
                <a16:creationId xmlns:a16="http://schemas.microsoft.com/office/drawing/2014/main" id="{E3C59C82-AD4B-7BC5-A958-BB9DD5E62535}"/>
              </a:ext>
            </a:extLst>
          </p:cNvPr>
          <p:cNvGrpSpPr/>
          <p:nvPr/>
        </p:nvGrpSpPr>
        <p:grpSpPr>
          <a:xfrm>
            <a:off x="8626729" y="1114124"/>
            <a:ext cx="2133601" cy="4968240"/>
            <a:chOff x="8238423" y="1114124"/>
            <a:chExt cx="2133601" cy="4968240"/>
          </a:xfrm>
        </p:grpSpPr>
        <p:pic>
          <p:nvPicPr>
            <p:cNvPr id="16" name="Picture 16" descr="http://www.cosmeticsurg.net/blog/wp-content/uploads/2012/01/FDA-logo2.jpg">
              <a:extLst>
                <a:ext uri="{FF2B5EF4-FFF2-40B4-BE49-F238E27FC236}">
                  <a16:creationId xmlns:a16="http://schemas.microsoft.com/office/drawing/2014/main" id="{F1886A3B-6170-4154-9A83-8B143C27136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5353" y="4996355"/>
              <a:ext cx="1126670" cy="10860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media.jrn.com/images/dhhs.jpg">
              <a:extLst>
                <a:ext uri="{FF2B5EF4-FFF2-40B4-BE49-F238E27FC236}">
                  <a16:creationId xmlns:a16="http://schemas.microsoft.com/office/drawing/2014/main" id="{F2BF7A5E-94AE-425C-B47F-7F1883A563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8423" y="4996355"/>
              <a:ext cx="1051558" cy="10860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logo - epa">
              <a:extLst>
                <a:ext uri="{FF2B5EF4-FFF2-40B4-BE49-F238E27FC236}">
                  <a16:creationId xmlns:a16="http://schemas.microsoft.com/office/drawing/2014/main" id="{2B19DB5D-0722-4461-A2CC-C3256C9C93B3}"/>
                </a:ext>
              </a:extLst>
            </p:cNvPr>
            <p:cNvPicPr>
              <a:picLocks noChangeAspect="1" noChangeArrowheads="1"/>
            </p:cNvPicPr>
            <p:nvPr/>
          </p:nvPicPr>
          <p:blipFill>
            <a:blip r:embed="rId4" cstate="print"/>
            <a:srcRect/>
            <a:stretch>
              <a:fillRect/>
            </a:stretch>
          </p:blipFill>
          <p:spPr bwMode="auto">
            <a:xfrm>
              <a:off x="9305442" y="4000582"/>
              <a:ext cx="1066581" cy="996616"/>
            </a:xfrm>
            <a:prstGeom prst="rect">
              <a:avLst/>
            </a:prstGeom>
            <a:noFill/>
            <a:ln w="9525">
              <a:noFill/>
              <a:miter lim="800000"/>
              <a:headEnd/>
              <a:tailEnd/>
            </a:ln>
          </p:spPr>
        </p:pic>
        <p:pic>
          <p:nvPicPr>
            <p:cNvPr id="19" name="Picture 10" descr="logo - nnsa">
              <a:extLst>
                <a:ext uri="{FF2B5EF4-FFF2-40B4-BE49-F238E27FC236}">
                  <a16:creationId xmlns:a16="http://schemas.microsoft.com/office/drawing/2014/main" id="{FFD97448-31A6-41FB-B8B4-60501F9664BF}"/>
                </a:ext>
              </a:extLst>
            </p:cNvPr>
            <p:cNvPicPr>
              <a:picLocks noChangeAspect="1" noChangeArrowheads="1"/>
            </p:cNvPicPr>
            <p:nvPr/>
          </p:nvPicPr>
          <p:blipFill>
            <a:blip r:embed="rId5" cstate="print"/>
            <a:srcRect/>
            <a:stretch>
              <a:fillRect/>
            </a:stretch>
          </p:blipFill>
          <p:spPr bwMode="auto">
            <a:xfrm>
              <a:off x="8238424" y="2188574"/>
              <a:ext cx="2133600" cy="711077"/>
            </a:xfrm>
            <a:prstGeom prst="rect">
              <a:avLst/>
            </a:prstGeom>
            <a:noFill/>
            <a:ln w="9525">
              <a:noFill/>
              <a:miter lim="800000"/>
              <a:headEnd/>
              <a:tailEnd/>
            </a:ln>
          </p:spPr>
        </p:pic>
        <p:pic>
          <p:nvPicPr>
            <p:cNvPr id="20" name="Picture 9" descr="Homeland Security Seal 1">
              <a:extLst>
                <a:ext uri="{FF2B5EF4-FFF2-40B4-BE49-F238E27FC236}">
                  <a16:creationId xmlns:a16="http://schemas.microsoft.com/office/drawing/2014/main" id="{DD42FD8B-8C7E-45A3-9422-4A9D71E3C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8861" y="3944266"/>
              <a:ext cx="1066581" cy="10589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pecialcollections.nal.usda.gov/sites/specialcollections.nal.usda.gov/files/gifs/dpt_agr.gif">
              <a:extLst>
                <a:ext uri="{FF2B5EF4-FFF2-40B4-BE49-F238E27FC236}">
                  <a16:creationId xmlns:a16="http://schemas.microsoft.com/office/drawing/2014/main" id="{E6BD7F1A-9491-4270-B8BC-3D348D6B35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06929" y="1114124"/>
              <a:ext cx="1063973" cy="10860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frgcorp.com/images/NRC_Seal_200.jpg">
              <a:extLst>
                <a:ext uri="{FF2B5EF4-FFF2-40B4-BE49-F238E27FC236}">
                  <a16:creationId xmlns:a16="http://schemas.microsoft.com/office/drawing/2014/main" id="{54BD5AA1-07C5-4E68-A50E-5C76175ACD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5442" y="2899058"/>
              <a:ext cx="1066581" cy="11015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http://thephoenixsun.com/wp-content/uploads/2009/08/DOE-Seal.jpg">
              <a:extLst>
                <a:ext uri="{FF2B5EF4-FFF2-40B4-BE49-F238E27FC236}">
                  <a16:creationId xmlns:a16="http://schemas.microsoft.com/office/drawing/2014/main" id="{BDDF441D-B540-4549-B8A5-E246E9BD7A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41498" y="2899651"/>
              <a:ext cx="1066581" cy="10446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dod logo">
              <a:extLst>
                <a:ext uri="{FF2B5EF4-FFF2-40B4-BE49-F238E27FC236}">
                  <a16:creationId xmlns:a16="http://schemas.microsoft.com/office/drawing/2014/main" id="{22CB161B-79A8-4FE9-A734-FCCD76AAD86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43237" y="1114124"/>
              <a:ext cx="1104137" cy="11403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642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title"/>
          </p:nvPr>
        </p:nvSpPr>
        <p:spPr/>
        <p:txBody>
          <a:bodyPr>
            <a:normAutofit/>
          </a:bodyPr>
          <a:lstStyle/>
          <a:p>
            <a:r>
              <a:rPr lang="en-US" dirty="0"/>
              <a:t>New Deposition </a:t>
            </a:r>
            <a:r>
              <a:rPr lang="en-US" dirty="0" err="1"/>
              <a:t>DRL</a:t>
            </a:r>
            <a:r>
              <a:rPr lang="en-US" dirty="0"/>
              <a:t> Created</a:t>
            </a:r>
          </a:p>
        </p:txBody>
      </p:sp>
      <p:sp>
        <p:nvSpPr>
          <p:cNvPr id="17413" name="Rectangle 4"/>
          <p:cNvSpPr>
            <a:spLocks noGrp="1" noChangeArrowheads="1"/>
          </p:cNvSpPr>
          <p:nvPr>
            <p:ph sz="quarter" idx="11"/>
          </p:nvPr>
        </p:nvSpPr>
        <p:spPr>
          <a:xfrm>
            <a:off x="1019908" y="1457882"/>
            <a:ext cx="10426856" cy="527035"/>
          </a:xfrm>
        </p:spPr>
        <p:txBody>
          <a:bodyPr>
            <a:normAutofit/>
          </a:bodyPr>
          <a:lstStyle/>
          <a:p>
            <a:pPr>
              <a:spcAft>
                <a:spcPts val="0"/>
              </a:spcAft>
            </a:pPr>
            <a:r>
              <a:rPr lang="en-US" sz="2400" dirty="0"/>
              <a:t>Change Units</a:t>
            </a:r>
          </a:p>
          <a:p>
            <a:pPr>
              <a:spcAft>
                <a:spcPts val="0"/>
              </a:spcAft>
            </a:pPr>
            <a:endParaRPr lang="en-US" sz="2400" dirty="0"/>
          </a:p>
          <a:p>
            <a:pPr>
              <a:spcAft>
                <a:spcPts val="0"/>
              </a:spcAft>
            </a:pPr>
            <a:endParaRPr lang="en-US" sz="2400" dirty="0"/>
          </a:p>
        </p:txBody>
      </p:sp>
      <p:sp>
        <p:nvSpPr>
          <p:cNvPr id="3" name="Slide Number Placeholder 2"/>
          <p:cNvSpPr>
            <a:spLocks noGrp="1"/>
          </p:cNvSpPr>
          <p:nvPr>
            <p:ph type="sldNum" sz="quarter" idx="4"/>
          </p:nvPr>
        </p:nvSpPr>
        <p:spPr/>
        <p:txBody>
          <a:bodyPr/>
          <a:lstStyle/>
          <a:p>
            <a:fld id="{59DE6EB8-52AB-45EA-A660-3E1EBFA72987}" type="slidenum">
              <a:rPr lang="en-US" sz="1300" b="0" smtClean="0">
                <a:solidFill>
                  <a:srgbClr val="DBF5F9">
                    <a:shade val="90000"/>
                  </a:srgbClr>
                </a:solidFill>
                <a:latin typeface="Gill Sans MT" panose="020B0502020104020203" pitchFamily="34" charset="0"/>
              </a:rPr>
              <a:pPr/>
              <a:t>80</a:t>
            </a:fld>
            <a:endParaRPr lang="en-US" sz="1300" b="0" dirty="0">
              <a:solidFill>
                <a:srgbClr val="DBF5F9">
                  <a:shade val="90000"/>
                </a:srgbClr>
              </a:solidFill>
              <a:latin typeface="Gill Sans MT" panose="020B0502020104020203"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580481"/>
            <a:ext cx="3291564" cy="350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361" y="2580482"/>
            <a:ext cx="3019450" cy="344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a:cxnSpLocks/>
            <a:stCxn id="17413" idx="2"/>
          </p:cNvCxnSpPr>
          <p:nvPr/>
        </p:nvCxnSpPr>
        <p:spPr>
          <a:xfrm flipH="1">
            <a:off x="3886200" y="1984917"/>
            <a:ext cx="2347136" cy="182508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a:stCxn id="17413" idx="2"/>
          </p:cNvCxnSpPr>
          <p:nvPr/>
        </p:nvCxnSpPr>
        <p:spPr>
          <a:xfrm>
            <a:off x="6233336" y="1984917"/>
            <a:ext cx="2834464" cy="205368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21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69720" y="2496250"/>
            <a:ext cx="9052560" cy="3752150"/>
          </a:xfrm>
          <a:prstGeom prst="rect">
            <a:avLst/>
          </a:prstGeom>
        </p:spPr>
      </p:pic>
      <p:sp>
        <p:nvSpPr>
          <p:cNvPr id="17412" name="Rectangle 3"/>
          <p:cNvSpPr>
            <a:spLocks noGrp="1" noChangeArrowheads="1"/>
          </p:cNvSpPr>
          <p:nvPr>
            <p:ph type="title"/>
          </p:nvPr>
        </p:nvSpPr>
        <p:spPr/>
        <p:txBody>
          <a:bodyPr>
            <a:normAutofit/>
          </a:bodyPr>
          <a:lstStyle/>
          <a:p>
            <a:r>
              <a:rPr lang="en-US" dirty="0"/>
              <a:t>New Deposition </a:t>
            </a:r>
            <a:r>
              <a:rPr lang="en-US" dirty="0" err="1"/>
              <a:t>DRL</a:t>
            </a:r>
            <a:r>
              <a:rPr lang="en-US" dirty="0"/>
              <a:t> Created</a:t>
            </a:r>
          </a:p>
        </p:txBody>
      </p:sp>
      <p:sp>
        <p:nvSpPr>
          <p:cNvPr id="17413" name="Rectangle 4"/>
          <p:cNvSpPr>
            <a:spLocks noGrp="1" noChangeArrowheads="1"/>
          </p:cNvSpPr>
          <p:nvPr>
            <p:ph sz="quarter" idx="11"/>
          </p:nvPr>
        </p:nvSpPr>
        <p:spPr/>
        <p:txBody>
          <a:bodyPr>
            <a:normAutofit/>
          </a:bodyPr>
          <a:lstStyle/>
          <a:p>
            <a:pPr>
              <a:spcAft>
                <a:spcPts val="0"/>
              </a:spcAft>
            </a:pPr>
            <a:r>
              <a:rPr lang="en-US" sz="2400" dirty="0"/>
              <a:t>Final Results displayed</a:t>
            </a:r>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chemeClr val="bg2"/>
                </a:solidFill>
                <a:latin typeface="Gill Sans MT" panose="020B0502020104020203" pitchFamily="34" charset="0"/>
              </a:rPr>
              <a:pPr/>
              <a:t>81</a:t>
            </a:fld>
            <a:endParaRPr lang="en-US" sz="1300" dirty="0">
              <a:solidFill>
                <a:schemeClr val="bg2"/>
              </a:solidFill>
              <a:latin typeface="Gill Sans MT" panose="020B0502020104020203" pitchFamily="34" charset="0"/>
            </a:endParaRPr>
          </a:p>
        </p:txBody>
      </p:sp>
      <p:sp>
        <p:nvSpPr>
          <p:cNvPr id="17415" name="Rectangle 10"/>
          <p:cNvSpPr>
            <a:spLocks noChangeArrowheads="1"/>
          </p:cNvSpPr>
          <p:nvPr/>
        </p:nvSpPr>
        <p:spPr bwMode="auto">
          <a:xfrm>
            <a:off x="8001000" y="3657600"/>
            <a:ext cx="838200" cy="1143000"/>
          </a:xfrm>
          <a:prstGeom prst="rect">
            <a:avLst/>
          </a:prstGeom>
          <a:noFill/>
          <a:ln w="28575" algn="ctr">
            <a:solidFill>
              <a:srgbClr val="FF0000"/>
            </a:solidFill>
            <a:round/>
            <a:headEnd/>
            <a:tailEnd/>
          </a:ln>
        </p:spPr>
        <p:txBody>
          <a:bodyPr/>
          <a:lstStyle/>
          <a:p>
            <a:endParaRPr lang="en-US"/>
          </a:p>
        </p:txBody>
      </p:sp>
      <p:cxnSp>
        <p:nvCxnSpPr>
          <p:cNvPr id="5" name="Straight Arrow Connector 4"/>
          <p:cNvCxnSpPr>
            <a:cxnSpLocks/>
            <a:endCxn id="17415" idx="1"/>
          </p:cNvCxnSpPr>
          <p:nvPr/>
        </p:nvCxnSpPr>
        <p:spPr>
          <a:xfrm>
            <a:off x="4297680" y="1869440"/>
            <a:ext cx="3703320" cy="235966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9032784" y="3523851"/>
            <a:ext cx="1482816" cy="1962549"/>
          </a:xfrm>
          <a:prstGeom prst="rect">
            <a:avLst/>
          </a:prstGeom>
        </p:spPr>
      </p:pic>
    </p:spTree>
    <p:extLst>
      <p:ext uri="{BB962C8B-B14F-4D97-AF65-F5344CB8AC3E}">
        <p14:creationId xmlns:p14="http://schemas.microsoft.com/office/powerpoint/2010/main" val="109433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472EDE-5DC0-40C9-8F67-FA0D03A05E3D}"/>
              </a:ext>
            </a:extLst>
          </p:cNvPr>
          <p:cNvPicPr>
            <a:picLocks noChangeAspect="1"/>
          </p:cNvPicPr>
          <p:nvPr/>
        </p:nvPicPr>
        <p:blipFill>
          <a:blip r:embed="rId2"/>
          <a:stretch>
            <a:fillRect/>
          </a:stretch>
        </p:blipFill>
        <p:spPr>
          <a:xfrm>
            <a:off x="1569720" y="2256392"/>
            <a:ext cx="9052560" cy="1021445"/>
          </a:xfrm>
          <a:prstGeom prst="rect">
            <a:avLst/>
          </a:prstGeom>
        </p:spPr>
      </p:pic>
      <p:sp>
        <p:nvSpPr>
          <p:cNvPr id="17412" name="Rectangle 3"/>
          <p:cNvSpPr>
            <a:spLocks noGrp="1" noChangeArrowheads="1"/>
          </p:cNvSpPr>
          <p:nvPr>
            <p:ph type="title"/>
          </p:nvPr>
        </p:nvSpPr>
        <p:spPr/>
        <p:txBody>
          <a:bodyPr>
            <a:normAutofit/>
          </a:bodyPr>
          <a:lstStyle/>
          <a:p>
            <a:r>
              <a:rPr lang="en-US" dirty="0"/>
              <a:t>Dose Parameters</a:t>
            </a:r>
          </a:p>
        </p:txBody>
      </p:sp>
      <p:sp>
        <p:nvSpPr>
          <p:cNvPr id="17413" name="Rectangle 4"/>
          <p:cNvSpPr>
            <a:spLocks noGrp="1" noChangeArrowheads="1"/>
          </p:cNvSpPr>
          <p:nvPr>
            <p:ph sz="quarter" idx="11"/>
          </p:nvPr>
        </p:nvSpPr>
        <p:spPr/>
        <p:txBody>
          <a:bodyPr>
            <a:noAutofit/>
          </a:bodyPr>
          <a:lstStyle/>
          <a:p>
            <a:pPr>
              <a:spcAft>
                <a:spcPts val="0"/>
              </a:spcAft>
            </a:pPr>
            <a:r>
              <a:rPr lang="en-US" dirty="0"/>
              <a:t>Find the Dose Parameter Rollup Tool button at the top right of the ribbon</a:t>
            </a:r>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chemeClr val="bg2"/>
                </a:solidFill>
                <a:latin typeface="Gill Sans MT" panose="020B0502020104020203" pitchFamily="34" charset="0"/>
              </a:rPr>
              <a:pPr/>
              <a:t>82</a:t>
            </a:fld>
            <a:endParaRPr lang="en-US" sz="1300" dirty="0">
              <a:solidFill>
                <a:schemeClr val="bg2"/>
              </a:solidFill>
              <a:latin typeface="Gill Sans MT" panose="020B0502020104020203" pitchFamily="34" charset="0"/>
            </a:endParaRPr>
          </a:p>
        </p:txBody>
      </p:sp>
      <p:cxnSp>
        <p:nvCxnSpPr>
          <p:cNvPr id="5" name="Straight Arrow Connector 4"/>
          <p:cNvCxnSpPr>
            <a:cxnSpLocks/>
            <a:endCxn id="10" idx="0"/>
          </p:cNvCxnSpPr>
          <p:nvPr/>
        </p:nvCxnSpPr>
        <p:spPr>
          <a:xfrm>
            <a:off x="6978869" y="1928150"/>
            <a:ext cx="693683" cy="67952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0F1D33E-DD08-40A5-804B-A931A05EA008}"/>
              </a:ext>
            </a:extLst>
          </p:cNvPr>
          <p:cNvSpPr/>
          <p:nvPr/>
        </p:nvSpPr>
        <p:spPr>
          <a:xfrm>
            <a:off x="7430814" y="2607679"/>
            <a:ext cx="483476" cy="6442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7" name="Rectangle 4">
            <a:extLst>
              <a:ext uri="{FF2B5EF4-FFF2-40B4-BE49-F238E27FC236}">
                <a16:creationId xmlns:a16="http://schemas.microsoft.com/office/drawing/2014/main" id="{ABF5B848-8746-4940-AD99-FC2912326CA4}"/>
              </a:ext>
            </a:extLst>
          </p:cNvPr>
          <p:cNvSpPr txBox="1">
            <a:spLocks noChangeArrowheads="1"/>
          </p:cNvSpPr>
          <p:nvPr/>
        </p:nvSpPr>
        <p:spPr>
          <a:xfrm>
            <a:off x="3259935" y="3845514"/>
            <a:ext cx="5672130" cy="461665"/>
          </a:xfrm>
          <a:prstGeom prst="rect">
            <a:avLst/>
          </a:prstGeom>
        </p:spPr>
        <p:txBody>
          <a:bodyPr vert="horz" wrap="none">
            <a:spAutoFit/>
          </a:bodyPr>
          <a:lstStyle>
            <a:lvl1pPr marL="274320" indent="-274320" algn="l" rtl="0" eaLnBrk="1" latinLnBrk="0" hangingPunct="1">
              <a:spcBef>
                <a:spcPts val="0"/>
              </a:spcBef>
              <a:spcAft>
                <a:spcPts val="1200"/>
              </a:spcAft>
              <a:buClr>
                <a:schemeClr val="tx2">
                  <a:lumMod val="75000"/>
                </a:schemeClr>
              </a:buClr>
              <a:buSzPct val="95000"/>
              <a:buFont typeface="Wingdings 2"/>
              <a:buChar char=""/>
              <a:defRPr kumimoji="0" sz="2400" kern="1200">
                <a:solidFill>
                  <a:schemeClr val="tx1"/>
                </a:solidFill>
                <a:latin typeface="+mj-lt"/>
                <a:ea typeface="+mn-ea"/>
                <a:cs typeface="Arial" pitchFamily="34" charset="0"/>
              </a:defRPr>
            </a:lvl1pPr>
            <a:lvl2pPr marL="640080" indent="-246888" algn="l" rtl="0" eaLnBrk="1" latinLnBrk="0" hangingPunct="1">
              <a:spcBef>
                <a:spcPts val="0"/>
              </a:spcBef>
              <a:spcAft>
                <a:spcPts val="600"/>
              </a:spcAft>
              <a:buClr>
                <a:schemeClr val="tx2">
                  <a:lumMod val="75000"/>
                </a:schemeClr>
              </a:buClr>
              <a:buSzPct val="85000"/>
              <a:buFont typeface="Wingdings 2"/>
              <a:buChar char=""/>
              <a:defRPr kumimoji="0" sz="2000" kern="1200">
                <a:solidFill>
                  <a:schemeClr val="tx1"/>
                </a:solidFill>
                <a:latin typeface="+mj-lt"/>
                <a:ea typeface="+mn-ea"/>
                <a:cs typeface="Arial" pitchFamily="34" charset="0"/>
              </a:defRPr>
            </a:lvl2pPr>
            <a:lvl3pPr marL="914400" indent="-246888" algn="l" rtl="0" eaLnBrk="1" latinLnBrk="0" hangingPunct="1">
              <a:spcBef>
                <a:spcPts val="0"/>
              </a:spcBef>
              <a:spcAft>
                <a:spcPts val="600"/>
              </a:spcAft>
              <a:buClr>
                <a:schemeClr val="tx2">
                  <a:lumMod val="75000"/>
                </a:schemeClr>
              </a:buClr>
              <a:buSzPct val="70000"/>
              <a:buFont typeface="Wingdings 2"/>
              <a:buChar char=""/>
              <a:defRPr kumimoji="0" sz="1800" kern="1200">
                <a:solidFill>
                  <a:schemeClr val="tx1"/>
                </a:solidFill>
                <a:latin typeface="+mj-lt"/>
                <a:ea typeface="+mn-ea"/>
                <a:cs typeface="Arial" pitchFamily="34" charset="0"/>
              </a:defRPr>
            </a:lvl3pPr>
            <a:lvl4pPr marL="1188720" indent="-210312" algn="l" rtl="0" eaLnBrk="1" latinLnBrk="0" hangingPunct="1">
              <a:spcBef>
                <a:spcPts val="0"/>
              </a:spcBef>
              <a:spcAft>
                <a:spcPts val="600"/>
              </a:spcAft>
              <a:buClr>
                <a:schemeClr val="tx2">
                  <a:lumMod val="75000"/>
                </a:schemeClr>
              </a:buClr>
              <a:buSzPct val="65000"/>
              <a:buFont typeface="Wingdings 2"/>
              <a:buChar char=""/>
              <a:defRPr kumimoji="0" sz="1600" kern="1200">
                <a:solidFill>
                  <a:schemeClr val="tx1"/>
                </a:solidFill>
                <a:latin typeface="+mj-lt"/>
                <a:ea typeface="+mn-ea"/>
                <a:cs typeface="Arial" pitchFamily="34" charset="0"/>
              </a:defRPr>
            </a:lvl4pPr>
            <a:lvl5pPr marL="1463040" indent="-210312" algn="l" rtl="0" eaLnBrk="1" latinLnBrk="0" hangingPunct="1">
              <a:spcBef>
                <a:spcPts val="0"/>
              </a:spcBef>
              <a:spcAft>
                <a:spcPts val="600"/>
              </a:spcAft>
              <a:buClr>
                <a:schemeClr val="tx2">
                  <a:lumMod val="75000"/>
                </a:schemeClr>
              </a:buClr>
              <a:buSzPct val="65000"/>
              <a:buFont typeface="Wingdings 2"/>
              <a:buChar char=""/>
              <a:defRPr kumimoji="0" sz="1400" kern="1200">
                <a:solidFill>
                  <a:schemeClr val="tx1"/>
                </a:solidFill>
                <a:latin typeface="+mj-lt"/>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Aft>
                <a:spcPts val="0"/>
              </a:spcAft>
              <a:buNone/>
            </a:pPr>
            <a:r>
              <a:rPr lang="en-US" dirty="0">
                <a:latin typeface="Calibri" panose="020F0502020204030204" pitchFamily="34" charset="0"/>
                <a:cs typeface="Calibri" panose="020F0502020204030204" pitchFamily="34" charset="0"/>
              </a:rPr>
              <a:t>Click the Dose Parameter Rollup Tool button</a:t>
            </a:r>
          </a:p>
        </p:txBody>
      </p:sp>
    </p:spTree>
    <p:extLst>
      <p:ext uri="{BB962C8B-B14F-4D97-AF65-F5344CB8AC3E}">
        <p14:creationId xmlns:p14="http://schemas.microsoft.com/office/powerpoint/2010/main" val="216837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after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24E4-7548-74D0-3F06-FCA735E366EC}"/>
              </a:ext>
            </a:extLst>
          </p:cNvPr>
          <p:cNvSpPr>
            <a:spLocks noGrp="1"/>
          </p:cNvSpPr>
          <p:nvPr>
            <p:ph type="title"/>
          </p:nvPr>
        </p:nvSpPr>
        <p:spPr/>
        <p:txBody>
          <a:bodyPr/>
          <a:lstStyle/>
          <a:p>
            <a:r>
              <a:rPr lang="en-US" dirty="0"/>
              <a:t>Dose Parameters</a:t>
            </a:r>
          </a:p>
        </p:txBody>
      </p:sp>
      <p:sp>
        <p:nvSpPr>
          <p:cNvPr id="4" name="Slide Number Placeholder 3">
            <a:extLst>
              <a:ext uri="{FF2B5EF4-FFF2-40B4-BE49-F238E27FC236}">
                <a16:creationId xmlns:a16="http://schemas.microsoft.com/office/drawing/2014/main" id="{70B1A857-2D2F-BE89-0790-73540DAFE6E2}"/>
              </a:ext>
            </a:extLst>
          </p:cNvPr>
          <p:cNvSpPr>
            <a:spLocks noGrp="1"/>
          </p:cNvSpPr>
          <p:nvPr>
            <p:ph type="sldNum" sz="quarter" idx="4"/>
          </p:nvPr>
        </p:nvSpPr>
        <p:spPr/>
        <p:txBody>
          <a:bodyPr/>
          <a:lstStyle/>
          <a:p>
            <a:fld id="{4FAB73BC-B049-4115-A692-8D63A059BFB8}" type="slidenum">
              <a:rPr lang="en-US" sz="1300" smtClean="0">
                <a:solidFill>
                  <a:schemeClr val="bg2"/>
                </a:solidFill>
                <a:latin typeface="Gill Sans MT" panose="020B0502020104020203" pitchFamily="34" charset="0"/>
              </a:rPr>
              <a:pPr/>
              <a:t>83</a:t>
            </a:fld>
            <a:endParaRPr lang="en-US" sz="1300" dirty="0">
              <a:solidFill>
                <a:schemeClr val="bg2"/>
              </a:solidFill>
              <a:latin typeface="Gill Sans MT" panose="020B0502020104020203" pitchFamily="34" charset="0"/>
            </a:endParaRPr>
          </a:p>
        </p:txBody>
      </p:sp>
      <p:pic>
        <p:nvPicPr>
          <p:cNvPr id="6" name="Picture 5">
            <a:extLst>
              <a:ext uri="{FF2B5EF4-FFF2-40B4-BE49-F238E27FC236}">
                <a16:creationId xmlns:a16="http://schemas.microsoft.com/office/drawing/2014/main" id="{3F635679-AC55-2080-D879-4B3B1E5B06C4}"/>
              </a:ext>
            </a:extLst>
          </p:cNvPr>
          <p:cNvPicPr>
            <a:picLocks noChangeAspect="1"/>
          </p:cNvPicPr>
          <p:nvPr/>
        </p:nvPicPr>
        <p:blipFill>
          <a:blip r:embed="rId2"/>
          <a:stretch>
            <a:fillRect/>
          </a:stretch>
        </p:blipFill>
        <p:spPr>
          <a:xfrm>
            <a:off x="721961" y="1258077"/>
            <a:ext cx="9392796" cy="5523418"/>
          </a:xfrm>
          <a:prstGeom prst="rect">
            <a:avLst/>
          </a:prstGeom>
        </p:spPr>
      </p:pic>
      <p:sp>
        <p:nvSpPr>
          <p:cNvPr id="7" name="Rectangle: Rounded Corners 6">
            <a:extLst>
              <a:ext uri="{FF2B5EF4-FFF2-40B4-BE49-F238E27FC236}">
                <a16:creationId xmlns:a16="http://schemas.microsoft.com/office/drawing/2014/main" id="{2D0BCEE8-BA4A-9953-267D-22F6F95A002D}"/>
              </a:ext>
            </a:extLst>
          </p:cNvPr>
          <p:cNvSpPr/>
          <p:nvPr/>
        </p:nvSpPr>
        <p:spPr>
          <a:xfrm>
            <a:off x="8543715" y="1448656"/>
            <a:ext cx="3489789" cy="1674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interactive window allows the user to select age group, organ, and time phase of interest</a:t>
            </a:r>
          </a:p>
        </p:txBody>
      </p:sp>
      <p:sp>
        <p:nvSpPr>
          <p:cNvPr id="8" name="Arrow: Down 7">
            <a:extLst>
              <a:ext uri="{FF2B5EF4-FFF2-40B4-BE49-F238E27FC236}">
                <a16:creationId xmlns:a16="http://schemas.microsoft.com/office/drawing/2014/main" id="{EE33F2AC-E99D-34B3-23AF-20CC25482051}"/>
              </a:ext>
            </a:extLst>
          </p:cNvPr>
          <p:cNvSpPr/>
          <p:nvPr/>
        </p:nvSpPr>
        <p:spPr>
          <a:xfrm rot="5400000">
            <a:off x="6284128" y="174016"/>
            <a:ext cx="698642" cy="37530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00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9AE6-929A-CD2A-6DEA-87D11692944E}"/>
              </a:ext>
            </a:extLst>
          </p:cNvPr>
          <p:cNvSpPr>
            <a:spLocks noGrp="1"/>
          </p:cNvSpPr>
          <p:nvPr>
            <p:ph type="title"/>
          </p:nvPr>
        </p:nvSpPr>
        <p:spPr/>
        <p:txBody>
          <a:bodyPr/>
          <a:lstStyle/>
          <a:p>
            <a:r>
              <a:rPr lang="en-US" dirty="0"/>
              <a:t>Dose Parameters</a:t>
            </a:r>
          </a:p>
        </p:txBody>
      </p:sp>
      <p:sp>
        <p:nvSpPr>
          <p:cNvPr id="3" name="Content Placeholder 2">
            <a:extLst>
              <a:ext uri="{FF2B5EF4-FFF2-40B4-BE49-F238E27FC236}">
                <a16:creationId xmlns:a16="http://schemas.microsoft.com/office/drawing/2014/main" id="{8B758DFB-34D5-4C24-DB21-5BEBB1919AF4}"/>
              </a:ext>
            </a:extLst>
          </p:cNvPr>
          <p:cNvSpPr>
            <a:spLocks noGrp="1"/>
          </p:cNvSpPr>
          <p:nvPr>
            <p:ph sz="quarter" idx="11"/>
          </p:nvPr>
        </p:nvSpPr>
        <p:spPr/>
        <p:txBody>
          <a:bodyPr>
            <a:normAutofit/>
          </a:bodyPr>
          <a:lstStyle/>
          <a:p>
            <a:r>
              <a:rPr lang="en-US" sz="2400" dirty="0"/>
              <a:t>Select the First Year Time Phase from the drop down. </a:t>
            </a:r>
          </a:p>
          <a:p>
            <a:endParaRPr lang="en-US" sz="2400" dirty="0"/>
          </a:p>
        </p:txBody>
      </p:sp>
      <p:sp>
        <p:nvSpPr>
          <p:cNvPr id="4" name="Slide Number Placeholder 3">
            <a:extLst>
              <a:ext uri="{FF2B5EF4-FFF2-40B4-BE49-F238E27FC236}">
                <a16:creationId xmlns:a16="http://schemas.microsoft.com/office/drawing/2014/main" id="{FCA5BC0B-6794-6940-A9F2-FE0F40238270}"/>
              </a:ext>
            </a:extLst>
          </p:cNvPr>
          <p:cNvSpPr>
            <a:spLocks noGrp="1"/>
          </p:cNvSpPr>
          <p:nvPr>
            <p:ph type="sldNum" sz="quarter" idx="4"/>
          </p:nvPr>
        </p:nvSpPr>
        <p:spPr/>
        <p:txBody>
          <a:bodyPr/>
          <a:lstStyle/>
          <a:p>
            <a:fld id="{4FAB73BC-B049-4115-A692-8D63A059BFB8}" type="slidenum">
              <a:rPr lang="en-US" sz="1300" smtClean="0">
                <a:solidFill>
                  <a:schemeClr val="bg2"/>
                </a:solidFill>
                <a:latin typeface="Gill Sans MT" panose="020B0502020104020203" pitchFamily="34" charset="0"/>
              </a:rPr>
              <a:pPr/>
              <a:t>84</a:t>
            </a:fld>
            <a:endParaRPr lang="en-US" sz="1300" dirty="0">
              <a:solidFill>
                <a:schemeClr val="bg2"/>
              </a:solidFill>
              <a:latin typeface="Gill Sans MT" panose="020B0502020104020203" pitchFamily="34" charset="0"/>
            </a:endParaRPr>
          </a:p>
        </p:txBody>
      </p:sp>
      <p:pic>
        <p:nvPicPr>
          <p:cNvPr id="6" name="Picture 5">
            <a:extLst>
              <a:ext uri="{FF2B5EF4-FFF2-40B4-BE49-F238E27FC236}">
                <a16:creationId xmlns:a16="http://schemas.microsoft.com/office/drawing/2014/main" id="{B20027A5-6C2C-8AA1-75C4-8169252822BF}"/>
              </a:ext>
            </a:extLst>
          </p:cNvPr>
          <p:cNvPicPr>
            <a:picLocks noChangeAspect="1"/>
          </p:cNvPicPr>
          <p:nvPr/>
        </p:nvPicPr>
        <p:blipFill>
          <a:blip r:embed="rId2"/>
          <a:stretch>
            <a:fillRect/>
          </a:stretch>
        </p:blipFill>
        <p:spPr>
          <a:xfrm>
            <a:off x="3154106" y="2108312"/>
            <a:ext cx="6158460" cy="3952006"/>
          </a:xfrm>
          <a:prstGeom prst="rect">
            <a:avLst/>
          </a:prstGeom>
          <a:ln>
            <a:solidFill>
              <a:schemeClr val="tx1">
                <a:lumMod val="50000"/>
              </a:schemeClr>
            </a:solidFill>
          </a:ln>
        </p:spPr>
      </p:pic>
    </p:spTree>
    <p:extLst>
      <p:ext uri="{BB962C8B-B14F-4D97-AF65-F5344CB8AC3E}">
        <p14:creationId xmlns:p14="http://schemas.microsoft.com/office/powerpoint/2010/main" val="62325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CDBC-1519-7B49-1786-E622665BFBFF}"/>
              </a:ext>
            </a:extLst>
          </p:cNvPr>
          <p:cNvSpPr>
            <a:spLocks noGrp="1"/>
          </p:cNvSpPr>
          <p:nvPr>
            <p:ph type="title"/>
          </p:nvPr>
        </p:nvSpPr>
        <p:spPr/>
        <p:txBody>
          <a:bodyPr/>
          <a:lstStyle/>
          <a:p>
            <a:r>
              <a:rPr lang="en-US" dirty="0"/>
              <a:t>1</a:t>
            </a:r>
            <a:r>
              <a:rPr lang="en-US" baseline="30000" dirty="0"/>
              <a:t>st</a:t>
            </a:r>
            <a:r>
              <a:rPr lang="en-US" dirty="0"/>
              <a:t> year Dose Parameters</a:t>
            </a:r>
          </a:p>
        </p:txBody>
      </p:sp>
      <p:sp>
        <p:nvSpPr>
          <p:cNvPr id="3" name="Content Placeholder 2">
            <a:extLst>
              <a:ext uri="{FF2B5EF4-FFF2-40B4-BE49-F238E27FC236}">
                <a16:creationId xmlns:a16="http://schemas.microsoft.com/office/drawing/2014/main" id="{D5D5535A-C917-CAA6-58AE-1D967C07F769}"/>
              </a:ext>
            </a:extLst>
          </p:cNvPr>
          <p:cNvSpPr>
            <a:spLocks noGrp="1"/>
          </p:cNvSpPr>
          <p:nvPr>
            <p:ph sz="quarter" idx="11"/>
          </p:nvPr>
        </p:nvSpPr>
        <p:spPr>
          <a:xfrm>
            <a:off x="534257" y="1182624"/>
            <a:ext cx="11575550" cy="4262679"/>
          </a:xfrm>
        </p:spPr>
        <p:txBody>
          <a:bodyPr>
            <a:normAutofit/>
          </a:bodyPr>
          <a:lstStyle/>
          <a:p>
            <a:r>
              <a:rPr lang="en-US" dirty="0"/>
              <a:t>The 1</a:t>
            </a:r>
            <a:r>
              <a:rPr lang="en-US" baseline="30000" dirty="0"/>
              <a:t>st</a:t>
            </a:r>
            <a:r>
              <a:rPr lang="en-US" dirty="0"/>
              <a:t> Year Dose Parameters are listed by order of percent contribution to the total dose. </a:t>
            </a:r>
          </a:p>
          <a:p>
            <a:br>
              <a:rPr lang="en-US" dirty="0"/>
            </a:br>
            <a:endParaRPr lang="en-US" dirty="0"/>
          </a:p>
          <a:p>
            <a:endParaRPr lang="en-US" dirty="0"/>
          </a:p>
          <a:p>
            <a:endParaRPr lang="en-US" dirty="0"/>
          </a:p>
          <a:p>
            <a:endParaRPr lang="en-US" dirty="0"/>
          </a:p>
          <a:p>
            <a:endParaRPr lang="en-US" dirty="0"/>
          </a:p>
          <a:p>
            <a:r>
              <a:rPr lang="en-US" dirty="0"/>
              <a:t>Yellow highlighted rows indicate the dose is “rolled up” (combined) with the dose from the daughters. </a:t>
            </a:r>
          </a:p>
          <a:p>
            <a:r>
              <a:rPr lang="en-US" dirty="0"/>
              <a:t>This can be expanded out to show individual contributions from each daughter. </a:t>
            </a:r>
          </a:p>
        </p:txBody>
      </p:sp>
      <p:sp>
        <p:nvSpPr>
          <p:cNvPr id="4" name="Slide Number Placeholder 3">
            <a:extLst>
              <a:ext uri="{FF2B5EF4-FFF2-40B4-BE49-F238E27FC236}">
                <a16:creationId xmlns:a16="http://schemas.microsoft.com/office/drawing/2014/main" id="{25B6D5E1-285E-2639-6A11-E63E763BF530}"/>
              </a:ext>
            </a:extLst>
          </p:cNvPr>
          <p:cNvSpPr>
            <a:spLocks noGrp="1"/>
          </p:cNvSpPr>
          <p:nvPr>
            <p:ph type="sldNum" sz="quarter" idx="4"/>
          </p:nvPr>
        </p:nvSpPr>
        <p:spPr/>
        <p:txBody>
          <a:bodyPr/>
          <a:lstStyle/>
          <a:p>
            <a:fld id="{4FAB73BC-B049-4115-A692-8D63A059BFB8}" type="slidenum">
              <a:rPr lang="en-US" smtClean="0"/>
              <a:pPr/>
              <a:t>85</a:t>
            </a:fld>
            <a:endParaRPr lang="en-US" dirty="0"/>
          </a:p>
        </p:txBody>
      </p:sp>
      <p:pic>
        <p:nvPicPr>
          <p:cNvPr id="8" name="Picture 7">
            <a:extLst>
              <a:ext uri="{FF2B5EF4-FFF2-40B4-BE49-F238E27FC236}">
                <a16:creationId xmlns:a16="http://schemas.microsoft.com/office/drawing/2014/main" id="{BA44CD24-C9C7-646A-19F2-5602ACE3C50C}"/>
              </a:ext>
            </a:extLst>
          </p:cNvPr>
          <p:cNvPicPr>
            <a:picLocks noChangeAspect="1"/>
          </p:cNvPicPr>
          <p:nvPr/>
        </p:nvPicPr>
        <p:blipFill>
          <a:blip r:embed="rId2"/>
          <a:stretch>
            <a:fillRect/>
          </a:stretch>
        </p:blipFill>
        <p:spPr>
          <a:xfrm>
            <a:off x="82193" y="1782461"/>
            <a:ext cx="12109807" cy="1969715"/>
          </a:xfrm>
          <a:prstGeom prst="rect">
            <a:avLst/>
          </a:prstGeom>
          <a:ln>
            <a:solidFill>
              <a:schemeClr val="tx1">
                <a:lumMod val="50000"/>
              </a:schemeClr>
            </a:solidFill>
          </a:ln>
        </p:spPr>
      </p:pic>
      <p:pic>
        <p:nvPicPr>
          <p:cNvPr id="10" name="Picture 9">
            <a:extLst>
              <a:ext uri="{FF2B5EF4-FFF2-40B4-BE49-F238E27FC236}">
                <a16:creationId xmlns:a16="http://schemas.microsoft.com/office/drawing/2014/main" id="{02939625-98C3-8CCE-F12A-62CBBCD78217}"/>
              </a:ext>
            </a:extLst>
          </p:cNvPr>
          <p:cNvPicPr>
            <a:picLocks noChangeAspect="1"/>
          </p:cNvPicPr>
          <p:nvPr/>
        </p:nvPicPr>
        <p:blipFill>
          <a:blip r:embed="rId3"/>
          <a:stretch>
            <a:fillRect/>
          </a:stretch>
        </p:blipFill>
        <p:spPr>
          <a:xfrm>
            <a:off x="0" y="4827992"/>
            <a:ext cx="12192000" cy="2032000"/>
          </a:xfrm>
          <a:prstGeom prst="rect">
            <a:avLst/>
          </a:prstGeom>
          <a:ln>
            <a:solidFill>
              <a:schemeClr val="tx1">
                <a:lumMod val="50000"/>
              </a:schemeClr>
            </a:solidFill>
          </a:ln>
        </p:spPr>
      </p:pic>
      <p:cxnSp>
        <p:nvCxnSpPr>
          <p:cNvPr id="12" name="Straight Arrow Connector 11">
            <a:extLst>
              <a:ext uri="{FF2B5EF4-FFF2-40B4-BE49-F238E27FC236}">
                <a16:creationId xmlns:a16="http://schemas.microsoft.com/office/drawing/2014/main" id="{0C5947A4-EEAE-6629-3BFD-B30FCA84FB6E}"/>
              </a:ext>
            </a:extLst>
          </p:cNvPr>
          <p:cNvCxnSpPr>
            <a:cxnSpLocks/>
          </p:cNvCxnSpPr>
          <p:nvPr/>
        </p:nvCxnSpPr>
        <p:spPr>
          <a:xfrm flipH="1" flipV="1">
            <a:off x="883578" y="3000054"/>
            <a:ext cx="1325366" cy="86302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5210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E631C3-E6BA-45F9-ADA2-02DEB329D69B}"/>
              </a:ext>
            </a:extLst>
          </p:cNvPr>
          <p:cNvPicPr>
            <a:picLocks noChangeAspect="1"/>
          </p:cNvPicPr>
          <p:nvPr/>
        </p:nvPicPr>
        <p:blipFill>
          <a:blip r:embed="rId2"/>
          <a:stretch>
            <a:fillRect/>
          </a:stretch>
        </p:blipFill>
        <p:spPr>
          <a:xfrm>
            <a:off x="1569720" y="2438401"/>
            <a:ext cx="9052560" cy="2559057"/>
          </a:xfrm>
          <a:prstGeom prst="rect">
            <a:avLst/>
          </a:prstGeom>
          <a:ln>
            <a:solidFill>
              <a:schemeClr val="tx1">
                <a:lumMod val="50000"/>
              </a:schemeClr>
            </a:solidFill>
          </a:ln>
        </p:spPr>
      </p:pic>
      <p:sp>
        <p:nvSpPr>
          <p:cNvPr id="17412" name="Rectangle 3"/>
          <p:cNvSpPr>
            <a:spLocks noGrp="1" noChangeArrowheads="1"/>
          </p:cNvSpPr>
          <p:nvPr>
            <p:ph type="title"/>
          </p:nvPr>
        </p:nvSpPr>
        <p:spPr/>
        <p:txBody>
          <a:bodyPr>
            <a:normAutofit/>
          </a:bodyPr>
          <a:lstStyle/>
          <a:p>
            <a:r>
              <a:rPr lang="en-US" dirty="0"/>
              <a:t>Dose Parameters</a:t>
            </a:r>
          </a:p>
        </p:txBody>
      </p:sp>
      <p:sp>
        <p:nvSpPr>
          <p:cNvPr id="17413" name="Rectangle 4"/>
          <p:cNvSpPr>
            <a:spLocks noGrp="1" noChangeArrowheads="1"/>
          </p:cNvSpPr>
          <p:nvPr>
            <p:ph sz="quarter" idx="11"/>
          </p:nvPr>
        </p:nvSpPr>
        <p:spPr/>
        <p:txBody>
          <a:bodyPr>
            <a:spAutoFit/>
          </a:bodyPr>
          <a:lstStyle/>
          <a:p>
            <a:pPr>
              <a:spcAft>
                <a:spcPts val="0"/>
              </a:spcAft>
            </a:pPr>
            <a:r>
              <a:rPr lang="en-US" dirty="0"/>
              <a:t>Select First Year Dose Parameter button</a:t>
            </a:r>
          </a:p>
          <a:p>
            <a:pPr>
              <a:spcAft>
                <a:spcPts val="0"/>
              </a:spcAft>
            </a:pPr>
            <a:r>
              <a:rPr lang="en-US" dirty="0"/>
              <a:t>Dose Parameter panel comes into view</a:t>
            </a:r>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chemeClr val="bg2"/>
                </a:solidFill>
                <a:latin typeface="Gill Sans MT" panose="020B0502020104020203" pitchFamily="34" charset="0"/>
              </a:rPr>
              <a:pPr/>
              <a:t>86</a:t>
            </a:fld>
            <a:endParaRPr lang="en-US" sz="1300" dirty="0">
              <a:solidFill>
                <a:schemeClr val="bg2"/>
              </a:solidFill>
              <a:latin typeface="Gill Sans MT" panose="020B0502020104020203" pitchFamily="34" charset="0"/>
            </a:endParaRPr>
          </a:p>
        </p:txBody>
      </p:sp>
      <p:cxnSp>
        <p:nvCxnSpPr>
          <p:cNvPr id="5" name="Straight Arrow Connector 4"/>
          <p:cNvCxnSpPr>
            <a:cxnSpLocks/>
            <a:stCxn id="17413" idx="2"/>
          </p:cNvCxnSpPr>
          <p:nvPr/>
        </p:nvCxnSpPr>
        <p:spPr>
          <a:xfrm flipV="1">
            <a:off x="6233319" y="3886200"/>
            <a:ext cx="1920081" cy="22621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4">
            <a:extLst>
              <a:ext uri="{FF2B5EF4-FFF2-40B4-BE49-F238E27FC236}">
                <a16:creationId xmlns:a16="http://schemas.microsoft.com/office/drawing/2014/main" id="{ABF5B848-8746-4940-AD99-FC2912326CA4}"/>
              </a:ext>
            </a:extLst>
          </p:cNvPr>
          <p:cNvSpPr txBox="1">
            <a:spLocks noChangeArrowheads="1"/>
          </p:cNvSpPr>
          <p:nvPr/>
        </p:nvSpPr>
        <p:spPr>
          <a:xfrm>
            <a:off x="1524000" y="5029201"/>
            <a:ext cx="3978712" cy="1200329"/>
          </a:xfrm>
          <a:prstGeom prst="rect">
            <a:avLst/>
          </a:prstGeom>
        </p:spPr>
        <p:txBody>
          <a:bodyPr vert="horz" wrap="square">
            <a:spAutoFit/>
          </a:bodyPr>
          <a:lstStyle>
            <a:lvl1pPr marL="274320" indent="-274320" algn="l" rtl="0" eaLnBrk="1" latinLnBrk="0" hangingPunct="1">
              <a:spcBef>
                <a:spcPts val="0"/>
              </a:spcBef>
              <a:spcAft>
                <a:spcPts val="1200"/>
              </a:spcAft>
              <a:buClr>
                <a:schemeClr val="tx2">
                  <a:lumMod val="75000"/>
                </a:schemeClr>
              </a:buClr>
              <a:buSzPct val="95000"/>
              <a:buFont typeface="Wingdings 2"/>
              <a:buChar char=""/>
              <a:defRPr kumimoji="0" sz="2400" kern="1200">
                <a:solidFill>
                  <a:schemeClr val="tx1"/>
                </a:solidFill>
                <a:latin typeface="+mj-lt"/>
                <a:ea typeface="+mn-ea"/>
                <a:cs typeface="Arial" pitchFamily="34" charset="0"/>
              </a:defRPr>
            </a:lvl1pPr>
            <a:lvl2pPr marL="640080" indent="-246888" algn="l" rtl="0" eaLnBrk="1" latinLnBrk="0" hangingPunct="1">
              <a:spcBef>
                <a:spcPts val="0"/>
              </a:spcBef>
              <a:spcAft>
                <a:spcPts val="600"/>
              </a:spcAft>
              <a:buClr>
                <a:schemeClr val="tx2">
                  <a:lumMod val="75000"/>
                </a:schemeClr>
              </a:buClr>
              <a:buSzPct val="85000"/>
              <a:buFont typeface="Wingdings 2"/>
              <a:buChar char=""/>
              <a:defRPr kumimoji="0" sz="2000" kern="1200">
                <a:solidFill>
                  <a:schemeClr val="tx1"/>
                </a:solidFill>
                <a:latin typeface="+mj-lt"/>
                <a:ea typeface="+mn-ea"/>
                <a:cs typeface="Arial" pitchFamily="34" charset="0"/>
              </a:defRPr>
            </a:lvl2pPr>
            <a:lvl3pPr marL="914400" indent="-246888" algn="l" rtl="0" eaLnBrk="1" latinLnBrk="0" hangingPunct="1">
              <a:spcBef>
                <a:spcPts val="0"/>
              </a:spcBef>
              <a:spcAft>
                <a:spcPts val="600"/>
              </a:spcAft>
              <a:buClr>
                <a:schemeClr val="tx2">
                  <a:lumMod val="75000"/>
                </a:schemeClr>
              </a:buClr>
              <a:buSzPct val="70000"/>
              <a:buFont typeface="Wingdings 2"/>
              <a:buChar char=""/>
              <a:defRPr kumimoji="0" sz="1800" kern="1200">
                <a:solidFill>
                  <a:schemeClr val="tx1"/>
                </a:solidFill>
                <a:latin typeface="+mj-lt"/>
                <a:ea typeface="+mn-ea"/>
                <a:cs typeface="Arial" pitchFamily="34" charset="0"/>
              </a:defRPr>
            </a:lvl3pPr>
            <a:lvl4pPr marL="1188720" indent="-210312" algn="l" rtl="0" eaLnBrk="1" latinLnBrk="0" hangingPunct="1">
              <a:spcBef>
                <a:spcPts val="0"/>
              </a:spcBef>
              <a:spcAft>
                <a:spcPts val="600"/>
              </a:spcAft>
              <a:buClr>
                <a:schemeClr val="tx2">
                  <a:lumMod val="75000"/>
                </a:schemeClr>
              </a:buClr>
              <a:buSzPct val="65000"/>
              <a:buFont typeface="Wingdings 2"/>
              <a:buChar char=""/>
              <a:defRPr kumimoji="0" sz="1600" kern="1200">
                <a:solidFill>
                  <a:schemeClr val="tx1"/>
                </a:solidFill>
                <a:latin typeface="+mj-lt"/>
                <a:ea typeface="+mn-ea"/>
                <a:cs typeface="Arial" pitchFamily="34" charset="0"/>
              </a:defRPr>
            </a:lvl4pPr>
            <a:lvl5pPr marL="1463040" indent="-210312" algn="l" rtl="0" eaLnBrk="1" latinLnBrk="0" hangingPunct="1">
              <a:spcBef>
                <a:spcPts val="0"/>
              </a:spcBef>
              <a:spcAft>
                <a:spcPts val="600"/>
              </a:spcAft>
              <a:buClr>
                <a:schemeClr val="tx2">
                  <a:lumMod val="75000"/>
                </a:schemeClr>
              </a:buClr>
              <a:buSzPct val="65000"/>
              <a:buFont typeface="Wingdings 2"/>
              <a:buChar char=""/>
              <a:defRPr kumimoji="0" sz="1400" kern="1200">
                <a:solidFill>
                  <a:schemeClr val="tx1"/>
                </a:solidFill>
                <a:latin typeface="+mj-lt"/>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Aft>
                <a:spcPts val="0"/>
              </a:spcAft>
              <a:buNone/>
            </a:pPr>
            <a:r>
              <a:rPr lang="en-US" dirty="0">
                <a:latin typeface="Open Sans" panose="020B0606030504020204" pitchFamily="34" charset="0"/>
                <a:ea typeface="Open Sans" panose="020B0606030504020204" pitchFamily="34" charset="0"/>
                <a:cs typeface="Open Sans" panose="020B0606030504020204" pitchFamily="34" charset="0"/>
              </a:rPr>
              <a:t>Dose Parameters indicate dose contribution from each radionuclide</a:t>
            </a:r>
          </a:p>
        </p:txBody>
      </p:sp>
      <p:cxnSp>
        <p:nvCxnSpPr>
          <p:cNvPr id="20" name="Straight Arrow Connector 19">
            <a:extLst>
              <a:ext uri="{FF2B5EF4-FFF2-40B4-BE49-F238E27FC236}">
                <a16:creationId xmlns:a16="http://schemas.microsoft.com/office/drawing/2014/main" id="{79140FDF-4493-41D0-817F-C8DACCAF1770}"/>
              </a:ext>
            </a:extLst>
          </p:cNvPr>
          <p:cNvCxnSpPr>
            <a:cxnSpLocks/>
            <a:stCxn id="17413" idx="2"/>
          </p:cNvCxnSpPr>
          <p:nvPr/>
        </p:nvCxnSpPr>
        <p:spPr>
          <a:xfrm flipH="1" flipV="1">
            <a:off x="4114800" y="4038600"/>
            <a:ext cx="2118519" cy="21097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9B6315D-ED4B-49C0-AF7B-B7B1A77A8675}"/>
              </a:ext>
            </a:extLst>
          </p:cNvPr>
          <p:cNvGrpSpPr/>
          <p:nvPr/>
        </p:nvGrpSpPr>
        <p:grpSpPr>
          <a:xfrm>
            <a:off x="5502714" y="5031164"/>
            <a:ext cx="5123923" cy="1144549"/>
            <a:chOff x="3733497" y="5031163"/>
            <a:chExt cx="5123923" cy="1144549"/>
          </a:xfrm>
        </p:grpSpPr>
        <p:pic>
          <p:nvPicPr>
            <p:cNvPr id="25" name="Picture 24">
              <a:extLst>
                <a:ext uri="{FF2B5EF4-FFF2-40B4-BE49-F238E27FC236}">
                  <a16:creationId xmlns:a16="http://schemas.microsoft.com/office/drawing/2014/main" id="{6F3B2E98-BAB8-4AA3-A618-A2B1710088B5}"/>
                </a:ext>
              </a:extLst>
            </p:cNvPr>
            <p:cNvPicPr>
              <a:picLocks noChangeAspect="1"/>
            </p:cNvPicPr>
            <p:nvPr/>
          </p:nvPicPr>
          <p:blipFill>
            <a:blip r:embed="rId3"/>
            <a:stretch>
              <a:fillRect/>
            </a:stretch>
          </p:blipFill>
          <p:spPr>
            <a:xfrm>
              <a:off x="5334000" y="5031163"/>
              <a:ext cx="3523420" cy="1141037"/>
            </a:xfrm>
            <a:prstGeom prst="rect">
              <a:avLst/>
            </a:prstGeom>
            <a:ln>
              <a:solidFill>
                <a:schemeClr val="tx1">
                  <a:lumMod val="50000"/>
                </a:schemeClr>
              </a:solidFill>
            </a:ln>
          </p:spPr>
        </p:pic>
        <p:pic>
          <p:nvPicPr>
            <p:cNvPr id="26" name="Picture 25">
              <a:extLst>
                <a:ext uri="{FF2B5EF4-FFF2-40B4-BE49-F238E27FC236}">
                  <a16:creationId xmlns:a16="http://schemas.microsoft.com/office/drawing/2014/main" id="{9D666B8E-CD6D-4BB2-89A7-2E664A4E2D2E}"/>
                </a:ext>
              </a:extLst>
            </p:cNvPr>
            <p:cNvPicPr>
              <a:picLocks noChangeAspect="1"/>
            </p:cNvPicPr>
            <p:nvPr/>
          </p:nvPicPr>
          <p:blipFill>
            <a:blip r:embed="rId4"/>
            <a:stretch>
              <a:fillRect/>
            </a:stretch>
          </p:blipFill>
          <p:spPr>
            <a:xfrm>
              <a:off x="3733497" y="5034267"/>
              <a:ext cx="1600504" cy="1141445"/>
            </a:xfrm>
            <a:prstGeom prst="rect">
              <a:avLst/>
            </a:prstGeom>
            <a:ln>
              <a:solidFill>
                <a:schemeClr val="tx1">
                  <a:lumMod val="50000"/>
                </a:schemeClr>
              </a:solidFill>
            </a:ln>
          </p:spPr>
        </p:pic>
      </p:grpSp>
      <p:sp>
        <p:nvSpPr>
          <p:cNvPr id="28" name="Oval 27">
            <a:extLst>
              <a:ext uri="{FF2B5EF4-FFF2-40B4-BE49-F238E27FC236}">
                <a16:creationId xmlns:a16="http://schemas.microsoft.com/office/drawing/2014/main" id="{BC34FA6D-E25C-43DA-BC9E-A342F6C827E0}"/>
              </a:ext>
            </a:extLst>
          </p:cNvPr>
          <p:cNvSpPr/>
          <p:nvPr/>
        </p:nvSpPr>
        <p:spPr>
          <a:xfrm>
            <a:off x="8915400" y="5257800"/>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C5AD5BB-8C69-45C1-8F8A-C1EFDC1853DA}"/>
              </a:ext>
            </a:extLst>
          </p:cNvPr>
          <p:cNvSpPr/>
          <p:nvPr/>
        </p:nvSpPr>
        <p:spPr>
          <a:xfrm>
            <a:off x="8077200" y="5562600"/>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24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title"/>
          </p:nvPr>
        </p:nvSpPr>
        <p:spPr/>
        <p:txBody>
          <a:bodyPr>
            <a:normAutofit/>
          </a:bodyPr>
          <a:lstStyle/>
          <a:p>
            <a:r>
              <a:rPr lang="en-US" dirty="0"/>
              <a:t>Dose Rate/Exposure Rate </a:t>
            </a:r>
            <a:r>
              <a:rPr lang="en-US" dirty="0" err="1"/>
              <a:t>DRL</a:t>
            </a:r>
            <a:r>
              <a:rPr lang="en-US" dirty="0"/>
              <a:t> </a:t>
            </a:r>
          </a:p>
        </p:txBody>
      </p:sp>
      <p:sp>
        <p:nvSpPr>
          <p:cNvPr id="17413" name="Rectangle 4"/>
          <p:cNvSpPr>
            <a:spLocks noGrp="1" noChangeArrowheads="1"/>
          </p:cNvSpPr>
          <p:nvPr>
            <p:ph sz="quarter" idx="11"/>
          </p:nvPr>
        </p:nvSpPr>
        <p:spPr/>
        <p:txBody>
          <a:bodyPr/>
          <a:lstStyle/>
          <a:p>
            <a:pPr>
              <a:spcAft>
                <a:spcPts val="0"/>
              </a:spcAft>
            </a:pPr>
            <a:r>
              <a:rPr lang="en-US" dirty="0"/>
              <a:t>Select Dose and Exposure - Final Results Displayed</a:t>
            </a:r>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chemeClr val="bg2"/>
                </a:solidFill>
                <a:latin typeface="Gill Sans MT" panose="020B0502020104020203" pitchFamily="34" charset="0"/>
              </a:rPr>
              <a:pPr/>
              <a:t>87</a:t>
            </a:fld>
            <a:endParaRPr lang="en-US" sz="1300" dirty="0">
              <a:solidFill>
                <a:schemeClr val="bg2"/>
              </a:solidFill>
              <a:latin typeface="Gill Sans MT" panose="020B0502020104020203" pitchFamily="34" charset="0"/>
            </a:endParaRPr>
          </a:p>
        </p:txBody>
      </p:sp>
      <p:pic>
        <p:nvPicPr>
          <p:cNvPr id="12" name="Picture 11">
            <a:extLst>
              <a:ext uri="{FF2B5EF4-FFF2-40B4-BE49-F238E27FC236}">
                <a16:creationId xmlns:a16="http://schemas.microsoft.com/office/drawing/2014/main" id="{80E66E95-2B14-4A17-826F-74F63953545C}"/>
              </a:ext>
            </a:extLst>
          </p:cNvPr>
          <p:cNvPicPr>
            <a:picLocks noChangeAspect="1"/>
          </p:cNvPicPr>
          <p:nvPr/>
        </p:nvPicPr>
        <p:blipFill>
          <a:blip r:embed="rId2"/>
          <a:stretch>
            <a:fillRect/>
          </a:stretch>
        </p:blipFill>
        <p:spPr>
          <a:xfrm>
            <a:off x="1524000" y="1981200"/>
            <a:ext cx="9144000" cy="4876800"/>
          </a:xfrm>
          <a:prstGeom prst="rect">
            <a:avLst/>
          </a:prstGeom>
          <a:ln>
            <a:solidFill>
              <a:schemeClr val="tx1">
                <a:lumMod val="50000"/>
              </a:schemeClr>
            </a:solidFill>
          </a:ln>
        </p:spPr>
      </p:pic>
      <p:sp>
        <p:nvSpPr>
          <p:cNvPr id="13" name="Rectangle 10">
            <a:extLst>
              <a:ext uri="{FF2B5EF4-FFF2-40B4-BE49-F238E27FC236}">
                <a16:creationId xmlns:a16="http://schemas.microsoft.com/office/drawing/2014/main" id="{15BEF979-86F8-4FCC-A851-63534ABF7C5B}"/>
              </a:ext>
            </a:extLst>
          </p:cNvPr>
          <p:cNvSpPr>
            <a:spLocks noChangeArrowheads="1"/>
          </p:cNvSpPr>
          <p:nvPr/>
        </p:nvSpPr>
        <p:spPr bwMode="auto">
          <a:xfrm flipH="1">
            <a:off x="6667500" y="4434255"/>
            <a:ext cx="990600" cy="366347"/>
          </a:xfrm>
          <a:prstGeom prst="rect">
            <a:avLst/>
          </a:prstGeom>
          <a:noFill/>
          <a:ln w="28575" algn="ctr">
            <a:solidFill>
              <a:srgbClr val="FF0000"/>
            </a:solidFill>
            <a:round/>
            <a:headEnd/>
            <a:tailEnd/>
          </a:ln>
        </p:spPr>
        <p:txBody>
          <a:bodyPr/>
          <a:lstStyle/>
          <a:p>
            <a:endParaRPr lang="en-US"/>
          </a:p>
        </p:txBody>
      </p:sp>
      <p:sp>
        <p:nvSpPr>
          <p:cNvPr id="14" name="Line 9">
            <a:extLst>
              <a:ext uri="{FF2B5EF4-FFF2-40B4-BE49-F238E27FC236}">
                <a16:creationId xmlns:a16="http://schemas.microsoft.com/office/drawing/2014/main" id="{24A60079-61AA-42CF-AF46-E86C0BC1A13A}"/>
              </a:ext>
            </a:extLst>
          </p:cNvPr>
          <p:cNvSpPr>
            <a:spLocks noChangeShapeType="1"/>
          </p:cNvSpPr>
          <p:nvPr/>
        </p:nvSpPr>
        <p:spPr bwMode="auto">
          <a:xfrm flipH="1">
            <a:off x="5257800" y="2057400"/>
            <a:ext cx="228600" cy="685800"/>
          </a:xfrm>
          <a:prstGeom prst="line">
            <a:avLst/>
          </a:prstGeom>
          <a:noFill/>
          <a:ln w="38100">
            <a:solidFill>
              <a:schemeClr val="hlink"/>
            </a:solidFill>
            <a:round/>
            <a:headEnd/>
            <a:tailEnd type="triangle" w="med" len="med"/>
          </a:ln>
        </p:spPr>
        <p:txBody>
          <a:bodyPr/>
          <a:lstStyle/>
          <a:p>
            <a:endParaRPr lang="en-US"/>
          </a:p>
        </p:txBody>
      </p:sp>
      <p:sp>
        <p:nvSpPr>
          <p:cNvPr id="15" name="Line 9">
            <a:extLst>
              <a:ext uri="{FF2B5EF4-FFF2-40B4-BE49-F238E27FC236}">
                <a16:creationId xmlns:a16="http://schemas.microsoft.com/office/drawing/2014/main" id="{084B7B1E-F914-41BE-A552-170DB0CB4B3C}"/>
              </a:ext>
            </a:extLst>
          </p:cNvPr>
          <p:cNvSpPr>
            <a:spLocks noChangeShapeType="1"/>
          </p:cNvSpPr>
          <p:nvPr/>
        </p:nvSpPr>
        <p:spPr bwMode="auto">
          <a:xfrm>
            <a:off x="5486400" y="2057400"/>
            <a:ext cx="1600200" cy="2376854"/>
          </a:xfrm>
          <a:prstGeom prst="line">
            <a:avLst/>
          </a:prstGeom>
          <a:noFill/>
          <a:ln w="38100">
            <a:solidFill>
              <a:schemeClr val="hlink"/>
            </a:solidFill>
            <a:round/>
            <a:headEnd/>
            <a:tailEnd type="triangle" w="med" len="med"/>
          </a:ln>
        </p:spPr>
        <p:txBody>
          <a:bodyPr/>
          <a:lstStyle/>
          <a:p>
            <a:endParaRPr lang="en-US"/>
          </a:p>
        </p:txBody>
      </p:sp>
      <p:pic>
        <p:nvPicPr>
          <p:cNvPr id="16" name="Picture 15">
            <a:extLst>
              <a:ext uri="{FF2B5EF4-FFF2-40B4-BE49-F238E27FC236}">
                <a16:creationId xmlns:a16="http://schemas.microsoft.com/office/drawing/2014/main" id="{E5779817-FECC-4017-8F1A-5258D5A41622}"/>
              </a:ext>
            </a:extLst>
          </p:cNvPr>
          <p:cNvPicPr>
            <a:picLocks noChangeAspect="1"/>
          </p:cNvPicPr>
          <p:nvPr/>
        </p:nvPicPr>
        <p:blipFill>
          <a:blip r:embed="rId3"/>
          <a:stretch>
            <a:fillRect/>
          </a:stretch>
        </p:blipFill>
        <p:spPr>
          <a:xfrm>
            <a:off x="2133601" y="5486401"/>
            <a:ext cx="1228725" cy="485775"/>
          </a:xfrm>
          <a:prstGeom prst="rect">
            <a:avLst/>
          </a:prstGeom>
        </p:spPr>
      </p:pic>
    </p:spTree>
    <p:extLst>
      <p:ext uri="{BB962C8B-B14F-4D97-AF65-F5344CB8AC3E}">
        <p14:creationId xmlns:p14="http://schemas.microsoft.com/office/powerpoint/2010/main" val="357088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1569720" y="2042160"/>
            <a:ext cx="9052560" cy="4663440"/>
          </a:xfrm>
          <a:prstGeom prst="rect">
            <a:avLst/>
          </a:prstGeom>
          <a:ln>
            <a:solidFill>
              <a:schemeClr val="tx1">
                <a:lumMod val="50000"/>
              </a:schemeClr>
            </a:solidFill>
          </a:ln>
        </p:spPr>
      </p:pic>
      <p:sp>
        <p:nvSpPr>
          <p:cNvPr id="17412" name="Rectangle 3"/>
          <p:cNvSpPr>
            <a:spLocks noGrp="1" noChangeArrowheads="1"/>
          </p:cNvSpPr>
          <p:nvPr>
            <p:ph type="title"/>
          </p:nvPr>
        </p:nvSpPr>
        <p:spPr/>
        <p:txBody>
          <a:bodyPr>
            <a:normAutofit fontScale="90000"/>
          </a:bodyPr>
          <a:lstStyle/>
          <a:p>
            <a:r>
              <a:rPr lang="en-US" dirty="0"/>
              <a:t>1</a:t>
            </a:r>
            <a:r>
              <a:rPr lang="en-US" baseline="30000" dirty="0"/>
              <a:t>st</a:t>
            </a:r>
            <a:r>
              <a:rPr lang="en-US" dirty="0"/>
              <a:t> Year Integrated Air Concentration </a:t>
            </a:r>
            <a:br>
              <a:rPr lang="en-US" dirty="0"/>
            </a:br>
            <a:r>
              <a:rPr lang="en-US" dirty="0" err="1"/>
              <a:t>DRL</a:t>
            </a:r>
            <a:r>
              <a:rPr lang="en-US" dirty="0"/>
              <a:t> Created</a:t>
            </a:r>
          </a:p>
        </p:txBody>
      </p:sp>
      <p:sp>
        <p:nvSpPr>
          <p:cNvPr id="17413" name="Rectangle 4"/>
          <p:cNvSpPr>
            <a:spLocks noGrp="1" noChangeArrowheads="1"/>
          </p:cNvSpPr>
          <p:nvPr>
            <p:ph sz="quarter" idx="11"/>
          </p:nvPr>
        </p:nvSpPr>
        <p:spPr/>
        <p:txBody>
          <a:bodyPr/>
          <a:lstStyle/>
          <a:p>
            <a:pPr>
              <a:spcAft>
                <a:spcPts val="0"/>
              </a:spcAft>
            </a:pPr>
            <a:r>
              <a:rPr lang="en-US" dirty="0"/>
              <a:t>Select Integrated Air - Final Results Displayed </a:t>
            </a:r>
          </a:p>
          <a:p>
            <a:pPr>
              <a:buFontTx/>
              <a:buNone/>
            </a:pPr>
            <a:endParaRPr lang="en-US" dirty="0"/>
          </a:p>
          <a:p>
            <a:pPr>
              <a:buFontTx/>
              <a:buNone/>
            </a:pPr>
            <a:endParaRPr lang="en-US" dirty="0"/>
          </a:p>
        </p:txBody>
      </p:sp>
      <p:sp>
        <p:nvSpPr>
          <p:cNvPr id="3" name="Slide Number Placeholder 2"/>
          <p:cNvSpPr>
            <a:spLocks noGrp="1"/>
          </p:cNvSpPr>
          <p:nvPr>
            <p:ph type="sldNum" sz="quarter" idx="4"/>
          </p:nvPr>
        </p:nvSpPr>
        <p:spPr/>
        <p:txBody>
          <a:bodyPr/>
          <a:lstStyle/>
          <a:p>
            <a:fld id="{59DE6EB8-52AB-45EA-A660-3E1EBFA72987}" type="slidenum">
              <a:rPr lang="en-US" sz="1300" smtClean="0">
                <a:solidFill>
                  <a:srgbClr val="DBF5F9">
                    <a:shade val="90000"/>
                  </a:srgbClr>
                </a:solidFill>
                <a:latin typeface="Gill Sans MT" panose="020B0502020104020203" pitchFamily="34" charset="0"/>
              </a:rPr>
              <a:pPr/>
              <a:t>88</a:t>
            </a:fld>
            <a:endParaRPr lang="en-US" sz="1300" dirty="0">
              <a:solidFill>
                <a:srgbClr val="DBF5F9">
                  <a:shade val="90000"/>
                </a:srgbClr>
              </a:solidFill>
              <a:latin typeface="Gill Sans MT" panose="020B0502020104020203" pitchFamily="34" charset="0"/>
            </a:endParaRPr>
          </a:p>
        </p:txBody>
      </p:sp>
      <p:sp>
        <p:nvSpPr>
          <p:cNvPr id="17415" name="Rectangle 10"/>
          <p:cNvSpPr>
            <a:spLocks noChangeArrowheads="1"/>
          </p:cNvSpPr>
          <p:nvPr/>
        </p:nvSpPr>
        <p:spPr bwMode="auto">
          <a:xfrm flipH="1">
            <a:off x="8029575" y="4419600"/>
            <a:ext cx="838200" cy="990600"/>
          </a:xfrm>
          <a:prstGeom prst="rect">
            <a:avLst/>
          </a:prstGeom>
          <a:noFill/>
          <a:ln w="28575" algn="ctr">
            <a:solidFill>
              <a:srgbClr val="FF0000"/>
            </a:solidFill>
            <a:round/>
            <a:headEnd/>
            <a:tailEnd/>
          </a:ln>
        </p:spPr>
        <p:txBody>
          <a:bodyPr/>
          <a:lstStyle/>
          <a:p>
            <a:endParaRPr lang="en-US"/>
          </a:p>
        </p:txBody>
      </p:sp>
      <p:cxnSp>
        <p:nvCxnSpPr>
          <p:cNvPr id="5" name="Straight Arrow Connector 4"/>
          <p:cNvCxnSpPr>
            <a:stCxn id="17413" idx="2"/>
          </p:cNvCxnSpPr>
          <p:nvPr/>
        </p:nvCxnSpPr>
        <p:spPr>
          <a:xfrm flipV="1">
            <a:off x="6233319" y="5181600"/>
            <a:ext cx="1767681" cy="966788"/>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7413" idx="2"/>
          </p:cNvCxnSpPr>
          <p:nvPr/>
        </p:nvCxnSpPr>
        <p:spPr>
          <a:xfrm flipH="1" flipV="1">
            <a:off x="5715000" y="2667000"/>
            <a:ext cx="518319" cy="3481388"/>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8959369" y="3933981"/>
            <a:ext cx="1480031" cy="1900824"/>
          </a:xfrm>
          <a:prstGeom prst="rect">
            <a:avLst/>
          </a:prstGeom>
        </p:spPr>
      </p:pic>
    </p:spTree>
    <p:extLst>
      <p:ext uri="{BB962C8B-B14F-4D97-AF65-F5344CB8AC3E}">
        <p14:creationId xmlns:p14="http://schemas.microsoft.com/office/powerpoint/2010/main" val="182482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AC88-117B-1C71-9D9B-A417B05F1DAB}"/>
              </a:ext>
            </a:extLst>
          </p:cNvPr>
          <p:cNvSpPr>
            <a:spLocks noGrp="1"/>
          </p:cNvSpPr>
          <p:nvPr>
            <p:ph type="title"/>
          </p:nvPr>
        </p:nvSpPr>
        <p:spPr/>
        <p:txBody>
          <a:bodyPr>
            <a:normAutofit fontScale="90000"/>
          </a:bodyPr>
          <a:lstStyle/>
          <a:p>
            <a:r>
              <a:rPr lang="en-US" dirty="0"/>
              <a:t>Summary of Results – Deposition DRLs</a:t>
            </a:r>
          </a:p>
        </p:txBody>
      </p:sp>
      <p:sp>
        <p:nvSpPr>
          <p:cNvPr id="3" name="Slide Number Placeholder 2">
            <a:extLst>
              <a:ext uri="{FF2B5EF4-FFF2-40B4-BE49-F238E27FC236}">
                <a16:creationId xmlns:a16="http://schemas.microsoft.com/office/drawing/2014/main" id="{DEAA5B80-303A-EADA-3E02-6C9374D4CC7F}"/>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89</a:t>
            </a:fld>
            <a:endParaRPr lang="en-US" sz="1300" dirty="0">
              <a:solidFill>
                <a:schemeClr val="bg2"/>
              </a:solidFill>
              <a:latin typeface="Gill Sans MT" panose="020B0502020104020203" pitchFamily="34" charset="0"/>
            </a:endParaRPr>
          </a:p>
        </p:txBody>
      </p:sp>
      <p:graphicFrame>
        <p:nvGraphicFramePr>
          <p:cNvPr id="6" name="Table 5">
            <a:extLst>
              <a:ext uri="{FF2B5EF4-FFF2-40B4-BE49-F238E27FC236}">
                <a16:creationId xmlns:a16="http://schemas.microsoft.com/office/drawing/2014/main" id="{790F1B3F-80B5-EA81-B007-A931EA78B166}"/>
              </a:ext>
            </a:extLst>
          </p:cNvPr>
          <p:cNvGraphicFramePr>
            <a:graphicFrameLocks noGrp="1"/>
          </p:cNvGraphicFramePr>
          <p:nvPr>
            <p:extLst>
              <p:ext uri="{D42A27DB-BD31-4B8C-83A1-F6EECF244321}">
                <p14:modId xmlns:p14="http://schemas.microsoft.com/office/powerpoint/2010/main" val="691121603"/>
              </p:ext>
            </p:extLst>
          </p:nvPr>
        </p:nvGraphicFramePr>
        <p:xfrm>
          <a:off x="2320000" y="2261227"/>
          <a:ext cx="7282047" cy="3159760"/>
        </p:xfrm>
        <a:graphic>
          <a:graphicData uri="http://schemas.openxmlformats.org/drawingml/2006/table">
            <a:tbl>
              <a:tblPr firstRow="1" firstCol="1" lastRow="1" lastCol="1" bandRow="1" bandCol="1">
                <a:tableStyleId>{5940675A-B579-460E-94D1-54222C63F5DA}</a:tableStyleId>
              </a:tblPr>
              <a:tblGrid>
                <a:gridCol w="2427349">
                  <a:extLst>
                    <a:ext uri="{9D8B030D-6E8A-4147-A177-3AD203B41FA5}">
                      <a16:colId xmlns:a16="http://schemas.microsoft.com/office/drawing/2014/main" val="20000"/>
                    </a:ext>
                  </a:extLst>
                </a:gridCol>
                <a:gridCol w="2427349">
                  <a:extLst>
                    <a:ext uri="{9D8B030D-6E8A-4147-A177-3AD203B41FA5}">
                      <a16:colId xmlns:a16="http://schemas.microsoft.com/office/drawing/2014/main" val="20001"/>
                    </a:ext>
                  </a:extLst>
                </a:gridCol>
                <a:gridCol w="2427349">
                  <a:extLst>
                    <a:ext uri="{9D8B030D-6E8A-4147-A177-3AD203B41FA5}">
                      <a16:colId xmlns:a16="http://schemas.microsoft.com/office/drawing/2014/main" val="494172876"/>
                    </a:ext>
                  </a:extLst>
                </a:gridCol>
              </a:tblGrid>
              <a:tr h="457200">
                <a:tc>
                  <a:txBody>
                    <a:bodyPr/>
                    <a:lstStyle/>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Radionuclide</a:t>
                      </a:r>
                      <a:endParaRPr lang="en-US" sz="2800" b="1"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Activity per Area</a:t>
                      </a:r>
                    </a:p>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(µ</a:t>
                      </a:r>
                      <a:r>
                        <a:rPr lang="en-US" sz="2800" b="1" dirty="0" err="1">
                          <a:solidFill>
                            <a:schemeClr val="tx1">
                              <a:lumMod val="50000"/>
                            </a:schemeClr>
                          </a:solidFill>
                          <a:effectLst/>
                          <a:latin typeface="Calibri" pitchFamily="34" charset="0"/>
                          <a:cs typeface="Calibri" pitchFamily="34" charset="0"/>
                        </a:rPr>
                        <a:t>Ci</a:t>
                      </a:r>
                      <a:r>
                        <a:rPr lang="en-US" sz="2800" b="1" dirty="0">
                          <a:solidFill>
                            <a:schemeClr val="tx1">
                              <a:lumMod val="50000"/>
                            </a:schemeClr>
                          </a:solidFill>
                          <a:effectLst/>
                          <a:latin typeface="Calibri" pitchFamily="34" charset="0"/>
                          <a:cs typeface="Calibri" pitchFamily="34" charset="0"/>
                        </a:rPr>
                        <a:t>/m</a:t>
                      </a:r>
                      <a:r>
                        <a:rPr lang="en-US" sz="2800" b="1" baseline="30000" dirty="0">
                          <a:solidFill>
                            <a:schemeClr val="tx1">
                              <a:lumMod val="50000"/>
                            </a:schemeClr>
                          </a:solidFill>
                          <a:effectLst/>
                          <a:latin typeface="Calibri" pitchFamily="34" charset="0"/>
                          <a:cs typeface="Calibri" pitchFamily="34" charset="0"/>
                        </a:rPr>
                        <a:t>2</a:t>
                      </a:r>
                      <a:r>
                        <a:rPr lang="en-US" sz="2800" b="1" dirty="0">
                          <a:solidFill>
                            <a:schemeClr val="tx1">
                              <a:lumMod val="50000"/>
                            </a:schemeClr>
                          </a:solidFill>
                          <a:effectLst/>
                          <a:latin typeface="Calibri" pitchFamily="34" charset="0"/>
                          <a:cs typeface="Calibri" pitchFamily="34" charset="0"/>
                        </a:rPr>
                        <a:t>)</a:t>
                      </a:r>
                      <a:endParaRPr lang="en-US" sz="2800" b="1" dirty="0">
                        <a:solidFill>
                          <a:schemeClr val="tx1">
                            <a:lumMod val="50000"/>
                          </a:schemeClr>
                        </a:solidFill>
                        <a:effectLst/>
                        <a:latin typeface="Calibri" pitchFamily="34" charset="0"/>
                        <a:ea typeface="Times New Roma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800" b="1" dirty="0">
                          <a:solidFill>
                            <a:schemeClr val="tx1">
                              <a:lumMod val="50000"/>
                            </a:schemeClr>
                          </a:solidFill>
                          <a:effectLst/>
                          <a:latin typeface="Calibri" pitchFamily="34" charset="0"/>
                          <a:ea typeface="Times New Roman"/>
                          <a:cs typeface="Calibri" pitchFamily="34" charset="0"/>
                        </a:rPr>
                        <a:t>Deposition DRL</a:t>
                      </a:r>
                    </a:p>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(µCi/m</a:t>
                      </a:r>
                      <a:r>
                        <a:rPr lang="en-US" sz="2800" b="1" baseline="30000" dirty="0">
                          <a:solidFill>
                            <a:schemeClr val="tx1">
                              <a:lumMod val="50000"/>
                            </a:schemeClr>
                          </a:solidFill>
                          <a:effectLst/>
                          <a:latin typeface="Calibri" pitchFamily="34" charset="0"/>
                          <a:cs typeface="Calibri" pitchFamily="34" charset="0"/>
                        </a:rPr>
                        <a:t>2</a:t>
                      </a:r>
                      <a:r>
                        <a:rPr lang="en-US" sz="2800" b="1" dirty="0">
                          <a:solidFill>
                            <a:schemeClr val="tx1">
                              <a:lumMod val="50000"/>
                            </a:schemeClr>
                          </a:solidFill>
                          <a:effectLst/>
                          <a:latin typeface="Calibri" pitchFamily="34" charset="0"/>
                          <a:cs typeface="Calibri" pitchFamily="34" charset="0"/>
                        </a:rPr>
                        <a:t>)</a:t>
                      </a:r>
                      <a:endParaRPr lang="en-US" sz="2800" b="1" dirty="0">
                        <a:solidFill>
                          <a:schemeClr val="tx1">
                            <a:lumMod val="50000"/>
                          </a:schemeClr>
                        </a:solidFill>
                        <a:effectLst/>
                        <a:latin typeface="Calibri" pitchFamily="34" charset="0"/>
                        <a:ea typeface="Times New Roma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cs typeface="Calibri" pitchFamily="34" charset="0"/>
                        </a:rPr>
                        <a:t>60</a:t>
                      </a:r>
                      <a:r>
                        <a:rPr lang="en-US" sz="2400" dirty="0">
                          <a:solidFill>
                            <a:schemeClr val="tx1">
                              <a:lumMod val="50000"/>
                            </a:schemeClr>
                          </a:solidFill>
                          <a:effectLst/>
                          <a:latin typeface="Calibri" pitchFamily="34" charset="0"/>
                          <a:cs typeface="Calibri" pitchFamily="34" charset="0"/>
                        </a:rPr>
                        <a:t>Co</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cs typeface="Calibri" pitchFamily="34" charset="0"/>
                        </a:rPr>
                        <a:t>2</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7.36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cs typeface="Calibri" pitchFamily="34" charset="0"/>
                        </a:rPr>
                        <a:t>148</a:t>
                      </a:r>
                      <a:r>
                        <a:rPr lang="en-US" sz="2400" dirty="0">
                          <a:solidFill>
                            <a:schemeClr val="tx1">
                              <a:lumMod val="50000"/>
                            </a:schemeClr>
                          </a:solidFill>
                          <a:effectLst/>
                          <a:latin typeface="Calibri" pitchFamily="34" charset="0"/>
                          <a:cs typeface="Calibri" pitchFamily="34" charset="0"/>
                        </a:rPr>
                        <a:t>Gd</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cs typeface="Calibri" pitchFamily="34" charset="0"/>
                        </a:rPr>
                        <a:t>1</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3.69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cs typeface="Calibri" pitchFamily="34" charset="0"/>
                        </a:rPr>
                        <a:t>90</a:t>
                      </a:r>
                      <a:r>
                        <a:rPr lang="en-US" sz="2400" dirty="0">
                          <a:solidFill>
                            <a:schemeClr val="tx1">
                              <a:lumMod val="50000"/>
                            </a:schemeClr>
                          </a:solidFill>
                          <a:effectLst/>
                          <a:latin typeface="Calibri" pitchFamily="34" charset="0"/>
                          <a:cs typeface="Calibri" pitchFamily="34" charset="0"/>
                        </a:rPr>
                        <a:t>Sr</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cs typeface="Calibri" pitchFamily="34" charset="0"/>
                        </a:rPr>
                        <a:t>3</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11.08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ea typeface="Times New Roman"/>
                          <a:cs typeface="Calibri" pitchFamily="34" charset="0"/>
                        </a:rPr>
                        <a:t>90</a:t>
                      </a:r>
                      <a:r>
                        <a:rPr lang="en-US" sz="2400" baseline="0" dirty="0">
                          <a:solidFill>
                            <a:schemeClr val="tx1">
                              <a:lumMod val="50000"/>
                            </a:schemeClr>
                          </a:solidFill>
                          <a:effectLst/>
                          <a:latin typeface="Calibri" pitchFamily="34" charset="0"/>
                          <a:ea typeface="Times New Roman"/>
                          <a:cs typeface="Calibri" pitchFamily="34" charset="0"/>
                        </a:rPr>
                        <a:t>Y </a:t>
                      </a:r>
                      <a:r>
                        <a:rPr lang="en-US" sz="2400" baseline="30000" dirty="0">
                          <a:solidFill>
                            <a:schemeClr val="tx1">
                              <a:lumMod val="50000"/>
                            </a:schemeClr>
                          </a:solidFill>
                          <a:effectLst/>
                          <a:latin typeface="Calibri" pitchFamily="34" charset="0"/>
                          <a:ea typeface="Times New Roman"/>
                          <a:cs typeface="Calibri" pitchFamily="34"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11.09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446171"/>
                  </a:ext>
                </a:extLst>
              </a:tr>
              <a:tr h="365760">
                <a:tc gridSpan="2">
                  <a:txBody>
                    <a:bodyPr/>
                    <a:lstStyle/>
                    <a:p>
                      <a:pPr marL="0" marR="0" algn="l">
                        <a:spcBef>
                          <a:spcPts val="200"/>
                        </a:spcBef>
                        <a:spcAft>
                          <a:spcPts val="200"/>
                        </a:spcAft>
                      </a:pPr>
                      <a:r>
                        <a:rPr lang="en-US" sz="2000" baseline="30000" dirty="0">
                          <a:solidFill>
                            <a:schemeClr val="tx1">
                              <a:lumMod val="50000"/>
                            </a:schemeClr>
                          </a:solidFill>
                          <a:effectLst/>
                          <a:latin typeface="Calibri" pitchFamily="34" charset="0"/>
                          <a:ea typeface="Times New Roman"/>
                          <a:cs typeface="Calibri" pitchFamily="34" charset="0"/>
                        </a:rPr>
                        <a:t>a 90</a:t>
                      </a:r>
                      <a:r>
                        <a:rPr lang="en-US" sz="2000" baseline="0" dirty="0">
                          <a:solidFill>
                            <a:schemeClr val="tx1">
                              <a:lumMod val="50000"/>
                            </a:schemeClr>
                          </a:solidFill>
                          <a:effectLst/>
                          <a:latin typeface="Calibri" pitchFamily="34" charset="0"/>
                          <a:ea typeface="Times New Roman"/>
                          <a:cs typeface="Calibri" pitchFamily="34" charset="0"/>
                        </a:rPr>
                        <a:t>Y included as a daughter in equilibrium</a:t>
                      </a:r>
                      <a:r>
                        <a:rPr lang="en-US" sz="2000" baseline="30000" dirty="0">
                          <a:solidFill>
                            <a:schemeClr val="tx1">
                              <a:lumMod val="50000"/>
                            </a:schemeClr>
                          </a:solidFill>
                          <a:effectLst/>
                          <a:latin typeface="Calibri" pitchFamily="34" charset="0"/>
                          <a:ea typeface="Times New Roman"/>
                          <a:cs typeface="Calibri"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200"/>
                        </a:spcBef>
                        <a:spcAft>
                          <a:spcPts val="200"/>
                        </a:spcAft>
                      </a:pPr>
                      <a:endParaRPr lang="en-US" sz="1800" dirty="0">
                        <a:effectLst/>
                        <a:latin typeface="Calibri" pitchFamily="34" charset="0"/>
                        <a:ea typeface="Times New Roman"/>
                        <a:cs typeface="Calibri"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spcBef>
                          <a:spcPts val="200"/>
                        </a:spcBef>
                        <a:spcAft>
                          <a:spcPts val="200"/>
                        </a:spcAft>
                      </a:pPr>
                      <a:endParaRPr lang="en-US" sz="2000" baseline="300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2743662"/>
                  </a:ext>
                </a:extLst>
              </a:tr>
            </a:tbl>
          </a:graphicData>
        </a:graphic>
      </p:graphicFrame>
      <p:sp>
        <p:nvSpPr>
          <p:cNvPr id="8" name="TextBox 7">
            <a:extLst>
              <a:ext uri="{FF2B5EF4-FFF2-40B4-BE49-F238E27FC236}">
                <a16:creationId xmlns:a16="http://schemas.microsoft.com/office/drawing/2014/main" id="{2CB3DCD2-D881-3676-E680-0F023EB23641}"/>
              </a:ext>
            </a:extLst>
          </p:cNvPr>
          <p:cNvSpPr txBox="1"/>
          <p:nvPr/>
        </p:nvSpPr>
        <p:spPr>
          <a:xfrm>
            <a:off x="700507" y="1367982"/>
            <a:ext cx="10375421" cy="707886"/>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None of the activities per area exceed the calculated DRLs. Therefore, Protective Actions in the 1</a:t>
            </a:r>
            <a:r>
              <a:rPr lang="en-US" sz="2000" baseline="30000" dirty="0">
                <a:latin typeface="Open Sans" panose="020B0606030504020204" pitchFamily="34" charset="0"/>
                <a:ea typeface="Open Sans" panose="020B0606030504020204" pitchFamily="34" charset="0"/>
                <a:cs typeface="Open Sans" panose="020B0606030504020204" pitchFamily="34" charset="0"/>
              </a:rPr>
              <a:t>st</a:t>
            </a:r>
            <a:r>
              <a:rPr lang="en-US" sz="2000" dirty="0">
                <a:latin typeface="Open Sans" panose="020B0606030504020204" pitchFamily="34" charset="0"/>
                <a:ea typeface="Open Sans" panose="020B0606030504020204" pitchFamily="34" charset="0"/>
                <a:cs typeface="Open Sans" panose="020B0606030504020204" pitchFamily="34" charset="0"/>
              </a:rPr>
              <a:t> year may not be necessary</a:t>
            </a:r>
          </a:p>
        </p:txBody>
      </p:sp>
    </p:spTree>
    <p:extLst>
      <p:ext uri="{BB962C8B-B14F-4D97-AF65-F5344CB8AC3E}">
        <p14:creationId xmlns:p14="http://schemas.microsoft.com/office/powerpoint/2010/main" val="207206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888C11-441F-49D3-911A-130BA1DEB794}"/>
              </a:ext>
            </a:extLst>
          </p:cNvPr>
          <p:cNvPicPr>
            <a:picLocks noChangeAspect="1"/>
          </p:cNvPicPr>
          <p:nvPr/>
        </p:nvPicPr>
        <p:blipFill>
          <a:blip r:embed="rId3"/>
          <a:stretch>
            <a:fillRect/>
          </a:stretch>
        </p:blipFill>
        <p:spPr>
          <a:xfrm>
            <a:off x="7206599" y="1361856"/>
            <a:ext cx="3744113" cy="484632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C94D430-67EE-4A26-A2AF-B571DEF85D71}"/>
              </a:ext>
            </a:extLst>
          </p:cNvPr>
          <p:cNvSpPr>
            <a:spLocks noGrp="1"/>
          </p:cNvSpPr>
          <p:nvPr>
            <p:ph type="title"/>
          </p:nvPr>
        </p:nvSpPr>
        <p:spPr/>
        <p:txBody>
          <a:bodyPr>
            <a:normAutofit/>
          </a:bodyPr>
          <a:lstStyle/>
          <a:p>
            <a:r>
              <a:rPr lang="en-US" dirty="0"/>
              <a:t>U.S. Protective Action Guidance</a:t>
            </a:r>
          </a:p>
        </p:txBody>
      </p:sp>
      <p:sp>
        <p:nvSpPr>
          <p:cNvPr id="3" name="Content Placeholder 2">
            <a:extLst>
              <a:ext uri="{FF2B5EF4-FFF2-40B4-BE49-F238E27FC236}">
                <a16:creationId xmlns:a16="http://schemas.microsoft.com/office/drawing/2014/main" id="{95560295-19FA-412F-BD98-02603C52A5BF}"/>
              </a:ext>
            </a:extLst>
          </p:cNvPr>
          <p:cNvSpPr>
            <a:spLocks noGrp="1"/>
          </p:cNvSpPr>
          <p:nvPr>
            <p:ph sz="quarter" idx="11"/>
          </p:nvPr>
        </p:nvSpPr>
        <p:spPr>
          <a:xfrm>
            <a:off x="1019908" y="1275116"/>
            <a:ext cx="5956245" cy="5089108"/>
          </a:xfrm>
        </p:spPr>
        <p:txBody>
          <a:bodyPr>
            <a:noAutofit/>
          </a:bodyPr>
          <a:lstStyle/>
          <a:p>
            <a:pPr>
              <a:lnSpc>
                <a:spcPct val="100000"/>
              </a:lnSpc>
            </a:pPr>
            <a:r>
              <a:rPr lang="en-US" dirty="0"/>
              <a:t>Environmental Protection Agency (EPA) Protective Action Guide (PAG) Manual</a:t>
            </a:r>
          </a:p>
          <a:p>
            <a:pPr>
              <a:lnSpc>
                <a:spcPct val="100000"/>
              </a:lnSpc>
            </a:pPr>
            <a:r>
              <a:rPr lang="en-US" dirty="0"/>
              <a:t>PAGs are based on 3 principles:</a:t>
            </a:r>
          </a:p>
          <a:p>
            <a:pPr lvl="1">
              <a:lnSpc>
                <a:spcPct val="100000"/>
              </a:lnSpc>
            </a:pPr>
            <a:r>
              <a:rPr lang="en-US" dirty="0"/>
              <a:t>1. Prevent acute effects</a:t>
            </a:r>
          </a:p>
          <a:p>
            <a:pPr lvl="1">
              <a:lnSpc>
                <a:spcPct val="100000"/>
              </a:lnSpc>
            </a:pPr>
            <a:r>
              <a:rPr lang="en-US" dirty="0"/>
              <a:t>2. Reduce risk of chronic effects</a:t>
            </a:r>
          </a:p>
          <a:p>
            <a:pPr lvl="1">
              <a:lnSpc>
                <a:spcPct val="100000"/>
              </a:lnSpc>
            </a:pPr>
            <a:r>
              <a:rPr lang="en-US" dirty="0"/>
              <a:t>3. Balance protection with other factors and ensure that actions result in more benefit than harm</a:t>
            </a:r>
          </a:p>
          <a:p>
            <a:pPr>
              <a:lnSpc>
                <a:spcPct val="100000"/>
              </a:lnSpc>
            </a:pPr>
            <a:r>
              <a:rPr lang="en-US" dirty="0"/>
              <a:t>PAGs are predetermined for use in emergencies for a general population without regard to the magnitude or type of radiological release</a:t>
            </a:r>
          </a:p>
          <a:p>
            <a:pPr>
              <a:lnSpc>
                <a:spcPct val="100000"/>
              </a:lnSpc>
            </a:pPr>
            <a:r>
              <a:rPr lang="en-US" dirty="0"/>
              <a:t>Decision makers may implement protective actions at higher or lower levels than the recommended PAGs</a:t>
            </a:r>
            <a:endParaRPr lang="en-US" sz="2400" dirty="0"/>
          </a:p>
        </p:txBody>
      </p:sp>
      <p:sp>
        <p:nvSpPr>
          <p:cNvPr id="4" name="Slide Number Placeholder 3">
            <a:extLst>
              <a:ext uri="{FF2B5EF4-FFF2-40B4-BE49-F238E27FC236}">
                <a16:creationId xmlns:a16="http://schemas.microsoft.com/office/drawing/2014/main" id="{CDCE7437-17B7-4E92-978F-B1B253E334FA}"/>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solidFill>
                  <a:schemeClr val="bg2"/>
                </a:solidFill>
              </a:rPr>
              <a:pPr/>
              <a:t>9</a:t>
            </a:fld>
            <a:endParaRPr lang="en-US" dirty="0">
              <a:solidFill>
                <a:schemeClr val="bg2"/>
              </a:solidFill>
            </a:endParaRPr>
          </a:p>
        </p:txBody>
      </p:sp>
    </p:spTree>
    <p:extLst>
      <p:ext uri="{BB962C8B-B14F-4D97-AF65-F5344CB8AC3E}">
        <p14:creationId xmlns:p14="http://schemas.microsoft.com/office/powerpoint/2010/main" val="45640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B7FD0-971E-CB8F-62DE-DB967EB165BD}"/>
              </a:ext>
            </a:extLst>
          </p:cNvPr>
          <p:cNvSpPr>
            <a:spLocks noGrp="1"/>
          </p:cNvSpPr>
          <p:nvPr>
            <p:ph type="title"/>
          </p:nvPr>
        </p:nvSpPr>
        <p:spPr/>
        <p:txBody>
          <a:bodyPr>
            <a:normAutofit fontScale="90000"/>
          </a:bodyPr>
          <a:lstStyle/>
          <a:p>
            <a:r>
              <a:rPr lang="en-US" dirty="0"/>
              <a:t>Summary of Results – Integrated Air Activity DRLs</a:t>
            </a:r>
          </a:p>
        </p:txBody>
      </p:sp>
      <p:sp>
        <p:nvSpPr>
          <p:cNvPr id="6" name="Content Placeholder 5">
            <a:extLst>
              <a:ext uri="{FF2B5EF4-FFF2-40B4-BE49-F238E27FC236}">
                <a16:creationId xmlns:a16="http://schemas.microsoft.com/office/drawing/2014/main" id="{7601687A-BB2C-286D-EDDB-90258144F089}"/>
              </a:ext>
            </a:extLst>
          </p:cNvPr>
          <p:cNvSpPr>
            <a:spLocks noGrp="1"/>
          </p:cNvSpPr>
          <p:nvPr>
            <p:ph sz="quarter" idx="11"/>
          </p:nvPr>
        </p:nvSpPr>
        <p:spPr>
          <a:xfrm>
            <a:off x="1019908" y="1777428"/>
            <a:ext cx="10426856" cy="4371325"/>
          </a:xfrm>
        </p:spPr>
        <p:txBody>
          <a:bodyPr/>
          <a:lstStyle/>
          <a:p>
            <a:r>
              <a:rPr lang="en-US" dirty="0"/>
              <a:t>None of the integrated air activities exceed the calculated DRLs. Therefore, Protective Actions in the 1</a:t>
            </a:r>
            <a:r>
              <a:rPr lang="en-US" baseline="30000" dirty="0"/>
              <a:t>st</a:t>
            </a:r>
            <a:r>
              <a:rPr lang="en-US" dirty="0"/>
              <a:t> year may not be necessary</a:t>
            </a:r>
          </a:p>
        </p:txBody>
      </p:sp>
      <p:sp>
        <p:nvSpPr>
          <p:cNvPr id="3" name="Slide Number Placeholder 2">
            <a:extLst>
              <a:ext uri="{FF2B5EF4-FFF2-40B4-BE49-F238E27FC236}">
                <a16:creationId xmlns:a16="http://schemas.microsoft.com/office/drawing/2014/main" id="{6E9EF135-C5F7-A3A9-8482-AB513E62AE5C}"/>
              </a:ext>
            </a:extLst>
          </p:cNvPr>
          <p:cNvSpPr>
            <a:spLocks noGrp="1"/>
          </p:cNvSpPr>
          <p:nvPr>
            <p:ph type="sldNum" sz="quarter" idx="4"/>
          </p:nvPr>
        </p:nvSpPr>
        <p:spPr/>
        <p:txBody>
          <a:bodyPr/>
          <a:lstStyle/>
          <a:p>
            <a:pPr algn="ctr"/>
            <a:fld id="{F6B149FD-26F7-3645-B4E7-BA8B8CC5EEA8}" type="slidenum">
              <a:rPr lang="en-US" sz="1300" smtClean="0">
                <a:solidFill>
                  <a:schemeClr val="bg2"/>
                </a:solidFill>
                <a:latin typeface="Gill Sans MT" panose="020B0502020104020203" pitchFamily="34" charset="0"/>
              </a:rPr>
              <a:pPr algn="ctr"/>
              <a:t>90</a:t>
            </a:fld>
            <a:endParaRPr lang="en-US" sz="1300" dirty="0">
              <a:solidFill>
                <a:schemeClr val="bg2"/>
              </a:solidFill>
              <a:latin typeface="Gill Sans MT" panose="020B0502020104020203" pitchFamily="34" charset="0"/>
            </a:endParaRPr>
          </a:p>
        </p:txBody>
      </p:sp>
      <p:graphicFrame>
        <p:nvGraphicFramePr>
          <p:cNvPr id="4" name="Table 3">
            <a:extLst>
              <a:ext uri="{FF2B5EF4-FFF2-40B4-BE49-F238E27FC236}">
                <a16:creationId xmlns:a16="http://schemas.microsoft.com/office/drawing/2014/main" id="{78D77916-2511-3336-0B07-6AB19B9E31F1}"/>
              </a:ext>
            </a:extLst>
          </p:cNvPr>
          <p:cNvGraphicFramePr>
            <a:graphicFrameLocks noGrp="1"/>
          </p:cNvGraphicFramePr>
          <p:nvPr>
            <p:extLst>
              <p:ext uri="{D42A27DB-BD31-4B8C-83A1-F6EECF244321}">
                <p14:modId xmlns:p14="http://schemas.microsoft.com/office/powerpoint/2010/main" val="2400777221"/>
              </p:ext>
            </p:extLst>
          </p:nvPr>
        </p:nvGraphicFramePr>
        <p:xfrm>
          <a:off x="2320000" y="2528637"/>
          <a:ext cx="7282047" cy="3159760"/>
        </p:xfrm>
        <a:graphic>
          <a:graphicData uri="http://schemas.openxmlformats.org/drawingml/2006/table">
            <a:tbl>
              <a:tblPr firstRow="1" firstCol="1" lastRow="1" lastCol="1" bandRow="1" bandCol="1">
                <a:tableStyleId>{5940675A-B579-460E-94D1-54222C63F5DA}</a:tableStyleId>
              </a:tblPr>
              <a:tblGrid>
                <a:gridCol w="2427349">
                  <a:extLst>
                    <a:ext uri="{9D8B030D-6E8A-4147-A177-3AD203B41FA5}">
                      <a16:colId xmlns:a16="http://schemas.microsoft.com/office/drawing/2014/main" val="20000"/>
                    </a:ext>
                  </a:extLst>
                </a:gridCol>
                <a:gridCol w="2427349">
                  <a:extLst>
                    <a:ext uri="{9D8B030D-6E8A-4147-A177-3AD203B41FA5}">
                      <a16:colId xmlns:a16="http://schemas.microsoft.com/office/drawing/2014/main" val="20001"/>
                    </a:ext>
                  </a:extLst>
                </a:gridCol>
                <a:gridCol w="2427349">
                  <a:extLst>
                    <a:ext uri="{9D8B030D-6E8A-4147-A177-3AD203B41FA5}">
                      <a16:colId xmlns:a16="http://schemas.microsoft.com/office/drawing/2014/main" val="494172876"/>
                    </a:ext>
                  </a:extLst>
                </a:gridCol>
              </a:tblGrid>
              <a:tr h="457200">
                <a:tc>
                  <a:txBody>
                    <a:bodyPr/>
                    <a:lstStyle/>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Radionuclide</a:t>
                      </a:r>
                      <a:endParaRPr lang="en-US" sz="2800" b="1"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Integrated Air Activity</a:t>
                      </a:r>
                    </a:p>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(µ</a:t>
                      </a:r>
                      <a:r>
                        <a:rPr lang="en-US" sz="2800" b="1" dirty="0" err="1">
                          <a:solidFill>
                            <a:schemeClr val="tx1">
                              <a:lumMod val="50000"/>
                            </a:schemeClr>
                          </a:solidFill>
                          <a:effectLst/>
                          <a:latin typeface="Calibri" pitchFamily="34" charset="0"/>
                          <a:cs typeface="Calibri" pitchFamily="34" charset="0"/>
                        </a:rPr>
                        <a:t>Ci·s</a:t>
                      </a:r>
                      <a:r>
                        <a:rPr lang="en-US" sz="2800" b="1" dirty="0">
                          <a:solidFill>
                            <a:schemeClr val="tx1">
                              <a:lumMod val="50000"/>
                            </a:schemeClr>
                          </a:solidFill>
                          <a:effectLst/>
                          <a:latin typeface="Calibri" pitchFamily="34" charset="0"/>
                          <a:cs typeface="Calibri" pitchFamily="34" charset="0"/>
                        </a:rPr>
                        <a:t>/m</a:t>
                      </a:r>
                      <a:r>
                        <a:rPr lang="en-US" sz="2800" b="1" baseline="30000" dirty="0">
                          <a:solidFill>
                            <a:schemeClr val="tx1">
                              <a:lumMod val="50000"/>
                            </a:schemeClr>
                          </a:solidFill>
                          <a:effectLst/>
                          <a:latin typeface="Calibri" pitchFamily="34" charset="0"/>
                          <a:cs typeface="Calibri" pitchFamily="34" charset="0"/>
                        </a:rPr>
                        <a:t>3</a:t>
                      </a:r>
                      <a:r>
                        <a:rPr lang="en-US" sz="2800" b="1" dirty="0">
                          <a:solidFill>
                            <a:schemeClr val="tx1">
                              <a:lumMod val="50000"/>
                            </a:schemeClr>
                          </a:solidFill>
                          <a:effectLst/>
                          <a:latin typeface="Calibri" pitchFamily="34" charset="0"/>
                          <a:cs typeface="Calibri" pitchFamily="34" charset="0"/>
                        </a:rPr>
                        <a:t>)</a:t>
                      </a:r>
                      <a:endParaRPr lang="en-US" sz="2800" b="1" dirty="0">
                        <a:solidFill>
                          <a:schemeClr val="tx1">
                            <a:lumMod val="50000"/>
                          </a:schemeClr>
                        </a:solidFill>
                        <a:effectLst/>
                        <a:latin typeface="Calibri" pitchFamily="34" charset="0"/>
                        <a:ea typeface="Times New Roma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800" b="1" dirty="0">
                          <a:solidFill>
                            <a:schemeClr val="tx1">
                              <a:lumMod val="50000"/>
                            </a:schemeClr>
                          </a:solidFill>
                          <a:effectLst/>
                          <a:latin typeface="Calibri" pitchFamily="34" charset="0"/>
                          <a:ea typeface="Times New Roman"/>
                          <a:cs typeface="Calibri" pitchFamily="34" charset="0"/>
                        </a:rPr>
                        <a:t>Integrated Air DRL</a:t>
                      </a:r>
                    </a:p>
                    <a:p>
                      <a:pPr marL="0" marR="0" algn="ctr">
                        <a:spcBef>
                          <a:spcPts val="200"/>
                        </a:spcBef>
                        <a:spcAft>
                          <a:spcPts val="200"/>
                        </a:spcAft>
                      </a:pPr>
                      <a:r>
                        <a:rPr lang="en-US" sz="2800" b="1" dirty="0">
                          <a:solidFill>
                            <a:schemeClr val="tx1">
                              <a:lumMod val="50000"/>
                            </a:schemeClr>
                          </a:solidFill>
                          <a:effectLst/>
                          <a:latin typeface="Calibri" pitchFamily="34" charset="0"/>
                          <a:cs typeface="Calibri" pitchFamily="34" charset="0"/>
                        </a:rPr>
                        <a:t>(µ</a:t>
                      </a:r>
                      <a:r>
                        <a:rPr lang="en-US" sz="2800" b="1" dirty="0" err="1">
                          <a:solidFill>
                            <a:schemeClr val="tx1">
                              <a:lumMod val="50000"/>
                            </a:schemeClr>
                          </a:solidFill>
                          <a:effectLst/>
                          <a:latin typeface="Calibri" pitchFamily="34" charset="0"/>
                          <a:cs typeface="Calibri" pitchFamily="34" charset="0"/>
                        </a:rPr>
                        <a:t>Ci·s</a:t>
                      </a:r>
                      <a:r>
                        <a:rPr lang="en-US" sz="2800" b="1" dirty="0">
                          <a:solidFill>
                            <a:schemeClr val="tx1">
                              <a:lumMod val="50000"/>
                            </a:schemeClr>
                          </a:solidFill>
                          <a:effectLst/>
                          <a:latin typeface="Calibri" pitchFamily="34" charset="0"/>
                          <a:cs typeface="Calibri" pitchFamily="34" charset="0"/>
                        </a:rPr>
                        <a:t>/m</a:t>
                      </a:r>
                      <a:r>
                        <a:rPr lang="en-US" sz="2800" b="1" baseline="30000" dirty="0">
                          <a:solidFill>
                            <a:schemeClr val="tx1">
                              <a:lumMod val="50000"/>
                            </a:schemeClr>
                          </a:solidFill>
                          <a:effectLst/>
                          <a:latin typeface="Calibri" pitchFamily="34" charset="0"/>
                          <a:cs typeface="Calibri" pitchFamily="34" charset="0"/>
                        </a:rPr>
                        <a:t>3</a:t>
                      </a:r>
                      <a:r>
                        <a:rPr lang="en-US" sz="2800" b="1" dirty="0">
                          <a:solidFill>
                            <a:schemeClr val="tx1">
                              <a:lumMod val="50000"/>
                            </a:schemeClr>
                          </a:solidFill>
                          <a:effectLst/>
                          <a:latin typeface="Calibri" pitchFamily="34" charset="0"/>
                          <a:cs typeface="Calibri" pitchFamily="34" charset="0"/>
                        </a:rPr>
                        <a:t>)</a:t>
                      </a:r>
                      <a:endParaRPr lang="en-US" sz="2800" b="1" dirty="0">
                        <a:solidFill>
                          <a:schemeClr val="tx1">
                            <a:lumMod val="50000"/>
                          </a:schemeClr>
                        </a:solidFill>
                        <a:effectLst/>
                        <a:latin typeface="Calibri" pitchFamily="34" charset="0"/>
                        <a:ea typeface="Times New Roma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cs typeface="Calibri" pitchFamily="34" charset="0"/>
                        </a:rPr>
                        <a:t>60</a:t>
                      </a:r>
                      <a:r>
                        <a:rPr lang="en-US" sz="2400" dirty="0">
                          <a:solidFill>
                            <a:schemeClr val="tx1">
                              <a:lumMod val="50000"/>
                            </a:schemeClr>
                          </a:solidFill>
                          <a:effectLst/>
                          <a:latin typeface="Calibri" pitchFamily="34" charset="0"/>
                          <a:cs typeface="Calibri" pitchFamily="34" charset="0"/>
                        </a:rPr>
                        <a:t>Co</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cs typeface="Calibri" pitchFamily="34" charset="0"/>
                        </a:rPr>
                        <a:t>6.67E2</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2.46E3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cs typeface="Calibri" pitchFamily="34" charset="0"/>
                        </a:rPr>
                        <a:t>148</a:t>
                      </a:r>
                      <a:r>
                        <a:rPr lang="en-US" sz="2400" dirty="0">
                          <a:solidFill>
                            <a:schemeClr val="tx1">
                              <a:lumMod val="50000"/>
                            </a:schemeClr>
                          </a:solidFill>
                          <a:effectLst/>
                          <a:latin typeface="Calibri" pitchFamily="34" charset="0"/>
                          <a:cs typeface="Calibri" pitchFamily="34" charset="0"/>
                        </a:rPr>
                        <a:t>Gd</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3.33E2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1.23E3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cs typeface="Calibri" pitchFamily="34" charset="0"/>
                        </a:rPr>
                        <a:t>90</a:t>
                      </a:r>
                      <a:r>
                        <a:rPr lang="en-US" sz="2400" dirty="0">
                          <a:solidFill>
                            <a:schemeClr val="tx1">
                              <a:lumMod val="50000"/>
                            </a:schemeClr>
                          </a:solidFill>
                          <a:effectLst/>
                          <a:latin typeface="Calibri" pitchFamily="34" charset="0"/>
                          <a:cs typeface="Calibri" pitchFamily="34" charset="0"/>
                        </a:rPr>
                        <a:t>Sr</a:t>
                      </a:r>
                      <a:endParaRPr lang="en-US" sz="24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1.00E3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3.70E3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5760">
                <a:tc>
                  <a:txBody>
                    <a:bodyPr/>
                    <a:lstStyle/>
                    <a:p>
                      <a:pPr marL="0" marR="0" algn="ctr">
                        <a:spcBef>
                          <a:spcPts val="200"/>
                        </a:spcBef>
                        <a:spcAft>
                          <a:spcPts val="200"/>
                        </a:spcAft>
                      </a:pPr>
                      <a:r>
                        <a:rPr lang="en-US" sz="2400" baseline="30000" dirty="0">
                          <a:solidFill>
                            <a:schemeClr val="tx1">
                              <a:lumMod val="50000"/>
                            </a:schemeClr>
                          </a:solidFill>
                          <a:effectLst/>
                          <a:latin typeface="Calibri" pitchFamily="34" charset="0"/>
                          <a:ea typeface="Times New Roman"/>
                          <a:cs typeface="Calibri" pitchFamily="34" charset="0"/>
                        </a:rPr>
                        <a:t>90</a:t>
                      </a:r>
                      <a:r>
                        <a:rPr lang="en-US" sz="2400" baseline="0" dirty="0">
                          <a:solidFill>
                            <a:schemeClr val="tx1">
                              <a:lumMod val="50000"/>
                            </a:schemeClr>
                          </a:solidFill>
                          <a:effectLst/>
                          <a:latin typeface="Calibri" pitchFamily="34" charset="0"/>
                          <a:ea typeface="Times New Roman"/>
                          <a:cs typeface="Calibri" pitchFamily="34" charset="0"/>
                        </a:rPr>
                        <a:t>Y </a:t>
                      </a:r>
                      <a:r>
                        <a:rPr lang="en-US" sz="2400" baseline="30000" dirty="0">
                          <a:solidFill>
                            <a:schemeClr val="tx1">
                              <a:lumMod val="50000"/>
                            </a:schemeClr>
                          </a:solidFill>
                          <a:effectLst/>
                          <a:latin typeface="Calibri" pitchFamily="34" charset="0"/>
                          <a:ea typeface="Times New Roman"/>
                          <a:cs typeface="Calibri" pitchFamily="34"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1.00E3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200"/>
                        </a:spcBef>
                        <a:spcAft>
                          <a:spcPts val="200"/>
                        </a:spcAft>
                      </a:pPr>
                      <a:r>
                        <a:rPr lang="en-US" sz="2400" dirty="0">
                          <a:solidFill>
                            <a:schemeClr val="tx1">
                              <a:lumMod val="50000"/>
                            </a:schemeClr>
                          </a:solidFill>
                          <a:effectLst/>
                          <a:latin typeface="Calibri" pitchFamily="34" charset="0"/>
                          <a:ea typeface="Times New Roman"/>
                          <a:cs typeface="Calibri" pitchFamily="34" charset="0"/>
                        </a:rPr>
                        <a:t>3.70E3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446171"/>
                  </a:ext>
                </a:extLst>
              </a:tr>
              <a:tr h="365760">
                <a:tc gridSpan="2">
                  <a:txBody>
                    <a:bodyPr/>
                    <a:lstStyle/>
                    <a:p>
                      <a:pPr marL="0" marR="0" algn="l">
                        <a:spcBef>
                          <a:spcPts val="200"/>
                        </a:spcBef>
                        <a:spcAft>
                          <a:spcPts val="200"/>
                        </a:spcAft>
                      </a:pPr>
                      <a:r>
                        <a:rPr lang="en-US" sz="2000" baseline="30000" dirty="0">
                          <a:solidFill>
                            <a:schemeClr val="tx1">
                              <a:lumMod val="50000"/>
                            </a:schemeClr>
                          </a:solidFill>
                          <a:effectLst/>
                          <a:latin typeface="Calibri" pitchFamily="34" charset="0"/>
                          <a:ea typeface="Times New Roman"/>
                          <a:cs typeface="Calibri" pitchFamily="34" charset="0"/>
                        </a:rPr>
                        <a:t>a 90</a:t>
                      </a:r>
                      <a:r>
                        <a:rPr lang="en-US" sz="2000" baseline="0" dirty="0">
                          <a:solidFill>
                            <a:schemeClr val="tx1">
                              <a:lumMod val="50000"/>
                            </a:schemeClr>
                          </a:solidFill>
                          <a:effectLst/>
                          <a:latin typeface="Calibri" pitchFamily="34" charset="0"/>
                          <a:ea typeface="Times New Roman"/>
                          <a:cs typeface="Calibri" pitchFamily="34" charset="0"/>
                        </a:rPr>
                        <a:t>Y included as a daughter in equilibrium</a:t>
                      </a:r>
                      <a:r>
                        <a:rPr lang="en-US" sz="2000" baseline="30000" dirty="0">
                          <a:solidFill>
                            <a:schemeClr val="tx1">
                              <a:lumMod val="50000"/>
                            </a:schemeClr>
                          </a:solidFill>
                          <a:effectLst/>
                          <a:latin typeface="Calibri" pitchFamily="34" charset="0"/>
                          <a:ea typeface="Times New Roman"/>
                          <a:cs typeface="Calibri"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200"/>
                        </a:spcBef>
                        <a:spcAft>
                          <a:spcPts val="200"/>
                        </a:spcAft>
                      </a:pPr>
                      <a:endParaRPr lang="en-US" sz="1800" dirty="0">
                        <a:effectLst/>
                        <a:latin typeface="Calibri" pitchFamily="34" charset="0"/>
                        <a:ea typeface="Times New Roman"/>
                        <a:cs typeface="Calibri"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spcBef>
                          <a:spcPts val="200"/>
                        </a:spcBef>
                        <a:spcAft>
                          <a:spcPts val="200"/>
                        </a:spcAft>
                      </a:pPr>
                      <a:endParaRPr lang="en-US" sz="2000" baseline="30000" dirty="0">
                        <a:solidFill>
                          <a:schemeClr val="tx1">
                            <a:lumMod val="50000"/>
                          </a:schemeClr>
                        </a:solidFill>
                        <a:effectLst/>
                        <a:latin typeface="Calibri" pitchFamily="34" charset="0"/>
                        <a:ea typeface="Times New Roma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2743662"/>
                  </a:ext>
                </a:extLst>
              </a:tr>
            </a:tbl>
          </a:graphicData>
        </a:graphic>
      </p:graphicFrame>
    </p:spTree>
    <p:extLst>
      <p:ext uri="{BB962C8B-B14F-4D97-AF65-F5344CB8AC3E}">
        <p14:creationId xmlns:p14="http://schemas.microsoft.com/office/powerpoint/2010/main" val="235201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C4B079-B92E-9749-8BB5-A5789E4FEB12}"/>
              </a:ext>
            </a:extLst>
          </p:cNvPr>
          <p:cNvSpPr>
            <a:spLocks noGrp="1"/>
          </p:cNvSpPr>
          <p:nvPr>
            <p:ph type="ctrTitle"/>
          </p:nvPr>
        </p:nvSpPr>
        <p:spPr/>
        <p:txBody>
          <a:bodyPr/>
          <a:lstStyle/>
          <a:p>
            <a:r>
              <a:rPr lang="en-US" dirty="0"/>
              <a:t>Ingestion Calculation Concepts</a:t>
            </a:r>
          </a:p>
        </p:txBody>
      </p:sp>
    </p:spTree>
    <p:extLst>
      <p:ext uri="{BB962C8B-B14F-4D97-AF65-F5344CB8AC3E}">
        <p14:creationId xmlns:p14="http://schemas.microsoft.com/office/powerpoint/2010/main" val="310914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spAutoFit/>
          </a:bodyPr>
          <a:lstStyle/>
          <a:p>
            <a:r>
              <a:rPr lang="en-US" dirty="0"/>
              <a:t>Ingestion Assessment Concepts</a:t>
            </a:r>
          </a:p>
        </p:txBody>
      </p:sp>
      <p:sp>
        <p:nvSpPr>
          <p:cNvPr id="3" name="Content Placeholder 2"/>
          <p:cNvSpPr>
            <a:spLocks noGrp="1"/>
          </p:cNvSpPr>
          <p:nvPr>
            <p:ph sz="quarter" idx="11"/>
          </p:nvPr>
        </p:nvSpPr>
        <p:spPr/>
        <p:txBody>
          <a:bodyPr>
            <a:noAutofit/>
          </a:bodyPr>
          <a:lstStyle/>
          <a:p>
            <a:pPr marL="685800" indent="-457200">
              <a:lnSpc>
                <a:spcPct val="90000"/>
              </a:lnSpc>
              <a:buFont typeface="Arial" panose="020B0604020202020204" pitchFamily="34" charset="0"/>
              <a:buChar char="•"/>
            </a:pPr>
            <a:r>
              <a:rPr lang="en-US" sz="2800" dirty="0"/>
              <a:t>Parent/Daughter Dose</a:t>
            </a:r>
          </a:p>
          <a:p>
            <a:pPr marL="937260" lvl="1" indent="-342900"/>
            <a:r>
              <a:rPr lang="en-US" sz="2400" dirty="0"/>
              <a:t>All radionuclides present at consumption are treated as parents for ingestion calculations</a:t>
            </a:r>
          </a:p>
          <a:p>
            <a:pPr marL="937260" lvl="1" indent="-342900"/>
            <a:r>
              <a:rPr lang="en-US" sz="2400" dirty="0"/>
              <a:t>Ingestion Dose Coefficients account for daughter ingrowth that occurs after consumption</a:t>
            </a:r>
          </a:p>
          <a:p>
            <a:pPr marL="685800" indent="-457200">
              <a:lnSpc>
                <a:spcPct val="90000"/>
              </a:lnSpc>
              <a:buFont typeface="Arial" panose="020B0604020202020204" pitchFamily="34" charset="0"/>
              <a:buChar char="•"/>
            </a:pPr>
            <a:endParaRPr lang="en-US" sz="3200" dirty="0"/>
          </a:p>
          <a:p>
            <a:pPr marL="685800" indent="-457200">
              <a:lnSpc>
                <a:spcPct val="90000"/>
              </a:lnSpc>
              <a:buFont typeface="Arial" panose="020B0604020202020204" pitchFamily="34" charset="0"/>
              <a:buChar char="•"/>
            </a:pPr>
            <a:r>
              <a:rPr lang="en-US" sz="2800" dirty="0"/>
              <a:t>Average Annual Intake</a:t>
            </a:r>
          </a:p>
          <a:p>
            <a:pPr marL="937260" lvl="1" indent="-342900"/>
            <a:r>
              <a:rPr lang="en-US" sz="2400" dirty="0"/>
              <a:t>Ingestion calculations are based on the average annual intake of </a:t>
            </a:r>
            <a:r>
              <a:rPr lang="en-US" sz="2400" u="sng" dirty="0"/>
              <a:t>all dietary components</a:t>
            </a:r>
            <a:r>
              <a:rPr lang="en-US" sz="2400" dirty="0"/>
              <a:t> (including tap water used for drinking)</a:t>
            </a:r>
          </a:p>
          <a:p>
            <a:pPr marL="937260" lvl="1" indent="-342900"/>
            <a:r>
              <a:rPr lang="en-US" sz="2400" dirty="0"/>
              <a:t>Calculations DO NOT apply to determining restrictions on Drinking Water – EPA has separate Drinking Water restrictions</a:t>
            </a:r>
            <a:r>
              <a:rPr lang="en-US" dirty="0"/>
              <a:t>.</a:t>
            </a:r>
          </a:p>
        </p:txBody>
      </p:sp>
      <p:sp>
        <p:nvSpPr>
          <p:cNvPr id="5" name="Slide Number Placeholder 4"/>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9DE6EB8-52AB-45EA-A660-3E1EBFA72987}" type="slidenum">
              <a:rPr lang="en-US" sz="1300" smtClean="0">
                <a:latin typeface="Gill Sans MT" panose="020B05020201040202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92</a:t>
            </a:fld>
            <a:endParaRPr kumimoji="0" lang="en-US" sz="1300" b="0" i="0" u="none" strike="noStrike" kern="1200" cap="none" spc="0" normalizeH="0" baseline="0" noProof="0" dirty="0">
              <a:ln>
                <a:noFill/>
              </a:ln>
              <a:solidFill>
                <a:prstClr val="black"/>
              </a:solidFill>
              <a:effectLst/>
              <a:uLnTx/>
              <a:uFillTx/>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6DF8188-7F81-4103-826F-E603B8AFFA4F}" type="datetime1">
              <a:rPr lang="en-US" smtClean="0"/>
              <a:pPr marL="0" marR="0" lvl="0" indent="0" algn="l" defTabSz="914400" rtl="0" eaLnBrk="1" fontAlgn="base" latinLnBrk="0" hangingPunct="1">
                <a:lnSpc>
                  <a:spcPct val="100000"/>
                </a:lnSpc>
                <a:spcBef>
                  <a:spcPct val="0"/>
                </a:spcBef>
                <a:spcAft>
                  <a:spcPct val="0"/>
                </a:spcAft>
                <a:buClrTx/>
                <a:buSzTx/>
                <a:buFontTx/>
                <a:buNone/>
                <a:tabLst/>
                <a:defRPr/>
              </a:pPr>
              <a:t>4/28/2025</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8345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spAutoFit/>
          </a:bodyPr>
          <a:lstStyle/>
          <a:p>
            <a:r>
              <a:rPr lang="en-US" dirty="0"/>
              <a:t>Ingestion Assessment Concepts</a:t>
            </a:r>
          </a:p>
        </p:txBody>
      </p:sp>
      <p:sp>
        <p:nvSpPr>
          <p:cNvPr id="3" name="Content Placeholder 2"/>
          <p:cNvSpPr>
            <a:spLocks noGrp="1"/>
          </p:cNvSpPr>
          <p:nvPr>
            <p:ph sz="quarter" idx="11"/>
          </p:nvPr>
        </p:nvSpPr>
        <p:spPr/>
        <p:txBody>
          <a:bodyPr>
            <a:noAutofit/>
          </a:bodyPr>
          <a:lstStyle/>
          <a:p>
            <a:pPr marL="685800" indent="-457200">
              <a:lnSpc>
                <a:spcPct val="90000"/>
              </a:lnSpc>
              <a:buFont typeface="Arial" panose="020B0604020202020204" pitchFamily="34" charset="0"/>
              <a:buChar char="•"/>
            </a:pPr>
            <a:r>
              <a:rPr lang="en-US" sz="2800" dirty="0"/>
              <a:t>Age Groups</a:t>
            </a:r>
          </a:p>
          <a:p>
            <a:pPr marL="937260" lvl="1" indent="-342900"/>
            <a:r>
              <a:rPr lang="en-US" sz="2400" dirty="0"/>
              <a:t>Annual intake varies by Age Group</a:t>
            </a:r>
          </a:p>
          <a:p>
            <a:pPr marL="937260" lvl="1" indent="-342900"/>
            <a:r>
              <a:rPr lang="en-US" sz="2400" dirty="0"/>
              <a:t>ICRP provides Ingestion Dose Coefficients based on the following Age Groups: 3 months, 1 year, 5 years, 10 years, 15 years, Adult</a:t>
            </a:r>
          </a:p>
          <a:p>
            <a:pPr marL="571500" indent="-342900">
              <a:lnSpc>
                <a:spcPct val="90000"/>
              </a:lnSpc>
              <a:buFont typeface="Arial" panose="020B0604020202020204" pitchFamily="34" charset="0"/>
              <a:buChar char="•"/>
            </a:pPr>
            <a:endParaRPr lang="en-US" sz="2400" dirty="0"/>
          </a:p>
          <a:p>
            <a:pPr marL="685800" indent="-457200">
              <a:lnSpc>
                <a:spcPct val="90000"/>
              </a:lnSpc>
              <a:buFont typeface="Arial" panose="020B0604020202020204" pitchFamily="34" charset="0"/>
              <a:buChar char="•"/>
            </a:pPr>
            <a:r>
              <a:rPr lang="en-US" sz="2800" dirty="0"/>
              <a:t>Fraction of Diet Contaminated</a:t>
            </a:r>
          </a:p>
          <a:p>
            <a:pPr marL="937260" lvl="1" indent="-342900"/>
            <a:r>
              <a:rPr lang="en-US" sz="2400" dirty="0"/>
              <a:t>Assumed to be 0.3 </a:t>
            </a:r>
          </a:p>
          <a:p>
            <a:pPr marL="937260" lvl="1" indent="-342900"/>
            <a:r>
              <a:rPr lang="en-US" sz="2400" dirty="0"/>
              <a:t>Exceptions: </a:t>
            </a:r>
            <a:r>
              <a:rPr lang="en-US" sz="2400" baseline="30000" dirty="0"/>
              <a:t>132</a:t>
            </a:r>
            <a:r>
              <a:rPr lang="en-US" sz="2400" dirty="0"/>
              <a:t>Te, </a:t>
            </a:r>
            <a:r>
              <a:rPr lang="en-US" sz="2400" baseline="30000" dirty="0"/>
              <a:t>131</a:t>
            </a:r>
            <a:r>
              <a:rPr lang="en-US" sz="2400" dirty="0"/>
              <a:t>I, </a:t>
            </a:r>
            <a:r>
              <a:rPr lang="en-US" sz="2400" baseline="30000" dirty="0"/>
              <a:t>133</a:t>
            </a:r>
            <a:r>
              <a:rPr lang="en-US" sz="2400" dirty="0"/>
              <a:t>I and </a:t>
            </a:r>
            <a:r>
              <a:rPr lang="en-US" sz="2400" baseline="30000" dirty="0"/>
              <a:t>239</a:t>
            </a:r>
            <a:r>
              <a:rPr lang="en-US" sz="2400" dirty="0"/>
              <a:t>Np in the </a:t>
            </a:r>
            <a:r>
              <a:rPr lang="en-US" sz="2400" u="sng" dirty="0"/>
              <a:t>Infant</a:t>
            </a:r>
            <a:r>
              <a:rPr lang="en-US" sz="2400" dirty="0"/>
              <a:t> (3-month and 1 year old) diet where it is assumed to be 1.0</a:t>
            </a:r>
          </a:p>
        </p:txBody>
      </p:sp>
      <p:sp>
        <p:nvSpPr>
          <p:cNvPr id="5" name="Slide Number Placeholder 4"/>
          <p:cNvSpPr>
            <a:spLocks noGrp="1"/>
          </p:cNvSpPr>
          <p:nvPr>
            <p:ph type="sldNum" sz="quarter" idx="4"/>
          </p:nvPr>
        </p:nvSpPr>
        <p:spPr>
          <a:xfrm>
            <a:off x="11544066" y="6579818"/>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9DE6EB8-52AB-45EA-A660-3E1EBFA72987}" type="slidenum">
              <a:rPr lang="en-US" sz="1300" smtClean="0">
                <a:latin typeface="Gill Sans MT" panose="020B05020201040202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93</a:t>
            </a:fld>
            <a:endParaRPr kumimoji="0" lang="en-US" sz="1300" b="0" i="0" u="none" strike="noStrike" kern="1200" cap="none" spc="0" normalizeH="0" baseline="0" noProof="0" dirty="0">
              <a:ln>
                <a:noFill/>
              </a:ln>
              <a:solidFill>
                <a:prstClr val="black"/>
              </a:solidFill>
              <a:effectLst/>
              <a:uLnTx/>
              <a:uFillTx/>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6DF8188-7F81-4103-826F-E603B8AFFA4F}" type="datetime1">
              <a:rPr lang="en-US" smtClean="0"/>
              <a:pPr marL="0" marR="0" lvl="0" indent="0" algn="l" defTabSz="914400" rtl="0" eaLnBrk="1" fontAlgn="base" latinLnBrk="0" hangingPunct="1">
                <a:lnSpc>
                  <a:spcPct val="100000"/>
                </a:lnSpc>
                <a:spcBef>
                  <a:spcPct val="0"/>
                </a:spcBef>
                <a:spcAft>
                  <a:spcPct val="0"/>
                </a:spcAft>
                <a:buClrTx/>
                <a:buSzTx/>
                <a:buFontTx/>
                <a:buNone/>
                <a:tabLst/>
                <a:defRPr/>
              </a:pPr>
              <a:t>4/28/2025</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 name="Content Placeholder 2"/>
          <p:cNvSpPr txBox="1">
            <a:spLocks/>
          </p:cNvSpPr>
          <p:nvPr/>
        </p:nvSpPr>
        <p:spPr>
          <a:xfrm>
            <a:off x="2057400" y="4876800"/>
            <a:ext cx="5486400" cy="1600200"/>
          </a:xfrm>
          <a:prstGeom prst="rect">
            <a:avLst/>
          </a:prstGeom>
        </p:spPr>
        <p:txBody>
          <a:bodyPr vert="horz" numCol="2">
            <a:noAutofit/>
          </a:bodyPr>
          <a:lstStyle>
            <a:lvl1pPr marL="274320" indent="-274320" algn="l" rtl="0" eaLnBrk="1" latinLnBrk="0" hangingPunct="1">
              <a:spcBef>
                <a:spcPts val="0"/>
              </a:spcBef>
              <a:spcAft>
                <a:spcPts val="1200"/>
              </a:spcAft>
              <a:buClr>
                <a:schemeClr val="accent5">
                  <a:lumMod val="40000"/>
                  <a:lumOff val="60000"/>
                </a:schemeClr>
              </a:buClr>
              <a:buSzPct val="95000"/>
              <a:buFont typeface="Wingdings 2"/>
              <a:buChar char=""/>
              <a:defRPr kumimoji="0" sz="2400" kern="1200">
                <a:solidFill>
                  <a:schemeClr val="tx1"/>
                </a:solidFill>
                <a:latin typeface="+mj-lt"/>
                <a:ea typeface="+mn-ea"/>
                <a:cs typeface="Arial" pitchFamily="34" charset="0"/>
              </a:defRPr>
            </a:lvl1pPr>
            <a:lvl2pPr marL="640080" indent="-246888" algn="l" rtl="0" eaLnBrk="1" latinLnBrk="0" hangingPunct="1">
              <a:spcBef>
                <a:spcPts val="0"/>
              </a:spcBef>
              <a:spcAft>
                <a:spcPts val="600"/>
              </a:spcAft>
              <a:buClr>
                <a:schemeClr val="accent5">
                  <a:lumMod val="40000"/>
                  <a:lumOff val="60000"/>
                </a:schemeClr>
              </a:buClr>
              <a:buSzPct val="85000"/>
              <a:buFont typeface="Wingdings 2"/>
              <a:buChar char=""/>
              <a:defRPr kumimoji="0" sz="2000" kern="1200">
                <a:solidFill>
                  <a:schemeClr val="tx1"/>
                </a:solidFill>
                <a:latin typeface="+mj-lt"/>
                <a:ea typeface="+mn-ea"/>
                <a:cs typeface="Arial" pitchFamily="34" charset="0"/>
              </a:defRPr>
            </a:lvl2pPr>
            <a:lvl3pPr marL="914400" indent="-246888" algn="l" rtl="0" eaLnBrk="1" latinLnBrk="0" hangingPunct="1">
              <a:spcBef>
                <a:spcPts val="0"/>
              </a:spcBef>
              <a:spcAft>
                <a:spcPts val="600"/>
              </a:spcAft>
              <a:buClr>
                <a:schemeClr val="accent5">
                  <a:lumMod val="40000"/>
                  <a:lumOff val="60000"/>
                </a:schemeClr>
              </a:buClr>
              <a:buSzPct val="70000"/>
              <a:buFont typeface="Wingdings 2"/>
              <a:buChar char=""/>
              <a:defRPr kumimoji="0" sz="1800" kern="1200">
                <a:solidFill>
                  <a:schemeClr val="tx1"/>
                </a:solidFill>
                <a:latin typeface="+mj-lt"/>
                <a:ea typeface="+mn-ea"/>
                <a:cs typeface="Arial" pitchFamily="34" charset="0"/>
              </a:defRPr>
            </a:lvl3pPr>
            <a:lvl4pPr marL="1188720" indent="-210312" algn="l" rtl="0" eaLnBrk="1" latinLnBrk="0" hangingPunct="1">
              <a:spcBef>
                <a:spcPts val="0"/>
              </a:spcBef>
              <a:spcAft>
                <a:spcPts val="600"/>
              </a:spcAft>
              <a:buClr>
                <a:schemeClr val="accent5">
                  <a:lumMod val="40000"/>
                  <a:lumOff val="60000"/>
                </a:schemeClr>
              </a:buClr>
              <a:buSzPct val="65000"/>
              <a:buFont typeface="Wingdings 2"/>
              <a:buChar char=""/>
              <a:defRPr kumimoji="0" sz="1600" kern="1200">
                <a:solidFill>
                  <a:schemeClr val="tx1"/>
                </a:solidFill>
                <a:latin typeface="+mj-lt"/>
                <a:ea typeface="+mn-ea"/>
                <a:cs typeface="Arial" pitchFamily="34" charset="0"/>
              </a:defRPr>
            </a:lvl4pPr>
            <a:lvl5pPr marL="1463040" indent="-210312" algn="l" rtl="0" eaLnBrk="1" latinLnBrk="0" hangingPunct="1">
              <a:spcBef>
                <a:spcPts val="0"/>
              </a:spcBef>
              <a:spcAft>
                <a:spcPts val="600"/>
              </a:spcAft>
              <a:buClr>
                <a:schemeClr val="accent5">
                  <a:lumMod val="40000"/>
                  <a:lumOff val="60000"/>
                </a:schemeClr>
              </a:buClr>
              <a:buSzPct val="65000"/>
              <a:buFont typeface="Wingdings 2"/>
              <a:buChar char=""/>
              <a:defRPr kumimoji="0" sz="1400" kern="1200">
                <a:solidFill>
                  <a:schemeClr val="tx1"/>
                </a:solidFill>
                <a:latin typeface="+mj-lt"/>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0" marR="0" lvl="0" indent="-274320" algn="l" defTabSz="914400" rtl="0" eaLnBrk="1" fontAlgn="auto" latinLnBrk="0" hangingPunct="1">
              <a:lnSpc>
                <a:spcPct val="90000"/>
              </a:lnSpc>
              <a:spcBef>
                <a:spcPts val="0"/>
              </a:spcBef>
              <a:spcAft>
                <a:spcPts val="1200"/>
              </a:spcAft>
              <a:buClr>
                <a:srgbClr val="7CCA62">
                  <a:lumMod val="40000"/>
                  <a:lumOff val="60000"/>
                </a:srgbClr>
              </a:buClr>
              <a:buSzPct val="95000"/>
              <a:buFont typeface="Calibri" panose="020F050202020403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itchFamily="34" charset="0"/>
            </a:endParaRPr>
          </a:p>
        </p:txBody>
      </p:sp>
    </p:spTree>
    <p:extLst>
      <p:ext uri="{BB962C8B-B14F-4D97-AF65-F5344CB8AC3E}">
        <p14:creationId xmlns:p14="http://schemas.microsoft.com/office/powerpoint/2010/main" val="414155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a:noFill/>
        </p:spPr>
        <p:txBody>
          <a:bodyPr anchor="ctr">
            <a:noAutofit/>
          </a:bodyPr>
          <a:lstStyle/>
          <a:p>
            <a:r>
              <a:rPr lang="en-US" dirty="0"/>
              <a:t>Ingestion Intervention Level</a:t>
            </a:r>
          </a:p>
        </p:txBody>
      </p:sp>
      <p:sp>
        <p:nvSpPr>
          <p:cNvPr id="6" name="Content Placeholder 5"/>
          <p:cNvSpPr>
            <a:spLocks noGrp="1"/>
          </p:cNvSpPr>
          <p:nvPr>
            <p:ph sz="quarter" idx="11"/>
          </p:nvPr>
        </p:nvSpPr>
        <p:spPr/>
        <p:txBody>
          <a:bodyPr>
            <a:noAutofit/>
          </a:bodyPr>
          <a:lstStyle/>
          <a:p>
            <a:pPr marL="228600" indent="0">
              <a:lnSpc>
                <a:spcPts val="2800"/>
              </a:lnSpc>
              <a:buNone/>
            </a:pPr>
            <a:r>
              <a:rPr lang="en-US" sz="2400" dirty="0"/>
              <a:t>An Ingestion Intervention Level is a radionuclide concentration in food that, when consumed, could result in an individual receiving an Ingestion Dose (to the most sensitive age group/organ) equal an FDA Ingestion PAG</a:t>
            </a:r>
          </a:p>
        </p:txBody>
      </p:sp>
      <p:sp>
        <p:nvSpPr>
          <p:cNvPr id="5" name="Slide Number Placeholder 4"/>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9DE6EB8-52AB-45EA-A660-3E1EBFA72987}" type="slidenum">
              <a:rPr lang="en-US" sz="1300" smtClean="0">
                <a:latin typeface="Gill Sans MT" panose="020B05020201040202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94</a:t>
            </a:fld>
            <a:endParaRPr kumimoji="0" lang="en-US" sz="1300" b="0" i="0" u="none" strike="noStrike" kern="1200" cap="none" spc="0" normalizeH="0" baseline="0" noProof="0">
              <a:ln>
                <a:noFill/>
              </a:ln>
              <a:solidFill>
                <a:prstClr val="black"/>
              </a:solidFill>
              <a:effectLst/>
              <a:uLnTx/>
              <a:uFillTx/>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6DF8188-7F81-4103-826F-E603B8AFFA4F}" type="datetime1">
              <a:rPr lang="en-US" smtClean="0"/>
              <a:pPr marL="0" marR="0" lvl="0" indent="0" algn="l" defTabSz="914400" rtl="0" eaLnBrk="1" fontAlgn="base" latinLnBrk="0" hangingPunct="1">
                <a:lnSpc>
                  <a:spcPct val="100000"/>
                </a:lnSpc>
                <a:spcBef>
                  <a:spcPct val="0"/>
                </a:spcBef>
                <a:spcAft>
                  <a:spcPct val="0"/>
                </a:spcAft>
                <a:buClrTx/>
                <a:buSzTx/>
                <a:buFontTx/>
                <a:buNone/>
                <a:tabLst/>
                <a:defRPr/>
              </a:pPr>
              <a:t>4/28/2025</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8" name="Picture 2"/>
          <p:cNvPicPr>
            <a:picLocks noChangeAspect="1" noChangeArrowheads="1"/>
          </p:cNvPicPr>
          <p:nvPr/>
        </p:nvPicPr>
        <p:blipFill>
          <a:blip r:embed="rId3" cstate="print"/>
          <a:srcRect/>
          <a:stretch>
            <a:fillRect/>
          </a:stretch>
        </p:blipFill>
        <p:spPr bwMode="auto">
          <a:xfrm>
            <a:off x="7423354" y="3161132"/>
            <a:ext cx="3651046" cy="3140638"/>
          </a:xfrm>
          <a:prstGeom prst="rect">
            <a:avLst/>
          </a:prstGeom>
          <a:noFill/>
          <a:ln w="9525">
            <a:noFill/>
            <a:miter lim="800000"/>
            <a:headEnd/>
            <a:tailEnd/>
          </a:ln>
        </p:spPr>
      </p:pic>
      <p:sp>
        <p:nvSpPr>
          <p:cNvPr id="3" name="TextBox 2">
            <a:extLst>
              <a:ext uri="{FF2B5EF4-FFF2-40B4-BE49-F238E27FC236}">
                <a16:creationId xmlns:a16="http://schemas.microsoft.com/office/drawing/2014/main" id="{447E17C0-C7C6-495B-8AEC-CDFAC8C42F09}"/>
              </a:ext>
            </a:extLst>
          </p:cNvPr>
          <p:cNvSpPr txBox="1"/>
          <p:nvPr/>
        </p:nvSpPr>
        <p:spPr>
          <a:xfrm>
            <a:off x="1019908" y="3818170"/>
            <a:ext cx="6248400" cy="2964914"/>
          </a:xfrm>
          <a:prstGeom prst="rect">
            <a:avLst/>
          </a:prstGeom>
          <a:noFill/>
        </p:spPr>
        <p:txBody>
          <a:bodyPr wrap="square" rtlCol="0">
            <a:spAutoFit/>
          </a:bodyPr>
          <a:lstStyle/>
          <a:p>
            <a:pPr marL="228600" marR="0" lvl="0" indent="0" algn="l" defTabSz="914400" rtl="0" eaLnBrk="0" fontAlgn="base" latinLnBrk="0" hangingPunct="0">
              <a:lnSpc>
                <a:spcPts val="28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Derived Intervention Levels (DILs) were recommended by the FDA in 1998 as the radionuclide activity concentration in food at which point protective actions should be considered.  The FDA established DILs for a list of 24 radionuclides and three groups of radionuclides. </a:t>
            </a:r>
          </a:p>
        </p:txBody>
      </p:sp>
    </p:spTree>
    <p:extLst>
      <p:ext uri="{BB962C8B-B14F-4D97-AF65-F5344CB8AC3E}">
        <p14:creationId xmlns:p14="http://schemas.microsoft.com/office/powerpoint/2010/main" val="292647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FDA DILs</a:t>
            </a:r>
          </a:p>
        </p:txBody>
      </p:sp>
      <p:graphicFrame>
        <p:nvGraphicFramePr>
          <p:cNvPr id="6" name="Content Placeholder 5"/>
          <p:cNvGraphicFramePr>
            <a:graphicFrameLocks noGrp="1"/>
          </p:cNvGraphicFramePr>
          <p:nvPr>
            <p:ph sz="quarter" idx="11"/>
            <p:extLst>
              <p:ext uri="{D42A27DB-BD31-4B8C-83A1-F6EECF244321}">
                <p14:modId xmlns:p14="http://schemas.microsoft.com/office/powerpoint/2010/main" val="2366376061"/>
              </p:ext>
            </p:extLst>
          </p:nvPr>
        </p:nvGraphicFramePr>
        <p:xfrm>
          <a:off x="873302" y="1261111"/>
          <a:ext cx="5297418" cy="5339080"/>
        </p:xfrm>
        <a:graphic>
          <a:graphicData uri="http://schemas.openxmlformats.org/drawingml/2006/table">
            <a:tbl>
              <a:tblPr firstRow="1" bandRow="1">
                <a:tableStyleId>{21E4AEA4-8DFA-4A89-87EB-49C32662AFE0}</a:tableStyleId>
              </a:tblPr>
              <a:tblGrid>
                <a:gridCol w="2533196">
                  <a:extLst>
                    <a:ext uri="{9D8B030D-6E8A-4147-A177-3AD203B41FA5}">
                      <a16:colId xmlns:a16="http://schemas.microsoft.com/office/drawing/2014/main" val="20000"/>
                    </a:ext>
                  </a:extLst>
                </a:gridCol>
                <a:gridCol w="2764222">
                  <a:extLst>
                    <a:ext uri="{9D8B030D-6E8A-4147-A177-3AD203B41FA5}">
                      <a16:colId xmlns:a16="http://schemas.microsoft.com/office/drawing/2014/main" val="20001"/>
                    </a:ext>
                  </a:extLst>
                </a:gridCol>
              </a:tblGrid>
              <a:tr h="345060">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Principle</a:t>
                      </a:r>
                    </a:p>
                    <a:p>
                      <a:pPr algn="ctr"/>
                      <a:r>
                        <a:rPr lang="en-US" dirty="0">
                          <a:latin typeface="Open Sans" panose="020B0606030504020204" pitchFamily="34" charset="0"/>
                          <a:ea typeface="Open Sans" panose="020B0606030504020204" pitchFamily="34" charset="0"/>
                          <a:cs typeface="Open Sans" panose="020B0606030504020204" pitchFamily="34" charset="0"/>
                        </a:rPr>
                        <a:t>Radionuclide/Group</a:t>
                      </a:r>
                    </a:p>
                  </a:txBody>
                  <a:tcPr anchor="ct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FDA DIL</a:t>
                      </a:r>
                    </a:p>
                    <a:p>
                      <a:pPr algn="ctr"/>
                      <a:r>
                        <a:rPr lang="en-US" dirty="0">
                          <a:latin typeface="Open Sans" panose="020B0606030504020204" pitchFamily="34" charset="0"/>
                          <a:ea typeface="Open Sans" panose="020B0606030504020204" pitchFamily="34" charset="0"/>
                          <a:cs typeface="Open Sans" panose="020B0606030504020204" pitchFamily="34" charset="0"/>
                        </a:rPr>
                        <a:t>(</a:t>
                      </a:r>
                      <a:r>
                        <a:rPr lang="el-GR" dirty="0">
                          <a:latin typeface="Open Sans" panose="020B0606030504020204" pitchFamily="34" charset="0"/>
                          <a:ea typeface="Open Sans" panose="020B0606030504020204" pitchFamily="34" charset="0"/>
                          <a:cs typeface="Open Sans" panose="020B0606030504020204" pitchFamily="34" charset="0"/>
                        </a:rPr>
                        <a:t>μ</a:t>
                      </a:r>
                      <a:r>
                        <a:rPr lang="en-US" dirty="0">
                          <a:latin typeface="Open Sans" panose="020B0606030504020204" pitchFamily="34" charset="0"/>
                          <a:ea typeface="Open Sans" panose="020B0606030504020204" pitchFamily="34" charset="0"/>
                          <a:cs typeface="Open Sans" panose="020B0606030504020204" pitchFamily="34" charset="0"/>
                        </a:rPr>
                        <a:t>Ci/kg</a:t>
                      </a:r>
                      <a:r>
                        <a:rPr lang="en-US" baseline="-25000" dirty="0">
                          <a:latin typeface="Open Sans" panose="020B0606030504020204" pitchFamily="34" charset="0"/>
                          <a:ea typeface="Open Sans" panose="020B0606030504020204" pitchFamily="34" charset="0"/>
                          <a:cs typeface="Open Sans" panose="020B0606030504020204" pitchFamily="34" charset="0"/>
                        </a:rPr>
                        <a:t>wet</a:t>
                      </a:r>
                      <a:r>
                        <a:rPr lang="en-US" dirty="0">
                          <a:latin typeface="Open Sans" panose="020B0606030504020204" pitchFamily="34" charset="0"/>
                          <a:ea typeface="Open Sans" panose="020B0606030504020204" pitchFamily="34" charset="0"/>
                          <a:cs typeface="Open Sans" panose="020B0606030504020204" pitchFamily="34" charset="0"/>
                        </a:rPr>
                        <a:t>)</a:t>
                      </a:r>
                    </a:p>
                  </a:txBody>
                  <a:tcPr anchor="ctr"/>
                </a:tc>
                <a:extLst>
                  <a:ext uri="{0D108BD9-81ED-4DB2-BD59-A6C34878D82A}">
                    <a16:rowId xmlns:a16="http://schemas.microsoft.com/office/drawing/2014/main" val="10000"/>
                  </a:ext>
                </a:extLst>
              </a:tr>
              <a:tr h="162560">
                <a:tc>
                  <a:txBody>
                    <a:bodyPr/>
                    <a:lstStyle/>
                    <a:p>
                      <a:pPr algn="ctr"/>
                      <a:r>
                        <a:rPr lang="en-US" sz="1800" baseline="30000" dirty="0">
                          <a:latin typeface="Open Sans" panose="020B0606030504020204" pitchFamily="34" charset="0"/>
                          <a:ea typeface="Open Sans" panose="020B0606030504020204" pitchFamily="34" charset="0"/>
                          <a:cs typeface="Open Sans" panose="020B0606030504020204" pitchFamily="34" charset="0"/>
                        </a:rPr>
                        <a:t>90</a:t>
                      </a:r>
                      <a:r>
                        <a:rPr lang="en-US" sz="1800" dirty="0">
                          <a:latin typeface="Open Sans" panose="020B0606030504020204" pitchFamily="34" charset="0"/>
                          <a:ea typeface="Open Sans" panose="020B0606030504020204" pitchFamily="34" charset="0"/>
                          <a:cs typeface="Open Sans" panose="020B0606030504020204" pitchFamily="34" charset="0"/>
                        </a:rPr>
                        <a:t>Sr</a:t>
                      </a:r>
                    </a:p>
                  </a:txBody>
                  <a:tcPr anchor="ctr"/>
                </a:tc>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4.3E-03</a:t>
                      </a:r>
                    </a:p>
                  </a:txBody>
                  <a:tcPr anchor="ctr"/>
                </a:tc>
                <a:extLst>
                  <a:ext uri="{0D108BD9-81ED-4DB2-BD59-A6C34878D82A}">
                    <a16:rowId xmlns:a16="http://schemas.microsoft.com/office/drawing/2014/main" val="10001"/>
                  </a:ext>
                </a:extLst>
              </a:tr>
              <a:tr h="0">
                <a:tc>
                  <a:txBody>
                    <a:bodyPr/>
                    <a:lstStyle/>
                    <a:p>
                      <a:pPr algn="ctr"/>
                      <a:r>
                        <a:rPr lang="en-US" sz="1800" baseline="30000" dirty="0">
                          <a:latin typeface="Open Sans" panose="020B0606030504020204" pitchFamily="34" charset="0"/>
                          <a:ea typeface="Open Sans" panose="020B0606030504020204" pitchFamily="34" charset="0"/>
                          <a:cs typeface="Open Sans" panose="020B0606030504020204" pitchFamily="34" charset="0"/>
                        </a:rPr>
                        <a:t>131</a:t>
                      </a:r>
                      <a:r>
                        <a:rPr lang="en-US" sz="1800" dirty="0">
                          <a:latin typeface="Open Sans" panose="020B0606030504020204" pitchFamily="34" charset="0"/>
                          <a:ea typeface="Open Sans" panose="020B0606030504020204" pitchFamily="34" charset="0"/>
                          <a:cs typeface="Open Sans" panose="020B0606030504020204" pitchFamily="34" charset="0"/>
                        </a:rPr>
                        <a:t>I</a:t>
                      </a:r>
                    </a:p>
                  </a:txBody>
                  <a:tcPr anchor="ctr"/>
                </a:tc>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4.6E-03</a:t>
                      </a:r>
                    </a:p>
                  </a:txBody>
                  <a:tcPr anchor="ctr"/>
                </a:tc>
                <a:extLst>
                  <a:ext uri="{0D108BD9-81ED-4DB2-BD59-A6C34878D82A}">
                    <a16:rowId xmlns:a16="http://schemas.microsoft.com/office/drawing/2014/main" val="10002"/>
                  </a:ext>
                </a:extLst>
              </a:tr>
              <a:tr h="0">
                <a:tc>
                  <a:txBody>
                    <a:bodyPr/>
                    <a:lstStyle/>
                    <a:p>
                      <a:pPr algn="ctr"/>
                      <a:r>
                        <a:rPr lang="en-US" sz="1800" b="1" baseline="30000" dirty="0">
                          <a:latin typeface="Open Sans" panose="020B0606030504020204" pitchFamily="34" charset="0"/>
                          <a:ea typeface="Open Sans" panose="020B0606030504020204" pitchFamily="34" charset="0"/>
                          <a:cs typeface="Open Sans" panose="020B0606030504020204" pitchFamily="34" charset="0"/>
                        </a:rPr>
                        <a:t>134</a:t>
                      </a:r>
                      <a:r>
                        <a:rPr lang="en-US" sz="1800" b="1" dirty="0">
                          <a:latin typeface="Open Sans" panose="020B0606030504020204" pitchFamily="34" charset="0"/>
                          <a:ea typeface="Open Sans" panose="020B0606030504020204" pitchFamily="34" charset="0"/>
                          <a:cs typeface="Open Sans" panose="020B0606030504020204" pitchFamily="34" charset="0"/>
                        </a:rPr>
                        <a:t>Cs + </a:t>
                      </a:r>
                      <a:r>
                        <a:rPr lang="en-US" sz="1800" b="1" baseline="30000" dirty="0">
                          <a:latin typeface="Open Sans" panose="020B0606030504020204" pitchFamily="34" charset="0"/>
                          <a:ea typeface="Open Sans" panose="020B0606030504020204" pitchFamily="34" charset="0"/>
                          <a:cs typeface="Open Sans" panose="020B0606030504020204" pitchFamily="34" charset="0"/>
                        </a:rPr>
                        <a:t>137</a:t>
                      </a:r>
                      <a:r>
                        <a:rPr lang="en-US" sz="1800" b="1" dirty="0">
                          <a:latin typeface="Open Sans" panose="020B0606030504020204" pitchFamily="34" charset="0"/>
                          <a:ea typeface="Open Sans" panose="020B0606030504020204" pitchFamily="34" charset="0"/>
                          <a:cs typeface="Open Sans" panose="020B0606030504020204" pitchFamily="34" charset="0"/>
                        </a:rPr>
                        <a:t>Cs</a:t>
                      </a:r>
                    </a:p>
                  </a:txBody>
                  <a:tcPr anchor="ctr"/>
                </a:tc>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3.2E-02</a:t>
                      </a:r>
                    </a:p>
                  </a:txBody>
                  <a:tcPr anchor="ctr"/>
                </a:tc>
                <a:extLst>
                  <a:ext uri="{0D108BD9-81ED-4DB2-BD59-A6C34878D82A}">
                    <a16:rowId xmlns:a16="http://schemas.microsoft.com/office/drawing/2014/main" val="10003"/>
                  </a:ext>
                </a:extLst>
              </a:tr>
              <a:tr h="370840">
                <a:tc>
                  <a:txBody>
                    <a:bodyPr/>
                    <a:lstStyle/>
                    <a:p>
                      <a:pPr algn="ctr"/>
                      <a:r>
                        <a:rPr lang="en-US" sz="1800" baseline="30000" dirty="0">
                          <a:latin typeface="Open Sans" panose="020B0606030504020204" pitchFamily="34" charset="0"/>
                          <a:ea typeface="Open Sans" panose="020B0606030504020204" pitchFamily="34" charset="0"/>
                          <a:cs typeface="Open Sans" panose="020B0606030504020204" pitchFamily="34" charset="0"/>
                        </a:rPr>
                        <a:t>134</a:t>
                      </a:r>
                      <a:r>
                        <a:rPr lang="en-US" sz="1800" dirty="0">
                          <a:latin typeface="Open Sans" panose="020B0606030504020204" pitchFamily="34" charset="0"/>
                          <a:ea typeface="Open Sans" panose="020B0606030504020204" pitchFamily="34" charset="0"/>
                          <a:cs typeface="Open Sans" panose="020B0606030504020204" pitchFamily="34" charset="0"/>
                        </a:rPr>
                        <a:t>Cs</a:t>
                      </a:r>
                    </a:p>
                  </a:txBody>
                  <a:tcPr anchor="ctr"/>
                </a:tc>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2.5E-02</a:t>
                      </a:r>
                    </a:p>
                  </a:txBody>
                  <a:tcPr anchor="ctr"/>
                </a:tc>
                <a:extLst>
                  <a:ext uri="{0D108BD9-81ED-4DB2-BD59-A6C34878D82A}">
                    <a16:rowId xmlns:a16="http://schemas.microsoft.com/office/drawing/2014/main" val="10004"/>
                  </a:ext>
                </a:extLst>
              </a:tr>
              <a:tr h="370840">
                <a:tc>
                  <a:txBody>
                    <a:bodyPr/>
                    <a:lstStyle/>
                    <a:p>
                      <a:pPr algn="ctr"/>
                      <a:r>
                        <a:rPr lang="en-US" sz="1800" baseline="30000" dirty="0">
                          <a:latin typeface="Open Sans" panose="020B0606030504020204" pitchFamily="34" charset="0"/>
                          <a:ea typeface="Open Sans" panose="020B0606030504020204" pitchFamily="34" charset="0"/>
                          <a:cs typeface="Open Sans" panose="020B0606030504020204" pitchFamily="34" charset="0"/>
                        </a:rPr>
                        <a:t>137</a:t>
                      </a:r>
                      <a:r>
                        <a:rPr lang="en-US" sz="1800" dirty="0">
                          <a:latin typeface="Open Sans" panose="020B0606030504020204" pitchFamily="34" charset="0"/>
                          <a:ea typeface="Open Sans" panose="020B0606030504020204" pitchFamily="34" charset="0"/>
                          <a:cs typeface="Open Sans" panose="020B0606030504020204" pitchFamily="34" charset="0"/>
                        </a:rPr>
                        <a:t>Cs</a:t>
                      </a:r>
                    </a:p>
                  </a:txBody>
                  <a:tcPr anchor="ctr"/>
                </a:tc>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3.7E-02</a:t>
                      </a:r>
                    </a:p>
                  </a:txBody>
                  <a:tcPr anchor="ctr"/>
                </a:tc>
                <a:extLst>
                  <a:ext uri="{0D108BD9-81ED-4DB2-BD59-A6C34878D82A}">
                    <a16:rowId xmlns:a16="http://schemas.microsoft.com/office/drawing/2014/main" val="10005"/>
                  </a:ext>
                </a:extLst>
              </a:tr>
              <a:tr h="152400">
                <a:tc>
                  <a:txBody>
                    <a:bodyPr/>
                    <a:lstStyle/>
                    <a:p>
                      <a:pPr algn="ctr"/>
                      <a:r>
                        <a:rPr lang="en-US" sz="1800" b="1" baseline="30000" dirty="0">
                          <a:latin typeface="Open Sans" panose="020B0606030504020204" pitchFamily="34" charset="0"/>
                          <a:ea typeface="Open Sans" panose="020B0606030504020204" pitchFamily="34" charset="0"/>
                          <a:cs typeface="Open Sans" panose="020B0606030504020204" pitchFamily="34" charset="0"/>
                        </a:rPr>
                        <a:t>238</a:t>
                      </a:r>
                      <a:r>
                        <a:rPr lang="en-US" sz="1800" b="1" dirty="0">
                          <a:latin typeface="Open Sans" panose="020B0606030504020204" pitchFamily="34" charset="0"/>
                          <a:ea typeface="Open Sans" panose="020B0606030504020204" pitchFamily="34" charset="0"/>
                          <a:cs typeface="Open Sans" panose="020B0606030504020204" pitchFamily="34" charset="0"/>
                        </a:rPr>
                        <a:t>Pu + </a:t>
                      </a:r>
                      <a:r>
                        <a:rPr lang="en-US" sz="1800" b="1" baseline="30000" dirty="0">
                          <a:latin typeface="Open Sans" panose="020B0606030504020204" pitchFamily="34" charset="0"/>
                          <a:ea typeface="Open Sans" panose="020B0606030504020204" pitchFamily="34" charset="0"/>
                          <a:cs typeface="Open Sans" panose="020B0606030504020204" pitchFamily="34" charset="0"/>
                        </a:rPr>
                        <a:t>239</a:t>
                      </a:r>
                      <a:r>
                        <a:rPr lang="en-US" sz="1800" b="1" dirty="0">
                          <a:latin typeface="Open Sans" panose="020B0606030504020204" pitchFamily="34" charset="0"/>
                          <a:ea typeface="Open Sans" panose="020B0606030504020204" pitchFamily="34" charset="0"/>
                          <a:cs typeface="Open Sans" panose="020B0606030504020204" pitchFamily="34" charset="0"/>
                        </a:rPr>
                        <a:t>Pu</a:t>
                      </a:r>
                      <a:r>
                        <a:rPr lang="en-US" sz="1800" b="1" baseline="0" dirty="0">
                          <a:latin typeface="Open Sans" panose="020B0606030504020204" pitchFamily="34" charset="0"/>
                          <a:ea typeface="Open Sans" panose="020B0606030504020204" pitchFamily="34" charset="0"/>
                          <a:cs typeface="Open Sans" panose="020B0606030504020204" pitchFamily="34" charset="0"/>
                        </a:rPr>
                        <a:t> + </a:t>
                      </a:r>
                      <a:r>
                        <a:rPr lang="en-US" sz="1800" b="1" baseline="30000" dirty="0">
                          <a:latin typeface="Open Sans" panose="020B0606030504020204" pitchFamily="34" charset="0"/>
                          <a:ea typeface="Open Sans" panose="020B0606030504020204" pitchFamily="34" charset="0"/>
                          <a:cs typeface="Open Sans" panose="020B0606030504020204" pitchFamily="34" charset="0"/>
                        </a:rPr>
                        <a:t>241</a:t>
                      </a:r>
                      <a:r>
                        <a:rPr lang="en-US" sz="1800" b="1" baseline="0" dirty="0">
                          <a:latin typeface="Open Sans" panose="020B0606030504020204" pitchFamily="34" charset="0"/>
                          <a:ea typeface="Open Sans" panose="020B0606030504020204" pitchFamily="34" charset="0"/>
                          <a:cs typeface="Open Sans" panose="020B0606030504020204" pitchFamily="34" charset="0"/>
                        </a:rPr>
                        <a:t>Am</a:t>
                      </a:r>
                      <a:endParaRPr lang="en-US" sz="1800" b="1"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5.4E-05</a:t>
                      </a:r>
                    </a:p>
                  </a:txBody>
                  <a:tcPr anchor="ctr"/>
                </a:tc>
                <a:extLst>
                  <a:ext uri="{0D108BD9-81ED-4DB2-BD59-A6C34878D82A}">
                    <a16:rowId xmlns:a16="http://schemas.microsoft.com/office/drawing/2014/main" val="10006"/>
                  </a:ext>
                </a:extLst>
              </a:tr>
              <a:tr h="370840">
                <a:tc>
                  <a:txBody>
                    <a:bodyPr/>
                    <a:lstStyle/>
                    <a:p>
                      <a:pPr algn="ctr"/>
                      <a:r>
                        <a:rPr lang="en-US" sz="1800" baseline="30000" dirty="0">
                          <a:latin typeface="Open Sans" panose="020B0606030504020204" pitchFamily="34" charset="0"/>
                          <a:ea typeface="Open Sans" panose="020B0606030504020204" pitchFamily="34" charset="0"/>
                          <a:cs typeface="Open Sans" panose="020B0606030504020204" pitchFamily="34" charset="0"/>
                        </a:rPr>
                        <a:t>238</a:t>
                      </a:r>
                      <a:r>
                        <a:rPr lang="en-US" sz="1800" dirty="0">
                          <a:latin typeface="Open Sans" panose="020B0606030504020204" pitchFamily="34" charset="0"/>
                          <a:ea typeface="Open Sans" panose="020B0606030504020204" pitchFamily="34" charset="0"/>
                          <a:cs typeface="Open Sans" panose="020B0606030504020204" pitchFamily="34" charset="0"/>
                        </a:rPr>
                        <a:t>Pu</a:t>
                      </a:r>
                    </a:p>
                  </a:txBody>
                  <a:tcPr anchor="ctr"/>
                </a:tc>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6.8E-05</a:t>
                      </a:r>
                    </a:p>
                  </a:txBody>
                  <a:tcPr anchor="ctr"/>
                </a:tc>
                <a:extLst>
                  <a:ext uri="{0D108BD9-81ED-4DB2-BD59-A6C34878D82A}">
                    <a16:rowId xmlns:a16="http://schemas.microsoft.com/office/drawing/2014/main" val="10007"/>
                  </a:ext>
                </a:extLst>
              </a:tr>
              <a:tr h="370840">
                <a:tc>
                  <a:txBody>
                    <a:bodyPr/>
                    <a:lstStyle/>
                    <a:p>
                      <a:pPr algn="ctr"/>
                      <a:r>
                        <a:rPr lang="en-US" sz="1800" baseline="30000" dirty="0">
                          <a:latin typeface="Open Sans" panose="020B0606030504020204" pitchFamily="34" charset="0"/>
                          <a:ea typeface="Open Sans" panose="020B0606030504020204" pitchFamily="34" charset="0"/>
                          <a:cs typeface="Open Sans" panose="020B0606030504020204" pitchFamily="34" charset="0"/>
                        </a:rPr>
                        <a:t>239</a:t>
                      </a:r>
                      <a:r>
                        <a:rPr lang="en-US" sz="1800" dirty="0">
                          <a:latin typeface="Open Sans" panose="020B0606030504020204" pitchFamily="34" charset="0"/>
                          <a:ea typeface="Open Sans" panose="020B0606030504020204" pitchFamily="34" charset="0"/>
                          <a:cs typeface="Open Sans" panose="020B0606030504020204" pitchFamily="34" charset="0"/>
                        </a:rPr>
                        <a:t>Pu</a:t>
                      </a:r>
                    </a:p>
                  </a:txBody>
                  <a:tcPr anchor="ctr"/>
                </a:tc>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6.0E-05</a:t>
                      </a:r>
                    </a:p>
                  </a:txBody>
                  <a:tcPr anchor="ctr"/>
                </a:tc>
                <a:extLst>
                  <a:ext uri="{0D108BD9-81ED-4DB2-BD59-A6C34878D82A}">
                    <a16:rowId xmlns:a16="http://schemas.microsoft.com/office/drawing/2014/main" val="10008"/>
                  </a:ext>
                </a:extLst>
              </a:tr>
              <a:tr h="370840">
                <a:tc>
                  <a:txBody>
                    <a:bodyPr/>
                    <a:lstStyle/>
                    <a:p>
                      <a:pPr algn="ctr"/>
                      <a:r>
                        <a:rPr lang="en-US" sz="1800" baseline="30000" dirty="0">
                          <a:latin typeface="Open Sans" panose="020B0606030504020204" pitchFamily="34" charset="0"/>
                          <a:ea typeface="Open Sans" panose="020B0606030504020204" pitchFamily="34" charset="0"/>
                          <a:cs typeface="Open Sans" panose="020B0606030504020204" pitchFamily="34" charset="0"/>
                        </a:rPr>
                        <a:t>241</a:t>
                      </a:r>
                      <a:r>
                        <a:rPr lang="en-US" sz="1800" dirty="0">
                          <a:latin typeface="Open Sans" panose="020B0606030504020204" pitchFamily="34" charset="0"/>
                          <a:ea typeface="Open Sans" panose="020B0606030504020204" pitchFamily="34" charset="0"/>
                          <a:cs typeface="Open Sans" panose="020B0606030504020204" pitchFamily="34" charset="0"/>
                        </a:rPr>
                        <a:t>Am</a:t>
                      </a:r>
                    </a:p>
                  </a:txBody>
                  <a:tcPr anchor="ctr"/>
                </a:tc>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5.4E-05</a:t>
                      </a:r>
                    </a:p>
                  </a:txBody>
                  <a:tcPr anchor="ctr"/>
                </a:tc>
                <a:extLst>
                  <a:ext uri="{0D108BD9-81ED-4DB2-BD59-A6C34878D82A}">
                    <a16:rowId xmlns:a16="http://schemas.microsoft.com/office/drawing/2014/main" val="10009"/>
                  </a:ext>
                </a:extLst>
              </a:tr>
              <a:tr h="121920">
                <a:tc>
                  <a:txBody>
                    <a:bodyPr/>
                    <a:lstStyle/>
                    <a:p>
                      <a:pPr algn="ctr"/>
                      <a:r>
                        <a:rPr lang="en-US" sz="1800" b="1" baseline="30000" dirty="0">
                          <a:latin typeface="Open Sans" panose="020B0606030504020204" pitchFamily="34" charset="0"/>
                          <a:ea typeface="Open Sans" panose="020B0606030504020204" pitchFamily="34" charset="0"/>
                          <a:cs typeface="Open Sans" panose="020B0606030504020204" pitchFamily="34" charset="0"/>
                        </a:rPr>
                        <a:t>103</a:t>
                      </a:r>
                      <a:r>
                        <a:rPr lang="en-US" sz="1800" b="1" dirty="0">
                          <a:latin typeface="Open Sans" panose="020B0606030504020204" pitchFamily="34" charset="0"/>
                          <a:ea typeface="Open Sans" panose="020B0606030504020204" pitchFamily="34" charset="0"/>
                          <a:cs typeface="Open Sans" panose="020B0606030504020204" pitchFamily="34" charset="0"/>
                        </a:rPr>
                        <a:t>Ru + </a:t>
                      </a:r>
                      <a:r>
                        <a:rPr lang="en-US" sz="1800" b="1" baseline="30000" dirty="0">
                          <a:latin typeface="Open Sans" panose="020B0606030504020204" pitchFamily="34" charset="0"/>
                          <a:ea typeface="Open Sans" panose="020B0606030504020204" pitchFamily="34" charset="0"/>
                          <a:cs typeface="Open Sans" panose="020B0606030504020204" pitchFamily="34" charset="0"/>
                        </a:rPr>
                        <a:t>106</a:t>
                      </a:r>
                      <a:r>
                        <a:rPr lang="en-US" sz="1800" b="1" dirty="0">
                          <a:latin typeface="Open Sans" panose="020B0606030504020204" pitchFamily="34" charset="0"/>
                          <a:ea typeface="Open Sans" panose="020B0606030504020204" pitchFamily="34" charset="0"/>
                          <a:cs typeface="Open Sans" panose="020B0606030504020204" pitchFamily="34" charset="0"/>
                        </a:rPr>
                        <a:t>Ru</a:t>
                      </a:r>
                    </a:p>
                  </a:txBody>
                  <a:tcPr anchor="ctr"/>
                </a:tc>
                <a:tc>
                  <a:txBody>
                    <a:bodyPr/>
                    <a:lstStyle/>
                    <a:p>
                      <a:pPr algn="ctr"/>
                      <a:r>
                        <a:rPr lang="en-US" sz="1800" b="1" dirty="0">
                          <a:latin typeface="Open Sans" panose="020B0606030504020204" pitchFamily="34" charset="0"/>
                          <a:ea typeface="Open Sans" panose="020B0606030504020204" pitchFamily="34" charset="0"/>
                          <a:cs typeface="Open Sans" panose="020B0606030504020204" pitchFamily="34" charset="0"/>
                        </a:rPr>
                        <a:t>(</a:t>
                      </a:r>
                      <a:r>
                        <a:rPr lang="en-US" sz="1800" b="1" baseline="30000" dirty="0">
                          <a:latin typeface="Open Sans" panose="020B0606030504020204" pitchFamily="34" charset="0"/>
                          <a:ea typeface="Open Sans" panose="020B0606030504020204" pitchFamily="34" charset="0"/>
                          <a:cs typeface="Open Sans" panose="020B0606030504020204" pitchFamily="34" charset="0"/>
                        </a:rPr>
                        <a:t>103</a:t>
                      </a:r>
                      <a:r>
                        <a:rPr lang="en-US" sz="1800" b="1" dirty="0">
                          <a:latin typeface="Open Sans" panose="020B0606030504020204" pitchFamily="34" charset="0"/>
                          <a:ea typeface="Open Sans" panose="020B0606030504020204" pitchFamily="34" charset="0"/>
                          <a:cs typeface="Open Sans" panose="020B0606030504020204" pitchFamily="34" charset="0"/>
                        </a:rPr>
                        <a:t>Ru/0.18) </a:t>
                      </a:r>
                    </a:p>
                    <a:p>
                      <a:pPr algn="ctr"/>
                      <a:r>
                        <a:rPr lang="en-US" sz="1800" b="1" dirty="0">
                          <a:latin typeface="Open Sans" panose="020B0606030504020204" pitchFamily="34" charset="0"/>
                          <a:ea typeface="Open Sans" panose="020B0606030504020204" pitchFamily="34" charset="0"/>
                          <a:cs typeface="Open Sans" panose="020B0606030504020204" pitchFamily="34" charset="0"/>
                        </a:rPr>
                        <a:t>+ (</a:t>
                      </a:r>
                      <a:r>
                        <a:rPr lang="en-US" sz="1800" b="1" baseline="30000" dirty="0">
                          <a:latin typeface="Open Sans" panose="020B0606030504020204" pitchFamily="34" charset="0"/>
                          <a:ea typeface="Open Sans" panose="020B0606030504020204" pitchFamily="34" charset="0"/>
                          <a:cs typeface="Open Sans" panose="020B0606030504020204" pitchFamily="34" charset="0"/>
                        </a:rPr>
                        <a:t>106</a:t>
                      </a:r>
                      <a:r>
                        <a:rPr lang="en-US" sz="1800" b="1" dirty="0">
                          <a:latin typeface="Open Sans" panose="020B0606030504020204" pitchFamily="34" charset="0"/>
                          <a:ea typeface="Open Sans" panose="020B0606030504020204" pitchFamily="34" charset="0"/>
                          <a:cs typeface="Open Sans" panose="020B0606030504020204" pitchFamily="34" charset="0"/>
                        </a:rPr>
                        <a:t>Ru/0.012) &lt; 1</a:t>
                      </a:r>
                    </a:p>
                  </a:txBody>
                  <a:tcPr anchor="ctr"/>
                </a:tc>
                <a:extLst>
                  <a:ext uri="{0D108BD9-81ED-4DB2-BD59-A6C34878D82A}">
                    <a16:rowId xmlns:a16="http://schemas.microsoft.com/office/drawing/2014/main" val="10010"/>
                  </a:ext>
                </a:extLst>
              </a:tr>
              <a:tr h="370840">
                <a:tc>
                  <a:txBody>
                    <a:bodyPr/>
                    <a:lstStyle/>
                    <a:p>
                      <a:pPr algn="ctr"/>
                      <a:r>
                        <a:rPr lang="en-US" sz="1800" baseline="30000" dirty="0">
                          <a:latin typeface="Open Sans" panose="020B0606030504020204" pitchFamily="34" charset="0"/>
                          <a:ea typeface="Open Sans" panose="020B0606030504020204" pitchFamily="34" charset="0"/>
                          <a:cs typeface="Open Sans" panose="020B0606030504020204" pitchFamily="34" charset="0"/>
                        </a:rPr>
                        <a:t>103</a:t>
                      </a:r>
                      <a:r>
                        <a:rPr lang="en-US" sz="1800" dirty="0">
                          <a:latin typeface="Open Sans" panose="020B0606030504020204" pitchFamily="34" charset="0"/>
                          <a:ea typeface="Open Sans" panose="020B0606030504020204" pitchFamily="34" charset="0"/>
                          <a:cs typeface="Open Sans" panose="020B0606030504020204" pitchFamily="34" charset="0"/>
                        </a:rPr>
                        <a:t>Ru</a:t>
                      </a:r>
                    </a:p>
                  </a:txBody>
                  <a:tcPr anchor="ctr"/>
                </a:tc>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1.8E-01</a:t>
                      </a:r>
                    </a:p>
                  </a:txBody>
                  <a:tcPr anchor="ctr"/>
                </a:tc>
                <a:extLst>
                  <a:ext uri="{0D108BD9-81ED-4DB2-BD59-A6C34878D82A}">
                    <a16:rowId xmlns:a16="http://schemas.microsoft.com/office/drawing/2014/main" val="10011"/>
                  </a:ext>
                </a:extLst>
              </a:tr>
              <a:tr h="370840">
                <a:tc>
                  <a:txBody>
                    <a:bodyPr/>
                    <a:lstStyle/>
                    <a:p>
                      <a:pPr algn="ctr"/>
                      <a:r>
                        <a:rPr lang="en-US" sz="1800" baseline="30000" dirty="0">
                          <a:latin typeface="Open Sans" panose="020B0606030504020204" pitchFamily="34" charset="0"/>
                          <a:ea typeface="Open Sans" panose="020B0606030504020204" pitchFamily="34" charset="0"/>
                          <a:cs typeface="Open Sans" panose="020B0606030504020204" pitchFamily="34" charset="0"/>
                        </a:rPr>
                        <a:t>106</a:t>
                      </a:r>
                      <a:r>
                        <a:rPr lang="en-US" sz="1800" dirty="0">
                          <a:latin typeface="Open Sans" panose="020B0606030504020204" pitchFamily="34" charset="0"/>
                          <a:ea typeface="Open Sans" panose="020B0606030504020204" pitchFamily="34" charset="0"/>
                          <a:cs typeface="Open Sans" panose="020B0606030504020204" pitchFamily="34" charset="0"/>
                        </a:rPr>
                        <a:t>Ru</a:t>
                      </a:r>
                    </a:p>
                  </a:txBody>
                  <a:tcPr anchor="ctr"/>
                </a:tc>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1.2E-02</a:t>
                      </a:r>
                    </a:p>
                  </a:txBody>
                  <a:tcPr anchor="ctr"/>
                </a:tc>
                <a:extLst>
                  <a:ext uri="{0D108BD9-81ED-4DB2-BD59-A6C34878D82A}">
                    <a16:rowId xmlns:a16="http://schemas.microsoft.com/office/drawing/2014/main" val="10012"/>
                  </a:ext>
                </a:extLst>
              </a:tr>
            </a:tbl>
          </a:graphicData>
        </a:graphic>
      </p:graphicFrame>
      <p:sp>
        <p:nvSpPr>
          <p:cNvPr id="5" name="Slide Number Placeholder 4"/>
          <p:cNvSpPr>
            <a:spLocks noGrp="1"/>
          </p:cNvSpPr>
          <p:nvPr>
            <p:ph type="sldNum" sz="quarter" idx="4"/>
          </p:nvPr>
        </p:nvSpPr>
        <p:spPr>
          <a:xfrm>
            <a:off x="11544066" y="6579818"/>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9DE6EB8-52AB-45EA-A660-3E1EBFA72987}" type="slidenum">
              <a:rPr lang="en-US" sz="1300" smtClean="0">
                <a:latin typeface="Gill Sans MT" panose="020B05020201040202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95</a:t>
            </a:fld>
            <a:endParaRPr kumimoji="0" lang="en-US" sz="1300" b="0" i="0" u="none" strike="noStrike" kern="1200" cap="none" spc="0" normalizeH="0" baseline="0" noProof="0">
              <a:ln>
                <a:noFill/>
              </a:ln>
              <a:solidFill>
                <a:prstClr val="black"/>
              </a:solidFill>
              <a:effectLst/>
              <a:uLnTx/>
              <a:uFillTx/>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6DF8188-7F81-4103-826F-E603B8AFFA4F}" type="datetime1">
              <a:rPr lang="en-US" smtClean="0"/>
              <a:pPr marL="0" marR="0" lvl="0" indent="0" algn="l" defTabSz="914400" rtl="0" eaLnBrk="1" fontAlgn="base" latinLnBrk="0" hangingPunct="1">
                <a:lnSpc>
                  <a:spcPct val="100000"/>
                </a:lnSpc>
                <a:spcBef>
                  <a:spcPct val="0"/>
                </a:spcBef>
                <a:spcAft>
                  <a:spcPct val="0"/>
                </a:spcAft>
                <a:buClrTx/>
                <a:buSzTx/>
                <a:buFontTx/>
                <a:buNone/>
                <a:tabLst/>
                <a:defRPr/>
              </a:pPr>
              <a:t>4/28/2025</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aphicFrame>
        <p:nvGraphicFramePr>
          <p:cNvPr id="7" name="Content Placeholder 5">
            <a:extLst>
              <a:ext uri="{FF2B5EF4-FFF2-40B4-BE49-F238E27FC236}">
                <a16:creationId xmlns:a16="http://schemas.microsoft.com/office/drawing/2014/main" id="{C0FB8444-3F20-4FCF-B6B4-DD63BF3BF982}"/>
              </a:ext>
            </a:extLst>
          </p:cNvPr>
          <p:cNvGraphicFramePr>
            <a:graphicFrameLocks/>
          </p:cNvGraphicFramePr>
          <p:nvPr>
            <p:extLst>
              <p:ext uri="{D42A27DB-BD31-4B8C-83A1-F6EECF244321}">
                <p14:modId xmlns:p14="http://schemas.microsoft.com/office/powerpoint/2010/main" val="586821557"/>
              </p:ext>
            </p:extLst>
          </p:nvPr>
        </p:nvGraphicFramePr>
        <p:xfrm>
          <a:off x="6636219" y="1383031"/>
          <a:ext cx="4156363" cy="5095240"/>
        </p:xfrm>
        <a:graphic>
          <a:graphicData uri="http://schemas.openxmlformats.org/drawingml/2006/table">
            <a:tbl>
              <a:tblPr firstRow="1" bandRow="1">
                <a:tableStyleId>{21E4AEA4-8DFA-4A89-87EB-49C32662AFE0}</a:tableStyleId>
              </a:tblPr>
              <a:tblGrid>
                <a:gridCol w="1870376">
                  <a:extLst>
                    <a:ext uri="{9D8B030D-6E8A-4147-A177-3AD203B41FA5}">
                      <a16:colId xmlns:a16="http://schemas.microsoft.com/office/drawing/2014/main" val="20000"/>
                    </a:ext>
                  </a:extLst>
                </a:gridCol>
                <a:gridCol w="2285987">
                  <a:extLst>
                    <a:ext uri="{9D8B030D-6E8A-4147-A177-3AD203B41FA5}">
                      <a16:colId xmlns:a16="http://schemas.microsoft.com/office/drawing/2014/main" val="20001"/>
                    </a:ext>
                  </a:extLst>
                </a:gridCol>
              </a:tblGrid>
              <a:tr h="301850">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Secondary</a:t>
                      </a:r>
                    </a:p>
                    <a:p>
                      <a:pPr algn="ctr"/>
                      <a:r>
                        <a:rPr lang="en-US" dirty="0">
                          <a:latin typeface="Open Sans" panose="020B0606030504020204" pitchFamily="34" charset="0"/>
                          <a:ea typeface="Open Sans" panose="020B0606030504020204" pitchFamily="34" charset="0"/>
                          <a:cs typeface="Open Sans" panose="020B0606030504020204" pitchFamily="34" charset="0"/>
                        </a:rPr>
                        <a:t>Radionuclides</a:t>
                      </a:r>
                    </a:p>
                  </a:txBody>
                  <a:tcPr marL="83127" marR="83127" anchor="ct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FDA DIL</a:t>
                      </a:r>
                    </a:p>
                    <a:p>
                      <a:pPr algn="ctr"/>
                      <a:r>
                        <a:rPr lang="en-US" dirty="0">
                          <a:latin typeface="Open Sans" panose="020B0606030504020204" pitchFamily="34" charset="0"/>
                          <a:ea typeface="Open Sans" panose="020B0606030504020204" pitchFamily="34" charset="0"/>
                          <a:cs typeface="Open Sans" panose="020B0606030504020204" pitchFamily="34" charset="0"/>
                        </a:rPr>
                        <a:t>(</a:t>
                      </a:r>
                      <a:r>
                        <a:rPr lang="el-GR" dirty="0">
                          <a:latin typeface="Open Sans" panose="020B0606030504020204" pitchFamily="34" charset="0"/>
                          <a:ea typeface="Open Sans" panose="020B0606030504020204" pitchFamily="34" charset="0"/>
                          <a:cs typeface="Open Sans" panose="020B0606030504020204" pitchFamily="34" charset="0"/>
                        </a:rPr>
                        <a:t>μ</a:t>
                      </a:r>
                      <a:r>
                        <a:rPr lang="en-US" dirty="0">
                          <a:latin typeface="Open Sans" panose="020B0606030504020204" pitchFamily="34" charset="0"/>
                          <a:ea typeface="Open Sans" panose="020B0606030504020204" pitchFamily="34" charset="0"/>
                          <a:cs typeface="Open Sans" panose="020B0606030504020204" pitchFamily="34" charset="0"/>
                        </a:rPr>
                        <a:t>Ci/kg</a:t>
                      </a:r>
                      <a:r>
                        <a:rPr lang="en-US" baseline="-25000" dirty="0">
                          <a:latin typeface="Open Sans" panose="020B0606030504020204" pitchFamily="34" charset="0"/>
                          <a:ea typeface="Open Sans" panose="020B0606030504020204" pitchFamily="34" charset="0"/>
                          <a:cs typeface="Open Sans" panose="020B0606030504020204" pitchFamily="34" charset="0"/>
                        </a:rPr>
                        <a:t>wet</a:t>
                      </a:r>
                      <a:r>
                        <a:rPr lang="en-US" dirty="0">
                          <a:latin typeface="Open Sans" panose="020B0606030504020204" pitchFamily="34" charset="0"/>
                          <a:ea typeface="Open Sans" panose="020B0606030504020204" pitchFamily="34" charset="0"/>
                          <a:cs typeface="Open Sans" panose="020B0606030504020204" pitchFamily="34" charset="0"/>
                        </a:rPr>
                        <a:t>)</a:t>
                      </a:r>
                    </a:p>
                  </a:txBody>
                  <a:tcPr marL="83127" marR="83127" anchor="ctr"/>
                </a:tc>
                <a:extLst>
                  <a:ext uri="{0D108BD9-81ED-4DB2-BD59-A6C34878D82A}">
                    <a16:rowId xmlns:a16="http://schemas.microsoft.com/office/drawing/2014/main" val="10000"/>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89</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Sr</a:t>
                      </a:r>
                    </a:p>
                  </a:txBody>
                  <a:tcPr marL="83127" marR="83127"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3.8E-02</a:t>
                      </a:r>
                    </a:p>
                  </a:txBody>
                  <a:tcPr marL="66386" marR="66386" marT="8890" marB="8890" anchor="ctr"/>
                </a:tc>
                <a:extLst>
                  <a:ext uri="{0D108BD9-81ED-4DB2-BD59-A6C34878D82A}">
                    <a16:rowId xmlns:a16="http://schemas.microsoft.com/office/drawing/2014/main" val="10001"/>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91</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Y</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3.2E-02</a:t>
                      </a:r>
                    </a:p>
                  </a:txBody>
                  <a:tcPr marL="66386" marR="66386" marT="8890" marB="8890" anchor="ctr"/>
                </a:tc>
                <a:extLst>
                  <a:ext uri="{0D108BD9-81ED-4DB2-BD59-A6C34878D82A}">
                    <a16:rowId xmlns:a16="http://schemas.microsoft.com/office/drawing/2014/main" val="10002"/>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95</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Zr</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0.11</a:t>
                      </a:r>
                    </a:p>
                  </a:txBody>
                  <a:tcPr marL="66386" marR="66386" marT="8890" marB="8890" anchor="ctr"/>
                </a:tc>
                <a:extLst>
                  <a:ext uri="{0D108BD9-81ED-4DB2-BD59-A6C34878D82A}">
                    <a16:rowId xmlns:a16="http://schemas.microsoft.com/office/drawing/2014/main" val="10003"/>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95</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Nb</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0.32</a:t>
                      </a:r>
                    </a:p>
                  </a:txBody>
                  <a:tcPr marL="66386" marR="66386" marT="8890" marB="8890" anchor="ctr"/>
                </a:tc>
                <a:extLst>
                  <a:ext uri="{0D108BD9-81ED-4DB2-BD59-A6C34878D82A}">
                    <a16:rowId xmlns:a16="http://schemas.microsoft.com/office/drawing/2014/main" val="10004"/>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132</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Te</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0.12</a:t>
                      </a:r>
                    </a:p>
                  </a:txBody>
                  <a:tcPr marL="66386" marR="66386" marT="8890" marB="8890" anchor="ctr"/>
                </a:tc>
                <a:extLst>
                  <a:ext uri="{0D108BD9-81ED-4DB2-BD59-A6C34878D82A}">
                    <a16:rowId xmlns:a16="http://schemas.microsoft.com/office/drawing/2014/main" val="10005"/>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129</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I</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1.5E-03</a:t>
                      </a:r>
                    </a:p>
                  </a:txBody>
                  <a:tcPr marL="66386" marR="66386" marT="8890" marB="8890" anchor="ctr"/>
                </a:tc>
                <a:extLst>
                  <a:ext uri="{0D108BD9-81ED-4DB2-BD59-A6C34878D82A}">
                    <a16:rowId xmlns:a16="http://schemas.microsoft.com/office/drawing/2014/main" val="10006"/>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133</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I</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0.19</a:t>
                      </a:r>
                    </a:p>
                  </a:txBody>
                  <a:tcPr marL="66386" marR="66386" marT="8890" marB="8890" anchor="ctr"/>
                </a:tc>
                <a:extLst>
                  <a:ext uri="{0D108BD9-81ED-4DB2-BD59-A6C34878D82A}">
                    <a16:rowId xmlns:a16="http://schemas.microsoft.com/office/drawing/2014/main" val="10007"/>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140</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Ba</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0.19</a:t>
                      </a:r>
                    </a:p>
                  </a:txBody>
                  <a:tcPr marL="66386" marR="66386" marT="8890" marB="8890" anchor="ctr"/>
                </a:tc>
                <a:extLst>
                  <a:ext uri="{0D108BD9-81ED-4DB2-BD59-A6C34878D82A}">
                    <a16:rowId xmlns:a16="http://schemas.microsoft.com/office/drawing/2014/main" val="10008"/>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141</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Ce</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0.19</a:t>
                      </a:r>
                    </a:p>
                  </a:txBody>
                  <a:tcPr marL="66386" marR="66386" marT="8890" marB="8890" anchor="ctr"/>
                </a:tc>
                <a:extLst>
                  <a:ext uri="{0D108BD9-81ED-4DB2-BD59-A6C34878D82A}">
                    <a16:rowId xmlns:a16="http://schemas.microsoft.com/office/drawing/2014/main" val="10009"/>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144</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Ce</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1.4E-02</a:t>
                      </a:r>
                    </a:p>
                  </a:txBody>
                  <a:tcPr marL="66386" marR="66386" marT="8890" marB="8890" anchor="ctr"/>
                </a:tc>
                <a:extLst>
                  <a:ext uri="{0D108BD9-81ED-4DB2-BD59-A6C34878D82A}">
                    <a16:rowId xmlns:a16="http://schemas.microsoft.com/office/drawing/2014/main" val="10010"/>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237</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Np</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1.1E-04</a:t>
                      </a:r>
                    </a:p>
                  </a:txBody>
                  <a:tcPr marL="66386" marR="66386" marT="8890" marB="8890" anchor="ctr"/>
                </a:tc>
                <a:extLst>
                  <a:ext uri="{0D108BD9-81ED-4DB2-BD59-A6C34878D82A}">
                    <a16:rowId xmlns:a16="http://schemas.microsoft.com/office/drawing/2014/main" val="10011"/>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239</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Np</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0.76</a:t>
                      </a:r>
                    </a:p>
                  </a:txBody>
                  <a:tcPr marL="66386" marR="66386" marT="8890" marB="8890" anchor="ctr"/>
                </a:tc>
                <a:extLst>
                  <a:ext uri="{0D108BD9-81ED-4DB2-BD59-A6C34878D82A}">
                    <a16:rowId xmlns:a16="http://schemas.microsoft.com/office/drawing/2014/main" val="10012"/>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241</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Pu</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3.2E-03</a:t>
                      </a:r>
                    </a:p>
                  </a:txBody>
                  <a:tcPr marL="66386" marR="66386" marT="8890" marB="8890" anchor="ctr"/>
                </a:tc>
                <a:extLst>
                  <a:ext uri="{0D108BD9-81ED-4DB2-BD59-A6C34878D82A}">
                    <a16:rowId xmlns:a16="http://schemas.microsoft.com/office/drawing/2014/main" val="10013"/>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242</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Cm</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5.1E-04</a:t>
                      </a:r>
                    </a:p>
                  </a:txBody>
                  <a:tcPr marL="66386" marR="66386" marT="8890" marB="8890" anchor="ctr"/>
                </a:tc>
                <a:extLst>
                  <a:ext uri="{0D108BD9-81ED-4DB2-BD59-A6C34878D82A}">
                    <a16:rowId xmlns:a16="http://schemas.microsoft.com/office/drawing/2014/main" val="10014"/>
                  </a:ext>
                </a:extLst>
              </a:tr>
              <a:tr h="270604">
                <a:tc>
                  <a:txBody>
                    <a:bodyPr/>
                    <a:lstStyle/>
                    <a:p>
                      <a:pPr marL="0" marR="0" algn="ctr">
                        <a:spcBef>
                          <a:spcPts val="100"/>
                        </a:spcBef>
                        <a:spcAft>
                          <a:spcPts val="0"/>
                        </a:spcAft>
                      </a:pPr>
                      <a:r>
                        <a:rPr kumimoji="0" lang="en-US" kern="1200" baseline="30000" dirty="0">
                          <a:solidFill>
                            <a:schemeClr val="dk1"/>
                          </a:solidFill>
                          <a:latin typeface="Open Sans" panose="020B0606030504020204" pitchFamily="34" charset="0"/>
                          <a:ea typeface="Open Sans" panose="020B0606030504020204" pitchFamily="34" charset="0"/>
                          <a:cs typeface="Open Sans" panose="020B0606030504020204" pitchFamily="34" charset="0"/>
                        </a:rPr>
                        <a:t>244</a:t>
                      </a: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Cm</a:t>
                      </a:r>
                    </a:p>
                  </a:txBody>
                  <a:tcPr marL="66386" marR="66386" marT="8890" marB="8890" anchor="ctr"/>
                </a:tc>
                <a:tc>
                  <a:txBody>
                    <a:bodyPr/>
                    <a:lstStyle/>
                    <a:p>
                      <a:pPr marL="0" marR="0" algn="ctr">
                        <a:spcBef>
                          <a:spcPts val="100"/>
                        </a:spcBef>
                        <a:spcAft>
                          <a:spcPts val="0"/>
                        </a:spcAft>
                      </a:pPr>
                      <a:r>
                        <a:rPr kumimoji="0" lang="en-US"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5.4E-05</a:t>
                      </a:r>
                    </a:p>
                  </a:txBody>
                  <a:tcPr marL="66386" marR="66386" marT="8890" marB="889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49627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noAutofit/>
          </a:bodyPr>
          <a:lstStyle/>
          <a:p>
            <a:r>
              <a:rPr lang="en-US" dirty="0"/>
              <a:t>How is a Ingestion Intervention Level used?</a:t>
            </a:r>
          </a:p>
        </p:txBody>
      </p:sp>
      <p:sp>
        <p:nvSpPr>
          <p:cNvPr id="9220" name="Rectangle 3"/>
          <p:cNvSpPr>
            <a:spLocks noGrp="1" noChangeArrowheads="1"/>
          </p:cNvSpPr>
          <p:nvPr>
            <p:ph sz="quarter" idx="11"/>
          </p:nvPr>
        </p:nvSpPr>
        <p:spPr>
          <a:xfrm>
            <a:off x="1019908" y="1818526"/>
            <a:ext cx="10426856" cy="4330228"/>
          </a:xfrm>
        </p:spPr>
        <p:txBody>
          <a:bodyPr>
            <a:normAutofit/>
          </a:bodyPr>
          <a:lstStyle/>
          <a:p>
            <a:pPr marL="571500" indent="-342900">
              <a:lnSpc>
                <a:spcPct val="90000"/>
              </a:lnSpc>
              <a:buFont typeface="Arial" panose="020B0604020202020204" pitchFamily="34" charset="0"/>
              <a:buChar char="•"/>
            </a:pPr>
            <a:r>
              <a:rPr lang="en-US" sz="2400" dirty="0"/>
              <a:t>A food must first be sampled and analyzed </a:t>
            </a:r>
          </a:p>
          <a:p>
            <a:pPr marL="571500" indent="-342900">
              <a:lnSpc>
                <a:spcPct val="90000"/>
              </a:lnSpc>
              <a:buFont typeface="Arial" panose="020B0604020202020204" pitchFamily="34" charset="0"/>
              <a:buChar char="•"/>
            </a:pPr>
            <a:r>
              <a:rPr lang="en-US" sz="2400" dirty="0"/>
              <a:t>Radionuclide concentration in food is compared to an Ingestion Intervention Level  (</a:t>
            </a:r>
            <a:r>
              <a:rPr lang="en-US" sz="2400" dirty="0" err="1"/>
              <a:t>DIL</a:t>
            </a:r>
            <a:r>
              <a:rPr lang="en-US" sz="2400" dirty="0"/>
              <a:t> or FIL)</a:t>
            </a:r>
          </a:p>
          <a:p>
            <a:pPr marL="571500" indent="-342900">
              <a:lnSpc>
                <a:spcPct val="90000"/>
              </a:lnSpc>
              <a:buFont typeface="Arial" panose="020B0604020202020204" pitchFamily="34" charset="0"/>
              <a:buChar char="•"/>
            </a:pPr>
            <a:r>
              <a:rPr lang="en-US" sz="2400" dirty="0"/>
              <a:t>If the sample exceeds the Ingestion Intervention Level then consumption of the food </a:t>
            </a:r>
            <a:r>
              <a:rPr lang="en-US" sz="2400" u="sng" dirty="0"/>
              <a:t>may</a:t>
            </a:r>
            <a:r>
              <a:rPr lang="en-US" sz="2400" dirty="0"/>
              <a:t> result in an Ingestion Dose greater than the FDA PAG</a:t>
            </a:r>
          </a:p>
        </p:txBody>
      </p:sp>
      <p:sp>
        <p:nvSpPr>
          <p:cNvPr id="5" name="Slide Number Placeholder 4"/>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fld id="{59DE6EB8-52AB-45EA-A660-3E1EBFA72987}" type="slidenum">
              <a:rPr lang="en-US" sz="1300" smtClean="0">
                <a:latin typeface="Gill Sans MT" panose="020B0502020104020203" pitchFamily="34" charset="0"/>
              </a:rPr>
              <a:pPr algn="ctr"/>
              <a:t>96</a:t>
            </a:fld>
            <a:endParaRPr lang="en-US" sz="1300">
              <a:solidFill>
                <a:prstClr val="black"/>
              </a:solidFill>
              <a:latin typeface="Gill Sans MT" panose="020B0502020104020203" pitchFamily="34" charset="0"/>
            </a:endParaRPr>
          </a:p>
        </p:txBody>
      </p:sp>
      <p:sp>
        <p:nvSpPr>
          <p:cNvPr id="2" name="Date Placeholder 1"/>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A6DF8188-7F81-4103-826F-E603B8AFFA4F}" type="datetime1">
              <a:rPr lang="en-US" smtClean="0"/>
              <a:pPr/>
              <a:t>4/28/2025</a:t>
            </a:fld>
            <a:endParaRPr lang="en-US">
              <a:solidFill>
                <a:prstClr val="black"/>
              </a:solidFill>
            </a:endParaRPr>
          </a:p>
        </p:txBody>
      </p:sp>
      <p:pic>
        <p:nvPicPr>
          <p:cNvPr id="1026" name="Picture 2" descr="https://encrypted-tbn3.gstatic.com/images?q=tbn:ANd9GcQaoBKgp7yNwmapQsWQvYtfux33oHGNp1KyW3B2TcrhXLkUoKX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419600"/>
            <a:ext cx="3886200" cy="231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70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FRMAC Intervention Levels</a:t>
            </a:r>
          </a:p>
        </p:txBody>
      </p:sp>
      <p:sp>
        <p:nvSpPr>
          <p:cNvPr id="3" name="Content Placeholder 2"/>
          <p:cNvSpPr>
            <a:spLocks noGrp="1"/>
          </p:cNvSpPr>
          <p:nvPr>
            <p:ph sz="quarter" idx="11"/>
          </p:nvPr>
        </p:nvSpPr>
        <p:spPr/>
        <p:txBody>
          <a:bodyPr>
            <a:noAutofit/>
          </a:bodyPr>
          <a:lstStyle/>
          <a:p>
            <a:pPr marL="182880" indent="0">
              <a:lnSpc>
                <a:spcPct val="90000"/>
              </a:lnSpc>
              <a:buNone/>
            </a:pPr>
            <a:r>
              <a:rPr lang="en-US" sz="2800" dirty="0"/>
              <a:t>FRMAC has developed the FRMAC Intervention Level (FIL) to calculate values analogous to the FDA DILs for radionuclides not listed by the FDA</a:t>
            </a:r>
          </a:p>
          <a:p>
            <a:pPr marL="914400" lvl="1" indent="-457200">
              <a:spcAft>
                <a:spcPts val="1200"/>
              </a:spcAft>
            </a:pPr>
            <a:r>
              <a:rPr lang="en-US" sz="2400" dirty="0"/>
              <a:t>FDA has directed FRMAC to use the DIL and applicable age group/organ for all FDA Radionuclides as listed in the FDA PAG Manual</a:t>
            </a:r>
          </a:p>
          <a:p>
            <a:pPr marL="914400" lvl="1" indent="-457200">
              <a:spcAft>
                <a:spcPts val="1200"/>
              </a:spcAft>
            </a:pPr>
            <a:r>
              <a:rPr lang="en-US" sz="2400" dirty="0"/>
              <a:t>FRMAC will calculate FILs for all radionuclides </a:t>
            </a:r>
            <a:r>
              <a:rPr lang="en-US" sz="2400" u="sng" dirty="0"/>
              <a:t>not</a:t>
            </a:r>
            <a:r>
              <a:rPr lang="en-US" sz="2400" dirty="0"/>
              <a:t> listed by the FDA</a:t>
            </a:r>
          </a:p>
          <a:p>
            <a:pPr marL="457200" lvl="1" indent="-228600">
              <a:lnSpc>
                <a:spcPct val="90000"/>
              </a:lnSpc>
              <a:spcAft>
                <a:spcPts val="1200"/>
              </a:spcAft>
              <a:buFont typeface="Arial" panose="020B0604020202020204" pitchFamily="34" charset="0"/>
              <a:buChar char="•"/>
            </a:pPr>
            <a:endParaRPr lang="en-US" dirty="0"/>
          </a:p>
        </p:txBody>
      </p:sp>
      <p:sp>
        <p:nvSpPr>
          <p:cNvPr id="5" name="Slide Number Placeholder 4"/>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9DE6EB8-52AB-45EA-A660-3E1EBFA72987}" type="slidenum">
              <a:rPr lang="en-US" sz="1300" smtClean="0">
                <a:latin typeface="Gill Sans MT" panose="020B05020201040202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97</a:t>
            </a:fld>
            <a:endParaRPr kumimoji="0" lang="en-US" sz="1300" b="0" i="0" u="none" strike="noStrike" kern="1200" cap="none" spc="0" normalizeH="0" baseline="0" noProof="0">
              <a:ln>
                <a:noFill/>
              </a:ln>
              <a:solidFill>
                <a:prstClr val="black"/>
              </a:solidFill>
              <a:effectLst/>
              <a:uLnTx/>
              <a:uFillTx/>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6DF8188-7F81-4103-826F-E603B8AFFA4F}" type="datetime1">
              <a:rPr lang="en-US" smtClean="0"/>
              <a:pPr marL="0" marR="0" lvl="0" indent="0" algn="l" defTabSz="914400" rtl="0" eaLnBrk="1" fontAlgn="base" latinLnBrk="0" hangingPunct="1">
                <a:lnSpc>
                  <a:spcPct val="100000"/>
                </a:lnSpc>
                <a:spcBef>
                  <a:spcPct val="0"/>
                </a:spcBef>
                <a:spcAft>
                  <a:spcPct val="0"/>
                </a:spcAft>
                <a:buClrTx/>
                <a:buSzTx/>
                <a:buFontTx/>
                <a:buNone/>
                <a:tabLst/>
                <a:defRPr/>
              </a:pPr>
              <a:t>4/28/2025</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766" y="4205816"/>
            <a:ext cx="3967746" cy="261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Applying Intervention Levels</a:t>
            </a:r>
          </a:p>
        </p:txBody>
      </p:sp>
      <p:sp>
        <p:nvSpPr>
          <p:cNvPr id="3" name="Content Placeholder 2"/>
          <p:cNvSpPr>
            <a:spLocks noGrp="1"/>
          </p:cNvSpPr>
          <p:nvPr>
            <p:ph sz="quarter" idx="11"/>
          </p:nvPr>
        </p:nvSpPr>
        <p:spPr/>
        <p:txBody>
          <a:bodyPr>
            <a:noAutofit/>
          </a:bodyPr>
          <a:lstStyle/>
          <a:p>
            <a:pPr marL="685800" indent="-457200">
              <a:lnSpc>
                <a:spcPct val="90000"/>
              </a:lnSpc>
              <a:buFont typeface="Arial" panose="020B0604020202020204" pitchFamily="34" charset="0"/>
              <a:buChar char="•"/>
            </a:pPr>
            <a:r>
              <a:rPr lang="en-US" sz="2800" dirty="0"/>
              <a:t>Intervention Levels are applicable to foods as prepared for consumption or (generally) “wet”</a:t>
            </a:r>
          </a:p>
          <a:p>
            <a:pPr marL="685800" indent="-457200">
              <a:lnSpc>
                <a:spcPct val="90000"/>
              </a:lnSpc>
              <a:buFont typeface="Arial" panose="020B0604020202020204" pitchFamily="34" charset="0"/>
              <a:buChar char="•"/>
            </a:pPr>
            <a:r>
              <a:rPr lang="en-US" sz="2800" dirty="0"/>
              <a:t>FDA allows FRMAC to exclude the </a:t>
            </a:r>
            <a:r>
              <a:rPr lang="en-US" sz="2800" u="sng" dirty="0"/>
              <a:t>3-month old age group</a:t>
            </a:r>
            <a:r>
              <a:rPr lang="en-US" sz="2800" dirty="0"/>
              <a:t> for Non-FDA Radionuclides because calculation assumptions are questionable for that age group</a:t>
            </a:r>
          </a:p>
          <a:p>
            <a:pPr marL="936625" lvl="1" indent="-246063"/>
            <a:r>
              <a:rPr lang="en-US" sz="2400" dirty="0"/>
              <a:t>When the 3-month old is the limiting age group, discuss with the FDA representative on the A-Team</a:t>
            </a:r>
          </a:p>
          <a:p>
            <a:pPr marL="936625" lvl="1" indent="-246063"/>
            <a:r>
              <a:rPr lang="en-US" sz="2400" dirty="0"/>
              <a:t>Determine the next most limiting age group and exclude the 3-month old</a:t>
            </a:r>
          </a:p>
        </p:txBody>
      </p:sp>
      <p:sp>
        <p:nvSpPr>
          <p:cNvPr id="5" name="Slide Number Placeholder 4"/>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9DE6EB8-52AB-45EA-A660-3E1EBFA72987}" type="slidenum">
              <a:rPr lang="en-US" sz="1300" smtClean="0">
                <a:latin typeface="Gill Sans MT" panose="020B05020201040202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98</a:t>
            </a:fld>
            <a:endParaRPr kumimoji="0" lang="en-US" sz="1300" b="0" i="0" u="none" strike="noStrike" kern="1200" cap="none" spc="0" normalizeH="0" baseline="0" noProof="0" dirty="0">
              <a:ln>
                <a:noFill/>
              </a:ln>
              <a:solidFill>
                <a:prstClr val="black"/>
              </a:solidFill>
              <a:effectLst/>
              <a:uLnTx/>
              <a:uFillTx/>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6DF8188-7F81-4103-826F-E603B8AFFA4F}" type="datetime1">
              <a:rPr lang="en-US" smtClean="0"/>
              <a:pPr marL="0" marR="0" lvl="0" indent="0" algn="l" defTabSz="914400" rtl="0" eaLnBrk="1" fontAlgn="base" latinLnBrk="0" hangingPunct="1">
                <a:lnSpc>
                  <a:spcPct val="100000"/>
                </a:lnSpc>
                <a:spcBef>
                  <a:spcPct val="0"/>
                </a:spcBef>
                <a:spcAft>
                  <a:spcPct val="0"/>
                </a:spcAft>
                <a:buClrTx/>
                <a:buSzTx/>
                <a:buFontTx/>
                <a:buNone/>
                <a:tabLst/>
                <a:defRPr/>
              </a:pPr>
              <a:t>4/28/2025</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972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spAutoFit/>
          </a:bodyPr>
          <a:lstStyle/>
          <a:p>
            <a:r>
              <a:rPr lang="en-US" dirty="0"/>
              <a:t>Ingestion Intervention Level Assumptions</a:t>
            </a:r>
          </a:p>
        </p:txBody>
      </p:sp>
      <p:sp>
        <p:nvSpPr>
          <p:cNvPr id="3" name="Content Placeholder 2"/>
          <p:cNvSpPr>
            <a:spLocks noGrp="1"/>
          </p:cNvSpPr>
          <p:nvPr>
            <p:ph sz="quarter" idx="11"/>
          </p:nvPr>
        </p:nvSpPr>
        <p:spPr>
          <a:xfrm>
            <a:off x="1019908" y="1714732"/>
            <a:ext cx="10426856" cy="4690872"/>
          </a:xfrm>
        </p:spPr>
        <p:txBody>
          <a:bodyPr>
            <a:noAutofit/>
          </a:bodyPr>
          <a:lstStyle/>
          <a:p>
            <a:pPr marL="571500" indent="-342900">
              <a:lnSpc>
                <a:spcPct val="90000"/>
              </a:lnSpc>
              <a:buFont typeface="Arial" panose="020B0604020202020204" pitchFamily="34" charset="0"/>
              <a:buChar char="•"/>
            </a:pPr>
            <a:r>
              <a:rPr lang="en-US" sz="2400" dirty="0"/>
              <a:t>FDA DILs apply to </a:t>
            </a:r>
            <a:r>
              <a:rPr lang="en-US" sz="2400" u="sng" dirty="0"/>
              <a:t>individual radionuclides</a:t>
            </a:r>
            <a:r>
              <a:rPr lang="en-US" sz="2400" dirty="0"/>
              <a:t> or FDA-specified groups</a:t>
            </a:r>
          </a:p>
          <a:p>
            <a:pPr marL="571500" indent="-342900">
              <a:lnSpc>
                <a:spcPct val="90000"/>
              </a:lnSpc>
              <a:buFont typeface="Arial" panose="020B0604020202020204" pitchFamily="34" charset="0"/>
              <a:buChar char="•"/>
            </a:pPr>
            <a:r>
              <a:rPr lang="en-US" sz="2400" dirty="0"/>
              <a:t>FRMAC FILs apply only to individual radionuclides</a:t>
            </a:r>
          </a:p>
          <a:p>
            <a:pPr marL="571500" indent="-342900">
              <a:lnSpc>
                <a:spcPct val="90000"/>
              </a:lnSpc>
              <a:buFont typeface="Arial" panose="020B0604020202020204" pitchFamily="34" charset="0"/>
              <a:buChar char="•"/>
            </a:pPr>
            <a:r>
              <a:rPr lang="en-US" sz="2400" dirty="0"/>
              <a:t>Both DILs and FILs apply only during the first year after an incident</a:t>
            </a:r>
          </a:p>
          <a:p>
            <a:pPr marL="571500" indent="-342900">
              <a:lnSpc>
                <a:spcPct val="90000"/>
              </a:lnSpc>
              <a:buFont typeface="Arial" panose="020B0604020202020204" pitchFamily="34" charset="0"/>
              <a:buChar char="•"/>
            </a:pPr>
            <a:r>
              <a:rPr lang="en-US" sz="2400" dirty="0"/>
              <a:t>Both are based on the most sensitive age group/organ determined from Dose Coefficients and Ingestion Rates</a:t>
            </a:r>
          </a:p>
          <a:p>
            <a:pPr marL="571500" lvl="1" indent="-342900">
              <a:spcAft>
                <a:spcPts val="1200"/>
              </a:spcAft>
              <a:buSzPct val="95000"/>
            </a:pPr>
            <a:r>
              <a:rPr lang="en-US" sz="2400" dirty="0"/>
              <a:t>DILs for FDA radionuclides use ICRP 56 and the National Radiological Protection Board (NRPB) GS7 publication</a:t>
            </a:r>
          </a:p>
          <a:p>
            <a:pPr marL="571500" lvl="1" indent="-342900">
              <a:spcAft>
                <a:spcPts val="1200"/>
              </a:spcAft>
              <a:buSzPct val="95000"/>
            </a:pPr>
            <a:r>
              <a:rPr lang="en-US" sz="2400" dirty="0"/>
              <a:t>FILs for non FDA-listed radionuclides use the ICRP 60+ dosimetry model</a:t>
            </a:r>
          </a:p>
          <a:p>
            <a:pPr marL="571500" indent="-342900">
              <a:lnSpc>
                <a:spcPct val="90000"/>
              </a:lnSpc>
              <a:buFont typeface="Arial" panose="020B0604020202020204" pitchFamily="34" charset="0"/>
              <a:buChar char="•"/>
            </a:pPr>
            <a:r>
              <a:rPr lang="en-US" sz="2400" dirty="0"/>
              <a:t>Annual intake is adjusted to account for radioactive decay</a:t>
            </a:r>
          </a:p>
          <a:p>
            <a:pPr marL="800100" lvl="1" indent="-231775">
              <a:spcAft>
                <a:spcPts val="1200"/>
              </a:spcAft>
              <a:buSzPct val="95000"/>
            </a:pPr>
            <a:r>
              <a:rPr lang="en-US" sz="2200" dirty="0"/>
              <a:t>DIL: Effective Days of Intake (EDI)</a:t>
            </a:r>
          </a:p>
          <a:p>
            <a:pPr marL="800100" lvl="1" indent="-231775">
              <a:spcAft>
                <a:spcPts val="1200"/>
              </a:spcAft>
              <a:buSzPct val="95000"/>
            </a:pPr>
            <a:r>
              <a:rPr lang="en-US" sz="2200" dirty="0"/>
              <a:t>FIL: Integrated Decay </a:t>
            </a:r>
          </a:p>
          <a:p>
            <a:pPr marL="457200" indent="-457200">
              <a:lnSpc>
                <a:spcPct val="90000"/>
              </a:lnSpc>
              <a:buFont typeface="Arial" panose="020B0604020202020204" pitchFamily="34" charset="0"/>
              <a:buChar char="•"/>
            </a:pPr>
            <a:endParaRPr lang="en-US" sz="2800" dirty="0">
              <a:solidFill>
                <a:srgbClr val="FFFF00"/>
              </a:solidFill>
            </a:endParaRPr>
          </a:p>
        </p:txBody>
      </p:sp>
      <p:sp>
        <p:nvSpPr>
          <p:cNvPr id="5" name="Slide Number Placeholder 4"/>
          <p:cNvSpPr>
            <a:spLocks noGrp="1"/>
          </p:cNvSpPr>
          <p:nvPr>
            <p:ph type="sldNum" sz="quarter" idx="4"/>
          </p:nvPr>
        </p:nvSpPr>
        <p:spPr>
          <a:xfrm>
            <a:off x="11544066" y="6587252"/>
            <a:ext cx="489438" cy="273050"/>
          </a:xfrm>
          <a:prstGeom prst="rect">
            <a:avLst/>
          </a:prstGeom>
        </p:spPr>
        <p:txBody>
          <a:bodyPr vert="horz" lIns="0" tIns="0" rIns="0" bIns="0" anchor="b"/>
          <a:lstStyle>
            <a:defPPr>
              <a:defRPr lang="en-US"/>
            </a:defPPr>
            <a:lvl1pPr algn="r"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fld id="{59DE6EB8-52AB-45EA-A660-3E1EBFA72987}" type="slidenum">
              <a:rPr lang="en-US" sz="1300" smtClean="0">
                <a:solidFill>
                  <a:schemeClr val="bg2"/>
                </a:solidFill>
                <a:latin typeface="Gill Sans MT" panose="020B0502020104020203" pitchFamily="34" charset="0"/>
              </a:rPr>
              <a:pPr algn="ctr"/>
              <a:t>99</a:t>
            </a:fld>
            <a:endParaRPr lang="en-US" sz="1300" dirty="0">
              <a:solidFill>
                <a:schemeClr val="bg2"/>
              </a:solidFill>
              <a:latin typeface="Gill Sans MT" panose="020B0502020104020203" pitchFamily="34" charset="0"/>
            </a:endParaRPr>
          </a:p>
        </p:txBody>
      </p:sp>
      <p:sp>
        <p:nvSpPr>
          <p:cNvPr id="4" name="Date Placeholder 3"/>
          <p:cNvSpPr>
            <a:spLocks noGrp="1"/>
          </p:cNvSpPr>
          <p:nvPr>
            <p:ph type="dt" sz="half" idx="4294967295"/>
          </p:nvPr>
        </p:nvSpPr>
        <p:spPr>
          <a:xfrm>
            <a:off x="0" y="6572250"/>
            <a:ext cx="1089025" cy="277813"/>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A6DF8188-7F81-4103-826F-E603B8AFFA4F}" type="datetime1">
              <a:rPr lang="en-US" smtClean="0"/>
              <a:pPr/>
              <a:t>4/28/2025</a:t>
            </a:fld>
            <a:endParaRPr lang="en-US" dirty="0">
              <a:solidFill>
                <a:prstClr val="black"/>
              </a:solidFill>
            </a:endParaRPr>
          </a:p>
        </p:txBody>
      </p:sp>
    </p:spTree>
    <p:extLst>
      <p:ext uri="{BB962C8B-B14F-4D97-AF65-F5344CB8AC3E}">
        <p14:creationId xmlns:p14="http://schemas.microsoft.com/office/powerpoint/2010/main" val="142399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Override1.xml.rels><?xml version="1.0" encoding="UTF-8" standalone="yes"?>
<Relationships xmlns="http://schemas.openxmlformats.org/package/2006/relationships"><Relationship Id="rId1" Type="http://schemas.openxmlformats.org/officeDocument/2006/relationships/image" Target="../media/image84.jpeg"/></Relationships>
</file>

<file path=ppt/theme/theme1.xml><?xml version="1.0" encoding="utf-8"?>
<a:theme xmlns:a="http://schemas.openxmlformats.org/drawingml/2006/main" name="Sandia Angles_UUI UUR Generic">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3" ma:contentTypeDescription="Create a new document." ma:contentTypeScope="" ma:versionID="5fbab4d8e5ec03c7e77cc218b69c0fb3">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7029b676fb4bc4740fa12ead05608141"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4E34D12BCFAC0240A20826305D23CE28" ma:contentTypeVersion="14" ma:contentTypeDescription="Create a new document." ma:contentTypeScope="" ma:versionID="6a410a70177dc963b049859032de4722">
  <xsd:schema xmlns:xsd="http://www.w3.org/2001/XMLSchema" xmlns:xs="http://www.w3.org/2001/XMLSchema" xmlns:p="http://schemas.microsoft.com/office/2006/metadata/properties" xmlns:ns2="aa9071de-f1d9-4b23-83dd-08b1335a1407" xmlns:ns3="389bf431-880a-4b72-abca-ccf1bbc5d2b3" targetNamespace="http://schemas.microsoft.com/office/2006/metadata/properties" ma:root="true" ma:fieldsID="27e031d7d14e29b70c896fdef788ae4d" ns2:_="" ns3:_="">
    <xsd:import namespace="aa9071de-f1d9-4b23-83dd-08b1335a1407"/>
    <xsd:import namespace="389bf431-880a-4b72-abca-ccf1bbc5d2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071de-f1d9-4b23-83dd-08b1335a1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f26c1-4773-4e55-850a-517a34df127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9bf431-880a-4b72-abca-ccf1bbc5d2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27e5a9-8856-4740-9166-a61a114cd949}" ma:internalName="TaxCatchAll" ma:showField="CatchAllData" ma:web="389bf431-880a-4b72-abca-ccf1bbc5d2b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aa9071de-f1d9-4b23-83dd-08b1335a1407">
      <Terms xmlns="http://schemas.microsoft.com/office/infopath/2007/PartnerControls"/>
    </lcf76f155ced4ddcb4097134ff3c332f>
    <TaxCatchAll xmlns="389bf431-880a-4b72-abca-ccf1bbc5d2b3" xsi:nil="true"/>
  </documentManagement>
</p:properties>
</file>

<file path=customXml/itemProps1.xml><?xml version="1.0" encoding="utf-8"?>
<ds:datastoreItem xmlns:ds="http://schemas.openxmlformats.org/officeDocument/2006/customXml" ds:itemID="{F456463D-0152-4407-A2C0-43FDDD244F64}"/>
</file>

<file path=customXml/itemProps2.xml><?xml version="1.0" encoding="utf-8"?>
<ds:datastoreItem xmlns:ds="http://schemas.openxmlformats.org/officeDocument/2006/customXml" ds:itemID="{B7FBE73C-BF74-4002-8272-D8B0CEE37EE4}"/>
</file>

<file path=customXml/itemProps3.xml><?xml version="1.0" encoding="utf-8"?>
<ds:datastoreItem xmlns:ds="http://schemas.openxmlformats.org/officeDocument/2006/customXml" ds:itemID="{A5803C61-DD83-4454-B5ED-15312D0EEA0E}"/>
</file>

<file path=customXml/itemProps4.xml><?xml version="1.0" encoding="utf-8"?>
<ds:datastoreItem xmlns:ds="http://schemas.openxmlformats.org/officeDocument/2006/customXml" ds:itemID="{538CA100-EAF7-46C1-B6BC-49610C4F0266}"/>
</file>

<file path=docProps/app.xml><?xml version="1.0" encoding="utf-8"?>
<Properties xmlns="http://schemas.openxmlformats.org/officeDocument/2006/extended-properties" xmlns:vt="http://schemas.openxmlformats.org/officeDocument/2006/docPropsVTypes">
  <Template>Office Theme</Template>
  <TotalTime>10736</TotalTime>
  <Words>7365</Words>
  <Application>Microsoft Office PowerPoint</Application>
  <PresentationFormat>Widescreen</PresentationFormat>
  <Paragraphs>1244</Paragraphs>
  <Slides>148</Slides>
  <Notes>42</Notes>
  <HiddenSlides>1</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148</vt:i4>
      </vt:variant>
    </vt:vector>
  </HeadingPairs>
  <TitlesOfParts>
    <vt:vector size="164" baseType="lpstr">
      <vt:lpstr>Gill Sans MT</vt:lpstr>
      <vt:lpstr>Open Sans SemiBold</vt:lpstr>
      <vt:lpstr>Courier New</vt:lpstr>
      <vt:lpstr>Open Sans </vt:lpstr>
      <vt:lpstr>Wingdings 2</vt:lpstr>
      <vt:lpstr>Trebuchet MS</vt:lpstr>
      <vt:lpstr>Wingdings</vt:lpstr>
      <vt:lpstr>Arial</vt:lpstr>
      <vt:lpstr>Tahoma</vt:lpstr>
      <vt:lpstr>Open Sans</vt:lpstr>
      <vt:lpstr>Times New Roman</vt:lpstr>
      <vt:lpstr>Calibri</vt:lpstr>
      <vt:lpstr>Open Sans bold</vt:lpstr>
      <vt:lpstr>Sandia Angles_UUI UUR Generic</vt:lpstr>
      <vt:lpstr>Equation</vt:lpstr>
      <vt:lpstr>Microsoft ClipArt Gallery</vt:lpstr>
      <vt:lpstr>Introduction to Turbo FRMAC</vt:lpstr>
      <vt:lpstr>Outline</vt:lpstr>
      <vt:lpstr>Introductions </vt:lpstr>
      <vt:lpstr>Introduction</vt:lpstr>
      <vt:lpstr>Introduction</vt:lpstr>
      <vt:lpstr>DOE/NNSA Consequence Management Program</vt:lpstr>
      <vt:lpstr>Federal Radiological Monitoring and Assessment Center (FRMAC)</vt:lpstr>
      <vt:lpstr>FRMAC Participation</vt:lpstr>
      <vt:lpstr>U.S. Protective Action Guidance</vt:lpstr>
      <vt:lpstr>PAG Manual Guidance</vt:lpstr>
      <vt:lpstr>Ingestion PAGs - Water</vt:lpstr>
      <vt:lpstr>Ingestion PAGs - Food</vt:lpstr>
      <vt:lpstr>Assessment Capability</vt:lpstr>
      <vt:lpstr>FRMAC Assessment Manual</vt:lpstr>
      <vt:lpstr>Turbo FRMAC</vt:lpstr>
      <vt:lpstr>Turbo FRMAC</vt:lpstr>
      <vt:lpstr>Question Answered by Turbo FRMAC</vt:lpstr>
      <vt:lpstr>Field-Observable Values</vt:lpstr>
      <vt:lpstr>Turbo FRMAC Purpose</vt:lpstr>
      <vt:lpstr>Initial Assessment Process</vt:lpstr>
      <vt:lpstr>Model Limitations</vt:lpstr>
      <vt:lpstr>NARAC</vt:lpstr>
      <vt:lpstr>Examples of Turbo FRMAC Use</vt:lpstr>
      <vt:lpstr>Basics of Assessment Science</vt:lpstr>
      <vt:lpstr>Overview</vt:lpstr>
      <vt:lpstr>Public Protection Calculation Concepts</vt:lpstr>
      <vt:lpstr>Public Protection Assessment Concepts</vt:lpstr>
      <vt:lpstr>Commonly-Used Terms</vt:lpstr>
      <vt:lpstr>Time</vt:lpstr>
      <vt:lpstr>Default FRMAC Time Phases</vt:lpstr>
      <vt:lpstr>Time Phases – Early Phase</vt:lpstr>
      <vt:lpstr>Time Phases - Intermediate Phase</vt:lpstr>
      <vt:lpstr>Intermediate Phase PAGs</vt:lpstr>
      <vt:lpstr>Time Phases – Late Phase</vt:lpstr>
      <vt:lpstr>Mixture and Deposition Time</vt:lpstr>
      <vt:lpstr>Evaluation Time</vt:lpstr>
      <vt:lpstr>Avoidable Dose</vt:lpstr>
      <vt:lpstr>Avoidable and Unavoidable Dose</vt:lpstr>
      <vt:lpstr>Weathering and Resuspension</vt:lpstr>
      <vt:lpstr>Resuspension Options</vt:lpstr>
      <vt:lpstr>Breathing Rate</vt:lpstr>
      <vt:lpstr>Lung Clearance Type</vt:lpstr>
      <vt:lpstr>Integrated Air Activity</vt:lpstr>
      <vt:lpstr>Integrated Air Activity</vt:lpstr>
      <vt:lpstr>Integrated Air Activity</vt:lpstr>
      <vt:lpstr>Integrated Air Activity</vt:lpstr>
      <vt:lpstr>Deposition Velocity</vt:lpstr>
      <vt:lpstr>Deposition Velocity</vt:lpstr>
      <vt:lpstr>Deposition Velocity</vt:lpstr>
      <vt:lpstr>Particle Size Distribution</vt:lpstr>
      <vt:lpstr>Radionuclides with Different Chemical/Physical Forms</vt:lpstr>
      <vt:lpstr>Radionuclides with Different Chemical/Physical Forms</vt:lpstr>
      <vt:lpstr>Decay Chain Truncation</vt:lpstr>
      <vt:lpstr>Decay Chain Truncation</vt:lpstr>
      <vt:lpstr>Decay Chain Truncation</vt:lpstr>
      <vt:lpstr>Equilibrium Rules</vt:lpstr>
      <vt:lpstr>Equilibrium Rules</vt:lpstr>
      <vt:lpstr>Occupancy and Sheltering</vt:lpstr>
      <vt:lpstr>Occupancy and Sheltering</vt:lpstr>
      <vt:lpstr>How are public protection doses calculated in Turbo FRMAC?</vt:lpstr>
      <vt:lpstr>Types of Public Protection Calculations </vt:lpstr>
      <vt:lpstr>Types of Derived Response Levels (DRL)</vt:lpstr>
      <vt:lpstr>DRLs and Evaluation Time</vt:lpstr>
      <vt:lpstr>FRMAC Default Assumptions</vt:lpstr>
      <vt:lpstr>Public Protection Calculation Example</vt:lpstr>
      <vt:lpstr>Setting the Stage</vt:lpstr>
      <vt:lpstr>Open Turbo FRMAC</vt:lpstr>
      <vt:lpstr>Select New Calculation</vt:lpstr>
      <vt:lpstr>Name and Describe Calculation</vt:lpstr>
      <vt:lpstr>Verify Time Phases and Evaluation Time</vt:lpstr>
      <vt:lpstr>Build Radionuclide Mixture</vt:lpstr>
      <vt:lpstr>Build Radionuclide Mixture</vt:lpstr>
      <vt:lpstr>Build Radionuclide Mixture</vt:lpstr>
      <vt:lpstr>Export and Save Radionuclide Mixture</vt:lpstr>
      <vt:lpstr>Export and Save Radionuclide Mixture</vt:lpstr>
      <vt:lpstr>Export and Save Radionuclide Mixture</vt:lpstr>
      <vt:lpstr>What is the PAG for this calculation? </vt:lpstr>
      <vt:lpstr>Run Calculation</vt:lpstr>
      <vt:lpstr>New Deposition DRL Created</vt:lpstr>
      <vt:lpstr>New Deposition DRL Created</vt:lpstr>
      <vt:lpstr>New Deposition DRL Created</vt:lpstr>
      <vt:lpstr>Dose Parameters</vt:lpstr>
      <vt:lpstr>Dose Parameters</vt:lpstr>
      <vt:lpstr>Dose Parameters</vt:lpstr>
      <vt:lpstr>1st year Dose Parameters</vt:lpstr>
      <vt:lpstr>Dose Parameters</vt:lpstr>
      <vt:lpstr>Dose Rate/Exposure Rate DRL </vt:lpstr>
      <vt:lpstr>1st Year Integrated Air Concentration  DRL Created</vt:lpstr>
      <vt:lpstr>Summary of Results – Deposition DRLs</vt:lpstr>
      <vt:lpstr>Summary of Results – Integrated Air Activity DRLs</vt:lpstr>
      <vt:lpstr>Ingestion Calculation Concepts</vt:lpstr>
      <vt:lpstr>Ingestion Assessment Concepts</vt:lpstr>
      <vt:lpstr>Ingestion Assessment Concepts</vt:lpstr>
      <vt:lpstr>Ingestion Intervention Level</vt:lpstr>
      <vt:lpstr>FDA DILs</vt:lpstr>
      <vt:lpstr>How is a Ingestion Intervention Level used?</vt:lpstr>
      <vt:lpstr>FRMAC Intervention Levels</vt:lpstr>
      <vt:lpstr>Applying Intervention Levels</vt:lpstr>
      <vt:lpstr>Ingestion Intervention Level Assumptions</vt:lpstr>
      <vt:lpstr>Ingestion Dose</vt:lpstr>
      <vt:lpstr>Ingestion Dose Assumptions</vt:lpstr>
      <vt:lpstr>Ingestion Dose Food Groups</vt:lpstr>
      <vt:lpstr>Ingestion Dose Example</vt:lpstr>
      <vt:lpstr>Setting the Stage</vt:lpstr>
      <vt:lpstr>Open Turbo FRMAC</vt:lpstr>
      <vt:lpstr>Select New Calculation</vt:lpstr>
      <vt:lpstr>Name and Describe Calculation</vt:lpstr>
      <vt:lpstr>Human Intake Rate</vt:lpstr>
      <vt:lpstr>Build Radionuclide Mixture</vt:lpstr>
      <vt:lpstr>Crop Pathway Settings</vt:lpstr>
      <vt:lpstr>ICRP and FDA Settings</vt:lpstr>
      <vt:lpstr>Run Calculation</vt:lpstr>
      <vt:lpstr>New Crop DRL Created</vt:lpstr>
      <vt:lpstr>Web-based Training Opportunities</vt:lpstr>
      <vt:lpstr>PowerPoint Presentation</vt:lpstr>
      <vt:lpstr>PowerPoint Presentation</vt:lpstr>
      <vt:lpstr>Supplemental Slides</vt:lpstr>
      <vt:lpstr>Admin of KI </vt:lpstr>
      <vt:lpstr>Early Phase PAGs</vt:lpstr>
      <vt:lpstr>Assumptions</vt:lpstr>
      <vt:lpstr>Admin of KI Example</vt:lpstr>
      <vt:lpstr>Select a New Calculation</vt:lpstr>
      <vt:lpstr>Name and Describe Calculation</vt:lpstr>
      <vt:lpstr>Verify Time Phases and Evaluation Time</vt:lpstr>
      <vt:lpstr>Build Radionuclide Mixture</vt:lpstr>
      <vt:lpstr>Build Radionuclide Mixture</vt:lpstr>
      <vt:lpstr>Build Radionuclide Mixture</vt:lpstr>
      <vt:lpstr>KI Protection Factors </vt:lpstr>
      <vt:lpstr>Run Calculation</vt:lpstr>
      <vt:lpstr>New Integrated Air DRL Created</vt:lpstr>
      <vt:lpstr>New Integrated Air DRL Created</vt:lpstr>
      <vt:lpstr>Run Calculation</vt:lpstr>
      <vt:lpstr>New Deposition DRL Created</vt:lpstr>
      <vt:lpstr>New Deposition DRL Created</vt:lpstr>
      <vt:lpstr>Run Calculation</vt:lpstr>
      <vt:lpstr>New Dose and Exposure Rate DRL Created</vt:lpstr>
      <vt:lpstr>Using Administration of KI DRLs</vt:lpstr>
      <vt:lpstr>Example Problem</vt:lpstr>
      <vt:lpstr>Select New Calculation</vt:lpstr>
      <vt:lpstr>Name and Describe Calculation</vt:lpstr>
      <vt:lpstr>Verify Time Phases and Evaluation Time</vt:lpstr>
      <vt:lpstr>Build Radionuclide Mixture</vt:lpstr>
      <vt:lpstr>Build Radionuclide Mixture</vt:lpstr>
      <vt:lpstr>Build Radionuclide Mixture</vt:lpstr>
      <vt:lpstr>Build Radionuclide Mixture</vt:lpstr>
      <vt:lpstr>Run Calculation</vt:lpstr>
      <vt:lpstr>New Deposition DRL Created</vt:lpstr>
      <vt:lpstr>Interpreting the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Kalinowski, Autumn Elizabeth</cp:lastModifiedBy>
  <cp:revision>460</cp:revision>
  <dcterms:created xsi:type="dcterms:W3CDTF">2018-07-21T13:25:45Z</dcterms:created>
  <dcterms:modified xsi:type="dcterms:W3CDTF">2025-04-28T14:18:42Z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0x0101004E34D12BCFAC0240A20826305D23CE28</vt:lpwstr>
  </property>
  <property fmtid="{D5CDD505-2E9C-101B-9397-08002B2CF9AE}" pid="3" name="_dlc_DocIdItemGuid">
    <vt:lpwstr>8e299b0b-8b57-4d08-b34f-cb77cfbae4f6</vt:lpwstr>
  </property>
  <property fmtid="{D5CDD505-2E9C-101B-9397-08002B2CF9AE}" pid="4" name="MediaServiceImageTags">
    <vt:lpwstr/>
  </property>
</Properties>
</file>