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74"/>
  </p:notesMasterIdLst>
  <p:handoutMasterIdLst>
    <p:handoutMasterId r:id="rId75"/>
  </p:handoutMasterIdLst>
  <p:sldIdLst>
    <p:sldId id="320" r:id="rId5"/>
    <p:sldId id="321" r:id="rId6"/>
    <p:sldId id="383" r:id="rId7"/>
    <p:sldId id="384" r:id="rId8"/>
    <p:sldId id="385" r:id="rId9"/>
    <p:sldId id="386" r:id="rId10"/>
    <p:sldId id="322" r:id="rId11"/>
    <p:sldId id="323" r:id="rId12"/>
    <p:sldId id="324" r:id="rId13"/>
    <p:sldId id="325" r:id="rId14"/>
    <p:sldId id="326" r:id="rId15"/>
    <p:sldId id="291" r:id="rId16"/>
    <p:sldId id="286" r:id="rId17"/>
    <p:sldId id="287" r:id="rId18"/>
    <p:sldId id="327" r:id="rId19"/>
    <p:sldId id="288" r:id="rId20"/>
    <p:sldId id="328" r:id="rId21"/>
    <p:sldId id="329" r:id="rId22"/>
    <p:sldId id="289" r:id="rId23"/>
    <p:sldId id="374" r:id="rId24"/>
    <p:sldId id="330" r:id="rId25"/>
    <p:sldId id="331" r:id="rId26"/>
    <p:sldId id="375" r:id="rId27"/>
    <p:sldId id="332" r:id="rId28"/>
    <p:sldId id="333" r:id="rId29"/>
    <p:sldId id="334" r:id="rId30"/>
    <p:sldId id="335" r:id="rId31"/>
    <p:sldId id="310" r:id="rId32"/>
    <p:sldId id="336" r:id="rId33"/>
    <p:sldId id="338" r:id="rId34"/>
    <p:sldId id="339" r:id="rId35"/>
    <p:sldId id="340" r:id="rId36"/>
    <p:sldId id="342" r:id="rId37"/>
    <p:sldId id="377" r:id="rId38"/>
    <p:sldId id="345" r:id="rId39"/>
    <p:sldId id="344" r:id="rId40"/>
    <p:sldId id="343" r:id="rId41"/>
    <p:sldId id="346" r:id="rId42"/>
    <p:sldId id="376" r:id="rId43"/>
    <p:sldId id="347" r:id="rId44"/>
    <p:sldId id="350" r:id="rId45"/>
    <p:sldId id="348" r:id="rId46"/>
    <p:sldId id="351" r:id="rId47"/>
    <p:sldId id="349" r:id="rId48"/>
    <p:sldId id="352" r:id="rId49"/>
    <p:sldId id="353" r:id="rId50"/>
    <p:sldId id="354" r:id="rId51"/>
    <p:sldId id="355" r:id="rId52"/>
    <p:sldId id="356" r:id="rId53"/>
    <p:sldId id="378" r:id="rId54"/>
    <p:sldId id="357" r:id="rId55"/>
    <p:sldId id="358" r:id="rId56"/>
    <p:sldId id="359" r:id="rId57"/>
    <p:sldId id="379" r:id="rId58"/>
    <p:sldId id="360" r:id="rId59"/>
    <p:sldId id="299" r:id="rId60"/>
    <p:sldId id="361" r:id="rId61"/>
    <p:sldId id="277" r:id="rId62"/>
    <p:sldId id="362" r:id="rId63"/>
    <p:sldId id="363" r:id="rId64"/>
    <p:sldId id="380" r:id="rId65"/>
    <p:sldId id="364" r:id="rId66"/>
    <p:sldId id="367" r:id="rId67"/>
    <p:sldId id="368" r:id="rId68"/>
    <p:sldId id="369" r:id="rId69"/>
    <p:sldId id="370" r:id="rId70"/>
    <p:sldId id="371" r:id="rId71"/>
    <p:sldId id="372" r:id="rId72"/>
    <p:sldId id="38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CD3"/>
    <a:srgbClr val="002966"/>
    <a:srgbClr val="00264B"/>
    <a:srgbClr val="7BAFD4"/>
    <a:srgbClr val="E6F0F6"/>
    <a:srgbClr val="00000E"/>
    <a:srgbClr val="E5E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33" autoAdjust="0"/>
  </p:normalViewPr>
  <p:slideViewPr>
    <p:cSldViewPr snapToGrid="0">
      <p:cViewPr varScale="1">
        <p:scale>
          <a:sx n="119" d="100"/>
          <a:sy n="119" d="100"/>
        </p:scale>
        <p:origin x="23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Rose" userId="464f4354-c4cc-4e41-95d7-a359691f5111" providerId="ADAL" clId="{7F9E1E38-DF7E-42B3-9301-916341AFC874}"/>
    <pc:docChg chg="delSld">
      <pc:chgData name="Charlotte Rose" userId="464f4354-c4cc-4e41-95d7-a359691f5111" providerId="ADAL" clId="{7F9E1E38-DF7E-42B3-9301-916341AFC874}" dt="2025-05-12T18:01:56.604" v="0" actId="47"/>
      <pc:docMkLst>
        <pc:docMk/>
      </pc:docMkLst>
      <pc:sldChg chg="del">
        <pc:chgData name="Charlotte Rose" userId="464f4354-c4cc-4e41-95d7-a359691f5111" providerId="ADAL" clId="{7F9E1E38-DF7E-42B3-9301-916341AFC874}" dt="2025-05-12T18:01:56.604" v="0" actId="47"/>
        <pc:sldMkLst>
          <pc:docMk/>
          <pc:sldMk cId="599045677" sldId="256"/>
        </pc:sldMkLst>
      </pc:sldChg>
      <pc:sldChg chg="del">
        <pc:chgData name="Charlotte Rose" userId="464f4354-c4cc-4e41-95d7-a359691f5111" providerId="ADAL" clId="{7F9E1E38-DF7E-42B3-9301-916341AFC874}" dt="2025-05-12T18:01:56.604" v="0" actId="47"/>
        <pc:sldMkLst>
          <pc:docMk/>
          <pc:sldMk cId="2487266217" sldId="257"/>
        </pc:sldMkLst>
      </pc:sldChg>
      <pc:sldChg chg="del">
        <pc:chgData name="Charlotte Rose" userId="464f4354-c4cc-4e41-95d7-a359691f5111" providerId="ADAL" clId="{7F9E1E38-DF7E-42B3-9301-916341AFC874}" dt="2025-05-12T18:01:56.604" v="0" actId="47"/>
        <pc:sldMkLst>
          <pc:docMk/>
          <pc:sldMk cId="336082348" sldId="258"/>
        </pc:sldMkLst>
      </pc:sldChg>
      <pc:sldChg chg="del">
        <pc:chgData name="Charlotte Rose" userId="464f4354-c4cc-4e41-95d7-a359691f5111" providerId="ADAL" clId="{7F9E1E38-DF7E-42B3-9301-916341AFC874}" dt="2025-05-12T18:01:56.604" v="0" actId="47"/>
        <pc:sldMkLst>
          <pc:docMk/>
          <pc:sldMk cId="573718567" sldId="259"/>
        </pc:sldMkLst>
      </pc:sldChg>
      <pc:sldChg chg="del">
        <pc:chgData name="Charlotte Rose" userId="464f4354-c4cc-4e41-95d7-a359691f5111" providerId="ADAL" clId="{7F9E1E38-DF7E-42B3-9301-916341AFC874}" dt="2025-05-12T18:01:56.604" v="0" actId="47"/>
        <pc:sldMkLst>
          <pc:docMk/>
          <pc:sldMk cId="2185627257" sldId="260"/>
        </pc:sldMkLst>
      </pc:sldChg>
      <pc:sldChg chg="del">
        <pc:chgData name="Charlotte Rose" userId="464f4354-c4cc-4e41-95d7-a359691f5111" providerId="ADAL" clId="{7F9E1E38-DF7E-42B3-9301-916341AFC874}" dt="2025-05-12T18:01:56.604" v="0" actId="47"/>
        <pc:sldMkLst>
          <pc:docMk/>
          <pc:sldMk cId="1715046313" sldId="261"/>
        </pc:sldMkLst>
      </pc:sldChg>
      <pc:sldChg chg="del">
        <pc:chgData name="Charlotte Rose" userId="464f4354-c4cc-4e41-95d7-a359691f5111" providerId="ADAL" clId="{7F9E1E38-DF7E-42B3-9301-916341AFC874}" dt="2025-05-12T18:01:56.604" v="0" actId="47"/>
        <pc:sldMkLst>
          <pc:docMk/>
          <pc:sldMk cId="1545275281" sldId="262"/>
        </pc:sldMkLst>
      </pc:sldChg>
      <pc:sldChg chg="del">
        <pc:chgData name="Charlotte Rose" userId="464f4354-c4cc-4e41-95d7-a359691f5111" providerId="ADAL" clId="{7F9E1E38-DF7E-42B3-9301-916341AFC874}" dt="2025-05-12T18:01:56.604" v="0" actId="47"/>
        <pc:sldMkLst>
          <pc:docMk/>
          <pc:sldMk cId="4199606638" sldId="264"/>
        </pc:sldMkLst>
      </pc:sldChg>
      <pc:sldChg chg="del">
        <pc:chgData name="Charlotte Rose" userId="464f4354-c4cc-4e41-95d7-a359691f5111" providerId="ADAL" clId="{7F9E1E38-DF7E-42B3-9301-916341AFC874}" dt="2025-05-12T18:01:56.604" v="0" actId="47"/>
        <pc:sldMkLst>
          <pc:docMk/>
          <pc:sldMk cId="2880468224" sldId="267"/>
        </pc:sldMkLst>
      </pc:sldChg>
      <pc:sldChg chg="del">
        <pc:chgData name="Charlotte Rose" userId="464f4354-c4cc-4e41-95d7-a359691f5111" providerId="ADAL" clId="{7F9E1E38-DF7E-42B3-9301-916341AFC874}" dt="2025-05-12T18:01:56.604" v="0" actId="47"/>
        <pc:sldMkLst>
          <pc:docMk/>
          <pc:sldMk cId="3705575228" sldId="269"/>
        </pc:sldMkLst>
      </pc:sldChg>
      <pc:sldChg chg="del">
        <pc:chgData name="Charlotte Rose" userId="464f4354-c4cc-4e41-95d7-a359691f5111" providerId="ADAL" clId="{7F9E1E38-DF7E-42B3-9301-916341AFC874}" dt="2025-05-12T18:01:56.604" v="0" actId="47"/>
        <pc:sldMkLst>
          <pc:docMk/>
          <pc:sldMk cId="3307960345" sldId="270"/>
        </pc:sldMkLst>
      </pc:sldChg>
      <pc:sldChg chg="del">
        <pc:chgData name="Charlotte Rose" userId="464f4354-c4cc-4e41-95d7-a359691f5111" providerId="ADAL" clId="{7F9E1E38-DF7E-42B3-9301-916341AFC874}" dt="2025-05-12T18:01:56.604" v="0" actId="47"/>
        <pc:sldMkLst>
          <pc:docMk/>
          <pc:sldMk cId="4199999892" sldId="271"/>
        </pc:sldMkLst>
      </pc:sldChg>
      <pc:sldChg chg="del">
        <pc:chgData name="Charlotte Rose" userId="464f4354-c4cc-4e41-95d7-a359691f5111" providerId="ADAL" clId="{7F9E1E38-DF7E-42B3-9301-916341AFC874}" dt="2025-05-12T18:01:56.604" v="0" actId="47"/>
        <pc:sldMkLst>
          <pc:docMk/>
          <pc:sldMk cId="4270339616" sldId="272"/>
        </pc:sldMkLst>
      </pc:sldChg>
      <pc:sldChg chg="del">
        <pc:chgData name="Charlotte Rose" userId="464f4354-c4cc-4e41-95d7-a359691f5111" providerId="ADAL" clId="{7F9E1E38-DF7E-42B3-9301-916341AFC874}" dt="2025-05-12T18:01:56.604" v="0" actId="47"/>
        <pc:sldMkLst>
          <pc:docMk/>
          <pc:sldMk cId="2948700943" sldId="273"/>
        </pc:sldMkLst>
      </pc:sldChg>
      <pc:sldChg chg="del">
        <pc:chgData name="Charlotte Rose" userId="464f4354-c4cc-4e41-95d7-a359691f5111" providerId="ADAL" clId="{7F9E1E38-DF7E-42B3-9301-916341AFC874}" dt="2025-05-12T18:01:56.604" v="0" actId="47"/>
        <pc:sldMkLst>
          <pc:docMk/>
          <pc:sldMk cId="1731904672" sldId="274"/>
        </pc:sldMkLst>
      </pc:sldChg>
      <pc:sldChg chg="del">
        <pc:chgData name="Charlotte Rose" userId="464f4354-c4cc-4e41-95d7-a359691f5111" providerId="ADAL" clId="{7F9E1E38-DF7E-42B3-9301-916341AFC874}" dt="2025-05-12T18:01:56.604" v="0" actId="47"/>
        <pc:sldMkLst>
          <pc:docMk/>
          <pc:sldMk cId="3677978883" sldId="275"/>
        </pc:sldMkLst>
      </pc:sldChg>
      <pc:sldChg chg="del">
        <pc:chgData name="Charlotte Rose" userId="464f4354-c4cc-4e41-95d7-a359691f5111" providerId="ADAL" clId="{7F9E1E38-DF7E-42B3-9301-916341AFC874}" dt="2025-05-12T18:01:56.604" v="0" actId="47"/>
        <pc:sldMkLst>
          <pc:docMk/>
          <pc:sldMk cId="475384788" sldId="276"/>
        </pc:sldMkLst>
      </pc:sldChg>
      <pc:sldChg chg="del">
        <pc:chgData name="Charlotte Rose" userId="464f4354-c4cc-4e41-95d7-a359691f5111" providerId="ADAL" clId="{7F9E1E38-DF7E-42B3-9301-916341AFC874}" dt="2025-05-12T18:01:56.604" v="0" actId="47"/>
        <pc:sldMkLst>
          <pc:docMk/>
          <pc:sldMk cId="77615719" sldId="278"/>
        </pc:sldMkLst>
      </pc:sldChg>
      <pc:sldChg chg="del">
        <pc:chgData name="Charlotte Rose" userId="464f4354-c4cc-4e41-95d7-a359691f5111" providerId="ADAL" clId="{7F9E1E38-DF7E-42B3-9301-916341AFC874}" dt="2025-05-12T18:01:56.604" v="0" actId="47"/>
        <pc:sldMkLst>
          <pc:docMk/>
          <pc:sldMk cId="2481036467" sldId="279"/>
        </pc:sldMkLst>
      </pc:sldChg>
      <pc:sldChg chg="del">
        <pc:chgData name="Charlotte Rose" userId="464f4354-c4cc-4e41-95d7-a359691f5111" providerId="ADAL" clId="{7F9E1E38-DF7E-42B3-9301-916341AFC874}" dt="2025-05-12T18:01:56.604" v="0" actId="47"/>
        <pc:sldMkLst>
          <pc:docMk/>
          <pc:sldMk cId="1045843832" sldId="280"/>
        </pc:sldMkLst>
      </pc:sldChg>
      <pc:sldChg chg="del">
        <pc:chgData name="Charlotte Rose" userId="464f4354-c4cc-4e41-95d7-a359691f5111" providerId="ADAL" clId="{7F9E1E38-DF7E-42B3-9301-916341AFC874}" dt="2025-05-12T18:01:56.604" v="0" actId="47"/>
        <pc:sldMkLst>
          <pc:docMk/>
          <pc:sldMk cId="1762501722" sldId="281"/>
        </pc:sldMkLst>
      </pc:sldChg>
      <pc:sldChg chg="del">
        <pc:chgData name="Charlotte Rose" userId="464f4354-c4cc-4e41-95d7-a359691f5111" providerId="ADAL" clId="{7F9E1E38-DF7E-42B3-9301-916341AFC874}" dt="2025-05-12T18:01:56.604" v="0" actId="47"/>
        <pc:sldMkLst>
          <pc:docMk/>
          <pc:sldMk cId="1746293106" sldId="282"/>
        </pc:sldMkLst>
      </pc:sldChg>
      <pc:sldChg chg="del">
        <pc:chgData name="Charlotte Rose" userId="464f4354-c4cc-4e41-95d7-a359691f5111" providerId="ADAL" clId="{7F9E1E38-DF7E-42B3-9301-916341AFC874}" dt="2025-05-12T18:01:56.604" v="0" actId="47"/>
        <pc:sldMkLst>
          <pc:docMk/>
          <pc:sldMk cId="3452597669" sldId="283"/>
        </pc:sldMkLst>
      </pc:sldChg>
      <pc:sldChg chg="del">
        <pc:chgData name="Charlotte Rose" userId="464f4354-c4cc-4e41-95d7-a359691f5111" providerId="ADAL" clId="{7F9E1E38-DF7E-42B3-9301-916341AFC874}" dt="2025-05-12T18:01:56.604" v="0" actId="47"/>
        <pc:sldMkLst>
          <pc:docMk/>
          <pc:sldMk cId="1845623594" sldId="284"/>
        </pc:sldMkLst>
      </pc:sldChg>
      <pc:sldChg chg="del">
        <pc:chgData name="Charlotte Rose" userId="464f4354-c4cc-4e41-95d7-a359691f5111" providerId="ADAL" clId="{7F9E1E38-DF7E-42B3-9301-916341AFC874}" dt="2025-05-12T18:01:56.604" v="0" actId="47"/>
        <pc:sldMkLst>
          <pc:docMk/>
          <pc:sldMk cId="889875531" sldId="285"/>
        </pc:sldMkLst>
      </pc:sldChg>
      <pc:sldChg chg="del">
        <pc:chgData name="Charlotte Rose" userId="464f4354-c4cc-4e41-95d7-a359691f5111" providerId="ADAL" clId="{7F9E1E38-DF7E-42B3-9301-916341AFC874}" dt="2025-05-12T18:01:56.604" v="0" actId="47"/>
        <pc:sldMkLst>
          <pc:docMk/>
          <pc:sldMk cId="2303705568" sldId="292"/>
        </pc:sldMkLst>
      </pc:sldChg>
      <pc:sldChg chg="del">
        <pc:chgData name="Charlotte Rose" userId="464f4354-c4cc-4e41-95d7-a359691f5111" providerId="ADAL" clId="{7F9E1E38-DF7E-42B3-9301-916341AFC874}" dt="2025-05-12T18:01:56.604" v="0" actId="47"/>
        <pc:sldMkLst>
          <pc:docMk/>
          <pc:sldMk cId="999303067" sldId="293"/>
        </pc:sldMkLst>
      </pc:sldChg>
      <pc:sldChg chg="del">
        <pc:chgData name="Charlotte Rose" userId="464f4354-c4cc-4e41-95d7-a359691f5111" providerId="ADAL" clId="{7F9E1E38-DF7E-42B3-9301-916341AFC874}" dt="2025-05-12T18:01:56.604" v="0" actId="47"/>
        <pc:sldMkLst>
          <pc:docMk/>
          <pc:sldMk cId="3936122285" sldId="294"/>
        </pc:sldMkLst>
      </pc:sldChg>
      <pc:sldChg chg="del">
        <pc:chgData name="Charlotte Rose" userId="464f4354-c4cc-4e41-95d7-a359691f5111" providerId="ADAL" clId="{7F9E1E38-DF7E-42B3-9301-916341AFC874}" dt="2025-05-12T18:01:56.604" v="0" actId="47"/>
        <pc:sldMkLst>
          <pc:docMk/>
          <pc:sldMk cId="672603794" sldId="295"/>
        </pc:sldMkLst>
      </pc:sldChg>
      <pc:sldChg chg="del">
        <pc:chgData name="Charlotte Rose" userId="464f4354-c4cc-4e41-95d7-a359691f5111" providerId="ADAL" clId="{7F9E1E38-DF7E-42B3-9301-916341AFC874}" dt="2025-05-12T18:01:56.604" v="0" actId="47"/>
        <pc:sldMkLst>
          <pc:docMk/>
          <pc:sldMk cId="3117029190" sldId="296"/>
        </pc:sldMkLst>
      </pc:sldChg>
      <pc:sldChg chg="del">
        <pc:chgData name="Charlotte Rose" userId="464f4354-c4cc-4e41-95d7-a359691f5111" providerId="ADAL" clId="{7F9E1E38-DF7E-42B3-9301-916341AFC874}" dt="2025-05-12T18:01:56.604" v="0" actId="47"/>
        <pc:sldMkLst>
          <pc:docMk/>
          <pc:sldMk cId="2016376896" sldId="297"/>
        </pc:sldMkLst>
      </pc:sldChg>
      <pc:sldChg chg="del">
        <pc:chgData name="Charlotte Rose" userId="464f4354-c4cc-4e41-95d7-a359691f5111" providerId="ADAL" clId="{7F9E1E38-DF7E-42B3-9301-916341AFC874}" dt="2025-05-12T18:01:56.604" v="0" actId="47"/>
        <pc:sldMkLst>
          <pc:docMk/>
          <pc:sldMk cId="35803584" sldId="298"/>
        </pc:sldMkLst>
      </pc:sldChg>
      <pc:sldChg chg="del">
        <pc:chgData name="Charlotte Rose" userId="464f4354-c4cc-4e41-95d7-a359691f5111" providerId="ADAL" clId="{7F9E1E38-DF7E-42B3-9301-916341AFC874}" dt="2025-05-12T18:01:56.604" v="0" actId="47"/>
        <pc:sldMkLst>
          <pc:docMk/>
          <pc:sldMk cId="2381827205" sldId="300"/>
        </pc:sldMkLst>
      </pc:sldChg>
      <pc:sldChg chg="del">
        <pc:chgData name="Charlotte Rose" userId="464f4354-c4cc-4e41-95d7-a359691f5111" providerId="ADAL" clId="{7F9E1E38-DF7E-42B3-9301-916341AFC874}" dt="2025-05-12T18:01:56.604" v="0" actId="47"/>
        <pc:sldMkLst>
          <pc:docMk/>
          <pc:sldMk cId="2710328794" sldId="301"/>
        </pc:sldMkLst>
      </pc:sldChg>
      <pc:sldChg chg="del">
        <pc:chgData name="Charlotte Rose" userId="464f4354-c4cc-4e41-95d7-a359691f5111" providerId="ADAL" clId="{7F9E1E38-DF7E-42B3-9301-916341AFC874}" dt="2025-05-12T18:01:56.604" v="0" actId="47"/>
        <pc:sldMkLst>
          <pc:docMk/>
          <pc:sldMk cId="1915800913" sldId="302"/>
        </pc:sldMkLst>
      </pc:sldChg>
      <pc:sldChg chg="del">
        <pc:chgData name="Charlotte Rose" userId="464f4354-c4cc-4e41-95d7-a359691f5111" providerId="ADAL" clId="{7F9E1E38-DF7E-42B3-9301-916341AFC874}" dt="2025-05-12T18:01:56.604" v="0" actId="47"/>
        <pc:sldMkLst>
          <pc:docMk/>
          <pc:sldMk cId="1918300356" sldId="303"/>
        </pc:sldMkLst>
      </pc:sldChg>
      <pc:sldChg chg="del">
        <pc:chgData name="Charlotte Rose" userId="464f4354-c4cc-4e41-95d7-a359691f5111" providerId="ADAL" clId="{7F9E1E38-DF7E-42B3-9301-916341AFC874}" dt="2025-05-12T18:01:56.604" v="0" actId="47"/>
        <pc:sldMkLst>
          <pc:docMk/>
          <pc:sldMk cId="4216300334" sldId="304"/>
        </pc:sldMkLst>
      </pc:sldChg>
      <pc:sldChg chg="del">
        <pc:chgData name="Charlotte Rose" userId="464f4354-c4cc-4e41-95d7-a359691f5111" providerId="ADAL" clId="{7F9E1E38-DF7E-42B3-9301-916341AFC874}" dt="2025-05-12T18:01:56.604" v="0" actId="47"/>
        <pc:sldMkLst>
          <pc:docMk/>
          <pc:sldMk cId="2831955718" sldId="305"/>
        </pc:sldMkLst>
      </pc:sldChg>
      <pc:sldChg chg="del">
        <pc:chgData name="Charlotte Rose" userId="464f4354-c4cc-4e41-95d7-a359691f5111" providerId="ADAL" clId="{7F9E1E38-DF7E-42B3-9301-916341AFC874}" dt="2025-05-12T18:01:56.604" v="0" actId="47"/>
        <pc:sldMkLst>
          <pc:docMk/>
          <pc:sldMk cId="870298109" sldId="306"/>
        </pc:sldMkLst>
      </pc:sldChg>
      <pc:sldChg chg="del">
        <pc:chgData name="Charlotte Rose" userId="464f4354-c4cc-4e41-95d7-a359691f5111" providerId="ADAL" clId="{7F9E1E38-DF7E-42B3-9301-916341AFC874}" dt="2025-05-12T18:01:56.604" v="0" actId="47"/>
        <pc:sldMkLst>
          <pc:docMk/>
          <pc:sldMk cId="3071150651" sldId="307"/>
        </pc:sldMkLst>
      </pc:sldChg>
      <pc:sldChg chg="del">
        <pc:chgData name="Charlotte Rose" userId="464f4354-c4cc-4e41-95d7-a359691f5111" providerId="ADAL" clId="{7F9E1E38-DF7E-42B3-9301-916341AFC874}" dt="2025-05-12T18:01:56.604" v="0" actId="47"/>
        <pc:sldMkLst>
          <pc:docMk/>
          <pc:sldMk cId="2494364872" sldId="308"/>
        </pc:sldMkLst>
      </pc:sldChg>
      <pc:sldChg chg="del">
        <pc:chgData name="Charlotte Rose" userId="464f4354-c4cc-4e41-95d7-a359691f5111" providerId="ADAL" clId="{7F9E1E38-DF7E-42B3-9301-916341AFC874}" dt="2025-05-12T18:01:56.604" v="0" actId="47"/>
        <pc:sldMkLst>
          <pc:docMk/>
          <pc:sldMk cId="2919622781" sldId="309"/>
        </pc:sldMkLst>
      </pc:sldChg>
      <pc:sldChg chg="del">
        <pc:chgData name="Charlotte Rose" userId="464f4354-c4cc-4e41-95d7-a359691f5111" providerId="ADAL" clId="{7F9E1E38-DF7E-42B3-9301-916341AFC874}" dt="2025-05-12T18:01:56.604" v="0" actId="47"/>
        <pc:sldMkLst>
          <pc:docMk/>
          <pc:sldMk cId="2739812796" sldId="311"/>
        </pc:sldMkLst>
      </pc:sldChg>
      <pc:sldChg chg="del">
        <pc:chgData name="Charlotte Rose" userId="464f4354-c4cc-4e41-95d7-a359691f5111" providerId="ADAL" clId="{7F9E1E38-DF7E-42B3-9301-916341AFC874}" dt="2025-05-12T18:01:56.604" v="0" actId="47"/>
        <pc:sldMkLst>
          <pc:docMk/>
          <pc:sldMk cId="3395678197" sldId="312"/>
        </pc:sldMkLst>
      </pc:sldChg>
      <pc:sldChg chg="del">
        <pc:chgData name="Charlotte Rose" userId="464f4354-c4cc-4e41-95d7-a359691f5111" providerId="ADAL" clId="{7F9E1E38-DF7E-42B3-9301-916341AFC874}" dt="2025-05-12T18:01:56.604" v="0" actId="47"/>
        <pc:sldMkLst>
          <pc:docMk/>
          <pc:sldMk cId="2949273454" sldId="313"/>
        </pc:sldMkLst>
      </pc:sldChg>
      <pc:sldChg chg="del">
        <pc:chgData name="Charlotte Rose" userId="464f4354-c4cc-4e41-95d7-a359691f5111" providerId="ADAL" clId="{7F9E1E38-DF7E-42B3-9301-916341AFC874}" dt="2025-05-12T18:01:56.604" v="0" actId="47"/>
        <pc:sldMkLst>
          <pc:docMk/>
          <pc:sldMk cId="2978780325" sldId="314"/>
        </pc:sldMkLst>
      </pc:sldChg>
      <pc:sldChg chg="del">
        <pc:chgData name="Charlotte Rose" userId="464f4354-c4cc-4e41-95d7-a359691f5111" providerId="ADAL" clId="{7F9E1E38-DF7E-42B3-9301-916341AFC874}" dt="2025-05-12T18:01:56.604" v="0" actId="47"/>
        <pc:sldMkLst>
          <pc:docMk/>
          <pc:sldMk cId="3254174160" sldId="315"/>
        </pc:sldMkLst>
      </pc:sldChg>
      <pc:sldChg chg="del">
        <pc:chgData name="Charlotte Rose" userId="464f4354-c4cc-4e41-95d7-a359691f5111" providerId="ADAL" clId="{7F9E1E38-DF7E-42B3-9301-916341AFC874}" dt="2025-05-12T18:01:56.604" v="0" actId="47"/>
        <pc:sldMkLst>
          <pc:docMk/>
          <pc:sldMk cId="3976880214" sldId="316"/>
        </pc:sldMkLst>
      </pc:sldChg>
      <pc:sldChg chg="del">
        <pc:chgData name="Charlotte Rose" userId="464f4354-c4cc-4e41-95d7-a359691f5111" providerId="ADAL" clId="{7F9E1E38-DF7E-42B3-9301-916341AFC874}" dt="2025-05-12T18:01:56.604" v="0" actId="47"/>
        <pc:sldMkLst>
          <pc:docMk/>
          <pc:sldMk cId="1603898382" sldId="317"/>
        </pc:sldMkLst>
      </pc:sldChg>
      <pc:sldChg chg="del">
        <pc:chgData name="Charlotte Rose" userId="464f4354-c4cc-4e41-95d7-a359691f5111" providerId="ADAL" clId="{7F9E1E38-DF7E-42B3-9301-916341AFC874}" dt="2025-05-12T18:01:56.604" v="0" actId="47"/>
        <pc:sldMkLst>
          <pc:docMk/>
          <pc:sldMk cId="2139294250" sldId="318"/>
        </pc:sldMkLst>
      </pc:sldChg>
      <pc:sldChg chg="del">
        <pc:chgData name="Charlotte Rose" userId="464f4354-c4cc-4e41-95d7-a359691f5111" providerId="ADAL" clId="{7F9E1E38-DF7E-42B3-9301-916341AFC874}" dt="2025-05-12T18:01:56.604" v="0" actId="47"/>
        <pc:sldMkLst>
          <pc:docMk/>
          <pc:sldMk cId="4274612839" sldId="3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5E704-BC83-0A69-61D6-1C2510659C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CBEECB-1421-49E1-445D-2F8EAC3878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264FA7-C914-3C4E-ADB8-527621054AE0}" type="datetimeFigureOut">
              <a:rPr lang="en-US" smtClean="0"/>
              <a:t>5/12/2025</a:t>
            </a:fld>
            <a:endParaRPr lang="en-US"/>
          </a:p>
        </p:txBody>
      </p:sp>
      <p:sp>
        <p:nvSpPr>
          <p:cNvPr id="4" name="Footer Placeholder 3">
            <a:extLst>
              <a:ext uri="{FF2B5EF4-FFF2-40B4-BE49-F238E27FC236}">
                <a16:creationId xmlns:a16="http://schemas.microsoft.com/office/drawing/2014/main" id="{0222FD75-833E-3EF7-A53A-90A9500232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83335E-2F41-DC89-1888-92496D2FA8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73A8B4-1E65-A34A-821B-DCC7684C4C59}" type="slidenum">
              <a:rPr lang="en-US" smtClean="0"/>
              <a:t>‹#›</a:t>
            </a:fld>
            <a:endParaRPr lang="en-US"/>
          </a:p>
        </p:txBody>
      </p:sp>
    </p:spTree>
    <p:extLst>
      <p:ext uri="{BB962C8B-B14F-4D97-AF65-F5344CB8AC3E}">
        <p14:creationId xmlns:p14="http://schemas.microsoft.com/office/powerpoint/2010/main" val="3838389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775CA-7537-4AB6-BF6C-96910041BBC3}"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C9A8B-6423-4DD8-A52A-D5F1BE331976}" type="slidenum">
              <a:rPr lang="en-US" smtClean="0"/>
              <a:t>‹#›</a:t>
            </a:fld>
            <a:endParaRPr lang="en-US"/>
          </a:p>
        </p:txBody>
      </p:sp>
    </p:spTree>
    <p:extLst>
      <p:ext uri="{BB962C8B-B14F-4D97-AF65-F5344CB8AC3E}">
        <p14:creationId xmlns:p14="http://schemas.microsoft.com/office/powerpoint/2010/main" val="311778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Parameters used. Select distances from 1 um to 1 cm. </a:t>
            </a:r>
          </a:p>
        </p:txBody>
      </p:sp>
      <p:sp>
        <p:nvSpPr>
          <p:cNvPr id="4" name="Slide Number Placeholder 3"/>
          <p:cNvSpPr>
            <a:spLocks noGrp="1"/>
          </p:cNvSpPr>
          <p:nvPr>
            <p:ph type="sldNum" sz="quarter" idx="5"/>
          </p:nvPr>
        </p:nvSpPr>
        <p:spPr/>
        <p:txBody>
          <a:bodyPr/>
          <a:lstStyle/>
          <a:p>
            <a:fld id="{FBCC9A8B-6423-4DD8-A52A-D5F1BE331976}" type="slidenum">
              <a:rPr lang="en-US" smtClean="0"/>
              <a:t>4</a:t>
            </a:fld>
            <a:endParaRPr lang="en-US"/>
          </a:p>
        </p:txBody>
      </p:sp>
    </p:spTree>
    <p:extLst>
      <p:ext uri="{BB962C8B-B14F-4D97-AF65-F5344CB8AC3E}">
        <p14:creationId xmlns:p14="http://schemas.microsoft.com/office/powerpoint/2010/main" val="4068365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18</a:t>
            </a:fld>
            <a:endParaRPr lang="en-US"/>
          </a:p>
        </p:txBody>
      </p:sp>
    </p:spTree>
    <p:extLst>
      <p:ext uri="{BB962C8B-B14F-4D97-AF65-F5344CB8AC3E}">
        <p14:creationId xmlns:p14="http://schemas.microsoft.com/office/powerpoint/2010/main" val="271672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The first step is to use the point source geometry to estimate the magnitude of the dose and to collect some other useful information.  Start SkinDose or select “Reset Window” from its file dropdown menu.  Select the “Nuclide List” button.  If Co‑60 does not appear in the ”Available in Database” frame, enter an Effective Z of 25.5, selecting the ICRP 107 radio button and double-click “Co-60” in the radionuclide listing.  Once loaded, go the SkinDose main window. For a Point source, confirm a Dose Depth of 7 mg/cm</a:t>
            </a:r>
            <a:r>
              <a:rPr lang="en-US" sz="1200" baseline="30000" dirty="0">
                <a:effectLst/>
                <a:latin typeface="Arial" panose="020B0604020202020204" pitchFamily="34" charset="0"/>
                <a:ea typeface="Calibri" panose="020F0502020204030204" pitchFamily="34" charset="0"/>
              </a:rPr>
              <a:t>2</a:t>
            </a:r>
            <a:r>
              <a:rPr lang="en-US" sz="1200" dirty="0">
                <a:effectLst/>
                <a:latin typeface="Arial" panose="020B0604020202020204" pitchFamily="34" charset="0"/>
                <a:ea typeface="Calibri" panose="020F0502020204030204" pitchFamily="34" charset="0"/>
              </a:rPr>
              <a:t>, enter an Exposure Time of 15 minutes, and confirm an Averaging Area of 10 cm</a:t>
            </a:r>
            <a:r>
              <a:rPr lang="en-US" sz="1200" baseline="30000" dirty="0">
                <a:effectLst/>
                <a:latin typeface="Arial" panose="020B0604020202020204" pitchFamily="34" charset="0"/>
                <a:ea typeface="Calibri" panose="020F0502020204030204" pitchFamily="34" charset="0"/>
              </a:rPr>
              <a:t>2</a:t>
            </a:r>
            <a:r>
              <a:rPr lang="en-US" sz="1200" dirty="0">
                <a:effectLst/>
                <a:latin typeface="Arial" panose="020B0604020202020204" pitchFamily="34" charset="0"/>
                <a:ea typeface="Calibri" panose="020F0502020204030204" pitchFamily="34" charset="0"/>
              </a:rPr>
              <a:t>.  Enter 92.5 MBq for Co-60.  Select “Covers” and enter a Density of 0.6 g/cm</a:t>
            </a:r>
            <a:r>
              <a:rPr lang="en-US" sz="1200" baseline="30000" dirty="0">
                <a:effectLst/>
                <a:latin typeface="Arial" panose="020B0604020202020204" pitchFamily="34" charset="0"/>
                <a:ea typeface="Calibri" panose="020F0502020204030204" pitchFamily="34" charset="0"/>
              </a:rPr>
              <a:t>3</a:t>
            </a:r>
            <a:r>
              <a:rPr lang="en-US" sz="1200" dirty="0">
                <a:effectLst/>
                <a:latin typeface="Arial" panose="020B0604020202020204" pitchFamily="34" charset="0"/>
                <a:ea typeface="Calibri" panose="020F0502020204030204" pitchFamily="34" charset="0"/>
              </a:rPr>
              <a:t> and a Thickness of 0.03 cm; press “Apply”.  After you click “Calculate” the SkinDose results table will display an electron dose equivalent of </a:t>
            </a:r>
            <a:r>
              <a:rPr lang="en-US" sz="1200" b="1" dirty="0">
                <a:effectLst/>
                <a:latin typeface="Arial" panose="020B0604020202020204" pitchFamily="34" charset="0"/>
                <a:ea typeface="Calibri" panose="020F0502020204030204" pitchFamily="34" charset="0"/>
              </a:rPr>
              <a:t>330 mSv</a:t>
            </a:r>
            <a:r>
              <a:rPr lang="en-US" sz="1200" dirty="0">
                <a:effectLst/>
                <a:latin typeface="Arial" panose="020B0604020202020204" pitchFamily="34" charset="0"/>
                <a:ea typeface="Calibri" panose="020F0502020204030204" pitchFamily="34" charset="0"/>
              </a:rPr>
              <a:t>, a photon dose of </a:t>
            </a:r>
            <a:r>
              <a:rPr lang="en-US" sz="1200" b="1" dirty="0">
                <a:effectLst/>
                <a:latin typeface="Arial" panose="020B0604020202020204" pitchFamily="34" charset="0"/>
                <a:ea typeface="Calibri" panose="020F0502020204030204" pitchFamily="34" charset="0"/>
              </a:rPr>
              <a:t>100 mSv,</a:t>
            </a:r>
            <a:r>
              <a:rPr lang="en-US" sz="1200" dirty="0">
                <a:effectLst/>
                <a:latin typeface="Arial" panose="020B0604020202020204" pitchFamily="34" charset="0"/>
                <a:ea typeface="Calibri" panose="020F0502020204030204" pitchFamily="34" charset="0"/>
              </a:rPr>
              <a:t> and a total dose of </a:t>
            </a:r>
            <a:r>
              <a:rPr lang="en-US" sz="1200" b="1" dirty="0">
                <a:effectLst/>
                <a:latin typeface="Arial" panose="020B0604020202020204" pitchFamily="34" charset="0"/>
                <a:ea typeface="Calibri" panose="020F0502020204030204" pitchFamily="34" charset="0"/>
              </a:rPr>
              <a:t>430 mSv</a:t>
            </a:r>
            <a:r>
              <a:rPr lang="en-US" sz="1200" dirty="0">
                <a:effectLst/>
                <a:latin typeface="Arial" panose="020B0604020202020204" pitchFamily="34" charset="0"/>
                <a:ea typeface="Calibri" panose="020F0502020204030204" pitchFamily="34" charset="0"/>
              </a:rPr>
              <a:t>, a value approaching the regulatory limit.  Thus, a more realistic calculation is desirable.  In addition, because there is a photon component to the dose, a dose calculation at 1 cm may be desired.</a:t>
            </a:r>
          </a:p>
          <a:p>
            <a:endParaRPr lang="en-US" dirty="0"/>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19</a:t>
            </a:fld>
            <a:endParaRPr lang="en-US"/>
          </a:p>
        </p:txBody>
      </p:sp>
    </p:spTree>
    <p:extLst>
      <p:ext uri="{BB962C8B-B14F-4D97-AF65-F5344CB8AC3E}">
        <p14:creationId xmlns:p14="http://schemas.microsoft.com/office/powerpoint/2010/main" val="263503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B4E33-9BCE-208C-1EC6-120A946B9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58ACD-DFEF-D7A8-F05D-A32510F5F0F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6AF653D2-F3BC-833D-F3B5-69CF4EFE1E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Using the cylinder or slab model will result in a more realistic calculation because the effects of self-shielding of the electron particles will be considered.  As described previously, the slab and cylinder models can be used for a particle that is known to be rectangular.  Return to the top of the SkinDose window and choose the slab as the Source Geometry Type and enter the parameters of the slab source. We know this to be 50 micrometers thick, and 80 by 70 microns with a density of 8.3g/cc.  </a:t>
                </a:r>
                <a:endParaRPr lang="en-US" dirty="0"/>
              </a:p>
            </p:txBody>
          </p:sp>
        </mc:Choice>
        <mc:Fallback xmlns="">
          <p:sp>
            <p:nvSpPr>
              <p:cNvPr id="3" name="Notes Placeholder 2">
                <a:extLst>
                  <a:ext uri="{FF2B5EF4-FFF2-40B4-BE49-F238E27FC236}">
                    <a16:creationId xmlns:a16="http://schemas.microsoft.com/office/drawing/2014/main" id="{5C00687F-2D41-ADA3-CAF3-1B57543B33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Using the cylinder model will result in a more realistic calculation because the effects of self-shielding of the electron particles will be considered.  As described previously, the slab and cylinder models can be used for a particle that is known to be rectangular.  Return to the top of the SkinDose window and choose the cylinder as the Source Geometry Type.  The diameter of a disk source, with the same area as the rectangular source, is found by:</a:t>
                </a:r>
              </a:p>
              <a:p>
                <a:pPr/>
                <a:r>
                  <a:rPr lang="en-US" sz="1800" i="0">
                    <a:effectLst/>
                    <a:latin typeface="Cambria Math" panose="02040503050406030204" pitchFamily="18" charset="0"/>
                    <a:ea typeface="Calibri" panose="020F0502020204030204" pitchFamily="34" charset="0"/>
                    <a:cs typeface="Arial" panose="020B0604020202020204" pitchFamily="34" charset="0"/>
                  </a:rPr>
                  <a:t>𝑑=2</a:t>
                </a:r>
                <a:r>
                  <a:rPr lang="en-US"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𝑋∙𝑌)⁄𝜋)=2</a:t>
                </a:r>
                <a:r>
                  <a:rPr lang="en-US"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80 𝜇𝑚∙70 𝜇𝑚)⁄𝜋)=84 𝜇𝑚</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Enter 84 </a:t>
                </a:r>
                <a:r>
                  <a:rPr lang="en-US" sz="1800">
                    <a:effectLst/>
                    <a:latin typeface="Symbol" panose="05050102010706020507" pitchFamily="18" charset="2"/>
                    <a:ea typeface="Calibri" panose="020F0502020204030204" pitchFamily="34" charset="0"/>
                  </a:rPr>
                  <a:t>m</a:t>
                </a:r>
                <a:r>
                  <a:rPr lang="en-US" sz="1800">
                    <a:effectLst/>
                    <a:latin typeface="Arial" panose="020B0604020202020204" pitchFamily="34" charset="0"/>
                    <a:ea typeface="Calibri" panose="020F0502020204030204" pitchFamily="34" charset="0"/>
                  </a:rPr>
                  <a:t>m for the source Diameter, 50 </a:t>
                </a:r>
                <a:r>
                  <a:rPr lang="en-US" sz="1800">
                    <a:effectLst/>
                    <a:latin typeface="Symbol" panose="05050102010706020507" pitchFamily="18" charset="2"/>
                    <a:ea typeface="Calibri" panose="020F0502020204030204" pitchFamily="34" charset="0"/>
                  </a:rPr>
                  <a:t>m</a:t>
                </a:r>
                <a:r>
                  <a:rPr lang="en-US" sz="1800">
                    <a:effectLst/>
                    <a:latin typeface="Arial" panose="020B0604020202020204" pitchFamily="34" charset="0"/>
                    <a:ea typeface="Calibri" panose="020F0502020204030204" pitchFamily="34" charset="0"/>
                  </a:rPr>
                  <a:t>m for the source Thickness, and 8.3 g/cm</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 for the Source Density. Confirm a 7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Dose Depth, a 15-minute Exposure Time, and an Averaging Area of 10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Select “Covers” and confirm 0.6 g/cm</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 as the Density and 0.03 cm as the Thickness.  Click “Calculate”.  The SkinDose results table displays an electron dose of </a:t>
                </a:r>
                <a:r>
                  <a:rPr lang="en-US" sz="1800" b="1">
                    <a:effectLst/>
                    <a:latin typeface="Arial" panose="020B0604020202020204" pitchFamily="34" charset="0"/>
                    <a:ea typeface="Calibri" panose="020F0502020204030204" pitchFamily="34" charset="0"/>
                  </a:rPr>
                  <a:t>120 mSv</a:t>
                </a:r>
                <a:r>
                  <a:rPr lang="en-US" sz="1800">
                    <a:effectLst/>
                    <a:latin typeface="Arial" panose="020B0604020202020204" pitchFamily="34" charset="0"/>
                    <a:ea typeface="Calibri" panose="020F0502020204030204" pitchFamily="34" charset="0"/>
                  </a:rPr>
                  <a:t>, a photon dose of </a:t>
                </a:r>
                <a:r>
                  <a:rPr lang="en-US" sz="1800" b="1">
                    <a:effectLst/>
                    <a:latin typeface="Arial" panose="020B0604020202020204" pitchFamily="34" charset="0"/>
                    <a:ea typeface="Calibri" panose="020F0502020204030204" pitchFamily="34" charset="0"/>
                  </a:rPr>
                  <a:t>130 mSv</a:t>
                </a:r>
                <a:r>
                  <a:rPr lang="en-US" sz="1800">
                    <a:effectLst/>
                    <a:latin typeface="Arial" panose="020B0604020202020204" pitchFamily="34" charset="0"/>
                    <a:ea typeface="Calibri" panose="020F0502020204030204" pitchFamily="34" charset="0"/>
                  </a:rPr>
                  <a:t>, and a total dose of </a:t>
                </a:r>
                <a:r>
                  <a:rPr lang="en-US" sz="1800" b="1">
                    <a:effectLst/>
                    <a:latin typeface="Arial" panose="020B0604020202020204" pitchFamily="34" charset="0"/>
                    <a:ea typeface="Calibri" panose="020F0502020204030204" pitchFamily="34" charset="0"/>
                  </a:rPr>
                  <a:t>260 mSv</a:t>
                </a:r>
                <a:r>
                  <a:rPr lang="en-US" sz="1800">
                    <a:effectLst/>
                    <a:latin typeface="Arial" panose="020B0604020202020204" pitchFamily="34" charset="0"/>
                    <a:ea typeface="Calibri" panose="020F0502020204030204" pitchFamily="34" charset="0"/>
                  </a:rPr>
                  <a:t> (the total dose appears to be greater than the sum, but this is because of rounding).  Including the effects of self-shielding greatly reduced the electron dose and resulted in a dose that is now below regulatory limits.  To investigate the </a:t>
                </a:r>
                <a:r>
                  <a:rPr lang="en-US" sz="1800" err="1">
                    <a:effectLst/>
                    <a:latin typeface="Arial" panose="020B0604020202020204" pitchFamily="34" charset="0"/>
                    <a:ea typeface="Calibri" panose="020F0502020204030204" pitchFamily="34" charset="0"/>
                  </a:rPr>
                  <a:t>dosimetric</a:t>
                </a:r>
                <a:r>
                  <a:rPr lang="en-US" sz="1800">
                    <a:effectLst/>
                    <a:latin typeface="Arial" panose="020B0604020202020204" pitchFamily="34" charset="0"/>
                    <a:ea typeface="Calibri" panose="020F0502020204030204" pitchFamily="34" charset="0"/>
                  </a:rPr>
                  <a:t> influence of tissue depth, calculate dose at 1 cm by returning to the top of the window, and changing the Dose Depth to 1,000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Click “Calculate”.  The SkinDose results table displays a dose at 1 cm of </a:t>
                </a:r>
                <a:r>
                  <a:rPr lang="en-US" sz="1800" b="1">
                    <a:effectLst/>
                    <a:latin typeface="Arial" panose="020B0604020202020204" pitchFamily="34" charset="0"/>
                    <a:ea typeface="Calibri" panose="020F0502020204030204" pitchFamily="34" charset="0"/>
                  </a:rPr>
                  <a:t>32 mSv</a:t>
                </a:r>
                <a:r>
                  <a:rPr lang="en-US" sz="1800">
                    <a:effectLst/>
                    <a:latin typeface="Arial" panose="020B0604020202020204" pitchFamily="34" charset="0"/>
                    <a:ea typeface="Calibri" panose="020F0502020204030204" pitchFamily="34" charset="0"/>
                  </a:rPr>
                  <a:t>, all from photons.</a:t>
                </a:r>
              </a:p>
              <a:p>
                <a:endParaRPr lang="en-US"/>
              </a:p>
            </p:txBody>
          </p:sp>
        </mc:Fallback>
      </mc:AlternateContent>
      <p:sp>
        <p:nvSpPr>
          <p:cNvPr id="4" name="Slide Number Placeholder 3">
            <a:extLst>
              <a:ext uri="{FF2B5EF4-FFF2-40B4-BE49-F238E27FC236}">
                <a16:creationId xmlns:a16="http://schemas.microsoft.com/office/drawing/2014/main" id="{13051581-C5F1-3E99-FBF7-976C0F2DD5D8}"/>
              </a:ext>
            </a:extLst>
          </p:cNvPr>
          <p:cNvSpPr>
            <a:spLocks noGrp="1"/>
          </p:cNvSpPr>
          <p:nvPr>
            <p:ph type="sldNum" sz="quarter" idx="5"/>
          </p:nvPr>
        </p:nvSpPr>
        <p:spPr/>
        <p:txBody>
          <a:bodyPr/>
          <a:lstStyle/>
          <a:p>
            <a:fld id="{FBCC9A8B-6423-4DD8-A52A-D5F1BE331976}" type="slidenum">
              <a:rPr lang="en-US" smtClean="0"/>
              <a:t>20</a:t>
            </a:fld>
            <a:endParaRPr lang="en-US"/>
          </a:p>
        </p:txBody>
      </p:sp>
    </p:spTree>
    <p:extLst>
      <p:ext uri="{BB962C8B-B14F-4D97-AF65-F5344CB8AC3E}">
        <p14:creationId xmlns:p14="http://schemas.microsoft.com/office/powerpoint/2010/main" val="599848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214BF-DB54-903C-ED9A-12A527248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8F582-C9FB-A2C7-6ADC-55CDCC87281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5C00687F-2D41-ADA3-CAF3-1B57543B33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To view what the shallow skin dose is when using a slab source,  Return to the top of the SkinDose window and choose the cylinder as the Source Geometry Type.  The diameter of a disk source, with the same area as the rectangular source, is found by:</a:t>
                </a:r>
              </a:p>
              <a:p>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Arial" panose="020B0604020202020204" pitchFamily="34" charset="0"/>
                        </a:rPr>
                        <m:t>𝑑</m:t>
                      </m:r>
                      <m:r>
                        <a:rPr lang="en-US" sz="1800" i="1" smtClean="0">
                          <a:effectLst/>
                          <a:latin typeface="Cambria Math" panose="02040503050406030204" pitchFamily="18" charset="0"/>
                          <a:ea typeface="Calibri" panose="020F0502020204030204" pitchFamily="34" charset="0"/>
                          <a:cs typeface="Arial" panose="020B0604020202020204" pitchFamily="34" charset="0"/>
                        </a:rPr>
                        <m:t>=2</m:t>
                      </m:r>
                      <m:rad>
                        <m:radPr>
                          <m:degHide m:val="on"/>
                          <m:ctrlPr>
                            <a:rPr lang="en-US" i="1">
                              <a:effectLst/>
                              <a:latin typeface="Cambria Math" panose="02040503050406030204" pitchFamily="18" charset="0"/>
                            </a:rPr>
                          </m:ctrlPr>
                        </m:radPr>
                        <m:deg/>
                        <m:e>
                          <m:f>
                            <m:fPr>
                              <m:type m:val="skw"/>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Arial" panose="020B0604020202020204" pitchFamily="34" charset="0"/>
                                </a:rPr>
                                <m:t>𝑋</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𝑌</m:t>
                              </m:r>
                            </m:num>
                            <m:den>
                              <m:r>
                                <a:rPr lang="en-US" sz="1800" i="1">
                                  <a:effectLst/>
                                  <a:latin typeface="Cambria Math" panose="02040503050406030204" pitchFamily="18" charset="0"/>
                                  <a:ea typeface="Calibri" panose="020F0502020204030204" pitchFamily="34" charset="0"/>
                                  <a:cs typeface="Arial" panose="020B0604020202020204" pitchFamily="34" charset="0"/>
                                </a:rPr>
                                <m:t>𝜋</m:t>
                              </m:r>
                            </m:den>
                          </m:f>
                        </m:e>
                      </m:rad>
                      <m:r>
                        <a:rPr lang="en-US" sz="1800" i="1">
                          <a:effectLst/>
                          <a:latin typeface="Cambria Math" panose="02040503050406030204" pitchFamily="18" charset="0"/>
                          <a:ea typeface="Calibri" panose="020F0502020204030204" pitchFamily="34" charset="0"/>
                          <a:cs typeface="Arial" panose="020B0604020202020204" pitchFamily="34" charset="0"/>
                        </a:rPr>
                        <m:t>=2</m:t>
                      </m:r>
                      <m:rad>
                        <m:radPr>
                          <m:degHide m:val="on"/>
                          <m:ctrlPr>
                            <a:rPr lang="en-US" i="1">
                              <a:effectLst/>
                              <a:latin typeface="Cambria Math" panose="02040503050406030204" pitchFamily="18" charset="0"/>
                            </a:rPr>
                          </m:ctrlPr>
                        </m:radPr>
                        <m:deg/>
                        <m:e>
                          <m:f>
                            <m:fPr>
                              <m:type m:val="skw"/>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Arial" panose="020B0604020202020204" pitchFamily="34" charset="0"/>
                                </a:rPr>
                                <m:t>80 </m:t>
                              </m:r>
                              <m:r>
                                <a:rPr lang="en-US" sz="1800" i="1">
                                  <a:effectLst/>
                                  <a:latin typeface="Cambria Math" panose="02040503050406030204" pitchFamily="18" charset="0"/>
                                  <a:ea typeface="Calibri" panose="020F0502020204030204" pitchFamily="34" charset="0"/>
                                  <a:cs typeface="Arial" panose="020B0604020202020204" pitchFamily="34" charset="0"/>
                                </a:rPr>
                                <m:t>𝜇</m:t>
                              </m:r>
                              <m:r>
                                <a:rPr lang="en-US" sz="1800" i="1">
                                  <a:effectLst/>
                                  <a:latin typeface="Cambria Math" panose="02040503050406030204" pitchFamily="18" charset="0"/>
                                  <a:ea typeface="Calibri" panose="020F0502020204030204" pitchFamily="34" charset="0"/>
                                  <a:cs typeface="Arial" panose="020B0604020202020204" pitchFamily="34" charset="0"/>
                                </a:rPr>
                                <m:t>𝑚</m:t>
                              </m:r>
                              <m:r>
                                <a:rPr lang="en-US" sz="1800" i="1">
                                  <a:effectLst/>
                                  <a:latin typeface="Cambria Math" panose="02040503050406030204" pitchFamily="18" charset="0"/>
                                  <a:ea typeface="Calibri" panose="020F0502020204030204" pitchFamily="34" charset="0"/>
                                  <a:cs typeface="Arial" panose="020B0604020202020204" pitchFamily="34" charset="0"/>
                                </a:rPr>
                                <m:t>∙70 </m:t>
                              </m:r>
                              <m:r>
                                <a:rPr lang="en-US" sz="1800" i="1">
                                  <a:effectLst/>
                                  <a:latin typeface="Cambria Math" panose="02040503050406030204" pitchFamily="18" charset="0"/>
                                  <a:ea typeface="Calibri" panose="020F0502020204030204" pitchFamily="34" charset="0"/>
                                  <a:cs typeface="Arial" panose="020B0604020202020204" pitchFamily="34" charset="0"/>
                                </a:rPr>
                                <m:t>𝜇</m:t>
                              </m:r>
                              <m:r>
                                <a:rPr lang="en-US" sz="1800" i="1">
                                  <a:effectLst/>
                                  <a:latin typeface="Cambria Math" panose="02040503050406030204" pitchFamily="18" charset="0"/>
                                  <a:ea typeface="Calibri" panose="020F0502020204030204" pitchFamily="34" charset="0"/>
                                  <a:cs typeface="Arial" panose="020B0604020202020204" pitchFamily="34" charset="0"/>
                                </a:rPr>
                                <m:t>𝑚</m:t>
                              </m:r>
                            </m:num>
                            <m:den>
                              <m:r>
                                <a:rPr lang="en-US" sz="1800" i="1">
                                  <a:effectLst/>
                                  <a:latin typeface="Cambria Math" panose="02040503050406030204" pitchFamily="18" charset="0"/>
                                  <a:ea typeface="Calibri" panose="020F0502020204030204" pitchFamily="34" charset="0"/>
                                  <a:cs typeface="Arial" panose="020B0604020202020204" pitchFamily="34" charset="0"/>
                                </a:rPr>
                                <m:t>𝜋</m:t>
                              </m:r>
                            </m:den>
                          </m:f>
                        </m:e>
                      </m:rad>
                      <m:r>
                        <a:rPr lang="en-US" sz="1800" i="1">
                          <a:effectLst/>
                          <a:latin typeface="Cambria Math" panose="02040503050406030204" pitchFamily="18" charset="0"/>
                          <a:ea typeface="Calibri" panose="020F0502020204030204" pitchFamily="34" charset="0"/>
                          <a:cs typeface="Arial" panose="020B0604020202020204" pitchFamily="34" charset="0"/>
                        </a:rPr>
                        <m:t>=84 </m:t>
                      </m:r>
                      <m:r>
                        <a:rPr lang="en-US" sz="1800" i="1">
                          <a:effectLst/>
                          <a:latin typeface="Cambria Math" panose="02040503050406030204" pitchFamily="18" charset="0"/>
                          <a:ea typeface="Calibri" panose="020F0502020204030204" pitchFamily="34" charset="0"/>
                          <a:cs typeface="Arial" panose="020B0604020202020204" pitchFamily="34" charset="0"/>
                        </a:rPr>
                        <m:t>𝜇</m:t>
                      </m:r>
                      <m:r>
                        <a:rPr lang="en-US" sz="1800" i="1">
                          <a:effectLst/>
                          <a:latin typeface="Cambria Math" panose="02040503050406030204" pitchFamily="18" charset="0"/>
                          <a:ea typeface="Calibri" panose="020F0502020204030204" pitchFamily="34" charset="0"/>
                          <a:cs typeface="Arial" panose="020B0604020202020204" pitchFamily="34" charset="0"/>
                        </a:rPr>
                        <m:t>𝑚</m:t>
                      </m:r>
                    </m:oMath>
                  </m:oMathPara>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Enter 84 </a:t>
                </a:r>
                <a:r>
                  <a:rPr lang="en-US" sz="1800" dirty="0">
                    <a:effectLst/>
                    <a:latin typeface="Symbol" panose="05050102010706020507" pitchFamily="18" charset="2"/>
                    <a:ea typeface="Calibri" panose="020F0502020204030204" pitchFamily="34" charset="0"/>
                  </a:rPr>
                  <a:t>m</a:t>
                </a:r>
                <a:r>
                  <a:rPr lang="en-US" sz="1800" dirty="0">
                    <a:effectLst/>
                    <a:latin typeface="Arial" panose="020B0604020202020204" pitchFamily="34" charset="0"/>
                    <a:ea typeface="Calibri" panose="020F0502020204030204" pitchFamily="34" charset="0"/>
                  </a:rPr>
                  <a:t>m for the source Diameter, 50 </a:t>
                </a:r>
                <a:r>
                  <a:rPr lang="en-US" sz="1800" dirty="0">
                    <a:effectLst/>
                    <a:latin typeface="Symbol" panose="05050102010706020507" pitchFamily="18" charset="2"/>
                    <a:ea typeface="Calibri" panose="020F0502020204030204" pitchFamily="34" charset="0"/>
                  </a:rPr>
                  <a:t>m</a:t>
                </a:r>
                <a:r>
                  <a:rPr lang="en-US" sz="1800" dirty="0">
                    <a:effectLst/>
                    <a:latin typeface="Arial" panose="020B0604020202020204" pitchFamily="34" charset="0"/>
                    <a:ea typeface="Calibri" panose="020F0502020204030204" pitchFamily="34" charset="0"/>
                  </a:rPr>
                  <a:t>m for the source Thickness, and 8.3 g/cm</a:t>
                </a:r>
                <a:r>
                  <a:rPr lang="en-US" sz="1800" baseline="30000" dirty="0">
                    <a:effectLst/>
                    <a:latin typeface="Arial" panose="020B0604020202020204" pitchFamily="34" charset="0"/>
                    <a:ea typeface="Calibri" panose="020F0502020204030204" pitchFamily="34" charset="0"/>
                  </a:rPr>
                  <a:t>3</a:t>
                </a:r>
                <a:r>
                  <a:rPr lang="en-US" sz="1800" dirty="0">
                    <a:effectLst/>
                    <a:latin typeface="Arial" panose="020B0604020202020204" pitchFamily="34" charset="0"/>
                    <a:ea typeface="Calibri" panose="020F0502020204030204" pitchFamily="34" charset="0"/>
                  </a:rPr>
                  <a:t> for the Source Density. Confirm a 7 mg/cm</a:t>
                </a:r>
                <a:r>
                  <a:rPr lang="en-US" sz="1800" baseline="30000" dirty="0">
                    <a:effectLst/>
                    <a:latin typeface="Arial" panose="020B0604020202020204" pitchFamily="34" charset="0"/>
                    <a:ea typeface="Calibri" panose="020F0502020204030204" pitchFamily="34" charset="0"/>
                  </a:rPr>
                  <a:t>2</a:t>
                </a:r>
                <a:r>
                  <a:rPr lang="en-US" sz="1800" dirty="0">
                    <a:effectLst/>
                    <a:latin typeface="Arial" panose="020B0604020202020204" pitchFamily="34" charset="0"/>
                    <a:ea typeface="Calibri" panose="020F0502020204030204" pitchFamily="34" charset="0"/>
                  </a:rPr>
                  <a:t> Dose Depth, a 15-minute Exposure Time, and an Averaging Area of 10 cm</a:t>
                </a:r>
                <a:r>
                  <a:rPr lang="en-US" sz="1800" baseline="30000" dirty="0">
                    <a:effectLst/>
                    <a:latin typeface="Arial" panose="020B0604020202020204" pitchFamily="34" charset="0"/>
                    <a:ea typeface="Calibri" panose="020F0502020204030204" pitchFamily="34" charset="0"/>
                  </a:rPr>
                  <a:t>2</a:t>
                </a:r>
                <a:r>
                  <a:rPr lang="en-US" sz="1800" dirty="0">
                    <a:effectLst/>
                    <a:latin typeface="Arial" panose="020B0604020202020204" pitchFamily="34" charset="0"/>
                    <a:ea typeface="Calibri" panose="020F0502020204030204" pitchFamily="34" charset="0"/>
                  </a:rPr>
                  <a:t>.  Select “Covers” and confirm 0.6 g/cm</a:t>
                </a:r>
                <a:r>
                  <a:rPr lang="en-US" sz="1800" baseline="30000" dirty="0">
                    <a:effectLst/>
                    <a:latin typeface="Arial" panose="020B0604020202020204" pitchFamily="34" charset="0"/>
                    <a:ea typeface="Calibri" panose="020F0502020204030204" pitchFamily="34" charset="0"/>
                  </a:rPr>
                  <a:t>3</a:t>
                </a:r>
                <a:r>
                  <a:rPr lang="en-US" sz="1800" dirty="0">
                    <a:effectLst/>
                    <a:latin typeface="Arial" panose="020B0604020202020204" pitchFamily="34" charset="0"/>
                    <a:ea typeface="Calibri" panose="020F0502020204030204" pitchFamily="34" charset="0"/>
                  </a:rPr>
                  <a:t> as the Density and 0.03 cm as the Thickness.  Click “Calculate”.  The SkinDose results table displays an electron dose of </a:t>
                </a:r>
                <a:r>
                  <a:rPr lang="en-US" sz="1800" b="1" dirty="0">
                    <a:effectLst/>
                    <a:latin typeface="Arial" panose="020B0604020202020204" pitchFamily="34" charset="0"/>
                    <a:ea typeface="Calibri" panose="020F0502020204030204" pitchFamily="34" charset="0"/>
                  </a:rPr>
                  <a:t>120 mSv</a:t>
                </a:r>
                <a:r>
                  <a:rPr lang="en-US" sz="1800" dirty="0">
                    <a:effectLst/>
                    <a:latin typeface="Arial" panose="020B0604020202020204" pitchFamily="34" charset="0"/>
                    <a:ea typeface="Calibri" panose="020F0502020204030204" pitchFamily="34" charset="0"/>
                  </a:rPr>
                  <a:t>, a photon dose of </a:t>
                </a:r>
                <a:r>
                  <a:rPr lang="en-US" sz="1800" b="1" dirty="0">
                    <a:effectLst/>
                    <a:latin typeface="Arial" panose="020B0604020202020204" pitchFamily="34" charset="0"/>
                    <a:ea typeface="Calibri" panose="020F0502020204030204" pitchFamily="34" charset="0"/>
                  </a:rPr>
                  <a:t>130 mSv</a:t>
                </a:r>
                <a:r>
                  <a:rPr lang="en-US" sz="1800" dirty="0">
                    <a:effectLst/>
                    <a:latin typeface="Arial" panose="020B0604020202020204" pitchFamily="34" charset="0"/>
                    <a:ea typeface="Calibri" panose="020F0502020204030204" pitchFamily="34" charset="0"/>
                  </a:rPr>
                  <a:t>, and a total dose of </a:t>
                </a:r>
                <a:r>
                  <a:rPr lang="en-US" sz="1800" b="1" dirty="0">
                    <a:effectLst/>
                    <a:latin typeface="Arial" panose="020B0604020202020204" pitchFamily="34" charset="0"/>
                    <a:ea typeface="Calibri" panose="020F0502020204030204" pitchFamily="34" charset="0"/>
                  </a:rPr>
                  <a:t>260 mSv</a:t>
                </a:r>
                <a:r>
                  <a:rPr lang="en-US" sz="1800" dirty="0">
                    <a:effectLst/>
                    <a:latin typeface="Arial" panose="020B0604020202020204" pitchFamily="34" charset="0"/>
                    <a:ea typeface="Calibri" panose="020F0502020204030204" pitchFamily="34" charset="0"/>
                  </a:rPr>
                  <a:t> (the total dose appears to be greater than the sum, but this is because of rounding).  Including the effects of self-shielding greatly reduced the electron dose and resulted in a dose that is now below regulatory limits.  </a:t>
                </a:r>
                <a:endParaRPr lang="en-US" dirty="0"/>
              </a:p>
            </p:txBody>
          </p:sp>
        </mc:Choice>
        <mc:Fallback xmlns="">
          <p:sp>
            <p:nvSpPr>
              <p:cNvPr id="3" name="Notes Placeholder 2">
                <a:extLst>
                  <a:ext uri="{FF2B5EF4-FFF2-40B4-BE49-F238E27FC236}">
                    <a16:creationId xmlns:a16="http://schemas.microsoft.com/office/drawing/2014/main" id="{5C00687F-2D41-ADA3-CAF3-1B57543B33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Using the cylinder model will result in a more realistic calculation because the effects of self-shielding of the electron particles will be considered.  As described previously, the slab and cylinder models can be used for a particle that is known to be rectangular.  Return to the top of the SkinDose window and choose the cylinder as the Source Geometry Type.  The diameter of a disk source, with the same area as the rectangular source, is found by:</a:t>
                </a:r>
              </a:p>
              <a:p>
                <a:pPr/>
                <a:r>
                  <a:rPr lang="en-US" sz="1800" i="0">
                    <a:effectLst/>
                    <a:latin typeface="Cambria Math" panose="02040503050406030204" pitchFamily="18" charset="0"/>
                    <a:ea typeface="Calibri" panose="020F0502020204030204" pitchFamily="34" charset="0"/>
                    <a:cs typeface="Arial" panose="020B0604020202020204" pitchFamily="34" charset="0"/>
                  </a:rPr>
                  <a:t>𝑑=2</a:t>
                </a:r>
                <a:r>
                  <a:rPr lang="en-US"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𝑋∙𝑌)⁄𝜋)=2</a:t>
                </a:r>
                <a:r>
                  <a:rPr lang="en-US"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80 𝜇𝑚∙70 𝜇𝑚)⁄𝜋)=84 𝜇𝑚</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Enter 84 </a:t>
                </a:r>
                <a:r>
                  <a:rPr lang="en-US" sz="1800">
                    <a:effectLst/>
                    <a:latin typeface="Symbol" panose="05050102010706020507" pitchFamily="18" charset="2"/>
                    <a:ea typeface="Calibri" panose="020F0502020204030204" pitchFamily="34" charset="0"/>
                  </a:rPr>
                  <a:t>m</a:t>
                </a:r>
                <a:r>
                  <a:rPr lang="en-US" sz="1800">
                    <a:effectLst/>
                    <a:latin typeface="Arial" panose="020B0604020202020204" pitchFamily="34" charset="0"/>
                    <a:ea typeface="Calibri" panose="020F0502020204030204" pitchFamily="34" charset="0"/>
                  </a:rPr>
                  <a:t>m for the source Diameter, 50 </a:t>
                </a:r>
                <a:r>
                  <a:rPr lang="en-US" sz="1800">
                    <a:effectLst/>
                    <a:latin typeface="Symbol" panose="05050102010706020507" pitchFamily="18" charset="2"/>
                    <a:ea typeface="Calibri" panose="020F0502020204030204" pitchFamily="34" charset="0"/>
                  </a:rPr>
                  <a:t>m</a:t>
                </a:r>
                <a:r>
                  <a:rPr lang="en-US" sz="1800">
                    <a:effectLst/>
                    <a:latin typeface="Arial" panose="020B0604020202020204" pitchFamily="34" charset="0"/>
                    <a:ea typeface="Calibri" panose="020F0502020204030204" pitchFamily="34" charset="0"/>
                  </a:rPr>
                  <a:t>m for the source Thickness, and 8.3 g/cm</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 for the Source Density. Confirm a 7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Dose Depth, a 15-minute Exposure Time, and an Averaging Area of 10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Select “Covers” and confirm 0.6 g/cm</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 as the Density and 0.03 cm as the Thickness.  Click “Calculate”.  The SkinDose results table displays an electron dose of </a:t>
                </a:r>
                <a:r>
                  <a:rPr lang="en-US" sz="1800" b="1">
                    <a:effectLst/>
                    <a:latin typeface="Arial" panose="020B0604020202020204" pitchFamily="34" charset="0"/>
                    <a:ea typeface="Calibri" panose="020F0502020204030204" pitchFamily="34" charset="0"/>
                  </a:rPr>
                  <a:t>120 mSv</a:t>
                </a:r>
                <a:r>
                  <a:rPr lang="en-US" sz="1800">
                    <a:effectLst/>
                    <a:latin typeface="Arial" panose="020B0604020202020204" pitchFamily="34" charset="0"/>
                    <a:ea typeface="Calibri" panose="020F0502020204030204" pitchFamily="34" charset="0"/>
                  </a:rPr>
                  <a:t>, a photon dose of </a:t>
                </a:r>
                <a:r>
                  <a:rPr lang="en-US" sz="1800" b="1">
                    <a:effectLst/>
                    <a:latin typeface="Arial" panose="020B0604020202020204" pitchFamily="34" charset="0"/>
                    <a:ea typeface="Calibri" panose="020F0502020204030204" pitchFamily="34" charset="0"/>
                  </a:rPr>
                  <a:t>130 mSv</a:t>
                </a:r>
                <a:r>
                  <a:rPr lang="en-US" sz="1800">
                    <a:effectLst/>
                    <a:latin typeface="Arial" panose="020B0604020202020204" pitchFamily="34" charset="0"/>
                    <a:ea typeface="Calibri" panose="020F0502020204030204" pitchFamily="34" charset="0"/>
                  </a:rPr>
                  <a:t>, and a total dose of </a:t>
                </a:r>
                <a:r>
                  <a:rPr lang="en-US" sz="1800" b="1">
                    <a:effectLst/>
                    <a:latin typeface="Arial" panose="020B0604020202020204" pitchFamily="34" charset="0"/>
                    <a:ea typeface="Calibri" panose="020F0502020204030204" pitchFamily="34" charset="0"/>
                  </a:rPr>
                  <a:t>260 mSv</a:t>
                </a:r>
                <a:r>
                  <a:rPr lang="en-US" sz="1800">
                    <a:effectLst/>
                    <a:latin typeface="Arial" panose="020B0604020202020204" pitchFamily="34" charset="0"/>
                    <a:ea typeface="Calibri" panose="020F0502020204030204" pitchFamily="34" charset="0"/>
                  </a:rPr>
                  <a:t> (the total dose appears to be greater than the sum, but this is because of rounding).  Including the effects of self-shielding greatly reduced the electron dose and resulted in a dose that is now below regulatory limits.  To investigate the </a:t>
                </a:r>
                <a:r>
                  <a:rPr lang="en-US" sz="1800" err="1">
                    <a:effectLst/>
                    <a:latin typeface="Arial" panose="020B0604020202020204" pitchFamily="34" charset="0"/>
                    <a:ea typeface="Calibri" panose="020F0502020204030204" pitchFamily="34" charset="0"/>
                  </a:rPr>
                  <a:t>dosimetric</a:t>
                </a:r>
                <a:r>
                  <a:rPr lang="en-US" sz="1800">
                    <a:effectLst/>
                    <a:latin typeface="Arial" panose="020B0604020202020204" pitchFamily="34" charset="0"/>
                    <a:ea typeface="Calibri" panose="020F0502020204030204" pitchFamily="34" charset="0"/>
                  </a:rPr>
                  <a:t> influence of tissue depth, calculate dose at 1 cm by returning to the top of the window, and changing the Dose Depth to 1,000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Click “Calculate”.  The SkinDose results table displays a dose at 1 cm of </a:t>
                </a:r>
                <a:r>
                  <a:rPr lang="en-US" sz="1800" b="1">
                    <a:effectLst/>
                    <a:latin typeface="Arial" panose="020B0604020202020204" pitchFamily="34" charset="0"/>
                    <a:ea typeface="Calibri" panose="020F0502020204030204" pitchFamily="34" charset="0"/>
                  </a:rPr>
                  <a:t>32 mSv</a:t>
                </a:r>
                <a:r>
                  <a:rPr lang="en-US" sz="1800">
                    <a:effectLst/>
                    <a:latin typeface="Arial" panose="020B0604020202020204" pitchFamily="34" charset="0"/>
                    <a:ea typeface="Calibri" panose="020F0502020204030204" pitchFamily="34" charset="0"/>
                  </a:rPr>
                  <a:t>, all from photons.</a:t>
                </a:r>
              </a:p>
              <a:p>
                <a:endParaRPr lang="en-US"/>
              </a:p>
            </p:txBody>
          </p:sp>
        </mc:Fallback>
      </mc:AlternateContent>
      <p:sp>
        <p:nvSpPr>
          <p:cNvPr id="4" name="Slide Number Placeholder 3">
            <a:extLst>
              <a:ext uri="{FF2B5EF4-FFF2-40B4-BE49-F238E27FC236}">
                <a16:creationId xmlns:a16="http://schemas.microsoft.com/office/drawing/2014/main" id="{B71418A2-BBB0-B2FD-2179-A0142DCD6FEA}"/>
              </a:ext>
            </a:extLst>
          </p:cNvPr>
          <p:cNvSpPr>
            <a:spLocks noGrp="1"/>
          </p:cNvSpPr>
          <p:nvPr>
            <p:ph type="sldNum" sz="quarter" idx="5"/>
          </p:nvPr>
        </p:nvSpPr>
        <p:spPr/>
        <p:txBody>
          <a:bodyPr/>
          <a:lstStyle/>
          <a:p>
            <a:fld id="{FBCC9A8B-6423-4DD8-A52A-D5F1BE331976}" type="slidenum">
              <a:rPr lang="en-US" smtClean="0"/>
              <a:t>21</a:t>
            </a:fld>
            <a:endParaRPr lang="en-US"/>
          </a:p>
        </p:txBody>
      </p:sp>
    </p:spTree>
    <p:extLst>
      <p:ext uri="{BB962C8B-B14F-4D97-AF65-F5344CB8AC3E}">
        <p14:creationId xmlns:p14="http://schemas.microsoft.com/office/powerpoint/2010/main" val="298483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153D-5F11-294A-1116-C13DBC7B4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7DB3A-C4FA-3EBB-41B1-93B8AF96642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33637A6C-AE06-9662-BCB4-6309BAE5D7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To investigate the </a:t>
                </a:r>
                <a:r>
                  <a:rPr lang="en-US" sz="1800" dirty="0" err="1">
                    <a:effectLst/>
                    <a:latin typeface="Arial" panose="020B0604020202020204" pitchFamily="34" charset="0"/>
                    <a:ea typeface="Calibri" panose="020F0502020204030204" pitchFamily="34" charset="0"/>
                  </a:rPr>
                  <a:t>dosimetric</a:t>
                </a:r>
                <a:r>
                  <a:rPr lang="en-US" sz="1800" dirty="0">
                    <a:effectLst/>
                    <a:latin typeface="Arial" panose="020B0604020202020204" pitchFamily="34" charset="0"/>
                    <a:ea typeface="Calibri" panose="020F0502020204030204" pitchFamily="34" charset="0"/>
                  </a:rPr>
                  <a:t> influence of tissue depth, calculate dose at 1 cm by returning to the top of the window, and changing the Dose Depth to 1,000 mg/cm</a:t>
                </a:r>
                <a:r>
                  <a:rPr lang="en-US" sz="1800" baseline="30000" dirty="0">
                    <a:effectLst/>
                    <a:latin typeface="Arial" panose="020B0604020202020204" pitchFamily="34" charset="0"/>
                    <a:ea typeface="Calibri" panose="020F0502020204030204" pitchFamily="34" charset="0"/>
                  </a:rPr>
                  <a:t>2</a:t>
                </a:r>
                <a:r>
                  <a:rPr lang="en-US" sz="1800" dirty="0">
                    <a:effectLst/>
                    <a:latin typeface="Arial" panose="020B0604020202020204" pitchFamily="34" charset="0"/>
                    <a:ea typeface="Calibri" panose="020F0502020204030204" pitchFamily="34" charset="0"/>
                  </a:rPr>
                  <a:t>.  Click “Calculate”.  The SkinDose results table displays a dose at 1 cm of </a:t>
                </a:r>
                <a:r>
                  <a:rPr lang="en-US" sz="1800" b="1" dirty="0">
                    <a:effectLst/>
                    <a:latin typeface="Arial" panose="020B0604020202020204" pitchFamily="34" charset="0"/>
                    <a:ea typeface="Calibri" panose="020F0502020204030204" pitchFamily="34" charset="0"/>
                  </a:rPr>
                  <a:t>32 mSv</a:t>
                </a:r>
                <a:r>
                  <a:rPr lang="en-US" sz="1800" dirty="0">
                    <a:effectLst/>
                    <a:latin typeface="Arial" panose="020B0604020202020204" pitchFamily="34" charset="0"/>
                    <a:ea typeface="Calibri" panose="020F0502020204030204" pitchFamily="34" charset="0"/>
                  </a:rPr>
                  <a:t>, all from photons if the source is a point, and 8.4 mSv if the source is a cylinder. </a:t>
                </a:r>
              </a:p>
              <a:p>
                <a:endParaRPr lang="en-US" dirty="0"/>
              </a:p>
            </p:txBody>
          </p:sp>
        </mc:Choice>
        <mc:Fallback xmlns="">
          <p:sp>
            <p:nvSpPr>
              <p:cNvPr id="3" name="Notes Placeholder 2">
                <a:extLst>
                  <a:ext uri="{FF2B5EF4-FFF2-40B4-BE49-F238E27FC236}">
                    <a16:creationId xmlns:a16="http://schemas.microsoft.com/office/drawing/2014/main" id="{33637A6C-AE06-9662-BCB4-6309BAE5D7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Using the cylinder model will result in a more realistic calculation because the effects of self-shielding of the electron particles will be considered.  As described previously, the slab and cylinder models can be used for a particle that is known to be rectangular.  Return to the top of the SkinDose window and choose the cylinder as the Source Geometry Type.  The diameter of a disk source, with the same area as the rectangular source, is found by:</a:t>
                </a:r>
              </a:p>
              <a:p>
                <a:pPr/>
                <a:r>
                  <a:rPr lang="en-US" sz="1800" i="0">
                    <a:effectLst/>
                    <a:latin typeface="Cambria Math" panose="02040503050406030204" pitchFamily="18" charset="0"/>
                    <a:ea typeface="Calibri" panose="020F0502020204030204" pitchFamily="34" charset="0"/>
                    <a:cs typeface="Arial" panose="020B0604020202020204" pitchFamily="34" charset="0"/>
                  </a:rPr>
                  <a:t>𝑑=2</a:t>
                </a:r>
                <a:r>
                  <a:rPr lang="en-US"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𝑋∙𝑌)⁄𝜋)=2</a:t>
                </a:r>
                <a:r>
                  <a:rPr lang="en-US"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80 𝜇𝑚∙70 𝜇𝑚)⁄𝜋)=84 𝜇𝑚</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Enter 84 </a:t>
                </a:r>
                <a:r>
                  <a:rPr lang="en-US" sz="1800">
                    <a:effectLst/>
                    <a:latin typeface="Symbol" panose="05050102010706020507" pitchFamily="18" charset="2"/>
                    <a:ea typeface="Calibri" panose="020F0502020204030204" pitchFamily="34" charset="0"/>
                  </a:rPr>
                  <a:t>m</a:t>
                </a:r>
                <a:r>
                  <a:rPr lang="en-US" sz="1800">
                    <a:effectLst/>
                    <a:latin typeface="Arial" panose="020B0604020202020204" pitchFamily="34" charset="0"/>
                    <a:ea typeface="Calibri" panose="020F0502020204030204" pitchFamily="34" charset="0"/>
                  </a:rPr>
                  <a:t>m for the source Diameter, 50 </a:t>
                </a:r>
                <a:r>
                  <a:rPr lang="en-US" sz="1800">
                    <a:effectLst/>
                    <a:latin typeface="Symbol" panose="05050102010706020507" pitchFamily="18" charset="2"/>
                    <a:ea typeface="Calibri" panose="020F0502020204030204" pitchFamily="34" charset="0"/>
                  </a:rPr>
                  <a:t>m</a:t>
                </a:r>
                <a:r>
                  <a:rPr lang="en-US" sz="1800">
                    <a:effectLst/>
                    <a:latin typeface="Arial" panose="020B0604020202020204" pitchFamily="34" charset="0"/>
                    <a:ea typeface="Calibri" panose="020F0502020204030204" pitchFamily="34" charset="0"/>
                  </a:rPr>
                  <a:t>m for the source Thickness, and 8.3 g/cm</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 for the Source Density. Confirm a 7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Dose Depth, a 15-minute Exposure Time, and an Averaging Area of 10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Select “Covers” and confirm 0.6 g/cm</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 as the Density and 0.03 cm as the Thickness.  Click “Calculate”.  The SkinDose results table displays an electron dose of </a:t>
                </a:r>
                <a:r>
                  <a:rPr lang="en-US" sz="1800" b="1">
                    <a:effectLst/>
                    <a:latin typeface="Arial" panose="020B0604020202020204" pitchFamily="34" charset="0"/>
                    <a:ea typeface="Calibri" panose="020F0502020204030204" pitchFamily="34" charset="0"/>
                  </a:rPr>
                  <a:t>120 mSv</a:t>
                </a:r>
                <a:r>
                  <a:rPr lang="en-US" sz="1800">
                    <a:effectLst/>
                    <a:latin typeface="Arial" panose="020B0604020202020204" pitchFamily="34" charset="0"/>
                    <a:ea typeface="Calibri" panose="020F0502020204030204" pitchFamily="34" charset="0"/>
                  </a:rPr>
                  <a:t>, a photon dose of </a:t>
                </a:r>
                <a:r>
                  <a:rPr lang="en-US" sz="1800" b="1">
                    <a:effectLst/>
                    <a:latin typeface="Arial" panose="020B0604020202020204" pitchFamily="34" charset="0"/>
                    <a:ea typeface="Calibri" panose="020F0502020204030204" pitchFamily="34" charset="0"/>
                  </a:rPr>
                  <a:t>130 mSv</a:t>
                </a:r>
                <a:r>
                  <a:rPr lang="en-US" sz="1800">
                    <a:effectLst/>
                    <a:latin typeface="Arial" panose="020B0604020202020204" pitchFamily="34" charset="0"/>
                    <a:ea typeface="Calibri" panose="020F0502020204030204" pitchFamily="34" charset="0"/>
                  </a:rPr>
                  <a:t>, and a total dose of </a:t>
                </a:r>
                <a:r>
                  <a:rPr lang="en-US" sz="1800" b="1">
                    <a:effectLst/>
                    <a:latin typeface="Arial" panose="020B0604020202020204" pitchFamily="34" charset="0"/>
                    <a:ea typeface="Calibri" panose="020F0502020204030204" pitchFamily="34" charset="0"/>
                  </a:rPr>
                  <a:t>260 mSv</a:t>
                </a:r>
                <a:r>
                  <a:rPr lang="en-US" sz="1800">
                    <a:effectLst/>
                    <a:latin typeface="Arial" panose="020B0604020202020204" pitchFamily="34" charset="0"/>
                    <a:ea typeface="Calibri" panose="020F0502020204030204" pitchFamily="34" charset="0"/>
                  </a:rPr>
                  <a:t> (the total dose appears to be greater than the sum, but this is because of rounding).  Including the effects of self-shielding greatly reduced the electron dose and resulted in a dose that is now below regulatory limits.  To investigate the </a:t>
                </a:r>
                <a:r>
                  <a:rPr lang="en-US" sz="1800" err="1">
                    <a:effectLst/>
                    <a:latin typeface="Arial" panose="020B0604020202020204" pitchFamily="34" charset="0"/>
                    <a:ea typeface="Calibri" panose="020F0502020204030204" pitchFamily="34" charset="0"/>
                  </a:rPr>
                  <a:t>dosimetric</a:t>
                </a:r>
                <a:r>
                  <a:rPr lang="en-US" sz="1800">
                    <a:effectLst/>
                    <a:latin typeface="Arial" panose="020B0604020202020204" pitchFamily="34" charset="0"/>
                    <a:ea typeface="Calibri" panose="020F0502020204030204" pitchFamily="34" charset="0"/>
                  </a:rPr>
                  <a:t> influence of tissue depth, calculate dose at 1 cm by returning to the top of the window, and changing the Dose Depth to 1,000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Click “Calculate”.  The SkinDose results table displays a dose at 1 cm of </a:t>
                </a:r>
                <a:r>
                  <a:rPr lang="en-US" sz="1800" b="1">
                    <a:effectLst/>
                    <a:latin typeface="Arial" panose="020B0604020202020204" pitchFamily="34" charset="0"/>
                    <a:ea typeface="Calibri" panose="020F0502020204030204" pitchFamily="34" charset="0"/>
                  </a:rPr>
                  <a:t>32 mSv</a:t>
                </a:r>
                <a:r>
                  <a:rPr lang="en-US" sz="1800">
                    <a:effectLst/>
                    <a:latin typeface="Arial" panose="020B0604020202020204" pitchFamily="34" charset="0"/>
                    <a:ea typeface="Calibri" panose="020F0502020204030204" pitchFamily="34" charset="0"/>
                  </a:rPr>
                  <a:t>, all from photons.</a:t>
                </a:r>
              </a:p>
              <a:p>
                <a:endParaRPr lang="en-US"/>
              </a:p>
            </p:txBody>
          </p:sp>
        </mc:Fallback>
      </mc:AlternateContent>
      <p:sp>
        <p:nvSpPr>
          <p:cNvPr id="4" name="Slide Number Placeholder 3">
            <a:extLst>
              <a:ext uri="{FF2B5EF4-FFF2-40B4-BE49-F238E27FC236}">
                <a16:creationId xmlns:a16="http://schemas.microsoft.com/office/drawing/2014/main" id="{B291CD4C-F2DD-3D37-11EC-5DFEB03F6DA6}"/>
              </a:ext>
            </a:extLst>
          </p:cNvPr>
          <p:cNvSpPr>
            <a:spLocks noGrp="1"/>
          </p:cNvSpPr>
          <p:nvPr>
            <p:ph type="sldNum" sz="quarter" idx="5"/>
          </p:nvPr>
        </p:nvSpPr>
        <p:spPr/>
        <p:txBody>
          <a:bodyPr/>
          <a:lstStyle/>
          <a:p>
            <a:fld id="{FBCC9A8B-6423-4DD8-A52A-D5F1BE331976}" type="slidenum">
              <a:rPr lang="en-US" smtClean="0"/>
              <a:t>22</a:t>
            </a:fld>
            <a:endParaRPr lang="en-US"/>
          </a:p>
        </p:txBody>
      </p:sp>
    </p:spTree>
    <p:extLst>
      <p:ext uri="{BB962C8B-B14F-4D97-AF65-F5344CB8AC3E}">
        <p14:creationId xmlns:p14="http://schemas.microsoft.com/office/powerpoint/2010/main" val="340721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The solution to this example demonstrates a method in which SkinDose might be used for applications other than skin contamination events; users are cautioned not to rely too heavily on such calculations.  For this solution, first select “Reset Window” and choose the “Disk” geometry.  Select the “Nuclide List” button and add C-14 with an effective Z of 7.42 from the ICRP 107 database.  Set the Dose Depth to 3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to correspond to the thickness of the probe window, the Averaging Area to 50 cm</a:t>
                </a:r>
                <a:r>
                  <a:rPr lang="en-US" sz="1800" baseline="30000">
                    <a:effectLst/>
                    <a:latin typeface="Arial" panose="020B0604020202020204" pitchFamily="34" charset="0"/>
                    <a:ea typeface="Calibri" panose="020F0502020204030204" pitchFamily="34" charset="0"/>
                  </a:rPr>
                  <a:t>2 </a:t>
                </a:r>
                <a:r>
                  <a:rPr lang="en-US" sz="1800">
                    <a:effectLst/>
                    <a:latin typeface="Arial" panose="020B0604020202020204" pitchFamily="34" charset="0"/>
                    <a:ea typeface="Calibri" panose="020F0502020204030204" pitchFamily="34" charset="0"/>
                  </a:rPr>
                  <a:t>to correspond to the area of the probe, and the source Diameter to 17.2 cm to correspond to the area of the contaminated plate (232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Dose rate per hour is of interest, so set the exposure Time to 1 hour.  An initial source strength of 1 MBq/cm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will be assumed (232 MBq) for the calculation, and the results then scaled to the measurements taken by the RSO; enter an Activity of 232 and set the Units to MBq.  Click “Calculate”; the SkinDose results table displays an electron dose of </a:t>
                </a:r>
                <a:r>
                  <a:rPr lang="en-US" sz="1800" b="1">
                    <a:effectLst/>
                    <a:latin typeface="Arial" panose="020B0604020202020204" pitchFamily="34" charset="0"/>
                    <a:ea typeface="Calibri" panose="020F0502020204030204" pitchFamily="34" charset="0"/>
                  </a:rPr>
                  <a:t>1,200 mSv in one hour</a:t>
                </a:r>
                <a:r>
                  <a:rPr lang="en-US" sz="1800">
                    <a:effectLst/>
                    <a:latin typeface="Arial" panose="020B0604020202020204" pitchFamily="34" charset="0"/>
                    <a:ea typeface="Calibri" panose="020F0502020204030204" pitchFamily="34" charset="0"/>
                  </a:rPr>
                  <a:t>, with no photon or alpha dose.  The activity concentration on the plate then can be found using,</a:t>
                </a:r>
              </a:p>
              <a:p>
                <a:pPr/>
                <a14:m>
                  <m:oMathPara xmlns:m="http://schemas.openxmlformats.org/officeDocument/2006/math">
                    <m:oMathParaPr>
                      <m:jc m:val="centerGroup"/>
                    </m:oMathParaPr>
                    <m:oMath xmlns:m="http://schemas.openxmlformats.org/officeDocument/2006/math">
                      <m:f>
                        <m:fPr>
                          <m:ctrlPr>
                            <a:rPr lang="en-US" i="1" smtClean="0">
                              <a:effectLst/>
                              <a:latin typeface="Cambria Math" panose="02040503050406030204" pitchFamily="18" charset="0"/>
                            </a:rPr>
                          </m:ctrlPr>
                        </m:fPr>
                        <m:num>
                          <m:d>
                            <m:dPr>
                              <m:begChr m:val="["/>
                              <m:endChr m:val="]"/>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𝐴</m:t>
                                  </m:r>
                                </m:e>
                                <m:sub>
                                  <m:r>
                                    <a:rPr lang="en-US" sz="1800" i="1">
                                      <a:effectLst/>
                                      <a:latin typeface="Cambria Math" panose="02040503050406030204" pitchFamily="18" charset="0"/>
                                      <a:ea typeface="Calibri" panose="020F0502020204030204" pitchFamily="34" charset="0"/>
                                      <a:cs typeface="Arial" panose="020B0604020202020204" pitchFamily="34" charset="0"/>
                                    </a:rPr>
                                    <m:t>𝑎𝑐𝑡</m:t>
                                  </m:r>
                                </m:sub>
                              </m:sSub>
                            </m:e>
                          </m:d>
                        </m:num>
                        <m:den>
                          <m:d>
                            <m:dPr>
                              <m:begChr m:val="["/>
                              <m:endChr m:val="]"/>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𝐴</m:t>
                                  </m:r>
                                </m:e>
                                <m:sub>
                                  <m:r>
                                    <a:rPr lang="en-US" sz="1800" i="1">
                                      <a:effectLst/>
                                      <a:latin typeface="Cambria Math" panose="02040503050406030204" pitchFamily="18" charset="0"/>
                                      <a:ea typeface="Calibri" panose="020F0502020204030204" pitchFamily="34" charset="0"/>
                                      <a:cs typeface="Arial" panose="020B0604020202020204" pitchFamily="34" charset="0"/>
                                    </a:rPr>
                                    <m:t>𝑐𝑎𝑙</m:t>
                                  </m:r>
                                </m:sub>
                              </m:sSub>
                            </m:e>
                          </m:d>
                        </m:den>
                      </m:f>
                      <m:r>
                        <a:rPr lang="en-US"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acc>
                                <m:accPr>
                                  <m:chr m:val="̇"/>
                                  <m:ctrlPr>
                                    <a:rPr lang="en-US" i="1">
                                      <a:effectLst/>
                                      <a:latin typeface="Cambria Math" panose="02040503050406030204" pitchFamily="18" charset="0"/>
                                    </a:rPr>
                                  </m:ctrlPr>
                                </m:accPr>
                                <m:e>
                                  <m:r>
                                    <a:rPr lang="en-US" sz="1800" i="1">
                                      <a:effectLst/>
                                      <a:latin typeface="Cambria Math" panose="02040503050406030204" pitchFamily="18" charset="0"/>
                                      <a:ea typeface="Calibri" panose="020F0502020204030204" pitchFamily="34" charset="0"/>
                                      <a:cs typeface="Arial" panose="020B0604020202020204" pitchFamily="34" charset="0"/>
                                    </a:rPr>
                                    <m:t>𝐷</m:t>
                                  </m:r>
                                </m:e>
                              </m:acc>
                            </m:e>
                            <m:sub>
                              <m:r>
                                <a:rPr lang="en-US" sz="1800" i="1">
                                  <a:effectLst/>
                                  <a:latin typeface="Cambria Math" panose="02040503050406030204" pitchFamily="18" charset="0"/>
                                  <a:ea typeface="Calibri" panose="020F0502020204030204" pitchFamily="34" charset="0"/>
                                  <a:cs typeface="Arial" panose="020B0604020202020204" pitchFamily="34" charset="0"/>
                                </a:rPr>
                                <m:t>𝑚𝑒𝑎𝑠</m:t>
                              </m:r>
                            </m:sub>
                          </m:sSub>
                        </m:num>
                        <m:den>
                          <m:sSub>
                            <m:sSubPr>
                              <m:ctrlPr>
                                <a:rPr lang="en-US" i="1">
                                  <a:effectLst/>
                                  <a:latin typeface="Cambria Math" panose="02040503050406030204" pitchFamily="18" charset="0"/>
                                </a:rPr>
                              </m:ctrlPr>
                            </m:sSubPr>
                            <m:e>
                              <m:acc>
                                <m:accPr>
                                  <m:chr m:val="̇"/>
                                  <m:ctrlPr>
                                    <a:rPr lang="en-US" i="1">
                                      <a:effectLst/>
                                      <a:latin typeface="Cambria Math" panose="02040503050406030204" pitchFamily="18" charset="0"/>
                                    </a:rPr>
                                  </m:ctrlPr>
                                </m:accPr>
                                <m:e>
                                  <m:r>
                                    <a:rPr lang="en-US" sz="1800" i="1">
                                      <a:effectLst/>
                                      <a:latin typeface="Cambria Math" panose="02040503050406030204" pitchFamily="18" charset="0"/>
                                      <a:ea typeface="Calibri" panose="020F0502020204030204" pitchFamily="34" charset="0"/>
                                      <a:cs typeface="Arial" panose="020B0604020202020204" pitchFamily="34" charset="0"/>
                                    </a:rPr>
                                    <m:t>𝐷</m:t>
                                  </m:r>
                                </m:e>
                              </m:acc>
                            </m:e>
                            <m:sub>
                              <m:r>
                                <a:rPr lang="en-US" sz="1800" i="1">
                                  <a:effectLst/>
                                  <a:latin typeface="Cambria Math" panose="02040503050406030204" pitchFamily="18" charset="0"/>
                                  <a:ea typeface="Calibri" panose="020F0502020204030204" pitchFamily="34" charset="0"/>
                                  <a:cs typeface="Arial" panose="020B0604020202020204" pitchFamily="34" charset="0"/>
                                </a:rPr>
                                <m:t>𝑐𝑎𝑙</m:t>
                              </m:r>
                            </m:sub>
                          </m:sSub>
                        </m:den>
                      </m:f>
                    </m:oMath>
                  </m:oMathPara>
                </a14:m>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Therefore, the activity concentration on the plate is given by:</a:t>
                </a:r>
              </a:p>
              <a:p>
                <a:pPr/>
                <a14:m>
                  <m:oMathPara xmlns:m="http://schemas.openxmlformats.org/officeDocument/2006/math">
                    <m:oMathParaPr>
                      <m:jc m:val="centerGroup"/>
                    </m:oMathParaPr>
                    <m:oMath xmlns:m="http://schemas.openxmlformats.org/officeDocument/2006/math">
                      <m:f>
                        <m:fPr>
                          <m:ctrlPr>
                            <a:rPr lang="en-US" i="1" smtClean="0">
                              <a:effectLst/>
                              <a:latin typeface="Cambria Math" panose="02040503050406030204" pitchFamily="18" charset="0"/>
                            </a:rPr>
                          </m:ctrlPr>
                        </m:fPr>
                        <m:num>
                          <m:d>
                            <m:dPr>
                              <m:ctrlPr>
                                <a:rPr lang="en-US"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Arial" panose="020B0604020202020204" pitchFamily="34" charset="0"/>
                                </a:rPr>
                                <m:t>1</m:t>
                              </m:r>
                              <m:f>
                                <m:fPr>
                                  <m:type m:val="skw"/>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Arial" panose="020B0604020202020204" pitchFamily="34" charset="0"/>
                                    </a:rPr>
                                    <m:t>𝑀𝐵𝑞</m:t>
                                  </m:r>
                                </m:num>
                                <m:den>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Arial" panose="020B0604020202020204" pitchFamily="34" charset="0"/>
                                        </a:rPr>
                                        <m:t>𝑐𝑚</m:t>
                                      </m:r>
                                    </m:e>
                                    <m:sup>
                                      <m:r>
                                        <a:rPr lang="en-US" sz="1800" i="1">
                                          <a:effectLst/>
                                          <a:latin typeface="Cambria Math" panose="02040503050406030204" pitchFamily="18" charset="0"/>
                                          <a:ea typeface="Calibri" panose="020F0502020204030204" pitchFamily="34" charset="0"/>
                                          <a:cs typeface="Arial" panose="020B0604020202020204" pitchFamily="34" charset="0"/>
                                        </a:rPr>
                                        <m:t>2</m:t>
                                      </m:r>
                                    </m:sup>
                                  </m:sSup>
                                </m:den>
                              </m:f>
                            </m:e>
                          </m:d>
                          <m:d>
                            <m:dPr>
                              <m:ctrlPr>
                                <a:rPr lang="en-US"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Arial" panose="020B0604020202020204" pitchFamily="34" charset="0"/>
                                </a:rPr>
                                <m:t>1.90</m:t>
                              </m:r>
                              <m:f>
                                <m:fPr>
                                  <m:type m:val="skw"/>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Arial" panose="020B0604020202020204" pitchFamily="34" charset="0"/>
                                    </a:rPr>
                                    <m:t>𝑚𝐺𝑦</m:t>
                                  </m:r>
                                </m:num>
                                <m:den>
                                  <m:r>
                                    <a:rPr lang="en-US" sz="1800" i="1">
                                      <a:effectLst/>
                                      <a:latin typeface="Cambria Math" panose="02040503050406030204" pitchFamily="18" charset="0"/>
                                      <a:ea typeface="Calibri" panose="020F0502020204030204" pitchFamily="34" charset="0"/>
                                      <a:cs typeface="Arial" panose="020B0604020202020204" pitchFamily="34" charset="0"/>
                                    </a:rPr>
                                    <m:t>h𝑟</m:t>
                                  </m:r>
                                </m:den>
                              </m:f>
                            </m:e>
                          </m:d>
                        </m:num>
                        <m:den>
                          <m:r>
                            <a:rPr lang="en-US" sz="1800" i="1">
                              <a:effectLst/>
                              <a:latin typeface="Cambria Math" panose="02040503050406030204" pitchFamily="18" charset="0"/>
                              <a:ea typeface="Calibri" panose="020F0502020204030204" pitchFamily="34" charset="0"/>
                              <a:cs typeface="Arial" panose="020B0604020202020204" pitchFamily="34" charset="0"/>
                            </a:rPr>
                            <m:t>1,200 </m:t>
                          </m:r>
                          <m:f>
                            <m:fPr>
                              <m:type m:val="skw"/>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Arial" panose="020B0604020202020204" pitchFamily="34" charset="0"/>
                                </a:rPr>
                                <m:t>𝑚𝐺𝑦</m:t>
                              </m:r>
                            </m:num>
                            <m:den>
                              <m:r>
                                <a:rPr lang="en-US" sz="1800" i="1">
                                  <a:effectLst/>
                                  <a:latin typeface="Cambria Math" panose="02040503050406030204" pitchFamily="18" charset="0"/>
                                  <a:ea typeface="Calibri" panose="020F0502020204030204" pitchFamily="34" charset="0"/>
                                  <a:cs typeface="Arial" panose="020B0604020202020204" pitchFamily="34" charset="0"/>
                                </a:rPr>
                                <m:t>h𝑟</m:t>
                              </m:r>
                            </m:den>
                          </m:f>
                        </m:den>
                      </m:f>
                      <m:r>
                        <a:rPr lang="en-US" sz="1800" i="1">
                          <a:effectLst/>
                          <a:latin typeface="Cambria Math" panose="02040503050406030204" pitchFamily="18" charset="0"/>
                          <a:ea typeface="Calibri" panose="020F0502020204030204" pitchFamily="34" charset="0"/>
                          <a:cs typeface="Arial" panose="020B0604020202020204" pitchFamily="34" charset="0"/>
                        </a:rPr>
                        <m:t>=0.0016 </m:t>
                      </m:r>
                      <m:f>
                        <m:fPr>
                          <m:type m:val="skw"/>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Arial" panose="020B0604020202020204" pitchFamily="34" charset="0"/>
                            </a:rPr>
                            <m:t>𝑀𝐵𝑞</m:t>
                          </m:r>
                        </m:num>
                        <m:den>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Arial" panose="020B0604020202020204" pitchFamily="34" charset="0"/>
                                </a:rPr>
                                <m:t>𝑐𝑚</m:t>
                              </m:r>
                            </m:e>
                            <m:sup>
                              <m:r>
                                <a:rPr lang="en-US" sz="1800" i="1">
                                  <a:effectLst/>
                                  <a:latin typeface="Cambria Math" panose="02040503050406030204" pitchFamily="18" charset="0"/>
                                  <a:ea typeface="Calibri" panose="020F0502020204030204" pitchFamily="34" charset="0"/>
                                  <a:cs typeface="Arial" panose="020B0604020202020204" pitchFamily="34" charset="0"/>
                                </a:rPr>
                                <m:t>2</m:t>
                              </m:r>
                            </m:sup>
                          </m:sSup>
                        </m:den>
                      </m:f>
                    </m:oMath>
                  </m:oMathPara>
                </a14:m>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Multiplying the activity concentration by the area of the plate (232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results in a total activity of 0.37 MBq.  The measurement at a distance of 2.54 cm can be used to verify this result.  Return to the top center of the SkinDose window, enter an Air Gap of 2.54 cm (note the Model Diagram frame), and change the activity to 0.37 MBq.  Click “Calculate” and the SkinDose results table displays an electron dose of </a:t>
                </a:r>
                <a:r>
                  <a:rPr lang="en-US" sz="1800" b="1">
                    <a:effectLst/>
                    <a:latin typeface="Arial" panose="020B0604020202020204" pitchFamily="34" charset="0"/>
                    <a:ea typeface="Calibri" panose="020F0502020204030204" pitchFamily="34" charset="0"/>
                  </a:rPr>
                  <a:t>0.62 mSv in one hour</a:t>
                </a:r>
                <a:r>
                  <a:rPr lang="en-US" sz="1800">
                    <a:effectLst/>
                    <a:latin typeface="Arial" panose="020B0604020202020204" pitchFamily="34" charset="0"/>
                    <a:ea typeface="Calibri" panose="020F0502020204030204" pitchFamily="34" charset="0"/>
                  </a:rPr>
                  <a:t>, compared to the measurement of 0.60 </a:t>
                </a:r>
                <a:r>
                  <a:rPr lang="en-US" sz="1800" err="1">
                    <a:effectLst/>
                    <a:latin typeface="Arial" panose="020B0604020202020204" pitchFamily="34" charset="0"/>
                    <a:ea typeface="Calibri" panose="020F0502020204030204" pitchFamily="34" charset="0"/>
                  </a:rPr>
                  <a:t>mGy</a:t>
                </a:r>
                <a:r>
                  <a:rPr lang="en-US" sz="1800">
                    <a:effectLst/>
                    <a:latin typeface="Arial" panose="020B0604020202020204" pitchFamily="34" charset="0"/>
                    <a:ea typeface="Calibri" panose="020F0502020204030204" pitchFamily="34" charset="0"/>
                  </a:rPr>
                  <a:t>/</a:t>
                </a:r>
                <a:r>
                  <a:rPr lang="en-US" sz="1800" err="1">
                    <a:effectLst/>
                    <a:latin typeface="Arial" panose="020B0604020202020204" pitchFamily="34" charset="0"/>
                    <a:ea typeface="Calibri" panose="020F0502020204030204" pitchFamily="34" charset="0"/>
                  </a:rPr>
                  <a:t>hr</a:t>
                </a:r>
                <a:r>
                  <a:rPr lang="en-US" sz="1800">
                    <a:effectLst/>
                    <a:latin typeface="Arial" panose="020B0604020202020204" pitchFamily="34" charset="0"/>
                    <a:ea typeface="Calibri" panose="020F0502020204030204" pitchFamily="34" charset="0"/>
                  </a:rPr>
                  <a:t> with the calibrated detector.</a:t>
                </a:r>
              </a:p>
              <a:p>
                <a:endParaRPr lang="en-US"/>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The solution to this example demonstrates a method in which SkinDose might be used for applications other than skin contamination events; users are cautioned not to rely too heavily on such calculations.  For this solution, first select “Reset Window” and choose the “Disk” geometry.  Select the “Nuclide List” button and add C-14 with an effective Z of 7.42 from the ICRP 107 database.  Set the Dose Depth to 3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to correspond to the thickness of the probe window, the Averaging Area to 50 cm</a:t>
                </a:r>
                <a:r>
                  <a:rPr lang="en-US" sz="1800" baseline="30000">
                    <a:effectLst/>
                    <a:latin typeface="Arial" panose="020B0604020202020204" pitchFamily="34" charset="0"/>
                    <a:ea typeface="Calibri" panose="020F0502020204030204" pitchFamily="34" charset="0"/>
                  </a:rPr>
                  <a:t>2 </a:t>
                </a:r>
                <a:r>
                  <a:rPr lang="en-US" sz="1800">
                    <a:effectLst/>
                    <a:latin typeface="Arial" panose="020B0604020202020204" pitchFamily="34" charset="0"/>
                    <a:ea typeface="Calibri" panose="020F0502020204030204" pitchFamily="34" charset="0"/>
                  </a:rPr>
                  <a:t>to correspond to the area of the probe, and the source Diameter to 17.2 cm to correspond to the area of the contaminated plate (232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Dose rate per hour is of interest, so set the exposure Time to 1 hour.  An initial source strength of 1 MBq/cm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will be assumed (232 MBq) for the calculation, and the results then scaled to the measurements taken by the RSO; enter an Activity of 232 and set the Units to MBq.  Click “Calculate”; the SkinDose results table displays an electron dose of </a:t>
                </a:r>
                <a:r>
                  <a:rPr lang="en-US" sz="1800" b="1">
                    <a:effectLst/>
                    <a:latin typeface="Arial" panose="020B0604020202020204" pitchFamily="34" charset="0"/>
                    <a:ea typeface="Calibri" panose="020F0502020204030204" pitchFamily="34" charset="0"/>
                  </a:rPr>
                  <a:t>1,200 mSv in one hour</a:t>
                </a:r>
                <a:r>
                  <a:rPr lang="en-US" sz="1800">
                    <a:effectLst/>
                    <a:latin typeface="Arial" panose="020B0604020202020204" pitchFamily="34" charset="0"/>
                    <a:ea typeface="Calibri" panose="020F0502020204030204" pitchFamily="34" charset="0"/>
                  </a:rPr>
                  <a:t>, with no photon or alpha dose.  The activity concentration on the plate then can be found using,</a:t>
                </a:r>
              </a:p>
              <a:p>
                <a:pPr/>
                <a:r>
                  <a:rPr lang="en-US"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𝐴_𝑎𝑐𝑡 ]/[𝐴_𝑐𝑎𝑙 ] =𝐷 ̇_𝑚𝑒𝑎𝑠/𝐷 ̇_𝑐𝑎𝑙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Therefore, the activity concentration on the plate is given by:</a:t>
                </a:r>
              </a:p>
              <a:p>
                <a:pPr/>
                <a:r>
                  <a:rPr lang="en-US"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cs typeface="Arial" panose="020B0604020202020204" pitchFamily="34" charset="0"/>
                  </a:rPr>
                  <a:t>1 𝑀𝐵𝑞⁄〖𝑐𝑚〗^2 )(1.90 𝑚𝐺𝑦⁄ℎ𝑟)/(1,200 𝑚𝐺𝑦⁄ℎ𝑟)=0.0016  𝑀𝐵𝑞⁄〖𝑐𝑚〗^2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Multiplying the activity concentration by the area of the plate (232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results in a total activity of 0.37 MBq.  The measurement at a distance of 2.54 cm can be used to verify this result.  Return to the top center of the SkinDose window, enter an Air Gap of 2.54 cm (note the Model Diagram frame), and change the activity to 0.37 MBq.  Click “Calculate” and the SkinDose results table displays an electron dose of </a:t>
                </a:r>
                <a:r>
                  <a:rPr lang="en-US" sz="1800" b="1">
                    <a:effectLst/>
                    <a:latin typeface="Arial" panose="020B0604020202020204" pitchFamily="34" charset="0"/>
                    <a:ea typeface="Calibri" panose="020F0502020204030204" pitchFamily="34" charset="0"/>
                  </a:rPr>
                  <a:t>0.62 mSv in one hour</a:t>
                </a:r>
                <a:r>
                  <a:rPr lang="en-US" sz="1800">
                    <a:effectLst/>
                    <a:latin typeface="Arial" panose="020B0604020202020204" pitchFamily="34" charset="0"/>
                    <a:ea typeface="Calibri" panose="020F0502020204030204" pitchFamily="34" charset="0"/>
                  </a:rPr>
                  <a:t>, compared to the measurement of 0.60 </a:t>
                </a:r>
                <a:r>
                  <a:rPr lang="en-US" sz="1800" err="1">
                    <a:effectLst/>
                    <a:latin typeface="Arial" panose="020B0604020202020204" pitchFamily="34" charset="0"/>
                    <a:ea typeface="Calibri" panose="020F0502020204030204" pitchFamily="34" charset="0"/>
                  </a:rPr>
                  <a:t>mGy</a:t>
                </a:r>
                <a:r>
                  <a:rPr lang="en-US" sz="1800">
                    <a:effectLst/>
                    <a:latin typeface="Arial" panose="020B0604020202020204" pitchFamily="34" charset="0"/>
                    <a:ea typeface="Calibri" panose="020F0502020204030204" pitchFamily="34" charset="0"/>
                  </a:rPr>
                  <a:t>/</a:t>
                </a:r>
                <a:r>
                  <a:rPr lang="en-US" sz="1800" err="1">
                    <a:effectLst/>
                    <a:latin typeface="Arial" panose="020B0604020202020204" pitchFamily="34" charset="0"/>
                    <a:ea typeface="Calibri" panose="020F0502020204030204" pitchFamily="34" charset="0"/>
                  </a:rPr>
                  <a:t>hr</a:t>
                </a:r>
                <a:r>
                  <a:rPr lang="en-US" sz="1800">
                    <a:effectLst/>
                    <a:latin typeface="Arial" panose="020B0604020202020204" pitchFamily="34" charset="0"/>
                    <a:ea typeface="Calibri" panose="020F0502020204030204" pitchFamily="34" charset="0"/>
                  </a:rPr>
                  <a:t> with the calibrated detector.</a:t>
                </a:r>
              </a:p>
              <a:p>
                <a:endParaRPr lang="en-US"/>
              </a:p>
            </p:txBody>
          </p:sp>
        </mc:Fallback>
      </mc:AlternateContent>
      <p:sp>
        <p:nvSpPr>
          <p:cNvPr id="4" name="Slide Number Placeholder 3"/>
          <p:cNvSpPr>
            <a:spLocks noGrp="1"/>
          </p:cNvSpPr>
          <p:nvPr>
            <p:ph type="sldNum" sz="quarter" idx="5"/>
          </p:nvPr>
        </p:nvSpPr>
        <p:spPr/>
        <p:txBody>
          <a:bodyPr/>
          <a:lstStyle/>
          <a:p>
            <a:fld id="{FBCC9A8B-6423-4DD8-A52A-D5F1BE331976}" type="slidenum">
              <a:rPr lang="en-US" smtClean="0"/>
              <a:t>25</a:t>
            </a:fld>
            <a:endParaRPr lang="en-US"/>
          </a:p>
        </p:txBody>
      </p:sp>
    </p:spTree>
    <p:extLst>
      <p:ext uri="{BB962C8B-B14F-4D97-AF65-F5344CB8AC3E}">
        <p14:creationId xmlns:p14="http://schemas.microsoft.com/office/powerpoint/2010/main" val="4256136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spc="-20">
                <a:solidFill>
                  <a:srgbClr val="000000"/>
                </a:solidFill>
                <a:effectLst/>
                <a:latin typeface="Arial" panose="020B0604020202020204" pitchFamily="34" charset="0"/>
                <a:ea typeface="Calibri" panose="020F0502020204030204" pitchFamily="34" charset="0"/>
                <a:cs typeface="Arial" panose="020B0604020202020204" pitchFamily="34" charset="0"/>
              </a:rPr>
              <a:t>Schematic diagram of a point source separated from the surface of skin due to an air gap.  (The dose area in this figure is shown much larger than the 0.01 cm</a:t>
            </a:r>
            <a:r>
              <a:rPr lang="en-US" sz="1800" b="1" spc="-2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800" b="1" spc="-20">
                <a:solidFill>
                  <a:srgbClr val="000000"/>
                </a:solidFill>
                <a:effectLst/>
                <a:latin typeface="Arial" panose="020B0604020202020204" pitchFamily="34" charset="0"/>
                <a:ea typeface="Calibri" panose="020F0502020204030204" pitchFamily="34" charset="0"/>
                <a:cs typeface="Arial" panose="020B0604020202020204" pitchFamily="34" charset="0"/>
              </a:rPr>
              <a:t> area used for this example.)</a:t>
            </a:r>
            <a:endPar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FBCC9A8B-6423-4DD8-A52A-D5F1BE331976}" type="slidenum">
              <a:rPr lang="en-US" smtClean="0"/>
              <a:t>27</a:t>
            </a:fld>
            <a:endParaRPr lang="en-US"/>
          </a:p>
        </p:txBody>
      </p:sp>
    </p:spTree>
    <p:extLst>
      <p:ext uri="{BB962C8B-B14F-4D97-AF65-F5344CB8AC3E}">
        <p14:creationId xmlns:p14="http://schemas.microsoft.com/office/powerpoint/2010/main" val="1680575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Calculate electron and photon dose for each air gap in the table. The values were chosen to support a large range of VARSKIN’s air gap modeling boundaries.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 logarithmic plot comparing the air gap length to both electron and photon doses. Is there any part of this plot that could be considered not as expected? What may cause these deviations?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29</a:t>
            </a:fld>
            <a:endParaRPr lang="en-US"/>
          </a:p>
        </p:txBody>
      </p:sp>
    </p:spTree>
    <p:extLst>
      <p:ext uri="{BB962C8B-B14F-4D97-AF65-F5344CB8AC3E}">
        <p14:creationId xmlns:p14="http://schemas.microsoft.com/office/powerpoint/2010/main" val="3581119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plot electron and photon dose for the scenario above, we see a similar reduction in dose for the most part, but with a  bit of deviation at distances greater than about 5 cm. Photon dose estimates seem to follow the inverse square law, but at larger air gaps, the electron dose decreases faster than expected by inverse square alone. These loses are likely due to significant energy degradation of the electrons at the larger distances. Recall that Co-60 has an average electron energy of 0.5 MeV and photon emissions at 1.17 and 1.33 MeV. </a:t>
            </a:r>
          </a:p>
          <a:p>
            <a:endParaRPr lang="en-US" dirty="0"/>
          </a:p>
          <a:p>
            <a:r>
              <a:rPr lang="en-US" dirty="0"/>
              <a:t>Knowing this can help to see the limits of the VARSKIN code. </a:t>
            </a:r>
          </a:p>
          <a:p>
            <a:endParaRPr lang="en-US" dirty="0"/>
          </a:p>
          <a:p>
            <a:r>
              <a:rPr lang="en-US" dirty="0"/>
              <a:t>What would the plot look like if it were decreasing at 1/cm2? What is the inverse quire law showing the degradation of? Geometric attenuation .. But there is a bit of energy degradation with electrons as well. </a:t>
            </a:r>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30</a:t>
            </a:fld>
            <a:endParaRPr lang="en-US"/>
          </a:p>
        </p:txBody>
      </p:sp>
    </p:spTree>
    <p:extLst>
      <p:ext uri="{BB962C8B-B14F-4D97-AF65-F5344CB8AC3E}">
        <p14:creationId xmlns:p14="http://schemas.microsoft.com/office/powerpoint/2010/main" val="49902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33</a:t>
            </a:fld>
            <a:endParaRPr lang="en-US"/>
          </a:p>
        </p:txBody>
      </p:sp>
    </p:spTree>
    <p:extLst>
      <p:ext uri="{BB962C8B-B14F-4D97-AF65-F5344CB8AC3E}">
        <p14:creationId xmlns:p14="http://schemas.microsoft.com/office/powerpoint/2010/main" val="347242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The point source geometry is suggested as a starting point to estimate the magnitude of the dose and to collect some other useful information.  Run SkinDose and select the “Nuclide List” button.  If </a:t>
            </a:r>
            <a:r>
              <a:rPr lang="en-US" sz="1800" baseline="30000">
                <a:effectLst/>
                <a:latin typeface="Arial" panose="020B0604020202020204" pitchFamily="34" charset="0"/>
                <a:ea typeface="Calibri" panose="020F0502020204030204" pitchFamily="34" charset="0"/>
              </a:rPr>
              <a:t>186</a:t>
            </a:r>
            <a:r>
              <a:rPr lang="en-US" sz="1800">
                <a:effectLst/>
                <a:latin typeface="Arial" panose="020B0604020202020204" pitchFamily="34" charset="0"/>
                <a:ea typeface="Calibri" panose="020F0502020204030204" pitchFamily="34" charset="0"/>
              </a:rPr>
              <a:t>Re does not appear in the radionuclide library (in the “Available in Database” window), add Re-186 by selecting the database radio button for International Commission on Radiation Protection (ICRP) Publication 107, “Nuclear Decay Data for </a:t>
            </a:r>
            <a:r>
              <a:rPr lang="en-US" sz="1800" err="1">
                <a:effectLst/>
                <a:latin typeface="Arial" panose="020B0604020202020204" pitchFamily="34" charset="0"/>
                <a:ea typeface="Calibri" panose="020F0502020204030204" pitchFamily="34" charset="0"/>
              </a:rPr>
              <a:t>Dosimetric</a:t>
            </a:r>
            <a:r>
              <a:rPr lang="en-US" sz="1800">
                <a:effectLst/>
                <a:latin typeface="Arial" panose="020B0604020202020204" pitchFamily="34" charset="0"/>
                <a:ea typeface="Calibri" panose="020F0502020204030204" pitchFamily="34" charset="0"/>
              </a:rPr>
              <a:t> Calculations”, issued in 2008, confirming the effective Z of 7.42, and double-click on “Re-186”.  When “Re-186 (7.42, 107)” appears in the “Selected for Analysis” box, return to the SkinDose window.  Confirm the Dose Depth of 7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Enter the Exposure Time as 4.5 followed by the Tab key and change the time unit to hours using the dropdown menu.  Confirm that the dose-averaging area is 10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and that there is zero airgap.  Also, confirm that the Volume Averaging and Backscatter disable radio buttons are </a:t>
            </a:r>
            <a:r>
              <a:rPr lang="en-US" sz="1800" u="sng">
                <a:effectLst/>
                <a:latin typeface="Arial" panose="020B0604020202020204" pitchFamily="34" charset="0"/>
                <a:ea typeface="Calibri" panose="020F0502020204030204" pitchFamily="34" charset="0"/>
              </a:rPr>
              <a:t>NOT</a:t>
            </a:r>
            <a:r>
              <a:rPr lang="en-US" sz="1800">
                <a:effectLst/>
                <a:latin typeface="Arial" panose="020B0604020202020204" pitchFamily="34" charset="0"/>
                <a:ea typeface="Calibri" panose="020F0502020204030204" pitchFamily="34" charset="0"/>
              </a:rPr>
              <a:t> selected and that the Dose Equivalent Units are in “mSv”.</a:t>
            </a:r>
          </a:p>
          <a:p>
            <a:endParaRPr lang="en-US"/>
          </a:p>
        </p:txBody>
      </p:sp>
      <p:sp>
        <p:nvSpPr>
          <p:cNvPr id="4" name="Slide Number Placeholder 3"/>
          <p:cNvSpPr>
            <a:spLocks noGrp="1"/>
          </p:cNvSpPr>
          <p:nvPr>
            <p:ph type="sldNum" sz="quarter" idx="5"/>
          </p:nvPr>
        </p:nvSpPr>
        <p:spPr/>
        <p:txBody>
          <a:bodyPr/>
          <a:lstStyle/>
          <a:p>
            <a:fld id="{FBCC9A8B-6423-4DD8-A52A-D5F1BE331976}" type="slidenum">
              <a:rPr lang="en-US" smtClean="0"/>
              <a:t>9</a:t>
            </a:fld>
            <a:endParaRPr lang="en-US"/>
          </a:p>
        </p:txBody>
      </p:sp>
    </p:spTree>
    <p:extLst>
      <p:ext uri="{BB962C8B-B14F-4D97-AF65-F5344CB8AC3E}">
        <p14:creationId xmlns:p14="http://schemas.microsoft.com/office/powerpoint/2010/main" val="2166163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the Nuclide info on each of the nuclides. We can see that no progeny has but one beta with a yield of 100%, while looking at the yield information of the 107D database we have the branching ratio of both the parent and the nuclide. There are 3 betas, but the first two are of little consequence; their yields are so </a:t>
            </a:r>
            <a:r>
              <a:rPr lang="en-US" dirty="0" err="1"/>
              <a:t>llow</a:t>
            </a:r>
            <a:r>
              <a:rPr lang="en-US" dirty="0"/>
              <a:t> (0.0000014% and 0.00115%)</a:t>
            </a:r>
          </a:p>
        </p:txBody>
      </p:sp>
      <p:sp>
        <p:nvSpPr>
          <p:cNvPr id="4" name="Slide Number Placeholder 3"/>
          <p:cNvSpPr>
            <a:spLocks noGrp="1"/>
          </p:cNvSpPr>
          <p:nvPr>
            <p:ph type="sldNum" sz="quarter" idx="5"/>
          </p:nvPr>
        </p:nvSpPr>
        <p:spPr/>
        <p:txBody>
          <a:bodyPr/>
          <a:lstStyle/>
          <a:p>
            <a:fld id="{FBCC9A8B-6423-4DD8-A52A-D5F1BE331976}" type="slidenum">
              <a:rPr lang="en-US" smtClean="0"/>
              <a:t>34</a:t>
            </a:fld>
            <a:endParaRPr lang="en-US"/>
          </a:p>
        </p:txBody>
      </p:sp>
    </p:spTree>
    <p:extLst>
      <p:ext uri="{BB962C8B-B14F-4D97-AF65-F5344CB8AC3E}">
        <p14:creationId xmlns:p14="http://schemas.microsoft.com/office/powerpoint/2010/main" val="3140324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values for 107D</a:t>
            </a:r>
          </a:p>
        </p:txBody>
      </p:sp>
      <p:sp>
        <p:nvSpPr>
          <p:cNvPr id="4" name="Slide Number Placeholder 3"/>
          <p:cNvSpPr>
            <a:spLocks noGrp="1"/>
          </p:cNvSpPr>
          <p:nvPr>
            <p:ph type="sldNum" sz="quarter" idx="5"/>
          </p:nvPr>
        </p:nvSpPr>
        <p:spPr/>
        <p:txBody>
          <a:bodyPr/>
          <a:lstStyle/>
          <a:p>
            <a:fld id="{FBCC9A8B-6423-4DD8-A52A-D5F1BE331976}" type="slidenum">
              <a:rPr lang="en-US" smtClean="0"/>
              <a:t>35</a:t>
            </a:fld>
            <a:endParaRPr lang="en-US"/>
          </a:p>
        </p:txBody>
      </p:sp>
    </p:spTree>
    <p:extLst>
      <p:ext uri="{BB962C8B-B14F-4D97-AF65-F5344CB8AC3E}">
        <p14:creationId xmlns:p14="http://schemas.microsoft.com/office/powerpoint/2010/main" val="302555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table </a:t>
            </a:r>
          </a:p>
        </p:txBody>
      </p:sp>
      <p:sp>
        <p:nvSpPr>
          <p:cNvPr id="4" name="Slide Number Placeholder 3"/>
          <p:cNvSpPr>
            <a:spLocks noGrp="1"/>
          </p:cNvSpPr>
          <p:nvPr>
            <p:ph type="sldNum" sz="quarter" idx="5"/>
          </p:nvPr>
        </p:nvSpPr>
        <p:spPr/>
        <p:txBody>
          <a:bodyPr/>
          <a:lstStyle/>
          <a:p>
            <a:fld id="{FBCC9A8B-6423-4DD8-A52A-D5F1BE331976}" type="slidenum">
              <a:rPr lang="en-US" smtClean="0"/>
              <a:t>36</a:t>
            </a:fld>
            <a:endParaRPr lang="en-US"/>
          </a:p>
        </p:txBody>
      </p:sp>
    </p:spTree>
    <p:extLst>
      <p:ext uri="{BB962C8B-B14F-4D97-AF65-F5344CB8AC3E}">
        <p14:creationId xmlns:p14="http://schemas.microsoft.com/office/powerpoint/2010/main" val="1650793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nuclides 107 database. </a:t>
            </a:r>
          </a:p>
        </p:txBody>
      </p:sp>
      <p:sp>
        <p:nvSpPr>
          <p:cNvPr id="4" name="Slide Number Placeholder 3"/>
          <p:cNvSpPr>
            <a:spLocks noGrp="1"/>
          </p:cNvSpPr>
          <p:nvPr>
            <p:ph type="sldNum" sz="quarter" idx="5"/>
          </p:nvPr>
        </p:nvSpPr>
        <p:spPr/>
        <p:txBody>
          <a:bodyPr/>
          <a:lstStyle/>
          <a:p>
            <a:fld id="{FBCC9A8B-6423-4DD8-A52A-D5F1BE331976}" type="slidenum">
              <a:rPr lang="en-US" smtClean="0"/>
              <a:t>37</a:t>
            </a:fld>
            <a:endParaRPr lang="en-US"/>
          </a:p>
        </p:txBody>
      </p:sp>
    </p:spTree>
    <p:extLst>
      <p:ext uri="{BB962C8B-B14F-4D97-AF65-F5344CB8AC3E}">
        <p14:creationId xmlns:p14="http://schemas.microsoft.com/office/powerpoint/2010/main" val="970383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such a simple and straight forward example, the difference is 0% between calculations. </a:t>
            </a:r>
          </a:p>
        </p:txBody>
      </p:sp>
      <p:sp>
        <p:nvSpPr>
          <p:cNvPr id="4" name="Slide Number Placeholder 3"/>
          <p:cNvSpPr>
            <a:spLocks noGrp="1"/>
          </p:cNvSpPr>
          <p:nvPr>
            <p:ph type="sldNum" sz="quarter" idx="5"/>
          </p:nvPr>
        </p:nvSpPr>
        <p:spPr/>
        <p:txBody>
          <a:bodyPr/>
          <a:lstStyle/>
          <a:p>
            <a:fld id="{FBCC9A8B-6423-4DD8-A52A-D5F1BE331976}" type="slidenum">
              <a:rPr lang="en-US" smtClean="0"/>
              <a:t>38</a:t>
            </a:fld>
            <a:endParaRPr lang="en-US"/>
          </a:p>
        </p:txBody>
      </p:sp>
    </p:spTree>
    <p:extLst>
      <p:ext uri="{BB962C8B-B14F-4D97-AF65-F5344CB8AC3E}">
        <p14:creationId xmlns:p14="http://schemas.microsoft.com/office/powerpoint/2010/main" val="796578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 90 is unique in its decay chain in that both it and its daughter has a 100% yield for the beta particle. That particle is also has 100% probability of being a pure beta emitter; so there is no sharing of beta energy with a photon in the decay (ground state 100%)</a:t>
            </a:r>
          </a:p>
          <a:p>
            <a:r>
              <a:rPr lang="en-US" dirty="0"/>
              <a:t>Lets look at something that has a bit of a different branching ratio. </a:t>
            </a:r>
          </a:p>
        </p:txBody>
      </p:sp>
      <p:sp>
        <p:nvSpPr>
          <p:cNvPr id="4" name="Slide Number Placeholder 3"/>
          <p:cNvSpPr>
            <a:spLocks noGrp="1"/>
          </p:cNvSpPr>
          <p:nvPr>
            <p:ph type="sldNum" sz="quarter" idx="5"/>
          </p:nvPr>
        </p:nvSpPr>
        <p:spPr/>
        <p:txBody>
          <a:bodyPr/>
          <a:lstStyle/>
          <a:p>
            <a:fld id="{FBCC9A8B-6423-4DD8-A52A-D5F1BE331976}" type="slidenum">
              <a:rPr lang="en-US" smtClean="0"/>
              <a:t>39</a:t>
            </a:fld>
            <a:endParaRPr lang="en-US"/>
          </a:p>
        </p:txBody>
      </p:sp>
    </p:spTree>
    <p:extLst>
      <p:ext uri="{BB962C8B-B14F-4D97-AF65-F5344CB8AC3E}">
        <p14:creationId xmlns:p14="http://schemas.microsoft.com/office/powerpoint/2010/main" val="2656142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a:t>
            </a:r>
            <a:r>
              <a:rPr lang="en-US" err="1"/>
              <a:t>mo</a:t>
            </a:r>
            <a:r>
              <a:rPr lang="en-US"/>
              <a:t> 99 and </a:t>
            </a:r>
            <a:r>
              <a:rPr lang="en-US" err="1"/>
              <a:t>tc</a:t>
            </a:r>
            <a:r>
              <a:rPr lang="en-US"/>
              <a:t> 99m</a:t>
            </a:r>
          </a:p>
        </p:txBody>
      </p:sp>
      <p:sp>
        <p:nvSpPr>
          <p:cNvPr id="4" name="Slide Number Placeholder 3"/>
          <p:cNvSpPr>
            <a:spLocks noGrp="1"/>
          </p:cNvSpPr>
          <p:nvPr>
            <p:ph type="sldNum" sz="quarter" idx="5"/>
          </p:nvPr>
        </p:nvSpPr>
        <p:spPr/>
        <p:txBody>
          <a:bodyPr/>
          <a:lstStyle/>
          <a:p>
            <a:fld id="{FBCC9A8B-6423-4DD8-A52A-D5F1BE331976}" type="slidenum">
              <a:rPr lang="en-US" smtClean="0"/>
              <a:t>40</a:t>
            </a:fld>
            <a:endParaRPr lang="en-US"/>
          </a:p>
        </p:txBody>
      </p:sp>
    </p:spTree>
    <p:extLst>
      <p:ext uri="{BB962C8B-B14F-4D97-AF65-F5344CB8AC3E}">
        <p14:creationId xmlns:p14="http://schemas.microsoft.com/office/powerpoint/2010/main" val="190763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consider branching ratio</a:t>
            </a:r>
          </a:p>
        </p:txBody>
      </p:sp>
      <p:sp>
        <p:nvSpPr>
          <p:cNvPr id="4" name="Slide Number Placeholder 3"/>
          <p:cNvSpPr>
            <a:spLocks noGrp="1"/>
          </p:cNvSpPr>
          <p:nvPr>
            <p:ph type="sldNum" sz="quarter" idx="5"/>
          </p:nvPr>
        </p:nvSpPr>
        <p:spPr/>
        <p:txBody>
          <a:bodyPr/>
          <a:lstStyle/>
          <a:p>
            <a:fld id="{FBCC9A8B-6423-4DD8-A52A-D5F1BE331976}" type="slidenum">
              <a:rPr lang="en-US" smtClean="0"/>
              <a:t>41</a:t>
            </a:fld>
            <a:endParaRPr lang="en-US"/>
          </a:p>
        </p:txBody>
      </p:sp>
    </p:spTree>
    <p:extLst>
      <p:ext uri="{BB962C8B-B14F-4D97-AF65-F5344CB8AC3E}">
        <p14:creationId xmlns:p14="http://schemas.microsoft.com/office/powerpoint/2010/main" val="134725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a plain sum</a:t>
            </a:r>
          </a:p>
        </p:txBody>
      </p:sp>
      <p:sp>
        <p:nvSpPr>
          <p:cNvPr id="4" name="Slide Number Placeholder 3"/>
          <p:cNvSpPr>
            <a:spLocks noGrp="1"/>
          </p:cNvSpPr>
          <p:nvPr>
            <p:ph type="sldNum" sz="quarter" idx="5"/>
          </p:nvPr>
        </p:nvSpPr>
        <p:spPr/>
        <p:txBody>
          <a:bodyPr/>
          <a:lstStyle/>
          <a:p>
            <a:fld id="{FBCC9A8B-6423-4DD8-A52A-D5F1BE331976}" type="slidenum">
              <a:rPr lang="en-US" smtClean="0"/>
              <a:t>42</a:t>
            </a:fld>
            <a:endParaRPr lang="en-US"/>
          </a:p>
        </p:txBody>
      </p:sp>
    </p:spTree>
    <p:extLst>
      <p:ext uri="{BB962C8B-B14F-4D97-AF65-F5344CB8AC3E}">
        <p14:creationId xmlns:p14="http://schemas.microsoft.com/office/powerpoint/2010/main" val="398113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Notice that if we did not use the branching ratio, the sum would be 270 for beta and 1.04 for photon!</a:t>
            </a:r>
          </a:p>
        </p:txBody>
      </p:sp>
      <p:sp>
        <p:nvSpPr>
          <p:cNvPr id="4" name="Slide Number Placeholder 3"/>
          <p:cNvSpPr>
            <a:spLocks noGrp="1"/>
          </p:cNvSpPr>
          <p:nvPr>
            <p:ph type="sldNum" sz="quarter" idx="5"/>
          </p:nvPr>
        </p:nvSpPr>
        <p:spPr/>
        <p:txBody>
          <a:bodyPr/>
          <a:lstStyle/>
          <a:p>
            <a:fld id="{FBCC9A8B-6423-4DD8-A52A-D5F1BE331976}" type="slidenum">
              <a:rPr lang="en-US" smtClean="0"/>
              <a:t>45</a:t>
            </a:fld>
            <a:endParaRPr lang="en-US"/>
          </a:p>
        </p:txBody>
      </p:sp>
    </p:spTree>
    <p:extLst>
      <p:ext uri="{BB962C8B-B14F-4D97-AF65-F5344CB8AC3E}">
        <p14:creationId xmlns:p14="http://schemas.microsoft.com/office/powerpoint/2010/main" val="420475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Because the point source geometry is being used, it is necessary to calculate the source strength by multiplying the concentration of the stock solution (370 </a:t>
            </a:r>
            <a:r>
              <a:rPr lang="en-US" sz="1800" err="1">
                <a:effectLst/>
                <a:latin typeface="Arial" panose="020B0604020202020204" pitchFamily="34" charset="0"/>
                <a:ea typeface="Calibri" panose="020F0502020204030204" pitchFamily="34" charset="0"/>
              </a:rPr>
              <a:t>kBq</a:t>
            </a:r>
            <a:r>
              <a:rPr lang="en-US" sz="1800">
                <a:effectLst/>
                <a:latin typeface="Arial" panose="020B0604020202020204" pitchFamily="34" charset="0"/>
                <a:ea typeface="Calibri" panose="020F0502020204030204" pitchFamily="34" charset="0"/>
              </a:rPr>
              <a:t>/mL) by the size of the administration (5 mL) to get a total source strength of 1.85 MBq.  </a:t>
            </a:r>
          </a:p>
          <a:p>
            <a:endParaRPr lang="en-US"/>
          </a:p>
          <a:p>
            <a:r>
              <a:rPr lang="en-US"/>
              <a:t>Use </a:t>
            </a:r>
            <a:r>
              <a:rPr lang="en-US" err="1"/>
              <a:t>Varskin</a:t>
            </a:r>
            <a:r>
              <a:rPr lang="en-US"/>
              <a:t> to find the half life of Rhenium 186. Nuclide info says 3.72 d. What will happen when we use the decay corrected dose? If the prescription is for 370kBq/mL at 1 pm, what will be the activity at 5 pm? 359kBq/mL</a:t>
            </a:r>
          </a:p>
        </p:txBody>
      </p:sp>
      <p:sp>
        <p:nvSpPr>
          <p:cNvPr id="4" name="Slide Number Placeholder 3"/>
          <p:cNvSpPr>
            <a:spLocks noGrp="1"/>
          </p:cNvSpPr>
          <p:nvPr>
            <p:ph type="sldNum" sz="quarter" idx="5"/>
          </p:nvPr>
        </p:nvSpPr>
        <p:spPr/>
        <p:txBody>
          <a:bodyPr/>
          <a:lstStyle/>
          <a:p>
            <a:fld id="{FBCC9A8B-6423-4DD8-A52A-D5F1BE331976}" type="slidenum">
              <a:rPr lang="en-US" smtClean="0"/>
              <a:t>10</a:t>
            </a:fld>
            <a:endParaRPr lang="en-US"/>
          </a:p>
        </p:txBody>
      </p:sp>
    </p:spTree>
    <p:extLst>
      <p:ext uri="{BB962C8B-B14F-4D97-AF65-F5344CB8AC3E}">
        <p14:creationId xmlns:p14="http://schemas.microsoft.com/office/powerpoint/2010/main" val="3289946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if we use a 6 hour exposure time. The answer should be the distributed similarly, right? </a:t>
            </a:r>
          </a:p>
        </p:txBody>
      </p:sp>
      <p:sp>
        <p:nvSpPr>
          <p:cNvPr id="4" name="Slide Number Placeholder 3"/>
          <p:cNvSpPr>
            <a:spLocks noGrp="1"/>
          </p:cNvSpPr>
          <p:nvPr>
            <p:ph type="sldNum" sz="quarter" idx="5"/>
          </p:nvPr>
        </p:nvSpPr>
        <p:spPr/>
        <p:txBody>
          <a:bodyPr/>
          <a:lstStyle/>
          <a:p>
            <a:fld id="{FBCC9A8B-6423-4DD8-A52A-D5F1BE331976}" type="slidenum">
              <a:rPr lang="en-US" smtClean="0"/>
              <a:t>46</a:t>
            </a:fld>
            <a:endParaRPr lang="en-US"/>
          </a:p>
        </p:txBody>
      </p:sp>
    </p:spTree>
    <p:extLst>
      <p:ext uri="{BB962C8B-B14F-4D97-AF65-F5344CB8AC3E}">
        <p14:creationId xmlns:p14="http://schemas.microsoft.com/office/powerpoint/2010/main" val="3849323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decay correction! </a:t>
            </a:r>
          </a:p>
          <a:p>
            <a:endParaRPr lang="en-US" dirty="0"/>
          </a:p>
          <a:p>
            <a:r>
              <a:rPr lang="en-US" dirty="0"/>
              <a:t>Looking at this why do you think the answer is more accurate when we have no decay correction vs when we have decay correction. </a:t>
            </a:r>
            <a:r>
              <a:rPr lang="en-US" dirty="0" err="1"/>
              <a:t>Isnt</a:t>
            </a:r>
            <a:r>
              <a:rPr lang="en-US" dirty="0"/>
              <a:t> it what we always want? </a:t>
            </a:r>
          </a:p>
        </p:txBody>
      </p:sp>
      <p:sp>
        <p:nvSpPr>
          <p:cNvPr id="4" name="Slide Number Placeholder 3"/>
          <p:cNvSpPr>
            <a:spLocks noGrp="1"/>
          </p:cNvSpPr>
          <p:nvPr>
            <p:ph type="sldNum" sz="quarter" idx="5"/>
          </p:nvPr>
        </p:nvSpPr>
        <p:spPr/>
        <p:txBody>
          <a:bodyPr/>
          <a:lstStyle/>
          <a:p>
            <a:fld id="{FBCC9A8B-6423-4DD8-A52A-D5F1BE331976}" type="slidenum">
              <a:rPr lang="en-US" smtClean="0"/>
              <a:t>51</a:t>
            </a:fld>
            <a:endParaRPr lang="en-US"/>
          </a:p>
        </p:txBody>
      </p:sp>
    </p:spTree>
    <p:extLst>
      <p:ext uri="{BB962C8B-B14F-4D97-AF65-F5344CB8AC3E}">
        <p14:creationId xmlns:p14="http://schemas.microsoft.com/office/powerpoint/2010/main" val="708400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certain point, every time a Cs atom decays to Ba, that Ba decays “immediately” within the lifespan of the Cs, so the activity is essentially the same. </a:t>
            </a:r>
          </a:p>
        </p:txBody>
      </p:sp>
      <p:sp>
        <p:nvSpPr>
          <p:cNvPr id="4" name="Slide Number Placeholder 3"/>
          <p:cNvSpPr>
            <a:spLocks noGrp="1"/>
          </p:cNvSpPr>
          <p:nvPr>
            <p:ph type="sldNum" sz="quarter" idx="5"/>
          </p:nvPr>
        </p:nvSpPr>
        <p:spPr/>
        <p:txBody>
          <a:bodyPr/>
          <a:lstStyle/>
          <a:p>
            <a:fld id="{FBCC9A8B-6423-4DD8-A52A-D5F1BE331976}" type="slidenum">
              <a:rPr lang="en-US" smtClean="0"/>
              <a:t>55</a:t>
            </a:fld>
            <a:endParaRPr lang="en-US"/>
          </a:p>
        </p:txBody>
      </p:sp>
    </p:spTree>
    <p:extLst>
      <p:ext uri="{BB962C8B-B14F-4D97-AF65-F5344CB8AC3E}">
        <p14:creationId xmlns:p14="http://schemas.microsoft.com/office/powerpoint/2010/main" val="3435834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 representing the general pattern of secular equilibrium for a daughter product whose half life is about 2 minutes. </a:t>
            </a:r>
          </a:p>
        </p:txBody>
      </p:sp>
      <p:sp>
        <p:nvSpPr>
          <p:cNvPr id="4" name="Slide Number Placeholder 3"/>
          <p:cNvSpPr>
            <a:spLocks noGrp="1"/>
          </p:cNvSpPr>
          <p:nvPr>
            <p:ph type="sldNum" sz="quarter" idx="5"/>
          </p:nvPr>
        </p:nvSpPr>
        <p:spPr/>
        <p:txBody>
          <a:bodyPr/>
          <a:lstStyle/>
          <a:p>
            <a:fld id="{FBCC9A8B-6423-4DD8-A52A-D5F1BE331976}" type="slidenum">
              <a:rPr lang="en-US" smtClean="0"/>
              <a:t>56</a:t>
            </a:fld>
            <a:endParaRPr lang="en-US"/>
          </a:p>
        </p:txBody>
      </p:sp>
    </p:spTree>
    <p:extLst>
      <p:ext uri="{BB962C8B-B14F-4D97-AF65-F5344CB8AC3E}">
        <p14:creationId xmlns:p14="http://schemas.microsoft.com/office/powerpoint/2010/main" val="4072332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	Model the scenario in VARSKIN and calculate dose using ICRP 107 parameters. Select the option (D) that will include the decay progeny. What do you observe about the initial dose rate, no-decay dose, and decay-corrected dose?</a:t>
            </a:r>
          </a:p>
          <a:p>
            <a:pPr marL="457200" lvl="1" indent="0">
              <a:buNone/>
            </a:pPr>
            <a:r>
              <a:rPr lang="en-US" dirty="0"/>
              <a:t>b)	Calculate dose using ICRP 107 parameters where the decay products are not included. You will need to include both nuclides separately. What do you now notice about the initial dose rate, no-decay dose, and decay-corrected dose, compared to part a)? What VARSKIN input causes these differences?</a:t>
            </a:r>
          </a:p>
          <a:p>
            <a:pPr marL="457200" lvl="1" indent="0">
              <a:buNone/>
            </a:pPr>
            <a:r>
              <a:rPr lang="en-US" dirty="0"/>
              <a:t>c)	How might the branching ratio for 137mBa (94.7%) affect dose calculations?</a:t>
            </a:r>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60</a:t>
            </a:fld>
            <a:endParaRPr lang="en-US"/>
          </a:p>
        </p:txBody>
      </p:sp>
    </p:spTree>
    <p:extLst>
      <p:ext uri="{BB962C8B-B14F-4D97-AF65-F5344CB8AC3E}">
        <p14:creationId xmlns:p14="http://schemas.microsoft.com/office/powerpoint/2010/main" val="2086774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Entering the correct equilibrium type. The half life for Ba 137m is 2.55 min, so 10 half lives is about 25 min. or just click secular equilibrium</a:t>
            </a:r>
          </a:p>
        </p:txBody>
      </p:sp>
      <p:sp>
        <p:nvSpPr>
          <p:cNvPr id="4" name="Slide Number Placeholder 3"/>
          <p:cNvSpPr>
            <a:spLocks noGrp="1"/>
          </p:cNvSpPr>
          <p:nvPr>
            <p:ph type="sldNum" sz="quarter" idx="5"/>
          </p:nvPr>
        </p:nvSpPr>
        <p:spPr/>
        <p:txBody>
          <a:bodyPr/>
          <a:lstStyle/>
          <a:p>
            <a:fld id="{FBCC9A8B-6423-4DD8-A52A-D5F1BE331976}" type="slidenum">
              <a:rPr lang="en-US" smtClean="0"/>
              <a:t>61</a:t>
            </a:fld>
            <a:endParaRPr lang="en-US"/>
          </a:p>
        </p:txBody>
      </p:sp>
    </p:spTree>
    <p:extLst>
      <p:ext uri="{BB962C8B-B14F-4D97-AF65-F5344CB8AC3E}">
        <p14:creationId xmlns:p14="http://schemas.microsoft.com/office/powerpoint/2010/main" val="2714573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	Model the scenario in VARSKIN and calculate dose using ICRP 107 parameters. Select the option (D) that will include the decay progeny. What do you observe about the initial dose rate, no-decay dose, and decay-corrected dose?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dose rate is equal to no decay corrected dose rate because the half life  (30 y) is much longer than the simulation time (60 min), so no significant decay will occur. However, the initial photon dose rate is so low because Cs 137 is a pure beta emitter, so at purity, the decay rate is very low (insignificant) and only has photon dose when Ba 137 grows in. The difference in the no decay correction and decay corrected dose, in this case, is the ingrowth of Ba 137-m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we use VARSKIN with progeny automatically selected (i.e., using the 38D or 107D database), there will be no issue with no-decay dose and its value will be equal to the decay-corrected dose.  However, if the user is looking specifically at dose contribution by nuclide and selects one of the standard databases (i.e., 38 or 107), the no-decay dose values become very important. </a:t>
            </a:r>
          </a:p>
          <a:p>
            <a:r>
              <a:rPr lang="en-US" dirty="0"/>
              <a:t>In this example, we’re using the ICRP 107D database and selecting </a:t>
            </a:r>
            <a:r>
              <a:rPr lang="en-US" baseline="30000" dirty="0"/>
              <a:t>137</a:t>
            </a:r>
            <a:r>
              <a:rPr lang="en-US" dirty="0"/>
              <a:t>Cs.  VARSKIN will automatically include the </a:t>
            </a:r>
            <a:r>
              <a:rPr lang="en-US" baseline="30000" dirty="0"/>
              <a:t>137m</a:t>
            </a:r>
            <a:r>
              <a:rPr lang="en-US" dirty="0"/>
              <a:t>Ba daughter product and we note below that the Dose (No Decay) is equal to the Decay-Corrected Dose.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62</a:t>
            </a:fld>
            <a:endParaRPr lang="en-US"/>
          </a:p>
        </p:txBody>
      </p:sp>
    </p:spTree>
    <p:extLst>
      <p:ext uri="{BB962C8B-B14F-4D97-AF65-F5344CB8AC3E}">
        <p14:creationId xmlns:p14="http://schemas.microsoft.com/office/powerpoint/2010/main" val="2288080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a:t>b)	Calculate dose using ICRP 107 parameters where the decay products are not included. You will need to include both nuclides separately. What do you now notice about the initial dose rate, no-decay dose, and decay-corrected dose, compared to part a)? What VARSKIN input causes these differences?</a:t>
            </a:r>
          </a:p>
          <a:p>
            <a:pPr marL="457200" lvl="1" indent="0">
              <a:buNone/>
            </a:pPr>
            <a:r>
              <a:rPr lang="en-US" dirty="0"/>
              <a:t>c)	How might the branching ratio for 137mBa (94.7%) affect dose calculations?</a:t>
            </a:r>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64</a:t>
            </a:fld>
            <a:endParaRPr lang="en-US"/>
          </a:p>
        </p:txBody>
      </p:sp>
    </p:spTree>
    <p:extLst>
      <p:ext uri="{BB962C8B-B14F-4D97-AF65-F5344CB8AC3E}">
        <p14:creationId xmlns:p14="http://schemas.microsoft.com/office/powerpoint/2010/main" val="659171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second figure, however, indicates a difference of more than an order of magnitude in the no-decay versus decayed doses of 137mBa.  Recall the half-life is 2.5 minutes and over the course of an hour, decay is very significant, i.e., the activity is gone in about 25 minutes.</a:t>
            </a:r>
          </a:p>
          <a:p>
            <a:endParaRPr lang="en-US"/>
          </a:p>
        </p:txBody>
      </p:sp>
      <p:sp>
        <p:nvSpPr>
          <p:cNvPr id="4" name="Slide Number Placeholder 3"/>
          <p:cNvSpPr>
            <a:spLocks noGrp="1"/>
          </p:cNvSpPr>
          <p:nvPr>
            <p:ph type="sldNum" sz="quarter" idx="5"/>
          </p:nvPr>
        </p:nvSpPr>
        <p:spPr/>
        <p:txBody>
          <a:bodyPr/>
          <a:lstStyle/>
          <a:p>
            <a:fld id="{FBCC9A8B-6423-4DD8-A52A-D5F1BE331976}" type="slidenum">
              <a:rPr lang="en-US" smtClean="0"/>
              <a:t>66</a:t>
            </a:fld>
            <a:endParaRPr lang="en-US"/>
          </a:p>
        </p:txBody>
      </p:sp>
    </p:spTree>
    <p:extLst>
      <p:ext uri="{BB962C8B-B14F-4D97-AF65-F5344CB8AC3E}">
        <p14:creationId xmlns:p14="http://schemas.microsoft.com/office/powerpoint/2010/main" val="732789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trainee should consider the appropriate branching ratio for </a:t>
            </a:r>
            <a:r>
              <a:rPr lang="en-US" baseline="0" dirty="0"/>
              <a:t>nuclides. Consider making an example of something with a branching ration that has significance in the digits. This one is 94% so the answers round to the same thing. </a:t>
            </a:r>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68</a:t>
            </a:fld>
            <a:endParaRPr lang="en-US"/>
          </a:p>
        </p:txBody>
      </p:sp>
    </p:spTree>
    <p:extLst>
      <p:ext uri="{BB962C8B-B14F-4D97-AF65-F5344CB8AC3E}">
        <p14:creationId xmlns:p14="http://schemas.microsoft.com/office/powerpoint/2010/main" val="249848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For the Re-186 entry in the Radionuclide table at the bottom of the window, select the source strength units of MBq, then enter an activity value of 1.85.  Click the red “Calculate” button.  After the calculation is performed, the red Calculate button changes to green and indicates “Updated” to inform the user that the results (appearing in the lower third of the SkinDose window) are in fact applicable to the inputs shown.</a:t>
            </a:r>
          </a:p>
          <a:p>
            <a:r>
              <a:rPr lang="en-US" sz="1800">
                <a:effectLst/>
                <a:latin typeface="Arial" panose="020B0604020202020204" pitchFamily="34" charset="0"/>
                <a:ea typeface="Calibri" panose="020F0502020204030204" pitchFamily="34" charset="0"/>
              </a:rPr>
              <a:t>The results table shows dose equivalent for electrons, photons, and alpha as well as the total equivalent dose for all nuclides and for all radiation types.  Examination of the SkinDose results table shows that the total effective dose is </a:t>
            </a:r>
            <a:r>
              <a:rPr lang="en-US" sz="1800" b="1">
                <a:effectLst/>
                <a:latin typeface="Arial" panose="020B0604020202020204" pitchFamily="34" charset="0"/>
                <a:ea typeface="Calibri" panose="020F0502020204030204" pitchFamily="34" charset="0"/>
              </a:rPr>
              <a:t>1,300 mSv</a:t>
            </a:r>
            <a:r>
              <a:rPr lang="en-US" sz="1800">
                <a:effectLst/>
                <a:latin typeface="Arial" panose="020B0604020202020204" pitchFamily="34" charset="0"/>
                <a:ea typeface="Calibri" panose="020F0502020204030204" pitchFamily="34" charset="0"/>
              </a:rPr>
              <a:t> (</a:t>
            </a:r>
            <a:r>
              <a:rPr lang="en-US" sz="1800" b="1">
                <a:effectLst/>
                <a:latin typeface="Arial" panose="020B0604020202020204" pitchFamily="34" charset="0"/>
                <a:ea typeface="Calibri" panose="020F0502020204030204" pitchFamily="34" charset="0"/>
              </a:rPr>
              <a:t>1,300 mSv</a:t>
            </a:r>
            <a:r>
              <a:rPr lang="en-US" sz="1800">
                <a:effectLst/>
                <a:latin typeface="Arial" panose="020B0604020202020204" pitchFamily="34" charset="0"/>
                <a:ea typeface="Calibri" panose="020F0502020204030204" pitchFamily="34" charset="0"/>
              </a:rPr>
              <a:t> from electrons and </a:t>
            </a:r>
            <a:r>
              <a:rPr lang="en-US" sz="1800" b="1">
                <a:effectLst/>
                <a:latin typeface="Arial" panose="020B0604020202020204" pitchFamily="34" charset="0"/>
                <a:ea typeface="Calibri" panose="020F0502020204030204" pitchFamily="34" charset="0"/>
              </a:rPr>
              <a:t>2.1 mSv</a:t>
            </a:r>
            <a:r>
              <a:rPr lang="en-US" sz="1800">
                <a:effectLst/>
                <a:latin typeface="Arial" panose="020B0604020202020204" pitchFamily="34" charset="0"/>
                <a:ea typeface="Calibri" panose="020F0502020204030204" pitchFamily="34" charset="0"/>
              </a:rPr>
              <a:t> from photons), a total dose that exceeds regulatory limits. </a:t>
            </a:r>
            <a:endParaRPr lang="en-US"/>
          </a:p>
        </p:txBody>
      </p:sp>
      <p:sp>
        <p:nvSpPr>
          <p:cNvPr id="4" name="Slide Number Placeholder 3"/>
          <p:cNvSpPr>
            <a:spLocks noGrp="1"/>
          </p:cNvSpPr>
          <p:nvPr>
            <p:ph type="sldNum" sz="quarter" idx="5"/>
          </p:nvPr>
        </p:nvSpPr>
        <p:spPr/>
        <p:txBody>
          <a:bodyPr/>
          <a:lstStyle/>
          <a:p>
            <a:fld id="{FBCC9A8B-6423-4DD8-A52A-D5F1BE331976}" type="slidenum">
              <a:rPr lang="en-US" smtClean="0"/>
              <a:t>11</a:t>
            </a:fld>
            <a:endParaRPr lang="en-US"/>
          </a:p>
        </p:txBody>
      </p:sp>
    </p:spTree>
    <p:extLst>
      <p:ext uri="{BB962C8B-B14F-4D97-AF65-F5344CB8AC3E}">
        <p14:creationId xmlns:p14="http://schemas.microsoft.com/office/powerpoint/2010/main" val="365099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That exposure scenario is obviously very conservative, but also unusable since it is above regulatory limits. </a:t>
            </a:r>
            <a:r>
              <a:rPr lang="en-US" sz="1800" dirty="0" err="1">
                <a:effectLst/>
                <a:latin typeface="Arial" panose="020B0604020202020204" pitchFamily="34" charset="0"/>
                <a:ea typeface="Calibri" panose="020F0502020204030204" pitchFamily="34" charset="0"/>
              </a:rPr>
              <a:t>Varskin</a:t>
            </a:r>
            <a:r>
              <a:rPr lang="en-US" sz="1800" dirty="0">
                <a:effectLst/>
                <a:latin typeface="Arial" panose="020B0604020202020204" pitchFamily="34" charset="0"/>
                <a:ea typeface="Calibri" panose="020F0502020204030204" pitchFamily="34" charset="0"/>
              </a:rPr>
              <a:t> allows you to change parameters so that the dose calculated will more closely resemble the actual exposure scenario. In what ways will the exposure parameters affect the resulting dose. Lets look first at the depth dose.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To calculate the dose at a 1 cm depth, for example, go back to the top of the SkinDose window and change the value of “Dose Depth” to 1,000 milligrams per square centimeter (mg/cm</a:t>
            </a:r>
            <a:r>
              <a:rPr lang="en-US" sz="1800" baseline="30000" dirty="0">
                <a:effectLst/>
                <a:latin typeface="Arial" panose="020B0604020202020204" pitchFamily="34" charset="0"/>
                <a:ea typeface="Calibri" panose="020F0502020204030204" pitchFamily="34" charset="0"/>
              </a:rPr>
              <a:t>2</a:t>
            </a:r>
            <a:r>
              <a:rPr lang="en-US" sz="1800" dirty="0">
                <a:effectLst/>
                <a:latin typeface="Arial" panose="020B0604020202020204" pitchFamily="34" charset="0"/>
                <a:ea typeface="Calibri" panose="020F0502020204030204" pitchFamily="34" charset="0"/>
              </a:rPr>
              <a:t>), and click “Calculate.”  The SkinDose results table now displays an electron dose equivalent of </a:t>
            </a:r>
            <a:r>
              <a:rPr lang="en-US" sz="1800" b="1" dirty="0">
                <a:effectLst/>
                <a:latin typeface="Arial" panose="020B0604020202020204" pitchFamily="34" charset="0"/>
                <a:ea typeface="Calibri" panose="020F0502020204030204" pitchFamily="34" charset="0"/>
              </a:rPr>
              <a:t>0</a:t>
            </a:r>
            <a:r>
              <a:rPr lang="en-US" sz="1800" dirty="0">
                <a:effectLst/>
                <a:latin typeface="Arial" panose="020B0604020202020204" pitchFamily="34" charset="0"/>
                <a:ea typeface="Calibri" panose="020F0502020204030204" pitchFamily="34" charset="0"/>
              </a:rPr>
              <a:t> (zero) and a photon dose equivalent of </a:t>
            </a:r>
            <a:r>
              <a:rPr lang="en-US" sz="1800" b="1" dirty="0">
                <a:effectLst/>
                <a:latin typeface="Arial" panose="020B0604020202020204" pitchFamily="34" charset="0"/>
                <a:ea typeface="Calibri" panose="020F0502020204030204" pitchFamily="34" charset="0"/>
              </a:rPr>
              <a:t>0.074 mSv</a:t>
            </a:r>
            <a:r>
              <a:rPr lang="en-US" sz="1800" dirty="0">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We can see that the resulting dose changed a lot, but is this representative of the exposure scenario? </a:t>
            </a:r>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12</a:t>
            </a:fld>
            <a:endParaRPr lang="en-US"/>
          </a:p>
        </p:txBody>
      </p:sp>
    </p:spTree>
    <p:extLst>
      <p:ext uri="{BB962C8B-B14F-4D97-AF65-F5344CB8AC3E}">
        <p14:creationId xmlns:p14="http://schemas.microsoft.com/office/powerpoint/2010/main" val="126668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The total shallow dose calculated using the point geometry was above regulatory limits.  However, the situation described in this example will obviously be more accurately modeled using the disk or cylinder geometries.  A more realistic, yet conservative approach would be to use the disk geometry and calculate the dose as if all of the contamination were directly on the skin.  Return your attention to the top of the SkinDose window and choose the “Disk” radio button in the Source Geometry Type frame.  Enter a source Diameter of 8 cm (resulting in a source area of 50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enter a Dose Depth value of 7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and confirm the Exposure Time of 4.5 hours and an Averaging Area of 10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Select the red “Calculate” button.  The Calculate button turns to green and the results table shows an electron dose of </a:t>
            </a:r>
            <a:r>
              <a:rPr lang="en-US" sz="1800" b="1">
                <a:effectLst/>
                <a:latin typeface="Arial" panose="020B0604020202020204" pitchFamily="34" charset="0"/>
                <a:ea typeface="Calibri" panose="020F0502020204030204" pitchFamily="34" charset="0"/>
              </a:rPr>
              <a:t>260 mSv</a:t>
            </a:r>
            <a:r>
              <a:rPr lang="en-US" sz="1800">
                <a:effectLst/>
                <a:latin typeface="Arial" panose="020B0604020202020204" pitchFamily="34" charset="0"/>
                <a:ea typeface="Calibri" panose="020F0502020204030204" pitchFamily="34" charset="0"/>
              </a:rPr>
              <a:t> and a photon dose of </a:t>
            </a:r>
            <a:r>
              <a:rPr lang="en-US" sz="1800" b="1">
                <a:effectLst/>
                <a:latin typeface="Arial" panose="020B0604020202020204" pitchFamily="34" charset="0"/>
                <a:ea typeface="Calibri" panose="020F0502020204030204" pitchFamily="34" charset="0"/>
              </a:rPr>
              <a:t>0.45 mSv</a:t>
            </a:r>
            <a:r>
              <a:rPr lang="en-US" sz="1800">
                <a:effectLst/>
                <a:latin typeface="Arial" panose="020B0604020202020204" pitchFamily="34" charset="0"/>
                <a:ea typeface="Calibri" panose="020F0502020204030204" pitchFamily="34" charset="0"/>
              </a:rPr>
              <a:t>.</a:t>
            </a:r>
          </a:p>
          <a:p>
            <a:endParaRPr lang="en-US"/>
          </a:p>
        </p:txBody>
      </p:sp>
      <p:sp>
        <p:nvSpPr>
          <p:cNvPr id="4" name="Slide Number Placeholder 3"/>
          <p:cNvSpPr>
            <a:spLocks noGrp="1"/>
          </p:cNvSpPr>
          <p:nvPr>
            <p:ph type="sldNum" sz="quarter" idx="5"/>
          </p:nvPr>
        </p:nvSpPr>
        <p:spPr/>
        <p:txBody>
          <a:bodyPr/>
          <a:lstStyle/>
          <a:p>
            <a:fld id="{FBCC9A8B-6423-4DD8-A52A-D5F1BE331976}" type="slidenum">
              <a:rPr lang="en-US" smtClean="0"/>
              <a:t>13</a:t>
            </a:fld>
            <a:endParaRPr lang="en-US"/>
          </a:p>
        </p:txBody>
      </p:sp>
    </p:spTree>
    <p:extLst>
      <p:ext uri="{BB962C8B-B14F-4D97-AF65-F5344CB8AC3E}">
        <p14:creationId xmlns:p14="http://schemas.microsoft.com/office/powerpoint/2010/main" val="134604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just"/>
            <a:r>
              <a:rPr lang="en-US" sz="1800">
                <a:effectLst/>
                <a:latin typeface="Arial" panose="020B0604020202020204" pitchFamily="34" charset="0"/>
                <a:ea typeface="Calibri" panose="020F0502020204030204" pitchFamily="34" charset="0"/>
              </a:rPr>
              <a:t>Using the cylinder model to simulate contamination that is uniformly distributed throughout the thickness of the lab coat introduces even more realism.  In this case, the lab coat is assumed to soak up the contamination instead of acting as a protective cover material.  In Table 2-2 of the main report, the data for a cloth lab coat indicates a thickness of 0.04 centimeters (cm) and a density of 0.9 g/cm</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  Select “Cylinder” in the Source Geometry Type frame.  Confirm the source Diameter is 8 cm, enter a Thickness of 0.04 cm and a Density of 0.9 g/cm</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 (confirm the use of the appropriate units).  Confirm the Dose Depth is 7 mg/cm</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 the Exposure Time is 4.5 hours, and the Averaging Area is 10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Do not use the Covers function in this example.  Click the red “Calculate” button; the SkinDose results will display </a:t>
            </a:r>
            <a:r>
              <a:rPr lang="en-US" sz="1800" b="1">
                <a:effectLst/>
                <a:latin typeface="Arial" panose="020B0604020202020204" pitchFamily="34" charset="0"/>
                <a:ea typeface="Calibri" panose="020F0502020204030204" pitchFamily="34" charset="0"/>
              </a:rPr>
              <a:t>160 mSv</a:t>
            </a:r>
            <a:r>
              <a:rPr lang="en-US" sz="1800">
                <a:effectLst/>
                <a:latin typeface="Arial" panose="020B0604020202020204" pitchFamily="34" charset="0"/>
                <a:ea typeface="Calibri" panose="020F0502020204030204" pitchFamily="34" charset="0"/>
              </a:rPr>
              <a:t> and </a:t>
            </a:r>
            <a:r>
              <a:rPr lang="en-US" sz="1800" b="1">
                <a:effectLst/>
                <a:latin typeface="Arial" panose="020B0604020202020204" pitchFamily="34" charset="0"/>
                <a:ea typeface="Calibri" panose="020F0502020204030204" pitchFamily="34" charset="0"/>
              </a:rPr>
              <a:t>0.42 mSv</a:t>
            </a:r>
            <a:r>
              <a:rPr lang="en-US" sz="1800">
                <a:effectLst/>
                <a:latin typeface="Arial" panose="020B0604020202020204" pitchFamily="34" charset="0"/>
                <a:ea typeface="Calibri" panose="020F0502020204030204" pitchFamily="34" charset="0"/>
              </a:rPr>
              <a:t> as the electron and photon dose equivalent, respectively.</a:t>
            </a:r>
          </a:p>
        </p:txBody>
      </p:sp>
      <p:sp>
        <p:nvSpPr>
          <p:cNvPr id="4" name="Slide Number Placeholder 3"/>
          <p:cNvSpPr>
            <a:spLocks noGrp="1"/>
          </p:cNvSpPr>
          <p:nvPr>
            <p:ph type="sldNum" sz="quarter" idx="5"/>
          </p:nvPr>
        </p:nvSpPr>
        <p:spPr/>
        <p:txBody>
          <a:bodyPr/>
          <a:lstStyle/>
          <a:p>
            <a:fld id="{FBCC9A8B-6423-4DD8-A52A-D5F1BE331976}" type="slidenum">
              <a:rPr lang="en-US" smtClean="0"/>
              <a:t>14</a:t>
            </a:fld>
            <a:endParaRPr lang="en-US"/>
          </a:p>
        </p:txBody>
      </p:sp>
    </p:spTree>
    <p:extLst>
      <p:ext uri="{BB962C8B-B14F-4D97-AF65-F5344CB8AC3E}">
        <p14:creationId xmlns:p14="http://schemas.microsoft.com/office/powerpoint/2010/main" val="356640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It is interesting to see what the electron dose would be if the lab coat were impervious to the liquid contamination, and the contamination resided as an infinitely thin layer of contamination on the plastic coat.  In this case, the plastic lab coat acts as a cover material instead of defining the size and density of the source.  To perform this calculation, return to the top of the SkinDose window and select Disk as the Source Geometry Type.  Confirm that the source Diameter is 8 cm, the Dose Depth is 7 mg/cm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the Exposure Time of 4.5 hours, and the dose-averaging Area is 10 cm</a:t>
            </a:r>
            <a:r>
              <a:rPr lang="en-US" sz="1800" baseline="30000">
                <a:effectLst/>
                <a:latin typeface="Arial" panose="020B0604020202020204" pitchFamily="34" charset="0"/>
                <a:ea typeface="Calibri" panose="020F0502020204030204" pitchFamily="34" charset="0"/>
              </a:rPr>
              <a:t>2</a:t>
            </a:r>
            <a:r>
              <a:rPr lang="en-US" sz="1800">
                <a:effectLst/>
                <a:latin typeface="Arial" panose="020B0604020202020204" pitchFamily="34" charset="0"/>
                <a:ea typeface="Calibri" panose="020F0502020204030204" pitchFamily="34" charset="0"/>
              </a:rPr>
              <a:t>.  Select the “Covers” button to enter a cover Density of 0.36 g/cm</a:t>
            </a:r>
            <a:r>
              <a:rPr lang="en-US" sz="1800" baseline="30000">
                <a:effectLst/>
                <a:latin typeface="Arial" panose="020B0604020202020204" pitchFamily="34" charset="0"/>
                <a:ea typeface="Calibri" panose="020F0502020204030204" pitchFamily="34" charset="0"/>
              </a:rPr>
              <a:t>3</a:t>
            </a:r>
            <a:r>
              <a:rPr lang="en-US" sz="1800">
                <a:effectLst/>
                <a:latin typeface="Arial" panose="020B0604020202020204" pitchFamily="34" charset="0"/>
                <a:ea typeface="Calibri" panose="020F0502020204030204" pitchFamily="34" charset="0"/>
              </a:rPr>
              <a:t> and a cover Thickness of 0.02 cm.  Select the “Apply” button to accept the cover parameters and return to the SkinDose window.  You will notice in the Model Diagram frame that a single cover has been added to the picture.  Select “Calculate” and the SkinDose results table will display doses of </a:t>
            </a:r>
            <a:r>
              <a:rPr lang="en-US" sz="1800" b="1">
                <a:effectLst/>
                <a:latin typeface="Arial" panose="020B0604020202020204" pitchFamily="34" charset="0"/>
                <a:ea typeface="Calibri" panose="020F0502020204030204" pitchFamily="34" charset="0"/>
              </a:rPr>
              <a:t>180 mSv</a:t>
            </a:r>
            <a:r>
              <a:rPr lang="en-US" sz="1800">
                <a:effectLst/>
                <a:latin typeface="Arial" panose="020B0604020202020204" pitchFamily="34" charset="0"/>
                <a:ea typeface="Calibri" panose="020F0502020204030204" pitchFamily="34" charset="0"/>
              </a:rPr>
              <a:t> for electrons and </a:t>
            </a:r>
            <a:r>
              <a:rPr lang="en-US" sz="1800" b="1">
                <a:effectLst/>
                <a:latin typeface="Arial" panose="020B0604020202020204" pitchFamily="34" charset="0"/>
                <a:ea typeface="Calibri" panose="020F0502020204030204" pitchFamily="34" charset="0"/>
              </a:rPr>
              <a:t>0.41 mSv</a:t>
            </a:r>
            <a:r>
              <a:rPr lang="en-US" sz="1800">
                <a:effectLst/>
                <a:latin typeface="Arial" panose="020B0604020202020204" pitchFamily="34" charset="0"/>
                <a:ea typeface="Calibri" panose="020F0502020204030204" pitchFamily="34" charset="0"/>
              </a:rPr>
              <a:t> for photons.  It can be concluded from the above calculations, that a thicker, absorbent lab coat will give more protection against electron dose than a thin, impervious material; photon dose is essentially unchanged.</a:t>
            </a:r>
          </a:p>
          <a:p>
            <a:endParaRPr lang="en-US"/>
          </a:p>
        </p:txBody>
      </p:sp>
      <p:sp>
        <p:nvSpPr>
          <p:cNvPr id="4" name="Slide Number Placeholder 3"/>
          <p:cNvSpPr>
            <a:spLocks noGrp="1"/>
          </p:cNvSpPr>
          <p:nvPr>
            <p:ph type="sldNum" sz="quarter" idx="5"/>
          </p:nvPr>
        </p:nvSpPr>
        <p:spPr/>
        <p:txBody>
          <a:bodyPr/>
          <a:lstStyle/>
          <a:p>
            <a:fld id="{FBCC9A8B-6423-4DD8-A52A-D5F1BE331976}" type="slidenum">
              <a:rPr lang="en-US" smtClean="0"/>
              <a:t>15</a:t>
            </a:fld>
            <a:endParaRPr lang="en-US"/>
          </a:p>
        </p:txBody>
      </p:sp>
    </p:spTree>
    <p:extLst>
      <p:ext uri="{BB962C8B-B14F-4D97-AF65-F5344CB8AC3E}">
        <p14:creationId xmlns:p14="http://schemas.microsoft.com/office/powerpoint/2010/main" val="98540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in the other comparisons</a:t>
            </a:r>
          </a:p>
        </p:txBody>
      </p:sp>
      <p:sp>
        <p:nvSpPr>
          <p:cNvPr id="4" name="Slide Number Placeholder 3"/>
          <p:cNvSpPr>
            <a:spLocks noGrp="1"/>
          </p:cNvSpPr>
          <p:nvPr>
            <p:ph type="sldNum" sz="quarter" idx="5"/>
          </p:nvPr>
        </p:nvSpPr>
        <p:spPr/>
        <p:txBody>
          <a:bodyPr/>
          <a:lstStyle/>
          <a:p>
            <a:fld id="{FBCC9A8B-6423-4DD8-A52A-D5F1BE331976}" type="slidenum">
              <a:rPr lang="en-US" smtClean="0"/>
              <a:t>16</a:t>
            </a:fld>
            <a:endParaRPr lang="en-US"/>
          </a:p>
        </p:txBody>
      </p:sp>
    </p:spTree>
    <p:extLst>
      <p:ext uri="{BB962C8B-B14F-4D97-AF65-F5344CB8AC3E}">
        <p14:creationId xmlns:p14="http://schemas.microsoft.com/office/powerpoint/2010/main" val="2818949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CBB6-E2AC-4BA1-A748-02338F623A5D}"/>
              </a:ext>
            </a:extLst>
          </p:cNvPr>
          <p:cNvSpPr>
            <a:spLocks noGrp="1"/>
          </p:cNvSpPr>
          <p:nvPr>
            <p:ph type="ctrTitle" hasCustomPrompt="1"/>
          </p:nvPr>
        </p:nvSpPr>
        <p:spPr>
          <a:xfrm>
            <a:off x="6095907" y="1214422"/>
            <a:ext cx="4543514" cy="2633031"/>
          </a:xfrm>
        </p:spPr>
        <p:txBody>
          <a:bodyPr anchor="t"/>
          <a:lstStyle>
            <a:lvl1pPr algn="l">
              <a:defRPr sz="6000">
                <a:solidFill>
                  <a:srgbClr val="002966"/>
                </a:solidFill>
                <a:latin typeface=""/>
              </a:defRPr>
            </a:lvl1pPr>
          </a:lstStyle>
          <a:p>
            <a:r>
              <a:rPr lang="en-US"/>
              <a:t>[Title]</a:t>
            </a:r>
          </a:p>
        </p:txBody>
      </p:sp>
      <p:sp>
        <p:nvSpPr>
          <p:cNvPr id="4" name="Date Placeholder 3">
            <a:extLst>
              <a:ext uri="{FF2B5EF4-FFF2-40B4-BE49-F238E27FC236}">
                <a16:creationId xmlns:a16="http://schemas.microsoft.com/office/drawing/2014/main" id="{AE26AF13-3D65-480A-9BB7-96002FAFF6AB}"/>
              </a:ext>
            </a:extLst>
          </p:cNvPr>
          <p:cNvSpPr>
            <a:spLocks noGrp="1"/>
          </p:cNvSpPr>
          <p:nvPr>
            <p:ph type="dt" sz="half" idx="10"/>
          </p:nvPr>
        </p:nvSpPr>
        <p:spPr/>
        <p:txBody>
          <a:bodyPr/>
          <a:lstStyle/>
          <a:p>
            <a:fld id="{B01CD57E-E96B-3C48-82EB-40C314DD289C}" type="datetime1">
              <a:rPr lang="en-US" smtClean="0"/>
              <a:t>5/12/2025</a:t>
            </a:fld>
            <a:endParaRPr lang="en-US"/>
          </a:p>
        </p:txBody>
      </p:sp>
      <p:sp>
        <p:nvSpPr>
          <p:cNvPr id="18" name="Text Placeholder 17">
            <a:extLst>
              <a:ext uri="{FF2B5EF4-FFF2-40B4-BE49-F238E27FC236}">
                <a16:creationId xmlns:a16="http://schemas.microsoft.com/office/drawing/2014/main" id="{F021135F-A987-B0BA-C598-1EF6F9B74F7C}"/>
              </a:ext>
            </a:extLst>
          </p:cNvPr>
          <p:cNvSpPr>
            <a:spLocks noGrp="1"/>
          </p:cNvSpPr>
          <p:nvPr>
            <p:ph type="body" sz="quarter" idx="11" hasCustomPrompt="1"/>
          </p:nvPr>
        </p:nvSpPr>
        <p:spPr>
          <a:xfrm>
            <a:off x="6095997" y="4094484"/>
            <a:ext cx="4543425" cy="319088"/>
          </a:xfrm>
        </p:spPr>
        <p:txBody>
          <a:bodyPr>
            <a:noAutofit/>
          </a:bodyPr>
          <a:lstStyle>
            <a:lvl1pPr marL="0" indent="0">
              <a:buNone/>
              <a:defRPr sz="2400">
                <a:solidFill>
                  <a:srgbClr val="002966"/>
                </a:solidFill>
              </a:defRPr>
            </a:lvl1pPr>
          </a:lstStyle>
          <a:p>
            <a:pPr lvl="0"/>
            <a:r>
              <a:rPr lang="en-US"/>
              <a:t>[Name]</a:t>
            </a:r>
          </a:p>
        </p:txBody>
      </p:sp>
      <p:sp>
        <p:nvSpPr>
          <p:cNvPr id="20" name="Text Placeholder 17">
            <a:extLst>
              <a:ext uri="{FF2B5EF4-FFF2-40B4-BE49-F238E27FC236}">
                <a16:creationId xmlns:a16="http://schemas.microsoft.com/office/drawing/2014/main" id="{0558961B-3D44-0BE7-8796-58BABA3E554C}"/>
              </a:ext>
            </a:extLst>
          </p:cNvPr>
          <p:cNvSpPr>
            <a:spLocks noGrp="1"/>
          </p:cNvSpPr>
          <p:nvPr>
            <p:ph type="body" sz="quarter" idx="12" hasCustomPrompt="1"/>
          </p:nvPr>
        </p:nvSpPr>
        <p:spPr>
          <a:xfrm>
            <a:off x="6095996" y="4512939"/>
            <a:ext cx="4543425" cy="319088"/>
          </a:xfrm>
        </p:spPr>
        <p:txBody>
          <a:bodyPr>
            <a:noAutofit/>
          </a:bodyPr>
          <a:lstStyle>
            <a:lvl1pPr marL="0" indent="0">
              <a:buNone/>
              <a:defRPr sz="1800">
                <a:solidFill>
                  <a:srgbClr val="002966"/>
                </a:solidFill>
              </a:defRPr>
            </a:lvl1pPr>
          </a:lstStyle>
          <a:p>
            <a:pPr lvl="0"/>
            <a:r>
              <a:rPr lang="en-US"/>
              <a:t>[Job Title]</a:t>
            </a:r>
          </a:p>
        </p:txBody>
      </p:sp>
      <p:sp>
        <p:nvSpPr>
          <p:cNvPr id="21" name="Text Placeholder 17">
            <a:extLst>
              <a:ext uri="{FF2B5EF4-FFF2-40B4-BE49-F238E27FC236}">
                <a16:creationId xmlns:a16="http://schemas.microsoft.com/office/drawing/2014/main" id="{6F202704-E1B8-FD1C-E508-1496FE239F36}"/>
              </a:ext>
            </a:extLst>
          </p:cNvPr>
          <p:cNvSpPr>
            <a:spLocks noGrp="1"/>
          </p:cNvSpPr>
          <p:nvPr>
            <p:ph type="body" sz="quarter" idx="13" hasCustomPrompt="1"/>
          </p:nvPr>
        </p:nvSpPr>
        <p:spPr>
          <a:xfrm>
            <a:off x="6095998" y="5079057"/>
            <a:ext cx="4543425" cy="319088"/>
          </a:xfrm>
        </p:spPr>
        <p:txBody>
          <a:bodyPr>
            <a:noAutofit/>
          </a:bodyPr>
          <a:lstStyle>
            <a:lvl1pPr marL="0" indent="0">
              <a:buNone/>
              <a:defRPr sz="1800">
                <a:solidFill>
                  <a:srgbClr val="002966"/>
                </a:solidFill>
              </a:defRPr>
            </a:lvl1pPr>
          </a:lstStyle>
          <a:p>
            <a:pPr lvl="0"/>
            <a:r>
              <a:rPr lang="en-US"/>
              <a:t>[Corvallis, OR]</a:t>
            </a:r>
          </a:p>
        </p:txBody>
      </p:sp>
      <p:sp>
        <p:nvSpPr>
          <p:cNvPr id="23" name="Text Placeholder 17">
            <a:extLst>
              <a:ext uri="{FF2B5EF4-FFF2-40B4-BE49-F238E27FC236}">
                <a16:creationId xmlns:a16="http://schemas.microsoft.com/office/drawing/2014/main" id="{036EB041-5E1D-84C6-DBE4-1921EFE2C88F}"/>
              </a:ext>
            </a:extLst>
          </p:cNvPr>
          <p:cNvSpPr>
            <a:spLocks noGrp="1"/>
          </p:cNvSpPr>
          <p:nvPr>
            <p:ph type="body" sz="quarter" idx="15" hasCustomPrompt="1"/>
          </p:nvPr>
        </p:nvSpPr>
        <p:spPr>
          <a:xfrm>
            <a:off x="6095999" y="5497512"/>
            <a:ext cx="4543425" cy="319088"/>
          </a:xfrm>
        </p:spPr>
        <p:txBody>
          <a:bodyPr>
            <a:noAutofit/>
          </a:bodyPr>
          <a:lstStyle>
            <a:lvl1pPr marL="0" indent="0">
              <a:buNone/>
              <a:defRPr sz="1800">
                <a:solidFill>
                  <a:srgbClr val="002966"/>
                </a:solidFill>
              </a:defRPr>
            </a:lvl1pPr>
          </a:lstStyle>
          <a:p>
            <a:pPr lvl="0"/>
            <a:r>
              <a:rPr lang="en-US"/>
              <a:t>[</a:t>
            </a:r>
            <a:r>
              <a:rPr lang="en-US" err="1"/>
              <a:t>First.last@rcdsoftware.com</a:t>
            </a:r>
            <a:r>
              <a:rPr lang="en-US"/>
              <a:t>]</a:t>
            </a:r>
          </a:p>
        </p:txBody>
      </p:sp>
      <p:sp>
        <p:nvSpPr>
          <p:cNvPr id="24" name="Rectangle 23">
            <a:extLst>
              <a:ext uri="{FF2B5EF4-FFF2-40B4-BE49-F238E27FC236}">
                <a16:creationId xmlns:a16="http://schemas.microsoft.com/office/drawing/2014/main" id="{E4159C34-2395-F5EC-4DA0-C9CAFB19E8D2}"/>
              </a:ext>
            </a:extLst>
          </p:cNvPr>
          <p:cNvSpPr/>
          <p:nvPr userDrawn="1"/>
        </p:nvSpPr>
        <p:spPr>
          <a:xfrm>
            <a:off x="8028122" y="139485"/>
            <a:ext cx="3533614" cy="901915"/>
          </a:xfrm>
          <a:prstGeom prst="rect">
            <a:avLst/>
          </a:prstGeom>
          <a:solidFill>
            <a:srgbClr val="E6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C6B6D1-CFD0-8E0A-DE2E-9E6C8185B1A6}"/>
              </a:ext>
            </a:extLst>
          </p:cNvPr>
          <p:cNvSpPr/>
          <p:nvPr userDrawn="1"/>
        </p:nvSpPr>
        <p:spPr>
          <a:xfrm>
            <a:off x="0" y="6453119"/>
            <a:ext cx="2913681" cy="365125"/>
          </a:xfrm>
          <a:prstGeom prst="rect">
            <a:avLst/>
          </a:prstGeom>
          <a:solidFill>
            <a:srgbClr val="E6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4C75B6-06C2-885E-B7A6-150ECB98FAA6}"/>
              </a:ext>
            </a:extLst>
          </p:cNvPr>
          <p:cNvPicPr>
            <a:picLocks noChangeAspect="1"/>
          </p:cNvPicPr>
          <p:nvPr userDrawn="1"/>
        </p:nvPicPr>
        <p:blipFill>
          <a:blip r:embed="rId2"/>
          <a:stretch>
            <a:fillRect/>
          </a:stretch>
        </p:blipFill>
        <p:spPr>
          <a:xfrm>
            <a:off x="1022765" y="913457"/>
            <a:ext cx="3835400" cy="4165600"/>
          </a:xfrm>
          <a:prstGeom prst="rect">
            <a:avLst/>
          </a:prstGeom>
        </p:spPr>
      </p:pic>
    </p:spTree>
    <p:extLst>
      <p:ext uri="{BB962C8B-B14F-4D97-AF65-F5344CB8AC3E}">
        <p14:creationId xmlns:p14="http://schemas.microsoft.com/office/powerpoint/2010/main" val="416373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7022-D910-4198-A60D-ABF4BC4239FD}"/>
              </a:ext>
            </a:extLst>
          </p:cNvPr>
          <p:cNvSpPr>
            <a:spLocks noGrp="1"/>
          </p:cNvSpPr>
          <p:nvPr>
            <p:ph type="title"/>
          </p:nvPr>
        </p:nvSpPr>
        <p:spPr/>
        <p:txBody>
          <a:bodyPr/>
          <a:lstStyle>
            <a:lvl1pPr>
              <a:defRPr>
                <a:solidFill>
                  <a:srgbClr val="00296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2390F54-76D7-4772-A83B-21B084F3AAAE}"/>
              </a:ext>
            </a:extLst>
          </p:cNvPr>
          <p:cNvSpPr>
            <a:spLocks noGrp="1"/>
          </p:cNvSpPr>
          <p:nvPr>
            <p:ph idx="1"/>
          </p:nvPr>
        </p:nvSpPr>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E621C-A1CD-4CAB-B1DA-D6CBC444473F}"/>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6" name="Slide Number Placeholder 5">
            <a:extLst>
              <a:ext uri="{FF2B5EF4-FFF2-40B4-BE49-F238E27FC236}">
                <a16:creationId xmlns:a16="http://schemas.microsoft.com/office/drawing/2014/main" id="{44027C27-7AF3-4530-913C-415476B04CC6}"/>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7746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61F8-6677-4BA5-94A3-442F180D3A0C}"/>
              </a:ext>
            </a:extLst>
          </p:cNvPr>
          <p:cNvSpPr>
            <a:spLocks noGrp="1"/>
          </p:cNvSpPr>
          <p:nvPr>
            <p:ph type="title"/>
          </p:nvPr>
        </p:nvSpPr>
        <p:spPr/>
        <p:txBody>
          <a:bodyPr/>
          <a:lstStyle>
            <a:lvl1pPr>
              <a:defRPr>
                <a:solidFill>
                  <a:srgbClr val="00296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5A3C587-1087-4473-B614-D6E1D60CE1AD}"/>
              </a:ext>
            </a:extLst>
          </p:cNvPr>
          <p:cNvSpPr>
            <a:spLocks noGrp="1"/>
          </p:cNvSpPr>
          <p:nvPr>
            <p:ph sz="half" idx="1"/>
          </p:nvPr>
        </p:nvSpPr>
        <p:spPr>
          <a:xfrm>
            <a:off x="838200" y="1825625"/>
            <a:ext cx="5181600" cy="435133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A0DD6F-350E-463A-827F-B76CA443726C}"/>
              </a:ext>
            </a:extLst>
          </p:cNvPr>
          <p:cNvSpPr>
            <a:spLocks noGrp="1"/>
          </p:cNvSpPr>
          <p:nvPr>
            <p:ph sz="half" idx="2"/>
          </p:nvPr>
        </p:nvSpPr>
        <p:spPr>
          <a:xfrm>
            <a:off x="6172200" y="1825625"/>
            <a:ext cx="5181600" cy="435133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9A641-0094-4F45-BEA6-1217550AD3E2}"/>
              </a:ext>
            </a:extLst>
          </p:cNvPr>
          <p:cNvSpPr>
            <a:spLocks noGrp="1"/>
          </p:cNvSpPr>
          <p:nvPr>
            <p:ph type="dt" sz="half" idx="10"/>
          </p:nvPr>
        </p:nvSpPr>
        <p:spPr/>
        <p:txBody>
          <a:bodyPr/>
          <a:lstStyle/>
          <a:p>
            <a:fld id="{3D68ED99-8F33-754B-92DD-D76FC360A5F5}" type="datetime1">
              <a:rPr lang="en-US" smtClean="0"/>
              <a:t>5/12/2025</a:t>
            </a:fld>
            <a:endParaRPr lang="en-US"/>
          </a:p>
        </p:txBody>
      </p:sp>
      <p:sp>
        <p:nvSpPr>
          <p:cNvPr id="7" name="Slide Number Placeholder 6">
            <a:extLst>
              <a:ext uri="{FF2B5EF4-FFF2-40B4-BE49-F238E27FC236}">
                <a16:creationId xmlns:a16="http://schemas.microsoft.com/office/drawing/2014/main" id="{40635D95-9861-4033-9473-1A73451D0DB7}"/>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267339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C1C1-1ABD-48A3-9FF2-96D4B9058DB2}"/>
              </a:ext>
            </a:extLst>
          </p:cNvPr>
          <p:cNvSpPr>
            <a:spLocks noGrp="1"/>
          </p:cNvSpPr>
          <p:nvPr>
            <p:ph type="title"/>
          </p:nvPr>
        </p:nvSpPr>
        <p:spPr>
          <a:xfrm>
            <a:off x="839788" y="668337"/>
            <a:ext cx="10515600" cy="1022351"/>
          </a:xfrm>
        </p:spPr>
        <p:txBody>
          <a:bodyPr/>
          <a:lstStyle>
            <a:lvl1pPr>
              <a:defRPr>
                <a:solidFill>
                  <a:srgbClr val="0029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16D6A71F-26A6-4E85-88AF-40404AE52398}"/>
              </a:ext>
            </a:extLst>
          </p:cNvPr>
          <p:cNvSpPr>
            <a:spLocks noGrp="1"/>
          </p:cNvSpPr>
          <p:nvPr>
            <p:ph type="body" idx="1"/>
          </p:nvPr>
        </p:nvSpPr>
        <p:spPr>
          <a:xfrm>
            <a:off x="839788" y="1681163"/>
            <a:ext cx="5157787" cy="823912"/>
          </a:xfrm>
        </p:spPr>
        <p:txBody>
          <a:bodyPr anchor="b"/>
          <a:lstStyle>
            <a:lvl1pPr marL="0" indent="0">
              <a:buNone/>
              <a:defRPr sz="2400" b="1">
                <a:solidFill>
                  <a:srgbClr val="0029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154632-FA7D-40D1-BDF1-D6907A9FB42E}"/>
              </a:ext>
            </a:extLst>
          </p:cNvPr>
          <p:cNvSpPr>
            <a:spLocks noGrp="1"/>
          </p:cNvSpPr>
          <p:nvPr>
            <p:ph sz="half" idx="2"/>
          </p:nvPr>
        </p:nvSpPr>
        <p:spPr>
          <a:xfrm>
            <a:off x="839788" y="2505075"/>
            <a:ext cx="5157787" cy="368458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E1FA92-91B5-4C63-BFEE-566A559A46DB}"/>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9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01C8F-5DB8-4C61-AAFC-6C787E78DDCF}"/>
              </a:ext>
            </a:extLst>
          </p:cNvPr>
          <p:cNvSpPr>
            <a:spLocks noGrp="1"/>
          </p:cNvSpPr>
          <p:nvPr>
            <p:ph sz="quarter" idx="4"/>
          </p:nvPr>
        </p:nvSpPr>
        <p:spPr>
          <a:xfrm>
            <a:off x="6172200" y="2505075"/>
            <a:ext cx="5183188" cy="368458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2645B-EF4D-46AE-98F9-EBCE87122555}"/>
              </a:ext>
            </a:extLst>
          </p:cNvPr>
          <p:cNvSpPr>
            <a:spLocks noGrp="1"/>
          </p:cNvSpPr>
          <p:nvPr>
            <p:ph type="dt" sz="half" idx="10"/>
          </p:nvPr>
        </p:nvSpPr>
        <p:spPr/>
        <p:txBody>
          <a:bodyPr/>
          <a:lstStyle/>
          <a:p>
            <a:fld id="{2710CF1D-4222-BC41-BDB5-896A3B1C8583}" type="datetime1">
              <a:rPr lang="en-US" smtClean="0"/>
              <a:t>5/12/2025</a:t>
            </a:fld>
            <a:endParaRPr lang="en-US"/>
          </a:p>
        </p:txBody>
      </p:sp>
      <p:sp>
        <p:nvSpPr>
          <p:cNvPr id="9" name="Slide Number Placeholder 8">
            <a:extLst>
              <a:ext uri="{FF2B5EF4-FFF2-40B4-BE49-F238E27FC236}">
                <a16:creationId xmlns:a16="http://schemas.microsoft.com/office/drawing/2014/main" id="{462E3652-E5BB-4050-B95D-35607D9AD9B7}"/>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337992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4C16-8AAD-44E5-A854-D187E3B87BF4}"/>
              </a:ext>
            </a:extLst>
          </p:cNvPr>
          <p:cNvSpPr>
            <a:spLocks noGrp="1"/>
          </p:cNvSpPr>
          <p:nvPr>
            <p:ph type="title"/>
          </p:nvPr>
        </p:nvSpPr>
        <p:spPr/>
        <p:txBody>
          <a:bodyPr/>
          <a:lstStyle>
            <a:lvl1pPr>
              <a:defRPr>
                <a:solidFill>
                  <a:srgbClr val="00264B"/>
                </a:solidFill>
              </a:defRPr>
            </a:lvl1pPr>
          </a:lstStyle>
          <a:p>
            <a:r>
              <a:rPr lang="en-US"/>
              <a:t>Click to edit Master title style</a:t>
            </a:r>
          </a:p>
        </p:txBody>
      </p:sp>
      <p:sp>
        <p:nvSpPr>
          <p:cNvPr id="3" name="Date Placeholder 2">
            <a:extLst>
              <a:ext uri="{FF2B5EF4-FFF2-40B4-BE49-F238E27FC236}">
                <a16:creationId xmlns:a16="http://schemas.microsoft.com/office/drawing/2014/main" id="{71C2C64F-CDEC-4A8A-ACAF-39004380F685}"/>
              </a:ext>
            </a:extLst>
          </p:cNvPr>
          <p:cNvSpPr>
            <a:spLocks noGrp="1"/>
          </p:cNvSpPr>
          <p:nvPr>
            <p:ph type="dt" sz="half" idx="10"/>
          </p:nvPr>
        </p:nvSpPr>
        <p:spPr/>
        <p:txBody>
          <a:bodyPr/>
          <a:lstStyle/>
          <a:p>
            <a:fld id="{3D5E0E80-49EE-6F44-A3A7-38DB96525A2F}" type="datetime1">
              <a:rPr lang="en-US" smtClean="0"/>
              <a:t>5/12/2025</a:t>
            </a:fld>
            <a:endParaRPr lang="en-US"/>
          </a:p>
        </p:txBody>
      </p:sp>
      <p:sp>
        <p:nvSpPr>
          <p:cNvPr id="5" name="Slide Number Placeholder 4">
            <a:extLst>
              <a:ext uri="{FF2B5EF4-FFF2-40B4-BE49-F238E27FC236}">
                <a16:creationId xmlns:a16="http://schemas.microsoft.com/office/drawing/2014/main" id="{EAD61A9A-B442-4C57-A22D-A4CE933032C1}"/>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390837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75834-0297-447C-9FF1-306882C731C6}"/>
              </a:ext>
            </a:extLst>
          </p:cNvPr>
          <p:cNvSpPr>
            <a:spLocks noGrp="1"/>
          </p:cNvSpPr>
          <p:nvPr>
            <p:ph type="dt" sz="half" idx="10"/>
          </p:nvPr>
        </p:nvSpPr>
        <p:spPr/>
        <p:txBody>
          <a:bodyPr/>
          <a:lstStyle/>
          <a:p>
            <a:fld id="{737A566E-397E-BF43-BCBD-1E8FE2439686}" type="datetime1">
              <a:rPr lang="en-US" smtClean="0"/>
              <a:t>5/12/2025</a:t>
            </a:fld>
            <a:endParaRPr lang="en-US"/>
          </a:p>
        </p:txBody>
      </p:sp>
      <p:sp>
        <p:nvSpPr>
          <p:cNvPr id="4" name="Slide Number Placeholder 3">
            <a:extLst>
              <a:ext uri="{FF2B5EF4-FFF2-40B4-BE49-F238E27FC236}">
                <a16:creationId xmlns:a16="http://schemas.microsoft.com/office/drawing/2014/main" id="{4709EBD8-E740-4CE5-97FA-0A8FEC3E1767}"/>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415216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EFF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63D1F-B01B-4906-A680-BC0AF076CEF5}"/>
              </a:ext>
            </a:extLst>
          </p:cNvPr>
          <p:cNvSpPr>
            <a:spLocks noGrp="1"/>
          </p:cNvSpPr>
          <p:nvPr>
            <p:ph type="title"/>
          </p:nvPr>
        </p:nvSpPr>
        <p:spPr>
          <a:xfrm>
            <a:off x="838200" y="873722"/>
            <a:ext cx="10515600" cy="10096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0F76C8-5540-434D-8EE4-D9BF526213A1}"/>
              </a:ext>
            </a:extLst>
          </p:cNvPr>
          <p:cNvSpPr>
            <a:spLocks noGrp="1"/>
          </p:cNvSpPr>
          <p:nvPr>
            <p:ph type="body" idx="1"/>
          </p:nvPr>
        </p:nvSpPr>
        <p:spPr>
          <a:xfrm>
            <a:off x="838200" y="1999715"/>
            <a:ext cx="10515600" cy="41772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B9DD1-EA31-42D4-82BC-E425E8521909}"/>
              </a:ext>
            </a:extLst>
          </p:cNvPr>
          <p:cNvSpPr>
            <a:spLocks noGrp="1"/>
          </p:cNvSpPr>
          <p:nvPr>
            <p:ph type="dt" sz="half" idx="2"/>
          </p:nvPr>
        </p:nvSpPr>
        <p:spPr>
          <a:xfrm>
            <a:off x="197265" y="6356350"/>
            <a:ext cx="2743200" cy="365125"/>
          </a:xfrm>
          <a:prstGeom prst="rect">
            <a:avLst/>
          </a:prstGeom>
        </p:spPr>
        <p:txBody>
          <a:bodyPr vert="horz" lIns="91440" tIns="45720" rIns="91440" bIns="45720" rtlCol="0" anchor="ctr"/>
          <a:lstStyle>
            <a:lvl1pPr algn="l">
              <a:defRPr sz="1200">
                <a:solidFill>
                  <a:srgbClr val="4B9CD3"/>
                </a:solidFill>
                <a:latin typeface=""/>
              </a:defRPr>
            </a:lvl1pPr>
          </a:lstStyle>
          <a:p>
            <a:fld id="{D6B35621-9683-1E43-841D-6C66BFC29B99}" type="datetime1">
              <a:rPr lang="en-US" smtClean="0"/>
              <a:pPr/>
              <a:t>5/12/2025</a:t>
            </a:fld>
            <a:endParaRPr lang="en-US"/>
          </a:p>
        </p:txBody>
      </p:sp>
      <p:sp>
        <p:nvSpPr>
          <p:cNvPr id="6" name="Slide Number Placeholder 5">
            <a:extLst>
              <a:ext uri="{FF2B5EF4-FFF2-40B4-BE49-F238E27FC236}">
                <a16:creationId xmlns:a16="http://schemas.microsoft.com/office/drawing/2014/main" id="{BC15C743-AF0C-4D2C-841E-4E8564BD1CC5}"/>
              </a:ext>
            </a:extLst>
          </p:cNvPr>
          <p:cNvSpPr>
            <a:spLocks noGrp="1"/>
          </p:cNvSpPr>
          <p:nvPr>
            <p:ph type="sldNum" sz="quarter" idx="4"/>
          </p:nvPr>
        </p:nvSpPr>
        <p:spPr>
          <a:xfrm>
            <a:off x="9251535" y="6371721"/>
            <a:ext cx="2743200" cy="365125"/>
          </a:xfrm>
          <a:prstGeom prst="rect">
            <a:avLst/>
          </a:prstGeom>
        </p:spPr>
        <p:txBody>
          <a:bodyPr vert="horz" lIns="91440" tIns="45720" rIns="91440" bIns="45720" rtlCol="0" anchor="ctr"/>
          <a:lstStyle>
            <a:lvl1pPr algn="r">
              <a:defRPr sz="1200">
                <a:solidFill>
                  <a:srgbClr val="4B9CD3"/>
                </a:solidFill>
                <a:latin typeface=""/>
              </a:defRPr>
            </a:lvl1pPr>
          </a:lstStyle>
          <a:p>
            <a:fld id="{677F7B41-FD57-4489-AAB8-D17CF179067D}" type="slidenum">
              <a:rPr lang="en-US" smtClean="0"/>
              <a:pPr/>
              <a:t>‹#›</a:t>
            </a:fld>
            <a:endParaRPr lang="en-US"/>
          </a:p>
        </p:txBody>
      </p:sp>
      <p:pic>
        <p:nvPicPr>
          <p:cNvPr id="5" name="Picture 4">
            <a:extLst>
              <a:ext uri="{FF2B5EF4-FFF2-40B4-BE49-F238E27FC236}">
                <a16:creationId xmlns:a16="http://schemas.microsoft.com/office/drawing/2014/main" id="{41B8DB0B-80B4-96DB-360C-D509A6E88F7A}"/>
              </a:ext>
            </a:extLst>
          </p:cNvPr>
          <p:cNvPicPr>
            <a:picLocks noChangeAspect="1"/>
          </p:cNvPicPr>
          <p:nvPr userDrawn="1"/>
        </p:nvPicPr>
        <p:blipFill>
          <a:blip r:embed="rId8"/>
          <a:stretch>
            <a:fillRect/>
          </a:stretch>
        </p:blipFill>
        <p:spPr>
          <a:xfrm>
            <a:off x="9251203" y="192301"/>
            <a:ext cx="2102597" cy="792049"/>
          </a:xfrm>
          <a:prstGeom prst="rect">
            <a:avLst/>
          </a:prstGeom>
        </p:spPr>
      </p:pic>
      <p:pic>
        <p:nvPicPr>
          <p:cNvPr id="7" name="Picture 6">
            <a:extLst>
              <a:ext uri="{FF2B5EF4-FFF2-40B4-BE49-F238E27FC236}">
                <a16:creationId xmlns:a16="http://schemas.microsoft.com/office/drawing/2014/main" id="{63ADFFD7-7CF8-1D26-A31F-D8BEF0CA91BC}"/>
              </a:ext>
            </a:extLst>
          </p:cNvPr>
          <p:cNvPicPr>
            <a:picLocks noChangeAspect="1"/>
          </p:cNvPicPr>
          <p:nvPr userDrawn="1"/>
        </p:nvPicPr>
        <p:blipFill>
          <a:blip r:embed="rId9"/>
          <a:stretch>
            <a:fillRect/>
          </a:stretch>
        </p:blipFill>
        <p:spPr>
          <a:xfrm>
            <a:off x="2209800" y="6295521"/>
            <a:ext cx="7772400" cy="76200"/>
          </a:xfrm>
          <a:prstGeom prst="rect">
            <a:avLst/>
          </a:prstGeom>
        </p:spPr>
      </p:pic>
    </p:spTree>
    <p:extLst>
      <p:ext uri="{BB962C8B-B14F-4D97-AF65-F5344CB8AC3E}">
        <p14:creationId xmlns:p14="http://schemas.microsoft.com/office/powerpoint/2010/main" val="28328663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Lst>
  <p:hf sldNum="0" hdr="0" ftr="0"/>
  <p:txStyles>
    <p:titleStyle>
      <a:lvl1pPr algn="l" defTabSz="914400" rtl="0" eaLnBrk="1" latinLnBrk="0" hangingPunct="1">
        <a:lnSpc>
          <a:spcPct val="90000"/>
        </a:lnSpc>
        <a:spcBef>
          <a:spcPct val="0"/>
        </a:spcBef>
        <a:buNone/>
        <a:defRPr sz="4400" b="1" kern="1200">
          <a:solidFill>
            <a:srgbClr val="002966"/>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966"/>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966"/>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966"/>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9.png"/><Relationship Id="rId4" Type="http://schemas.openxmlformats.org/officeDocument/2006/relationships/notesSlide" Target="../notesSlides/notesSlide35.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6543-95BE-F5A9-7A07-64F8609E1CD2}"/>
              </a:ext>
            </a:extLst>
          </p:cNvPr>
          <p:cNvSpPr>
            <a:spLocks noGrp="1"/>
          </p:cNvSpPr>
          <p:nvPr>
            <p:ph type="ctrTitle"/>
          </p:nvPr>
        </p:nvSpPr>
        <p:spPr/>
        <p:txBody>
          <a:bodyPr/>
          <a:lstStyle/>
          <a:p>
            <a:r>
              <a:rPr lang="en-US"/>
              <a:t>VARSKIN+ 2.0</a:t>
            </a:r>
          </a:p>
        </p:txBody>
      </p:sp>
      <p:sp>
        <p:nvSpPr>
          <p:cNvPr id="3" name="Date Placeholder 2">
            <a:extLst>
              <a:ext uri="{FF2B5EF4-FFF2-40B4-BE49-F238E27FC236}">
                <a16:creationId xmlns:a16="http://schemas.microsoft.com/office/drawing/2014/main" id="{E0E011E8-B08C-2426-7B2E-1D4BBDE7CBBD}"/>
              </a:ext>
            </a:extLst>
          </p:cNvPr>
          <p:cNvSpPr>
            <a:spLocks noGrp="1"/>
          </p:cNvSpPr>
          <p:nvPr>
            <p:ph type="dt" sz="half" idx="10"/>
          </p:nvPr>
        </p:nvSpPr>
        <p:spPr/>
        <p:txBody>
          <a:bodyPr/>
          <a:lstStyle/>
          <a:p>
            <a:fld id="{B01CD57E-E96B-3C48-82EB-40C314DD289C}" type="datetime1">
              <a:rPr lang="en-US" smtClean="0"/>
              <a:t>5/12/2025</a:t>
            </a:fld>
            <a:endParaRPr lang="en-US"/>
          </a:p>
        </p:txBody>
      </p:sp>
      <p:sp>
        <p:nvSpPr>
          <p:cNvPr id="4" name="Text Placeholder 3">
            <a:extLst>
              <a:ext uri="{FF2B5EF4-FFF2-40B4-BE49-F238E27FC236}">
                <a16:creationId xmlns:a16="http://schemas.microsoft.com/office/drawing/2014/main" id="{4E049168-65D6-4FBE-DB76-63A4928A3258}"/>
              </a:ext>
            </a:extLst>
          </p:cNvPr>
          <p:cNvSpPr>
            <a:spLocks noGrp="1"/>
          </p:cNvSpPr>
          <p:nvPr>
            <p:ph type="body" sz="quarter" idx="11"/>
          </p:nvPr>
        </p:nvSpPr>
        <p:spPr/>
        <p:txBody>
          <a:bodyPr/>
          <a:lstStyle/>
          <a:p>
            <a:r>
              <a:rPr lang="en-US"/>
              <a:t>Charlotte Rose</a:t>
            </a:r>
          </a:p>
        </p:txBody>
      </p:sp>
      <p:sp>
        <p:nvSpPr>
          <p:cNvPr id="5" name="Text Placeholder 4">
            <a:extLst>
              <a:ext uri="{FF2B5EF4-FFF2-40B4-BE49-F238E27FC236}">
                <a16:creationId xmlns:a16="http://schemas.microsoft.com/office/drawing/2014/main" id="{6ACD4868-E15B-EE05-5319-95A0A5BE119E}"/>
              </a:ext>
            </a:extLst>
          </p:cNvPr>
          <p:cNvSpPr>
            <a:spLocks noGrp="1"/>
          </p:cNvSpPr>
          <p:nvPr>
            <p:ph type="body" sz="quarter" idx="12"/>
          </p:nvPr>
        </p:nvSpPr>
        <p:spPr/>
        <p:txBody>
          <a:bodyPr/>
          <a:lstStyle/>
          <a:p>
            <a:r>
              <a:rPr lang="en-US"/>
              <a:t>Research Scientist</a:t>
            </a:r>
          </a:p>
        </p:txBody>
      </p:sp>
      <p:sp>
        <p:nvSpPr>
          <p:cNvPr id="6" name="Text Placeholder 5">
            <a:extLst>
              <a:ext uri="{FF2B5EF4-FFF2-40B4-BE49-F238E27FC236}">
                <a16:creationId xmlns:a16="http://schemas.microsoft.com/office/drawing/2014/main" id="{76010654-B887-E331-F1F4-5A5C6D84A994}"/>
              </a:ext>
            </a:extLst>
          </p:cNvPr>
          <p:cNvSpPr>
            <a:spLocks noGrp="1"/>
          </p:cNvSpPr>
          <p:nvPr>
            <p:ph type="body" sz="quarter" idx="13"/>
          </p:nvPr>
        </p:nvSpPr>
        <p:spPr/>
        <p:txBody>
          <a:bodyPr/>
          <a:lstStyle/>
          <a:p>
            <a:r>
              <a:rPr lang="en-US"/>
              <a:t>Corvallis OR</a:t>
            </a:r>
          </a:p>
        </p:txBody>
      </p:sp>
      <p:sp>
        <p:nvSpPr>
          <p:cNvPr id="7" name="Text Placeholder 6">
            <a:extLst>
              <a:ext uri="{FF2B5EF4-FFF2-40B4-BE49-F238E27FC236}">
                <a16:creationId xmlns:a16="http://schemas.microsoft.com/office/drawing/2014/main" id="{CD7F03C8-E66D-22A2-43FB-F86FF78A10AF}"/>
              </a:ext>
            </a:extLst>
          </p:cNvPr>
          <p:cNvSpPr>
            <a:spLocks noGrp="1"/>
          </p:cNvSpPr>
          <p:nvPr>
            <p:ph type="body" sz="quarter" idx="15"/>
          </p:nvPr>
        </p:nvSpPr>
        <p:spPr/>
        <p:txBody>
          <a:bodyPr/>
          <a:lstStyle/>
          <a:p>
            <a:r>
              <a:rPr lang="en-US"/>
              <a:t>charlotte.rose@rcdsoftware.com</a:t>
            </a:r>
          </a:p>
        </p:txBody>
      </p:sp>
    </p:spTree>
    <p:extLst>
      <p:ext uri="{BB962C8B-B14F-4D97-AF65-F5344CB8AC3E}">
        <p14:creationId xmlns:p14="http://schemas.microsoft.com/office/powerpoint/2010/main" val="320997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4CC0-0C61-354E-091A-A8BED0B3E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4CBC26-FDEE-019D-5405-C524BC37BBDA}"/>
              </a:ext>
            </a:extLst>
          </p:cNvPr>
          <p:cNvSpPr>
            <a:spLocks noGrp="1"/>
          </p:cNvSpPr>
          <p:nvPr>
            <p:ph type="title"/>
          </p:nvPr>
        </p:nvSpPr>
        <p:spPr/>
        <p:txBody>
          <a:bodyPr/>
          <a:lstStyle/>
          <a:p>
            <a:r>
              <a:rPr lang="en-US"/>
              <a:t>Activity</a:t>
            </a:r>
          </a:p>
        </p:txBody>
      </p:sp>
      <p:sp>
        <p:nvSpPr>
          <p:cNvPr id="3" name="Content Placeholder 2">
            <a:extLst>
              <a:ext uri="{FF2B5EF4-FFF2-40B4-BE49-F238E27FC236}">
                <a16:creationId xmlns:a16="http://schemas.microsoft.com/office/drawing/2014/main" id="{2471B113-93D9-BC12-5436-6304FC3B869B}"/>
              </a:ext>
            </a:extLst>
          </p:cNvPr>
          <p:cNvSpPr>
            <a:spLocks noGrp="1"/>
          </p:cNvSpPr>
          <p:nvPr>
            <p:ph idx="1"/>
          </p:nvPr>
        </p:nvSpPr>
        <p:spPr/>
        <p:txBody>
          <a:bodyPr/>
          <a:lstStyle/>
          <a:p>
            <a:r>
              <a:rPr lang="en-US"/>
              <a:t>Activity Concentration: 370 </a:t>
            </a:r>
            <a:r>
              <a:rPr lang="en-US" err="1"/>
              <a:t>kBq</a:t>
            </a:r>
            <a:r>
              <a:rPr lang="en-US"/>
              <a:t>/ml</a:t>
            </a:r>
          </a:p>
          <a:p>
            <a:r>
              <a:rPr lang="en-US"/>
              <a:t>Source Volume: 5 mL</a:t>
            </a:r>
          </a:p>
          <a:p>
            <a:endParaRPr lang="en-US"/>
          </a:p>
          <a:p>
            <a:r>
              <a:rPr lang="en-US"/>
              <a:t>Activity: 1.85 MBq</a:t>
            </a:r>
          </a:p>
        </p:txBody>
      </p:sp>
      <p:sp>
        <p:nvSpPr>
          <p:cNvPr id="4" name="Date Placeholder 3">
            <a:extLst>
              <a:ext uri="{FF2B5EF4-FFF2-40B4-BE49-F238E27FC236}">
                <a16:creationId xmlns:a16="http://schemas.microsoft.com/office/drawing/2014/main" id="{5C46ADE1-9C85-38E3-9A03-5CED13435ECF}"/>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144013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6DA5-577A-22F1-2EA9-9F1E05507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F7FAA-EF93-7DE5-B188-79694D9CFD75}"/>
              </a:ext>
            </a:extLst>
          </p:cNvPr>
          <p:cNvSpPr>
            <a:spLocks noGrp="1"/>
          </p:cNvSpPr>
          <p:nvPr>
            <p:ph type="title"/>
          </p:nvPr>
        </p:nvSpPr>
        <p:spPr/>
        <p:txBody>
          <a:bodyPr/>
          <a:lstStyle/>
          <a:p>
            <a:r>
              <a:rPr lang="en-US"/>
              <a:t>Point Source</a:t>
            </a:r>
          </a:p>
        </p:txBody>
      </p:sp>
      <p:sp>
        <p:nvSpPr>
          <p:cNvPr id="3" name="Content Placeholder 2">
            <a:extLst>
              <a:ext uri="{FF2B5EF4-FFF2-40B4-BE49-F238E27FC236}">
                <a16:creationId xmlns:a16="http://schemas.microsoft.com/office/drawing/2014/main" id="{8CCE7703-56A2-C45A-14A7-B9F48A3EB3AD}"/>
              </a:ext>
            </a:extLst>
          </p:cNvPr>
          <p:cNvSpPr>
            <a:spLocks noGrp="1"/>
          </p:cNvSpPr>
          <p:nvPr>
            <p:ph idx="1"/>
          </p:nvPr>
        </p:nvSpPr>
        <p:spPr>
          <a:xfrm>
            <a:off x="838200" y="1999715"/>
            <a:ext cx="3216965" cy="4177247"/>
          </a:xfrm>
        </p:spPr>
        <p:txBody>
          <a:bodyPr/>
          <a:lstStyle/>
          <a:p>
            <a:r>
              <a:rPr lang="en-US"/>
              <a:t>1300 mSv (Electron Dose)</a:t>
            </a:r>
          </a:p>
          <a:p>
            <a:r>
              <a:rPr lang="en-US"/>
              <a:t>2.1 mSv (Photon Dose)</a:t>
            </a:r>
          </a:p>
        </p:txBody>
      </p:sp>
      <p:sp>
        <p:nvSpPr>
          <p:cNvPr id="4" name="Date Placeholder 3">
            <a:extLst>
              <a:ext uri="{FF2B5EF4-FFF2-40B4-BE49-F238E27FC236}">
                <a16:creationId xmlns:a16="http://schemas.microsoft.com/office/drawing/2014/main" id="{970751EB-093C-265C-677D-3B7513740129}"/>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10" name="Picture 9">
            <a:extLst>
              <a:ext uri="{FF2B5EF4-FFF2-40B4-BE49-F238E27FC236}">
                <a16:creationId xmlns:a16="http://schemas.microsoft.com/office/drawing/2014/main" id="{E5832163-20ED-AD97-A6AB-4BB310694558}"/>
              </a:ext>
            </a:extLst>
          </p:cNvPr>
          <p:cNvPicPr>
            <a:picLocks noChangeAspect="1"/>
          </p:cNvPicPr>
          <p:nvPr/>
        </p:nvPicPr>
        <p:blipFill>
          <a:blip r:embed="rId3"/>
          <a:stretch>
            <a:fillRect/>
          </a:stretch>
        </p:blipFill>
        <p:spPr>
          <a:xfrm>
            <a:off x="4452731" y="1999715"/>
            <a:ext cx="6901070" cy="4217055"/>
          </a:xfrm>
          <a:prstGeom prst="rect">
            <a:avLst/>
          </a:prstGeom>
        </p:spPr>
      </p:pic>
    </p:spTree>
    <p:extLst>
      <p:ext uri="{BB962C8B-B14F-4D97-AF65-F5344CB8AC3E}">
        <p14:creationId xmlns:p14="http://schemas.microsoft.com/office/powerpoint/2010/main" val="5633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3097-58E7-2B9B-AC05-26C919592F95}"/>
              </a:ext>
            </a:extLst>
          </p:cNvPr>
          <p:cNvSpPr>
            <a:spLocks noGrp="1"/>
          </p:cNvSpPr>
          <p:nvPr>
            <p:ph type="title"/>
          </p:nvPr>
        </p:nvSpPr>
        <p:spPr/>
        <p:txBody>
          <a:bodyPr/>
          <a:lstStyle/>
          <a:p>
            <a:r>
              <a:rPr lang="en-US" dirty="0"/>
              <a:t>Depth Profile </a:t>
            </a:r>
          </a:p>
        </p:txBody>
      </p:sp>
      <p:sp>
        <p:nvSpPr>
          <p:cNvPr id="4" name="Date Placeholder 3">
            <a:extLst>
              <a:ext uri="{FF2B5EF4-FFF2-40B4-BE49-F238E27FC236}">
                <a16:creationId xmlns:a16="http://schemas.microsoft.com/office/drawing/2014/main" id="{349EEBE6-0A52-47A5-BFD0-7F4F76C907F0}"/>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6" name="Picture 5">
            <a:extLst>
              <a:ext uri="{FF2B5EF4-FFF2-40B4-BE49-F238E27FC236}">
                <a16:creationId xmlns:a16="http://schemas.microsoft.com/office/drawing/2014/main" id="{658BA1E9-1774-4F25-F7AB-FAC60FB6F9DE}"/>
              </a:ext>
            </a:extLst>
          </p:cNvPr>
          <p:cNvPicPr>
            <a:picLocks noChangeAspect="1"/>
          </p:cNvPicPr>
          <p:nvPr/>
        </p:nvPicPr>
        <p:blipFill>
          <a:blip r:embed="rId3"/>
          <a:stretch>
            <a:fillRect/>
          </a:stretch>
        </p:blipFill>
        <p:spPr>
          <a:xfrm>
            <a:off x="2458162" y="1753497"/>
            <a:ext cx="7275676" cy="4452955"/>
          </a:xfrm>
          <a:prstGeom prst="rect">
            <a:avLst/>
          </a:prstGeom>
        </p:spPr>
      </p:pic>
    </p:spTree>
    <p:extLst>
      <p:ext uri="{BB962C8B-B14F-4D97-AF65-F5344CB8AC3E}">
        <p14:creationId xmlns:p14="http://schemas.microsoft.com/office/powerpoint/2010/main" val="71279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55ABD-8837-629B-6FA5-C6C9677DF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AF98D-322A-CF01-8B41-52953C874A24}"/>
              </a:ext>
            </a:extLst>
          </p:cNvPr>
          <p:cNvSpPr>
            <a:spLocks noGrp="1"/>
          </p:cNvSpPr>
          <p:nvPr>
            <p:ph type="title"/>
          </p:nvPr>
        </p:nvSpPr>
        <p:spPr/>
        <p:txBody>
          <a:bodyPr/>
          <a:lstStyle/>
          <a:p>
            <a:r>
              <a:rPr lang="en-US"/>
              <a:t>Disk Source</a:t>
            </a:r>
          </a:p>
        </p:txBody>
      </p:sp>
      <p:sp>
        <p:nvSpPr>
          <p:cNvPr id="3" name="Content Placeholder 2">
            <a:extLst>
              <a:ext uri="{FF2B5EF4-FFF2-40B4-BE49-F238E27FC236}">
                <a16:creationId xmlns:a16="http://schemas.microsoft.com/office/drawing/2014/main" id="{89B5B539-5DA6-ED03-568B-87B9D27A179A}"/>
              </a:ext>
            </a:extLst>
          </p:cNvPr>
          <p:cNvSpPr>
            <a:spLocks noGrp="1"/>
          </p:cNvSpPr>
          <p:nvPr>
            <p:ph idx="1"/>
          </p:nvPr>
        </p:nvSpPr>
        <p:spPr>
          <a:xfrm>
            <a:off x="838200" y="1999715"/>
            <a:ext cx="3121550" cy="4177247"/>
          </a:xfrm>
        </p:spPr>
        <p:txBody>
          <a:bodyPr/>
          <a:lstStyle/>
          <a:p>
            <a:r>
              <a:rPr lang="en-US"/>
              <a:t>260 mSv </a:t>
            </a:r>
          </a:p>
          <a:p>
            <a:r>
              <a:rPr lang="en-US"/>
              <a:t>0.45 mSv</a:t>
            </a:r>
          </a:p>
        </p:txBody>
      </p:sp>
      <p:sp>
        <p:nvSpPr>
          <p:cNvPr id="4" name="Date Placeholder 3">
            <a:extLst>
              <a:ext uri="{FF2B5EF4-FFF2-40B4-BE49-F238E27FC236}">
                <a16:creationId xmlns:a16="http://schemas.microsoft.com/office/drawing/2014/main" id="{7627267C-1FDA-C9C0-84C9-F4F7A6614EF9}"/>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6" name="Picture 5">
            <a:extLst>
              <a:ext uri="{FF2B5EF4-FFF2-40B4-BE49-F238E27FC236}">
                <a16:creationId xmlns:a16="http://schemas.microsoft.com/office/drawing/2014/main" id="{E786E400-AC3F-D8AF-1584-70E842C78F6D}"/>
              </a:ext>
            </a:extLst>
          </p:cNvPr>
          <p:cNvPicPr>
            <a:picLocks noChangeAspect="1"/>
          </p:cNvPicPr>
          <p:nvPr/>
        </p:nvPicPr>
        <p:blipFill>
          <a:blip r:embed="rId3"/>
          <a:stretch>
            <a:fillRect/>
          </a:stretch>
        </p:blipFill>
        <p:spPr>
          <a:xfrm>
            <a:off x="4727776" y="1816400"/>
            <a:ext cx="7008952" cy="4270323"/>
          </a:xfrm>
          <a:prstGeom prst="rect">
            <a:avLst/>
          </a:prstGeom>
        </p:spPr>
      </p:pic>
    </p:spTree>
    <p:extLst>
      <p:ext uri="{BB962C8B-B14F-4D97-AF65-F5344CB8AC3E}">
        <p14:creationId xmlns:p14="http://schemas.microsoft.com/office/powerpoint/2010/main" val="155122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F6156-187E-C664-65A2-3E86D0080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B3AC33-BF93-01CA-99AD-F26688ADD40F}"/>
              </a:ext>
            </a:extLst>
          </p:cNvPr>
          <p:cNvSpPr>
            <a:spLocks noGrp="1"/>
          </p:cNvSpPr>
          <p:nvPr>
            <p:ph type="title"/>
          </p:nvPr>
        </p:nvSpPr>
        <p:spPr/>
        <p:txBody>
          <a:bodyPr/>
          <a:lstStyle/>
          <a:p>
            <a:r>
              <a:rPr lang="en-US"/>
              <a:t>Cylinder Source</a:t>
            </a:r>
          </a:p>
        </p:txBody>
      </p:sp>
      <p:sp>
        <p:nvSpPr>
          <p:cNvPr id="3" name="Content Placeholder 2">
            <a:extLst>
              <a:ext uri="{FF2B5EF4-FFF2-40B4-BE49-F238E27FC236}">
                <a16:creationId xmlns:a16="http://schemas.microsoft.com/office/drawing/2014/main" id="{3E01B0CB-E6A3-457B-D48A-E996A0257B17}"/>
              </a:ext>
            </a:extLst>
          </p:cNvPr>
          <p:cNvSpPr>
            <a:spLocks noGrp="1"/>
          </p:cNvSpPr>
          <p:nvPr>
            <p:ph idx="1"/>
          </p:nvPr>
        </p:nvSpPr>
        <p:spPr>
          <a:xfrm>
            <a:off x="838200" y="1999715"/>
            <a:ext cx="4012096" cy="4177247"/>
          </a:xfrm>
        </p:spPr>
        <p:txBody>
          <a:bodyPr/>
          <a:lstStyle/>
          <a:p>
            <a:r>
              <a:rPr lang="en-US"/>
              <a:t>160 mSv</a:t>
            </a:r>
          </a:p>
          <a:p>
            <a:r>
              <a:rPr lang="en-US"/>
              <a:t>0.42 mSv</a:t>
            </a:r>
          </a:p>
        </p:txBody>
      </p:sp>
      <p:sp>
        <p:nvSpPr>
          <p:cNvPr id="4" name="Date Placeholder 3">
            <a:extLst>
              <a:ext uri="{FF2B5EF4-FFF2-40B4-BE49-F238E27FC236}">
                <a16:creationId xmlns:a16="http://schemas.microsoft.com/office/drawing/2014/main" id="{48FEEA09-E434-B2CC-3AB9-528B60B6CD92}"/>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8" name="Picture 7">
            <a:extLst>
              <a:ext uri="{FF2B5EF4-FFF2-40B4-BE49-F238E27FC236}">
                <a16:creationId xmlns:a16="http://schemas.microsoft.com/office/drawing/2014/main" id="{733D5368-09CA-C0DC-FE80-145E3D585222}"/>
              </a:ext>
            </a:extLst>
          </p:cNvPr>
          <p:cNvPicPr>
            <a:picLocks noChangeAspect="1"/>
          </p:cNvPicPr>
          <p:nvPr/>
        </p:nvPicPr>
        <p:blipFill>
          <a:blip r:embed="rId3"/>
          <a:stretch>
            <a:fillRect/>
          </a:stretch>
        </p:blipFill>
        <p:spPr>
          <a:xfrm>
            <a:off x="5136543" y="2009916"/>
            <a:ext cx="6796556" cy="4156843"/>
          </a:xfrm>
          <a:prstGeom prst="rect">
            <a:avLst/>
          </a:prstGeom>
        </p:spPr>
      </p:pic>
    </p:spTree>
    <p:extLst>
      <p:ext uri="{BB962C8B-B14F-4D97-AF65-F5344CB8AC3E}">
        <p14:creationId xmlns:p14="http://schemas.microsoft.com/office/powerpoint/2010/main" val="337416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B191-B94A-43CB-DFBC-401DA678DA4D}"/>
              </a:ext>
            </a:extLst>
          </p:cNvPr>
          <p:cNvSpPr>
            <a:spLocks noGrp="1"/>
          </p:cNvSpPr>
          <p:nvPr>
            <p:ph type="title"/>
          </p:nvPr>
        </p:nvSpPr>
        <p:spPr/>
        <p:txBody>
          <a:bodyPr/>
          <a:lstStyle/>
          <a:p>
            <a:r>
              <a:rPr lang="en-US"/>
              <a:t>Plastic Lab Coat</a:t>
            </a:r>
          </a:p>
        </p:txBody>
      </p:sp>
      <p:sp>
        <p:nvSpPr>
          <p:cNvPr id="3" name="Content Placeholder 2">
            <a:extLst>
              <a:ext uri="{FF2B5EF4-FFF2-40B4-BE49-F238E27FC236}">
                <a16:creationId xmlns:a16="http://schemas.microsoft.com/office/drawing/2014/main" id="{502555CC-109B-373D-D171-A8290F20DD16}"/>
              </a:ext>
            </a:extLst>
          </p:cNvPr>
          <p:cNvSpPr>
            <a:spLocks noGrp="1"/>
          </p:cNvSpPr>
          <p:nvPr>
            <p:ph idx="1"/>
          </p:nvPr>
        </p:nvSpPr>
        <p:spPr>
          <a:xfrm>
            <a:off x="838200" y="1999715"/>
            <a:ext cx="3967976" cy="4177247"/>
          </a:xfrm>
        </p:spPr>
        <p:txBody>
          <a:bodyPr/>
          <a:lstStyle/>
          <a:p>
            <a:endParaRPr lang="en-US"/>
          </a:p>
        </p:txBody>
      </p:sp>
      <p:sp>
        <p:nvSpPr>
          <p:cNvPr id="4" name="Date Placeholder 3">
            <a:extLst>
              <a:ext uri="{FF2B5EF4-FFF2-40B4-BE49-F238E27FC236}">
                <a16:creationId xmlns:a16="http://schemas.microsoft.com/office/drawing/2014/main" id="{8C2F8EFA-3105-FF4E-85D9-5569D86B4B71}"/>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6" name="Picture 5">
            <a:extLst>
              <a:ext uri="{FF2B5EF4-FFF2-40B4-BE49-F238E27FC236}">
                <a16:creationId xmlns:a16="http://schemas.microsoft.com/office/drawing/2014/main" id="{DF32EA33-9F91-279B-724D-1CE50BB25ED7}"/>
              </a:ext>
            </a:extLst>
          </p:cNvPr>
          <p:cNvPicPr>
            <a:picLocks noChangeAspect="1"/>
          </p:cNvPicPr>
          <p:nvPr/>
        </p:nvPicPr>
        <p:blipFill>
          <a:blip r:embed="rId3"/>
          <a:stretch>
            <a:fillRect/>
          </a:stretch>
        </p:blipFill>
        <p:spPr>
          <a:xfrm>
            <a:off x="4951142" y="1892235"/>
            <a:ext cx="7016664" cy="4284727"/>
          </a:xfrm>
          <a:prstGeom prst="rect">
            <a:avLst/>
          </a:prstGeom>
        </p:spPr>
      </p:pic>
    </p:spTree>
    <p:extLst>
      <p:ext uri="{BB962C8B-B14F-4D97-AF65-F5344CB8AC3E}">
        <p14:creationId xmlns:p14="http://schemas.microsoft.com/office/powerpoint/2010/main" val="72409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60E47-4D31-7AE6-C9FE-BA8F9F6254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C8A98-00C9-A313-56E2-C5279014C030}"/>
              </a:ext>
            </a:extLst>
          </p:cNvPr>
          <p:cNvSpPr>
            <a:spLocks noGrp="1"/>
          </p:cNvSpPr>
          <p:nvPr>
            <p:ph type="title"/>
          </p:nvPr>
        </p:nvSpPr>
        <p:spPr/>
        <p:txBody>
          <a:bodyPr/>
          <a:lstStyle/>
          <a:p>
            <a:r>
              <a:rPr lang="en-US"/>
              <a:t>Comparison</a:t>
            </a:r>
          </a:p>
        </p:txBody>
      </p:sp>
      <p:sp>
        <p:nvSpPr>
          <p:cNvPr id="4" name="Date Placeholder 3">
            <a:extLst>
              <a:ext uri="{FF2B5EF4-FFF2-40B4-BE49-F238E27FC236}">
                <a16:creationId xmlns:a16="http://schemas.microsoft.com/office/drawing/2014/main" id="{3F66843D-C65E-1161-EFEC-086AD49A3745}"/>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7" name="Content Placeholder 6">
            <a:extLst>
              <a:ext uri="{FF2B5EF4-FFF2-40B4-BE49-F238E27FC236}">
                <a16:creationId xmlns:a16="http://schemas.microsoft.com/office/drawing/2014/main" id="{B9CB68EB-329B-5AE4-5999-C31036215A1C}"/>
              </a:ext>
            </a:extLst>
          </p:cNvPr>
          <p:cNvSpPr>
            <a:spLocks noGrp="1"/>
          </p:cNvSpPr>
          <p:nvPr>
            <p:ph idx="1"/>
          </p:nvPr>
        </p:nvSpPr>
        <p:spPr>
          <a:xfrm>
            <a:off x="838200" y="1999715"/>
            <a:ext cx="4695908" cy="4177247"/>
          </a:xfrm>
        </p:spPr>
        <p:txBody>
          <a:bodyPr/>
          <a:lstStyle/>
          <a:p>
            <a:endParaRPr lang="en-US"/>
          </a:p>
        </p:txBody>
      </p:sp>
      <p:graphicFrame>
        <p:nvGraphicFramePr>
          <p:cNvPr id="8" name="Content Placeholder 4">
            <a:extLst>
              <a:ext uri="{FF2B5EF4-FFF2-40B4-BE49-F238E27FC236}">
                <a16:creationId xmlns:a16="http://schemas.microsoft.com/office/drawing/2014/main" id="{A460733A-51B5-ABAD-53BD-380C0A1610A0}"/>
              </a:ext>
            </a:extLst>
          </p:cNvPr>
          <p:cNvGraphicFramePr>
            <a:graphicFrameLocks/>
          </p:cNvGraphicFramePr>
          <p:nvPr/>
        </p:nvGraphicFramePr>
        <p:xfrm>
          <a:off x="5747469" y="2348047"/>
          <a:ext cx="6131780" cy="3352800"/>
        </p:xfrm>
        <a:graphic>
          <a:graphicData uri="http://schemas.openxmlformats.org/drawingml/2006/table">
            <a:tbl>
              <a:tblPr firstRow="1" bandRow="1">
                <a:tableStyleId>{BC89EF96-8CEA-46FF-86C4-4CE0E7609802}</a:tableStyleId>
              </a:tblPr>
              <a:tblGrid>
                <a:gridCol w="2289974">
                  <a:extLst>
                    <a:ext uri="{9D8B030D-6E8A-4147-A177-3AD203B41FA5}">
                      <a16:colId xmlns:a16="http://schemas.microsoft.com/office/drawing/2014/main" val="1767213667"/>
                    </a:ext>
                  </a:extLst>
                </a:gridCol>
                <a:gridCol w="1423284">
                  <a:extLst>
                    <a:ext uri="{9D8B030D-6E8A-4147-A177-3AD203B41FA5}">
                      <a16:colId xmlns:a16="http://schemas.microsoft.com/office/drawing/2014/main" val="2166814917"/>
                    </a:ext>
                  </a:extLst>
                </a:gridCol>
                <a:gridCol w="1256306">
                  <a:extLst>
                    <a:ext uri="{9D8B030D-6E8A-4147-A177-3AD203B41FA5}">
                      <a16:colId xmlns:a16="http://schemas.microsoft.com/office/drawing/2014/main" val="1991840653"/>
                    </a:ext>
                  </a:extLst>
                </a:gridCol>
                <a:gridCol w="1162216">
                  <a:extLst>
                    <a:ext uri="{9D8B030D-6E8A-4147-A177-3AD203B41FA5}">
                      <a16:colId xmlns:a16="http://schemas.microsoft.com/office/drawing/2014/main" val="1032300500"/>
                    </a:ext>
                  </a:extLst>
                </a:gridCol>
              </a:tblGrid>
              <a:tr h="370840">
                <a:tc>
                  <a:txBody>
                    <a:bodyPr/>
                    <a:lstStyle/>
                    <a:p>
                      <a:r>
                        <a:rPr lang="en-US" sz="2800"/>
                        <a:t>SkinDose Configuration</a:t>
                      </a:r>
                    </a:p>
                  </a:txBody>
                  <a:tcPr/>
                </a:tc>
                <a:tc>
                  <a:txBody>
                    <a:bodyPr/>
                    <a:lstStyle/>
                    <a:p>
                      <a:r>
                        <a:rPr lang="en-US" sz="2800"/>
                        <a:t>Electron Dose (mSv)</a:t>
                      </a:r>
                    </a:p>
                  </a:txBody>
                  <a:tcPr/>
                </a:tc>
                <a:tc>
                  <a:txBody>
                    <a:bodyPr/>
                    <a:lstStyle/>
                    <a:p>
                      <a:r>
                        <a:rPr lang="en-US" sz="2800"/>
                        <a:t>Photon Dose (mSv)</a:t>
                      </a:r>
                    </a:p>
                  </a:txBody>
                  <a:tcPr/>
                </a:tc>
                <a:tc>
                  <a:txBody>
                    <a:bodyPr/>
                    <a:lstStyle/>
                    <a:p>
                      <a:r>
                        <a:rPr lang="en-US" sz="2800"/>
                        <a:t>Total Dose (mSv)</a:t>
                      </a:r>
                    </a:p>
                  </a:txBody>
                  <a:tcPr/>
                </a:tc>
                <a:extLst>
                  <a:ext uri="{0D108BD9-81ED-4DB2-BD59-A6C34878D82A}">
                    <a16:rowId xmlns:a16="http://schemas.microsoft.com/office/drawing/2014/main" val="770494357"/>
                  </a:ext>
                </a:extLst>
              </a:tr>
              <a:tr h="370840">
                <a:tc>
                  <a:txBody>
                    <a:bodyPr/>
                    <a:lstStyle/>
                    <a:p>
                      <a:r>
                        <a:rPr lang="en-US" sz="2800"/>
                        <a:t>Point on skin</a:t>
                      </a:r>
                    </a:p>
                  </a:txBody>
                  <a:tcPr/>
                </a:tc>
                <a:tc>
                  <a:txBody>
                    <a:bodyPr/>
                    <a:lstStyle/>
                    <a:p>
                      <a:r>
                        <a:rPr lang="en-US" sz="2800"/>
                        <a:t>1300</a:t>
                      </a:r>
                    </a:p>
                  </a:txBody>
                  <a:tcPr/>
                </a:tc>
                <a:tc>
                  <a:txBody>
                    <a:bodyPr/>
                    <a:lstStyle/>
                    <a:p>
                      <a:r>
                        <a:rPr lang="en-US" sz="2800"/>
                        <a:t>2.1</a:t>
                      </a:r>
                    </a:p>
                  </a:txBody>
                  <a:tcPr/>
                </a:tc>
                <a:tc>
                  <a:txBody>
                    <a:bodyPr/>
                    <a:lstStyle/>
                    <a:p>
                      <a:r>
                        <a:rPr lang="en-US" sz="2800"/>
                        <a:t>1302</a:t>
                      </a:r>
                    </a:p>
                  </a:txBody>
                  <a:tcPr/>
                </a:tc>
                <a:extLst>
                  <a:ext uri="{0D108BD9-81ED-4DB2-BD59-A6C34878D82A}">
                    <a16:rowId xmlns:a16="http://schemas.microsoft.com/office/drawing/2014/main" val="494959255"/>
                  </a:ext>
                </a:extLst>
              </a:tr>
              <a:tr h="370840">
                <a:tc>
                  <a:txBody>
                    <a:bodyPr/>
                    <a:lstStyle/>
                    <a:p>
                      <a:r>
                        <a:rPr lang="en-US" sz="2800"/>
                        <a:t>Disk on Skin</a:t>
                      </a:r>
                    </a:p>
                  </a:txBody>
                  <a:tcPr/>
                </a:tc>
                <a:tc>
                  <a:txBody>
                    <a:bodyPr/>
                    <a:lstStyle/>
                    <a:p>
                      <a:r>
                        <a:rPr lang="en-US" sz="2800"/>
                        <a:t>270</a:t>
                      </a:r>
                    </a:p>
                  </a:txBody>
                  <a:tcPr/>
                </a:tc>
                <a:tc>
                  <a:txBody>
                    <a:bodyPr/>
                    <a:lstStyle/>
                    <a:p>
                      <a:r>
                        <a:rPr lang="en-US" sz="2800"/>
                        <a:t>0.45</a:t>
                      </a:r>
                    </a:p>
                  </a:txBody>
                  <a:tcPr/>
                </a:tc>
                <a:tc>
                  <a:txBody>
                    <a:bodyPr/>
                    <a:lstStyle/>
                    <a:p>
                      <a:r>
                        <a:rPr lang="en-US" sz="2800"/>
                        <a:t>270</a:t>
                      </a:r>
                    </a:p>
                  </a:txBody>
                  <a:tcPr/>
                </a:tc>
                <a:extLst>
                  <a:ext uri="{0D108BD9-81ED-4DB2-BD59-A6C34878D82A}">
                    <a16:rowId xmlns:a16="http://schemas.microsoft.com/office/drawing/2014/main" val="3560759253"/>
                  </a:ext>
                </a:extLst>
              </a:tr>
              <a:tr h="370840">
                <a:tc>
                  <a:txBody>
                    <a:bodyPr/>
                    <a:lstStyle/>
                    <a:p>
                      <a:r>
                        <a:rPr lang="en-US" sz="2800"/>
                        <a:t>Cylinder in Cloth</a:t>
                      </a:r>
                    </a:p>
                  </a:txBody>
                  <a:tcPr/>
                </a:tc>
                <a:tc>
                  <a:txBody>
                    <a:bodyPr/>
                    <a:lstStyle/>
                    <a:p>
                      <a:r>
                        <a:rPr lang="en-US" sz="2800"/>
                        <a:t>160</a:t>
                      </a:r>
                    </a:p>
                  </a:txBody>
                  <a:tcPr/>
                </a:tc>
                <a:tc>
                  <a:txBody>
                    <a:bodyPr/>
                    <a:lstStyle/>
                    <a:p>
                      <a:r>
                        <a:rPr lang="en-US" sz="2800"/>
                        <a:t>0.42</a:t>
                      </a:r>
                    </a:p>
                  </a:txBody>
                  <a:tcPr/>
                </a:tc>
                <a:tc>
                  <a:txBody>
                    <a:bodyPr/>
                    <a:lstStyle/>
                    <a:p>
                      <a:r>
                        <a:rPr lang="en-US" sz="2800"/>
                        <a:t>160</a:t>
                      </a:r>
                    </a:p>
                  </a:txBody>
                  <a:tcPr/>
                </a:tc>
                <a:extLst>
                  <a:ext uri="{0D108BD9-81ED-4DB2-BD59-A6C34878D82A}">
                    <a16:rowId xmlns:a16="http://schemas.microsoft.com/office/drawing/2014/main" val="3798462799"/>
                  </a:ext>
                </a:extLst>
              </a:tr>
            </a:tbl>
          </a:graphicData>
        </a:graphic>
      </p:graphicFrame>
    </p:spTree>
    <p:extLst>
      <p:ext uri="{BB962C8B-B14F-4D97-AF65-F5344CB8AC3E}">
        <p14:creationId xmlns:p14="http://schemas.microsoft.com/office/powerpoint/2010/main" val="219028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E9E8-8544-2012-6EF1-F723B8726382}"/>
              </a:ext>
            </a:extLst>
          </p:cNvPr>
          <p:cNvSpPr>
            <a:spLocks noGrp="1"/>
          </p:cNvSpPr>
          <p:nvPr>
            <p:ph type="title"/>
          </p:nvPr>
        </p:nvSpPr>
        <p:spPr>
          <a:xfrm>
            <a:off x="838200" y="2419349"/>
            <a:ext cx="10515600" cy="1009651"/>
          </a:xfrm>
        </p:spPr>
        <p:txBody>
          <a:bodyPr/>
          <a:lstStyle/>
          <a:p>
            <a:pPr algn="ctr"/>
            <a:r>
              <a:rPr lang="en-US"/>
              <a:t>Use of Covers</a:t>
            </a:r>
          </a:p>
        </p:txBody>
      </p:sp>
      <p:sp>
        <p:nvSpPr>
          <p:cNvPr id="3" name="Date Placeholder 2">
            <a:extLst>
              <a:ext uri="{FF2B5EF4-FFF2-40B4-BE49-F238E27FC236}">
                <a16:creationId xmlns:a16="http://schemas.microsoft.com/office/drawing/2014/main" id="{CBAD9138-AD3D-2639-AB26-46897194E2ED}"/>
              </a:ext>
            </a:extLst>
          </p:cNvPr>
          <p:cNvSpPr>
            <a:spLocks noGrp="1"/>
          </p:cNvSpPr>
          <p:nvPr>
            <p:ph type="dt" sz="half" idx="10"/>
          </p:nvPr>
        </p:nvSpPr>
        <p:spPr/>
        <p:txBody>
          <a:bodyPr/>
          <a:lstStyle/>
          <a:p>
            <a:fld id="{3D5E0E80-49EE-6F44-A3A7-38DB96525A2F}" type="datetime1">
              <a:rPr lang="en-US" smtClean="0"/>
              <a:t>5/12/2025</a:t>
            </a:fld>
            <a:endParaRPr lang="en-US"/>
          </a:p>
        </p:txBody>
      </p:sp>
    </p:spTree>
    <p:extLst>
      <p:ext uri="{BB962C8B-B14F-4D97-AF65-F5344CB8AC3E}">
        <p14:creationId xmlns:p14="http://schemas.microsoft.com/office/powerpoint/2010/main" val="419252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41667-4283-7D8D-02E7-F673691FC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C178D-13D4-494F-997C-E5D7F74E6796}"/>
              </a:ext>
            </a:extLst>
          </p:cNvPr>
          <p:cNvSpPr>
            <a:spLocks noGrp="1"/>
          </p:cNvSpPr>
          <p:nvPr>
            <p:ph type="title"/>
          </p:nvPr>
        </p:nvSpPr>
        <p:spPr/>
        <p:txBody>
          <a:bodyPr/>
          <a:lstStyle/>
          <a:p>
            <a:r>
              <a:rPr lang="en-US"/>
              <a:t>Hot Particle on Gloved Hand</a:t>
            </a:r>
          </a:p>
        </p:txBody>
      </p:sp>
      <p:sp>
        <p:nvSpPr>
          <p:cNvPr id="3" name="Content Placeholder 2">
            <a:extLst>
              <a:ext uri="{FF2B5EF4-FFF2-40B4-BE49-F238E27FC236}">
                <a16:creationId xmlns:a16="http://schemas.microsoft.com/office/drawing/2014/main" id="{0CCC49E0-59CB-1B8F-A835-360D09D560A6}"/>
              </a:ext>
            </a:extLst>
          </p:cNvPr>
          <p:cNvSpPr>
            <a:spLocks noGrp="1"/>
          </p:cNvSpPr>
          <p:nvPr>
            <p:ph idx="1"/>
          </p:nvPr>
        </p:nvSpPr>
        <p:spPr/>
        <p:txBody>
          <a:bodyPr>
            <a:normAutofit fontScale="85000" lnSpcReduction="20000"/>
          </a:bodyPr>
          <a:lstStyle/>
          <a:p>
            <a:r>
              <a:rPr lang="en-US"/>
              <a:t>A worker damages his outer glove while working inside containment during an outage at a nuclear reactor.  His outer glove is removed, leaving only a surgeon’s glove.  The worker proceeds to the step-off pad, which takes about 15 minutes.  During the exit survey, contamination is detected on the surgeon’s glove, and the glove is removed and taken to the laboratory for analysis.  The laboratory report concludes that the contamination is a stellite hot particle with the following characteristics:</a:t>
            </a:r>
          </a:p>
          <a:p>
            <a:pPr marL="457200" lvl="1" indent="0">
              <a:buNone/>
            </a:pPr>
            <a:r>
              <a:rPr lang="en-US"/>
              <a:t>• radioactive contaminant:  Co-60</a:t>
            </a:r>
          </a:p>
          <a:p>
            <a:pPr marL="457200" lvl="1" indent="0">
              <a:buNone/>
            </a:pPr>
            <a:r>
              <a:rPr lang="en-US"/>
              <a:t>• source strength:  92.5 MBq</a:t>
            </a:r>
          </a:p>
          <a:p>
            <a:pPr marL="457200" lvl="1" indent="0">
              <a:buNone/>
            </a:pPr>
            <a:r>
              <a:rPr lang="en-US"/>
              <a:t>• particle thickness and density:  50 </a:t>
            </a:r>
            <a:r>
              <a:rPr lang="el-GR"/>
              <a:t>μ</a:t>
            </a:r>
            <a:r>
              <a:rPr lang="en-US"/>
              <a:t>m; 8.3 g/cm3</a:t>
            </a:r>
          </a:p>
          <a:p>
            <a:pPr marL="457200" lvl="1" indent="0">
              <a:buNone/>
            </a:pPr>
            <a:r>
              <a:rPr lang="en-US"/>
              <a:t>• particle size:  80 microns x 70 microns</a:t>
            </a:r>
          </a:p>
          <a:p>
            <a:pPr marL="457200" lvl="1" indent="0">
              <a:buNone/>
            </a:pPr>
            <a:r>
              <a:rPr lang="en-US"/>
              <a:t>• stellite assumed atomic number (cobalt-chromium alloy): 25.5</a:t>
            </a:r>
          </a:p>
          <a:p>
            <a:pPr marL="457200" lvl="1" indent="0">
              <a:buNone/>
            </a:pPr>
            <a:r>
              <a:rPr lang="en-US"/>
              <a:t>• glove thickness:  0.03 cm</a:t>
            </a:r>
          </a:p>
          <a:p>
            <a:pPr marL="457200" lvl="1" indent="0">
              <a:buNone/>
            </a:pPr>
            <a:r>
              <a:rPr lang="en-US"/>
              <a:t>• glove density:  0.6 g/cm3</a:t>
            </a:r>
          </a:p>
          <a:p>
            <a:endParaRPr lang="en-US"/>
          </a:p>
        </p:txBody>
      </p:sp>
      <p:sp>
        <p:nvSpPr>
          <p:cNvPr id="4" name="Date Placeholder 3">
            <a:extLst>
              <a:ext uri="{FF2B5EF4-FFF2-40B4-BE49-F238E27FC236}">
                <a16:creationId xmlns:a16="http://schemas.microsoft.com/office/drawing/2014/main" id="{88C44945-C301-2080-CF09-CC43E15AAE75}"/>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288232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4381B-43EC-CD7E-2BF6-EAC387D675A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C12B65B-1818-3932-9F09-B65BCA673267}"/>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6" name="Picture 5">
            <a:extLst>
              <a:ext uri="{FF2B5EF4-FFF2-40B4-BE49-F238E27FC236}">
                <a16:creationId xmlns:a16="http://schemas.microsoft.com/office/drawing/2014/main" id="{67AE927C-C1CE-D6CA-44F9-5CD4C6C71549}"/>
              </a:ext>
            </a:extLst>
          </p:cNvPr>
          <p:cNvPicPr>
            <a:picLocks noChangeAspect="1"/>
          </p:cNvPicPr>
          <p:nvPr/>
        </p:nvPicPr>
        <p:blipFill>
          <a:blip r:embed="rId3"/>
          <a:stretch>
            <a:fillRect/>
          </a:stretch>
        </p:blipFill>
        <p:spPr>
          <a:xfrm>
            <a:off x="2175843" y="1214223"/>
            <a:ext cx="8184558" cy="5003240"/>
          </a:xfrm>
          <a:prstGeom prst="rect">
            <a:avLst/>
          </a:prstGeom>
        </p:spPr>
      </p:pic>
      <p:cxnSp>
        <p:nvCxnSpPr>
          <p:cNvPr id="9" name="Straight Arrow Connector 8">
            <a:extLst>
              <a:ext uri="{FF2B5EF4-FFF2-40B4-BE49-F238E27FC236}">
                <a16:creationId xmlns:a16="http://schemas.microsoft.com/office/drawing/2014/main" id="{0F58843B-A237-0DD2-C16C-EFB4024B4257}"/>
              </a:ext>
            </a:extLst>
          </p:cNvPr>
          <p:cNvCxnSpPr/>
          <p:nvPr/>
        </p:nvCxnSpPr>
        <p:spPr>
          <a:xfrm flipH="1" flipV="1">
            <a:off x="4472452" y="3041630"/>
            <a:ext cx="645459" cy="1828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3E13040-FF32-703C-84F4-7BD76B2DC831}"/>
              </a:ext>
            </a:extLst>
          </p:cNvPr>
          <p:cNvPicPr>
            <a:picLocks noChangeAspect="1"/>
          </p:cNvPicPr>
          <p:nvPr/>
        </p:nvPicPr>
        <p:blipFill>
          <a:blip r:embed="rId4"/>
          <a:stretch>
            <a:fillRect/>
          </a:stretch>
        </p:blipFill>
        <p:spPr>
          <a:xfrm>
            <a:off x="529923" y="2288596"/>
            <a:ext cx="3892327" cy="1874613"/>
          </a:xfrm>
          <a:prstGeom prst="rect">
            <a:avLst/>
          </a:prstGeom>
        </p:spPr>
      </p:pic>
    </p:spTree>
    <p:extLst>
      <p:ext uri="{BB962C8B-B14F-4D97-AF65-F5344CB8AC3E}">
        <p14:creationId xmlns:p14="http://schemas.microsoft.com/office/powerpoint/2010/main" val="267999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F20C-4625-AA02-7298-BFBC127877FB}"/>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FFCE614C-3BD1-5D48-C3A9-E96E827480EC}"/>
              </a:ext>
            </a:extLst>
          </p:cNvPr>
          <p:cNvSpPr>
            <a:spLocks noGrp="1"/>
          </p:cNvSpPr>
          <p:nvPr>
            <p:ph idx="1"/>
          </p:nvPr>
        </p:nvSpPr>
        <p:spPr>
          <a:xfrm>
            <a:off x="838200" y="1999715"/>
            <a:ext cx="6398941" cy="4177247"/>
          </a:xfrm>
        </p:spPr>
        <p:txBody>
          <a:bodyPr/>
          <a:lstStyle/>
          <a:p>
            <a:r>
              <a:rPr lang="en-US" dirty="0"/>
              <a:t>Source Geometry </a:t>
            </a:r>
          </a:p>
          <a:p>
            <a:r>
              <a:rPr lang="en-US" dirty="0"/>
              <a:t>Depth Dose profiles</a:t>
            </a:r>
          </a:p>
          <a:p>
            <a:r>
              <a:rPr lang="en-US" dirty="0"/>
              <a:t>Air Gaps</a:t>
            </a:r>
          </a:p>
          <a:p>
            <a:r>
              <a:rPr lang="en-US" dirty="0"/>
              <a:t>Progeny Calculations</a:t>
            </a:r>
          </a:p>
          <a:p>
            <a:r>
              <a:rPr lang="en-US" dirty="0"/>
              <a:t>Decay Correction</a:t>
            </a:r>
          </a:p>
          <a:p>
            <a:endParaRPr lang="en-US" dirty="0"/>
          </a:p>
        </p:txBody>
      </p:sp>
      <p:sp>
        <p:nvSpPr>
          <p:cNvPr id="4" name="Date Placeholder 3">
            <a:extLst>
              <a:ext uri="{FF2B5EF4-FFF2-40B4-BE49-F238E27FC236}">
                <a16:creationId xmlns:a16="http://schemas.microsoft.com/office/drawing/2014/main" id="{025E15E9-DCE9-6684-F44D-7F87AC226013}"/>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6" name="Picture 5">
            <a:extLst>
              <a:ext uri="{FF2B5EF4-FFF2-40B4-BE49-F238E27FC236}">
                <a16:creationId xmlns:a16="http://schemas.microsoft.com/office/drawing/2014/main" id="{CEB91790-00BC-B086-C844-835FB6D84A3B}"/>
              </a:ext>
            </a:extLst>
          </p:cNvPr>
          <p:cNvPicPr>
            <a:picLocks noChangeAspect="1"/>
          </p:cNvPicPr>
          <p:nvPr/>
        </p:nvPicPr>
        <p:blipFill>
          <a:blip r:embed="rId2"/>
          <a:stretch>
            <a:fillRect/>
          </a:stretch>
        </p:blipFill>
        <p:spPr>
          <a:xfrm>
            <a:off x="8093677" y="1597266"/>
            <a:ext cx="2783201" cy="4155843"/>
          </a:xfrm>
          <a:prstGeom prst="rect">
            <a:avLst/>
          </a:prstGeom>
        </p:spPr>
      </p:pic>
    </p:spTree>
    <p:extLst>
      <p:ext uri="{BB962C8B-B14F-4D97-AF65-F5344CB8AC3E}">
        <p14:creationId xmlns:p14="http://schemas.microsoft.com/office/powerpoint/2010/main" val="4051670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756A6-1781-3D96-C179-FB060B6288BC}"/>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8266914C-57C8-8EDB-4BFE-068C00BADE23}"/>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6" name="Picture 5">
            <a:extLst>
              <a:ext uri="{FF2B5EF4-FFF2-40B4-BE49-F238E27FC236}">
                <a16:creationId xmlns:a16="http://schemas.microsoft.com/office/drawing/2014/main" id="{0A0185A7-487C-7BB5-BF5A-71B5B87B807C}"/>
              </a:ext>
            </a:extLst>
          </p:cNvPr>
          <p:cNvPicPr>
            <a:picLocks noChangeAspect="1"/>
          </p:cNvPicPr>
          <p:nvPr/>
        </p:nvPicPr>
        <p:blipFill>
          <a:blip r:embed="rId3"/>
          <a:stretch>
            <a:fillRect/>
          </a:stretch>
        </p:blipFill>
        <p:spPr>
          <a:xfrm>
            <a:off x="1883505" y="1104059"/>
            <a:ext cx="8424989" cy="5151512"/>
          </a:xfrm>
          <a:prstGeom prst="rect">
            <a:avLst/>
          </a:prstGeom>
        </p:spPr>
      </p:pic>
    </p:spTree>
    <p:extLst>
      <p:ext uri="{BB962C8B-B14F-4D97-AF65-F5344CB8AC3E}">
        <p14:creationId xmlns:p14="http://schemas.microsoft.com/office/powerpoint/2010/main" val="1246435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9A784-7488-D604-2D87-A985AAD7B96C}"/>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D53E4AFC-F06C-2464-42A8-59AA9556AD0F}"/>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6" name="Picture 5">
            <a:extLst>
              <a:ext uri="{FF2B5EF4-FFF2-40B4-BE49-F238E27FC236}">
                <a16:creationId xmlns:a16="http://schemas.microsoft.com/office/drawing/2014/main" id="{8E8C606B-0372-2454-F26A-886F6933A888}"/>
              </a:ext>
            </a:extLst>
          </p:cNvPr>
          <p:cNvPicPr>
            <a:picLocks noChangeAspect="1"/>
          </p:cNvPicPr>
          <p:nvPr/>
        </p:nvPicPr>
        <p:blipFill>
          <a:blip r:embed="rId3"/>
          <a:stretch>
            <a:fillRect/>
          </a:stretch>
        </p:blipFill>
        <p:spPr>
          <a:xfrm>
            <a:off x="1873408" y="1093479"/>
            <a:ext cx="8445183" cy="5149928"/>
          </a:xfrm>
          <a:prstGeom prst="rect">
            <a:avLst/>
          </a:prstGeom>
        </p:spPr>
      </p:pic>
    </p:spTree>
    <p:extLst>
      <p:ext uri="{BB962C8B-B14F-4D97-AF65-F5344CB8AC3E}">
        <p14:creationId xmlns:p14="http://schemas.microsoft.com/office/powerpoint/2010/main" val="2997855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6C4CB-9F16-43A2-E10C-0C1E797FFA3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2C5B272-E64E-9D59-100F-AE016BC0726D}"/>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5" name="Picture 4">
            <a:extLst>
              <a:ext uri="{FF2B5EF4-FFF2-40B4-BE49-F238E27FC236}">
                <a16:creationId xmlns:a16="http://schemas.microsoft.com/office/drawing/2014/main" id="{C1286D3E-CBFB-A7A6-64D2-134CCD80BB97}"/>
              </a:ext>
            </a:extLst>
          </p:cNvPr>
          <p:cNvPicPr>
            <a:picLocks noChangeAspect="1"/>
          </p:cNvPicPr>
          <p:nvPr/>
        </p:nvPicPr>
        <p:blipFill>
          <a:blip r:embed="rId3"/>
          <a:stretch>
            <a:fillRect/>
          </a:stretch>
        </p:blipFill>
        <p:spPr>
          <a:xfrm>
            <a:off x="4939553" y="1940124"/>
            <a:ext cx="6813636" cy="4159461"/>
          </a:xfrm>
          <a:prstGeom prst="rect">
            <a:avLst/>
          </a:prstGeom>
        </p:spPr>
      </p:pic>
      <p:pic>
        <p:nvPicPr>
          <p:cNvPr id="6" name="Picture 5">
            <a:extLst>
              <a:ext uri="{FF2B5EF4-FFF2-40B4-BE49-F238E27FC236}">
                <a16:creationId xmlns:a16="http://schemas.microsoft.com/office/drawing/2014/main" id="{A780CEFC-DFB7-65D8-468F-011A925CF827}"/>
              </a:ext>
            </a:extLst>
          </p:cNvPr>
          <p:cNvPicPr>
            <a:picLocks noChangeAspect="1"/>
          </p:cNvPicPr>
          <p:nvPr/>
        </p:nvPicPr>
        <p:blipFill>
          <a:blip r:embed="rId4"/>
          <a:stretch>
            <a:fillRect/>
          </a:stretch>
        </p:blipFill>
        <p:spPr>
          <a:xfrm>
            <a:off x="280870" y="246442"/>
            <a:ext cx="6463019" cy="3951113"/>
          </a:xfrm>
          <a:prstGeom prst="rect">
            <a:avLst/>
          </a:prstGeom>
        </p:spPr>
      </p:pic>
    </p:spTree>
    <p:extLst>
      <p:ext uri="{BB962C8B-B14F-4D97-AF65-F5344CB8AC3E}">
        <p14:creationId xmlns:p14="http://schemas.microsoft.com/office/powerpoint/2010/main" val="3180944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B05B-66EB-82C7-07C1-555529B43CB8}"/>
              </a:ext>
            </a:extLst>
          </p:cNvPr>
          <p:cNvSpPr>
            <a:spLocks noGrp="1"/>
          </p:cNvSpPr>
          <p:nvPr>
            <p:ph type="title"/>
          </p:nvPr>
        </p:nvSpPr>
        <p:spPr>
          <a:xfrm>
            <a:off x="687593" y="511623"/>
            <a:ext cx="10515600" cy="1009651"/>
          </a:xfrm>
        </p:spPr>
        <p:txBody>
          <a:bodyPr/>
          <a:lstStyle/>
          <a:p>
            <a:r>
              <a:rPr lang="en-US" dirty="0"/>
              <a:t>Summary</a:t>
            </a:r>
          </a:p>
        </p:txBody>
      </p:sp>
      <p:graphicFrame>
        <p:nvGraphicFramePr>
          <p:cNvPr id="5" name="Content Placeholder 4">
            <a:extLst>
              <a:ext uri="{FF2B5EF4-FFF2-40B4-BE49-F238E27FC236}">
                <a16:creationId xmlns:a16="http://schemas.microsoft.com/office/drawing/2014/main" id="{D743DB4F-F9C1-B904-FB15-DD0E0B9C602F}"/>
              </a:ext>
            </a:extLst>
          </p:cNvPr>
          <p:cNvGraphicFramePr>
            <a:graphicFrameLocks noGrp="1"/>
          </p:cNvGraphicFramePr>
          <p:nvPr>
            <p:ph idx="1"/>
            <p:extLst>
              <p:ext uri="{D42A27DB-BD31-4B8C-83A1-F6EECF244321}">
                <p14:modId xmlns:p14="http://schemas.microsoft.com/office/powerpoint/2010/main" val="3613082907"/>
              </p:ext>
            </p:extLst>
          </p:nvPr>
        </p:nvGraphicFramePr>
        <p:xfrm>
          <a:off x="687593" y="1622332"/>
          <a:ext cx="10515600" cy="4632960"/>
        </p:xfrm>
        <a:graphic>
          <a:graphicData uri="http://schemas.openxmlformats.org/drawingml/2006/table">
            <a:tbl>
              <a:tblPr firstRow="1" bandRow="1">
                <a:tableStyleId>{BC89EF96-8CEA-46FF-86C4-4CE0E7609802}</a:tableStyleId>
              </a:tblPr>
              <a:tblGrid>
                <a:gridCol w="2628900">
                  <a:extLst>
                    <a:ext uri="{9D8B030D-6E8A-4147-A177-3AD203B41FA5}">
                      <a16:colId xmlns:a16="http://schemas.microsoft.com/office/drawing/2014/main" val="663011905"/>
                    </a:ext>
                  </a:extLst>
                </a:gridCol>
                <a:gridCol w="2628900">
                  <a:extLst>
                    <a:ext uri="{9D8B030D-6E8A-4147-A177-3AD203B41FA5}">
                      <a16:colId xmlns:a16="http://schemas.microsoft.com/office/drawing/2014/main" val="4075478973"/>
                    </a:ext>
                  </a:extLst>
                </a:gridCol>
                <a:gridCol w="2628900">
                  <a:extLst>
                    <a:ext uri="{9D8B030D-6E8A-4147-A177-3AD203B41FA5}">
                      <a16:colId xmlns:a16="http://schemas.microsoft.com/office/drawing/2014/main" val="2627899320"/>
                    </a:ext>
                  </a:extLst>
                </a:gridCol>
                <a:gridCol w="2628900">
                  <a:extLst>
                    <a:ext uri="{9D8B030D-6E8A-4147-A177-3AD203B41FA5}">
                      <a16:colId xmlns:a16="http://schemas.microsoft.com/office/drawing/2014/main" val="3882006814"/>
                    </a:ext>
                  </a:extLst>
                </a:gridCol>
              </a:tblGrid>
              <a:tr h="512613">
                <a:tc gridSpan="4">
                  <a:txBody>
                    <a:bodyPr/>
                    <a:lstStyle/>
                    <a:p>
                      <a:pPr algn="ctr"/>
                      <a:r>
                        <a:rPr lang="en-US" sz="3200" dirty="0"/>
                        <a:t>Shallow Dose (7 mg/cm</a:t>
                      </a:r>
                      <a:r>
                        <a:rPr lang="en-US" sz="3200" baseline="30000" dirty="0"/>
                        <a:t>2</a:t>
                      </a:r>
                      <a:r>
                        <a:rPr lang="en-US" sz="3200" baseline="0" dirty="0"/>
                        <a:t>)</a:t>
                      </a:r>
                      <a:endParaRPr lang="en-US" sz="32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35800470"/>
                  </a:ext>
                </a:extLst>
              </a:tr>
              <a:tr h="512613">
                <a:tc>
                  <a:txBody>
                    <a:bodyPr/>
                    <a:lstStyle/>
                    <a:p>
                      <a:endParaRPr lang="en-US" sz="3200" dirty="0"/>
                    </a:p>
                  </a:txBody>
                  <a:tcPr/>
                </a:tc>
                <a:tc>
                  <a:txBody>
                    <a:bodyPr/>
                    <a:lstStyle/>
                    <a:p>
                      <a:r>
                        <a:rPr lang="en-US" sz="3200" dirty="0"/>
                        <a:t>Electron (mSv)</a:t>
                      </a:r>
                    </a:p>
                  </a:txBody>
                  <a:tcPr/>
                </a:tc>
                <a:tc>
                  <a:txBody>
                    <a:bodyPr/>
                    <a:lstStyle/>
                    <a:p>
                      <a:r>
                        <a:rPr lang="en-US" sz="3200" dirty="0"/>
                        <a:t>Photon (mSv)</a:t>
                      </a:r>
                    </a:p>
                  </a:txBody>
                  <a:tcPr/>
                </a:tc>
                <a:tc>
                  <a:txBody>
                    <a:bodyPr/>
                    <a:lstStyle/>
                    <a:p>
                      <a:r>
                        <a:rPr lang="en-US" sz="3200" dirty="0"/>
                        <a:t>Total (mSv)</a:t>
                      </a:r>
                    </a:p>
                  </a:txBody>
                  <a:tcPr/>
                </a:tc>
                <a:extLst>
                  <a:ext uri="{0D108BD9-81ED-4DB2-BD59-A6C34878D82A}">
                    <a16:rowId xmlns:a16="http://schemas.microsoft.com/office/drawing/2014/main" val="802236083"/>
                  </a:ext>
                </a:extLst>
              </a:tr>
              <a:tr h="512613">
                <a:tc>
                  <a:txBody>
                    <a:bodyPr/>
                    <a:lstStyle/>
                    <a:p>
                      <a:r>
                        <a:rPr lang="en-US" sz="3200" dirty="0"/>
                        <a:t>Point</a:t>
                      </a:r>
                    </a:p>
                  </a:txBody>
                  <a:tcPr/>
                </a:tc>
                <a:tc>
                  <a:txBody>
                    <a:bodyPr/>
                    <a:lstStyle/>
                    <a:p>
                      <a:r>
                        <a:rPr lang="en-US" sz="3200" dirty="0"/>
                        <a:t>330</a:t>
                      </a:r>
                    </a:p>
                  </a:txBody>
                  <a:tcPr/>
                </a:tc>
                <a:tc>
                  <a:txBody>
                    <a:bodyPr/>
                    <a:lstStyle/>
                    <a:p>
                      <a:r>
                        <a:rPr lang="en-US" sz="3200" dirty="0"/>
                        <a:t>100</a:t>
                      </a:r>
                    </a:p>
                  </a:txBody>
                  <a:tcPr/>
                </a:tc>
                <a:tc>
                  <a:txBody>
                    <a:bodyPr/>
                    <a:lstStyle/>
                    <a:p>
                      <a:r>
                        <a:rPr lang="en-US" sz="3200" dirty="0"/>
                        <a:t>430</a:t>
                      </a:r>
                    </a:p>
                  </a:txBody>
                  <a:tcPr/>
                </a:tc>
                <a:extLst>
                  <a:ext uri="{0D108BD9-81ED-4DB2-BD59-A6C34878D82A}">
                    <a16:rowId xmlns:a16="http://schemas.microsoft.com/office/drawing/2014/main" val="2040947606"/>
                  </a:ext>
                </a:extLst>
              </a:tr>
              <a:tr h="512613">
                <a:tc>
                  <a:txBody>
                    <a:bodyPr/>
                    <a:lstStyle/>
                    <a:p>
                      <a:r>
                        <a:rPr lang="en-US" sz="3200" dirty="0"/>
                        <a:t>Slab</a:t>
                      </a:r>
                    </a:p>
                  </a:txBody>
                  <a:tcPr/>
                </a:tc>
                <a:tc>
                  <a:txBody>
                    <a:bodyPr/>
                    <a:lstStyle/>
                    <a:p>
                      <a:r>
                        <a:rPr lang="en-US" sz="3200" dirty="0"/>
                        <a:t>130</a:t>
                      </a:r>
                    </a:p>
                  </a:txBody>
                  <a:tcPr/>
                </a:tc>
                <a:tc>
                  <a:txBody>
                    <a:bodyPr/>
                    <a:lstStyle/>
                    <a:p>
                      <a:r>
                        <a:rPr lang="en-US" sz="3200" dirty="0"/>
                        <a:t>120</a:t>
                      </a:r>
                    </a:p>
                  </a:txBody>
                  <a:tcPr/>
                </a:tc>
                <a:tc>
                  <a:txBody>
                    <a:bodyPr/>
                    <a:lstStyle/>
                    <a:p>
                      <a:r>
                        <a:rPr lang="en-US" sz="3200" dirty="0"/>
                        <a:t>250</a:t>
                      </a:r>
                    </a:p>
                  </a:txBody>
                  <a:tcPr/>
                </a:tc>
                <a:extLst>
                  <a:ext uri="{0D108BD9-81ED-4DB2-BD59-A6C34878D82A}">
                    <a16:rowId xmlns:a16="http://schemas.microsoft.com/office/drawing/2014/main" val="1970300477"/>
                  </a:ext>
                </a:extLst>
              </a:tr>
              <a:tr h="512613">
                <a:tc>
                  <a:txBody>
                    <a:bodyPr/>
                    <a:lstStyle/>
                    <a:p>
                      <a:r>
                        <a:rPr lang="en-US" sz="3200" dirty="0"/>
                        <a:t>Cylinder</a:t>
                      </a:r>
                    </a:p>
                  </a:txBody>
                  <a:tcPr/>
                </a:tc>
                <a:tc>
                  <a:txBody>
                    <a:bodyPr/>
                    <a:lstStyle/>
                    <a:p>
                      <a:r>
                        <a:rPr lang="en-US" sz="3200" dirty="0"/>
                        <a:t>130</a:t>
                      </a:r>
                    </a:p>
                  </a:txBody>
                  <a:tcPr/>
                </a:tc>
                <a:tc>
                  <a:txBody>
                    <a:bodyPr/>
                    <a:lstStyle/>
                    <a:p>
                      <a:r>
                        <a:rPr lang="en-US" sz="3200" dirty="0"/>
                        <a:t>130</a:t>
                      </a:r>
                    </a:p>
                  </a:txBody>
                  <a:tcPr/>
                </a:tc>
                <a:tc>
                  <a:txBody>
                    <a:bodyPr/>
                    <a:lstStyle/>
                    <a:p>
                      <a:r>
                        <a:rPr lang="en-US" sz="3200" dirty="0"/>
                        <a:t>270</a:t>
                      </a:r>
                    </a:p>
                  </a:txBody>
                  <a:tcPr/>
                </a:tc>
                <a:extLst>
                  <a:ext uri="{0D108BD9-81ED-4DB2-BD59-A6C34878D82A}">
                    <a16:rowId xmlns:a16="http://schemas.microsoft.com/office/drawing/2014/main" val="2095818116"/>
                  </a:ext>
                </a:extLst>
              </a:tr>
              <a:tr h="512613">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t>Deep Dose (1 cm</a:t>
                      </a:r>
                      <a:r>
                        <a:rPr lang="en-US" sz="3200" b="1" baseline="0" dirty="0"/>
                        <a:t>)</a:t>
                      </a:r>
                      <a:endParaRPr lang="en-US" sz="32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73709890"/>
                  </a:ext>
                </a:extLst>
              </a:tr>
              <a:tr h="512613">
                <a:tc>
                  <a:txBody>
                    <a:bodyPr/>
                    <a:lstStyle/>
                    <a:p>
                      <a:r>
                        <a:rPr lang="en-US" sz="3200" dirty="0"/>
                        <a:t>Point</a:t>
                      </a:r>
                    </a:p>
                  </a:txBody>
                  <a:tcPr/>
                </a:tc>
                <a:tc>
                  <a:txBody>
                    <a:bodyPr/>
                    <a:lstStyle/>
                    <a:p>
                      <a:r>
                        <a:rPr lang="en-US" sz="3200" dirty="0"/>
                        <a:t>0</a:t>
                      </a:r>
                    </a:p>
                  </a:txBody>
                  <a:tcPr/>
                </a:tc>
                <a:tc>
                  <a:txBody>
                    <a:bodyPr/>
                    <a:lstStyle/>
                    <a:p>
                      <a:r>
                        <a:rPr lang="en-US" sz="3200" dirty="0"/>
                        <a:t>32</a:t>
                      </a:r>
                    </a:p>
                  </a:txBody>
                  <a:tcPr/>
                </a:tc>
                <a:tc>
                  <a:txBody>
                    <a:bodyPr/>
                    <a:lstStyle/>
                    <a:p>
                      <a:r>
                        <a:rPr lang="en-US" sz="3200" dirty="0"/>
                        <a:t>32</a:t>
                      </a:r>
                    </a:p>
                  </a:txBody>
                  <a:tcPr/>
                </a:tc>
                <a:extLst>
                  <a:ext uri="{0D108BD9-81ED-4DB2-BD59-A6C34878D82A}">
                    <a16:rowId xmlns:a16="http://schemas.microsoft.com/office/drawing/2014/main" val="333582938"/>
                  </a:ext>
                </a:extLst>
              </a:tr>
              <a:tr h="512613">
                <a:tc>
                  <a:txBody>
                    <a:bodyPr/>
                    <a:lstStyle/>
                    <a:p>
                      <a:r>
                        <a:rPr lang="en-US" sz="3200" dirty="0"/>
                        <a:t>Cylinder</a:t>
                      </a:r>
                    </a:p>
                  </a:txBody>
                  <a:tcPr/>
                </a:tc>
                <a:tc>
                  <a:txBody>
                    <a:bodyPr/>
                    <a:lstStyle/>
                    <a:p>
                      <a:r>
                        <a:rPr lang="en-US" sz="3200" dirty="0"/>
                        <a:t>0</a:t>
                      </a:r>
                    </a:p>
                  </a:txBody>
                  <a:tcPr/>
                </a:tc>
                <a:tc>
                  <a:txBody>
                    <a:bodyPr/>
                    <a:lstStyle/>
                    <a:p>
                      <a:r>
                        <a:rPr lang="en-US" sz="3200" dirty="0"/>
                        <a:t>8.4</a:t>
                      </a:r>
                    </a:p>
                  </a:txBody>
                  <a:tcPr/>
                </a:tc>
                <a:tc>
                  <a:txBody>
                    <a:bodyPr/>
                    <a:lstStyle/>
                    <a:p>
                      <a:r>
                        <a:rPr lang="en-US" sz="3200" dirty="0"/>
                        <a:t>8.4</a:t>
                      </a:r>
                    </a:p>
                  </a:txBody>
                  <a:tcPr/>
                </a:tc>
                <a:extLst>
                  <a:ext uri="{0D108BD9-81ED-4DB2-BD59-A6C34878D82A}">
                    <a16:rowId xmlns:a16="http://schemas.microsoft.com/office/drawing/2014/main" val="2600844254"/>
                  </a:ext>
                </a:extLst>
              </a:tr>
            </a:tbl>
          </a:graphicData>
        </a:graphic>
      </p:graphicFrame>
      <p:sp>
        <p:nvSpPr>
          <p:cNvPr id="4" name="Date Placeholder 3">
            <a:extLst>
              <a:ext uri="{FF2B5EF4-FFF2-40B4-BE49-F238E27FC236}">
                <a16:creationId xmlns:a16="http://schemas.microsoft.com/office/drawing/2014/main" id="{A049F77D-9E57-207A-9A03-CABB23058B50}"/>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341187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35947-44F4-AC0F-44B6-DB451E3765B7}"/>
              </a:ext>
            </a:extLst>
          </p:cNvPr>
          <p:cNvSpPr>
            <a:spLocks noGrp="1"/>
          </p:cNvSpPr>
          <p:nvPr>
            <p:ph type="title"/>
          </p:nvPr>
        </p:nvSpPr>
        <p:spPr>
          <a:xfrm>
            <a:off x="838200" y="2419349"/>
            <a:ext cx="10515600" cy="1009651"/>
          </a:xfrm>
        </p:spPr>
        <p:txBody>
          <a:bodyPr/>
          <a:lstStyle/>
          <a:p>
            <a:pPr algn="ctr"/>
            <a:r>
              <a:rPr lang="en-US"/>
              <a:t>Air Gap</a:t>
            </a:r>
          </a:p>
        </p:txBody>
      </p:sp>
      <p:sp>
        <p:nvSpPr>
          <p:cNvPr id="3" name="Date Placeholder 2">
            <a:extLst>
              <a:ext uri="{FF2B5EF4-FFF2-40B4-BE49-F238E27FC236}">
                <a16:creationId xmlns:a16="http://schemas.microsoft.com/office/drawing/2014/main" id="{C8A34E0E-42D5-2879-2A5F-E2873DACABAD}"/>
              </a:ext>
            </a:extLst>
          </p:cNvPr>
          <p:cNvSpPr>
            <a:spLocks noGrp="1"/>
          </p:cNvSpPr>
          <p:nvPr>
            <p:ph type="dt" sz="half" idx="10"/>
          </p:nvPr>
        </p:nvSpPr>
        <p:spPr/>
        <p:txBody>
          <a:bodyPr/>
          <a:lstStyle/>
          <a:p>
            <a:fld id="{3D5E0E80-49EE-6F44-A3A7-38DB96525A2F}" type="datetime1">
              <a:rPr lang="en-US" smtClean="0"/>
              <a:t>5/12/2025</a:t>
            </a:fld>
            <a:endParaRPr lang="en-US"/>
          </a:p>
        </p:txBody>
      </p:sp>
    </p:spTree>
    <p:extLst>
      <p:ext uri="{BB962C8B-B14F-4D97-AF65-F5344CB8AC3E}">
        <p14:creationId xmlns:p14="http://schemas.microsoft.com/office/powerpoint/2010/main" val="3395196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791BC-70CF-4188-09ED-3FC43E4BF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DCA6EC-6B4A-B508-5E3E-CCDD27EA92DF}"/>
              </a:ext>
            </a:extLst>
          </p:cNvPr>
          <p:cNvSpPr>
            <a:spLocks noGrp="1"/>
          </p:cNvSpPr>
          <p:nvPr>
            <p:ph type="title"/>
          </p:nvPr>
        </p:nvSpPr>
        <p:spPr/>
        <p:txBody>
          <a:bodyPr>
            <a:normAutofit fontScale="90000"/>
          </a:bodyPr>
          <a:lstStyle/>
          <a:p>
            <a:r>
              <a:rPr lang="en-US"/>
              <a:t>Contaminated Metal in a University Laboratory Hood</a:t>
            </a:r>
          </a:p>
        </p:txBody>
      </p:sp>
      <p:sp>
        <p:nvSpPr>
          <p:cNvPr id="3" name="Content Placeholder 2">
            <a:extLst>
              <a:ext uri="{FF2B5EF4-FFF2-40B4-BE49-F238E27FC236}">
                <a16:creationId xmlns:a16="http://schemas.microsoft.com/office/drawing/2014/main" id="{FE61118E-02D4-FBD0-37B5-E63C44C1D724}"/>
              </a:ext>
            </a:extLst>
          </p:cNvPr>
          <p:cNvSpPr>
            <a:spLocks noGrp="1"/>
          </p:cNvSpPr>
          <p:nvPr>
            <p:ph idx="1"/>
          </p:nvPr>
        </p:nvSpPr>
        <p:spPr/>
        <p:txBody>
          <a:bodyPr>
            <a:normAutofit fontScale="92500" lnSpcReduction="20000"/>
          </a:bodyPr>
          <a:lstStyle/>
          <a:p>
            <a:r>
              <a:rPr lang="en-US"/>
              <a:t>During a radiation survey of a fume hood, a new radiation safety officer (RSO) at a university discovers a contaminated aluminum plate inside the hood.  Further investigation found that the plate was used to hold beakers of solution containing carbon (C)-14 for use in radiobiology experiments.  The RSO decides that the plate should be disposed of as low-level radioactive waste and that the activity of C-14 on the plate must be determined.  The plate is 15.24 centimeters (cm) by 15.24 cm and is uniformly contaminated over the entire surface.  The RSO uses a calibrated circular detector with an area of 50 cm2 and a window thickness of 3 mg/cm2 to measure a dose rate of 1.90 </a:t>
            </a:r>
            <a:r>
              <a:rPr lang="en-US" err="1"/>
              <a:t>mGy</a:t>
            </a:r>
            <a:r>
              <a:rPr lang="en-US"/>
              <a:t>/</a:t>
            </a:r>
            <a:r>
              <a:rPr lang="en-US" err="1"/>
              <a:t>hr</a:t>
            </a:r>
            <a:r>
              <a:rPr lang="en-US"/>
              <a:t> on contact and 0.60 </a:t>
            </a:r>
            <a:r>
              <a:rPr lang="en-US" err="1"/>
              <a:t>mGy</a:t>
            </a:r>
            <a:r>
              <a:rPr lang="en-US"/>
              <a:t>/</a:t>
            </a:r>
            <a:r>
              <a:rPr lang="en-US" err="1"/>
              <a:t>hr</a:t>
            </a:r>
            <a:r>
              <a:rPr lang="en-US"/>
              <a:t> at a distance of 2.54 cm.  The RSO uses these dose-rate measurements and SkinDose results to estimate the activity of C-14 on the plate</a:t>
            </a:r>
          </a:p>
        </p:txBody>
      </p:sp>
      <p:sp>
        <p:nvSpPr>
          <p:cNvPr id="4" name="Date Placeholder 3">
            <a:extLst>
              <a:ext uri="{FF2B5EF4-FFF2-40B4-BE49-F238E27FC236}">
                <a16:creationId xmlns:a16="http://schemas.microsoft.com/office/drawing/2014/main" id="{5D6E5B38-9731-3C4A-C239-3CBA6A75E056}"/>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3049615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EFCBA-6BC2-5FB2-1261-F1429E2D6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85E82-1333-6C2A-C66F-434A615594D2}"/>
              </a:ext>
            </a:extLst>
          </p:cNvPr>
          <p:cNvSpPr>
            <a:spLocks noGrp="1"/>
          </p:cNvSpPr>
          <p:nvPr>
            <p:ph type="title"/>
          </p:nvPr>
        </p:nvSpPr>
        <p:spPr/>
        <p:txBody>
          <a:bodyPr/>
          <a:lstStyle/>
          <a:p>
            <a:r>
              <a:rPr lang="en-US"/>
              <a:t>Example 4</a:t>
            </a:r>
          </a:p>
        </p:txBody>
      </p:sp>
      <p:sp>
        <p:nvSpPr>
          <p:cNvPr id="3" name="Content Placeholder 2">
            <a:extLst>
              <a:ext uri="{FF2B5EF4-FFF2-40B4-BE49-F238E27FC236}">
                <a16:creationId xmlns:a16="http://schemas.microsoft.com/office/drawing/2014/main" id="{4763BA13-6881-8447-8392-A4ADEB79D9D7}"/>
              </a:ext>
            </a:extLst>
          </p:cNvPr>
          <p:cNvSpPr>
            <a:spLocks noGrp="1"/>
          </p:cNvSpPr>
          <p:nvPr>
            <p:ph idx="1"/>
          </p:nvPr>
        </p:nvSpPr>
        <p:spPr/>
        <p:txBody>
          <a:bodyPr/>
          <a:lstStyle/>
          <a:p>
            <a:r>
              <a:rPr lang="en-US"/>
              <a:t>Consider a 100 </a:t>
            </a:r>
            <a:r>
              <a:rPr lang="en-US" err="1"/>
              <a:t>kBq</a:t>
            </a:r>
            <a:r>
              <a:rPr lang="en-US"/>
              <a:t> </a:t>
            </a:r>
            <a:r>
              <a:rPr lang="en-US" baseline="30000"/>
              <a:t>60</a:t>
            </a:r>
            <a:r>
              <a:rPr lang="en-US"/>
              <a:t>Co point source skin contaminant separated from the skin by a variable air gap. The source serves as a contaminant for 15 minutes. Fill out the table below, wherein you calculate the effect of an air gap on shallow skin dose from a point source. Use a 0.01 cm</a:t>
            </a:r>
            <a:r>
              <a:rPr lang="en-US" baseline="30000"/>
              <a:t>2</a:t>
            </a:r>
            <a:r>
              <a:rPr lang="en-US"/>
              <a:t> skin dose averaging area to show how interactions in the air gap influence the dose at 7 mg/cm</a:t>
            </a:r>
            <a:r>
              <a:rPr lang="en-US" baseline="30000"/>
              <a:t>2</a:t>
            </a:r>
            <a:r>
              <a:rPr lang="en-US"/>
              <a:t>.</a:t>
            </a:r>
          </a:p>
        </p:txBody>
      </p:sp>
      <p:sp>
        <p:nvSpPr>
          <p:cNvPr id="4" name="Date Placeholder 3">
            <a:extLst>
              <a:ext uri="{FF2B5EF4-FFF2-40B4-BE49-F238E27FC236}">
                <a16:creationId xmlns:a16="http://schemas.microsoft.com/office/drawing/2014/main" id="{9B8077CB-69CF-0D55-A766-90FD9C0DC914}"/>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2548755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DE6E9-E352-0929-88B5-B5C5ABAFC589}"/>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3" name="Picture 2">
            <a:extLst>
              <a:ext uri="{FF2B5EF4-FFF2-40B4-BE49-F238E27FC236}">
                <a16:creationId xmlns:a16="http://schemas.microsoft.com/office/drawing/2014/main" id="{7B489BF8-AAA5-3452-000C-A90F346273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1011" y="1191126"/>
            <a:ext cx="10174340" cy="4571999"/>
          </a:xfrm>
          <a:prstGeom prst="rect">
            <a:avLst/>
          </a:prstGeom>
          <a:noFill/>
        </p:spPr>
      </p:pic>
    </p:spTree>
    <p:extLst>
      <p:ext uri="{BB962C8B-B14F-4D97-AF65-F5344CB8AC3E}">
        <p14:creationId xmlns:p14="http://schemas.microsoft.com/office/powerpoint/2010/main" val="1238495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0044C-0D6F-D388-9B16-3E37A4B45586}"/>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CB8EE0E8-2263-6412-62E0-B97EB6CA1783}"/>
              </a:ext>
            </a:extLst>
          </p:cNvPr>
          <p:cNvPicPr>
            <a:picLocks noChangeAspect="1"/>
          </p:cNvPicPr>
          <p:nvPr/>
        </p:nvPicPr>
        <p:blipFill>
          <a:blip r:embed="rId2"/>
          <a:stretch>
            <a:fillRect/>
          </a:stretch>
        </p:blipFill>
        <p:spPr>
          <a:xfrm>
            <a:off x="1981387" y="1112081"/>
            <a:ext cx="8229225" cy="5007860"/>
          </a:xfrm>
          <a:prstGeom prst="rect">
            <a:avLst/>
          </a:prstGeom>
        </p:spPr>
      </p:pic>
    </p:spTree>
    <p:extLst>
      <p:ext uri="{BB962C8B-B14F-4D97-AF65-F5344CB8AC3E}">
        <p14:creationId xmlns:p14="http://schemas.microsoft.com/office/powerpoint/2010/main" val="1481667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AAB06A4-B978-89E2-B98B-E086574AF7C2}"/>
              </a:ext>
            </a:extLst>
          </p:cNvPr>
          <p:cNvGraphicFramePr>
            <a:graphicFrameLocks noGrp="1"/>
          </p:cNvGraphicFramePr>
          <p:nvPr>
            <p:ph idx="1"/>
          </p:nvPr>
        </p:nvGraphicFramePr>
        <p:xfrm>
          <a:off x="541420" y="2026209"/>
          <a:ext cx="11109161" cy="4143535"/>
        </p:xfrm>
        <a:graphic>
          <a:graphicData uri="http://schemas.openxmlformats.org/drawingml/2006/table">
            <a:tbl>
              <a:tblPr firstRow="1" firstCol="1" bandRow="1">
                <a:tableStyleId>{BC89EF96-8CEA-46FF-86C4-4CE0E7609802}</a:tableStyleId>
              </a:tblPr>
              <a:tblGrid>
                <a:gridCol w="3385673">
                  <a:extLst>
                    <a:ext uri="{9D8B030D-6E8A-4147-A177-3AD203B41FA5}">
                      <a16:colId xmlns:a16="http://schemas.microsoft.com/office/drawing/2014/main" val="1132338670"/>
                    </a:ext>
                  </a:extLst>
                </a:gridCol>
                <a:gridCol w="3808578">
                  <a:extLst>
                    <a:ext uri="{9D8B030D-6E8A-4147-A177-3AD203B41FA5}">
                      <a16:colId xmlns:a16="http://schemas.microsoft.com/office/drawing/2014/main" val="1706933890"/>
                    </a:ext>
                  </a:extLst>
                </a:gridCol>
                <a:gridCol w="3914910">
                  <a:extLst>
                    <a:ext uri="{9D8B030D-6E8A-4147-A177-3AD203B41FA5}">
                      <a16:colId xmlns:a16="http://schemas.microsoft.com/office/drawing/2014/main" val="4264559550"/>
                    </a:ext>
                  </a:extLst>
                </a:gridCol>
              </a:tblGrid>
              <a:tr h="753370">
                <a:tc>
                  <a:txBody>
                    <a:bodyPr/>
                    <a:lstStyle/>
                    <a:p>
                      <a:pPr marL="0" marR="0" algn="ctr"/>
                      <a:r>
                        <a:rPr lang="en-US" sz="2400">
                          <a:effectLst/>
                        </a:rPr>
                        <a:t> </a:t>
                      </a:r>
                    </a:p>
                    <a:p>
                      <a:pPr marL="0" marR="0" algn="ctr"/>
                      <a:r>
                        <a:rPr lang="en-US" sz="2400">
                          <a:effectLst/>
                        </a:rPr>
                        <a:t>Airgap (cm)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2400">
                          <a:effectLst/>
                        </a:rPr>
                        <a:t> Electron Dose (</a:t>
                      </a:r>
                      <a:r>
                        <a:rPr lang="en-US" sz="2400" err="1">
                          <a:effectLst/>
                        </a:rPr>
                        <a:t>mGy</a:t>
                      </a: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2400">
                          <a:effectLst/>
                        </a:rPr>
                        <a:t>Photon Dose(</a:t>
                      </a:r>
                      <a:r>
                        <a:rPr lang="en-US" sz="2400" err="1">
                          <a:effectLst/>
                        </a:rPr>
                        <a:t>mGy</a:t>
                      </a: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25523021"/>
                  </a:ext>
                </a:extLst>
              </a:tr>
              <a:tr h="376685">
                <a:tc>
                  <a:txBody>
                    <a:bodyPr/>
                    <a:lstStyle/>
                    <a:p>
                      <a:pPr marL="0" marR="0" algn="ctr"/>
                      <a:r>
                        <a:rPr lang="en-US" sz="2400">
                          <a:effectLst/>
                        </a:rPr>
                        <a:t>0.1</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270 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0.88 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5705388"/>
                  </a:ext>
                </a:extLst>
              </a:tr>
              <a:tr h="376685">
                <a:tc>
                  <a:txBody>
                    <a:bodyPr/>
                    <a:lstStyle/>
                    <a:p>
                      <a:pPr marL="0" marR="0" algn="ctr"/>
                      <a:r>
                        <a:rPr lang="en-US" sz="2400">
                          <a:effectLst/>
                        </a:rPr>
                        <a:t>0.2</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 80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0.26</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0100829"/>
                  </a:ext>
                </a:extLst>
              </a:tr>
              <a:tr h="376685">
                <a:tc>
                  <a:txBody>
                    <a:bodyPr/>
                    <a:lstStyle/>
                    <a:p>
                      <a:pPr marL="0" marR="0" algn="ctr"/>
                      <a:r>
                        <a:rPr lang="en-US" sz="2400">
                          <a:effectLst/>
                        </a:rPr>
                        <a:t>0.5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 14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0.045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6400131"/>
                  </a:ext>
                </a:extLst>
              </a:tr>
              <a:tr h="376685">
                <a:tc>
                  <a:txBody>
                    <a:bodyPr/>
                    <a:lstStyle/>
                    <a:p>
                      <a:pPr marL="0" marR="0" algn="ctr"/>
                      <a:r>
                        <a:rPr lang="en-US" sz="2400">
                          <a:effectLst/>
                        </a:rPr>
                        <a:t>0.7</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 6.9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0.023</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64642796"/>
                  </a:ext>
                </a:extLst>
              </a:tr>
              <a:tr h="376685">
                <a:tc>
                  <a:txBody>
                    <a:bodyPr/>
                    <a:lstStyle/>
                    <a:p>
                      <a:pPr marL="0" marR="0" algn="ctr"/>
                      <a:r>
                        <a:rPr lang="en-US" sz="2400">
                          <a:effectLst/>
                        </a:rPr>
                        <a:t>1</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3.4 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0.011</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45078744"/>
                  </a:ext>
                </a:extLst>
              </a:tr>
              <a:tr h="376685">
                <a:tc>
                  <a:txBody>
                    <a:bodyPr/>
                    <a:lstStyle/>
                    <a:p>
                      <a:pPr marL="0" marR="0" algn="ctr"/>
                      <a:r>
                        <a:rPr lang="en-US" sz="2400">
                          <a:effectLst/>
                        </a:rPr>
                        <a:t>2</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0.8 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0.0029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4574277"/>
                  </a:ext>
                </a:extLst>
              </a:tr>
              <a:tr h="376685">
                <a:tc>
                  <a:txBody>
                    <a:bodyPr/>
                    <a:lstStyle/>
                    <a:p>
                      <a:pPr marL="0" marR="0" algn="ctr"/>
                      <a:r>
                        <a:rPr lang="en-US" sz="2400">
                          <a:effectLst/>
                        </a:rPr>
                        <a:t>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0.11 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0.00046</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14959754"/>
                  </a:ext>
                </a:extLst>
              </a:tr>
              <a:tr h="376685">
                <a:tc>
                  <a:txBody>
                    <a:bodyPr/>
                    <a:lstStyle/>
                    <a:p>
                      <a:pPr marL="0" marR="0" algn="ctr"/>
                      <a:r>
                        <a:rPr lang="en-US" sz="2400">
                          <a:effectLst/>
                        </a:rPr>
                        <a:t>7</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0.05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0.00023</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22391101"/>
                  </a:ext>
                </a:extLst>
              </a:tr>
              <a:tr h="376685">
                <a:tc>
                  <a:txBody>
                    <a:bodyPr/>
                    <a:lstStyle/>
                    <a:p>
                      <a:pPr marL="0" marR="0" algn="ctr"/>
                      <a:r>
                        <a:rPr lang="en-US" sz="2400">
                          <a:effectLst/>
                        </a:rPr>
                        <a:t>10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a:effectLst/>
                        </a:rPr>
                        <a:t>0.019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r>
                        <a:rPr lang="en-US" sz="2400" dirty="0">
                          <a:effectLst/>
                        </a:rPr>
                        <a:t>0.00012</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08387581"/>
                  </a:ext>
                </a:extLst>
              </a:tr>
            </a:tbl>
          </a:graphicData>
        </a:graphic>
      </p:graphicFrame>
      <p:sp>
        <p:nvSpPr>
          <p:cNvPr id="4" name="Date Placeholder 3">
            <a:extLst>
              <a:ext uri="{FF2B5EF4-FFF2-40B4-BE49-F238E27FC236}">
                <a16:creationId xmlns:a16="http://schemas.microsoft.com/office/drawing/2014/main" id="{9AE02F59-FE06-7162-0DC7-FF3CED5628C4}"/>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271519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3A09-4125-02BC-7AA0-F3268BE851ED}"/>
              </a:ext>
            </a:extLst>
          </p:cNvPr>
          <p:cNvSpPr>
            <a:spLocks noGrp="1"/>
          </p:cNvSpPr>
          <p:nvPr>
            <p:ph type="title"/>
          </p:nvPr>
        </p:nvSpPr>
        <p:spPr/>
        <p:txBody>
          <a:bodyPr/>
          <a:lstStyle/>
          <a:p>
            <a:r>
              <a:rPr lang="en-US" dirty="0"/>
              <a:t>Depth Dose Profiles</a:t>
            </a:r>
          </a:p>
        </p:txBody>
      </p:sp>
      <p:sp>
        <p:nvSpPr>
          <p:cNvPr id="3" name="Content Placeholder 2">
            <a:extLst>
              <a:ext uri="{FF2B5EF4-FFF2-40B4-BE49-F238E27FC236}">
                <a16:creationId xmlns:a16="http://schemas.microsoft.com/office/drawing/2014/main" id="{76ED3D35-784E-4D21-66C9-B526A7D6FDEE}"/>
              </a:ext>
            </a:extLst>
          </p:cNvPr>
          <p:cNvSpPr>
            <a:spLocks noGrp="1"/>
          </p:cNvSpPr>
          <p:nvPr>
            <p:ph idx="1"/>
          </p:nvPr>
        </p:nvSpPr>
        <p:spPr>
          <a:xfrm>
            <a:off x="838200" y="1999715"/>
            <a:ext cx="5257800" cy="4177247"/>
          </a:xfrm>
        </p:spPr>
        <p:txBody>
          <a:bodyPr/>
          <a:lstStyle/>
          <a:p>
            <a:r>
              <a:rPr lang="en-US" dirty="0"/>
              <a:t>Calculate the dose from F-18 at various depths </a:t>
            </a:r>
          </a:p>
        </p:txBody>
      </p:sp>
      <p:sp>
        <p:nvSpPr>
          <p:cNvPr id="4" name="Date Placeholder 3">
            <a:extLst>
              <a:ext uri="{FF2B5EF4-FFF2-40B4-BE49-F238E27FC236}">
                <a16:creationId xmlns:a16="http://schemas.microsoft.com/office/drawing/2014/main" id="{79E1541D-255A-6655-8C75-74B66B037C28}"/>
              </a:ext>
            </a:extLst>
          </p:cNvPr>
          <p:cNvSpPr>
            <a:spLocks noGrp="1"/>
          </p:cNvSpPr>
          <p:nvPr>
            <p:ph type="dt" sz="half" idx="10"/>
          </p:nvPr>
        </p:nvSpPr>
        <p:spPr/>
        <p:txBody>
          <a:bodyPr/>
          <a:lstStyle/>
          <a:p>
            <a:fld id="{0F8A93F2-1463-6646-9AB5-3E59D066B5F9}" type="datetime1">
              <a:rPr lang="en-US" smtClean="0"/>
              <a:t>5/12/2025</a:t>
            </a:fld>
            <a:endParaRPr lang="en-US"/>
          </a:p>
        </p:txBody>
      </p:sp>
      <p:pic>
        <p:nvPicPr>
          <p:cNvPr id="6" name="Picture 5">
            <a:extLst>
              <a:ext uri="{FF2B5EF4-FFF2-40B4-BE49-F238E27FC236}">
                <a16:creationId xmlns:a16="http://schemas.microsoft.com/office/drawing/2014/main" id="{324ADCCB-41FF-095D-1C41-DDB4C3A3C110}"/>
              </a:ext>
            </a:extLst>
          </p:cNvPr>
          <p:cNvPicPr>
            <a:picLocks noChangeAspect="1"/>
          </p:cNvPicPr>
          <p:nvPr/>
        </p:nvPicPr>
        <p:blipFill>
          <a:blip r:embed="rId2"/>
          <a:stretch>
            <a:fillRect/>
          </a:stretch>
        </p:blipFill>
        <p:spPr>
          <a:xfrm>
            <a:off x="7317451" y="1098829"/>
            <a:ext cx="3545934" cy="5122547"/>
          </a:xfrm>
          <a:prstGeom prst="rect">
            <a:avLst/>
          </a:prstGeom>
        </p:spPr>
      </p:pic>
    </p:spTree>
    <p:extLst>
      <p:ext uri="{BB962C8B-B14F-4D97-AF65-F5344CB8AC3E}">
        <p14:creationId xmlns:p14="http://schemas.microsoft.com/office/powerpoint/2010/main" val="2775351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46BE97-9F3E-2140-B3EF-DE64AE466010}"/>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5" name="Picture 4">
            <a:extLst>
              <a:ext uri="{FF2B5EF4-FFF2-40B4-BE49-F238E27FC236}">
                <a16:creationId xmlns:a16="http://schemas.microsoft.com/office/drawing/2014/main" id="{CD5B596D-2015-F081-725B-9A90216B5716}"/>
              </a:ext>
            </a:extLst>
          </p:cNvPr>
          <p:cNvPicPr>
            <a:picLocks noChangeAspect="1"/>
          </p:cNvPicPr>
          <p:nvPr/>
        </p:nvPicPr>
        <p:blipFill>
          <a:blip r:embed="rId3"/>
          <a:stretch>
            <a:fillRect/>
          </a:stretch>
        </p:blipFill>
        <p:spPr>
          <a:xfrm>
            <a:off x="1651246" y="1040532"/>
            <a:ext cx="8889508" cy="5169497"/>
          </a:xfrm>
          <a:prstGeom prst="rect">
            <a:avLst/>
          </a:prstGeom>
        </p:spPr>
      </p:pic>
    </p:spTree>
    <p:extLst>
      <p:ext uri="{BB962C8B-B14F-4D97-AF65-F5344CB8AC3E}">
        <p14:creationId xmlns:p14="http://schemas.microsoft.com/office/powerpoint/2010/main" val="3175024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306B-9BBC-863E-7DA5-F75758857CF8}"/>
              </a:ext>
            </a:extLst>
          </p:cNvPr>
          <p:cNvSpPr>
            <a:spLocks noGrp="1"/>
          </p:cNvSpPr>
          <p:nvPr>
            <p:ph type="title"/>
          </p:nvPr>
        </p:nvSpPr>
        <p:spPr>
          <a:xfrm>
            <a:off x="838200" y="2419349"/>
            <a:ext cx="10515600" cy="1009651"/>
          </a:xfrm>
        </p:spPr>
        <p:txBody>
          <a:bodyPr/>
          <a:lstStyle/>
          <a:p>
            <a:pPr algn="ctr"/>
            <a:r>
              <a:rPr lang="en-US"/>
              <a:t>Progeny Correction</a:t>
            </a:r>
          </a:p>
        </p:txBody>
      </p:sp>
      <p:sp>
        <p:nvSpPr>
          <p:cNvPr id="3" name="Date Placeholder 2">
            <a:extLst>
              <a:ext uri="{FF2B5EF4-FFF2-40B4-BE49-F238E27FC236}">
                <a16:creationId xmlns:a16="http://schemas.microsoft.com/office/drawing/2014/main" id="{9DCC0D92-36C5-FBFC-3AB2-DE316A2B5DD5}"/>
              </a:ext>
            </a:extLst>
          </p:cNvPr>
          <p:cNvSpPr>
            <a:spLocks noGrp="1"/>
          </p:cNvSpPr>
          <p:nvPr>
            <p:ph type="dt" sz="half" idx="10"/>
          </p:nvPr>
        </p:nvSpPr>
        <p:spPr/>
        <p:txBody>
          <a:bodyPr/>
          <a:lstStyle/>
          <a:p>
            <a:fld id="{3D5E0E80-49EE-6F44-A3A7-38DB96525A2F}" type="datetime1">
              <a:rPr lang="en-US" smtClean="0"/>
              <a:t>5/12/2025</a:t>
            </a:fld>
            <a:endParaRPr lang="en-US"/>
          </a:p>
        </p:txBody>
      </p:sp>
    </p:spTree>
    <p:extLst>
      <p:ext uri="{BB962C8B-B14F-4D97-AF65-F5344CB8AC3E}">
        <p14:creationId xmlns:p14="http://schemas.microsoft.com/office/powerpoint/2010/main" val="819652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8C7B1-6A8F-FEAF-BBA6-E55B9229C4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ADDAF5-16BC-EB62-0981-A00332DE3FB1}"/>
              </a:ext>
            </a:extLst>
          </p:cNvPr>
          <p:cNvSpPr>
            <a:spLocks noGrp="1"/>
          </p:cNvSpPr>
          <p:nvPr>
            <p:ph idx="1"/>
          </p:nvPr>
        </p:nvSpPr>
        <p:spPr>
          <a:xfrm>
            <a:off x="838200" y="1454727"/>
            <a:ext cx="10515600" cy="4722235"/>
          </a:xfrm>
        </p:spPr>
        <p:txBody>
          <a:bodyPr/>
          <a:lstStyle/>
          <a:p>
            <a:pPr marL="0" indent="0">
              <a:buNone/>
            </a:pPr>
            <a:r>
              <a:rPr lang="en-US" dirty="0"/>
              <a:t>When the user elects to include decay progeny (using the “D” databases) in the dose calculation, the code’s calculations are more involved, particularly for electron dose. This being the case, dose calculations for parent/progeny electrons may be different from the same dose calculated by summing individual nuclides.  </a:t>
            </a:r>
          </a:p>
        </p:txBody>
      </p:sp>
      <p:sp>
        <p:nvSpPr>
          <p:cNvPr id="4" name="Date Placeholder 3">
            <a:extLst>
              <a:ext uri="{FF2B5EF4-FFF2-40B4-BE49-F238E27FC236}">
                <a16:creationId xmlns:a16="http://schemas.microsoft.com/office/drawing/2014/main" id="{88B394DD-ADDD-5864-4C95-4A9A5958AAD9}"/>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200533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CCC66-87B2-1F57-241E-822DD53F91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32AB3-31D3-88D0-0E1E-6B7904865F30}"/>
              </a:ext>
            </a:extLst>
          </p:cNvPr>
          <p:cNvSpPr>
            <a:spLocks noGrp="1"/>
          </p:cNvSpPr>
          <p:nvPr>
            <p:ph idx="1"/>
          </p:nvPr>
        </p:nvSpPr>
        <p:spPr/>
        <p:txBody>
          <a:bodyPr/>
          <a:lstStyle/>
          <a:p>
            <a:pPr marL="0" indent="0">
              <a:buNone/>
            </a:pPr>
            <a:r>
              <a:rPr lang="en-US" dirty="0"/>
              <a:t>Using a basic exposure scenario, we can calculate dose from electrons and photons for 90Sr and 90Y separately, then calculate dose from 90Sr with its progeny intrinsically included (using the D option). Sum the data from the separate nuclides and calculate the difference between this sum and the daughter-included 90Sr dose.</a:t>
            </a:r>
          </a:p>
        </p:txBody>
      </p:sp>
      <p:sp>
        <p:nvSpPr>
          <p:cNvPr id="4" name="Date Placeholder 3">
            <a:extLst>
              <a:ext uri="{FF2B5EF4-FFF2-40B4-BE49-F238E27FC236}">
                <a16:creationId xmlns:a16="http://schemas.microsoft.com/office/drawing/2014/main" id="{5F632D7F-8BD1-1965-2968-9F2723482417}"/>
              </a:ext>
            </a:extLst>
          </p:cNvPr>
          <p:cNvSpPr>
            <a:spLocks noGrp="1"/>
          </p:cNvSpPr>
          <p:nvPr>
            <p:ph type="dt" sz="half" idx="10"/>
          </p:nvPr>
        </p:nvSpPr>
        <p:spPr/>
        <p:txBody>
          <a:bodyPr/>
          <a:lstStyle/>
          <a:p>
            <a:fld id="{0F8A93F2-1463-6646-9AB5-3E59D066B5F9}" type="datetime1">
              <a:rPr lang="en-US" smtClean="0"/>
              <a:t>5/12/2025</a:t>
            </a:fld>
            <a:endParaRPr lang="en-US"/>
          </a:p>
        </p:txBody>
      </p:sp>
      <p:sp>
        <p:nvSpPr>
          <p:cNvPr id="5" name="Title 1">
            <a:extLst>
              <a:ext uri="{FF2B5EF4-FFF2-40B4-BE49-F238E27FC236}">
                <a16:creationId xmlns:a16="http://schemas.microsoft.com/office/drawing/2014/main" id="{D205CB68-E967-11D8-40D3-ED3CD1C79DD6}"/>
              </a:ext>
            </a:extLst>
          </p:cNvPr>
          <p:cNvSpPr>
            <a:spLocks noGrp="1"/>
          </p:cNvSpPr>
          <p:nvPr>
            <p:ph type="title"/>
          </p:nvPr>
        </p:nvSpPr>
        <p:spPr>
          <a:xfrm>
            <a:off x="838200" y="873722"/>
            <a:ext cx="10515600" cy="1009651"/>
          </a:xfrm>
        </p:spPr>
        <p:txBody>
          <a:bodyPr/>
          <a:lstStyle/>
          <a:p>
            <a:r>
              <a:rPr lang="en-US" dirty="0"/>
              <a:t>Strontium - 90</a:t>
            </a:r>
          </a:p>
        </p:txBody>
      </p:sp>
    </p:spTree>
    <p:extLst>
      <p:ext uri="{BB962C8B-B14F-4D97-AF65-F5344CB8AC3E}">
        <p14:creationId xmlns:p14="http://schemas.microsoft.com/office/powerpoint/2010/main" val="2964674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B5C5AB-55F4-8814-F9B0-0AE3FD572698}"/>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C3058EBB-2C83-6C0B-FA1E-ABFF8A9BFAAB}"/>
              </a:ext>
            </a:extLst>
          </p:cNvPr>
          <p:cNvPicPr>
            <a:picLocks noChangeAspect="1"/>
          </p:cNvPicPr>
          <p:nvPr/>
        </p:nvPicPr>
        <p:blipFill>
          <a:blip r:embed="rId3"/>
          <a:stretch>
            <a:fillRect/>
          </a:stretch>
        </p:blipFill>
        <p:spPr>
          <a:xfrm>
            <a:off x="837052" y="1206283"/>
            <a:ext cx="3487128" cy="5043273"/>
          </a:xfrm>
          <a:prstGeom prst="rect">
            <a:avLst/>
          </a:prstGeom>
        </p:spPr>
      </p:pic>
      <p:pic>
        <p:nvPicPr>
          <p:cNvPr id="6" name="Picture 5">
            <a:extLst>
              <a:ext uri="{FF2B5EF4-FFF2-40B4-BE49-F238E27FC236}">
                <a16:creationId xmlns:a16="http://schemas.microsoft.com/office/drawing/2014/main" id="{C6946F98-3149-C8A8-F0E0-D00C1BAA0787}"/>
              </a:ext>
            </a:extLst>
          </p:cNvPr>
          <p:cNvPicPr>
            <a:picLocks noChangeAspect="1"/>
          </p:cNvPicPr>
          <p:nvPr/>
        </p:nvPicPr>
        <p:blipFill>
          <a:blip r:embed="rId4"/>
          <a:stretch>
            <a:fillRect/>
          </a:stretch>
        </p:blipFill>
        <p:spPr>
          <a:xfrm>
            <a:off x="4519003" y="1206283"/>
            <a:ext cx="3476154" cy="5043273"/>
          </a:xfrm>
          <a:prstGeom prst="rect">
            <a:avLst/>
          </a:prstGeom>
        </p:spPr>
      </p:pic>
      <p:pic>
        <p:nvPicPr>
          <p:cNvPr id="7" name="Picture 6">
            <a:extLst>
              <a:ext uri="{FF2B5EF4-FFF2-40B4-BE49-F238E27FC236}">
                <a16:creationId xmlns:a16="http://schemas.microsoft.com/office/drawing/2014/main" id="{AB0BFE47-F711-A8BD-2AEE-0FBC4729ACE3}"/>
              </a:ext>
            </a:extLst>
          </p:cNvPr>
          <p:cNvPicPr>
            <a:picLocks noChangeAspect="1"/>
          </p:cNvPicPr>
          <p:nvPr/>
        </p:nvPicPr>
        <p:blipFill>
          <a:blip r:embed="rId5"/>
          <a:stretch>
            <a:fillRect/>
          </a:stretch>
        </p:blipFill>
        <p:spPr>
          <a:xfrm>
            <a:off x="8200952" y="1206282"/>
            <a:ext cx="3481853" cy="5043273"/>
          </a:xfrm>
          <a:prstGeom prst="rect">
            <a:avLst/>
          </a:prstGeom>
        </p:spPr>
      </p:pic>
    </p:spTree>
    <p:extLst>
      <p:ext uri="{BB962C8B-B14F-4D97-AF65-F5344CB8AC3E}">
        <p14:creationId xmlns:p14="http://schemas.microsoft.com/office/powerpoint/2010/main" val="3414514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0CC057-4CB1-9909-B387-B46346B39432}"/>
              </a:ext>
            </a:extLst>
          </p:cNvPr>
          <p:cNvPicPr>
            <a:picLocks noChangeAspect="1"/>
          </p:cNvPicPr>
          <p:nvPr/>
        </p:nvPicPr>
        <p:blipFill>
          <a:blip r:embed="rId3"/>
          <a:stretch>
            <a:fillRect/>
          </a:stretch>
        </p:blipFill>
        <p:spPr>
          <a:xfrm>
            <a:off x="379947" y="359537"/>
            <a:ext cx="2743200" cy="3979889"/>
          </a:xfrm>
          <a:prstGeom prst="rect">
            <a:avLst/>
          </a:prstGeom>
        </p:spPr>
      </p:pic>
      <p:sp>
        <p:nvSpPr>
          <p:cNvPr id="2" name="Date Placeholder 1">
            <a:extLst>
              <a:ext uri="{FF2B5EF4-FFF2-40B4-BE49-F238E27FC236}">
                <a16:creationId xmlns:a16="http://schemas.microsoft.com/office/drawing/2014/main" id="{4317F1A7-1F23-3FDD-702D-9C2CD4425258}"/>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B08C4ECF-E39D-01F4-8810-2DB99DC77BE8}"/>
              </a:ext>
            </a:extLst>
          </p:cNvPr>
          <p:cNvPicPr>
            <a:picLocks noChangeAspect="1"/>
          </p:cNvPicPr>
          <p:nvPr/>
        </p:nvPicPr>
        <p:blipFill>
          <a:blip r:embed="rId4"/>
          <a:stretch>
            <a:fillRect/>
          </a:stretch>
        </p:blipFill>
        <p:spPr>
          <a:xfrm>
            <a:off x="1946916" y="1093532"/>
            <a:ext cx="8298168" cy="5071740"/>
          </a:xfrm>
          <a:prstGeom prst="rect">
            <a:avLst/>
          </a:prstGeom>
        </p:spPr>
      </p:pic>
    </p:spTree>
    <p:extLst>
      <p:ext uri="{BB962C8B-B14F-4D97-AF65-F5344CB8AC3E}">
        <p14:creationId xmlns:p14="http://schemas.microsoft.com/office/powerpoint/2010/main" val="2286964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735F6D-1E5B-9A6D-7F7B-5167B3DBFAEA}"/>
              </a:ext>
            </a:extLst>
          </p:cNvPr>
          <p:cNvSpPr>
            <a:spLocks noGrp="1"/>
          </p:cNvSpPr>
          <p:nvPr>
            <p:ph type="dt" sz="half" idx="10"/>
          </p:nvPr>
        </p:nvSpPr>
        <p:spPr/>
        <p:txBody>
          <a:bodyPr/>
          <a:lstStyle/>
          <a:p>
            <a:fld id="{737A566E-397E-BF43-BCBD-1E8FE2439686}" type="datetime1">
              <a:rPr lang="en-US" smtClean="0"/>
              <a:t>5/12/2025</a:t>
            </a:fld>
            <a:endParaRPr lang="en-US"/>
          </a:p>
        </p:txBody>
      </p:sp>
      <p:graphicFrame>
        <p:nvGraphicFramePr>
          <p:cNvPr id="3" name="Table 2">
            <a:extLst>
              <a:ext uri="{FF2B5EF4-FFF2-40B4-BE49-F238E27FC236}">
                <a16:creationId xmlns:a16="http://schemas.microsoft.com/office/drawing/2014/main" id="{B5336BE1-653D-3A72-E81B-528FAD93622D}"/>
              </a:ext>
            </a:extLst>
          </p:cNvPr>
          <p:cNvGraphicFramePr>
            <a:graphicFrameLocks noGrp="1"/>
          </p:cNvGraphicFramePr>
          <p:nvPr/>
        </p:nvGraphicFramePr>
        <p:xfrm>
          <a:off x="2105526" y="1828800"/>
          <a:ext cx="8073190" cy="2612571"/>
        </p:xfrm>
        <a:graphic>
          <a:graphicData uri="http://schemas.openxmlformats.org/drawingml/2006/table">
            <a:tbl>
              <a:tblPr>
                <a:tableStyleId>{BC89EF96-8CEA-46FF-86C4-4CE0E7609802}</a:tableStyleId>
              </a:tblPr>
              <a:tblGrid>
                <a:gridCol w="3408680">
                  <a:extLst>
                    <a:ext uri="{9D8B030D-6E8A-4147-A177-3AD203B41FA5}">
                      <a16:colId xmlns:a16="http://schemas.microsoft.com/office/drawing/2014/main" val="2771515047"/>
                    </a:ext>
                  </a:extLst>
                </a:gridCol>
                <a:gridCol w="1614638">
                  <a:extLst>
                    <a:ext uri="{9D8B030D-6E8A-4147-A177-3AD203B41FA5}">
                      <a16:colId xmlns:a16="http://schemas.microsoft.com/office/drawing/2014/main" val="871176210"/>
                    </a:ext>
                  </a:extLst>
                </a:gridCol>
                <a:gridCol w="1614638">
                  <a:extLst>
                    <a:ext uri="{9D8B030D-6E8A-4147-A177-3AD203B41FA5}">
                      <a16:colId xmlns:a16="http://schemas.microsoft.com/office/drawing/2014/main" val="404011253"/>
                    </a:ext>
                  </a:extLst>
                </a:gridCol>
                <a:gridCol w="1435234">
                  <a:extLst>
                    <a:ext uri="{9D8B030D-6E8A-4147-A177-3AD203B41FA5}">
                      <a16:colId xmlns:a16="http://schemas.microsoft.com/office/drawing/2014/main" val="3927223871"/>
                    </a:ext>
                  </a:extLst>
                </a:gridCol>
              </a:tblGrid>
              <a:tr h="1045029">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Nuclide Selection</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Branching Ratio</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5281548"/>
                  </a:ext>
                </a:extLst>
              </a:tr>
              <a:tr h="522514">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Sr-90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140 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8173070"/>
                  </a:ext>
                </a:extLst>
              </a:tr>
              <a:tr h="522514">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Y-90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1.000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160 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07165518"/>
                  </a:ext>
                </a:extLst>
              </a:tr>
              <a:tr h="522514">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SUM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300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5683464"/>
                  </a:ext>
                </a:extLst>
              </a:tr>
            </a:tbl>
          </a:graphicData>
        </a:graphic>
      </p:graphicFrame>
    </p:spTree>
    <p:extLst>
      <p:ext uri="{BB962C8B-B14F-4D97-AF65-F5344CB8AC3E}">
        <p14:creationId xmlns:p14="http://schemas.microsoft.com/office/powerpoint/2010/main" val="4219172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7585B-A8FB-B2A8-6336-E6970B08A59E}"/>
              </a:ext>
            </a:extLst>
          </p:cNvPr>
          <p:cNvPicPr>
            <a:picLocks noChangeAspect="1"/>
          </p:cNvPicPr>
          <p:nvPr/>
        </p:nvPicPr>
        <p:blipFill>
          <a:blip r:embed="rId3"/>
          <a:stretch>
            <a:fillRect/>
          </a:stretch>
        </p:blipFill>
        <p:spPr>
          <a:xfrm>
            <a:off x="167578" y="136525"/>
            <a:ext cx="2120417" cy="3066662"/>
          </a:xfrm>
          <a:prstGeom prst="rect">
            <a:avLst/>
          </a:prstGeom>
        </p:spPr>
      </p:pic>
      <p:pic>
        <p:nvPicPr>
          <p:cNvPr id="6" name="Picture 5">
            <a:extLst>
              <a:ext uri="{FF2B5EF4-FFF2-40B4-BE49-F238E27FC236}">
                <a16:creationId xmlns:a16="http://schemas.microsoft.com/office/drawing/2014/main" id="{4F6E27DD-F903-9C4D-EC1F-B0B038231C7F}"/>
              </a:ext>
            </a:extLst>
          </p:cNvPr>
          <p:cNvPicPr>
            <a:picLocks noChangeAspect="1"/>
          </p:cNvPicPr>
          <p:nvPr/>
        </p:nvPicPr>
        <p:blipFill>
          <a:blip r:embed="rId4"/>
          <a:stretch>
            <a:fillRect/>
          </a:stretch>
        </p:blipFill>
        <p:spPr>
          <a:xfrm>
            <a:off x="197265" y="3285042"/>
            <a:ext cx="2120417" cy="3071308"/>
          </a:xfrm>
          <a:prstGeom prst="rect">
            <a:avLst/>
          </a:prstGeom>
        </p:spPr>
      </p:pic>
      <p:sp>
        <p:nvSpPr>
          <p:cNvPr id="2" name="Date Placeholder 1">
            <a:extLst>
              <a:ext uri="{FF2B5EF4-FFF2-40B4-BE49-F238E27FC236}">
                <a16:creationId xmlns:a16="http://schemas.microsoft.com/office/drawing/2014/main" id="{5A2A8653-25B2-5314-FAD3-D7478E422E60}"/>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C340F3F3-BC2F-8A79-7832-EF562F0DC912}"/>
              </a:ext>
            </a:extLst>
          </p:cNvPr>
          <p:cNvPicPr>
            <a:picLocks noChangeAspect="1"/>
          </p:cNvPicPr>
          <p:nvPr/>
        </p:nvPicPr>
        <p:blipFill>
          <a:blip r:embed="rId5"/>
          <a:stretch>
            <a:fillRect/>
          </a:stretch>
        </p:blipFill>
        <p:spPr>
          <a:xfrm>
            <a:off x="2098200" y="1268313"/>
            <a:ext cx="7995599" cy="4896959"/>
          </a:xfrm>
          <a:prstGeom prst="rect">
            <a:avLst/>
          </a:prstGeom>
        </p:spPr>
      </p:pic>
    </p:spTree>
    <p:extLst>
      <p:ext uri="{BB962C8B-B14F-4D97-AF65-F5344CB8AC3E}">
        <p14:creationId xmlns:p14="http://schemas.microsoft.com/office/powerpoint/2010/main" val="2606144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3A715-B9EC-E46E-66CF-9E4AD1E039B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F783700-933B-1AC3-DFEE-00F67E92B249}"/>
              </a:ext>
            </a:extLst>
          </p:cNvPr>
          <p:cNvSpPr>
            <a:spLocks noGrp="1"/>
          </p:cNvSpPr>
          <p:nvPr>
            <p:ph type="dt" sz="half" idx="10"/>
          </p:nvPr>
        </p:nvSpPr>
        <p:spPr/>
        <p:txBody>
          <a:bodyPr/>
          <a:lstStyle/>
          <a:p>
            <a:fld id="{737A566E-397E-BF43-BCBD-1E8FE2439686}" type="datetime1">
              <a:rPr lang="en-US" smtClean="0"/>
              <a:t>5/12/2025</a:t>
            </a:fld>
            <a:endParaRPr lang="en-US"/>
          </a:p>
        </p:txBody>
      </p:sp>
      <p:graphicFrame>
        <p:nvGraphicFramePr>
          <p:cNvPr id="3" name="Table 2">
            <a:extLst>
              <a:ext uri="{FF2B5EF4-FFF2-40B4-BE49-F238E27FC236}">
                <a16:creationId xmlns:a16="http://schemas.microsoft.com/office/drawing/2014/main" id="{C7587808-1698-8B33-F4BE-6334B6AEDC80}"/>
              </a:ext>
            </a:extLst>
          </p:cNvPr>
          <p:cNvGraphicFramePr>
            <a:graphicFrameLocks noGrp="1"/>
          </p:cNvGraphicFramePr>
          <p:nvPr/>
        </p:nvGraphicFramePr>
        <p:xfrm>
          <a:off x="2105526" y="1828800"/>
          <a:ext cx="8073190" cy="3657599"/>
        </p:xfrm>
        <a:graphic>
          <a:graphicData uri="http://schemas.openxmlformats.org/drawingml/2006/table">
            <a:tbl>
              <a:tblPr>
                <a:tableStyleId>{BC89EF96-8CEA-46FF-86C4-4CE0E7609802}</a:tableStyleId>
              </a:tblPr>
              <a:tblGrid>
                <a:gridCol w="3408680">
                  <a:extLst>
                    <a:ext uri="{9D8B030D-6E8A-4147-A177-3AD203B41FA5}">
                      <a16:colId xmlns:a16="http://schemas.microsoft.com/office/drawing/2014/main" val="2771515047"/>
                    </a:ext>
                  </a:extLst>
                </a:gridCol>
                <a:gridCol w="1614638">
                  <a:extLst>
                    <a:ext uri="{9D8B030D-6E8A-4147-A177-3AD203B41FA5}">
                      <a16:colId xmlns:a16="http://schemas.microsoft.com/office/drawing/2014/main" val="871176210"/>
                    </a:ext>
                  </a:extLst>
                </a:gridCol>
                <a:gridCol w="1614638">
                  <a:extLst>
                    <a:ext uri="{9D8B030D-6E8A-4147-A177-3AD203B41FA5}">
                      <a16:colId xmlns:a16="http://schemas.microsoft.com/office/drawing/2014/main" val="404011253"/>
                    </a:ext>
                  </a:extLst>
                </a:gridCol>
                <a:gridCol w="1435234">
                  <a:extLst>
                    <a:ext uri="{9D8B030D-6E8A-4147-A177-3AD203B41FA5}">
                      <a16:colId xmlns:a16="http://schemas.microsoft.com/office/drawing/2014/main" val="3927223871"/>
                    </a:ext>
                  </a:extLst>
                </a:gridCol>
              </a:tblGrid>
              <a:tr h="1045029">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Nuclide Selection</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Branching Ratio</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5281548"/>
                  </a:ext>
                </a:extLst>
              </a:tr>
              <a:tr h="522514">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Sr-90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140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8173070"/>
                  </a:ext>
                </a:extLst>
              </a:tr>
              <a:tr h="522514">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Y-90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1.000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160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07165518"/>
                  </a:ext>
                </a:extLst>
              </a:tr>
              <a:tr h="522514">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SUM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300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5683464"/>
                  </a:ext>
                </a:extLst>
              </a:tr>
              <a:tr h="522514">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Sr-90D*</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300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5578878"/>
                  </a:ext>
                </a:extLst>
              </a:tr>
              <a:tr h="522514">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Difference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3459987"/>
                  </a:ext>
                </a:extLst>
              </a:tr>
            </a:tbl>
          </a:graphicData>
        </a:graphic>
      </p:graphicFrame>
    </p:spTree>
    <p:extLst>
      <p:ext uri="{BB962C8B-B14F-4D97-AF65-F5344CB8AC3E}">
        <p14:creationId xmlns:p14="http://schemas.microsoft.com/office/powerpoint/2010/main" val="3825667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A6C9C-7EE1-A1BD-4E5D-9982876041F6}"/>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1026" name="Picture 2" descr="Decay scheme of Sr-90 | Download Scientific Diagram">
            <a:extLst>
              <a:ext uri="{FF2B5EF4-FFF2-40B4-BE49-F238E27FC236}">
                <a16:creationId xmlns:a16="http://schemas.microsoft.com/office/drawing/2014/main" id="{F87124DE-6269-7B3B-98EF-4759BC1EC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707" y="2010772"/>
            <a:ext cx="5580586" cy="317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0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6EFCC6-20FC-2C1B-7CA1-793FE15E7363}"/>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37AE5820-981C-5B8E-39D7-BFD4B0587E7D}"/>
              </a:ext>
            </a:extLst>
          </p:cNvPr>
          <p:cNvPicPr>
            <a:picLocks noChangeAspect="1"/>
          </p:cNvPicPr>
          <p:nvPr/>
        </p:nvPicPr>
        <p:blipFill>
          <a:blip r:embed="rId3"/>
          <a:stretch>
            <a:fillRect/>
          </a:stretch>
        </p:blipFill>
        <p:spPr>
          <a:xfrm>
            <a:off x="1932391" y="1166520"/>
            <a:ext cx="8327217" cy="5077992"/>
          </a:xfrm>
          <a:prstGeom prst="rect">
            <a:avLst/>
          </a:prstGeom>
        </p:spPr>
      </p:pic>
    </p:spTree>
    <p:extLst>
      <p:ext uri="{BB962C8B-B14F-4D97-AF65-F5344CB8AC3E}">
        <p14:creationId xmlns:p14="http://schemas.microsoft.com/office/powerpoint/2010/main" val="13869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863D7-C8E2-E8C3-32E6-BAA6C55F5A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B6B41-ACE7-A2D1-73F3-A6AC81BB8379}"/>
              </a:ext>
            </a:extLst>
          </p:cNvPr>
          <p:cNvSpPr>
            <a:spLocks noGrp="1"/>
          </p:cNvSpPr>
          <p:nvPr>
            <p:ph idx="1"/>
          </p:nvPr>
        </p:nvSpPr>
        <p:spPr/>
        <p:txBody>
          <a:bodyPr vert="horz" lIns="91440" tIns="45720" rIns="91440" bIns="45720" rtlCol="0" anchor="t">
            <a:normAutofit/>
          </a:bodyPr>
          <a:lstStyle/>
          <a:p>
            <a:pPr marL="0" indent="0">
              <a:buNone/>
            </a:pPr>
            <a:r>
              <a:rPr lang="en-US" dirty="0"/>
              <a:t>Examine </a:t>
            </a:r>
            <a:r>
              <a:rPr lang="en-US" baseline="30000" dirty="0"/>
              <a:t>99</a:t>
            </a:r>
            <a:r>
              <a:rPr lang="en-US" dirty="0"/>
              <a:t>Mo, with daughters </a:t>
            </a:r>
            <a:r>
              <a:rPr lang="en-US" baseline="30000" dirty="0"/>
              <a:t>99m</a:t>
            </a:r>
            <a:r>
              <a:rPr lang="en-US" dirty="0"/>
              <a:t>Tc, and </a:t>
            </a:r>
            <a:r>
              <a:rPr lang="en-US" baseline="30000" dirty="0"/>
              <a:t>99</a:t>
            </a:r>
            <a:r>
              <a:rPr lang="en-US" dirty="0"/>
              <a:t>Tc, and compare with the combined </a:t>
            </a:r>
            <a:r>
              <a:rPr lang="en-US" baseline="30000" dirty="0"/>
              <a:t>99</a:t>
            </a:r>
            <a:r>
              <a:rPr lang="en-US" dirty="0"/>
              <a:t>Mo with its progeny.  What do we need to consider when observing between individual and progeny calculations within VARSKIN? How is this different from the previous example with Sr-90 and Y-90? </a:t>
            </a:r>
          </a:p>
        </p:txBody>
      </p:sp>
      <p:sp>
        <p:nvSpPr>
          <p:cNvPr id="4" name="Date Placeholder 3">
            <a:extLst>
              <a:ext uri="{FF2B5EF4-FFF2-40B4-BE49-F238E27FC236}">
                <a16:creationId xmlns:a16="http://schemas.microsoft.com/office/drawing/2014/main" id="{D36EE44A-E1AD-C9CE-122A-E9004FB2F6CC}"/>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2370497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D294C-D1C3-6838-36A1-BAF70CAF556A}"/>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1026" name="Picture 2" descr="Basics of Nuclear Medicine Physics and Radiation Safety ...">
            <a:extLst>
              <a:ext uri="{FF2B5EF4-FFF2-40B4-BE49-F238E27FC236}">
                <a16:creationId xmlns:a16="http://schemas.microsoft.com/office/drawing/2014/main" id="{132585F8-4DD0-5D16-7999-A6F9188E4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219" y="1279271"/>
            <a:ext cx="6845562" cy="476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01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D31B04-8358-20CE-AA08-42A67C4F7283}"/>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084C0E9F-95B1-282A-750E-641EA44D30BB}"/>
              </a:ext>
            </a:extLst>
          </p:cNvPr>
          <p:cNvPicPr>
            <a:picLocks noChangeAspect="1"/>
          </p:cNvPicPr>
          <p:nvPr/>
        </p:nvPicPr>
        <p:blipFill>
          <a:blip r:embed="rId3"/>
          <a:stretch>
            <a:fillRect/>
          </a:stretch>
        </p:blipFill>
        <p:spPr>
          <a:xfrm>
            <a:off x="1847056" y="1039091"/>
            <a:ext cx="8497888" cy="5194136"/>
          </a:xfrm>
          <a:prstGeom prst="rect">
            <a:avLst/>
          </a:prstGeom>
        </p:spPr>
      </p:pic>
    </p:spTree>
    <p:extLst>
      <p:ext uri="{BB962C8B-B14F-4D97-AF65-F5344CB8AC3E}">
        <p14:creationId xmlns:p14="http://schemas.microsoft.com/office/powerpoint/2010/main" val="2280326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DDB39-8F4B-5C81-3202-467883C97873}"/>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D33DA73-0D65-EFCE-E335-D655173127F3}"/>
              </a:ext>
            </a:extLst>
          </p:cNvPr>
          <p:cNvSpPr>
            <a:spLocks noGrp="1"/>
          </p:cNvSpPr>
          <p:nvPr>
            <p:ph type="dt" sz="half" idx="10"/>
          </p:nvPr>
        </p:nvSpPr>
        <p:spPr/>
        <p:txBody>
          <a:bodyPr/>
          <a:lstStyle/>
          <a:p>
            <a:fld id="{737A566E-397E-BF43-BCBD-1E8FE2439686}" type="datetime1">
              <a:rPr lang="en-US" smtClean="0"/>
              <a:t>5/12/2025</a:t>
            </a:fld>
            <a:endParaRPr lang="en-US"/>
          </a:p>
        </p:txBody>
      </p:sp>
      <p:graphicFrame>
        <p:nvGraphicFramePr>
          <p:cNvPr id="3" name="Table 2">
            <a:extLst>
              <a:ext uri="{FF2B5EF4-FFF2-40B4-BE49-F238E27FC236}">
                <a16:creationId xmlns:a16="http://schemas.microsoft.com/office/drawing/2014/main" id="{E8EAF72F-0015-B2A6-170B-2127CEB76B46}"/>
              </a:ext>
            </a:extLst>
          </p:cNvPr>
          <p:cNvGraphicFramePr>
            <a:graphicFrameLocks noGrp="1"/>
          </p:cNvGraphicFramePr>
          <p:nvPr>
            <p:extLst>
              <p:ext uri="{D42A27DB-BD31-4B8C-83A1-F6EECF244321}">
                <p14:modId xmlns:p14="http://schemas.microsoft.com/office/powerpoint/2010/main" val="2568383566"/>
              </p:ext>
            </p:extLst>
          </p:nvPr>
        </p:nvGraphicFramePr>
        <p:xfrm>
          <a:off x="1455821" y="1530855"/>
          <a:ext cx="9503123" cy="3089708"/>
        </p:xfrm>
        <a:graphic>
          <a:graphicData uri="http://schemas.openxmlformats.org/drawingml/2006/table">
            <a:tbl>
              <a:tblPr>
                <a:tableStyleId>{BC89EF96-8CEA-46FF-86C4-4CE0E7609802}</a:tableStyleId>
              </a:tblPr>
              <a:tblGrid>
                <a:gridCol w="2617415">
                  <a:extLst>
                    <a:ext uri="{9D8B030D-6E8A-4147-A177-3AD203B41FA5}">
                      <a16:colId xmlns:a16="http://schemas.microsoft.com/office/drawing/2014/main" val="1652801043"/>
                    </a:ext>
                  </a:extLst>
                </a:gridCol>
                <a:gridCol w="1371600">
                  <a:extLst>
                    <a:ext uri="{9D8B030D-6E8A-4147-A177-3AD203B41FA5}">
                      <a16:colId xmlns:a16="http://schemas.microsoft.com/office/drawing/2014/main" val="870800120"/>
                    </a:ext>
                  </a:extLst>
                </a:gridCol>
                <a:gridCol w="1510146">
                  <a:extLst>
                    <a:ext uri="{9D8B030D-6E8A-4147-A177-3AD203B41FA5}">
                      <a16:colId xmlns:a16="http://schemas.microsoft.com/office/drawing/2014/main" val="2723590230"/>
                    </a:ext>
                  </a:extLst>
                </a:gridCol>
                <a:gridCol w="1439627">
                  <a:extLst>
                    <a:ext uri="{9D8B030D-6E8A-4147-A177-3AD203B41FA5}">
                      <a16:colId xmlns:a16="http://schemas.microsoft.com/office/drawing/2014/main" val="51103866"/>
                    </a:ext>
                  </a:extLst>
                </a:gridCol>
                <a:gridCol w="1357589">
                  <a:extLst>
                    <a:ext uri="{9D8B030D-6E8A-4147-A177-3AD203B41FA5}">
                      <a16:colId xmlns:a16="http://schemas.microsoft.com/office/drawing/2014/main" val="4170223762"/>
                    </a:ext>
                  </a:extLst>
                </a:gridCol>
                <a:gridCol w="1206746">
                  <a:extLst>
                    <a:ext uri="{9D8B030D-6E8A-4147-A177-3AD203B41FA5}">
                      <a16:colId xmlns:a16="http://schemas.microsoft.com/office/drawing/2014/main" val="3058463257"/>
                    </a:ext>
                  </a:extLst>
                </a:gridCol>
              </a:tblGrid>
              <a:tr h="589547">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Nuclide Selection</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Branching Ratio</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extLst>
                  <a:ext uri="{0D108BD9-81ED-4DB2-BD59-A6C34878D82A}">
                    <a16:rowId xmlns:a16="http://schemas.microsoft.com/office/drawing/2014/main" val="1104169389"/>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Mo-99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150 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0.42</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n/a</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150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0.42</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153577149"/>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Tc-99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100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0.125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12.5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73555867"/>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Tc-99m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20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0.62</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0.875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17.5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0.54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113292885"/>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SUM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000" dirty="0">
                          <a:solidFill>
                            <a:schemeClr val="bg2">
                              <a:lumMod val="75000"/>
                            </a:schemeClr>
                          </a:solidFill>
                          <a:effectLst/>
                          <a:latin typeface="Arial" panose="020B0604020202020204" pitchFamily="34" charset="0"/>
                          <a:ea typeface="Calibri" panose="020F0502020204030204" pitchFamily="34" charset="0"/>
                          <a:cs typeface="Arial" panose="020B0604020202020204" pitchFamily="34" charset="0"/>
                        </a:rPr>
                        <a:t>(270)*</a:t>
                      </a: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000" dirty="0">
                          <a:solidFill>
                            <a:schemeClr val="bg2">
                              <a:lumMod val="75000"/>
                            </a:schemeClr>
                          </a:solidFill>
                          <a:effectLst/>
                          <a:latin typeface="Arial" panose="020B0604020202020204" pitchFamily="34" charset="0"/>
                          <a:ea typeface="Calibri" panose="020F0502020204030204" pitchFamily="34" charset="0"/>
                          <a:cs typeface="Arial" panose="020B0604020202020204" pitchFamily="34" charset="0"/>
                        </a:rPr>
                        <a:t>(1.04)*</a:t>
                      </a: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180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dirty="0">
                          <a:effectLst/>
                        </a:rPr>
                        <a:t>0.96</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3300983604"/>
                  </a:ext>
                </a:extLst>
              </a:tr>
            </a:tbl>
          </a:graphicData>
        </a:graphic>
      </p:graphicFrame>
    </p:spTree>
    <p:extLst>
      <p:ext uri="{BB962C8B-B14F-4D97-AF65-F5344CB8AC3E}">
        <p14:creationId xmlns:p14="http://schemas.microsoft.com/office/powerpoint/2010/main" val="3689173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8AD85E-5E0D-5574-02CB-85DD7C24AF1C}"/>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C0B98CCC-A5FB-B99D-B239-9CD815CCBE09}"/>
              </a:ext>
            </a:extLst>
          </p:cNvPr>
          <p:cNvPicPr>
            <a:picLocks noChangeAspect="1"/>
          </p:cNvPicPr>
          <p:nvPr/>
        </p:nvPicPr>
        <p:blipFill>
          <a:blip r:embed="rId2"/>
          <a:stretch>
            <a:fillRect/>
          </a:stretch>
        </p:blipFill>
        <p:spPr>
          <a:xfrm>
            <a:off x="1850622" y="1052946"/>
            <a:ext cx="8490756" cy="5181599"/>
          </a:xfrm>
          <a:prstGeom prst="rect">
            <a:avLst/>
          </a:prstGeom>
        </p:spPr>
      </p:pic>
    </p:spTree>
    <p:extLst>
      <p:ext uri="{BB962C8B-B14F-4D97-AF65-F5344CB8AC3E}">
        <p14:creationId xmlns:p14="http://schemas.microsoft.com/office/powerpoint/2010/main" val="1937137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41B7D-5DDA-81FD-16C3-198D8311646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D2FCCFF-809F-DB8D-62EC-0F94B109E74E}"/>
              </a:ext>
            </a:extLst>
          </p:cNvPr>
          <p:cNvSpPr>
            <a:spLocks noGrp="1"/>
          </p:cNvSpPr>
          <p:nvPr>
            <p:ph type="dt" sz="half" idx="10"/>
          </p:nvPr>
        </p:nvSpPr>
        <p:spPr/>
        <p:txBody>
          <a:bodyPr/>
          <a:lstStyle/>
          <a:p>
            <a:fld id="{737A566E-397E-BF43-BCBD-1E8FE2439686}" type="datetime1">
              <a:rPr lang="en-US" smtClean="0"/>
              <a:t>5/12/2025</a:t>
            </a:fld>
            <a:endParaRPr lang="en-US"/>
          </a:p>
        </p:txBody>
      </p:sp>
      <p:graphicFrame>
        <p:nvGraphicFramePr>
          <p:cNvPr id="3" name="Table 2">
            <a:extLst>
              <a:ext uri="{FF2B5EF4-FFF2-40B4-BE49-F238E27FC236}">
                <a16:creationId xmlns:a16="http://schemas.microsoft.com/office/drawing/2014/main" id="{A57A00D7-7EBC-F67F-F0F4-B72A424732F5}"/>
              </a:ext>
            </a:extLst>
          </p:cNvPr>
          <p:cNvGraphicFramePr>
            <a:graphicFrameLocks noGrp="1"/>
          </p:cNvGraphicFramePr>
          <p:nvPr>
            <p:extLst>
              <p:ext uri="{D42A27DB-BD31-4B8C-83A1-F6EECF244321}">
                <p14:modId xmlns:p14="http://schemas.microsoft.com/office/powerpoint/2010/main" val="846452662"/>
              </p:ext>
            </p:extLst>
          </p:nvPr>
        </p:nvGraphicFramePr>
        <p:xfrm>
          <a:off x="1455821" y="1530855"/>
          <a:ext cx="9503123" cy="4268802"/>
        </p:xfrm>
        <a:graphic>
          <a:graphicData uri="http://schemas.openxmlformats.org/drawingml/2006/table">
            <a:tbl>
              <a:tblPr>
                <a:tableStyleId>{BC89EF96-8CEA-46FF-86C4-4CE0E7609802}</a:tableStyleId>
              </a:tblPr>
              <a:tblGrid>
                <a:gridCol w="2617415">
                  <a:extLst>
                    <a:ext uri="{9D8B030D-6E8A-4147-A177-3AD203B41FA5}">
                      <a16:colId xmlns:a16="http://schemas.microsoft.com/office/drawing/2014/main" val="1652801043"/>
                    </a:ext>
                  </a:extLst>
                </a:gridCol>
                <a:gridCol w="1371600">
                  <a:extLst>
                    <a:ext uri="{9D8B030D-6E8A-4147-A177-3AD203B41FA5}">
                      <a16:colId xmlns:a16="http://schemas.microsoft.com/office/drawing/2014/main" val="870800120"/>
                    </a:ext>
                  </a:extLst>
                </a:gridCol>
                <a:gridCol w="1510146">
                  <a:extLst>
                    <a:ext uri="{9D8B030D-6E8A-4147-A177-3AD203B41FA5}">
                      <a16:colId xmlns:a16="http://schemas.microsoft.com/office/drawing/2014/main" val="2723590230"/>
                    </a:ext>
                  </a:extLst>
                </a:gridCol>
                <a:gridCol w="1439627">
                  <a:extLst>
                    <a:ext uri="{9D8B030D-6E8A-4147-A177-3AD203B41FA5}">
                      <a16:colId xmlns:a16="http://schemas.microsoft.com/office/drawing/2014/main" val="51103866"/>
                    </a:ext>
                  </a:extLst>
                </a:gridCol>
                <a:gridCol w="1357589">
                  <a:extLst>
                    <a:ext uri="{9D8B030D-6E8A-4147-A177-3AD203B41FA5}">
                      <a16:colId xmlns:a16="http://schemas.microsoft.com/office/drawing/2014/main" val="4170223762"/>
                    </a:ext>
                  </a:extLst>
                </a:gridCol>
                <a:gridCol w="1206746">
                  <a:extLst>
                    <a:ext uri="{9D8B030D-6E8A-4147-A177-3AD203B41FA5}">
                      <a16:colId xmlns:a16="http://schemas.microsoft.com/office/drawing/2014/main" val="3058463257"/>
                    </a:ext>
                  </a:extLst>
                </a:gridCol>
              </a:tblGrid>
              <a:tr h="589547">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Nuclide Selection</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Branching Ratio</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extLst>
                  <a:ext uri="{0D108BD9-81ED-4DB2-BD59-A6C34878D82A}">
                    <a16:rowId xmlns:a16="http://schemas.microsoft.com/office/drawing/2014/main" val="1104169389"/>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Mo-99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150 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0.42</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n/a</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150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0.42</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153577149"/>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Tc-99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100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0.125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12.5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73555867"/>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Tc-99m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20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0.62</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0.875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17.5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0.54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113292885"/>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SUM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000" dirty="0">
                          <a:solidFill>
                            <a:schemeClr val="bg2">
                              <a:lumMod val="75000"/>
                            </a:schemeClr>
                          </a:solidFill>
                          <a:effectLst/>
                          <a:latin typeface="Arial" panose="020B0604020202020204" pitchFamily="34" charset="0"/>
                          <a:ea typeface="Calibri" panose="020F0502020204030204" pitchFamily="34" charset="0"/>
                          <a:cs typeface="Arial" panose="020B0604020202020204" pitchFamily="34" charset="0"/>
                        </a:rPr>
                        <a:t>(270)*</a:t>
                      </a: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000" dirty="0">
                          <a:solidFill>
                            <a:schemeClr val="bg2">
                              <a:lumMod val="75000"/>
                            </a:schemeClr>
                          </a:solidFill>
                          <a:effectLst/>
                          <a:latin typeface="Arial" panose="020B0604020202020204" pitchFamily="34" charset="0"/>
                          <a:ea typeface="Calibri" panose="020F0502020204030204" pitchFamily="34" charset="0"/>
                          <a:cs typeface="Arial" panose="020B0604020202020204" pitchFamily="34" charset="0"/>
                        </a:rPr>
                        <a:t>(1.04)*</a:t>
                      </a: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180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0.96</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3300983604"/>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Mo-99D</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170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172660248"/>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Difference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5.6%</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dirty="0">
                          <a:effectLst/>
                        </a:rPr>
                        <a:t>4%</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053583082"/>
                  </a:ext>
                </a:extLst>
              </a:tr>
            </a:tbl>
          </a:graphicData>
        </a:graphic>
      </p:graphicFrame>
    </p:spTree>
    <p:extLst>
      <p:ext uri="{BB962C8B-B14F-4D97-AF65-F5344CB8AC3E}">
        <p14:creationId xmlns:p14="http://schemas.microsoft.com/office/powerpoint/2010/main" val="1138138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46F41-DD8D-A680-C0EC-B9D9FF8A4CBF}"/>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129CF2D0-9965-F63F-3557-158F5BE37866}"/>
              </a:ext>
            </a:extLst>
          </p:cNvPr>
          <p:cNvPicPr>
            <a:picLocks noChangeAspect="1"/>
          </p:cNvPicPr>
          <p:nvPr/>
        </p:nvPicPr>
        <p:blipFill>
          <a:blip r:embed="rId3"/>
          <a:stretch>
            <a:fillRect/>
          </a:stretch>
        </p:blipFill>
        <p:spPr>
          <a:xfrm>
            <a:off x="2033107" y="1217920"/>
            <a:ext cx="8125786" cy="4947351"/>
          </a:xfrm>
          <a:prstGeom prst="rect">
            <a:avLst/>
          </a:prstGeom>
        </p:spPr>
      </p:pic>
    </p:spTree>
    <p:extLst>
      <p:ext uri="{BB962C8B-B14F-4D97-AF65-F5344CB8AC3E}">
        <p14:creationId xmlns:p14="http://schemas.microsoft.com/office/powerpoint/2010/main" val="4011895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6A0DE-8DE1-EF92-F73C-6AB1EBD5D07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6685496-8DE3-78EB-499C-FAC3E9188A99}"/>
              </a:ext>
            </a:extLst>
          </p:cNvPr>
          <p:cNvSpPr>
            <a:spLocks noGrp="1"/>
          </p:cNvSpPr>
          <p:nvPr>
            <p:ph type="dt" sz="half" idx="10"/>
          </p:nvPr>
        </p:nvSpPr>
        <p:spPr/>
        <p:txBody>
          <a:bodyPr/>
          <a:lstStyle/>
          <a:p>
            <a:fld id="{737A566E-397E-BF43-BCBD-1E8FE2439686}" type="datetime1">
              <a:rPr lang="en-US" smtClean="0"/>
              <a:t>5/12/2025</a:t>
            </a:fld>
            <a:endParaRPr lang="en-US"/>
          </a:p>
        </p:txBody>
      </p:sp>
      <p:graphicFrame>
        <p:nvGraphicFramePr>
          <p:cNvPr id="3" name="Table 2">
            <a:extLst>
              <a:ext uri="{FF2B5EF4-FFF2-40B4-BE49-F238E27FC236}">
                <a16:creationId xmlns:a16="http://schemas.microsoft.com/office/drawing/2014/main" id="{3D538A90-60B2-84D5-0D11-DC9B040FC5A2}"/>
              </a:ext>
            </a:extLst>
          </p:cNvPr>
          <p:cNvGraphicFramePr>
            <a:graphicFrameLocks noGrp="1"/>
          </p:cNvGraphicFramePr>
          <p:nvPr/>
        </p:nvGraphicFramePr>
        <p:xfrm>
          <a:off x="1455821" y="1530855"/>
          <a:ext cx="9503123" cy="3231681"/>
        </p:xfrm>
        <a:graphic>
          <a:graphicData uri="http://schemas.openxmlformats.org/drawingml/2006/table">
            <a:tbl>
              <a:tblPr>
                <a:tableStyleId>{BC89EF96-8CEA-46FF-86C4-4CE0E7609802}</a:tableStyleId>
              </a:tblPr>
              <a:tblGrid>
                <a:gridCol w="2617415">
                  <a:extLst>
                    <a:ext uri="{9D8B030D-6E8A-4147-A177-3AD203B41FA5}">
                      <a16:colId xmlns:a16="http://schemas.microsoft.com/office/drawing/2014/main" val="1652801043"/>
                    </a:ext>
                  </a:extLst>
                </a:gridCol>
                <a:gridCol w="1371600">
                  <a:extLst>
                    <a:ext uri="{9D8B030D-6E8A-4147-A177-3AD203B41FA5}">
                      <a16:colId xmlns:a16="http://schemas.microsoft.com/office/drawing/2014/main" val="870800120"/>
                    </a:ext>
                  </a:extLst>
                </a:gridCol>
                <a:gridCol w="1510146">
                  <a:extLst>
                    <a:ext uri="{9D8B030D-6E8A-4147-A177-3AD203B41FA5}">
                      <a16:colId xmlns:a16="http://schemas.microsoft.com/office/drawing/2014/main" val="2723590230"/>
                    </a:ext>
                  </a:extLst>
                </a:gridCol>
                <a:gridCol w="1439627">
                  <a:extLst>
                    <a:ext uri="{9D8B030D-6E8A-4147-A177-3AD203B41FA5}">
                      <a16:colId xmlns:a16="http://schemas.microsoft.com/office/drawing/2014/main" val="51103866"/>
                    </a:ext>
                  </a:extLst>
                </a:gridCol>
                <a:gridCol w="1357589">
                  <a:extLst>
                    <a:ext uri="{9D8B030D-6E8A-4147-A177-3AD203B41FA5}">
                      <a16:colId xmlns:a16="http://schemas.microsoft.com/office/drawing/2014/main" val="4170223762"/>
                    </a:ext>
                  </a:extLst>
                </a:gridCol>
                <a:gridCol w="1206746">
                  <a:extLst>
                    <a:ext uri="{9D8B030D-6E8A-4147-A177-3AD203B41FA5}">
                      <a16:colId xmlns:a16="http://schemas.microsoft.com/office/drawing/2014/main" val="3058463257"/>
                    </a:ext>
                  </a:extLst>
                </a:gridCol>
              </a:tblGrid>
              <a:tr h="589547">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Nuclide Selection</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Branching Ratio</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extLst>
                  <a:ext uri="{0D108BD9-81ED-4DB2-BD59-A6C34878D82A}">
                    <a16:rowId xmlns:a16="http://schemas.microsoft.com/office/drawing/2014/main" val="1104169389"/>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Mo-99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880 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2.4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n/a</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880 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2.4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153577149"/>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Tc-99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630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0.125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79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73555867"/>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Tc-99m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91</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2.8</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0.875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80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2.45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113292885"/>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dirty="0">
                          <a:effectLst/>
                        </a:rPr>
                        <a:t>SUM</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1039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dirty="0">
                          <a:effectLst/>
                        </a:rPr>
                        <a:t>4.85</a:t>
                      </a:r>
                    </a:p>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3300983604"/>
                  </a:ext>
                </a:extLst>
              </a:tr>
            </a:tbl>
          </a:graphicData>
        </a:graphic>
      </p:graphicFrame>
    </p:spTree>
    <p:extLst>
      <p:ext uri="{BB962C8B-B14F-4D97-AF65-F5344CB8AC3E}">
        <p14:creationId xmlns:p14="http://schemas.microsoft.com/office/powerpoint/2010/main" val="1371764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B7D25-9BA7-0D76-24D6-C4D55A039892}"/>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9997F4FF-2768-915D-D747-16E121B1E9B3}"/>
              </a:ext>
            </a:extLst>
          </p:cNvPr>
          <p:cNvPicPr>
            <a:picLocks noChangeAspect="1"/>
          </p:cNvPicPr>
          <p:nvPr/>
        </p:nvPicPr>
        <p:blipFill>
          <a:blip r:embed="rId2"/>
          <a:stretch>
            <a:fillRect/>
          </a:stretch>
        </p:blipFill>
        <p:spPr>
          <a:xfrm>
            <a:off x="1909273" y="1066851"/>
            <a:ext cx="8373454" cy="5112275"/>
          </a:xfrm>
          <a:prstGeom prst="rect">
            <a:avLst/>
          </a:prstGeom>
        </p:spPr>
      </p:pic>
    </p:spTree>
    <p:extLst>
      <p:ext uri="{BB962C8B-B14F-4D97-AF65-F5344CB8AC3E}">
        <p14:creationId xmlns:p14="http://schemas.microsoft.com/office/powerpoint/2010/main" val="3216284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12D61-B034-5B8E-35D8-35D751A18DA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06CDC80-DCE1-9A62-4642-FACAB01E94C1}"/>
              </a:ext>
            </a:extLst>
          </p:cNvPr>
          <p:cNvSpPr>
            <a:spLocks noGrp="1"/>
          </p:cNvSpPr>
          <p:nvPr>
            <p:ph type="dt" sz="half" idx="10"/>
          </p:nvPr>
        </p:nvSpPr>
        <p:spPr/>
        <p:txBody>
          <a:bodyPr/>
          <a:lstStyle/>
          <a:p>
            <a:fld id="{737A566E-397E-BF43-BCBD-1E8FE2439686}" type="datetime1">
              <a:rPr lang="en-US" smtClean="0"/>
              <a:t>5/12/2025</a:t>
            </a:fld>
            <a:endParaRPr lang="en-US"/>
          </a:p>
        </p:txBody>
      </p:sp>
      <p:graphicFrame>
        <p:nvGraphicFramePr>
          <p:cNvPr id="3" name="Table 2">
            <a:extLst>
              <a:ext uri="{FF2B5EF4-FFF2-40B4-BE49-F238E27FC236}">
                <a16:creationId xmlns:a16="http://schemas.microsoft.com/office/drawing/2014/main" id="{9C783359-179F-C016-3493-5CB778107D3B}"/>
              </a:ext>
            </a:extLst>
          </p:cNvPr>
          <p:cNvGraphicFramePr>
            <a:graphicFrameLocks noGrp="1"/>
          </p:cNvGraphicFramePr>
          <p:nvPr/>
        </p:nvGraphicFramePr>
        <p:xfrm>
          <a:off x="1455821" y="1530855"/>
          <a:ext cx="9503123" cy="4268802"/>
        </p:xfrm>
        <a:graphic>
          <a:graphicData uri="http://schemas.openxmlformats.org/drawingml/2006/table">
            <a:tbl>
              <a:tblPr>
                <a:tableStyleId>{BC89EF96-8CEA-46FF-86C4-4CE0E7609802}</a:tableStyleId>
              </a:tblPr>
              <a:tblGrid>
                <a:gridCol w="2617415">
                  <a:extLst>
                    <a:ext uri="{9D8B030D-6E8A-4147-A177-3AD203B41FA5}">
                      <a16:colId xmlns:a16="http://schemas.microsoft.com/office/drawing/2014/main" val="1652801043"/>
                    </a:ext>
                  </a:extLst>
                </a:gridCol>
                <a:gridCol w="1371600">
                  <a:extLst>
                    <a:ext uri="{9D8B030D-6E8A-4147-A177-3AD203B41FA5}">
                      <a16:colId xmlns:a16="http://schemas.microsoft.com/office/drawing/2014/main" val="870800120"/>
                    </a:ext>
                  </a:extLst>
                </a:gridCol>
                <a:gridCol w="1510146">
                  <a:extLst>
                    <a:ext uri="{9D8B030D-6E8A-4147-A177-3AD203B41FA5}">
                      <a16:colId xmlns:a16="http://schemas.microsoft.com/office/drawing/2014/main" val="2723590230"/>
                    </a:ext>
                  </a:extLst>
                </a:gridCol>
                <a:gridCol w="1439627">
                  <a:extLst>
                    <a:ext uri="{9D8B030D-6E8A-4147-A177-3AD203B41FA5}">
                      <a16:colId xmlns:a16="http://schemas.microsoft.com/office/drawing/2014/main" val="51103866"/>
                    </a:ext>
                  </a:extLst>
                </a:gridCol>
                <a:gridCol w="1357589">
                  <a:extLst>
                    <a:ext uri="{9D8B030D-6E8A-4147-A177-3AD203B41FA5}">
                      <a16:colId xmlns:a16="http://schemas.microsoft.com/office/drawing/2014/main" val="4170223762"/>
                    </a:ext>
                  </a:extLst>
                </a:gridCol>
                <a:gridCol w="1206746">
                  <a:extLst>
                    <a:ext uri="{9D8B030D-6E8A-4147-A177-3AD203B41FA5}">
                      <a16:colId xmlns:a16="http://schemas.microsoft.com/office/drawing/2014/main" val="3058463257"/>
                    </a:ext>
                  </a:extLst>
                </a:gridCol>
              </a:tblGrid>
              <a:tr h="589547">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Nuclide Selection</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Branching Ratio</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extLst>
                  <a:ext uri="{0D108BD9-81ED-4DB2-BD59-A6C34878D82A}">
                    <a16:rowId xmlns:a16="http://schemas.microsoft.com/office/drawing/2014/main" val="1104169389"/>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Mo-99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880 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2.4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n/a</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880 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2.4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153577149"/>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Tc-99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630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0.125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79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73555867"/>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Tc-99m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91</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2.8</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0.875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80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2.45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113292885"/>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SUM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1039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4.85</a:t>
                      </a:r>
                    </a:p>
                  </a:txBody>
                  <a:tcPr marL="64135" marR="64135" marT="0" marB="0"/>
                </a:tc>
                <a:extLst>
                  <a:ext uri="{0D108BD9-81ED-4DB2-BD59-A6C34878D82A}">
                    <a16:rowId xmlns:a16="http://schemas.microsoft.com/office/drawing/2014/main" val="3300983604"/>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Mo-99D</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1000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6.1</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172660248"/>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Difference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20%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053583082"/>
                  </a:ext>
                </a:extLst>
              </a:tr>
            </a:tbl>
          </a:graphicData>
        </a:graphic>
      </p:graphicFrame>
    </p:spTree>
    <p:extLst>
      <p:ext uri="{BB962C8B-B14F-4D97-AF65-F5344CB8AC3E}">
        <p14:creationId xmlns:p14="http://schemas.microsoft.com/office/powerpoint/2010/main" val="262973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9925D31C-C3FC-4373-6428-D834BA76B518}"/>
              </a:ext>
            </a:extLst>
          </p:cNvPr>
          <p:cNvGraphicFramePr>
            <a:graphicFrameLocks noGrp="1"/>
          </p:cNvGraphicFramePr>
          <p:nvPr>
            <p:ph idx="1"/>
            <p:extLst>
              <p:ext uri="{D42A27DB-BD31-4B8C-83A1-F6EECF244321}">
                <p14:modId xmlns:p14="http://schemas.microsoft.com/office/powerpoint/2010/main" val="3750215861"/>
              </p:ext>
            </p:extLst>
          </p:nvPr>
        </p:nvGraphicFramePr>
        <p:xfrm>
          <a:off x="838200" y="2000250"/>
          <a:ext cx="7150770" cy="3229475"/>
        </p:xfrm>
        <a:graphic>
          <a:graphicData uri="http://schemas.openxmlformats.org/drawingml/2006/table">
            <a:tbl>
              <a:tblPr firstRow="1" bandRow="1">
                <a:tableStyleId>{BC89EF96-8CEA-46FF-86C4-4CE0E7609802}</a:tableStyleId>
              </a:tblPr>
              <a:tblGrid>
                <a:gridCol w="1430154">
                  <a:extLst>
                    <a:ext uri="{9D8B030D-6E8A-4147-A177-3AD203B41FA5}">
                      <a16:colId xmlns:a16="http://schemas.microsoft.com/office/drawing/2014/main" val="1143190358"/>
                    </a:ext>
                  </a:extLst>
                </a:gridCol>
                <a:gridCol w="1430154">
                  <a:extLst>
                    <a:ext uri="{9D8B030D-6E8A-4147-A177-3AD203B41FA5}">
                      <a16:colId xmlns:a16="http://schemas.microsoft.com/office/drawing/2014/main" val="299842505"/>
                    </a:ext>
                  </a:extLst>
                </a:gridCol>
                <a:gridCol w="1430154">
                  <a:extLst>
                    <a:ext uri="{9D8B030D-6E8A-4147-A177-3AD203B41FA5}">
                      <a16:colId xmlns:a16="http://schemas.microsoft.com/office/drawing/2014/main" val="831987138"/>
                    </a:ext>
                  </a:extLst>
                </a:gridCol>
                <a:gridCol w="1430154">
                  <a:extLst>
                    <a:ext uri="{9D8B030D-6E8A-4147-A177-3AD203B41FA5}">
                      <a16:colId xmlns:a16="http://schemas.microsoft.com/office/drawing/2014/main" val="1188780883"/>
                    </a:ext>
                  </a:extLst>
                </a:gridCol>
                <a:gridCol w="1430154">
                  <a:extLst>
                    <a:ext uri="{9D8B030D-6E8A-4147-A177-3AD203B41FA5}">
                      <a16:colId xmlns:a16="http://schemas.microsoft.com/office/drawing/2014/main" val="1826237204"/>
                    </a:ext>
                  </a:extLst>
                </a:gridCol>
              </a:tblGrid>
              <a:tr h="621912">
                <a:tc>
                  <a:txBody>
                    <a:bodyPr/>
                    <a:lstStyle/>
                    <a:p>
                      <a:pPr algn="l"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Depth (</a:t>
                      </a:r>
                      <a:r>
                        <a:rPr lang="el-GR" sz="2000" b="0" i="0" u="none" strike="noStrike" dirty="0">
                          <a:solidFill>
                            <a:srgbClr val="000000"/>
                          </a:solidFill>
                          <a:effectLst/>
                          <a:latin typeface="Aptos Narrow" panose="020B0004020202020204" pitchFamily="34" charset="0"/>
                        </a:rPr>
                        <a:t>μ</a:t>
                      </a:r>
                      <a:r>
                        <a:rPr lang="en-US" sz="2000" b="0" i="0" u="none" strike="noStrike" dirty="0">
                          <a:solidFill>
                            <a:srgbClr val="000000"/>
                          </a:solidFill>
                          <a:effectLst/>
                          <a:latin typeface="Aptos Narrow" panose="020B0004020202020204" pitchFamily="34" charset="0"/>
                        </a:rPr>
                        <a:t>m)</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Electron Dose (mSv)</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Photon Dose (mSv)</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Total Dose (mSv)</a:t>
                      </a:r>
                    </a:p>
                  </a:txBody>
                  <a:tcPr marL="9525" marR="9525" marT="9525" marB="0" anchor="b"/>
                </a:tc>
                <a:extLst>
                  <a:ext uri="{0D108BD9-81ED-4DB2-BD59-A6C34878D82A}">
                    <a16:rowId xmlns:a16="http://schemas.microsoft.com/office/drawing/2014/main" val="143967191"/>
                  </a:ext>
                </a:extLst>
              </a:tr>
              <a:tr h="372509">
                <a:tc>
                  <a:txBody>
                    <a:bodyPr/>
                    <a:lstStyle/>
                    <a:p>
                      <a:pPr algn="l" fontAlgn="b"/>
                      <a:r>
                        <a:rPr lang="el-GR" sz="2000" b="0" i="0" u="none" strike="noStrike" dirty="0">
                          <a:solidFill>
                            <a:srgbClr val="000000"/>
                          </a:solidFill>
                          <a:effectLst/>
                          <a:latin typeface="Aptos Narrow" panose="020B0004020202020204" pitchFamily="34" charset="0"/>
                        </a:rPr>
                        <a:t>1 μ</a:t>
                      </a:r>
                      <a:r>
                        <a:rPr lang="en-US" sz="2000" b="0" i="0" u="none" strike="noStrike" dirty="0">
                          <a:solidFill>
                            <a:srgbClr val="000000"/>
                          </a:solidFill>
                          <a:effectLst/>
                          <a:latin typeface="Aptos Narrow" panose="020B0004020202020204" pitchFamily="34" charset="0"/>
                        </a:rPr>
                        <a:t>m</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1</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6.5E01</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3.10E-02</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6.5E01</a:t>
                      </a:r>
                    </a:p>
                  </a:txBody>
                  <a:tcPr marL="9525" marR="9525" marT="9525" marB="0" anchor="b"/>
                </a:tc>
                <a:extLst>
                  <a:ext uri="{0D108BD9-81ED-4DB2-BD59-A6C34878D82A}">
                    <a16:rowId xmlns:a16="http://schemas.microsoft.com/office/drawing/2014/main" val="2456395017"/>
                  </a:ext>
                </a:extLst>
              </a:tr>
              <a:tr h="372509">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10</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4.4E01</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3.70E-02</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4.5E01</a:t>
                      </a:r>
                    </a:p>
                  </a:txBody>
                  <a:tcPr marL="9525" marR="9525" marT="9525" marB="0" anchor="b"/>
                </a:tc>
                <a:extLst>
                  <a:ext uri="{0D108BD9-81ED-4DB2-BD59-A6C34878D82A}">
                    <a16:rowId xmlns:a16="http://schemas.microsoft.com/office/drawing/2014/main" val="3941342186"/>
                  </a:ext>
                </a:extLst>
              </a:tr>
              <a:tr h="372509">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100</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2.2E01</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4.80E-02</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2.3E01</a:t>
                      </a:r>
                    </a:p>
                  </a:txBody>
                  <a:tcPr marL="9525" marR="9525" marT="9525" marB="0" anchor="b"/>
                </a:tc>
                <a:extLst>
                  <a:ext uri="{0D108BD9-81ED-4DB2-BD59-A6C34878D82A}">
                    <a16:rowId xmlns:a16="http://schemas.microsoft.com/office/drawing/2014/main" val="1786705483"/>
                  </a:ext>
                </a:extLst>
              </a:tr>
              <a:tr h="372509">
                <a:tc>
                  <a:txBody>
                    <a:bodyPr/>
                    <a:lstStyle/>
                    <a:p>
                      <a:pPr algn="l" fontAlgn="b"/>
                      <a:r>
                        <a:rPr lang="en-US" sz="2000" b="0" i="0" u="none" strike="noStrike">
                          <a:solidFill>
                            <a:srgbClr val="000000"/>
                          </a:solidFill>
                          <a:effectLst/>
                          <a:latin typeface="Aptos Narrow" panose="020B0004020202020204" pitchFamily="34" charset="0"/>
                        </a:rPr>
                        <a:t>1mm</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1000</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8.7E01</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4.20E-02</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1.30E-01</a:t>
                      </a:r>
                    </a:p>
                  </a:txBody>
                  <a:tcPr marL="9525" marR="9525" marT="9525" marB="0" anchor="b"/>
                </a:tc>
                <a:extLst>
                  <a:ext uri="{0D108BD9-81ED-4DB2-BD59-A6C34878D82A}">
                    <a16:rowId xmlns:a16="http://schemas.microsoft.com/office/drawing/2014/main" val="3342207458"/>
                  </a:ext>
                </a:extLst>
              </a:tr>
              <a:tr h="372509">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10000</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1.00E-02</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1.00E-02</a:t>
                      </a:r>
                    </a:p>
                  </a:txBody>
                  <a:tcPr marL="9525" marR="9525" marT="9525" marB="0" anchor="b"/>
                </a:tc>
                <a:extLst>
                  <a:ext uri="{0D108BD9-81ED-4DB2-BD59-A6C34878D82A}">
                    <a16:rowId xmlns:a16="http://schemas.microsoft.com/office/drawing/2014/main" val="3533975430"/>
                  </a:ext>
                </a:extLst>
              </a:tr>
              <a:tr h="372509">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100000</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9.80E-05</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9.80E-05</a:t>
                      </a:r>
                    </a:p>
                  </a:txBody>
                  <a:tcPr marL="9525" marR="9525" marT="9525" marB="0" anchor="b"/>
                </a:tc>
                <a:extLst>
                  <a:ext uri="{0D108BD9-81ED-4DB2-BD59-A6C34878D82A}">
                    <a16:rowId xmlns:a16="http://schemas.microsoft.com/office/drawing/2014/main" val="729192589"/>
                  </a:ext>
                </a:extLst>
              </a:tr>
              <a:tr h="372509">
                <a:tc>
                  <a:txBody>
                    <a:bodyPr/>
                    <a:lstStyle/>
                    <a:p>
                      <a:pPr algn="l" fontAlgn="b"/>
                      <a:r>
                        <a:rPr lang="en-US" sz="2000" b="0" i="0" u="none" strike="noStrike">
                          <a:solidFill>
                            <a:srgbClr val="000000"/>
                          </a:solidFill>
                          <a:effectLst/>
                          <a:latin typeface="Aptos Narrow" panose="020B0004020202020204" pitchFamily="34" charset="0"/>
                        </a:rPr>
                        <a:t>1m </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1000000</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1.90E-10</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1.90E-10</a:t>
                      </a:r>
                    </a:p>
                  </a:txBody>
                  <a:tcPr marL="9525" marR="9525" marT="9525" marB="0" anchor="b"/>
                </a:tc>
                <a:extLst>
                  <a:ext uri="{0D108BD9-81ED-4DB2-BD59-A6C34878D82A}">
                    <a16:rowId xmlns:a16="http://schemas.microsoft.com/office/drawing/2014/main" val="4161327942"/>
                  </a:ext>
                </a:extLst>
              </a:tr>
            </a:tbl>
          </a:graphicData>
        </a:graphic>
      </p:graphicFrame>
      <p:sp>
        <p:nvSpPr>
          <p:cNvPr id="2" name="Date Placeholder 1">
            <a:extLst>
              <a:ext uri="{FF2B5EF4-FFF2-40B4-BE49-F238E27FC236}">
                <a16:creationId xmlns:a16="http://schemas.microsoft.com/office/drawing/2014/main" id="{4D5C3A1C-1C7E-FD16-ED4F-FFE55C5D5E99}"/>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F66CA8C1-53B8-E252-EDA5-CA73D6829758}"/>
              </a:ext>
            </a:extLst>
          </p:cNvPr>
          <p:cNvPicPr>
            <a:picLocks noChangeAspect="1"/>
          </p:cNvPicPr>
          <p:nvPr/>
        </p:nvPicPr>
        <p:blipFill>
          <a:blip r:embed="rId2"/>
          <a:stretch>
            <a:fillRect/>
          </a:stretch>
        </p:blipFill>
        <p:spPr>
          <a:xfrm>
            <a:off x="8109975" y="1435768"/>
            <a:ext cx="3198369" cy="4380672"/>
          </a:xfrm>
          <a:prstGeom prst="rect">
            <a:avLst/>
          </a:prstGeom>
        </p:spPr>
      </p:pic>
      <p:pic>
        <p:nvPicPr>
          <p:cNvPr id="11" name="Graphic 10" descr="Star with solid fill">
            <a:extLst>
              <a:ext uri="{FF2B5EF4-FFF2-40B4-BE49-F238E27FC236}">
                <a16:creationId xmlns:a16="http://schemas.microsoft.com/office/drawing/2014/main" id="{382D5A9B-F623-813A-5B4B-4AB31EF464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5599" y="5015097"/>
            <a:ext cx="713874" cy="713874"/>
          </a:xfrm>
          <a:prstGeom prst="rect">
            <a:avLst/>
          </a:prstGeom>
        </p:spPr>
      </p:pic>
      <p:cxnSp>
        <p:nvCxnSpPr>
          <p:cNvPr id="13" name="Straight Arrow Connector 12">
            <a:extLst>
              <a:ext uri="{FF2B5EF4-FFF2-40B4-BE49-F238E27FC236}">
                <a16:creationId xmlns:a16="http://schemas.microsoft.com/office/drawing/2014/main" id="{32EB515C-0729-A89B-BFE0-494C1602126E}"/>
              </a:ext>
            </a:extLst>
          </p:cNvPr>
          <p:cNvCxnSpPr>
            <a:cxnSpLocks/>
          </p:cNvCxnSpPr>
          <p:nvPr/>
        </p:nvCxnSpPr>
        <p:spPr>
          <a:xfrm flipV="1">
            <a:off x="8049472" y="2649956"/>
            <a:ext cx="902023" cy="263591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247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C6AF-E2D4-EE5A-6F6A-102350982523}"/>
              </a:ext>
            </a:extLst>
          </p:cNvPr>
          <p:cNvSpPr>
            <a:spLocks noGrp="1"/>
          </p:cNvSpPr>
          <p:nvPr>
            <p:ph type="title"/>
          </p:nvPr>
        </p:nvSpPr>
        <p:spPr/>
        <p:txBody>
          <a:bodyPr/>
          <a:lstStyle/>
          <a:p>
            <a:r>
              <a:rPr lang="en-US" dirty="0"/>
              <a:t>No Decay Correction? </a:t>
            </a:r>
          </a:p>
        </p:txBody>
      </p:sp>
      <p:sp>
        <p:nvSpPr>
          <p:cNvPr id="3" name="Date Placeholder 2">
            <a:extLst>
              <a:ext uri="{FF2B5EF4-FFF2-40B4-BE49-F238E27FC236}">
                <a16:creationId xmlns:a16="http://schemas.microsoft.com/office/drawing/2014/main" id="{241E92E9-B272-724A-9932-82C6B8584600}"/>
              </a:ext>
            </a:extLst>
          </p:cNvPr>
          <p:cNvSpPr>
            <a:spLocks noGrp="1"/>
          </p:cNvSpPr>
          <p:nvPr>
            <p:ph type="dt" sz="half" idx="10"/>
          </p:nvPr>
        </p:nvSpPr>
        <p:spPr/>
        <p:txBody>
          <a:bodyPr/>
          <a:lstStyle/>
          <a:p>
            <a:fld id="{3D5E0E80-49EE-6F44-A3A7-38DB96525A2F}" type="datetime1">
              <a:rPr lang="en-US" smtClean="0"/>
              <a:t>5/12/2025</a:t>
            </a:fld>
            <a:endParaRPr lang="en-US"/>
          </a:p>
        </p:txBody>
      </p:sp>
      <p:pic>
        <p:nvPicPr>
          <p:cNvPr id="7" name="Picture 6">
            <a:extLst>
              <a:ext uri="{FF2B5EF4-FFF2-40B4-BE49-F238E27FC236}">
                <a16:creationId xmlns:a16="http://schemas.microsoft.com/office/drawing/2014/main" id="{A82EDE3D-D441-2E92-80FD-BA00E1B45300}"/>
              </a:ext>
            </a:extLst>
          </p:cNvPr>
          <p:cNvPicPr>
            <a:picLocks noChangeAspect="1"/>
          </p:cNvPicPr>
          <p:nvPr/>
        </p:nvPicPr>
        <p:blipFill>
          <a:blip r:embed="rId2"/>
          <a:stretch>
            <a:fillRect/>
          </a:stretch>
        </p:blipFill>
        <p:spPr>
          <a:xfrm>
            <a:off x="4262254" y="2039846"/>
            <a:ext cx="6606251" cy="4045934"/>
          </a:xfrm>
          <a:prstGeom prst="rect">
            <a:avLst/>
          </a:prstGeom>
        </p:spPr>
      </p:pic>
      <p:pic>
        <p:nvPicPr>
          <p:cNvPr id="9" name="Picture 8">
            <a:extLst>
              <a:ext uri="{FF2B5EF4-FFF2-40B4-BE49-F238E27FC236}">
                <a16:creationId xmlns:a16="http://schemas.microsoft.com/office/drawing/2014/main" id="{0BC35A29-9FBC-C9B3-29F4-B4518AF62B5A}"/>
              </a:ext>
            </a:extLst>
          </p:cNvPr>
          <p:cNvPicPr>
            <a:picLocks noChangeAspect="1"/>
          </p:cNvPicPr>
          <p:nvPr/>
        </p:nvPicPr>
        <p:blipFill>
          <a:blip r:embed="rId3"/>
          <a:stretch>
            <a:fillRect/>
          </a:stretch>
        </p:blipFill>
        <p:spPr>
          <a:xfrm>
            <a:off x="1860019" y="2039846"/>
            <a:ext cx="6606250" cy="4090589"/>
          </a:xfrm>
          <a:prstGeom prst="rect">
            <a:avLst/>
          </a:prstGeom>
        </p:spPr>
      </p:pic>
    </p:spTree>
    <p:extLst>
      <p:ext uri="{BB962C8B-B14F-4D97-AF65-F5344CB8AC3E}">
        <p14:creationId xmlns:p14="http://schemas.microsoft.com/office/powerpoint/2010/main" val="4075961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34F55-F07A-A5B5-E9BF-5B69075922C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C17E6CC6-E463-5388-B22E-45773FD3117E}"/>
              </a:ext>
            </a:extLst>
          </p:cNvPr>
          <p:cNvSpPr>
            <a:spLocks noGrp="1"/>
          </p:cNvSpPr>
          <p:nvPr>
            <p:ph type="dt" sz="half" idx="10"/>
          </p:nvPr>
        </p:nvSpPr>
        <p:spPr/>
        <p:txBody>
          <a:bodyPr/>
          <a:lstStyle/>
          <a:p>
            <a:fld id="{737A566E-397E-BF43-BCBD-1E8FE2439686}" type="datetime1">
              <a:rPr lang="en-US" smtClean="0"/>
              <a:t>5/12/2025</a:t>
            </a:fld>
            <a:endParaRPr lang="en-US"/>
          </a:p>
        </p:txBody>
      </p:sp>
      <p:graphicFrame>
        <p:nvGraphicFramePr>
          <p:cNvPr id="3" name="Table 2">
            <a:extLst>
              <a:ext uri="{FF2B5EF4-FFF2-40B4-BE49-F238E27FC236}">
                <a16:creationId xmlns:a16="http://schemas.microsoft.com/office/drawing/2014/main" id="{C81CE840-4729-F422-4221-1780549E4EEF}"/>
              </a:ext>
            </a:extLst>
          </p:cNvPr>
          <p:cNvGraphicFramePr>
            <a:graphicFrameLocks noGrp="1"/>
          </p:cNvGraphicFramePr>
          <p:nvPr/>
        </p:nvGraphicFramePr>
        <p:xfrm>
          <a:off x="1455821" y="1530855"/>
          <a:ext cx="9503123" cy="4268802"/>
        </p:xfrm>
        <a:graphic>
          <a:graphicData uri="http://schemas.openxmlformats.org/drawingml/2006/table">
            <a:tbl>
              <a:tblPr>
                <a:tableStyleId>{BC89EF96-8CEA-46FF-86C4-4CE0E7609802}</a:tableStyleId>
              </a:tblPr>
              <a:tblGrid>
                <a:gridCol w="2617415">
                  <a:extLst>
                    <a:ext uri="{9D8B030D-6E8A-4147-A177-3AD203B41FA5}">
                      <a16:colId xmlns:a16="http://schemas.microsoft.com/office/drawing/2014/main" val="1652801043"/>
                    </a:ext>
                  </a:extLst>
                </a:gridCol>
                <a:gridCol w="1371600">
                  <a:extLst>
                    <a:ext uri="{9D8B030D-6E8A-4147-A177-3AD203B41FA5}">
                      <a16:colId xmlns:a16="http://schemas.microsoft.com/office/drawing/2014/main" val="870800120"/>
                    </a:ext>
                  </a:extLst>
                </a:gridCol>
                <a:gridCol w="1510146">
                  <a:extLst>
                    <a:ext uri="{9D8B030D-6E8A-4147-A177-3AD203B41FA5}">
                      <a16:colId xmlns:a16="http://schemas.microsoft.com/office/drawing/2014/main" val="2723590230"/>
                    </a:ext>
                  </a:extLst>
                </a:gridCol>
                <a:gridCol w="1439627">
                  <a:extLst>
                    <a:ext uri="{9D8B030D-6E8A-4147-A177-3AD203B41FA5}">
                      <a16:colId xmlns:a16="http://schemas.microsoft.com/office/drawing/2014/main" val="51103866"/>
                    </a:ext>
                  </a:extLst>
                </a:gridCol>
                <a:gridCol w="1357589">
                  <a:extLst>
                    <a:ext uri="{9D8B030D-6E8A-4147-A177-3AD203B41FA5}">
                      <a16:colId xmlns:a16="http://schemas.microsoft.com/office/drawing/2014/main" val="4170223762"/>
                    </a:ext>
                  </a:extLst>
                </a:gridCol>
                <a:gridCol w="1206746">
                  <a:extLst>
                    <a:ext uri="{9D8B030D-6E8A-4147-A177-3AD203B41FA5}">
                      <a16:colId xmlns:a16="http://schemas.microsoft.com/office/drawing/2014/main" val="3058463257"/>
                    </a:ext>
                  </a:extLst>
                </a:gridCol>
              </a:tblGrid>
              <a:tr h="589547">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dirty="0">
                          <a:effectLst/>
                        </a:rPr>
                        <a:t>Nuclide Selection</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Branching Ratio</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Electron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Photon Dose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nchor="ctr"/>
                </a:tc>
                <a:extLst>
                  <a:ext uri="{0D108BD9-81ED-4DB2-BD59-A6C34878D82A}">
                    <a16:rowId xmlns:a16="http://schemas.microsoft.com/office/drawing/2014/main" val="1104169389"/>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Mo-99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880 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2.4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n/a</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880 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2.4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153577149"/>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Tc-99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630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0.125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79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73555867"/>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dirty="0">
                          <a:effectLst/>
                        </a:rPr>
                        <a:t>Tc-99m</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126</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3.9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0.875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110.25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3.41</a:t>
                      </a:r>
                    </a:p>
                  </a:txBody>
                  <a:tcPr marL="64135" marR="64135" marT="0" marB="0"/>
                </a:tc>
                <a:extLst>
                  <a:ext uri="{0D108BD9-81ED-4DB2-BD59-A6C34878D82A}">
                    <a16:rowId xmlns:a16="http://schemas.microsoft.com/office/drawing/2014/main" val="2113292885"/>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SUM</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1069</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5.81</a:t>
                      </a:r>
                    </a:p>
                  </a:txBody>
                  <a:tcPr marL="64135" marR="64135" marT="0" marB="0"/>
                </a:tc>
                <a:extLst>
                  <a:ext uri="{0D108BD9-81ED-4DB2-BD59-A6C34878D82A}">
                    <a16:rowId xmlns:a16="http://schemas.microsoft.com/office/drawing/2014/main" val="3300983604"/>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Mo-99D</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1000</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6.1</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172660248"/>
                  </a:ext>
                </a:extLst>
              </a:tr>
              <a:tr h="589547">
                <a:tc>
                  <a:txBody>
                    <a:bodyPr/>
                    <a:lstStyle/>
                    <a:p>
                      <a:pPr marL="0" marR="0" algn="just">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Difference</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a:effectLst/>
                        </a:rPr>
                        <a:t>4%</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tc>
                  <a:txBody>
                    <a:bodyPr/>
                    <a:lstStyle/>
                    <a:p>
                      <a:pPr marL="0" marR="0" algn="ctr">
                        <a:tabLst>
                          <a:tab pos="-630555" algn="l"/>
                          <a:tab pos="-314960" algn="l"/>
                          <a:tab pos="0" algn="l"/>
                          <a:tab pos="314960" algn="l"/>
                          <a:tab pos="630555" algn="l"/>
                          <a:tab pos="946150" algn="l"/>
                          <a:tab pos="1261745" algn="l"/>
                          <a:tab pos="1577340" algn="l"/>
                          <a:tab pos="1892300" algn="l"/>
                          <a:tab pos="2207895" algn="l"/>
                          <a:tab pos="2523490" algn="l"/>
                          <a:tab pos="2839085" algn="l"/>
                          <a:tab pos="3154680" algn="l"/>
                          <a:tab pos="3469640" algn="l"/>
                          <a:tab pos="3785235" algn="l"/>
                          <a:tab pos="4100830" algn="l"/>
                          <a:tab pos="4416425" algn="l"/>
                          <a:tab pos="4732020" algn="l"/>
                          <a:tab pos="5046980" algn="l"/>
                          <a:tab pos="5362575" algn="l"/>
                          <a:tab pos="5678170" algn="l"/>
                          <a:tab pos="5993765" algn="l"/>
                          <a:tab pos="6309360" algn="l"/>
                          <a:tab pos="6624320" algn="l"/>
                          <a:tab pos="6939915" algn="l"/>
                          <a:tab pos="7255510" algn="l"/>
                          <a:tab pos="7571105" algn="l"/>
                          <a:tab pos="7886700" algn="l"/>
                          <a:tab pos="8201660" algn="l"/>
                        </a:tabLst>
                      </a:pPr>
                      <a:r>
                        <a:rPr lang="en-US" sz="2400" dirty="0">
                          <a:effectLst/>
                        </a:rPr>
                        <a:t>5%</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135" marR="64135" marT="0" marB="0"/>
                </a:tc>
                <a:extLst>
                  <a:ext uri="{0D108BD9-81ED-4DB2-BD59-A6C34878D82A}">
                    <a16:rowId xmlns:a16="http://schemas.microsoft.com/office/drawing/2014/main" val="2053583082"/>
                  </a:ext>
                </a:extLst>
              </a:tr>
            </a:tbl>
          </a:graphicData>
        </a:graphic>
      </p:graphicFrame>
    </p:spTree>
    <p:extLst>
      <p:ext uri="{BB962C8B-B14F-4D97-AF65-F5344CB8AC3E}">
        <p14:creationId xmlns:p14="http://schemas.microsoft.com/office/powerpoint/2010/main" val="1723026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BD76-8284-350B-F5FB-CAC21BDF3397}"/>
              </a:ext>
            </a:extLst>
          </p:cNvPr>
          <p:cNvSpPr>
            <a:spLocks noGrp="1"/>
          </p:cNvSpPr>
          <p:nvPr>
            <p:ph type="title"/>
          </p:nvPr>
        </p:nvSpPr>
        <p:spPr>
          <a:xfrm>
            <a:off x="838200" y="2924174"/>
            <a:ext cx="10515600" cy="1009651"/>
          </a:xfrm>
        </p:spPr>
        <p:txBody>
          <a:bodyPr/>
          <a:lstStyle/>
          <a:p>
            <a:pPr algn="ctr"/>
            <a:r>
              <a:rPr lang="en-US"/>
              <a:t>Decay Correction</a:t>
            </a:r>
          </a:p>
        </p:txBody>
      </p:sp>
      <p:sp>
        <p:nvSpPr>
          <p:cNvPr id="3" name="Date Placeholder 2">
            <a:extLst>
              <a:ext uri="{FF2B5EF4-FFF2-40B4-BE49-F238E27FC236}">
                <a16:creationId xmlns:a16="http://schemas.microsoft.com/office/drawing/2014/main" id="{44405C96-3260-421A-E1FD-DBD0003C1A80}"/>
              </a:ext>
            </a:extLst>
          </p:cNvPr>
          <p:cNvSpPr>
            <a:spLocks noGrp="1"/>
          </p:cNvSpPr>
          <p:nvPr>
            <p:ph type="dt" sz="half" idx="10"/>
          </p:nvPr>
        </p:nvSpPr>
        <p:spPr/>
        <p:txBody>
          <a:bodyPr/>
          <a:lstStyle/>
          <a:p>
            <a:fld id="{3D5E0E80-49EE-6F44-A3A7-38DB96525A2F}" type="datetime1">
              <a:rPr lang="en-US" smtClean="0"/>
              <a:t>5/12/2025</a:t>
            </a:fld>
            <a:endParaRPr lang="en-US"/>
          </a:p>
        </p:txBody>
      </p:sp>
    </p:spTree>
    <p:extLst>
      <p:ext uri="{BB962C8B-B14F-4D97-AF65-F5344CB8AC3E}">
        <p14:creationId xmlns:p14="http://schemas.microsoft.com/office/powerpoint/2010/main" val="3918906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514E5-2C3F-7E74-4A29-78E2A0668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8F09A-A312-9ABD-E8C1-7276A2CBEDA0}"/>
              </a:ext>
            </a:extLst>
          </p:cNvPr>
          <p:cNvSpPr>
            <a:spLocks noGrp="1"/>
          </p:cNvSpPr>
          <p:nvPr>
            <p:ph type="title"/>
          </p:nvPr>
        </p:nvSpPr>
        <p:spPr/>
        <p:txBody>
          <a:bodyPr/>
          <a:lstStyle/>
          <a:p>
            <a:r>
              <a:rPr lang="en-US"/>
              <a:t>Decay Correction</a:t>
            </a:r>
          </a:p>
        </p:txBody>
      </p:sp>
      <p:sp>
        <p:nvSpPr>
          <p:cNvPr id="3" name="Content Placeholder 2">
            <a:extLst>
              <a:ext uri="{FF2B5EF4-FFF2-40B4-BE49-F238E27FC236}">
                <a16:creationId xmlns:a16="http://schemas.microsoft.com/office/drawing/2014/main" id="{D577A6CD-C55C-9DAC-0B8B-53D4212715E2}"/>
              </a:ext>
            </a:extLst>
          </p:cNvPr>
          <p:cNvSpPr>
            <a:spLocks noGrp="1"/>
          </p:cNvSpPr>
          <p:nvPr>
            <p:ph idx="1"/>
          </p:nvPr>
        </p:nvSpPr>
        <p:spPr/>
        <p:txBody>
          <a:bodyPr>
            <a:normAutofit/>
          </a:bodyPr>
          <a:lstStyle/>
          <a:p>
            <a:pPr marL="0" indent="0">
              <a:buNone/>
            </a:pPr>
            <a:r>
              <a:rPr lang="en-US"/>
              <a:t>The VARSKIN output window provides three main radiation dose estimates: </a:t>
            </a:r>
          </a:p>
          <a:p>
            <a:pPr marL="971550" lvl="1" indent="-514350">
              <a:buAutoNum type="arabicParenBoth"/>
            </a:pPr>
            <a:r>
              <a:rPr lang="en-US"/>
              <a:t>initial dose rate; </a:t>
            </a:r>
          </a:p>
          <a:p>
            <a:pPr marL="971550" lvl="1" indent="-514350">
              <a:buAutoNum type="arabicParenBoth"/>
            </a:pPr>
            <a:r>
              <a:rPr lang="en-US"/>
              <a:t>dose (no decay); and </a:t>
            </a:r>
          </a:p>
          <a:p>
            <a:pPr marL="971550" lvl="1" indent="-514350">
              <a:buAutoNum type="arabicParenBoth"/>
            </a:pPr>
            <a:r>
              <a:rPr lang="en-US"/>
              <a:t>decay-corrected dose. </a:t>
            </a:r>
          </a:p>
          <a:p>
            <a:pPr marL="0" indent="0">
              <a:buNone/>
            </a:pPr>
            <a:r>
              <a:rPr lang="en-US"/>
              <a:t>At first glance, the user may think that it is odd for a total dose to be calculated that does not consider radioactive decay. VARSKIN, however, has this feature so that decay progeny in </a:t>
            </a:r>
            <a:r>
              <a:rPr lang="en-US" b="1" i="1"/>
              <a:t>secular</a:t>
            </a:r>
            <a:r>
              <a:rPr lang="en-US"/>
              <a:t> </a:t>
            </a:r>
            <a:r>
              <a:rPr lang="en-US" b="1" i="1"/>
              <a:t>equilibrium</a:t>
            </a:r>
            <a:r>
              <a:rPr lang="en-US"/>
              <a:t> with its parent can receive full consideration in the dose calculation.</a:t>
            </a:r>
          </a:p>
        </p:txBody>
      </p:sp>
      <p:sp>
        <p:nvSpPr>
          <p:cNvPr id="4" name="Date Placeholder 3">
            <a:extLst>
              <a:ext uri="{FF2B5EF4-FFF2-40B4-BE49-F238E27FC236}">
                <a16:creationId xmlns:a16="http://schemas.microsoft.com/office/drawing/2014/main" id="{4118EDB5-D19E-674A-6E3F-5C718ED5BE8A}"/>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4204321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291053-08CF-0886-25F0-9FD930B0B1E3}"/>
              </a:ext>
            </a:extLst>
          </p:cNvPr>
          <p:cNvPicPr>
            <a:picLocks noChangeAspect="1"/>
          </p:cNvPicPr>
          <p:nvPr/>
        </p:nvPicPr>
        <p:blipFill>
          <a:blip r:embed="rId2"/>
          <a:stretch>
            <a:fillRect/>
          </a:stretch>
        </p:blipFill>
        <p:spPr>
          <a:xfrm>
            <a:off x="998491" y="950480"/>
            <a:ext cx="8651118" cy="5267198"/>
          </a:xfrm>
          <a:prstGeom prst="rect">
            <a:avLst/>
          </a:prstGeom>
        </p:spPr>
      </p:pic>
      <p:sp>
        <p:nvSpPr>
          <p:cNvPr id="2" name="Date Placeholder 1">
            <a:extLst>
              <a:ext uri="{FF2B5EF4-FFF2-40B4-BE49-F238E27FC236}">
                <a16:creationId xmlns:a16="http://schemas.microsoft.com/office/drawing/2014/main" id="{25558B22-8C52-FECC-B586-ED0E7F059C46}"/>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3" name="Picture 2">
            <a:extLst>
              <a:ext uri="{FF2B5EF4-FFF2-40B4-BE49-F238E27FC236}">
                <a16:creationId xmlns:a16="http://schemas.microsoft.com/office/drawing/2014/main" id="{AAF3D029-0CA8-25C6-5F46-E4FF90A59E78}"/>
              </a:ext>
            </a:extLst>
          </p:cNvPr>
          <p:cNvPicPr>
            <a:picLocks noChangeAspect="1"/>
          </p:cNvPicPr>
          <p:nvPr/>
        </p:nvPicPr>
        <p:blipFill>
          <a:blip r:embed="rId3"/>
          <a:stretch>
            <a:fillRect/>
          </a:stretch>
        </p:blipFill>
        <p:spPr>
          <a:xfrm>
            <a:off x="546166" y="297995"/>
            <a:ext cx="7399035" cy="4531467"/>
          </a:xfrm>
          <a:prstGeom prst="rect">
            <a:avLst/>
          </a:prstGeom>
        </p:spPr>
      </p:pic>
      <p:sp>
        <p:nvSpPr>
          <p:cNvPr id="4" name="TextBox 3">
            <a:extLst>
              <a:ext uri="{FF2B5EF4-FFF2-40B4-BE49-F238E27FC236}">
                <a16:creationId xmlns:a16="http://schemas.microsoft.com/office/drawing/2014/main" id="{13A25A01-8278-7E66-915E-D24DDC21937F}"/>
              </a:ext>
            </a:extLst>
          </p:cNvPr>
          <p:cNvSpPr txBox="1"/>
          <p:nvPr/>
        </p:nvSpPr>
        <p:spPr>
          <a:xfrm>
            <a:off x="998491" y="1366220"/>
            <a:ext cx="1709314" cy="369332"/>
          </a:xfrm>
          <a:prstGeom prst="rect">
            <a:avLst/>
          </a:prstGeom>
          <a:noFill/>
        </p:spPr>
        <p:txBody>
          <a:bodyPr wrap="none" rtlCol="0">
            <a:spAutoFit/>
          </a:bodyPr>
          <a:lstStyle/>
          <a:p>
            <a:r>
              <a:rPr lang="en-US" dirty="0">
                <a:solidFill>
                  <a:schemeClr val="accent1">
                    <a:lumMod val="60000"/>
                    <a:lumOff val="40000"/>
                  </a:schemeClr>
                </a:solidFill>
              </a:rPr>
              <a:t>Initial Dose Rate</a:t>
            </a:r>
          </a:p>
        </p:txBody>
      </p:sp>
      <p:sp>
        <p:nvSpPr>
          <p:cNvPr id="5" name="TextBox 4">
            <a:extLst>
              <a:ext uri="{FF2B5EF4-FFF2-40B4-BE49-F238E27FC236}">
                <a16:creationId xmlns:a16="http://schemas.microsoft.com/office/drawing/2014/main" id="{488DD265-AF5F-7A65-1F81-96744B3819D1}"/>
              </a:ext>
            </a:extLst>
          </p:cNvPr>
          <p:cNvSpPr txBox="1"/>
          <p:nvPr/>
        </p:nvSpPr>
        <p:spPr>
          <a:xfrm>
            <a:off x="853915" y="2893108"/>
            <a:ext cx="1688476" cy="369332"/>
          </a:xfrm>
          <a:prstGeom prst="rect">
            <a:avLst/>
          </a:prstGeom>
          <a:noFill/>
        </p:spPr>
        <p:txBody>
          <a:bodyPr wrap="none" rtlCol="0">
            <a:spAutoFit/>
          </a:bodyPr>
          <a:lstStyle/>
          <a:p>
            <a:r>
              <a:rPr lang="en-US" dirty="0">
                <a:solidFill>
                  <a:schemeClr val="accent1">
                    <a:lumMod val="60000"/>
                    <a:lumOff val="40000"/>
                  </a:schemeClr>
                </a:solidFill>
              </a:rPr>
              <a:t>Dose (no decay)</a:t>
            </a:r>
          </a:p>
        </p:txBody>
      </p:sp>
      <p:sp>
        <p:nvSpPr>
          <p:cNvPr id="8" name="TextBox 7">
            <a:extLst>
              <a:ext uri="{FF2B5EF4-FFF2-40B4-BE49-F238E27FC236}">
                <a16:creationId xmlns:a16="http://schemas.microsoft.com/office/drawing/2014/main" id="{847BBCCE-45C0-F685-4D96-60B54482D153}"/>
              </a:ext>
            </a:extLst>
          </p:cNvPr>
          <p:cNvSpPr txBox="1"/>
          <p:nvPr/>
        </p:nvSpPr>
        <p:spPr>
          <a:xfrm>
            <a:off x="9649609" y="5303520"/>
            <a:ext cx="2252027" cy="369332"/>
          </a:xfrm>
          <a:prstGeom prst="rect">
            <a:avLst/>
          </a:prstGeom>
          <a:noFill/>
        </p:spPr>
        <p:txBody>
          <a:bodyPr wrap="none" rtlCol="0">
            <a:spAutoFit/>
          </a:bodyPr>
          <a:lstStyle/>
          <a:p>
            <a:r>
              <a:rPr lang="en-US" dirty="0">
                <a:solidFill>
                  <a:schemeClr val="accent1">
                    <a:lumMod val="60000"/>
                    <a:lumOff val="40000"/>
                  </a:schemeClr>
                </a:solidFill>
              </a:rPr>
              <a:t>Decay Corrected Dose</a:t>
            </a:r>
          </a:p>
        </p:txBody>
      </p:sp>
      <p:sp>
        <p:nvSpPr>
          <p:cNvPr id="9" name="Oval 8">
            <a:extLst>
              <a:ext uri="{FF2B5EF4-FFF2-40B4-BE49-F238E27FC236}">
                <a16:creationId xmlns:a16="http://schemas.microsoft.com/office/drawing/2014/main" id="{7A1F0557-DE5C-2471-8E82-795C027C6647}"/>
              </a:ext>
            </a:extLst>
          </p:cNvPr>
          <p:cNvSpPr/>
          <p:nvPr/>
        </p:nvSpPr>
        <p:spPr>
          <a:xfrm>
            <a:off x="7982175" y="4604273"/>
            <a:ext cx="903642" cy="774551"/>
          </a:xfrm>
          <a:prstGeom prst="ellipse">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E5555B0-FD49-BD77-BEFA-59DC4BEA2A29}"/>
              </a:ext>
            </a:extLst>
          </p:cNvPr>
          <p:cNvSpPr/>
          <p:nvPr/>
        </p:nvSpPr>
        <p:spPr>
          <a:xfrm>
            <a:off x="5079311" y="1765896"/>
            <a:ext cx="1439822" cy="1496544"/>
          </a:xfrm>
          <a:prstGeom prst="ellipse">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CFDAA8C-1653-2270-BEB8-E6E3406E4FE9}"/>
              </a:ext>
            </a:extLst>
          </p:cNvPr>
          <p:cNvSpPr/>
          <p:nvPr/>
        </p:nvSpPr>
        <p:spPr>
          <a:xfrm>
            <a:off x="5068553" y="3219899"/>
            <a:ext cx="1439823" cy="1678899"/>
          </a:xfrm>
          <a:prstGeom prst="ellipse">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20BFDEA-D52C-514B-BB5D-69463102D34B}"/>
              </a:ext>
            </a:extLst>
          </p:cNvPr>
          <p:cNvCxnSpPr>
            <a:cxnSpLocks/>
          </p:cNvCxnSpPr>
          <p:nvPr/>
        </p:nvCxnSpPr>
        <p:spPr>
          <a:xfrm>
            <a:off x="2707805" y="1583541"/>
            <a:ext cx="2360748" cy="618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0254D12-BE4E-BB4F-7FFA-0434FFA5D8F4}"/>
              </a:ext>
            </a:extLst>
          </p:cNvPr>
          <p:cNvCxnSpPr>
            <a:cxnSpLocks/>
          </p:cNvCxnSpPr>
          <p:nvPr/>
        </p:nvCxnSpPr>
        <p:spPr>
          <a:xfrm>
            <a:off x="2553149" y="3219899"/>
            <a:ext cx="2478430" cy="839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26C19DC-C2D7-6B78-A488-D7D47D6B69A7}"/>
              </a:ext>
            </a:extLst>
          </p:cNvPr>
          <p:cNvCxnSpPr>
            <a:cxnSpLocks/>
          </p:cNvCxnSpPr>
          <p:nvPr/>
        </p:nvCxnSpPr>
        <p:spPr>
          <a:xfrm flipH="1" flipV="1">
            <a:off x="8885817" y="5164848"/>
            <a:ext cx="1473799" cy="232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854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5D2A-B811-5B8C-5CED-D67EC7875804}"/>
              </a:ext>
            </a:extLst>
          </p:cNvPr>
          <p:cNvSpPr>
            <a:spLocks noGrp="1"/>
          </p:cNvSpPr>
          <p:nvPr>
            <p:ph type="title"/>
          </p:nvPr>
        </p:nvSpPr>
        <p:spPr/>
        <p:txBody>
          <a:bodyPr/>
          <a:lstStyle/>
          <a:p>
            <a:r>
              <a:rPr lang="en-US"/>
              <a:t>Secular Equilibrium</a:t>
            </a:r>
          </a:p>
        </p:txBody>
      </p:sp>
      <p:sp>
        <p:nvSpPr>
          <p:cNvPr id="3" name="Content Placeholder 2">
            <a:extLst>
              <a:ext uri="{FF2B5EF4-FFF2-40B4-BE49-F238E27FC236}">
                <a16:creationId xmlns:a16="http://schemas.microsoft.com/office/drawing/2014/main" id="{5737D830-C83C-4F2B-5E53-B720A65E2F65}"/>
              </a:ext>
            </a:extLst>
          </p:cNvPr>
          <p:cNvSpPr>
            <a:spLocks noGrp="1"/>
          </p:cNvSpPr>
          <p:nvPr>
            <p:ph idx="1"/>
          </p:nvPr>
        </p:nvSpPr>
        <p:spPr/>
        <p:txBody>
          <a:bodyPr/>
          <a:lstStyle/>
          <a:p>
            <a:r>
              <a:rPr lang="en-US"/>
              <a:t>Production rate of daughter nuclide equals its decay rate</a:t>
            </a:r>
          </a:p>
          <a:p>
            <a:r>
              <a:rPr lang="en-US"/>
              <a:t>When parent nuclide has a much higher half life than the daughter (more than 2 orders of magnitude generally)</a:t>
            </a:r>
          </a:p>
          <a:p>
            <a:r>
              <a:rPr lang="en-US"/>
              <a:t>Equilibrium occurs around 10 half lives of the daughter </a:t>
            </a:r>
          </a:p>
        </p:txBody>
      </p:sp>
      <p:sp>
        <p:nvSpPr>
          <p:cNvPr id="4" name="Date Placeholder 3">
            <a:extLst>
              <a:ext uri="{FF2B5EF4-FFF2-40B4-BE49-F238E27FC236}">
                <a16:creationId xmlns:a16="http://schemas.microsoft.com/office/drawing/2014/main" id="{FA5FF640-923F-76E5-9F6E-D6B83789C4A1}"/>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1665358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29BE3-DB04-6B77-33D2-C76EBC344DC0}"/>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3" name="Picture 2">
            <a:extLst>
              <a:ext uri="{FF2B5EF4-FFF2-40B4-BE49-F238E27FC236}">
                <a16:creationId xmlns:a16="http://schemas.microsoft.com/office/drawing/2014/main" id="{8F1D88BA-1658-1A95-9939-9F1BA35E2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501" y="1167360"/>
            <a:ext cx="7932997" cy="4940539"/>
          </a:xfrm>
          <a:prstGeom prst="rect">
            <a:avLst/>
          </a:prstGeom>
        </p:spPr>
      </p:pic>
    </p:spTree>
    <p:extLst>
      <p:ext uri="{BB962C8B-B14F-4D97-AF65-F5344CB8AC3E}">
        <p14:creationId xmlns:p14="http://schemas.microsoft.com/office/powerpoint/2010/main" val="2883689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1A8A3E-ACF1-FFC6-0289-6C65BA51CEF4}"/>
              </a:ext>
            </a:extLst>
          </p:cNvPr>
          <p:cNvSpPr>
            <a:spLocks noGrp="1"/>
          </p:cNvSpPr>
          <p:nvPr>
            <p:ph idx="1"/>
          </p:nvPr>
        </p:nvSpPr>
        <p:spPr/>
        <p:txBody>
          <a:bodyPr/>
          <a:lstStyle/>
          <a:p>
            <a:pPr marL="0" indent="0">
              <a:buNone/>
            </a:pPr>
            <a:r>
              <a:rPr lang="en-US"/>
              <a:t>One such example is </a:t>
            </a:r>
            <a:r>
              <a:rPr lang="en-US" baseline="30000"/>
              <a:t>137</a:t>
            </a:r>
            <a:r>
              <a:rPr lang="en-US"/>
              <a:t>Cs (half-life of 30 yrs) and its progeny </a:t>
            </a:r>
            <a:r>
              <a:rPr lang="en-US" baseline="30000"/>
              <a:t>137m</a:t>
            </a:r>
            <a:r>
              <a:rPr lang="en-US"/>
              <a:t>Ba (half-life of about 2.55 m). Using a 10-half-life rule of thumb, the </a:t>
            </a:r>
            <a:r>
              <a:rPr lang="en-US" baseline="30000"/>
              <a:t>137m</a:t>
            </a:r>
            <a:r>
              <a:rPr lang="en-US"/>
              <a:t>Ba activity will be fully in-grown from a pure </a:t>
            </a:r>
            <a:r>
              <a:rPr lang="en-US" baseline="30000"/>
              <a:t>137</a:t>
            </a:r>
            <a:r>
              <a:rPr lang="en-US"/>
              <a:t>Cs source within about 25 minutes, after which the activity of both parent and progeny will be equal (secular equilibrium).</a:t>
            </a:r>
          </a:p>
        </p:txBody>
      </p:sp>
      <p:sp>
        <p:nvSpPr>
          <p:cNvPr id="4" name="Date Placeholder 3">
            <a:extLst>
              <a:ext uri="{FF2B5EF4-FFF2-40B4-BE49-F238E27FC236}">
                <a16:creationId xmlns:a16="http://schemas.microsoft.com/office/drawing/2014/main" id="{28196644-2CBF-A38B-0F4B-6CF36796630D}"/>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4196536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7B18D-DDA5-8D1A-6662-F66EE43E510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947C7A-EDE4-F62C-3809-E0B0F103CA33}"/>
                  </a:ext>
                </a:extLst>
              </p:cNvPr>
              <p:cNvSpPr>
                <a:spLocks noGrp="1"/>
              </p:cNvSpPr>
              <p:nvPr>
                <p:ph idx="1"/>
              </p:nvPr>
            </p:nvSpPr>
            <p:spPr>
              <a:xfrm>
                <a:off x="838200" y="1149927"/>
                <a:ext cx="10515600" cy="5027035"/>
              </a:xfrm>
            </p:spPr>
            <p:txBody>
              <a:bodyPr/>
              <a:lstStyle/>
              <a:p>
                <a:pPr marL="0" indent="0">
                  <a:buNone/>
                </a:pPr>
                <a:r>
                  <a:rPr lang="en-US" dirty="0"/>
                  <a:t>The VARSKIN output window provides three main radiation dose estimates: (1) initial dose rate; (2) dose (no decay); and (3) decay-corrected dose.  The code first estimates dose rate at the start of exposure and then calculates the other two estimates from that value based on different handlings of exposure time.  The dose (no decay) is calculated as simply the product of initial dose rate and exposure time (i.e., assumes that dose rate stays constant during exposure):</a:t>
                </a:r>
              </a:p>
              <a:p>
                <a:endParaRPr lang="en-US" dirty="0"/>
              </a:p>
              <a:p>
                <a:pPr marL="0" indent="0">
                  <a:buNone/>
                </a:pPr>
                <a14:m>
                  <m:oMathPara xmlns:m="http://schemas.openxmlformats.org/officeDocument/2006/math">
                    <m:oMathParaPr>
                      <m:jc m:val="centerGroup"/>
                    </m:oMathParaPr>
                    <m:oMath xmlns:m="http://schemas.openxmlformats.org/officeDocument/2006/math">
                      <m:r>
                        <a:rPr lang="en-US" sz="44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4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𝑡</m:t>
                      </m:r>
                      <m:r>
                        <a:rPr lang="en-US" sz="44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e>
                      </m:acc>
                      <m:d>
                        <m:dPr>
                          <m:ctrlP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𝑡</m:t>
                      </m:r>
                    </m:oMath>
                  </m:oMathPara>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mc:Choice>
        <mc:Fallback xmlns="">
          <p:sp>
            <p:nvSpPr>
              <p:cNvPr id="3" name="Content Placeholder 2">
                <a:extLst>
                  <a:ext uri="{FF2B5EF4-FFF2-40B4-BE49-F238E27FC236}">
                    <a16:creationId xmlns:a16="http://schemas.microsoft.com/office/drawing/2014/main" id="{C3947C7A-EDE4-F62C-3809-E0B0F103CA33}"/>
                  </a:ext>
                </a:extLst>
              </p:cNvPr>
              <p:cNvSpPr>
                <a:spLocks noGrp="1" noRot="1" noChangeAspect="1" noMove="1" noResize="1" noEditPoints="1" noAdjustHandles="1" noChangeArrowheads="1" noChangeShapeType="1" noTextEdit="1"/>
              </p:cNvSpPr>
              <p:nvPr>
                <p:ph idx="1"/>
              </p:nvPr>
            </p:nvSpPr>
            <p:spPr>
              <a:xfrm>
                <a:off x="838200" y="1149927"/>
                <a:ext cx="10515600" cy="5027035"/>
              </a:xfrm>
              <a:blipFill>
                <a:blip r:embed="rId2"/>
                <a:stretch>
                  <a:fillRect l="-1217" t="-2184" r="-75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ADFA0D6-1D41-C5DE-3C9A-9DE80FBA4D68}"/>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2867991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FE306-3734-DC63-A651-3EA0216FD63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CC2EEF-DFA7-DDF8-4E79-C921B5C09161}"/>
                  </a:ext>
                </a:extLst>
              </p:cNvPr>
              <p:cNvSpPr>
                <a:spLocks noGrp="1"/>
              </p:cNvSpPr>
              <p:nvPr>
                <p:ph idx="1"/>
              </p:nvPr>
            </p:nvSpPr>
            <p:spPr/>
            <p:txBody>
              <a:bodyPr/>
              <a:lstStyle/>
              <a:p>
                <a:pPr marL="0" indent="0">
                  <a:buNone/>
                </a:pPr>
                <a:r>
                  <a:rPr lang="en-US" dirty="0"/>
                  <a:t>decay-corrected dose is calculated by time-integrating the changing dose rate:</a:t>
                </a:r>
              </a:p>
              <a:p>
                <a:endParaRPr lang="en-US" dirty="0"/>
              </a:p>
              <a:p>
                <a:pPr marL="0" marR="0" indent="0" algn="just">
                  <a:buNone/>
                </a:pPr>
                <a14:m>
                  <m:oMathPara xmlns:m="http://schemas.openxmlformats.org/officeDocument/2006/math">
                    <m:oMathParaPr>
                      <m:jc m:val="centerGroup"/>
                    </m:oMathParaPr>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e>
                        <m:sub>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𝑑𝑐</m:t>
                          </m:r>
                        </m:sub>
                      </m:sSub>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nary>
                        <m:naryPr>
                          <m:limLoc m:val="subSup"/>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naryPr>
                        <m:sub>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sub>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sup>
                        <m:e>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e>
                          </m:acc>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𝑡</m:t>
                              </m:r>
                            </m:e>
                          </m:d>
                        </m:e>
                      </m:nary>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𝑑𝑡</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e>
                      </m:acc>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d>
                      <m:nary>
                        <m:naryPr>
                          <m:limLoc m:val="subSup"/>
                          <m:ctrlPr>
                            <a:rPr lang="en-US" sz="4000" i="1">
                              <a:solidFill>
                                <a:srgbClr val="000000"/>
                              </a:solidFill>
                              <a:effectLst/>
                              <a:latin typeface="Cambria Math" panose="02040503050406030204" pitchFamily="18" charset="0"/>
                              <a:ea typeface="MS Mincho" panose="02020609040205080304" pitchFamily="49" charset="-128"/>
                              <a:cs typeface="Arial" panose="020B0604020202020204" pitchFamily="34" charset="0"/>
                            </a:rPr>
                          </m:ctrlPr>
                        </m:naryPr>
                        <m:sub>
                          <m:r>
                            <a:rPr lang="en-US" sz="4000" i="1">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0</m:t>
                          </m:r>
                        </m:sub>
                        <m:sup>
                          <m:r>
                            <a:rPr lang="en-US" sz="4000" i="1">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𝑇</m:t>
                          </m:r>
                        </m:sup>
                        <m:e>
                          <m:sSup>
                            <m:sSupPr>
                              <m:ctrlPr>
                                <a:rPr lang="en-US" sz="4000" i="1">
                                  <a:solidFill>
                                    <a:srgbClr val="000000"/>
                                  </a:solidFill>
                                  <a:effectLst/>
                                  <a:latin typeface="Cambria Math" panose="02040503050406030204" pitchFamily="18" charset="0"/>
                                  <a:ea typeface="MS Mincho" panose="02020609040205080304" pitchFamily="49" charset="-128"/>
                                  <a:cs typeface="Arial" panose="020B0604020202020204" pitchFamily="34" charset="0"/>
                                </a:rPr>
                              </m:ctrlPr>
                            </m:sSupPr>
                            <m:e>
                              <m:r>
                                <a:rPr lang="en-US" sz="4000" i="1">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𝑒</m:t>
                              </m:r>
                            </m:e>
                            <m:sup>
                              <m:r>
                                <a:rPr lang="en-US" sz="4000" i="1">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m:t>
                              </m:r>
                              <m:r>
                                <a:rPr lang="en-US" sz="4000" i="1">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𝜆</m:t>
                              </m:r>
                              <m:r>
                                <a:rPr lang="en-US" sz="4000" i="1">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𝑡</m:t>
                              </m:r>
                            </m:sup>
                          </m:sSup>
                        </m:e>
                      </m:nary>
                      <m:r>
                        <a:rPr lang="en-US" sz="4000" i="1">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𝑑𝑡</m:t>
                      </m:r>
                    </m:oMath>
                  </m:oMathPara>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mc:Choice>
        <mc:Fallback xmlns="">
          <p:sp>
            <p:nvSpPr>
              <p:cNvPr id="3" name="Content Placeholder 2">
                <a:extLst>
                  <a:ext uri="{FF2B5EF4-FFF2-40B4-BE49-F238E27FC236}">
                    <a16:creationId xmlns:a16="http://schemas.microsoft.com/office/drawing/2014/main" id="{FECC2EEF-DFA7-DDF8-4E79-C921B5C09161}"/>
                  </a:ext>
                </a:extLst>
              </p:cNvPr>
              <p:cNvSpPr>
                <a:spLocks noGrp="1" noRot="1" noChangeAspect="1" noMove="1" noResize="1" noEditPoints="1" noAdjustHandles="1" noChangeArrowheads="1" noChangeShapeType="1" noTextEdit="1"/>
              </p:cNvSpPr>
              <p:nvPr>
                <p:ph idx="1"/>
              </p:nvPr>
            </p:nvSpPr>
            <p:spPr>
              <a:blipFill>
                <a:blip r:embed="rId2"/>
                <a:stretch>
                  <a:fillRect l="-1217" t="-248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136A584-DFF0-FA1F-6B99-5432BB287D6C}"/>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193947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3E645-29DB-01A9-8201-46F1C3C56AA8}"/>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51F919A0-6260-621E-A899-F8B6FAAA372C}"/>
              </a:ext>
            </a:extLst>
          </p:cNvPr>
          <p:cNvPicPr>
            <a:picLocks noChangeAspect="1"/>
          </p:cNvPicPr>
          <p:nvPr/>
        </p:nvPicPr>
        <p:blipFill>
          <a:blip r:embed="rId2"/>
          <a:stretch>
            <a:fillRect/>
          </a:stretch>
        </p:blipFill>
        <p:spPr>
          <a:xfrm>
            <a:off x="1411400" y="1051354"/>
            <a:ext cx="7212927" cy="4892246"/>
          </a:xfrm>
          <a:prstGeom prst="rect">
            <a:avLst/>
          </a:prstGeom>
        </p:spPr>
      </p:pic>
    </p:spTree>
    <p:extLst>
      <p:ext uri="{BB962C8B-B14F-4D97-AF65-F5344CB8AC3E}">
        <p14:creationId xmlns:p14="http://schemas.microsoft.com/office/powerpoint/2010/main" val="13696449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6E0E8-F711-4A80-3488-BD4E85A32F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3CE127-E0A6-4511-CB52-EB646C56C2A0}"/>
              </a:ext>
            </a:extLst>
          </p:cNvPr>
          <p:cNvSpPr>
            <a:spLocks noGrp="1"/>
          </p:cNvSpPr>
          <p:nvPr>
            <p:ph idx="1"/>
          </p:nvPr>
        </p:nvSpPr>
        <p:spPr>
          <a:xfrm>
            <a:off x="838200" y="2230582"/>
            <a:ext cx="10515600" cy="3946380"/>
          </a:xfrm>
        </p:spPr>
        <p:txBody>
          <a:bodyPr>
            <a:normAutofit/>
          </a:bodyPr>
          <a:lstStyle/>
          <a:p>
            <a:pPr marL="0" indent="0">
              <a:buNone/>
            </a:pPr>
            <a:r>
              <a:rPr lang="en-US" dirty="0"/>
              <a:t>Calculate dose for a </a:t>
            </a:r>
            <a:r>
              <a:rPr lang="en-US" baseline="30000" dirty="0"/>
              <a:t>137</a:t>
            </a:r>
            <a:r>
              <a:rPr lang="en-US" dirty="0"/>
              <a:t>Cs point source of 1 MBq, an exposure time of 1 hour, and a 10 cm</a:t>
            </a:r>
            <a:r>
              <a:rPr lang="en-US" baseline="30000" dirty="0"/>
              <a:t>2</a:t>
            </a:r>
            <a:r>
              <a:rPr lang="en-US" dirty="0"/>
              <a:t> averaging area at a depth of 7 mg/cm</a:t>
            </a:r>
            <a:r>
              <a:rPr lang="en-US" baseline="30000" dirty="0"/>
              <a:t>2</a:t>
            </a:r>
            <a:r>
              <a:rPr lang="en-US" dirty="0"/>
              <a:t>.</a:t>
            </a:r>
          </a:p>
          <a:p>
            <a:endParaRPr lang="en-US" dirty="0"/>
          </a:p>
        </p:txBody>
      </p:sp>
      <p:sp>
        <p:nvSpPr>
          <p:cNvPr id="4" name="Date Placeholder 3">
            <a:extLst>
              <a:ext uri="{FF2B5EF4-FFF2-40B4-BE49-F238E27FC236}">
                <a16:creationId xmlns:a16="http://schemas.microsoft.com/office/drawing/2014/main" id="{EFF675A1-A30E-FE0C-9639-EEBD5044C831}"/>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3691379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56AF8-9B3E-107C-814D-1929F4ADFC8D}"/>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3" name="20250511-2135-49.6756355">
            <a:hlinkClick r:id="" action="ppaction://media"/>
            <a:extLst>
              <a:ext uri="{FF2B5EF4-FFF2-40B4-BE49-F238E27FC236}">
                <a16:creationId xmlns:a16="http://schemas.microsoft.com/office/drawing/2014/main" id="{C64B9D36-5A3B-CE3E-466C-71A588682B3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64647" y="391621"/>
            <a:ext cx="6592831" cy="5704191"/>
          </a:xfrm>
          <a:prstGeom prst="rect">
            <a:avLst/>
          </a:prstGeom>
        </p:spPr>
      </p:pic>
    </p:spTree>
    <p:extLst>
      <p:ext uri="{BB962C8B-B14F-4D97-AF65-F5344CB8AC3E}">
        <p14:creationId xmlns:p14="http://schemas.microsoft.com/office/powerpoint/2010/main" val="121377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D744F6-9E31-685B-36F6-540CE8E6B95F}"/>
              </a:ext>
            </a:extLst>
          </p:cNvPr>
          <p:cNvPicPr>
            <a:picLocks noChangeAspect="1"/>
          </p:cNvPicPr>
          <p:nvPr/>
        </p:nvPicPr>
        <p:blipFill>
          <a:blip r:embed="rId3"/>
          <a:stretch>
            <a:fillRect/>
          </a:stretch>
        </p:blipFill>
        <p:spPr>
          <a:xfrm>
            <a:off x="3937073" y="1339153"/>
            <a:ext cx="7588177" cy="4652783"/>
          </a:xfrm>
          <a:prstGeom prst="rect">
            <a:avLst/>
          </a:prstGeom>
        </p:spPr>
      </p:pic>
      <p:sp>
        <p:nvSpPr>
          <p:cNvPr id="2" name="Date Placeholder 1">
            <a:extLst>
              <a:ext uri="{FF2B5EF4-FFF2-40B4-BE49-F238E27FC236}">
                <a16:creationId xmlns:a16="http://schemas.microsoft.com/office/drawing/2014/main" id="{AB905618-AA8F-7FDF-34E5-D4A7FCB49E53}"/>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F77D8BB7-CA2B-01A7-6756-0A9850FFB876}"/>
              </a:ext>
            </a:extLst>
          </p:cNvPr>
          <p:cNvPicPr>
            <a:picLocks noChangeAspect="1"/>
          </p:cNvPicPr>
          <p:nvPr/>
        </p:nvPicPr>
        <p:blipFill>
          <a:blip r:embed="rId4"/>
          <a:stretch>
            <a:fillRect/>
          </a:stretch>
        </p:blipFill>
        <p:spPr>
          <a:xfrm>
            <a:off x="616813" y="1181307"/>
            <a:ext cx="8137926" cy="4968477"/>
          </a:xfrm>
          <a:prstGeom prst="rect">
            <a:avLst/>
          </a:prstGeom>
        </p:spPr>
      </p:pic>
      <p:sp>
        <p:nvSpPr>
          <p:cNvPr id="6" name="Oval 5">
            <a:extLst>
              <a:ext uri="{FF2B5EF4-FFF2-40B4-BE49-F238E27FC236}">
                <a16:creationId xmlns:a16="http://schemas.microsoft.com/office/drawing/2014/main" id="{8CE30CBA-BA77-0C9E-F9D1-711EB47A5BE0}"/>
              </a:ext>
            </a:extLst>
          </p:cNvPr>
          <p:cNvSpPr/>
          <p:nvPr/>
        </p:nvSpPr>
        <p:spPr>
          <a:xfrm>
            <a:off x="8476946" y="2856119"/>
            <a:ext cx="1602889" cy="160288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F4B722-8CB1-C165-5326-A73EAC80CB42}"/>
              </a:ext>
            </a:extLst>
          </p:cNvPr>
          <p:cNvSpPr/>
          <p:nvPr/>
        </p:nvSpPr>
        <p:spPr>
          <a:xfrm>
            <a:off x="8537105" y="4373085"/>
            <a:ext cx="1602889" cy="160288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CCC6C2-33F8-E9C2-F5B3-E0F4FCC8E692}"/>
              </a:ext>
            </a:extLst>
          </p:cNvPr>
          <p:cNvSpPr txBox="1"/>
          <p:nvPr/>
        </p:nvSpPr>
        <p:spPr>
          <a:xfrm>
            <a:off x="10219108" y="6033184"/>
            <a:ext cx="1306142" cy="646331"/>
          </a:xfrm>
          <a:prstGeom prst="rect">
            <a:avLst/>
          </a:prstGeom>
          <a:noFill/>
        </p:spPr>
        <p:txBody>
          <a:bodyPr wrap="square" rtlCol="0">
            <a:spAutoFit/>
          </a:bodyPr>
          <a:lstStyle/>
          <a:p>
            <a:r>
              <a:rPr lang="en-US" dirty="0">
                <a:solidFill>
                  <a:srgbClr val="C00000"/>
                </a:solidFill>
              </a:rPr>
              <a:t>No Decay Correction</a:t>
            </a:r>
          </a:p>
        </p:txBody>
      </p:sp>
      <p:cxnSp>
        <p:nvCxnSpPr>
          <p:cNvPr id="10" name="Straight Arrow Connector 9">
            <a:extLst>
              <a:ext uri="{FF2B5EF4-FFF2-40B4-BE49-F238E27FC236}">
                <a16:creationId xmlns:a16="http://schemas.microsoft.com/office/drawing/2014/main" id="{E9F0B46F-DD66-B4A1-22CA-8FD36CA1F74C}"/>
              </a:ext>
            </a:extLst>
          </p:cNvPr>
          <p:cNvCxnSpPr>
            <a:cxnSpLocks/>
            <a:stCxn id="8" idx="1"/>
            <a:endCxn id="7" idx="5"/>
          </p:cNvCxnSpPr>
          <p:nvPr/>
        </p:nvCxnSpPr>
        <p:spPr>
          <a:xfrm flipH="1" flipV="1">
            <a:off x="9905256" y="5741236"/>
            <a:ext cx="313852" cy="6151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55BB5D7-5CAA-D607-F183-128166AB96FB}"/>
              </a:ext>
            </a:extLst>
          </p:cNvPr>
          <p:cNvSpPr txBox="1"/>
          <p:nvPr/>
        </p:nvSpPr>
        <p:spPr>
          <a:xfrm>
            <a:off x="9692640" y="2115583"/>
            <a:ext cx="1709314" cy="369332"/>
          </a:xfrm>
          <a:prstGeom prst="rect">
            <a:avLst/>
          </a:prstGeom>
          <a:noFill/>
        </p:spPr>
        <p:txBody>
          <a:bodyPr wrap="none" rtlCol="0">
            <a:spAutoFit/>
          </a:bodyPr>
          <a:lstStyle/>
          <a:p>
            <a:r>
              <a:rPr lang="en-US" dirty="0">
                <a:solidFill>
                  <a:schemeClr val="tx2"/>
                </a:solidFill>
              </a:rPr>
              <a:t>Initial Dose Rate</a:t>
            </a:r>
          </a:p>
        </p:txBody>
      </p:sp>
      <p:cxnSp>
        <p:nvCxnSpPr>
          <p:cNvPr id="14" name="Straight Arrow Connector 13">
            <a:extLst>
              <a:ext uri="{FF2B5EF4-FFF2-40B4-BE49-F238E27FC236}">
                <a16:creationId xmlns:a16="http://schemas.microsoft.com/office/drawing/2014/main" id="{4667ECB1-A8EE-D22F-1121-A7AEE7843991}"/>
              </a:ext>
            </a:extLst>
          </p:cNvPr>
          <p:cNvCxnSpPr>
            <a:endCxn id="6" idx="7"/>
          </p:cNvCxnSpPr>
          <p:nvPr/>
        </p:nvCxnSpPr>
        <p:spPr>
          <a:xfrm flipH="1">
            <a:off x="9845097" y="2484915"/>
            <a:ext cx="579063" cy="605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DE2D9F0-F681-3134-557D-F89D551B7E02}"/>
              </a:ext>
            </a:extLst>
          </p:cNvPr>
          <p:cNvSpPr/>
          <p:nvPr/>
        </p:nvSpPr>
        <p:spPr>
          <a:xfrm>
            <a:off x="3636085" y="5604734"/>
            <a:ext cx="4733364" cy="37124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06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A9438-9ECB-0071-8312-FE5BA46269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2913F-F0AB-7A22-9E7F-B8803E6812FC}"/>
              </a:ext>
            </a:extLst>
          </p:cNvPr>
          <p:cNvSpPr>
            <a:spLocks noGrp="1"/>
          </p:cNvSpPr>
          <p:nvPr>
            <p:ph idx="1"/>
          </p:nvPr>
        </p:nvSpPr>
        <p:spPr>
          <a:xfrm>
            <a:off x="838200" y="1494105"/>
            <a:ext cx="10515600" cy="4177247"/>
          </a:xfrm>
        </p:spPr>
        <p:txBody>
          <a:bodyPr/>
          <a:lstStyle/>
          <a:p>
            <a:r>
              <a:rPr lang="en-US" dirty="0"/>
              <a:t>In the next step, we run VARSKIN using the ICRP 107 database </a:t>
            </a:r>
            <a:r>
              <a:rPr lang="en-US" b="1" i="1" dirty="0"/>
              <a:t>without</a:t>
            </a:r>
            <a:r>
              <a:rPr lang="en-US" dirty="0"/>
              <a:t> automatic inclusion of daughter products.  We, therefore, must select both </a:t>
            </a:r>
            <a:r>
              <a:rPr lang="en-US" baseline="30000" dirty="0"/>
              <a:t>137</a:t>
            </a:r>
            <a:r>
              <a:rPr lang="en-US" dirty="0"/>
              <a:t>Cs and </a:t>
            </a:r>
            <a:r>
              <a:rPr lang="en-US" baseline="30000" dirty="0"/>
              <a:t>137m</a:t>
            </a:r>
            <a:r>
              <a:rPr lang="en-US" dirty="0"/>
              <a:t>Ba from the database.  For this VARSKIN execution, we assume that </a:t>
            </a:r>
            <a:r>
              <a:rPr lang="en-US" baseline="30000" dirty="0"/>
              <a:t>137</a:t>
            </a:r>
            <a:r>
              <a:rPr lang="en-US" dirty="0"/>
              <a:t>Cs and </a:t>
            </a:r>
            <a:r>
              <a:rPr lang="en-US" baseline="30000" dirty="0"/>
              <a:t>137m</a:t>
            </a:r>
            <a:r>
              <a:rPr lang="en-US" dirty="0"/>
              <a:t>Ba are in secular equilibrium (the activities are the same).  We examine the output for each nuclide separately (two figures below).</a:t>
            </a:r>
          </a:p>
        </p:txBody>
      </p:sp>
      <p:sp>
        <p:nvSpPr>
          <p:cNvPr id="4" name="Date Placeholder 3">
            <a:extLst>
              <a:ext uri="{FF2B5EF4-FFF2-40B4-BE49-F238E27FC236}">
                <a16:creationId xmlns:a16="http://schemas.microsoft.com/office/drawing/2014/main" id="{28C4C77F-9114-3075-57D4-38F04FBADF2F}"/>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2029015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01C07A-82F1-3732-38D5-A07C423B6DBC}"/>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5" name="Picture 4">
            <a:extLst>
              <a:ext uri="{FF2B5EF4-FFF2-40B4-BE49-F238E27FC236}">
                <a16:creationId xmlns:a16="http://schemas.microsoft.com/office/drawing/2014/main" id="{DE99A446-AF93-08C0-EAC6-08B28966C62A}"/>
              </a:ext>
            </a:extLst>
          </p:cNvPr>
          <p:cNvPicPr>
            <a:picLocks noChangeAspect="1"/>
          </p:cNvPicPr>
          <p:nvPr/>
        </p:nvPicPr>
        <p:blipFill>
          <a:blip r:embed="rId3"/>
          <a:stretch>
            <a:fillRect/>
          </a:stretch>
        </p:blipFill>
        <p:spPr>
          <a:xfrm>
            <a:off x="6701593" y="3686019"/>
            <a:ext cx="4943457" cy="3035456"/>
          </a:xfrm>
          <a:prstGeom prst="rect">
            <a:avLst/>
          </a:prstGeom>
        </p:spPr>
      </p:pic>
      <p:pic>
        <p:nvPicPr>
          <p:cNvPr id="7" name="Picture 6">
            <a:extLst>
              <a:ext uri="{FF2B5EF4-FFF2-40B4-BE49-F238E27FC236}">
                <a16:creationId xmlns:a16="http://schemas.microsoft.com/office/drawing/2014/main" id="{AE5A0A10-9A9B-B9AB-1AE6-0A4D1DEB4D2D}"/>
              </a:ext>
            </a:extLst>
          </p:cNvPr>
          <p:cNvPicPr>
            <a:picLocks noChangeAspect="1"/>
          </p:cNvPicPr>
          <p:nvPr/>
        </p:nvPicPr>
        <p:blipFill>
          <a:blip r:embed="rId4"/>
          <a:stretch>
            <a:fillRect/>
          </a:stretch>
        </p:blipFill>
        <p:spPr>
          <a:xfrm>
            <a:off x="6701595" y="999445"/>
            <a:ext cx="4943456" cy="3027571"/>
          </a:xfrm>
          <a:prstGeom prst="rect">
            <a:avLst/>
          </a:prstGeom>
        </p:spPr>
      </p:pic>
      <p:pic>
        <p:nvPicPr>
          <p:cNvPr id="4" name="Picture 3">
            <a:extLst>
              <a:ext uri="{FF2B5EF4-FFF2-40B4-BE49-F238E27FC236}">
                <a16:creationId xmlns:a16="http://schemas.microsoft.com/office/drawing/2014/main" id="{10699A22-1DF2-1C0A-7938-FA2EB73FFEA1}"/>
              </a:ext>
            </a:extLst>
          </p:cNvPr>
          <p:cNvPicPr>
            <a:picLocks noChangeAspect="1"/>
          </p:cNvPicPr>
          <p:nvPr/>
        </p:nvPicPr>
        <p:blipFill>
          <a:blip r:embed="rId5"/>
          <a:stretch>
            <a:fillRect/>
          </a:stretch>
        </p:blipFill>
        <p:spPr>
          <a:xfrm>
            <a:off x="546949" y="1311976"/>
            <a:ext cx="7935353" cy="4853344"/>
          </a:xfrm>
          <a:prstGeom prst="rect">
            <a:avLst/>
          </a:prstGeom>
        </p:spPr>
      </p:pic>
      <p:sp>
        <p:nvSpPr>
          <p:cNvPr id="8" name="Oval 7">
            <a:extLst>
              <a:ext uri="{FF2B5EF4-FFF2-40B4-BE49-F238E27FC236}">
                <a16:creationId xmlns:a16="http://schemas.microsoft.com/office/drawing/2014/main" id="{5EE3C9F6-FB93-D753-EEB7-78BFD4BFABAF}"/>
              </a:ext>
            </a:extLst>
          </p:cNvPr>
          <p:cNvSpPr/>
          <p:nvPr/>
        </p:nvSpPr>
        <p:spPr>
          <a:xfrm>
            <a:off x="9563548" y="2004146"/>
            <a:ext cx="1635163" cy="989703"/>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8A5BFCE-1AA7-7B83-7AEA-BF81B17FF1D9}"/>
              </a:ext>
            </a:extLst>
          </p:cNvPr>
          <p:cNvSpPr/>
          <p:nvPr/>
        </p:nvSpPr>
        <p:spPr>
          <a:xfrm>
            <a:off x="9563547" y="3008847"/>
            <a:ext cx="1635163" cy="989703"/>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C78901A-D3B5-18CB-9317-8F954EDABDDE}"/>
              </a:ext>
            </a:extLst>
          </p:cNvPr>
          <p:cNvSpPr/>
          <p:nvPr/>
        </p:nvSpPr>
        <p:spPr>
          <a:xfrm>
            <a:off x="9563548" y="4690720"/>
            <a:ext cx="1635163" cy="989703"/>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9860863-E399-CA00-4D77-7AC112B69BAF}"/>
              </a:ext>
            </a:extLst>
          </p:cNvPr>
          <p:cNvSpPr/>
          <p:nvPr/>
        </p:nvSpPr>
        <p:spPr>
          <a:xfrm>
            <a:off x="9565188" y="5681207"/>
            <a:ext cx="1635163" cy="989703"/>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B7BBDAE-A380-A7F1-AAAA-BAE09FBC488C}"/>
              </a:ext>
            </a:extLst>
          </p:cNvPr>
          <p:cNvSpPr/>
          <p:nvPr/>
        </p:nvSpPr>
        <p:spPr>
          <a:xfrm>
            <a:off x="3517328" y="5253173"/>
            <a:ext cx="4809091" cy="989703"/>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709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3A571-4F0F-9D15-3669-DE21DC4430F3}"/>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B81CB00E-3EC5-EC8C-66E4-F75186FE03CC}"/>
              </a:ext>
            </a:extLst>
          </p:cNvPr>
          <p:cNvPicPr>
            <a:picLocks noChangeAspect="1"/>
          </p:cNvPicPr>
          <p:nvPr/>
        </p:nvPicPr>
        <p:blipFill>
          <a:blip r:embed="rId2"/>
          <a:stretch>
            <a:fillRect/>
          </a:stretch>
        </p:blipFill>
        <p:spPr>
          <a:xfrm>
            <a:off x="613259" y="1487343"/>
            <a:ext cx="10965482" cy="4154890"/>
          </a:xfrm>
          <a:prstGeom prst="rect">
            <a:avLst/>
          </a:prstGeom>
        </p:spPr>
      </p:pic>
    </p:spTree>
    <p:extLst>
      <p:ext uri="{BB962C8B-B14F-4D97-AF65-F5344CB8AC3E}">
        <p14:creationId xmlns:p14="http://schemas.microsoft.com/office/powerpoint/2010/main" val="26118145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1BDFE-6FA6-6F59-DDC9-C858CBD1BE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4C694-4325-CD84-4A1A-5FF2FAAAAFA2}"/>
              </a:ext>
            </a:extLst>
          </p:cNvPr>
          <p:cNvSpPr>
            <a:spLocks noGrp="1"/>
          </p:cNvSpPr>
          <p:nvPr>
            <p:ph idx="1"/>
          </p:nvPr>
        </p:nvSpPr>
        <p:spPr>
          <a:xfrm>
            <a:off x="838200" y="1163783"/>
            <a:ext cx="10515600" cy="4747807"/>
          </a:xfrm>
        </p:spPr>
        <p:txBody>
          <a:bodyPr>
            <a:normAutofit/>
          </a:bodyPr>
          <a:lstStyle/>
          <a:p>
            <a:pPr marL="0" indent="0">
              <a:buNone/>
            </a:pPr>
            <a:r>
              <a:rPr lang="en-US" dirty="0"/>
              <a:t>We observe that the dose from 137Cs is purely an electron dose (no contributing photons) and that the no-decay and decayed doses are the same; the 137Cs half-life is very long compared to a 1-hour exposure and decay over that hour is insignificant</a:t>
            </a:r>
          </a:p>
          <a:p>
            <a:endParaRPr lang="en-US" dirty="0"/>
          </a:p>
          <a:p>
            <a:endParaRPr lang="en-US" dirty="0"/>
          </a:p>
        </p:txBody>
      </p:sp>
      <p:sp>
        <p:nvSpPr>
          <p:cNvPr id="4" name="Date Placeholder 3">
            <a:extLst>
              <a:ext uri="{FF2B5EF4-FFF2-40B4-BE49-F238E27FC236}">
                <a16:creationId xmlns:a16="http://schemas.microsoft.com/office/drawing/2014/main" id="{AD53D3E5-F2CF-A955-AE9C-31D732FF0513}"/>
              </a:ext>
            </a:extLst>
          </p:cNvPr>
          <p:cNvSpPr>
            <a:spLocks noGrp="1"/>
          </p:cNvSpPr>
          <p:nvPr>
            <p:ph type="dt" sz="half" idx="10"/>
          </p:nvPr>
        </p:nvSpPr>
        <p:spPr/>
        <p:txBody>
          <a:bodyPr/>
          <a:lstStyle/>
          <a:p>
            <a:fld id="{0F8A93F2-1463-6646-9AB5-3E59D066B5F9}" type="datetime1">
              <a:rPr lang="en-US" smtClean="0"/>
              <a:t>5/12/2025</a:t>
            </a:fld>
            <a:endParaRPr lang="en-US"/>
          </a:p>
        </p:txBody>
      </p:sp>
      <p:graphicFrame>
        <p:nvGraphicFramePr>
          <p:cNvPr id="5" name="Table 4">
            <a:extLst>
              <a:ext uri="{FF2B5EF4-FFF2-40B4-BE49-F238E27FC236}">
                <a16:creationId xmlns:a16="http://schemas.microsoft.com/office/drawing/2014/main" id="{3EF92685-E92E-EE34-1483-768AA213ACB3}"/>
              </a:ext>
            </a:extLst>
          </p:cNvPr>
          <p:cNvGraphicFramePr>
            <a:graphicFrameLocks noGrp="1"/>
          </p:cNvGraphicFramePr>
          <p:nvPr/>
        </p:nvGraphicFramePr>
        <p:xfrm>
          <a:off x="1671782" y="3417310"/>
          <a:ext cx="8128000" cy="2123440"/>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2941652261"/>
                    </a:ext>
                  </a:extLst>
                </a:gridCol>
                <a:gridCol w="2032000">
                  <a:extLst>
                    <a:ext uri="{9D8B030D-6E8A-4147-A177-3AD203B41FA5}">
                      <a16:colId xmlns:a16="http://schemas.microsoft.com/office/drawing/2014/main" val="2426753054"/>
                    </a:ext>
                  </a:extLst>
                </a:gridCol>
                <a:gridCol w="2032000">
                  <a:extLst>
                    <a:ext uri="{9D8B030D-6E8A-4147-A177-3AD203B41FA5}">
                      <a16:colId xmlns:a16="http://schemas.microsoft.com/office/drawing/2014/main" val="2797158576"/>
                    </a:ext>
                  </a:extLst>
                </a:gridCol>
                <a:gridCol w="2032000">
                  <a:extLst>
                    <a:ext uri="{9D8B030D-6E8A-4147-A177-3AD203B41FA5}">
                      <a16:colId xmlns:a16="http://schemas.microsoft.com/office/drawing/2014/main" val="3422843862"/>
                    </a:ext>
                  </a:extLst>
                </a:gridCol>
              </a:tblGrid>
              <a:tr h="370840">
                <a:tc gridSpan="4">
                  <a:txBody>
                    <a:bodyPr/>
                    <a:lstStyle/>
                    <a:p>
                      <a:pPr algn="ctr"/>
                      <a:r>
                        <a:rPr lang="en-US"/>
                        <a:t>Cs-137</a:t>
                      </a:r>
                    </a:p>
                  </a:txBody>
                  <a:tcPr/>
                </a:tc>
                <a:tc hMerge="1">
                  <a:txBody>
                    <a:bodyPr/>
                    <a:lstStyle/>
                    <a:p>
                      <a:endParaRPr/>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281600302"/>
                  </a:ext>
                </a:extLst>
              </a:tr>
              <a:tr h="370840">
                <a:tc>
                  <a:txBody>
                    <a:bodyPr/>
                    <a:lstStyle/>
                    <a:p>
                      <a:endParaRPr lang="en-US"/>
                    </a:p>
                  </a:txBody>
                  <a:tcPr/>
                </a:tc>
                <a:tc>
                  <a:txBody>
                    <a:bodyPr/>
                    <a:lstStyle/>
                    <a:p>
                      <a:r>
                        <a:rPr lang="en-US"/>
                        <a:t>Initial Dose Rate (mSv/h)</a:t>
                      </a:r>
                    </a:p>
                  </a:txBody>
                  <a:tcPr/>
                </a:tc>
                <a:tc>
                  <a:txBody>
                    <a:bodyPr/>
                    <a:lstStyle/>
                    <a:p>
                      <a:r>
                        <a:rPr lang="en-US"/>
                        <a:t>Dose (No Decay Correction) (mSv)</a:t>
                      </a:r>
                    </a:p>
                  </a:txBody>
                  <a:tcPr/>
                </a:tc>
                <a:tc>
                  <a:txBody>
                    <a:bodyPr/>
                    <a:lstStyle/>
                    <a:p>
                      <a:r>
                        <a:rPr lang="en-US"/>
                        <a:t>Dose (Decay Correction) (mSv)</a:t>
                      </a:r>
                    </a:p>
                  </a:txBody>
                  <a:tcPr/>
                </a:tc>
                <a:extLst>
                  <a:ext uri="{0D108BD9-81ED-4DB2-BD59-A6C34878D82A}">
                    <a16:rowId xmlns:a16="http://schemas.microsoft.com/office/drawing/2014/main" val="1393094865"/>
                  </a:ext>
                </a:extLst>
              </a:tr>
              <a:tr h="370840">
                <a:tc>
                  <a:txBody>
                    <a:bodyPr/>
                    <a:lstStyle/>
                    <a:p>
                      <a:r>
                        <a:rPr lang="en-US"/>
                        <a:t>Electron</a:t>
                      </a:r>
                    </a:p>
                  </a:txBody>
                  <a:tcPr/>
                </a:tc>
                <a:tc>
                  <a:txBody>
                    <a:bodyPr/>
                    <a:lstStyle/>
                    <a:p>
                      <a:r>
                        <a:rPr lang="en-US"/>
                        <a:t>133</a:t>
                      </a:r>
                    </a:p>
                  </a:txBody>
                  <a:tcPr/>
                </a:tc>
                <a:tc>
                  <a:txBody>
                    <a:bodyPr/>
                    <a:lstStyle/>
                    <a:p>
                      <a:r>
                        <a:rPr lang="en-US"/>
                        <a:t>133</a:t>
                      </a:r>
                    </a:p>
                  </a:txBody>
                  <a:tcPr/>
                </a:tc>
                <a:tc>
                  <a:txBody>
                    <a:bodyPr/>
                    <a:lstStyle/>
                    <a:p>
                      <a:r>
                        <a:rPr lang="en-US"/>
                        <a:t>133</a:t>
                      </a:r>
                    </a:p>
                  </a:txBody>
                  <a:tcPr/>
                </a:tc>
                <a:extLst>
                  <a:ext uri="{0D108BD9-81ED-4DB2-BD59-A6C34878D82A}">
                    <a16:rowId xmlns:a16="http://schemas.microsoft.com/office/drawing/2014/main" val="3337846704"/>
                  </a:ext>
                </a:extLst>
              </a:tr>
              <a:tr h="370840">
                <a:tc>
                  <a:txBody>
                    <a:bodyPr/>
                    <a:lstStyle/>
                    <a:p>
                      <a:r>
                        <a:rPr lang="en-US" dirty="0"/>
                        <a:t>Photon</a:t>
                      </a:r>
                    </a:p>
                  </a:txBody>
                  <a:tcPr/>
                </a:tc>
                <a:tc>
                  <a:txBody>
                    <a:bodyPr/>
                    <a:lstStyle/>
                    <a:p>
                      <a:r>
                        <a:rPr lang="en-US"/>
                        <a:t>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1766704188"/>
                  </a:ext>
                </a:extLst>
              </a:tr>
              <a:tr h="370840">
                <a:tc>
                  <a:txBody>
                    <a:bodyPr/>
                    <a:lstStyle/>
                    <a:p>
                      <a:r>
                        <a:rPr lang="en-US"/>
                        <a:t>Total</a:t>
                      </a:r>
                    </a:p>
                  </a:txBody>
                  <a:tcPr/>
                </a:tc>
                <a:tc>
                  <a:txBody>
                    <a:bodyPr/>
                    <a:lstStyle/>
                    <a:p>
                      <a:endParaRPr lang="en-US"/>
                    </a:p>
                  </a:txBody>
                  <a:tcPr/>
                </a:tc>
                <a:tc>
                  <a:txBody>
                    <a:bodyPr/>
                    <a:lstStyle/>
                    <a:p>
                      <a:r>
                        <a:rPr lang="en-US"/>
                        <a:t>133</a:t>
                      </a:r>
                    </a:p>
                  </a:txBody>
                  <a:tcPr/>
                </a:tc>
                <a:tc>
                  <a:txBody>
                    <a:bodyPr/>
                    <a:lstStyle/>
                    <a:p>
                      <a:r>
                        <a:rPr lang="en-US" dirty="0"/>
                        <a:t>130*</a:t>
                      </a:r>
                    </a:p>
                  </a:txBody>
                  <a:tcPr/>
                </a:tc>
                <a:extLst>
                  <a:ext uri="{0D108BD9-81ED-4DB2-BD59-A6C34878D82A}">
                    <a16:rowId xmlns:a16="http://schemas.microsoft.com/office/drawing/2014/main" val="2666623126"/>
                  </a:ext>
                </a:extLst>
              </a:tr>
            </a:tbl>
          </a:graphicData>
        </a:graphic>
      </p:graphicFrame>
      <p:sp>
        <p:nvSpPr>
          <p:cNvPr id="6" name="TextBox 5">
            <a:extLst>
              <a:ext uri="{FF2B5EF4-FFF2-40B4-BE49-F238E27FC236}">
                <a16:creationId xmlns:a16="http://schemas.microsoft.com/office/drawing/2014/main" id="{D9A09D94-B2C8-E92B-0E43-FD18115B496E}"/>
              </a:ext>
            </a:extLst>
          </p:cNvPr>
          <p:cNvSpPr txBox="1"/>
          <p:nvPr/>
        </p:nvSpPr>
        <p:spPr>
          <a:xfrm>
            <a:off x="1671782" y="5949304"/>
            <a:ext cx="4424218" cy="369332"/>
          </a:xfrm>
          <a:prstGeom prst="rect">
            <a:avLst/>
          </a:prstGeom>
          <a:noFill/>
        </p:spPr>
        <p:txBody>
          <a:bodyPr wrap="square" rtlCol="0">
            <a:spAutoFit/>
          </a:bodyPr>
          <a:lstStyle/>
          <a:p>
            <a:r>
              <a:rPr lang="en-US"/>
              <a:t>*Rounding on main SkinDose Pane</a:t>
            </a:r>
          </a:p>
        </p:txBody>
      </p:sp>
    </p:spTree>
    <p:extLst>
      <p:ext uri="{BB962C8B-B14F-4D97-AF65-F5344CB8AC3E}">
        <p14:creationId xmlns:p14="http://schemas.microsoft.com/office/powerpoint/2010/main" val="3382107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FC28E-47E1-1BCF-BBDA-109BC043D10C}"/>
              </a:ext>
            </a:extLst>
          </p:cNvPr>
          <p:cNvSpPr>
            <a:spLocks noGrp="1"/>
          </p:cNvSpPr>
          <p:nvPr>
            <p:ph idx="1"/>
          </p:nvPr>
        </p:nvSpPr>
        <p:spPr>
          <a:xfrm>
            <a:off x="838200" y="1149928"/>
            <a:ext cx="10515600" cy="2175164"/>
          </a:xfrm>
        </p:spPr>
        <p:txBody>
          <a:bodyPr/>
          <a:lstStyle/>
          <a:p>
            <a:pPr marL="0" indent="0">
              <a:buNone/>
            </a:pPr>
            <a:r>
              <a:rPr lang="en-US" dirty="0"/>
              <a:t>The second detailed dose, however, indicates a difference of more than an order of magnitude in the no-decay versus decayed doses of </a:t>
            </a:r>
            <a:r>
              <a:rPr lang="en-US" baseline="30000" dirty="0"/>
              <a:t>137m</a:t>
            </a:r>
            <a:r>
              <a:rPr lang="en-US" dirty="0"/>
              <a:t>Ba.  Recall the half-life is 2.5 minutes and over the course of an hour, decay is very significant, i.e., the activity is gone in about 25 minutes.</a:t>
            </a:r>
          </a:p>
          <a:p>
            <a:endParaRPr lang="en-US" dirty="0"/>
          </a:p>
        </p:txBody>
      </p:sp>
      <p:sp>
        <p:nvSpPr>
          <p:cNvPr id="4" name="Date Placeholder 3">
            <a:extLst>
              <a:ext uri="{FF2B5EF4-FFF2-40B4-BE49-F238E27FC236}">
                <a16:creationId xmlns:a16="http://schemas.microsoft.com/office/drawing/2014/main" id="{A80A8D0A-CEEF-619D-9771-F11968F578A0}"/>
              </a:ext>
            </a:extLst>
          </p:cNvPr>
          <p:cNvSpPr>
            <a:spLocks noGrp="1"/>
          </p:cNvSpPr>
          <p:nvPr>
            <p:ph type="dt" sz="half" idx="10"/>
          </p:nvPr>
        </p:nvSpPr>
        <p:spPr/>
        <p:txBody>
          <a:bodyPr/>
          <a:lstStyle/>
          <a:p>
            <a:fld id="{0F8A93F2-1463-6646-9AB5-3E59D066B5F9}" type="datetime1">
              <a:rPr lang="en-US" smtClean="0"/>
              <a:t>5/12/2025</a:t>
            </a:fld>
            <a:endParaRPr lang="en-US"/>
          </a:p>
        </p:txBody>
      </p:sp>
      <p:graphicFrame>
        <p:nvGraphicFramePr>
          <p:cNvPr id="5" name="Table 4">
            <a:extLst>
              <a:ext uri="{FF2B5EF4-FFF2-40B4-BE49-F238E27FC236}">
                <a16:creationId xmlns:a16="http://schemas.microsoft.com/office/drawing/2014/main" id="{596B071F-DDA2-D533-8583-E10591D1259C}"/>
              </a:ext>
            </a:extLst>
          </p:cNvPr>
          <p:cNvGraphicFramePr>
            <a:graphicFrameLocks noGrp="1"/>
          </p:cNvGraphicFramePr>
          <p:nvPr/>
        </p:nvGraphicFramePr>
        <p:xfrm>
          <a:off x="1671782" y="3417310"/>
          <a:ext cx="8128000" cy="2123440"/>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2941652261"/>
                    </a:ext>
                  </a:extLst>
                </a:gridCol>
                <a:gridCol w="2032000">
                  <a:extLst>
                    <a:ext uri="{9D8B030D-6E8A-4147-A177-3AD203B41FA5}">
                      <a16:colId xmlns:a16="http://schemas.microsoft.com/office/drawing/2014/main" val="2426753054"/>
                    </a:ext>
                  </a:extLst>
                </a:gridCol>
                <a:gridCol w="2032000">
                  <a:extLst>
                    <a:ext uri="{9D8B030D-6E8A-4147-A177-3AD203B41FA5}">
                      <a16:colId xmlns:a16="http://schemas.microsoft.com/office/drawing/2014/main" val="2797158576"/>
                    </a:ext>
                  </a:extLst>
                </a:gridCol>
                <a:gridCol w="2032000">
                  <a:extLst>
                    <a:ext uri="{9D8B030D-6E8A-4147-A177-3AD203B41FA5}">
                      <a16:colId xmlns:a16="http://schemas.microsoft.com/office/drawing/2014/main" val="3422843862"/>
                    </a:ext>
                  </a:extLst>
                </a:gridCol>
              </a:tblGrid>
              <a:tr h="370840">
                <a:tc gridSpan="4">
                  <a:txBody>
                    <a:bodyPr/>
                    <a:lstStyle/>
                    <a:p>
                      <a:pPr algn="ctr"/>
                      <a:r>
                        <a:rPr lang="en-US"/>
                        <a:t>Ba-137m</a:t>
                      </a:r>
                    </a:p>
                  </a:txBody>
                  <a:tcPr/>
                </a:tc>
                <a:tc hMerge="1">
                  <a:txBody>
                    <a:bodyPr/>
                    <a:lstStyle/>
                    <a:p>
                      <a:endParaRPr/>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281600302"/>
                  </a:ext>
                </a:extLst>
              </a:tr>
              <a:tr h="370840">
                <a:tc>
                  <a:txBody>
                    <a:bodyPr/>
                    <a:lstStyle/>
                    <a:p>
                      <a:endParaRPr lang="en-US" dirty="0"/>
                    </a:p>
                  </a:txBody>
                  <a:tcPr/>
                </a:tc>
                <a:tc>
                  <a:txBody>
                    <a:bodyPr/>
                    <a:lstStyle/>
                    <a:p>
                      <a:r>
                        <a:rPr lang="en-US"/>
                        <a:t>Initial Dose Rate (mSv/h)</a:t>
                      </a:r>
                    </a:p>
                  </a:txBody>
                  <a:tcPr/>
                </a:tc>
                <a:tc>
                  <a:txBody>
                    <a:bodyPr/>
                    <a:lstStyle/>
                    <a:p>
                      <a:r>
                        <a:rPr lang="en-US"/>
                        <a:t>Dose (No Decay Correction) (mSv)</a:t>
                      </a:r>
                    </a:p>
                  </a:txBody>
                  <a:tcPr/>
                </a:tc>
                <a:tc>
                  <a:txBody>
                    <a:bodyPr/>
                    <a:lstStyle/>
                    <a:p>
                      <a:r>
                        <a:rPr lang="en-US"/>
                        <a:t>Dose (Decay Correction) (mSv)</a:t>
                      </a:r>
                    </a:p>
                  </a:txBody>
                  <a:tcPr/>
                </a:tc>
                <a:extLst>
                  <a:ext uri="{0D108BD9-81ED-4DB2-BD59-A6C34878D82A}">
                    <a16:rowId xmlns:a16="http://schemas.microsoft.com/office/drawing/2014/main" val="1393094865"/>
                  </a:ext>
                </a:extLst>
              </a:tr>
              <a:tr h="370840">
                <a:tc>
                  <a:txBody>
                    <a:bodyPr/>
                    <a:lstStyle/>
                    <a:p>
                      <a:r>
                        <a:rPr lang="en-US"/>
                        <a:t>Electron</a:t>
                      </a:r>
                    </a:p>
                  </a:txBody>
                  <a:tcPr/>
                </a:tc>
                <a:tc>
                  <a:txBody>
                    <a:bodyPr/>
                    <a:lstStyle/>
                    <a:p>
                      <a:r>
                        <a:rPr lang="en-US"/>
                        <a:t>16.3</a:t>
                      </a:r>
                    </a:p>
                  </a:txBody>
                  <a:tcPr/>
                </a:tc>
                <a:tc>
                  <a:txBody>
                    <a:bodyPr/>
                    <a:lstStyle/>
                    <a:p>
                      <a:r>
                        <a:rPr lang="en-US"/>
                        <a:t>16.3</a:t>
                      </a:r>
                    </a:p>
                  </a:txBody>
                  <a:tcPr/>
                </a:tc>
                <a:tc>
                  <a:txBody>
                    <a:bodyPr/>
                    <a:lstStyle/>
                    <a:p>
                      <a:r>
                        <a:rPr lang="en-US"/>
                        <a:t>1</a:t>
                      </a:r>
                    </a:p>
                  </a:txBody>
                  <a:tcPr/>
                </a:tc>
                <a:extLst>
                  <a:ext uri="{0D108BD9-81ED-4DB2-BD59-A6C34878D82A}">
                    <a16:rowId xmlns:a16="http://schemas.microsoft.com/office/drawing/2014/main" val="3337846704"/>
                  </a:ext>
                </a:extLst>
              </a:tr>
              <a:tr h="370840">
                <a:tc>
                  <a:txBody>
                    <a:bodyPr/>
                    <a:lstStyle/>
                    <a:p>
                      <a:r>
                        <a:rPr lang="en-US"/>
                        <a:t>Photon</a:t>
                      </a:r>
                    </a:p>
                  </a:txBody>
                  <a:tcPr/>
                </a:tc>
                <a:tc>
                  <a:txBody>
                    <a:bodyPr/>
                    <a:lstStyle/>
                    <a:p>
                      <a:r>
                        <a:rPr lang="en-US"/>
                        <a:t> 1.48</a:t>
                      </a:r>
                    </a:p>
                  </a:txBody>
                  <a:tcPr/>
                </a:tc>
                <a:tc>
                  <a:txBody>
                    <a:bodyPr/>
                    <a:lstStyle/>
                    <a:p>
                      <a:r>
                        <a:rPr lang="en-US"/>
                        <a:t> 1.48</a:t>
                      </a:r>
                    </a:p>
                  </a:txBody>
                  <a:tcPr/>
                </a:tc>
                <a:tc>
                  <a:txBody>
                    <a:bodyPr/>
                    <a:lstStyle/>
                    <a:p>
                      <a:r>
                        <a:rPr lang="en-US"/>
                        <a:t>0.091</a:t>
                      </a:r>
                    </a:p>
                  </a:txBody>
                  <a:tcPr/>
                </a:tc>
                <a:extLst>
                  <a:ext uri="{0D108BD9-81ED-4DB2-BD59-A6C34878D82A}">
                    <a16:rowId xmlns:a16="http://schemas.microsoft.com/office/drawing/2014/main" val="1766704188"/>
                  </a:ext>
                </a:extLst>
              </a:tr>
              <a:tr h="370840">
                <a:tc>
                  <a:txBody>
                    <a:bodyPr/>
                    <a:lstStyle/>
                    <a:p>
                      <a:r>
                        <a:rPr lang="en-US"/>
                        <a:t>Total</a:t>
                      </a:r>
                    </a:p>
                  </a:txBody>
                  <a:tcPr/>
                </a:tc>
                <a:tc>
                  <a:txBody>
                    <a:bodyPr/>
                    <a:lstStyle/>
                    <a:p>
                      <a:endParaRPr lang="en-US"/>
                    </a:p>
                  </a:txBody>
                  <a:tcPr/>
                </a:tc>
                <a:tc>
                  <a:txBody>
                    <a:bodyPr/>
                    <a:lstStyle/>
                    <a:p>
                      <a:r>
                        <a:rPr lang="en-US"/>
                        <a:t>17.8</a:t>
                      </a:r>
                    </a:p>
                  </a:txBody>
                  <a:tcPr/>
                </a:tc>
                <a:tc>
                  <a:txBody>
                    <a:bodyPr/>
                    <a:lstStyle/>
                    <a:p>
                      <a:r>
                        <a:rPr lang="en-US" dirty="0"/>
                        <a:t>1.1</a:t>
                      </a:r>
                    </a:p>
                  </a:txBody>
                  <a:tcPr/>
                </a:tc>
                <a:extLst>
                  <a:ext uri="{0D108BD9-81ED-4DB2-BD59-A6C34878D82A}">
                    <a16:rowId xmlns:a16="http://schemas.microsoft.com/office/drawing/2014/main" val="2666623126"/>
                  </a:ext>
                </a:extLst>
              </a:tr>
            </a:tbl>
          </a:graphicData>
        </a:graphic>
      </p:graphicFrame>
    </p:spTree>
    <p:extLst>
      <p:ext uri="{BB962C8B-B14F-4D97-AF65-F5344CB8AC3E}">
        <p14:creationId xmlns:p14="http://schemas.microsoft.com/office/powerpoint/2010/main" val="9418815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EBBC69-D4D7-6C98-5CBE-79A0357B3BE9}"/>
              </a:ext>
            </a:extLst>
          </p:cNvPr>
          <p:cNvSpPr>
            <a:spLocks noGrp="1"/>
          </p:cNvSpPr>
          <p:nvPr>
            <p:ph idx="1"/>
          </p:nvPr>
        </p:nvSpPr>
        <p:spPr>
          <a:xfrm>
            <a:off x="838200" y="1482436"/>
            <a:ext cx="10515600" cy="4680672"/>
          </a:xfrm>
        </p:spPr>
        <p:txBody>
          <a:bodyPr>
            <a:normAutofit/>
          </a:bodyPr>
          <a:lstStyle/>
          <a:p>
            <a:pPr marL="0" indent="0">
              <a:buNone/>
            </a:pPr>
            <a:r>
              <a:rPr lang="en-US" dirty="0"/>
              <a:t>When selecting a nuclide and calculating its dose as we’ve done for </a:t>
            </a:r>
            <a:r>
              <a:rPr lang="en-US" baseline="30000" dirty="0"/>
              <a:t>137m</a:t>
            </a:r>
            <a:r>
              <a:rPr lang="en-US" dirty="0"/>
              <a:t>Ba in the second example, VARSKIN assumes that the nuclide activity is equal to the input value (1 MBq in this case) at the beginning of the exposure time.  Since </a:t>
            </a:r>
            <a:r>
              <a:rPr lang="en-US" baseline="30000" dirty="0"/>
              <a:t>137</a:t>
            </a:r>
            <a:r>
              <a:rPr lang="en-US" dirty="0"/>
              <a:t>Cs constantly replenishes </a:t>
            </a:r>
            <a:r>
              <a:rPr lang="en-US" baseline="30000" dirty="0"/>
              <a:t>137m</a:t>
            </a:r>
            <a:r>
              <a:rPr lang="en-US" dirty="0"/>
              <a:t>Ba, and the activity remains essentially constant throughout the 1-hour exposure, we want to report the dose value for </a:t>
            </a:r>
            <a:r>
              <a:rPr lang="en-US" baseline="30000" dirty="0"/>
              <a:t>137m</a:t>
            </a:r>
            <a:r>
              <a:rPr lang="en-US" dirty="0"/>
              <a:t>Ba assuming no decay of that nuclide.  Choosing the decay-corrected dose implies that </a:t>
            </a:r>
            <a:r>
              <a:rPr lang="en-US" baseline="30000" dirty="0"/>
              <a:t>137m</a:t>
            </a:r>
            <a:r>
              <a:rPr lang="en-US" dirty="0"/>
              <a:t>Ba irradiates the skin without replenishment from the decaying </a:t>
            </a:r>
            <a:r>
              <a:rPr lang="en-US" baseline="30000" dirty="0"/>
              <a:t>137</a:t>
            </a:r>
            <a:r>
              <a:rPr lang="en-US" dirty="0"/>
              <a:t>Cs.</a:t>
            </a:r>
          </a:p>
          <a:p>
            <a:endParaRPr lang="en-US" dirty="0"/>
          </a:p>
        </p:txBody>
      </p:sp>
      <p:sp>
        <p:nvSpPr>
          <p:cNvPr id="4" name="Date Placeholder 3">
            <a:extLst>
              <a:ext uri="{FF2B5EF4-FFF2-40B4-BE49-F238E27FC236}">
                <a16:creationId xmlns:a16="http://schemas.microsoft.com/office/drawing/2014/main" id="{90B85CB7-CCDA-0422-5447-5C376AE99A89}"/>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1714552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A8CE2-532F-68A7-37C7-12CF504A64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2D637-54EA-00BD-E1AD-4C8174F52D9A}"/>
              </a:ext>
            </a:extLst>
          </p:cNvPr>
          <p:cNvSpPr>
            <a:spLocks noGrp="1"/>
          </p:cNvSpPr>
          <p:nvPr>
            <p:ph idx="1"/>
          </p:nvPr>
        </p:nvSpPr>
        <p:spPr>
          <a:xfrm>
            <a:off x="838200" y="1149928"/>
            <a:ext cx="10515600" cy="2175164"/>
          </a:xfrm>
        </p:spPr>
        <p:txBody>
          <a:bodyPr/>
          <a:lstStyle/>
          <a:p>
            <a:pPr marL="0" indent="0">
              <a:buNone/>
            </a:pPr>
            <a:r>
              <a:rPr lang="en-US" dirty="0"/>
              <a:t>If we sum the “No Decay Correction” Ba-137m dose to the Cs-137 dose, we get a more similar value to the Cs-137 (107D) dose:</a:t>
            </a:r>
          </a:p>
          <a:p>
            <a:endParaRPr lang="en-US" dirty="0"/>
          </a:p>
        </p:txBody>
      </p:sp>
      <p:sp>
        <p:nvSpPr>
          <p:cNvPr id="4" name="Date Placeholder 3">
            <a:extLst>
              <a:ext uri="{FF2B5EF4-FFF2-40B4-BE49-F238E27FC236}">
                <a16:creationId xmlns:a16="http://schemas.microsoft.com/office/drawing/2014/main" id="{3A4C032A-1005-6AAE-8C3A-CC578A34CF78}"/>
              </a:ext>
            </a:extLst>
          </p:cNvPr>
          <p:cNvSpPr>
            <a:spLocks noGrp="1"/>
          </p:cNvSpPr>
          <p:nvPr>
            <p:ph type="dt" sz="half" idx="10"/>
          </p:nvPr>
        </p:nvSpPr>
        <p:spPr/>
        <p:txBody>
          <a:bodyPr/>
          <a:lstStyle/>
          <a:p>
            <a:fld id="{0F8A93F2-1463-6646-9AB5-3E59D066B5F9}" type="datetime1">
              <a:rPr lang="en-US" smtClean="0"/>
              <a:t>5/12/2025</a:t>
            </a:fld>
            <a:endParaRPr lang="en-US"/>
          </a:p>
        </p:txBody>
      </p:sp>
      <p:graphicFrame>
        <p:nvGraphicFramePr>
          <p:cNvPr id="5" name="Table 4">
            <a:extLst>
              <a:ext uri="{FF2B5EF4-FFF2-40B4-BE49-F238E27FC236}">
                <a16:creationId xmlns:a16="http://schemas.microsoft.com/office/drawing/2014/main" id="{6DE8C9F0-124F-18FD-00C9-F671105B9033}"/>
              </a:ext>
            </a:extLst>
          </p:cNvPr>
          <p:cNvGraphicFramePr>
            <a:graphicFrameLocks noGrp="1"/>
          </p:cNvGraphicFramePr>
          <p:nvPr>
            <p:extLst>
              <p:ext uri="{D42A27DB-BD31-4B8C-83A1-F6EECF244321}">
                <p14:modId xmlns:p14="http://schemas.microsoft.com/office/powerpoint/2010/main" val="2108619557"/>
              </p:ext>
            </p:extLst>
          </p:nvPr>
        </p:nvGraphicFramePr>
        <p:xfrm>
          <a:off x="1671782" y="3417310"/>
          <a:ext cx="8128000" cy="1752600"/>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2941652261"/>
                    </a:ext>
                  </a:extLst>
                </a:gridCol>
                <a:gridCol w="2032000">
                  <a:extLst>
                    <a:ext uri="{9D8B030D-6E8A-4147-A177-3AD203B41FA5}">
                      <a16:colId xmlns:a16="http://schemas.microsoft.com/office/drawing/2014/main" val="2426753054"/>
                    </a:ext>
                  </a:extLst>
                </a:gridCol>
                <a:gridCol w="2032000">
                  <a:extLst>
                    <a:ext uri="{9D8B030D-6E8A-4147-A177-3AD203B41FA5}">
                      <a16:colId xmlns:a16="http://schemas.microsoft.com/office/drawing/2014/main" val="2797158576"/>
                    </a:ext>
                  </a:extLst>
                </a:gridCol>
                <a:gridCol w="2032000">
                  <a:extLst>
                    <a:ext uri="{9D8B030D-6E8A-4147-A177-3AD203B41FA5}">
                      <a16:colId xmlns:a16="http://schemas.microsoft.com/office/drawing/2014/main" val="3422843862"/>
                    </a:ext>
                  </a:extLst>
                </a:gridCol>
              </a:tblGrid>
              <a:tr h="370840">
                <a:tc>
                  <a:txBody>
                    <a:bodyPr/>
                    <a:lstStyle/>
                    <a:p>
                      <a:endParaRPr lang="en-US" dirty="0"/>
                    </a:p>
                  </a:txBody>
                  <a:tcPr/>
                </a:tc>
                <a:tc>
                  <a:txBody>
                    <a:bodyPr/>
                    <a:lstStyle/>
                    <a:p>
                      <a:r>
                        <a:rPr lang="en-US" dirty="0"/>
                        <a:t>Cs-137 Dose Rate (mSv/h)</a:t>
                      </a:r>
                    </a:p>
                  </a:txBody>
                  <a:tcPr/>
                </a:tc>
                <a:tc>
                  <a:txBody>
                    <a:bodyPr/>
                    <a:lstStyle/>
                    <a:p>
                      <a:r>
                        <a:rPr lang="en-US" dirty="0"/>
                        <a:t>Ba-137m Dose Rate (mSv/h)</a:t>
                      </a:r>
                    </a:p>
                  </a:txBody>
                  <a:tcPr/>
                </a:tc>
                <a:tc>
                  <a:txBody>
                    <a:bodyPr/>
                    <a:lstStyle/>
                    <a:p>
                      <a:r>
                        <a:rPr lang="en-US" dirty="0"/>
                        <a:t>Cs-137 Dose Rate (107D) (mSv)</a:t>
                      </a:r>
                    </a:p>
                  </a:txBody>
                  <a:tcPr/>
                </a:tc>
                <a:extLst>
                  <a:ext uri="{0D108BD9-81ED-4DB2-BD59-A6C34878D82A}">
                    <a16:rowId xmlns:a16="http://schemas.microsoft.com/office/drawing/2014/main" val="1393094865"/>
                  </a:ext>
                </a:extLst>
              </a:tr>
              <a:tr h="370840">
                <a:tc>
                  <a:txBody>
                    <a:bodyPr/>
                    <a:lstStyle/>
                    <a:p>
                      <a:r>
                        <a:rPr lang="en-US"/>
                        <a:t>Electron</a:t>
                      </a:r>
                    </a:p>
                  </a:txBody>
                  <a:tcPr/>
                </a:tc>
                <a:tc>
                  <a:txBody>
                    <a:bodyPr/>
                    <a:lstStyle/>
                    <a:p>
                      <a:r>
                        <a:rPr lang="en-US" dirty="0"/>
                        <a:t>133</a:t>
                      </a:r>
                    </a:p>
                  </a:txBody>
                  <a:tcPr/>
                </a:tc>
                <a:tc>
                  <a:txBody>
                    <a:bodyPr/>
                    <a:lstStyle/>
                    <a:p>
                      <a:r>
                        <a:rPr lang="en-US"/>
                        <a:t>16.3</a:t>
                      </a:r>
                    </a:p>
                  </a:txBody>
                  <a:tcPr/>
                </a:tc>
                <a:tc>
                  <a:txBody>
                    <a:bodyPr/>
                    <a:lstStyle/>
                    <a:p>
                      <a:r>
                        <a:rPr lang="en-US" dirty="0"/>
                        <a:t>150</a:t>
                      </a:r>
                    </a:p>
                  </a:txBody>
                  <a:tcPr/>
                </a:tc>
                <a:extLst>
                  <a:ext uri="{0D108BD9-81ED-4DB2-BD59-A6C34878D82A}">
                    <a16:rowId xmlns:a16="http://schemas.microsoft.com/office/drawing/2014/main" val="3337846704"/>
                  </a:ext>
                </a:extLst>
              </a:tr>
              <a:tr h="370840">
                <a:tc>
                  <a:txBody>
                    <a:bodyPr/>
                    <a:lstStyle/>
                    <a:p>
                      <a:r>
                        <a:rPr lang="en-US"/>
                        <a:t>Photon</a:t>
                      </a:r>
                    </a:p>
                  </a:txBody>
                  <a:tcPr/>
                </a:tc>
                <a:tc>
                  <a:txBody>
                    <a:bodyPr/>
                    <a:lstStyle/>
                    <a:p>
                      <a:r>
                        <a:rPr lang="en-US" dirty="0"/>
                        <a:t>0</a:t>
                      </a:r>
                    </a:p>
                  </a:txBody>
                  <a:tcPr/>
                </a:tc>
                <a:tc>
                  <a:txBody>
                    <a:bodyPr/>
                    <a:lstStyle/>
                    <a:p>
                      <a:r>
                        <a:rPr lang="en-US"/>
                        <a:t> 1.48</a:t>
                      </a:r>
                    </a:p>
                  </a:txBody>
                  <a:tcPr/>
                </a:tc>
                <a:tc>
                  <a:txBody>
                    <a:bodyPr/>
                    <a:lstStyle/>
                    <a:p>
                      <a:r>
                        <a:rPr lang="en-US" dirty="0"/>
                        <a:t>1.4</a:t>
                      </a:r>
                    </a:p>
                  </a:txBody>
                  <a:tcPr/>
                </a:tc>
                <a:extLst>
                  <a:ext uri="{0D108BD9-81ED-4DB2-BD59-A6C34878D82A}">
                    <a16:rowId xmlns:a16="http://schemas.microsoft.com/office/drawing/2014/main" val="1766704188"/>
                  </a:ext>
                </a:extLst>
              </a:tr>
              <a:tr h="370840">
                <a:tc>
                  <a:txBody>
                    <a:bodyPr/>
                    <a:lstStyle/>
                    <a:p>
                      <a:r>
                        <a:rPr lang="en-US"/>
                        <a:t>Total</a:t>
                      </a:r>
                    </a:p>
                  </a:txBody>
                  <a:tcPr/>
                </a:tc>
                <a:tc>
                  <a:txBody>
                    <a:bodyPr/>
                    <a:lstStyle/>
                    <a:p>
                      <a:endParaRPr lang="en-US"/>
                    </a:p>
                  </a:txBody>
                  <a:tcPr/>
                </a:tc>
                <a:tc>
                  <a:txBody>
                    <a:bodyPr/>
                    <a:lstStyle/>
                    <a:p>
                      <a:r>
                        <a:rPr lang="en-US"/>
                        <a:t>17.8</a:t>
                      </a:r>
                    </a:p>
                  </a:txBody>
                  <a:tcPr/>
                </a:tc>
                <a:tc>
                  <a:txBody>
                    <a:bodyPr/>
                    <a:lstStyle/>
                    <a:p>
                      <a:r>
                        <a:rPr lang="en-US" dirty="0"/>
                        <a:t>150</a:t>
                      </a:r>
                    </a:p>
                  </a:txBody>
                  <a:tcPr/>
                </a:tc>
                <a:extLst>
                  <a:ext uri="{0D108BD9-81ED-4DB2-BD59-A6C34878D82A}">
                    <a16:rowId xmlns:a16="http://schemas.microsoft.com/office/drawing/2014/main" val="2666623126"/>
                  </a:ext>
                </a:extLst>
              </a:tr>
            </a:tbl>
          </a:graphicData>
        </a:graphic>
      </p:graphicFrame>
      <p:sp>
        <p:nvSpPr>
          <p:cNvPr id="2" name="TextBox 1">
            <a:extLst>
              <a:ext uri="{FF2B5EF4-FFF2-40B4-BE49-F238E27FC236}">
                <a16:creationId xmlns:a16="http://schemas.microsoft.com/office/drawing/2014/main" id="{0EF803C6-10FB-0C68-B1E5-BB8B4CE46C8F}"/>
              </a:ext>
            </a:extLst>
          </p:cNvPr>
          <p:cNvSpPr txBox="1"/>
          <p:nvPr/>
        </p:nvSpPr>
        <p:spPr>
          <a:xfrm>
            <a:off x="5036234" y="5683348"/>
            <a:ext cx="2730106" cy="369332"/>
          </a:xfrm>
          <a:prstGeom prst="rect">
            <a:avLst/>
          </a:prstGeom>
          <a:noFill/>
        </p:spPr>
        <p:txBody>
          <a:bodyPr wrap="none" rtlCol="0">
            <a:spAutoFit/>
          </a:bodyPr>
          <a:lstStyle/>
          <a:p>
            <a:r>
              <a:rPr lang="en-US" dirty="0"/>
              <a:t>Differences are in rounding</a:t>
            </a:r>
          </a:p>
        </p:txBody>
      </p:sp>
    </p:spTree>
    <p:extLst>
      <p:ext uri="{BB962C8B-B14F-4D97-AF65-F5344CB8AC3E}">
        <p14:creationId xmlns:p14="http://schemas.microsoft.com/office/powerpoint/2010/main" val="231884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CC98-8D04-7C13-B771-52B73D16FD37}"/>
              </a:ext>
            </a:extLst>
          </p:cNvPr>
          <p:cNvSpPr>
            <a:spLocks noGrp="1"/>
          </p:cNvSpPr>
          <p:nvPr>
            <p:ph type="title"/>
          </p:nvPr>
        </p:nvSpPr>
        <p:spPr>
          <a:xfrm>
            <a:off x="838200" y="2419349"/>
            <a:ext cx="10515600" cy="1009651"/>
          </a:xfrm>
        </p:spPr>
        <p:txBody>
          <a:bodyPr/>
          <a:lstStyle/>
          <a:p>
            <a:pPr algn="ctr"/>
            <a:r>
              <a:rPr lang="en-US"/>
              <a:t>Source Geometry</a:t>
            </a:r>
          </a:p>
        </p:txBody>
      </p:sp>
      <p:sp>
        <p:nvSpPr>
          <p:cNvPr id="3" name="Date Placeholder 2">
            <a:extLst>
              <a:ext uri="{FF2B5EF4-FFF2-40B4-BE49-F238E27FC236}">
                <a16:creationId xmlns:a16="http://schemas.microsoft.com/office/drawing/2014/main" id="{698E5723-7919-60A5-456F-998412FE43D8}"/>
              </a:ext>
            </a:extLst>
          </p:cNvPr>
          <p:cNvSpPr>
            <a:spLocks noGrp="1"/>
          </p:cNvSpPr>
          <p:nvPr>
            <p:ph type="dt" sz="half" idx="10"/>
          </p:nvPr>
        </p:nvSpPr>
        <p:spPr/>
        <p:txBody>
          <a:bodyPr/>
          <a:lstStyle/>
          <a:p>
            <a:fld id="{3D5E0E80-49EE-6F44-A3A7-38DB96525A2F}" type="datetime1">
              <a:rPr lang="en-US" smtClean="0"/>
              <a:t>5/12/2025</a:t>
            </a:fld>
            <a:endParaRPr lang="en-US"/>
          </a:p>
        </p:txBody>
      </p:sp>
    </p:spTree>
    <p:extLst>
      <p:ext uri="{BB962C8B-B14F-4D97-AF65-F5344CB8AC3E}">
        <p14:creationId xmlns:p14="http://schemas.microsoft.com/office/powerpoint/2010/main" val="56554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418E-110B-FA82-0B0C-FE41724E492C}"/>
              </a:ext>
            </a:extLst>
          </p:cNvPr>
          <p:cNvSpPr>
            <a:spLocks noGrp="1"/>
          </p:cNvSpPr>
          <p:nvPr>
            <p:ph type="title"/>
          </p:nvPr>
        </p:nvSpPr>
        <p:spPr/>
        <p:txBody>
          <a:bodyPr>
            <a:normAutofit fontScale="90000"/>
          </a:bodyPr>
          <a:lstStyle/>
          <a:p>
            <a:r>
              <a:rPr lang="en-US"/>
              <a:t>Liquid Contaminant Spilled on Lab Coat</a:t>
            </a:r>
          </a:p>
        </p:txBody>
      </p:sp>
      <p:sp>
        <p:nvSpPr>
          <p:cNvPr id="3" name="Content Placeholder 2">
            <a:extLst>
              <a:ext uri="{FF2B5EF4-FFF2-40B4-BE49-F238E27FC236}">
                <a16:creationId xmlns:a16="http://schemas.microsoft.com/office/drawing/2014/main" id="{95460094-E47C-3C57-0CC6-60E04FE528CB}"/>
              </a:ext>
            </a:extLst>
          </p:cNvPr>
          <p:cNvSpPr>
            <a:spLocks noGrp="1"/>
          </p:cNvSpPr>
          <p:nvPr>
            <p:ph idx="1"/>
          </p:nvPr>
        </p:nvSpPr>
        <p:spPr/>
        <p:txBody>
          <a:bodyPr>
            <a:normAutofit fontScale="92500"/>
          </a:bodyPr>
          <a:lstStyle/>
          <a:p>
            <a:r>
              <a:rPr lang="en-US"/>
              <a:t>At a research hospital, a doctor prescribes a 5-milliliter (mL) administration from a stock solution containing 370 </a:t>
            </a:r>
            <a:r>
              <a:rPr lang="en-US" err="1"/>
              <a:t>kiloBequerels</a:t>
            </a:r>
            <a:r>
              <a:rPr lang="en-US"/>
              <a:t> per milliliter (</a:t>
            </a:r>
            <a:r>
              <a:rPr lang="en-US" err="1"/>
              <a:t>kBq</a:t>
            </a:r>
            <a:r>
              <a:rPr lang="en-US"/>
              <a:t>/mL) of rhenium (Re)-186 for a clinical research study at 1 p.m. that day.  Around 12:30 p.m., a lab technologist loads the dose under the hood.  Subsequently, a fellow employee bumps into her, and the needle slips out of its container.  The entire 5 mL of the solution is spilled on the arm of her cloth lab coat in a circular shape with an area of approximately 50 square centimeters (cm2).  She is unaware of the accident and continues with her work until the end of the day.  Around 5 p.m., a routine survey discovers the contamination.</a:t>
            </a:r>
          </a:p>
        </p:txBody>
      </p:sp>
      <p:sp>
        <p:nvSpPr>
          <p:cNvPr id="4" name="Date Placeholder 3">
            <a:extLst>
              <a:ext uri="{FF2B5EF4-FFF2-40B4-BE49-F238E27FC236}">
                <a16:creationId xmlns:a16="http://schemas.microsoft.com/office/drawing/2014/main" id="{BB1F84E9-4EB3-FB76-E54F-EB01AB84EEF7}"/>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277498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F321E-14E3-0BDE-9543-17C0348B8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F481A-493D-BFD8-8D85-FA5A863D8B76}"/>
              </a:ext>
            </a:extLst>
          </p:cNvPr>
          <p:cNvSpPr>
            <a:spLocks noGrp="1"/>
          </p:cNvSpPr>
          <p:nvPr>
            <p:ph type="title"/>
          </p:nvPr>
        </p:nvSpPr>
        <p:spPr/>
        <p:txBody>
          <a:bodyPr/>
          <a:lstStyle/>
          <a:p>
            <a:r>
              <a:rPr lang="en-US"/>
              <a:t>Variables</a:t>
            </a:r>
          </a:p>
        </p:txBody>
      </p:sp>
      <p:sp>
        <p:nvSpPr>
          <p:cNvPr id="3" name="Content Placeholder 2">
            <a:extLst>
              <a:ext uri="{FF2B5EF4-FFF2-40B4-BE49-F238E27FC236}">
                <a16:creationId xmlns:a16="http://schemas.microsoft.com/office/drawing/2014/main" id="{4C5A9AA5-4FD9-9C18-5C1E-B5C8171B73E1}"/>
              </a:ext>
            </a:extLst>
          </p:cNvPr>
          <p:cNvSpPr>
            <a:spLocks noGrp="1"/>
          </p:cNvSpPr>
          <p:nvPr>
            <p:ph idx="1"/>
          </p:nvPr>
        </p:nvSpPr>
        <p:spPr/>
        <p:txBody>
          <a:bodyPr/>
          <a:lstStyle/>
          <a:p>
            <a:r>
              <a:rPr lang="en-US"/>
              <a:t>Nuclide: rhenium-186 </a:t>
            </a:r>
            <a:r>
              <a:rPr lang="en-US" baseline="30000"/>
              <a:t>186</a:t>
            </a:r>
            <a:r>
              <a:rPr lang="en-US"/>
              <a:t>Rh</a:t>
            </a:r>
          </a:p>
          <a:p>
            <a:r>
              <a:rPr lang="en-US"/>
              <a:t>Activity Concentration: 370 </a:t>
            </a:r>
            <a:r>
              <a:rPr lang="en-US" err="1"/>
              <a:t>kBq</a:t>
            </a:r>
            <a:r>
              <a:rPr lang="en-US"/>
              <a:t>/ml</a:t>
            </a:r>
          </a:p>
          <a:p>
            <a:r>
              <a:rPr lang="en-US"/>
              <a:t>Source Volume: 5 mL</a:t>
            </a:r>
          </a:p>
          <a:p>
            <a:r>
              <a:rPr lang="en-US"/>
              <a:t>Source area: 50 cm</a:t>
            </a:r>
            <a:r>
              <a:rPr lang="en-US" baseline="30000"/>
              <a:t>2</a:t>
            </a:r>
          </a:p>
          <a:p>
            <a:r>
              <a:rPr lang="en-US"/>
              <a:t>Time 1: 1230</a:t>
            </a:r>
          </a:p>
          <a:p>
            <a:r>
              <a:rPr lang="en-US"/>
              <a:t>Time 2: 1700</a:t>
            </a:r>
          </a:p>
          <a:p>
            <a:endParaRPr lang="en-US"/>
          </a:p>
          <a:p>
            <a:endParaRPr lang="en-US"/>
          </a:p>
        </p:txBody>
      </p:sp>
      <p:sp>
        <p:nvSpPr>
          <p:cNvPr id="4" name="Date Placeholder 3">
            <a:extLst>
              <a:ext uri="{FF2B5EF4-FFF2-40B4-BE49-F238E27FC236}">
                <a16:creationId xmlns:a16="http://schemas.microsoft.com/office/drawing/2014/main" id="{7988ED71-CE22-868D-D2D8-A9ABEB3EF88E}"/>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1051892839"/>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E7E6E6"/>
      </a:lt2>
      <a:accent1>
        <a:srgbClr val="002966"/>
      </a:accent1>
      <a:accent2>
        <a:srgbClr val="DC4405"/>
      </a:accent2>
      <a:accent3>
        <a:srgbClr val="4B9CD3"/>
      </a:accent3>
      <a:accent4>
        <a:srgbClr val="FFC000"/>
      </a:accent4>
      <a:accent5>
        <a:srgbClr val="92D050"/>
      </a:accent5>
      <a:accent6>
        <a:srgbClr val="7030A0"/>
      </a:accent6>
      <a:hlink>
        <a:srgbClr val="4B9CD3"/>
      </a:hlink>
      <a:folHlink>
        <a:srgbClr val="DC440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D Presentation Template 2024" id="{81097CCE-A60C-094F-8C7E-F137CEB4C6CE}" vid="{28BAA774-E5D1-B544-8674-0C689DEEF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89bf431-880a-4b72-abca-ccf1bbc5d2b3" xsi:nil="true"/>
    <lcf76f155ced4ddcb4097134ff3c332f xmlns="aa9071de-f1d9-4b23-83dd-08b1335a140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4" ma:contentTypeDescription="Create a new document." ma:contentTypeScope="" ma:versionID="6a410a70177dc963b049859032de4722">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27e031d7d14e29b70c896fdef788ae4d"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9D0C3-9219-4D47-B9F3-2377CE70C431}">
  <ds:schemaRefs>
    <ds:schemaRef ds:uri="http://www.w3.org/XML/1998/namespace"/>
    <ds:schemaRef ds:uri="http://schemas.microsoft.com/office/2006/documentManagement/types"/>
    <ds:schemaRef ds:uri="http://purl.org/dc/elements/1.1/"/>
    <ds:schemaRef ds:uri="http://purl.org/dc/terms/"/>
    <ds:schemaRef ds:uri="0f19d186-8a15-45fa-92c4-b043d88b87b1"/>
    <ds:schemaRef ds:uri="http://schemas.microsoft.com/office/infopath/2007/PartnerControls"/>
    <ds:schemaRef ds:uri="http://schemas.openxmlformats.org/package/2006/metadata/core-properties"/>
    <ds:schemaRef ds:uri="967d6c68-631f-4c5f-a346-087e98380d7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0662AEC-7253-4F23-8EAF-D2E63ADB24DA}"/>
</file>

<file path=customXml/itemProps3.xml><?xml version="1.0" encoding="utf-8"?>
<ds:datastoreItem xmlns:ds="http://schemas.openxmlformats.org/officeDocument/2006/customXml" ds:itemID="{E6945A35-6AF9-4AA8-A8B1-540F2AEFF344}">
  <ds:schemaRefs>
    <ds:schemaRef ds:uri="http://schemas.microsoft.com/sharepoint/v3/contenttype/forms"/>
  </ds:schemaRefs>
</ds:datastoreItem>
</file>

<file path=customXml/itemProps4.xml><?xml version="1.0" encoding="utf-8"?>
<ds:datastoreItem xmlns:ds="http://schemas.openxmlformats.org/officeDocument/2006/customXml" ds:itemID="{B793504B-2120-49F7-AB3A-1D96BB020C6F}"/>
</file>

<file path=docProps/app.xml><?xml version="1.0" encoding="utf-8"?>
<Properties xmlns="http://schemas.openxmlformats.org/officeDocument/2006/extended-properties" xmlns:vt="http://schemas.openxmlformats.org/officeDocument/2006/docPropsVTypes">
  <Template>RCD Presentation</Template>
  <TotalTime>197</TotalTime>
  <Words>5554</Words>
  <Application>Microsoft Office PowerPoint</Application>
  <PresentationFormat>Widescreen</PresentationFormat>
  <Paragraphs>627</Paragraphs>
  <Slides>69</Slides>
  <Notes>39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Aptos Narrow</vt:lpstr>
      <vt:lpstr>Arial</vt:lpstr>
      <vt:lpstr>Calibri</vt:lpstr>
      <vt:lpstr>Cambria Math</vt:lpstr>
      <vt:lpstr>Symbol</vt:lpstr>
      <vt:lpstr>Custom Design</vt:lpstr>
      <vt:lpstr>VARSKIN+ 2.0</vt:lpstr>
      <vt:lpstr>OUTLINE</vt:lpstr>
      <vt:lpstr>Depth Dose Profiles</vt:lpstr>
      <vt:lpstr>PowerPoint Presentation</vt:lpstr>
      <vt:lpstr>PowerPoint Presentation</vt:lpstr>
      <vt:lpstr>PowerPoint Presentation</vt:lpstr>
      <vt:lpstr>Source Geometry</vt:lpstr>
      <vt:lpstr>Liquid Contaminant Spilled on Lab Coat</vt:lpstr>
      <vt:lpstr>Variables</vt:lpstr>
      <vt:lpstr>Activity</vt:lpstr>
      <vt:lpstr>Point Source</vt:lpstr>
      <vt:lpstr>Depth Profile </vt:lpstr>
      <vt:lpstr>Disk Source</vt:lpstr>
      <vt:lpstr>Cylinder Source</vt:lpstr>
      <vt:lpstr>Plastic Lab Coat</vt:lpstr>
      <vt:lpstr>Comparison</vt:lpstr>
      <vt:lpstr>Use of Covers</vt:lpstr>
      <vt:lpstr>Hot Particle on Gloved Hand</vt:lpstr>
      <vt:lpstr>PowerPoint Presentation</vt:lpstr>
      <vt:lpstr>PowerPoint Presentation</vt:lpstr>
      <vt:lpstr>PowerPoint Presentation</vt:lpstr>
      <vt:lpstr>PowerPoint Presentation</vt:lpstr>
      <vt:lpstr>Summary</vt:lpstr>
      <vt:lpstr>Air Gap</vt:lpstr>
      <vt:lpstr>Contaminated Metal in a University Laboratory Hood</vt:lpstr>
      <vt:lpstr>Example 4</vt:lpstr>
      <vt:lpstr>PowerPoint Presentation</vt:lpstr>
      <vt:lpstr>PowerPoint Presentation</vt:lpstr>
      <vt:lpstr>PowerPoint Presentation</vt:lpstr>
      <vt:lpstr>PowerPoint Presentation</vt:lpstr>
      <vt:lpstr>Progeny Correction</vt:lpstr>
      <vt:lpstr>PowerPoint Presentation</vt:lpstr>
      <vt:lpstr>Strontium - 90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Decay Correction? </vt:lpstr>
      <vt:lpstr>PowerPoint Presentation</vt:lpstr>
      <vt:lpstr>Decay Correction</vt:lpstr>
      <vt:lpstr>Decay Correction</vt:lpstr>
      <vt:lpstr>PowerPoint Presentation</vt:lpstr>
      <vt:lpstr>Secular Equilibrium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Rose</dc:creator>
  <cp:lastModifiedBy>Charlotte Rose</cp:lastModifiedBy>
  <cp:revision>3</cp:revision>
  <dcterms:created xsi:type="dcterms:W3CDTF">2024-08-12T19:42:55Z</dcterms:created>
  <dcterms:modified xsi:type="dcterms:W3CDTF">2025-05-12T18:02:08Z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y fmtid="{D5CDD505-2E9C-101B-9397-08002B2CF9AE}" pid="3" name="MediaServiceImageTags">
    <vt:lpwstr/>
  </property>
  <property fmtid="{D5CDD505-2E9C-101B-9397-08002B2CF9AE}" pid="4" name="_dlc_DocIdItemGuid">
    <vt:lpwstr>57c0cf12-fa8e-4e20-8c6b-fb91e08c5d6e</vt:lpwstr>
  </property>
</Properties>
</file>