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notesMasterIdLst>
    <p:notesMasterId r:id="rId56"/>
  </p:notesMasterIdLst>
  <p:handoutMasterIdLst>
    <p:handoutMasterId r:id="rId57"/>
  </p:handoutMasterIdLst>
  <p:sldIdLst>
    <p:sldId id="256" r:id="rId5"/>
    <p:sldId id="257" r:id="rId6"/>
    <p:sldId id="258" r:id="rId7"/>
    <p:sldId id="264" r:id="rId8"/>
    <p:sldId id="259" r:id="rId9"/>
    <p:sldId id="260" r:id="rId10"/>
    <p:sldId id="261" r:id="rId11"/>
    <p:sldId id="262" r:id="rId12"/>
    <p:sldId id="314" r:id="rId13"/>
    <p:sldId id="313" r:id="rId14"/>
    <p:sldId id="316" r:id="rId15"/>
    <p:sldId id="315" r:id="rId16"/>
    <p:sldId id="317" r:id="rId17"/>
    <p:sldId id="318" r:id="rId18"/>
    <p:sldId id="267" r:id="rId19"/>
    <p:sldId id="293" r:id="rId20"/>
    <p:sldId id="296" r:id="rId21"/>
    <p:sldId id="269" r:id="rId22"/>
    <p:sldId id="292" r:id="rId23"/>
    <p:sldId id="270" r:id="rId24"/>
    <p:sldId id="271" r:id="rId25"/>
    <p:sldId id="272" r:id="rId26"/>
    <p:sldId id="294" r:id="rId27"/>
    <p:sldId id="295" r:id="rId28"/>
    <p:sldId id="274" r:id="rId29"/>
    <p:sldId id="273" r:id="rId30"/>
    <p:sldId id="298" r:id="rId31"/>
    <p:sldId id="300" r:id="rId32"/>
    <p:sldId id="297" r:id="rId33"/>
    <p:sldId id="276" r:id="rId34"/>
    <p:sldId id="301" r:id="rId35"/>
    <p:sldId id="302" r:id="rId36"/>
    <p:sldId id="303" r:id="rId37"/>
    <p:sldId id="304" r:id="rId38"/>
    <p:sldId id="275" r:id="rId39"/>
    <p:sldId id="278" r:id="rId40"/>
    <p:sldId id="306" r:id="rId41"/>
    <p:sldId id="305" r:id="rId42"/>
    <p:sldId id="307" r:id="rId43"/>
    <p:sldId id="280" r:id="rId44"/>
    <p:sldId id="281" r:id="rId45"/>
    <p:sldId id="308" r:id="rId46"/>
    <p:sldId id="282" r:id="rId47"/>
    <p:sldId id="309" r:id="rId48"/>
    <p:sldId id="311" r:id="rId49"/>
    <p:sldId id="283" r:id="rId50"/>
    <p:sldId id="279" r:id="rId51"/>
    <p:sldId id="284" r:id="rId52"/>
    <p:sldId id="285" r:id="rId53"/>
    <p:sldId id="319" r:id="rId54"/>
    <p:sldId id="31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9CD3"/>
    <a:srgbClr val="002966"/>
    <a:srgbClr val="00264B"/>
    <a:srgbClr val="7BAFD4"/>
    <a:srgbClr val="E6F0F6"/>
    <a:srgbClr val="00000E"/>
    <a:srgbClr val="E5EF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5413D-8EA4-4C78-98F4-4D6DC7D19780}" v="63" dt="2025-05-11T22:18:34.234"/>
  </p1510:revLst>
</p1510:revInfo>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33" autoAdjust="0"/>
  </p:normalViewPr>
  <p:slideViewPr>
    <p:cSldViewPr snapToGrid="0">
      <p:cViewPr varScale="1">
        <p:scale>
          <a:sx n="119" d="100"/>
          <a:sy n="119" d="100"/>
        </p:scale>
        <p:origin x="23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Rose" userId="464f4354-c4cc-4e41-95d7-a359691f5111" providerId="ADAL" clId="{1CD31984-EF2B-431F-BCC9-C3426D5F3B69}"/>
    <pc:docChg chg="delSld">
      <pc:chgData name="Charlotte Rose" userId="464f4354-c4cc-4e41-95d7-a359691f5111" providerId="ADAL" clId="{1CD31984-EF2B-431F-BCC9-C3426D5F3B69}" dt="2025-05-12T18:02:29.928" v="0" actId="47"/>
      <pc:docMkLst>
        <pc:docMk/>
      </pc:docMkLst>
      <pc:sldChg chg="del">
        <pc:chgData name="Charlotte Rose" userId="464f4354-c4cc-4e41-95d7-a359691f5111" providerId="ADAL" clId="{1CD31984-EF2B-431F-BCC9-C3426D5F3B69}" dt="2025-05-12T18:02:29.928" v="0" actId="47"/>
        <pc:sldMkLst>
          <pc:docMk/>
          <pc:sldMk cId="2867991373" sldId="277"/>
        </pc:sldMkLst>
      </pc:sldChg>
      <pc:sldChg chg="del">
        <pc:chgData name="Charlotte Rose" userId="464f4354-c4cc-4e41-95d7-a359691f5111" providerId="ADAL" clId="{1CD31984-EF2B-431F-BCC9-C3426D5F3B69}" dt="2025-05-12T18:02:29.928" v="0" actId="47"/>
        <pc:sldMkLst>
          <pc:docMk/>
          <pc:sldMk cId="1551227649" sldId="286"/>
        </pc:sldMkLst>
      </pc:sldChg>
      <pc:sldChg chg="del">
        <pc:chgData name="Charlotte Rose" userId="464f4354-c4cc-4e41-95d7-a359691f5111" providerId="ADAL" clId="{1CD31984-EF2B-431F-BCC9-C3426D5F3B69}" dt="2025-05-12T18:02:29.928" v="0" actId="47"/>
        <pc:sldMkLst>
          <pc:docMk/>
          <pc:sldMk cId="3374162776" sldId="287"/>
        </pc:sldMkLst>
      </pc:sldChg>
      <pc:sldChg chg="del">
        <pc:chgData name="Charlotte Rose" userId="464f4354-c4cc-4e41-95d7-a359691f5111" providerId="ADAL" clId="{1CD31984-EF2B-431F-BCC9-C3426D5F3B69}" dt="2025-05-12T18:02:29.928" v="0" actId="47"/>
        <pc:sldMkLst>
          <pc:docMk/>
          <pc:sldMk cId="2190284505" sldId="288"/>
        </pc:sldMkLst>
      </pc:sldChg>
      <pc:sldChg chg="del">
        <pc:chgData name="Charlotte Rose" userId="464f4354-c4cc-4e41-95d7-a359691f5111" providerId="ADAL" clId="{1CD31984-EF2B-431F-BCC9-C3426D5F3B69}" dt="2025-05-12T18:02:29.928" v="0" actId="47"/>
        <pc:sldMkLst>
          <pc:docMk/>
          <pc:sldMk cId="2679996971" sldId="289"/>
        </pc:sldMkLst>
      </pc:sldChg>
      <pc:sldChg chg="del">
        <pc:chgData name="Charlotte Rose" userId="464f4354-c4cc-4e41-95d7-a359691f5111" providerId="ADAL" clId="{1CD31984-EF2B-431F-BCC9-C3426D5F3B69}" dt="2025-05-12T18:02:29.928" v="0" actId="47"/>
        <pc:sldMkLst>
          <pc:docMk/>
          <pc:sldMk cId="712791868" sldId="291"/>
        </pc:sldMkLst>
      </pc:sldChg>
      <pc:sldChg chg="del">
        <pc:chgData name="Charlotte Rose" userId="464f4354-c4cc-4e41-95d7-a359691f5111" providerId="ADAL" clId="{1CD31984-EF2B-431F-BCC9-C3426D5F3B69}" dt="2025-05-12T18:02:29.928" v="0" actId="47"/>
        <pc:sldMkLst>
          <pc:docMk/>
          <pc:sldMk cId="2883689255" sldId="299"/>
        </pc:sldMkLst>
      </pc:sldChg>
      <pc:sldChg chg="del">
        <pc:chgData name="Charlotte Rose" userId="464f4354-c4cc-4e41-95d7-a359691f5111" providerId="ADAL" clId="{1CD31984-EF2B-431F-BCC9-C3426D5F3B69}" dt="2025-05-12T18:02:29.928" v="0" actId="47"/>
        <pc:sldMkLst>
          <pc:docMk/>
          <pc:sldMk cId="1481667976" sldId="310"/>
        </pc:sldMkLst>
      </pc:sldChg>
      <pc:sldChg chg="del">
        <pc:chgData name="Charlotte Rose" userId="464f4354-c4cc-4e41-95d7-a359691f5111" providerId="ADAL" clId="{1CD31984-EF2B-431F-BCC9-C3426D5F3B69}" dt="2025-05-12T18:02:29.928" v="0" actId="47"/>
        <pc:sldMkLst>
          <pc:docMk/>
          <pc:sldMk cId="3209975583" sldId="320"/>
        </pc:sldMkLst>
      </pc:sldChg>
      <pc:sldChg chg="del">
        <pc:chgData name="Charlotte Rose" userId="464f4354-c4cc-4e41-95d7-a359691f5111" providerId="ADAL" clId="{1CD31984-EF2B-431F-BCC9-C3426D5F3B69}" dt="2025-05-12T18:02:29.928" v="0" actId="47"/>
        <pc:sldMkLst>
          <pc:docMk/>
          <pc:sldMk cId="4051670605" sldId="321"/>
        </pc:sldMkLst>
      </pc:sldChg>
      <pc:sldChg chg="del">
        <pc:chgData name="Charlotte Rose" userId="464f4354-c4cc-4e41-95d7-a359691f5111" providerId="ADAL" clId="{1CD31984-EF2B-431F-BCC9-C3426D5F3B69}" dt="2025-05-12T18:02:29.928" v="0" actId="47"/>
        <pc:sldMkLst>
          <pc:docMk/>
          <pc:sldMk cId="565541832" sldId="322"/>
        </pc:sldMkLst>
      </pc:sldChg>
      <pc:sldChg chg="del">
        <pc:chgData name="Charlotte Rose" userId="464f4354-c4cc-4e41-95d7-a359691f5111" providerId="ADAL" clId="{1CD31984-EF2B-431F-BCC9-C3426D5F3B69}" dt="2025-05-12T18:02:29.928" v="0" actId="47"/>
        <pc:sldMkLst>
          <pc:docMk/>
          <pc:sldMk cId="2774989679" sldId="323"/>
        </pc:sldMkLst>
      </pc:sldChg>
      <pc:sldChg chg="del">
        <pc:chgData name="Charlotte Rose" userId="464f4354-c4cc-4e41-95d7-a359691f5111" providerId="ADAL" clId="{1CD31984-EF2B-431F-BCC9-C3426D5F3B69}" dt="2025-05-12T18:02:29.928" v="0" actId="47"/>
        <pc:sldMkLst>
          <pc:docMk/>
          <pc:sldMk cId="1051892839" sldId="324"/>
        </pc:sldMkLst>
      </pc:sldChg>
      <pc:sldChg chg="del">
        <pc:chgData name="Charlotte Rose" userId="464f4354-c4cc-4e41-95d7-a359691f5111" providerId="ADAL" clId="{1CD31984-EF2B-431F-BCC9-C3426D5F3B69}" dt="2025-05-12T18:02:29.928" v="0" actId="47"/>
        <pc:sldMkLst>
          <pc:docMk/>
          <pc:sldMk cId="1440137191" sldId="325"/>
        </pc:sldMkLst>
      </pc:sldChg>
      <pc:sldChg chg="del">
        <pc:chgData name="Charlotte Rose" userId="464f4354-c4cc-4e41-95d7-a359691f5111" providerId="ADAL" clId="{1CD31984-EF2B-431F-BCC9-C3426D5F3B69}" dt="2025-05-12T18:02:29.928" v="0" actId="47"/>
        <pc:sldMkLst>
          <pc:docMk/>
          <pc:sldMk cId="56333300" sldId="326"/>
        </pc:sldMkLst>
      </pc:sldChg>
      <pc:sldChg chg="del">
        <pc:chgData name="Charlotte Rose" userId="464f4354-c4cc-4e41-95d7-a359691f5111" providerId="ADAL" clId="{1CD31984-EF2B-431F-BCC9-C3426D5F3B69}" dt="2025-05-12T18:02:29.928" v="0" actId="47"/>
        <pc:sldMkLst>
          <pc:docMk/>
          <pc:sldMk cId="724091447" sldId="327"/>
        </pc:sldMkLst>
      </pc:sldChg>
      <pc:sldChg chg="del">
        <pc:chgData name="Charlotte Rose" userId="464f4354-c4cc-4e41-95d7-a359691f5111" providerId="ADAL" clId="{1CD31984-EF2B-431F-BCC9-C3426D5F3B69}" dt="2025-05-12T18:02:29.928" v="0" actId="47"/>
        <pc:sldMkLst>
          <pc:docMk/>
          <pc:sldMk cId="4192525398" sldId="328"/>
        </pc:sldMkLst>
      </pc:sldChg>
      <pc:sldChg chg="del">
        <pc:chgData name="Charlotte Rose" userId="464f4354-c4cc-4e41-95d7-a359691f5111" providerId="ADAL" clId="{1CD31984-EF2B-431F-BCC9-C3426D5F3B69}" dt="2025-05-12T18:02:29.928" v="0" actId="47"/>
        <pc:sldMkLst>
          <pc:docMk/>
          <pc:sldMk cId="2882327816" sldId="329"/>
        </pc:sldMkLst>
      </pc:sldChg>
      <pc:sldChg chg="del">
        <pc:chgData name="Charlotte Rose" userId="464f4354-c4cc-4e41-95d7-a359691f5111" providerId="ADAL" clId="{1CD31984-EF2B-431F-BCC9-C3426D5F3B69}" dt="2025-05-12T18:02:29.928" v="0" actId="47"/>
        <pc:sldMkLst>
          <pc:docMk/>
          <pc:sldMk cId="2997855881" sldId="330"/>
        </pc:sldMkLst>
      </pc:sldChg>
      <pc:sldChg chg="del">
        <pc:chgData name="Charlotte Rose" userId="464f4354-c4cc-4e41-95d7-a359691f5111" providerId="ADAL" clId="{1CD31984-EF2B-431F-BCC9-C3426D5F3B69}" dt="2025-05-12T18:02:29.928" v="0" actId="47"/>
        <pc:sldMkLst>
          <pc:docMk/>
          <pc:sldMk cId="3180944127" sldId="331"/>
        </pc:sldMkLst>
      </pc:sldChg>
      <pc:sldChg chg="del">
        <pc:chgData name="Charlotte Rose" userId="464f4354-c4cc-4e41-95d7-a359691f5111" providerId="ADAL" clId="{1CD31984-EF2B-431F-BCC9-C3426D5F3B69}" dt="2025-05-12T18:02:29.928" v="0" actId="47"/>
        <pc:sldMkLst>
          <pc:docMk/>
          <pc:sldMk cId="3395196107" sldId="332"/>
        </pc:sldMkLst>
      </pc:sldChg>
      <pc:sldChg chg="del">
        <pc:chgData name="Charlotte Rose" userId="464f4354-c4cc-4e41-95d7-a359691f5111" providerId="ADAL" clId="{1CD31984-EF2B-431F-BCC9-C3426D5F3B69}" dt="2025-05-12T18:02:29.928" v="0" actId="47"/>
        <pc:sldMkLst>
          <pc:docMk/>
          <pc:sldMk cId="3049615060" sldId="333"/>
        </pc:sldMkLst>
      </pc:sldChg>
      <pc:sldChg chg="del">
        <pc:chgData name="Charlotte Rose" userId="464f4354-c4cc-4e41-95d7-a359691f5111" providerId="ADAL" clId="{1CD31984-EF2B-431F-BCC9-C3426D5F3B69}" dt="2025-05-12T18:02:29.928" v="0" actId="47"/>
        <pc:sldMkLst>
          <pc:docMk/>
          <pc:sldMk cId="2548755091" sldId="334"/>
        </pc:sldMkLst>
      </pc:sldChg>
      <pc:sldChg chg="del">
        <pc:chgData name="Charlotte Rose" userId="464f4354-c4cc-4e41-95d7-a359691f5111" providerId="ADAL" clId="{1CD31984-EF2B-431F-BCC9-C3426D5F3B69}" dt="2025-05-12T18:02:29.928" v="0" actId="47"/>
        <pc:sldMkLst>
          <pc:docMk/>
          <pc:sldMk cId="1238495749" sldId="335"/>
        </pc:sldMkLst>
      </pc:sldChg>
      <pc:sldChg chg="del">
        <pc:chgData name="Charlotte Rose" userId="464f4354-c4cc-4e41-95d7-a359691f5111" providerId="ADAL" clId="{1CD31984-EF2B-431F-BCC9-C3426D5F3B69}" dt="2025-05-12T18:02:29.928" v="0" actId="47"/>
        <pc:sldMkLst>
          <pc:docMk/>
          <pc:sldMk cId="2715197238" sldId="336"/>
        </pc:sldMkLst>
      </pc:sldChg>
      <pc:sldChg chg="del">
        <pc:chgData name="Charlotte Rose" userId="464f4354-c4cc-4e41-95d7-a359691f5111" providerId="ADAL" clId="{1CD31984-EF2B-431F-BCC9-C3426D5F3B69}" dt="2025-05-12T18:02:29.928" v="0" actId="47"/>
        <pc:sldMkLst>
          <pc:docMk/>
          <pc:sldMk cId="3175024581" sldId="338"/>
        </pc:sldMkLst>
      </pc:sldChg>
      <pc:sldChg chg="del">
        <pc:chgData name="Charlotte Rose" userId="464f4354-c4cc-4e41-95d7-a359691f5111" providerId="ADAL" clId="{1CD31984-EF2B-431F-BCC9-C3426D5F3B69}" dt="2025-05-12T18:02:29.928" v="0" actId="47"/>
        <pc:sldMkLst>
          <pc:docMk/>
          <pc:sldMk cId="819652410" sldId="339"/>
        </pc:sldMkLst>
      </pc:sldChg>
      <pc:sldChg chg="del">
        <pc:chgData name="Charlotte Rose" userId="464f4354-c4cc-4e41-95d7-a359691f5111" providerId="ADAL" clId="{1CD31984-EF2B-431F-BCC9-C3426D5F3B69}" dt="2025-05-12T18:02:29.928" v="0" actId="47"/>
        <pc:sldMkLst>
          <pc:docMk/>
          <pc:sldMk cId="200533471" sldId="340"/>
        </pc:sldMkLst>
      </pc:sldChg>
      <pc:sldChg chg="del">
        <pc:chgData name="Charlotte Rose" userId="464f4354-c4cc-4e41-95d7-a359691f5111" providerId="ADAL" clId="{1CD31984-EF2B-431F-BCC9-C3426D5F3B69}" dt="2025-05-12T18:02:29.928" v="0" actId="47"/>
        <pc:sldMkLst>
          <pc:docMk/>
          <pc:sldMk cId="2964674962" sldId="342"/>
        </pc:sldMkLst>
      </pc:sldChg>
      <pc:sldChg chg="del">
        <pc:chgData name="Charlotte Rose" userId="464f4354-c4cc-4e41-95d7-a359691f5111" providerId="ADAL" clId="{1CD31984-EF2B-431F-BCC9-C3426D5F3B69}" dt="2025-05-12T18:02:29.928" v="0" actId="47"/>
        <pc:sldMkLst>
          <pc:docMk/>
          <pc:sldMk cId="2606144474" sldId="343"/>
        </pc:sldMkLst>
      </pc:sldChg>
      <pc:sldChg chg="del">
        <pc:chgData name="Charlotte Rose" userId="464f4354-c4cc-4e41-95d7-a359691f5111" providerId="ADAL" clId="{1CD31984-EF2B-431F-BCC9-C3426D5F3B69}" dt="2025-05-12T18:02:29.928" v="0" actId="47"/>
        <pc:sldMkLst>
          <pc:docMk/>
          <pc:sldMk cId="4219172453" sldId="344"/>
        </pc:sldMkLst>
      </pc:sldChg>
      <pc:sldChg chg="del">
        <pc:chgData name="Charlotte Rose" userId="464f4354-c4cc-4e41-95d7-a359691f5111" providerId="ADAL" clId="{1CD31984-EF2B-431F-BCC9-C3426D5F3B69}" dt="2025-05-12T18:02:29.928" v="0" actId="47"/>
        <pc:sldMkLst>
          <pc:docMk/>
          <pc:sldMk cId="2286964505" sldId="345"/>
        </pc:sldMkLst>
      </pc:sldChg>
      <pc:sldChg chg="del">
        <pc:chgData name="Charlotte Rose" userId="464f4354-c4cc-4e41-95d7-a359691f5111" providerId="ADAL" clId="{1CD31984-EF2B-431F-BCC9-C3426D5F3B69}" dt="2025-05-12T18:02:29.928" v="0" actId="47"/>
        <pc:sldMkLst>
          <pc:docMk/>
          <pc:sldMk cId="3825667588" sldId="346"/>
        </pc:sldMkLst>
      </pc:sldChg>
      <pc:sldChg chg="del">
        <pc:chgData name="Charlotte Rose" userId="464f4354-c4cc-4e41-95d7-a359691f5111" providerId="ADAL" clId="{1CD31984-EF2B-431F-BCC9-C3426D5F3B69}" dt="2025-05-12T18:02:29.928" v="0" actId="47"/>
        <pc:sldMkLst>
          <pc:docMk/>
          <pc:sldMk cId="2370497671" sldId="347"/>
        </pc:sldMkLst>
      </pc:sldChg>
      <pc:sldChg chg="del">
        <pc:chgData name="Charlotte Rose" userId="464f4354-c4cc-4e41-95d7-a359691f5111" providerId="ADAL" clId="{1CD31984-EF2B-431F-BCC9-C3426D5F3B69}" dt="2025-05-12T18:02:29.928" v="0" actId="47"/>
        <pc:sldMkLst>
          <pc:docMk/>
          <pc:sldMk cId="2280326232" sldId="348"/>
        </pc:sldMkLst>
      </pc:sldChg>
      <pc:sldChg chg="del">
        <pc:chgData name="Charlotte Rose" userId="464f4354-c4cc-4e41-95d7-a359691f5111" providerId="ADAL" clId="{1CD31984-EF2B-431F-BCC9-C3426D5F3B69}" dt="2025-05-12T18:02:29.928" v="0" actId="47"/>
        <pc:sldMkLst>
          <pc:docMk/>
          <pc:sldMk cId="1937137846" sldId="349"/>
        </pc:sldMkLst>
      </pc:sldChg>
      <pc:sldChg chg="del">
        <pc:chgData name="Charlotte Rose" userId="464f4354-c4cc-4e41-95d7-a359691f5111" providerId="ADAL" clId="{1CD31984-EF2B-431F-BCC9-C3426D5F3B69}" dt="2025-05-12T18:02:29.928" v="0" actId="47"/>
        <pc:sldMkLst>
          <pc:docMk/>
          <pc:sldMk cId="887601732" sldId="350"/>
        </pc:sldMkLst>
      </pc:sldChg>
      <pc:sldChg chg="del">
        <pc:chgData name="Charlotte Rose" userId="464f4354-c4cc-4e41-95d7-a359691f5111" providerId="ADAL" clId="{1CD31984-EF2B-431F-BCC9-C3426D5F3B69}" dt="2025-05-12T18:02:29.928" v="0" actId="47"/>
        <pc:sldMkLst>
          <pc:docMk/>
          <pc:sldMk cId="3689173713" sldId="351"/>
        </pc:sldMkLst>
      </pc:sldChg>
      <pc:sldChg chg="del">
        <pc:chgData name="Charlotte Rose" userId="464f4354-c4cc-4e41-95d7-a359691f5111" providerId="ADAL" clId="{1CD31984-EF2B-431F-BCC9-C3426D5F3B69}" dt="2025-05-12T18:02:29.928" v="0" actId="47"/>
        <pc:sldMkLst>
          <pc:docMk/>
          <pc:sldMk cId="1138138970" sldId="352"/>
        </pc:sldMkLst>
      </pc:sldChg>
      <pc:sldChg chg="del">
        <pc:chgData name="Charlotte Rose" userId="464f4354-c4cc-4e41-95d7-a359691f5111" providerId="ADAL" clId="{1CD31984-EF2B-431F-BCC9-C3426D5F3B69}" dt="2025-05-12T18:02:29.928" v="0" actId="47"/>
        <pc:sldMkLst>
          <pc:docMk/>
          <pc:sldMk cId="4011895699" sldId="353"/>
        </pc:sldMkLst>
      </pc:sldChg>
      <pc:sldChg chg="del">
        <pc:chgData name="Charlotte Rose" userId="464f4354-c4cc-4e41-95d7-a359691f5111" providerId="ADAL" clId="{1CD31984-EF2B-431F-BCC9-C3426D5F3B69}" dt="2025-05-12T18:02:29.928" v="0" actId="47"/>
        <pc:sldMkLst>
          <pc:docMk/>
          <pc:sldMk cId="1371764669" sldId="354"/>
        </pc:sldMkLst>
      </pc:sldChg>
      <pc:sldChg chg="del">
        <pc:chgData name="Charlotte Rose" userId="464f4354-c4cc-4e41-95d7-a359691f5111" providerId="ADAL" clId="{1CD31984-EF2B-431F-BCC9-C3426D5F3B69}" dt="2025-05-12T18:02:29.928" v="0" actId="47"/>
        <pc:sldMkLst>
          <pc:docMk/>
          <pc:sldMk cId="3216284124" sldId="355"/>
        </pc:sldMkLst>
      </pc:sldChg>
      <pc:sldChg chg="del">
        <pc:chgData name="Charlotte Rose" userId="464f4354-c4cc-4e41-95d7-a359691f5111" providerId="ADAL" clId="{1CD31984-EF2B-431F-BCC9-C3426D5F3B69}" dt="2025-05-12T18:02:29.928" v="0" actId="47"/>
        <pc:sldMkLst>
          <pc:docMk/>
          <pc:sldMk cId="2629735139" sldId="356"/>
        </pc:sldMkLst>
      </pc:sldChg>
      <pc:sldChg chg="del">
        <pc:chgData name="Charlotte Rose" userId="464f4354-c4cc-4e41-95d7-a359691f5111" providerId="ADAL" clId="{1CD31984-EF2B-431F-BCC9-C3426D5F3B69}" dt="2025-05-12T18:02:29.928" v="0" actId="47"/>
        <pc:sldMkLst>
          <pc:docMk/>
          <pc:sldMk cId="1723026741" sldId="357"/>
        </pc:sldMkLst>
      </pc:sldChg>
      <pc:sldChg chg="del">
        <pc:chgData name="Charlotte Rose" userId="464f4354-c4cc-4e41-95d7-a359691f5111" providerId="ADAL" clId="{1CD31984-EF2B-431F-BCC9-C3426D5F3B69}" dt="2025-05-12T18:02:29.928" v="0" actId="47"/>
        <pc:sldMkLst>
          <pc:docMk/>
          <pc:sldMk cId="3918906465" sldId="358"/>
        </pc:sldMkLst>
      </pc:sldChg>
      <pc:sldChg chg="del">
        <pc:chgData name="Charlotte Rose" userId="464f4354-c4cc-4e41-95d7-a359691f5111" providerId="ADAL" clId="{1CD31984-EF2B-431F-BCC9-C3426D5F3B69}" dt="2025-05-12T18:02:29.928" v="0" actId="47"/>
        <pc:sldMkLst>
          <pc:docMk/>
          <pc:sldMk cId="4204321830" sldId="359"/>
        </pc:sldMkLst>
      </pc:sldChg>
      <pc:sldChg chg="del">
        <pc:chgData name="Charlotte Rose" userId="464f4354-c4cc-4e41-95d7-a359691f5111" providerId="ADAL" clId="{1CD31984-EF2B-431F-BCC9-C3426D5F3B69}" dt="2025-05-12T18:02:29.928" v="0" actId="47"/>
        <pc:sldMkLst>
          <pc:docMk/>
          <pc:sldMk cId="1665358375" sldId="360"/>
        </pc:sldMkLst>
      </pc:sldChg>
      <pc:sldChg chg="del">
        <pc:chgData name="Charlotte Rose" userId="464f4354-c4cc-4e41-95d7-a359691f5111" providerId="ADAL" clId="{1CD31984-EF2B-431F-BCC9-C3426D5F3B69}" dt="2025-05-12T18:02:29.928" v="0" actId="47"/>
        <pc:sldMkLst>
          <pc:docMk/>
          <pc:sldMk cId="4196536682" sldId="361"/>
        </pc:sldMkLst>
      </pc:sldChg>
      <pc:sldChg chg="del">
        <pc:chgData name="Charlotte Rose" userId="464f4354-c4cc-4e41-95d7-a359691f5111" providerId="ADAL" clId="{1CD31984-EF2B-431F-BCC9-C3426D5F3B69}" dt="2025-05-12T18:02:29.928" v="0" actId="47"/>
        <pc:sldMkLst>
          <pc:docMk/>
          <pc:sldMk cId="1939470762" sldId="362"/>
        </pc:sldMkLst>
      </pc:sldChg>
      <pc:sldChg chg="del">
        <pc:chgData name="Charlotte Rose" userId="464f4354-c4cc-4e41-95d7-a359691f5111" providerId="ADAL" clId="{1CD31984-EF2B-431F-BCC9-C3426D5F3B69}" dt="2025-05-12T18:02:29.928" v="0" actId="47"/>
        <pc:sldMkLst>
          <pc:docMk/>
          <pc:sldMk cId="3691379397" sldId="363"/>
        </pc:sldMkLst>
      </pc:sldChg>
      <pc:sldChg chg="del">
        <pc:chgData name="Charlotte Rose" userId="464f4354-c4cc-4e41-95d7-a359691f5111" providerId="ADAL" clId="{1CD31984-EF2B-431F-BCC9-C3426D5F3B69}" dt="2025-05-12T18:02:29.928" v="0" actId="47"/>
        <pc:sldMkLst>
          <pc:docMk/>
          <pc:sldMk cId="425106943" sldId="364"/>
        </pc:sldMkLst>
      </pc:sldChg>
      <pc:sldChg chg="del">
        <pc:chgData name="Charlotte Rose" userId="464f4354-c4cc-4e41-95d7-a359691f5111" providerId="ADAL" clId="{1CD31984-EF2B-431F-BCC9-C3426D5F3B69}" dt="2025-05-12T18:02:29.928" v="0" actId="47"/>
        <pc:sldMkLst>
          <pc:docMk/>
          <pc:sldMk cId="2029015789" sldId="367"/>
        </pc:sldMkLst>
      </pc:sldChg>
      <pc:sldChg chg="del">
        <pc:chgData name="Charlotte Rose" userId="464f4354-c4cc-4e41-95d7-a359691f5111" providerId="ADAL" clId="{1CD31984-EF2B-431F-BCC9-C3426D5F3B69}" dt="2025-05-12T18:02:29.928" v="0" actId="47"/>
        <pc:sldMkLst>
          <pc:docMk/>
          <pc:sldMk cId="3151709302" sldId="368"/>
        </pc:sldMkLst>
      </pc:sldChg>
      <pc:sldChg chg="del">
        <pc:chgData name="Charlotte Rose" userId="464f4354-c4cc-4e41-95d7-a359691f5111" providerId="ADAL" clId="{1CD31984-EF2B-431F-BCC9-C3426D5F3B69}" dt="2025-05-12T18:02:29.928" v="0" actId="47"/>
        <pc:sldMkLst>
          <pc:docMk/>
          <pc:sldMk cId="2611814539" sldId="369"/>
        </pc:sldMkLst>
      </pc:sldChg>
      <pc:sldChg chg="del">
        <pc:chgData name="Charlotte Rose" userId="464f4354-c4cc-4e41-95d7-a359691f5111" providerId="ADAL" clId="{1CD31984-EF2B-431F-BCC9-C3426D5F3B69}" dt="2025-05-12T18:02:29.928" v="0" actId="47"/>
        <pc:sldMkLst>
          <pc:docMk/>
          <pc:sldMk cId="3382107232" sldId="370"/>
        </pc:sldMkLst>
      </pc:sldChg>
      <pc:sldChg chg="del">
        <pc:chgData name="Charlotte Rose" userId="464f4354-c4cc-4e41-95d7-a359691f5111" providerId="ADAL" clId="{1CD31984-EF2B-431F-BCC9-C3426D5F3B69}" dt="2025-05-12T18:02:29.928" v="0" actId="47"/>
        <pc:sldMkLst>
          <pc:docMk/>
          <pc:sldMk cId="941881501" sldId="371"/>
        </pc:sldMkLst>
      </pc:sldChg>
      <pc:sldChg chg="del">
        <pc:chgData name="Charlotte Rose" userId="464f4354-c4cc-4e41-95d7-a359691f5111" providerId="ADAL" clId="{1CD31984-EF2B-431F-BCC9-C3426D5F3B69}" dt="2025-05-12T18:02:29.928" v="0" actId="47"/>
        <pc:sldMkLst>
          <pc:docMk/>
          <pc:sldMk cId="1714552985" sldId="372"/>
        </pc:sldMkLst>
      </pc:sldChg>
      <pc:sldChg chg="del">
        <pc:chgData name="Charlotte Rose" userId="464f4354-c4cc-4e41-95d7-a359691f5111" providerId="ADAL" clId="{1CD31984-EF2B-431F-BCC9-C3426D5F3B69}" dt="2025-05-12T18:02:29.928" v="0" actId="47"/>
        <pc:sldMkLst>
          <pc:docMk/>
          <pc:sldMk cId="1246435873" sldId="374"/>
        </pc:sldMkLst>
      </pc:sldChg>
      <pc:sldChg chg="del">
        <pc:chgData name="Charlotte Rose" userId="464f4354-c4cc-4e41-95d7-a359691f5111" providerId="ADAL" clId="{1CD31984-EF2B-431F-BCC9-C3426D5F3B69}" dt="2025-05-12T18:02:29.928" v="0" actId="47"/>
        <pc:sldMkLst>
          <pc:docMk/>
          <pc:sldMk cId="3411879406" sldId="375"/>
        </pc:sldMkLst>
      </pc:sldChg>
      <pc:sldChg chg="del">
        <pc:chgData name="Charlotte Rose" userId="464f4354-c4cc-4e41-95d7-a359691f5111" providerId="ADAL" clId="{1CD31984-EF2B-431F-BCC9-C3426D5F3B69}" dt="2025-05-12T18:02:29.928" v="0" actId="47"/>
        <pc:sldMkLst>
          <pc:docMk/>
          <pc:sldMk cId="1952701047" sldId="376"/>
        </pc:sldMkLst>
      </pc:sldChg>
      <pc:sldChg chg="del">
        <pc:chgData name="Charlotte Rose" userId="464f4354-c4cc-4e41-95d7-a359691f5111" providerId="ADAL" clId="{1CD31984-EF2B-431F-BCC9-C3426D5F3B69}" dt="2025-05-12T18:02:29.928" v="0" actId="47"/>
        <pc:sldMkLst>
          <pc:docMk/>
          <pc:sldMk cId="3414514947" sldId="377"/>
        </pc:sldMkLst>
      </pc:sldChg>
      <pc:sldChg chg="del">
        <pc:chgData name="Charlotte Rose" userId="464f4354-c4cc-4e41-95d7-a359691f5111" providerId="ADAL" clId="{1CD31984-EF2B-431F-BCC9-C3426D5F3B69}" dt="2025-05-12T18:02:29.928" v="0" actId="47"/>
        <pc:sldMkLst>
          <pc:docMk/>
          <pc:sldMk cId="4075961578" sldId="378"/>
        </pc:sldMkLst>
      </pc:sldChg>
      <pc:sldChg chg="del">
        <pc:chgData name="Charlotte Rose" userId="464f4354-c4cc-4e41-95d7-a359691f5111" providerId="ADAL" clId="{1CD31984-EF2B-431F-BCC9-C3426D5F3B69}" dt="2025-05-12T18:02:29.928" v="0" actId="47"/>
        <pc:sldMkLst>
          <pc:docMk/>
          <pc:sldMk cId="1346854276" sldId="379"/>
        </pc:sldMkLst>
      </pc:sldChg>
      <pc:sldChg chg="del">
        <pc:chgData name="Charlotte Rose" userId="464f4354-c4cc-4e41-95d7-a359691f5111" providerId="ADAL" clId="{1CD31984-EF2B-431F-BCC9-C3426D5F3B69}" dt="2025-05-12T18:02:29.928" v="0" actId="47"/>
        <pc:sldMkLst>
          <pc:docMk/>
          <pc:sldMk cId="1213777397" sldId="380"/>
        </pc:sldMkLst>
      </pc:sldChg>
      <pc:sldChg chg="del">
        <pc:chgData name="Charlotte Rose" userId="464f4354-c4cc-4e41-95d7-a359691f5111" providerId="ADAL" clId="{1CD31984-EF2B-431F-BCC9-C3426D5F3B69}" dt="2025-05-12T18:02:29.928" v="0" actId="47"/>
        <pc:sldMkLst>
          <pc:docMk/>
          <pc:sldMk cId="2318844921" sldId="381"/>
        </pc:sldMkLst>
      </pc:sldChg>
      <pc:sldChg chg="del">
        <pc:chgData name="Charlotte Rose" userId="464f4354-c4cc-4e41-95d7-a359691f5111" providerId="ADAL" clId="{1CD31984-EF2B-431F-BCC9-C3426D5F3B69}" dt="2025-05-12T18:02:29.928" v="0" actId="47"/>
        <pc:sldMkLst>
          <pc:docMk/>
          <pc:sldMk cId="2775351345" sldId="383"/>
        </pc:sldMkLst>
      </pc:sldChg>
      <pc:sldChg chg="del">
        <pc:chgData name="Charlotte Rose" userId="464f4354-c4cc-4e41-95d7-a359691f5111" providerId="ADAL" clId="{1CD31984-EF2B-431F-BCC9-C3426D5F3B69}" dt="2025-05-12T18:02:29.928" v="0" actId="47"/>
        <pc:sldMkLst>
          <pc:docMk/>
          <pc:sldMk cId="138693803" sldId="384"/>
        </pc:sldMkLst>
      </pc:sldChg>
      <pc:sldChg chg="del">
        <pc:chgData name="Charlotte Rose" userId="464f4354-c4cc-4e41-95d7-a359691f5111" providerId="ADAL" clId="{1CD31984-EF2B-431F-BCC9-C3426D5F3B69}" dt="2025-05-12T18:02:29.928" v="0" actId="47"/>
        <pc:sldMkLst>
          <pc:docMk/>
          <pc:sldMk cId="4238247216" sldId="385"/>
        </pc:sldMkLst>
      </pc:sldChg>
      <pc:sldChg chg="del">
        <pc:chgData name="Charlotte Rose" userId="464f4354-c4cc-4e41-95d7-a359691f5111" providerId="ADAL" clId="{1CD31984-EF2B-431F-BCC9-C3426D5F3B69}" dt="2025-05-12T18:02:29.928" v="0" actId="47"/>
        <pc:sldMkLst>
          <pc:docMk/>
          <pc:sldMk cId="1369644966" sldId="3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55E704-BC83-0A69-61D6-1C2510659C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CBEECB-1421-49E1-445D-2F8EAC3878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264FA7-C914-3C4E-ADB8-527621054AE0}" type="datetimeFigureOut">
              <a:rPr lang="en-US" smtClean="0"/>
              <a:t>5/12/2025</a:t>
            </a:fld>
            <a:endParaRPr lang="en-US"/>
          </a:p>
        </p:txBody>
      </p:sp>
      <p:sp>
        <p:nvSpPr>
          <p:cNvPr id="4" name="Footer Placeholder 3">
            <a:extLst>
              <a:ext uri="{FF2B5EF4-FFF2-40B4-BE49-F238E27FC236}">
                <a16:creationId xmlns:a16="http://schemas.microsoft.com/office/drawing/2014/main" id="{0222FD75-833E-3EF7-A53A-90A9500232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83335E-2F41-DC89-1888-92496D2FA8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73A8B4-1E65-A34A-821B-DCC7684C4C59}" type="slidenum">
              <a:rPr lang="en-US" smtClean="0"/>
              <a:t>‹#›</a:t>
            </a:fld>
            <a:endParaRPr lang="en-US"/>
          </a:p>
        </p:txBody>
      </p:sp>
    </p:spTree>
    <p:extLst>
      <p:ext uri="{BB962C8B-B14F-4D97-AF65-F5344CB8AC3E}">
        <p14:creationId xmlns:p14="http://schemas.microsoft.com/office/powerpoint/2010/main" val="383838970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5T18:35:58.5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2506 1,'-2485'0,"2465"0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775CA-7537-4AB6-BF6C-96910041BBC3}"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C9A8B-6423-4DD8-A52A-D5F1BE331976}" type="slidenum">
              <a:rPr lang="en-US" smtClean="0"/>
              <a:t>‹#›</a:t>
            </a:fld>
            <a:endParaRPr lang="en-US"/>
          </a:p>
        </p:txBody>
      </p:sp>
    </p:spTree>
    <p:extLst>
      <p:ext uri="{BB962C8B-B14F-4D97-AF65-F5344CB8AC3E}">
        <p14:creationId xmlns:p14="http://schemas.microsoft.com/office/powerpoint/2010/main" val="3117788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this similar and different than SkinDose? Calculations..</a:t>
            </a:r>
          </a:p>
          <a:p>
            <a:r>
              <a:rPr lang="en-US" dirty="0"/>
              <a:t>Outline mechanisms of injury and why it is </a:t>
            </a:r>
            <a:r>
              <a:rPr lang="en-US" i="1" dirty="0"/>
              <a:t>different</a:t>
            </a:r>
            <a:r>
              <a:rPr lang="en-US" dirty="0"/>
              <a:t> than skin contamination. How is dose calculated differently for 7mg/cc dose depth (</a:t>
            </a:r>
            <a:r>
              <a:rPr lang="en-US" dirty="0" err="1"/>
              <a:t>ie</a:t>
            </a:r>
            <a:r>
              <a:rPr lang="en-US" dirty="0"/>
              <a:t> where exposure comes from below and above, and scatter etc.. Do a little bit of the physics)</a:t>
            </a:r>
          </a:p>
          <a:p>
            <a:r>
              <a:rPr lang="en-US" dirty="0"/>
              <a:t>Use example where ED module could overlap to demonstrate utility and potential (?) advantage for future… something for them to look forward to. Also showcase how this is </a:t>
            </a:r>
            <a:r>
              <a:rPr lang="en-US" i="1" dirty="0"/>
              <a:t>different</a:t>
            </a:r>
            <a:r>
              <a:rPr lang="en-US" dirty="0"/>
              <a:t> from wounds.</a:t>
            </a:r>
          </a:p>
          <a:p>
            <a:endParaRPr lang="en-US" dirty="0"/>
          </a:p>
        </p:txBody>
      </p:sp>
      <p:sp>
        <p:nvSpPr>
          <p:cNvPr id="4" name="Slide Number Placeholder 3"/>
          <p:cNvSpPr>
            <a:spLocks noGrp="1"/>
          </p:cNvSpPr>
          <p:nvPr>
            <p:ph type="sldNum" sz="quarter" idx="5"/>
          </p:nvPr>
        </p:nvSpPr>
        <p:spPr/>
        <p:txBody>
          <a:bodyPr/>
          <a:lstStyle/>
          <a:p>
            <a:fld id="{FBCC9A8B-6423-4DD8-A52A-D5F1BE331976}" type="slidenum">
              <a:rPr lang="en-US" smtClean="0"/>
              <a:t>5</a:t>
            </a:fld>
            <a:endParaRPr lang="en-US"/>
          </a:p>
        </p:txBody>
      </p:sp>
    </p:spTree>
    <p:extLst>
      <p:ext uri="{BB962C8B-B14F-4D97-AF65-F5344CB8AC3E}">
        <p14:creationId xmlns:p14="http://schemas.microsoft.com/office/powerpoint/2010/main" val="2382418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Clockwise from top left: </a:t>
            </a:r>
          </a:p>
          <a:p>
            <a:r>
              <a:rPr lang="en-US"/>
              <a:t>Cylinder source with 3 mm diameter and 1 cm thickness/height and a density of 2.3 g/cc</a:t>
            </a:r>
          </a:p>
          <a:p>
            <a:r>
              <a:rPr lang="en-US"/>
              <a:t>Hot particle with AMAD 5 </a:t>
            </a:r>
            <a:r>
              <a:rPr lang="en-US" err="1"/>
              <a:t>micrometres</a:t>
            </a:r>
            <a:endParaRPr lang="en-US"/>
          </a:p>
          <a:p>
            <a:r>
              <a:rPr lang="en-US"/>
              <a:t>Slab source is aluminum </a:t>
            </a:r>
            <a:r>
              <a:rPr lang="en-US" err="1"/>
              <a:t>foild</a:t>
            </a:r>
            <a:r>
              <a:rPr lang="en-US"/>
              <a:t> activated, with density of 169 </a:t>
            </a:r>
            <a:r>
              <a:rPr lang="en-US" err="1"/>
              <a:t>lb</a:t>
            </a:r>
            <a:r>
              <a:rPr lang="en-US"/>
              <a:t>/ft3</a:t>
            </a:r>
          </a:p>
          <a:p>
            <a:r>
              <a:rPr lang="en-US"/>
              <a:t>And a 0.5 mm syringe source with </a:t>
            </a:r>
          </a:p>
        </p:txBody>
      </p:sp>
      <p:sp>
        <p:nvSpPr>
          <p:cNvPr id="4" name="Slide Number Placeholder 3"/>
          <p:cNvSpPr>
            <a:spLocks noGrp="1"/>
          </p:cNvSpPr>
          <p:nvPr>
            <p:ph type="sldNum" sz="quarter" idx="5"/>
          </p:nvPr>
        </p:nvSpPr>
        <p:spPr/>
        <p:txBody>
          <a:bodyPr/>
          <a:lstStyle/>
          <a:p>
            <a:fld id="{FBCC9A8B-6423-4DD8-A52A-D5F1BE331976}" type="slidenum">
              <a:rPr lang="en-US" smtClean="0"/>
              <a:t>28</a:t>
            </a:fld>
            <a:endParaRPr lang="en-US"/>
          </a:p>
        </p:txBody>
      </p:sp>
    </p:spTree>
    <p:extLst>
      <p:ext uri="{BB962C8B-B14F-4D97-AF65-F5344CB8AC3E}">
        <p14:creationId xmlns:p14="http://schemas.microsoft.com/office/powerpoint/2010/main" val="4285211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 to 5 covers can be selected, and two of three parameters can be input; density and thickness, density and density thickness, or thickness and density thickness. For each combination, the third with be computed in SkinDose and filled in automatically. This also eliminates a source of arithmetic error possible by the user. </a:t>
            </a:r>
          </a:p>
          <a:p>
            <a:r>
              <a:rPr lang="en-US"/>
              <a:t>The total of all the covers thicknesses and densities will be summed and output as the total in the last row of the table. Applying the covers will close the cover selection window, and you will see in the model diagram the selected covers with the number displayed beside it.</a:t>
            </a:r>
          </a:p>
        </p:txBody>
      </p:sp>
      <p:sp>
        <p:nvSpPr>
          <p:cNvPr id="4" name="Slide Number Placeholder 3"/>
          <p:cNvSpPr>
            <a:spLocks noGrp="1"/>
          </p:cNvSpPr>
          <p:nvPr>
            <p:ph type="sldNum" sz="quarter" idx="5"/>
          </p:nvPr>
        </p:nvSpPr>
        <p:spPr/>
        <p:txBody>
          <a:bodyPr/>
          <a:lstStyle/>
          <a:p>
            <a:fld id="{FBCC9A8B-6423-4DD8-A52A-D5F1BE331976}" type="slidenum">
              <a:rPr lang="en-US" smtClean="0"/>
              <a:t>34</a:t>
            </a:fld>
            <a:endParaRPr lang="en-US"/>
          </a:p>
        </p:txBody>
      </p:sp>
    </p:spTree>
    <p:extLst>
      <p:ext uri="{BB962C8B-B14F-4D97-AF65-F5344CB8AC3E}">
        <p14:creationId xmlns:p14="http://schemas.microsoft.com/office/powerpoint/2010/main" val="1680040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select which database to use; ICRP 38 or ICRP 107. We will not select daughter products for this class. Once a database is selected, chose from the nuclide. If you do not do it in this order, the nuclide list changes when you change the database and it will default back to the top position. Once you have selected a nuclide, click “Add Nuclides” for it to be queued up. The RCD logo (</a:t>
            </a:r>
            <a:r>
              <a:rPr lang="en-US" err="1"/>
              <a:t>trifoil</a:t>
            </a:r>
            <a:r>
              <a:rPr lang="en-US"/>
              <a:t>) will begin to spin, indicating the program is running to add the nuclides to the user database. You can also see the text change at the bottom of the screen, indicating the progress of the calculation. Once it is finished, the nuclide will appear in “selected for Analysis”, you will also see it in the main GUI window which we will see in a moment. You can move it back and forth from the user database to the selected for analysis windows. The selected for analysis window populates in the </a:t>
            </a:r>
            <a:r>
              <a:rPr lang="en-US" err="1"/>
              <a:t>skindose</a:t>
            </a:r>
            <a:r>
              <a:rPr lang="en-US"/>
              <a:t> window for dose calculation, and the available in database nuclides do not need to be retrieved from the main SKINDOSE database again. You can remove a nuclide from the cache/available in database by clicking “delete selected” and it will be removed from both the user database and the main </a:t>
            </a:r>
            <a:r>
              <a:rPr lang="en-US" err="1"/>
              <a:t>skindose</a:t>
            </a:r>
            <a:r>
              <a:rPr lang="en-US"/>
              <a:t> </a:t>
            </a:r>
            <a:r>
              <a:rPr lang="en-US" err="1"/>
              <a:t>gui</a:t>
            </a:r>
            <a:r>
              <a:rPr lang="en-US"/>
              <a:t> window. </a:t>
            </a:r>
          </a:p>
          <a:p>
            <a:endParaRPr lang="en-US"/>
          </a:p>
          <a:p>
            <a:endParaRPr lang="en-US"/>
          </a:p>
        </p:txBody>
      </p:sp>
      <p:sp>
        <p:nvSpPr>
          <p:cNvPr id="4" name="Slide Number Placeholder 3"/>
          <p:cNvSpPr>
            <a:spLocks noGrp="1"/>
          </p:cNvSpPr>
          <p:nvPr>
            <p:ph type="sldNum" sz="quarter" idx="5"/>
          </p:nvPr>
        </p:nvSpPr>
        <p:spPr/>
        <p:txBody>
          <a:bodyPr/>
          <a:lstStyle/>
          <a:p>
            <a:fld id="{FBCC9A8B-6423-4DD8-A52A-D5F1BE331976}" type="slidenum">
              <a:rPr lang="en-US" smtClean="0"/>
              <a:t>38</a:t>
            </a:fld>
            <a:endParaRPr lang="en-US"/>
          </a:p>
        </p:txBody>
      </p:sp>
    </p:spTree>
    <p:extLst>
      <p:ext uri="{BB962C8B-B14F-4D97-AF65-F5344CB8AC3E}">
        <p14:creationId xmlns:p14="http://schemas.microsoft.com/office/powerpoint/2010/main" val="224888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see here that even though we added Co-60, Cs-137, and Br-80, we removed Co-60 from the analysis list, and removed Cs-137 from our user database, so what remains in the GUI is Br-80. </a:t>
            </a:r>
          </a:p>
        </p:txBody>
      </p:sp>
      <p:sp>
        <p:nvSpPr>
          <p:cNvPr id="4" name="Slide Number Placeholder 3"/>
          <p:cNvSpPr>
            <a:spLocks noGrp="1"/>
          </p:cNvSpPr>
          <p:nvPr>
            <p:ph type="sldNum" sz="quarter" idx="5"/>
          </p:nvPr>
        </p:nvSpPr>
        <p:spPr/>
        <p:txBody>
          <a:bodyPr/>
          <a:lstStyle/>
          <a:p>
            <a:fld id="{FBCC9A8B-6423-4DD8-A52A-D5F1BE331976}" type="slidenum">
              <a:rPr lang="en-US" smtClean="0"/>
              <a:t>39</a:t>
            </a:fld>
            <a:endParaRPr lang="en-US"/>
          </a:p>
        </p:txBody>
      </p:sp>
    </p:spTree>
    <p:extLst>
      <p:ext uri="{BB962C8B-B14F-4D97-AF65-F5344CB8AC3E}">
        <p14:creationId xmlns:p14="http://schemas.microsoft.com/office/powerpoint/2010/main" val="476182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clicking on Nuclide Info, we can see information about the energy and radiation of that nuclide. A listing that includes the nuclide, the half life, beta X90 distance, as well as yield and energy information are all tabulated here. Additionally, we can see the beta </a:t>
            </a:r>
            <a:r>
              <a:rPr lang="en-US" err="1"/>
              <a:t>sprectra</a:t>
            </a:r>
            <a:r>
              <a:rPr lang="en-US"/>
              <a:t> as well as the various emissions in graphical format.</a:t>
            </a:r>
          </a:p>
        </p:txBody>
      </p:sp>
      <p:sp>
        <p:nvSpPr>
          <p:cNvPr id="4" name="Slide Number Placeholder 3"/>
          <p:cNvSpPr>
            <a:spLocks noGrp="1"/>
          </p:cNvSpPr>
          <p:nvPr>
            <p:ph type="sldNum" sz="quarter" idx="5"/>
          </p:nvPr>
        </p:nvSpPr>
        <p:spPr/>
        <p:txBody>
          <a:bodyPr/>
          <a:lstStyle/>
          <a:p>
            <a:fld id="{FBCC9A8B-6423-4DD8-A52A-D5F1BE331976}" type="slidenum">
              <a:rPr lang="en-US" smtClean="0"/>
              <a:t>40</a:t>
            </a:fld>
            <a:endParaRPr lang="en-US"/>
          </a:p>
        </p:txBody>
      </p:sp>
    </p:spTree>
    <p:extLst>
      <p:ext uri="{BB962C8B-B14F-4D97-AF65-F5344CB8AC3E}">
        <p14:creationId xmlns:p14="http://schemas.microsoft.com/office/powerpoint/2010/main" val="3403703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see here that Once the dose is calculated, until any parameter on the GUI is changed, the “Calculate” button is no longer red, but green, and reads “updated” </a:t>
            </a:r>
          </a:p>
        </p:txBody>
      </p:sp>
      <p:sp>
        <p:nvSpPr>
          <p:cNvPr id="4" name="Slide Number Placeholder 3"/>
          <p:cNvSpPr>
            <a:spLocks noGrp="1"/>
          </p:cNvSpPr>
          <p:nvPr>
            <p:ph type="sldNum" sz="quarter" idx="5"/>
          </p:nvPr>
        </p:nvSpPr>
        <p:spPr/>
        <p:txBody>
          <a:bodyPr/>
          <a:lstStyle/>
          <a:p>
            <a:fld id="{FBCC9A8B-6423-4DD8-A52A-D5F1BE331976}" type="slidenum">
              <a:rPr lang="en-US" smtClean="0"/>
              <a:t>44</a:t>
            </a:fld>
            <a:endParaRPr lang="en-US"/>
          </a:p>
        </p:txBody>
      </p:sp>
    </p:spTree>
    <p:extLst>
      <p:ext uri="{BB962C8B-B14F-4D97-AF65-F5344CB8AC3E}">
        <p14:creationId xmlns:p14="http://schemas.microsoft.com/office/powerpoint/2010/main" val="3387219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Decay correction happens by default. To see the dose with no decay correction, this information is in dose detail. Some types of radiation exposure replenish such that their decay is matched with ingrowth. There will be more detail on this in later training. </a:t>
            </a:r>
          </a:p>
        </p:txBody>
      </p:sp>
      <p:sp>
        <p:nvSpPr>
          <p:cNvPr id="4" name="Slide Number Placeholder 3"/>
          <p:cNvSpPr>
            <a:spLocks noGrp="1"/>
          </p:cNvSpPr>
          <p:nvPr>
            <p:ph type="sldNum" sz="quarter" idx="5"/>
          </p:nvPr>
        </p:nvSpPr>
        <p:spPr/>
        <p:txBody>
          <a:bodyPr/>
          <a:lstStyle/>
          <a:p>
            <a:fld id="{FBCC9A8B-6423-4DD8-A52A-D5F1BE331976}" type="slidenum">
              <a:rPr lang="en-US" smtClean="0"/>
              <a:t>47</a:t>
            </a:fld>
            <a:endParaRPr lang="en-US"/>
          </a:p>
        </p:txBody>
      </p:sp>
    </p:spTree>
    <p:extLst>
      <p:ext uri="{BB962C8B-B14F-4D97-AF65-F5344CB8AC3E}">
        <p14:creationId xmlns:p14="http://schemas.microsoft.com/office/powerpoint/2010/main" val="211930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training do a little bit of review of neutron dose; charged particle equilibrium, capture vs scatter, radiation weighting factors (?) … so some physics. </a:t>
            </a:r>
          </a:p>
          <a:p>
            <a:r>
              <a:rPr lang="en-US" dirty="0"/>
              <a:t>When would we worry about a neutron exposure? Is it independent of photon exposure? Should I also show how you would use this to add value to a dose in skin module … ??</a:t>
            </a:r>
          </a:p>
          <a:p>
            <a:endParaRPr lang="en-US" dirty="0"/>
          </a:p>
        </p:txBody>
      </p:sp>
      <p:sp>
        <p:nvSpPr>
          <p:cNvPr id="4" name="Slide Number Placeholder 3"/>
          <p:cNvSpPr>
            <a:spLocks noGrp="1"/>
          </p:cNvSpPr>
          <p:nvPr>
            <p:ph type="sldNum" sz="quarter" idx="5"/>
          </p:nvPr>
        </p:nvSpPr>
        <p:spPr/>
        <p:txBody>
          <a:bodyPr/>
          <a:lstStyle/>
          <a:p>
            <a:fld id="{FBCC9A8B-6423-4DD8-A52A-D5F1BE331976}" type="slidenum">
              <a:rPr lang="en-US" smtClean="0"/>
              <a:t>6</a:t>
            </a:fld>
            <a:endParaRPr lang="en-US"/>
          </a:p>
        </p:txBody>
      </p:sp>
    </p:spTree>
    <p:extLst>
      <p:ext uri="{BB962C8B-B14F-4D97-AF65-F5344CB8AC3E}">
        <p14:creationId xmlns:p14="http://schemas.microsoft.com/office/powerpoint/2010/main" val="4132789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Main input screen</a:t>
            </a:r>
            <a:endParaRPr lang="en-US" dirty="0"/>
          </a:p>
          <a:p>
            <a:endParaRPr lang="en-US" dirty="0"/>
          </a:p>
          <a:p>
            <a:r>
              <a:rPr lang="en-US" dirty="0"/>
              <a:t>Hypodermis = subcutaneous: </a:t>
            </a:r>
            <a:r>
              <a:rPr lang="en-US" b="0" i="0" dirty="0">
                <a:solidFill>
                  <a:srgbClr val="001D35"/>
                </a:solidFill>
                <a:effectLst/>
                <a:latin typeface="Google Sans"/>
              </a:rPr>
              <a:t> adipose tissue (fat), and areolar connective tissue, blood vessels, nerves</a:t>
            </a:r>
          </a:p>
          <a:p>
            <a:r>
              <a:rPr lang="en-US" b="0" i="0" dirty="0">
                <a:solidFill>
                  <a:srgbClr val="001D35"/>
                </a:solidFill>
                <a:effectLst/>
                <a:latin typeface="Google Sans"/>
              </a:rPr>
              <a:t>The connective tissue can act as a barrier so that the nuclide is somewhat trapped locally and can contribute to a dose. Extravasation dose calculates the dose as a result of the extravasation wish some factors that include elevation and compression, which can assist the body in absorbing the bolus, and thus reducing the time of exposure. Since treatment can be very different depending on patient factors and local procedures, there are many options to include this variability in exposure time. </a:t>
            </a:r>
            <a:endParaRPr lang="en-US" dirty="0"/>
          </a:p>
        </p:txBody>
      </p:sp>
      <p:sp>
        <p:nvSpPr>
          <p:cNvPr id="4" name="Slide Number Placeholder 3"/>
          <p:cNvSpPr>
            <a:spLocks noGrp="1"/>
          </p:cNvSpPr>
          <p:nvPr>
            <p:ph type="sldNum" sz="quarter" idx="5"/>
          </p:nvPr>
        </p:nvSpPr>
        <p:spPr/>
        <p:txBody>
          <a:bodyPr/>
          <a:lstStyle/>
          <a:p>
            <a:fld id="{FBCC9A8B-6423-4DD8-A52A-D5F1BE331976}" type="slidenum">
              <a:rPr lang="en-US" smtClean="0"/>
              <a:t>10</a:t>
            </a:fld>
            <a:endParaRPr lang="en-US"/>
          </a:p>
        </p:txBody>
      </p:sp>
    </p:spTree>
    <p:extLst>
      <p:ext uri="{BB962C8B-B14F-4D97-AF65-F5344CB8AC3E}">
        <p14:creationId xmlns:p14="http://schemas.microsoft.com/office/powerpoint/2010/main" val="230254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bar indicates the time of the extravasation, light blue indicates time of limb elevation, dark blue indicates time of compression and green (lime) indicates time of analysis. For those that are colorblind, and who may not see the colors, there is a slight elevation representing the extravasation event that you can see here: and the analysis extends through the entire timeline. </a:t>
            </a:r>
          </a:p>
        </p:txBody>
      </p:sp>
      <p:sp>
        <p:nvSpPr>
          <p:cNvPr id="4" name="Slide Number Placeholder 3"/>
          <p:cNvSpPr>
            <a:spLocks noGrp="1"/>
          </p:cNvSpPr>
          <p:nvPr>
            <p:ph type="sldNum" sz="quarter" idx="5"/>
          </p:nvPr>
        </p:nvSpPr>
        <p:spPr/>
        <p:txBody>
          <a:bodyPr/>
          <a:lstStyle/>
          <a:p>
            <a:fld id="{FBCC9A8B-6423-4DD8-A52A-D5F1BE331976}" type="slidenum">
              <a:rPr lang="en-US" smtClean="0"/>
              <a:t>11</a:t>
            </a:fld>
            <a:endParaRPr lang="en-US"/>
          </a:p>
        </p:txBody>
      </p:sp>
    </p:spTree>
    <p:extLst>
      <p:ext uri="{BB962C8B-B14F-4D97-AF65-F5344CB8AC3E}">
        <p14:creationId xmlns:p14="http://schemas.microsoft.com/office/powerpoint/2010/main" val="2003780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results have been calculated (this is not a quick process, so be patient </a:t>
            </a:r>
            <a:r>
              <a:rPr lang="en-US" dirty="0">
                <a:sym typeface="Wingdings" panose="05000000000000000000" pitchFamily="2" charset="2"/>
              </a:rPr>
              <a:t> there are a lot of calculations happening in the application!) you </a:t>
            </a:r>
            <a:r>
              <a:rPr lang="en-US">
                <a:sym typeface="Wingdings" panose="05000000000000000000" pitchFamily="2" charset="2"/>
              </a:rPr>
              <a:t>can adjust </a:t>
            </a:r>
            <a:r>
              <a:rPr lang="en-US" dirty="0">
                <a:sym typeface="Wingdings" panose="05000000000000000000" pitchFamily="2" charset="2"/>
              </a:rPr>
              <a:t>the playback speed to see the progression of the analysis!</a:t>
            </a:r>
            <a:endParaRPr lang="en-US" dirty="0"/>
          </a:p>
        </p:txBody>
      </p:sp>
      <p:sp>
        <p:nvSpPr>
          <p:cNvPr id="4" name="Slide Number Placeholder 3"/>
          <p:cNvSpPr>
            <a:spLocks noGrp="1"/>
          </p:cNvSpPr>
          <p:nvPr>
            <p:ph type="sldNum" sz="quarter" idx="5"/>
          </p:nvPr>
        </p:nvSpPr>
        <p:spPr/>
        <p:txBody>
          <a:bodyPr/>
          <a:lstStyle/>
          <a:p>
            <a:fld id="{FBCC9A8B-6423-4DD8-A52A-D5F1BE331976}" type="slidenum">
              <a:rPr lang="en-US" smtClean="0"/>
              <a:t>12</a:t>
            </a:fld>
            <a:endParaRPr lang="en-US"/>
          </a:p>
        </p:txBody>
      </p:sp>
    </p:spTree>
    <p:extLst>
      <p:ext uri="{BB962C8B-B14F-4D97-AF65-F5344CB8AC3E}">
        <p14:creationId xmlns:p14="http://schemas.microsoft.com/office/powerpoint/2010/main" val="3347897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Save and save as can be useful for error reporting or when evaluating an ongoing dose assessment or investigation</a:t>
            </a:r>
          </a:p>
          <a:p>
            <a:r>
              <a:rPr lang="en-US"/>
              <a:t>Using reset can be a valuable tool if you are experiencing a freeze of the software or a crash, or some unknown </a:t>
            </a:r>
            <a:r>
              <a:rPr lang="en-US" err="1"/>
              <a:t>behaviour</a:t>
            </a:r>
            <a:r>
              <a:rPr lang="en-US"/>
              <a:t>. </a:t>
            </a:r>
          </a:p>
        </p:txBody>
      </p:sp>
      <p:sp>
        <p:nvSpPr>
          <p:cNvPr id="4" name="Slide Number Placeholder 3"/>
          <p:cNvSpPr>
            <a:spLocks noGrp="1"/>
          </p:cNvSpPr>
          <p:nvPr>
            <p:ph type="sldNum" sz="quarter" idx="5"/>
          </p:nvPr>
        </p:nvSpPr>
        <p:spPr/>
        <p:txBody>
          <a:bodyPr/>
          <a:lstStyle/>
          <a:p>
            <a:fld id="{FBCC9A8B-6423-4DD8-A52A-D5F1BE331976}" type="slidenum">
              <a:rPr lang="en-US" smtClean="0"/>
              <a:t>17</a:t>
            </a:fld>
            <a:endParaRPr lang="en-US"/>
          </a:p>
        </p:txBody>
      </p:sp>
    </p:spTree>
    <p:extLst>
      <p:ext uri="{BB962C8B-B14F-4D97-AF65-F5344CB8AC3E}">
        <p14:creationId xmlns:p14="http://schemas.microsoft.com/office/powerpoint/2010/main" val="759309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also access to the user guide, technical documents and release notes for the current version of VARSKIN+ available on the RAMP website.  User guides and appendices including examples and solutions, technical documents include sensitivity analyses and a list of</a:t>
            </a:r>
            <a:r>
              <a:rPr lang="en-US" b="0" i="0">
                <a:solidFill>
                  <a:srgbClr val="707070"/>
                </a:solidFill>
                <a:effectLst/>
                <a:latin typeface="Libre Franklin" panose="020F0502020204030204" pitchFamily="2" charset="0"/>
              </a:rPr>
              <a:t> publications either supporting the methodology incorporated in VARSKIN or research that have used VARSKIN in their analysis. Releasee notes dating back to version 5.3 are also listed. </a:t>
            </a:r>
            <a:endParaRPr lang="en-US"/>
          </a:p>
        </p:txBody>
      </p:sp>
      <p:sp>
        <p:nvSpPr>
          <p:cNvPr id="4" name="Slide Number Placeholder 3"/>
          <p:cNvSpPr>
            <a:spLocks noGrp="1"/>
          </p:cNvSpPr>
          <p:nvPr>
            <p:ph type="sldNum" sz="quarter" idx="5"/>
          </p:nvPr>
        </p:nvSpPr>
        <p:spPr/>
        <p:txBody>
          <a:bodyPr/>
          <a:lstStyle/>
          <a:p>
            <a:fld id="{FBCC9A8B-6423-4DD8-A52A-D5F1BE331976}" type="slidenum">
              <a:rPr lang="en-US" smtClean="0"/>
              <a:t>23</a:t>
            </a:fld>
            <a:endParaRPr lang="en-US"/>
          </a:p>
        </p:txBody>
      </p:sp>
    </p:spTree>
    <p:extLst>
      <p:ext uri="{BB962C8B-B14F-4D97-AF65-F5344CB8AC3E}">
        <p14:creationId xmlns:p14="http://schemas.microsoft.com/office/powerpoint/2010/main" val="3633759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see in this image, that we have added an air gap, 2 covers and a disk source. These parameters are seen to be in reference with the skin surface and the averaging depth. For each parameter change, there is the resultant model diagram change. However, there is no change in the diagram if you change the *value* of the air gap, the cover(s) (only the number of covers), the averaging are or the averaging depth. Note that this is not to scale; and does not reflect the thicknesses or other dimensions that are input, just that they have been input to the model. </a:t>
            </a:r>
          </a:p>
        </p:txBody>
      </p:sp>
      <p:sp>
        <p:nvSpPr>
          <p:cNvPr id="4" name="Slide Number Placeholder 3"/>
          <p:cNvSpPr>
            <a:spLocks noGrp="1"/>
          </p:cNvSpPr>
          <p:nvPr>
            <p:ph type="sldNum" sz="quarter" idx="5"/>
          </p:nvPr>
        </p:nvSpPr>
        <p:spPr/>
        <p:txBody>
          <a:bodyPr/>
          <a:lstStyle/>
          <a:p>
            <a:fld id="{FBCC9A8B-6423-4DD8-A52A-D5F1BE331976}" type="slidenum">
              <a:rPr lang="en-US" smtClean="0"/>
              <a:t>25</a:t>
            </a:fld>
            <a:endParaRPr lang="en-US"/>
          </a:p>
        </p:txBody>
      </p:sp>
    </p:spTree>
    <p:extLst>
      <p:ext uri="{BB962C8B-B14F-4D97-AF65-F5344CB8AC3E}">
        <p14:creationId xmlns:p14="http://schemas.microsoft.com/office/powerpoint/2010/main" val="53080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source geometry type is reflective of a scenario. Disk sources can be used to simulate a spill on a lab coat, for example. Cylinders are reflective of a more dimensional source, like in the introduction to the </a:t>
            </a:r>
            <a:r>
              <a:rPr lang="en-US" err="1"/>
              <a:t>simpsons</a:t>
            </a:r>
            <a:r>
              <a:rPr lang="en-US"/>
              <a:t>, although that would be a fairly large cylinder source! A slab source could be used to demonstrate a foil that has been activated in a research reactor. A sphere source could be a more accurate representation of a larger hot particle, and a syringe source could be used in the instance of a forgotten source in a pocket.</a:t>
            </a:r>
          </a:p>
        </p:txBody>
      </p:sp>
      <p:sp>
        <p:nvSpPr>
          <p:cNvPr id="4" name="Slide Number Placeholder 3"/>
          <p:cNvSpPr>
            <a:spLocks noGrp="1"/>
          </p:cNvSpPr>
          <p:nvPr>
            <p:ph type="sldNum" sz="quarter" idx="5"/>
          </p:nvPr>
        </p:nvSpPr>
        <p:spPr/>
        <p:txBody>
          <a:bodyPr/>
          <a:lstStyle/>
          <a:p>
            <a:fld id="{FBCC9A8B-6423-4DD8-A52A-D5F1BE331976}" type="slidenum">
              <a:rPr lang="en-US" smtClean="0"/>
              <a:t>26</a:t>
            </a:fld>
            <a:endParaRPr lang="en-US"/>
          </a:p>
        </p:txBody>
      </p:sp>
    </p:spTree>
    <p:extLst>
      <p:ext uri="{BB962C8B-B14F-4D97-AF65-F5344CB8AC3E}">
        <p14:creationId xmlns:p14="http://schemas.microsoft.com/office/powerpoint/2010/main" val="60999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6CBB6-E2AC-4BA1-A748-02338F623A5D}"/>
              </a:ext>
            </a:extLst>
          </p:cNvPr>
          <p:cNvSpPr>
            <a:spLocks noGrp="1"/>
          </p:cNvSpPr>
          <p:nvPr>
            <p:ph type="ctrTitle" hasCustomPrompt="1"/>
          </p:nvPr>
        </p:nvSpPr>
        <p:spPr>
          <a:xfrm>
            <a:off x="6095907" y="1214422"/>
            <a:ext cx="4543514" cy="2633031"/>
          </a:xfrm>
        </p:spPr>
        <p:txBody>
          <a:bodyPr anchor="t"/>
          <a:lstStyle>
            <a:lvl1pPr algn="l">
              <a:defRPr sz="6000">
                <a:solidFill>
                  <a:srgbClr val="002966"/>
                </a:solidFill>
                <a:latin typeface=""/>
              </a:defRPr>
            </a:lvl1pPr>
          </a:lstStyle>
          <a:p>
            <a:r>
              <a:rPr lang="en-US"/>
              <a:t>[Title]</a:t>
            </a:r>
          </a:p>
        </p:txBody>
      </p:sp>
      <p:sp>
        <p:nvSpPr>
          <p:cNvPr id="4" name="Date Placeholder 3">
            <a:extLst>
              <a:ext uri="{FF2B5EF4-FFF2-40B4-BE49-F238E27FC236}">
                <a16:creationId xmlns:a16="http://schemas.microsoft.com/office/drawing/2014/main" id="{AE26AF13-3D65-480A-9BB7-96002FAFF6AB}"/>
              </a:ext>
            </a:extLst>
          </p:cNvPr>
          <p:cNvSpPr>
            <a:spLocks noGrp="1"/>
          </p:cNvSpPr>
          <p:nvPr>
            <p:ph type="dt" sz="half" idx="10"/>
          </p:nvPr>
        </p:nvSpPr>
        <p:spPr/>
        <p:txBody>
          <a:bodyPr/>
          <a:lstStyle/>
          <a:p>
            <a:fld id="{B01CD57E-E96B-3C48-82EB-40C314DD289C}" type="datetime1">
              <a:rPr lang="en-US" smtClean="0"/>
              <a:t>5/12/2025</a:t>
            </a:fld>
            <a:endParaRPr lang="en-US"/>
          </a:p>
        </p:txBody>
      </p:sp>
      <p:sp>
        <p:nvSpPr>
          <p:cNvPr id="18" name="Text Placeholder 17">
            <a:extLst>
              <a:ext uri="{FF2B5EF4-FFF2-40B4-BE49-F238E27FC236}">
                <a16:creationId xmlns:a16="http://schemas.microsoft.com/office/drawing/2014/main" id="{F021135F-A987-B0BA-C598-1EF6F9B74F7C}"/>
              </a:ext>
            </a:extLst>
          </p:cNvPr>
          <p:cNvSpPr>
            <a:spLocks noGrp="1"/>
          </p:cNvSpPr>
          <p:nvPr>
            <p:ph type="body" sz="quarter" idx="11" hasCustomPrompt="1"/>
          </p:nvPr>
        </p:nvSpPr>
        <p:spPr>
          <a:xfrm>
            <a:off x="6095997" y="4094484"/>
            <a:ext cx="4543425" cy="319088"/>
          </a:xfrm>
        </p:spPr>
        <p:txBody>
          <a:bodyPr>
            <a:noAutofit/>
          </a:bodyPr>
          <a:lstStyle>
            <a:lvl1pPr marL="0" indent="0">
              <a:buNone/>
              <a:defRPr sz="2400">
                <a:solidFill>
                  <a:srgbClr val="002966"/>
                </a:solidFill>
              </a:defRPr>
            </a:lvl1pPr>
          </a:lstStyle>
          <a:p>
            <a:pPr lvl="0"/>
            <a:r>
              <a:rPr lang="en-US"/>
              <a:t>[Name]</a:t>
            </a:r>
          </a:p>
        </p:txBody>
      </p:sp>
      <p:sp>
        <p:nvSpPr>
          <p:cNvPr id="20" name="Text Placeholder 17">
            <a:extLst>
              <a:ext uri="{FF2B5EF4-FFF2-40B4-BE49-F238E27FC236}">
                <a16:creationId xmlns:a16="http://schemas.microsoft.com/office/drawing/2014/main" id="{0558961B-3D44-0BE7-8796-58BABA3E554C}"/>
              </a:ext>
            </a:extLst>
          </p:cNvPr>
          <p:cNvSpPr>
            <a:spLocks noGrp="1"/>
          </p:cNvSpPr>
          <p:nvPr>
            <p:ph type="body" sz="quarter" idx="12" hasCustomPrompt="1"/>
          </p:nvPr>
        </p:nvSpPr>
        <p:spPr>
          <a:xfrm>
            <a:off x="6095996" y="4512939"/>
            <a:ext cx="4543425" cy="319088"/>
          </a:xfrm>
        </p:spPr>
        <p:txBody>
          <a:bodyPr>
            <a:noAutofit/>
          </a:bodyPr>
          <a:lstStyle>
            <a:lvl1pPr marL="0" indent="0">
              <a:buNone/>
              <a:defRPr sz="1800">
                <a:solidFill>
                  <a:srgbClr val="002966"/>
                </a:solidFill>
              </a:defRPr>
            </a:lvl1pPr>
          </a:lstStyle>
          <a:p>
            <a:pPr lvl="0"/>
            <a:r>
              <a:rPr lang="en-US"/>
              <a:t>[Job Title]</a:t>
            </a:r>
          </a:p>
        </p:txBody>
      </p:sp>
      <p:sp>
        <p:nvSpPr>
          <p:cNvPr id="21" name="Text Placeholder 17">
            <a:extLst>
              <a:ext uri="{FF2B5EF4-FFF2-40B4-BE49-F238E27FC236}">
                <a16:creationId xmlns:a16="http://schemas.microsoft.com/office/drawing/2014/main" id="{6F202704-E1B8-FD1C-E508-1496FE239F36}"/>
              </a:ext>
            </a:extLst>
          </p:cNvPr>
          <p:cNvSpPr>
            <a:spLocks noGrp="1"/>
          </p:cNvSpPr>
          <p:nvPr>
            <p:ph type="body" sz="quarter" idx="13" hasCustomPrompt="1"/>
          </p:nvPr>
        </p:nvSpPr>
        <p:spPr>
          <a:xfrm>
            <a:off x="6095998" y="5079057"/>
            <a:ext cx="4543425" cy="319088"/>
          </a:xfrm>
        </p:spPr>
        <p:txBody>
          <a:bodyPr>
            <a:noAutofit/>
          </a:bodyPr>
          <a:lstStyle>
            <a:lvl1pPr marL="0" indent="0">
              <a:buNone/>
              <a:defRPr sz="1800">
                <a:solidFill>
                  <a:srgbClr val="002966"/>
                </a:solidFill>
              </a:defRPr>
            </a:lvl1pPr>
          </a:lstStyle>
          <a:p>
            <a:pPr lvl="0"/>
            <a:r>
              <a:rPr lang="en-US"/>
              <a:t>[Corvallis, OR]</a:t>
            </a:r>
          </a:p>
        </p:txBody>
      </p:sp>
      <p:sp>
        <p:nvSpPr>
          <p:cNvPr id="23" name="Text Placeholder 17">
            <a:extLst>
              <a:ext uri="{FF2B5EF4-FFF2-40B4-BE49-F238E27FC236}">
                <a16:creationId xmlns:a16="http://schemas.microsoft.com/office/drawing/2014/main" id="{036EB041-5E1D-84C6-DBE4-1921EFE2C88F}"/>
              </a:ext>
            </a:extLst>
          </p:cNvPr>
          <p:cNvSpPr>
            <a:spLocks noGrp="1"/>
          </p:cNvSpPr>
          <p:nvPr>
            <p:ph type="body" sz="quarter" idx="15" hasCustomPrompt="1"/>
          </p:nvPr>
        </p:nvSpPr>
        <p:spPr>
          <a:xfrm>
            <a:off x="6095999" y="5497512"/>
            <a:ext cx="4543425" cy="319088"/>
          </a:xfrm>
        </p:spPr>
        <p:txBody>
          <a:bodyPr>
            <a:noAutofit/>
          </a:bodyPr>
          <a:lstStyle>
            <a:lvl1pPr marL="0" indent="0">
              <a:buNone/>
              <a:defRPr sz="1800">
                <a:solidFill>
                  <a:srgbClr val="002966"/>
                </a:solidFill>
              </a:defRPr>
            </a:lvl1pPr>
          </a:lstStyle>
          <a:p>
            <a:pPr lvl="0"/>
            <a:r>
              <a:rPr lang="en-US"/>
              <a:t>[</a:t>
            </a:r>
            <a:r>
              <a:rPr lang="en-US" err="1"/>
              <a:t>First.last@rcdsoftware.com</a:t>
            </a:r>
            <a:r>
              <a:rPr lang="en-US"/>
              <a:t>]</a:t>
            </a:r>
          </a:p>
        </p:txBody>
      </p:sp>
      <p:sp>
        <p:nvSpPr>
          <p:cNvPr id="24" name="Rectangle 23">
            <a:extLst>
              <a:ext uri="{FF2B5EF4-FFF2-40B4-BE49-F238E27FC236}">
                <a16:creationId xmlns:a16="http://schemas.microsoft.com/office/drawing/2014/main" id="{E4159C34-2395-F5EC-4DA0-C9CAFB19E8D2}"/>
              </a:ext>
            </a:extLst>
          </p:cNvPr>
          <p:cNvSpPr/>
          <p:nvPr userDrawn="1"/>
        </p:nvSpPr>
        <p:spPr>
          <a:xfrm>
            <a:off x="8028122" y="139485"/>
            <a:ext cx="3533614" cy="901915"/>
          </a:xfrm>
          <a:prstGeom prst="rect">
            <a:avLst/>
          </a:prstGeom>
          <a:solidFill>
            <a:srgbClr val="E6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4C6B6D1-CFD0-8E0A-DE2E-9E6C8185B1A6}"/>
              </a:ext>
            </a:extLst>
          </p:cNvPr>
          <p:cNvSpPr/>
          <p:nvPr userDrawn="1"/>
        </p:nvSpPr>
        <p:spPr>
          <a:xfrm>
            <a:off x="0" y="6453119"/>
            <a:ext cx="2913681" cy="365125"/>
          </a:xfrm>
          <a:prstGeom prst="rect">
            <a:avLst/>
          </a:prstGeom>
          <a:solidFill>
            <a:srgbClr val="E6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B4C75B6-06C2-885E-B7A6-150ECB98FAA6}"/>
              </a:ext>
            </a:extLst>
          </p:cNvPr>
          <p:cNvPicPr>
            <a:picLocks noChangeAspect="1"/>
          </p:cNvPicPr>
          <p:nvPr userDrawn="1"/>
        </p:nvPicPr>
        <p:blipFill>
          <a:blip r:embed="rId2"/>
          <a:stretch>
            <a:fillRect/>
          </a:stretch>
        </p:blipFill>
        <p:spPr>
          <a:xfrm>
            <a:off x="1022765" y="913457"/>
            <a:ext cx="3835400" cy="4165600"/>
          </a:xfrm>
          <a:prstGeom prst="rect">
            <a:avLst/>
          </a:prstGeom>
        </p:spPr>
      </p:pic>
    </p:spTree>
    <p:extLst>
      <p:ext uri="{BB962C8B-B14F-4D97-AF65-F5344CB8AC3E}">
        <p14:creationId xmlns:p14="http://schemas.microsoft.com/office/powerpoint/2010/main" val="4163732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7022-D910-4198-A60D-ABF4BC4239FD}"/>
              </a:ext>
            </a:extLst>
          </p:cNvPr>
          <p:cNvSpPr>
            <a:spLocks noGrp="1"/>
          </p:cNvSpPr>
          <p:nvPr>
            <p:ph type="title"/>
          </p:nvPr>
        </p:nvSpPr>
        <p:spPr/>
        <p:txBody>
          <a:bodyPr/>
          <a:lstStyle>
            <a:lvl1pPr>
              <a:defRPr>
                <a:solidFill>
                  <a:srgbClr val="00296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2390F54-76D7-4772-A83B-21B084F3AAAE}"/>
              </a:ext>
            </a:extLst>
          </p:cNvPr>
          <p:cNvSpPr>
            <a:spLocks noGrp="1"/>
          </p:cNvSpPr>
          <p:nvPr>
            <p:ph idx="1"/>
          </p:nvPr>
        </p:nvSpPr>
        <p:spPr/>
        <p:txBody>
          <a:bodyPr/>
          <a:lstStyle>
            <a:lvl1pPr>
              <a:defRPr>
                <a:solidFill>
                  <a:srgbClr val="002966"/>
                </a:solidFill>
              </a:defRPr>
            </a:lvl1pPr>
            <a:lvl2pPr>
              <a:defRPr>
                <a:solidFill>
                  <a:srgbClr val="002966"/>
                </a:solidFill>
              </a:defRPr>
            </a:lvl2pPr>
            <a:lvl3pPr>
              <a:defRPr>
                <a:solidFill>
                  <a:srgbClr val="002966"/>
                </a:solidFill>
              </a:defRPr>
            </a:lvl3pPr>
            <a:lvl4pPr>
              <a:defRPr>
                <a:solidFill>
                  <a:srgbClr val="002966"/>
                </a:solidFill>
              </a:defRPr>
            </a:lvl4pPr>
            <a:lvl5pPr>
              <a:defRPr>
                <a:solidFill>
                  <a:srgbClr val="0029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E621C-A1CD-4CAB-B1DA-D6CBC444473F}"/>
              </a:ext>
            </a:extLst>
          </p:cNvPr>
          <p:cNvSpPr>
            <a:spLocks noGrp="1"/>
          </p:cNvSpPr>
          <p:nvPr>
            <p:ph type="dt" sz="half" idx="10"/>
          </p:nvPr>
        </p:nvSpPr>
        <p:spPr/>
        <p:txBody>
          <a:bodyPr/>
          <a:lstStyle/>
          <a:p>
            <a:fld id="{0F8A93F2-1463-6646-9AB5-3E59D066B5F9}" type="datetime1">
              <a:rPr lang="en-US" smtClean="0"/>
              <a:t>5/12/2025</a:t>
            </a:fld>
            <a:endParaRPr lang="en-US"/>
          </a:p>
        </p:txBody>
      </p:sp>
      <p:sp>
        <p:nvSpPr>
          <p:cNvPr id="6" name="Slide Number Placeholder 5">
            <a:extLst>
              <a:ext uri="{FF2B5EF4-FFF2-40B4-BE49-F238E27FC236}">
                <a16:creationId xmlns:a16="http://schemas.microsoft.com/office/drawing/2014/main" id="{44027C27-7AF3-4530-913C-415476B04CC6}"/>
              </a:ext>
            </a:extLst>
          </p:cNvPr>
          <p:cNvSpPr>
            <a:spLocks noGrp="1"/>
          </p:cNvSpPr>
          <p:nvPr>
            <p:ph type="sldNum" sz="quarter" idx="12"/>
          </p:nvPr>
        </p:nvSpPr>
        <p:spPr/>
        <p:txBody>
          <a:bodyPr/>
          <a:lstStyle/>
          <a:p>
            <a:fld id="{677F7B41-FD57-4489-AAB8-D17CF179067D}" type="slidenum">
              <a:rPr lang="en-US" smtClean="0"/>
              <a:t>‹#›</a:t>
            </a:fld>
            <a:endParaRPr lang="en-US"/>
          </a:p>
        </p:txBody>
      </p:sp>
    </p:spTree>
    <p:extLst>
      <p:ext uri="{BB962C8B-B14F-4D97-AF65-F5344CB8AC3E}">
        <p14:creationId xmlns:p14="http://schemas.microsoft.com/office/powerpoint/2010/main" val="7746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61F8-6677-4BA5-94A3-442F180D3A0C}"/>
              </a:ext>
            </a:extLst>
          </p:cNvPr>
          <p:cNvSpPr>
            <a:spLocks noGrp="1"/>
          </p:cNvSpPr>
          <p:nvPr>
            <p:ph type="title"/>
          </p:nvPr>
        </p:nvSpPr>
        <p:spPr/>
        <p:txBody>
          <a:bodyPr/>
          <a:lstStyle>
            <a:lvl1pPr>
              <a:defRPr>
                <a:solidFill>
                  <a:srgbClr val="00296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5A3C587-1087-4473-B614-D6E1D60CE1AD}"/>
              </a:ext>
            </a:extLst>
          </p:cNvPr>
          <p:cNvSpPr>
            <a:spLocks noGrp="1"/>
          </p:cNvSpPr>
          <p:nvPr>
            <p:ph sz="half" idx="1"/>
          </p:nvPr>
        </p:nvSpPr>
        <p:spPr>
          <a:xfrm>
            <a:off x="838200" y="1825625"/>
            <a:ext cx="5181600" cy="4351338"/>
          </a:xfrm>
        </p:spPr>
        <p:txBody>
          <a:bodyPr/>
          <a:lstStyle>
            <a:lvl1pPr>
              <a:defRPr>
                <a:solidFill>
                  <a:srgbClr val="002966"/>
                </a:solidFill>
              </a:defRPr>
            </a:lvl1pPr>
            <a:lvl2pPr>
              <a:defRPr>
                <a:solidFill>
                  <a:srgbClr val="002966"/>
                </a:solidFill>
              </a:defRPr>
            </a:lvl2pPr>
            <a:lvl3pPr>
              <a:defRPr>
                <a:solidFill>
                  <a:srgbClr val="002966"/>
                </a:solidFill>
              </a:defRPr>
            </a:lvl3pPr>
            <a:lvl4pPr>
              <a:defRPr>
                <a:solidFill>
                  <a:srgbClr val="002966"/>
                </a:solidFill>
              </a:defRPr>
            </a:lvl4pPr>
            <a:lvl5pPr>
              <a:defRPr>
                <a:solidFill>
                  <a:srgbClr val="0029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A0DD6F-350E-463A-827F-B76CA443726C}"/>
              </a:ext>
            </a:extLst>
          </p:cNvPr>
          <p:cNvSpPr>
            <a:spLocks noGrp="1"/>
          </p:cNvSpPr>
          <p:nvPr>
            <p:ph sz="half" idx="2"/>
          </p:nvPr>
        </p:nvSpPr>
        <p:spPr>
          <a:xfrm>
            <a:off x="6172200" y="1825625"/>
            <a:ext cx="5181600" cy="4351338"/>
          </a:xfrm>
        </p:spPr>
        <p:txBody>
          <a:bodyPr/>
          <a:lstStyle>
            <a:lvl1pPr>
              <a:defRPr>
                <a:solidFill>
                  <a:srgbClr val="002966"/>
                </a:solidFill>
              </a:defRPr>
            </a:lvl1pPr>
            <a:lvl2pPr>
              <a:defRPr>
                <a:solidFill>
                  <a:srgbClr val="002966"/>
                </a:solidFill>
              </a:defRPr>
            </a:lvl2pPr>
            <a:lvl3pPr>
              <a:defRPr>
                <a:solidFill>
                  <a:srgbClr val="002966"/>
                </a:solidFill>
              </a:defRPr>
            </a:lvl3pPr>
            <a:lvl4pPr>
              <a:defRPr>
                <a:solidFill>
                  <a:srgbClr val="002966"/>
                </a:solidFill>
              </a:defRPr>
            </a:lvl4pPr>
            <a:lvl5pPr>
              <a:defRPr>
                <a:solidFill>
                  <a:srgbClr val="0029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D9A641-0094-4F45-BEA6-1217550AD3E2}"/>
              </a:ext>
            </a:extLst>
          </p:cNvPr>
          <p:cNvSpPr>
            <a:spLocks noGrp="1"/>
          </p:cNvSpPr>
          <p:nvPr>
            <p:ph type="dt" sz="half" idx="10"/>
          </p:nvPr>
        </p:nvSpPr>
        <p:spPr/>
        <p:txBody>
          <a:bodyPr/>
          <a:lstStyle/>
          <a:p>
            <a:fld id="{3D68ED99-8F33-754B-92DD-D76FC360A5F5}" type="datetime1">
              <a:rPr lang="en-US" smtClean="0"/>
              <a:t>5/12/2025</a:t>
            </a:fld>
            <a:endParaRPr lang="en-US"/>
          </a:p>
        </p:txBody>
      </p:sp>
      <p:sp>
        <p:nvSpPr>
          <p:cNvPr id="7" name="Slide Number Placeholder 6">
            <a:extLst>
              <a:ext uri="{FF2B5EF4-FFF2-40B4-BE49-F238E27FC236}">
                <a16:creationId xmlns:a16="http://schemas.microsoft.com/office/drawing/2014/main" id="{40635D95-9861-4033-9473-1A73451D0DB7}"/>
              </a:ext>
            </a:extLst>
          </p:cNvPr>
          <p:cNvSpPr>
            <a:spLocks noGrp="1"/>
          </p:cNvSpPr>
          <p:nvPr>
            <p:ph type="sldNum" sz="quarter" idx="12"/>
          </p:nvPr>
        </p:nvSpPr>
        <p:spPr/>
        <p:txBody>
          <a:bodyPr/>
          <a:lstStyle/>
          <a:p>
            <a:fld id="{677F7B41-FD57-4489-AAB8-D17CF179067D}" type="slidenum">
              <a:rPr lang="en-US" smtClean="0"/>
              <a:t>‹#›</a:t>
            </a:fld>
            <a:endParaRPr lang="en-US"/>
          </a:p>
        </p:txBody>
      </p:sp>
    </p:spTree>
    <p:extLst>
      <p:ext uri="{BB962C8B-B14F-4D97-AF65-F5344CB8AC3E}">
        <p14:creationId xmlns:p14="http://schemas.microsoft.com/office/powerpoint/2010/main" val="2673393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C1C1-1ABD-48A3-9FF2-96D4B9058DB2}"/>
              </a:ext>
            </a:extLst>
          </p:cNvPr>
          <p:cNvSpPr>
            <a:spLocks noGrp="1"/>
          </p:cNvSpPr>
          <p:nvPr>
            <p:ph type="title"/>
          </p:nvPr>
        </p:nvSpPr>
        <p:spPr>
          <a:xfrm>
            <a:off x="839788" y="668337"/>
            <a:ext cx="10515600" cy="1022351"/>
          </a:xfrm>
        </p:spPr>
        <p:txBody>
          <a:bodyPr/>
          <a:lstStyle>
            <a:lvl1pPr>
              <a:defRPr>
                <a:solidFill>
                  <a:srgbClr val="002966"/>
                </a:solidFill>
              </a:defRPr>
            </a:lvl1pPr>
          </a:lstStyle>
          <a:p>
            <a:r>
              <a:rPr lang="en-US"/>
              <a:t>Click to edit Master title style</a:t>
            </a:r>
          </a:p>
        </p:txBody>
      </p:sp>
      <p:sp>
        <p:nvSpPr>
          <p:cNvPr id="3" name="Text Placeholder 2">
            <a:extLst>
              <a:ext uri="{FF2B5EF4-FFF2-40B4-BE49-F238E27FC236}">
                <a16:creationId xmlns:a16="http://schemas.microsoft.com/office/drawing/2014/main" id="{16D6A71F-26A6-4E85-88AF-40404AE52398}"/>
              </a:ext>
            </a:extLst>
          </p:cNvPr>
          <p:cNvSpPr>
            <a:spLocks noGrp="1"/>
          </p:cNvSpPr>
          <p:nvPr>
            <p:ph type="body" idx="1"/>
          </p:nvPr>
        </p:nvSpPr>
        <p:spPr>
          <a:xfrm>
            <a:off x="839788" y="1681163"/>
            <a:ext cx="5157787" cy="823912"/>
          </a:xfrm>
        </p:spPr>
        <p:txBody>
          <a:bodyPr anchor="b"/>
          <a:lstStyle>
            <a:lvl1pPr marL="0" indent="0">
              <a:buNone/>
              <a:defRPr sz="2400" b="1">
                <a:solidFill>
                  <a:srgbClr val="0029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154632-FA7D-40D1-BDF1-D6907A9FB42E}"/>
              </a:ext>
            </a:extLst>
          </p:cNvPr>
          <p:cNvSpPr>
            <a:spLocks noGrp="1"/>
          </p:cNvSpPr>
          <p:nvPr>
            <p:ph sz="half" idx="2"/>
          </p:nvPr>
        </p:nvSpPr>
        <p:spPr>
          <a:xfrm>
            <a:off x="839788" y="2505075"/>
            <a:ext cx="5157787" cy="3684588"/>
          </a:xfrm>
        </p:spPr>
        <p:txBody>
          <a:bodyPr/>
          <a:lstStyle>
            <a:lvl1pPr>
              <a:defRPr>
                <a:solidFill>
                  <a:srgbClr val="002966"/>
                </a:solidFill>
              </a:defRPr>
            </a:lvl1pPr>
            <a:lvl2pPr>
              <a:defRPr>
                <a:solidFill>
                  <a:srgbClr val="002966"/>
                </a:solidFill>
              </a:defRPr>
            </a:lvl2pPr>
            <a:lvl3pPr>
              <a:defRPr>
                <a:solidFill>
                  <a:srgbClr val="002966"/>
                </a:solidFill>
              </a:defRPr>
            </a:lvl3pPr>
            <a:lvl4pPr>
              <a:defRPr>
                <a:solidFill>
                  <a:srgbClr val="002966"/>
                </a:solidFill>
              </a:defRPr>
            </a:lvl4pPr>
            <a:lvl5pPr>
              <a:defRPr>
                <a:solidFill>
                  <a:srgbClr val="0029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E1FA92-91B5-4C63-BFEE-566A559A46DB}"/>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9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01C8F-5DB8-4C61-AAFC-6C787E78DDCF}"/>
              </a:ext>
            </a:extLst>
          </p:cNvPr>
          <p:cNvSpPr>
            <a:spLocks noGrp="1"/>
          </p:cNvSpPr>
          <p:nvPr>
            <p:ph sz="quarter" idx="4"/>
          </p:nvPr>
        </p:nvSpPr>
        <p:spPr>
          <a:xfrm>
            <a:off x="6172200" y="2505075"/>
            <a:ext cx="5183188" cy="3684588"/>
          </a:xfrm>
        </p:spPr>
        <p:txBody>
          <a:bodyPr/>
          <a:lstStyle>
            <a:lvl1pPr>
              <a:defRPr>
                <a:solidFill>
                  <a:srgbClr val="002966"/>
                </a:solidFill>
              </a:defRPr>
            </a:lvl1pPr>
            <a:lvl2pPr>
              <a:defRPr>
                <a:solidFill>
                  <a:srgbClr val="002966"/>
                </a:solidFill>
              </a:defRPr>
            </a:lvl2pPr>
            <a:lvl3pPr>
              <a:defRPr>
                <a:solidFill>
                  <a:srgbClr val="002966"/>
                </a:solidFill>
              </a:defRPr>
            </a:lvl3pPr>
            <a:lvl4pPr>
              <a:defRPr>
                <a:solidFill>
                  <a:srgbClr val="002966"/>
                </a:solidFill>
              </a:defRPr>
            </a:lvl4pPr>
            <a:lvl5pPr>
              <a:defRPr>
                <a:solidFill>
                  <a:srgbClr val="0029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2645B-EF4D-46AE-98F9-EBCE87122555}"/>
              </a:ext>
            </a:extLst>
          </p:cNvPr>
          <p:cNvSpPr>
            <a:spLocks noGrp="1"/>
          </p:cNvSpPr>
          <p:nvPr>
            <p:ph type="dt" sz="half" idx="10"/>
          </p:nvPr>
        </p:nvSpPr>
        <p:spPr/>
        <p:txBody>
          <a:bodyPr/>
          <a:lstStyle/>
          <a:p>
            <a:fld id="{2710CF1D-4222-BC41-BDB5-896A3B1C8583}" type="datetime1">
              <a:rPr lang="en-US" smtClean="0"/>
              <a:t>5/12/2025</a:t>
            </a:fld>
            <a:endParaRPr lang="en-US"/>
          </a:p>
        </p:txBody>
      </p:sp>
      <p:sp>
        <p:nvSpPr>
          <p:cNvPr id="9" name="Slide Number Placeholder 8">
            <a:extLst>
              <a:ext uri="{FF2B5EF4-FFF2-40B4-BE49-F238E27FC236}">
                <a16:creationId xmlns:a16="http://schemas.microsoft.com/office/drawing/2014/main" id="{462E3652-E5BB-4050-B95D-35607D9AD9B7}"/>
              </a:ext>
            </a:extLst>
          </p:cNvPr>
          <p:cNvSpPr>
            <a:spLocks noGrp="1"/>
          </p:cNvSpPr>
          <p:nvPr>
            <p:ph type="sldNum" sz="quarter" idx="12"/>
          </p:nvPr>
        </p:nvSpPr>
        <p:spPr/>
        <p:txBody>
          <a:bodyPr/>
          <a:lstStyle/>
          <a:p>
            <a:fld id="{677F7B41-FD57-4489-AAB8-D17CF179067D}" type="slidenum">
              <a:rPr lang="en-US" smtClean="0"/>
              <a:t>‹#›</a:t>
            </a:fld>
            <a:endParaRPr lang="en-US"/>
          </a:p>
        </p:txBody>
      </p:sp>
    </p:spTree>
    <p:extLst>
      <p:ext uri="{BB962C8B-B14F-4D97-AF65-F5344CB8AC3E}">
        <p14:creationId xmlns:p14="http://schemas.microsoft.com/office/powerpoint/2010/main" val="3379929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4C16-8AAD-44E5-A854-D187E3B87BF4}"/>
              </a:ext>
            </a:extLst>
          </p:cNvPr>
          <p:cNvSpPr>
            <a:spLocks noGrp="1"/>
          </p:cNvSpPr>
          <p:nvPr>
            <p:ph type="title"/>
          </p:nvPr>
        </p:nvSpPr>
        <p:spPr/>
        <p:txBody>
          <a:bodyPr/>
          <a:lstStyle>
            <a:lvl1pPr>
              <a:defRPr>
                <a:solidFill>
                  <a:srgbClr val="00264B"/>
                </a:solidFill>
              </a:defRPr>
            </a:lvl1pPr>
          </a:lstStyle>
          <a:p>
            <a:r>
              <a:rPr lang="en-US"/>
              <a:t>Click to edit Master title style</a:t>
            </a:r>
          </a:p>
        </p:txBody>
      </p:sp>
      <p:sp>
        <p:nvSpPr>
          <p:cNvPr id="3" name="Date Placeholder 2">
            <a:extLst>
              <a:ext uri="{FF2B5EF4-FFF2-40B4-BE49-F238E27FC236}">
                <a16:creationId xmlns:a16="http://schemas.microsoft.com/office/drawing/2014/main" id="{71C2C64F-CDEC-4A8A-ACAF-39004380F685}"/>
              </a:ext>
            </a:extLst>
          </p:cNvPr>
          <p:cNvSpPr>
            <a:spLocks noGrp="1"/>
          </p:cNvSpPr>
          <p:nvPr>
            <p:ph type="dt" sz="half" idx="10"/>
          </p:nvPr>
        </p:nvSpPr>
        <p:spPr/>
        <p:txBody>
          <a:bodyPr/>
          <a:lstStyle/>
          <a:p>
            <a:fld id="{3D5E0E80-49EE-6F44-A3A7-38DB96525A2F}" type="datetime1">
              <a:rPr lang="en-US" smtClean="0"/>
              <a:t>5/12/2025</a:t>
            </a:fld>
            <a:endParaRPr lang="en-US"/>
          </a:p>
        </p:txBody>
      </p:sp>
      <p:sp>
        <p:nvSpPr>
          <p:cNvPr id="5" name="Slide Number Placeholder 4">
            <a:extLst>
              <a:ext uri="{FF2B5EF4-FFF2-40B4-BE49-F238E27FC236}">
                <a16:creationId xmlns:a16="http://schemas.microsoft.com/office/drawing/2014/main" id="{EAD61A9A-B442-4C57-A22D-A4CE933032C1}"/>
              </a:ext>
            </a:extLst>
          </p:cNvPr>
          <p:cNvSpPr>
            <a:spLocks noGrp="1"/>
          </p:cNvSpPr>
          <p:nvPr>
            <p:ph type="sldNum" sz="quarter" idx="12"/>
          </p:nvPr>
        </p:nvSpPr>
        <p:spPr/>
        <p:txBody>
          <a:bodyPr/>
          <a:lstStyle/>
          <a:p>
            <a:fld id="{677F7B41-FD57-4489-AAB8-D17CF179067D}" type="slidenum">
              <a:rPr lang="en-US" smtClean="0"/>
              <a:t>‹#›</a:t>
            </a:fld>
            <a:endParaRPr lang="en-US"/>
          </a:p>
        </p:txBody>
      </p:sp>
    </p:spTree>
    <p:extLst>
      <p:ext uri="{BB962C8B-B14F-4D97-AF65-F5344CB8AC3E}">
        <p14:creationId xmlns:p14="http://schemas.microsoft.com/office/powerpoint/2010/main" val="3908377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75834-0297-447C-9FF1-306882C731C6}"/>
              </a:ext>
            </a:extLst>
          </p:cNvPr>
          <p:cNvSpPr>
            <a:spLocks noGrp="1"/>
          </p:cNvSpPr>
          <p:nvPr>
            <p:ph type="dt" sz="half" idx="10"/>
          </p:nvPr>
        </p:nvSpPr>
        <p:spPr/>
        <p:txBody>
          <a:bodyPr/>
          <a:lstStyle/>
          <a:p>
            <a:fld id="{737A566E-397E-BF43-BCBD-1E8FE2439686}" type="datetime1">
              <a:rPr lang="en-US" smtClean="0"/>
              <a:t>5/12/2025</a:t>
            </a:fld>
            <a:endParaRPr lang="en-US"/>
          </a:p>
        </p:txBody>
      </p:sp>
      <p:sp>
        <p:nvSpPr>
          <p:cNvPr id="4" name="Slide Number Placeholder 3">
            <a:extLst>
              <a:ext uri="{FF2B5EF4-FFF2-40B4-BE49-F238E27FC236}">
                <a16:creationId xmlns:a16="http://schemas.microsoft.com/office/drawing/2014/main" id="{4709EBD8-E740-4CE5-97FA-0A8FEC3E1767}"/>
              </a:ext>
            </a:extLst>
          </p:cNvPr>
          <p:cNvSpPr>
            <a:spLocks noGrp="1"/>
          </p:cNvSpPr>
          <p:nvPr>
            <p:ph type="sldNum" sz="quarter" idx="12"/>
          </p:nvPr>
        </p:nvSpPr>
        <p:spPr/>
        <p:txBody>
          <a:bodyPr/>
          <a:lstStyle/>
          <a:p>
            <a:fld id="{677F7B41-FD57-4489-AAB8-D17CF179067D}" type="slidenum">
              <a:rPr lang="en-US" smtClean="0"/>
              <a:t>‹#›</a:t>
            </a:fld>
            <a:endParaRPr lang="en-US"/>
          </a:p>
        </p:txBody>
      </p:sp>
    </p:spTree>
    <p:extLst>
      <p:ext uri="{BB962C8B-B14F-4D97-AF65-F5344CB8AC3E}">
        <p14:creationId xmlns:p14="http://schemas.microsoft.com/office/powerpoint/2010/main" val="4152167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5EFF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563D1F-B01B-4906-A680-BC0AF076CEF5}"/>
              </a:ext>
            </a:extLst>
          </p:cNvPr>
          <p:cNvSpPr>
            <a:spLocks noGrp="1"/>
          </p:cNvSpPr>
          <p:nvPr>
            <p:ph type="title"/>
          </p:nvPr>
        </p:nvSpPr>
        <p:spPr>
          <a:xfrm>
            <a:off x="838200" y="873722"/>
            <a:ext cx="10515600" cy="10096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0F76C8-5540-434D-8EE4-D9BF526213A1}"/>
              </a:ext>
            </a:extLst>
          </p:cNvPr>
          <p:cNvSpPr>
            <a:spLocks noGrp="1"/>
          </p:cNvSpPr>
          <p:nvPr>
            <p:ph type="body" idx="1"/>
          </p:nvPr>
        </p:nvSpPr>
        <p:spPr>
          <a:xfrm>
            <a:off x="838200" y="1999715"/>
            <a:ext cx="10515600" cy="41772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B9DD1-EA31-42D4-82BC-E425E8521909}"/>
              </a:ext>
            </a:extLst>
          </p:cNvPr>
          <p:cNvSpPr>
            <a:spLocks noGrp="1"/>
          </p:cNvSpPr>
          <p:nvPr>
            <p:ph type="dt" sz="half" idx="2"/>
          </p:nvPr>
        </p:nvSpPr>
        <p:spPr>
          <a:xfrm>
            <a:off x="197265" y="6356350"/>
            <a:ext cx="2743200" cy="365125"/>
          </a:xfrm>
          <a:prstGeom prst="rect">
            <a:avLst/>
          </a:prstGeom>
        </p:spPr>
        <p:txBody>
          <a:bodyPr vert="horz" lIns="91440" tIns="45720" rIns="91440" bIns="45720" rtlCol="0" anchor="ctr"/>
          <a:lstStyle>
            <a:lvl1pPr algn="l">
              <a:defRPr sz="1200">
                <a:solidFill>
                  <a:srgbClr val="4B9CD3"/>
                </a:solidFill>
                <a:latin typeface=""/>
              </a:defRPr>
            </a:lvl1pPr>
          </a:lstStyle>
          <a:p>
            <a:fld id="{D6B35621-9683-1E43-841D-6C66BFC29B99}" type="datetime1">
              <a:rPr lang="en-US" smtClean="0"/>
              <a:pPr/>
              <a:t>5/12/2025</a:t>
            </a:fld>
            <a:endParaRPr lang="en-US"/>
          </a:p>
        </p:txBody>
      </p:sp>
      <p:sp>
        <p:nvSpPr>
          <p:cNvPr id="6" name="Slide Number Placeholder 5">
            <a:extLst>
              <a:ext uri="{FF2B5EF4-FFF2-40B4-BE49-F238E27FC236}">
                <a16:creationId xmlns:a16="http://schemas.microsoft.com/office/drawing/2014/main" id="{BC15C743-AF0C-4D2C-841E-4E8564BD1CC5}"/>
              </a:ext>
            </a:extLst>
          </p:cNvPr>
          <p:cNvSpPr>
            <a:spLocks noGrp="1"/>
          </p:cNvSpPr>
          <p:nvPr>
            <p:ph type="sldNum" sz="quarter" idx="4"/>
          </p:nvPr>
        </p:nvSpPr>
        <p:spPr>
          <a:xfrm>
            <a:off x="9251535" y="6371721"/>
            <a:ext cx="2743200" cy="365125"/>
          </a:xfrm>
          <a:prstGeom prst="rect">
            <a:avLst/>
          </a:prstGeom>
        </p:spPr>
        <p:txBody>
          <a:bodyPr vert="horz" lIns="91440" tIns="45720" rIns="91440" bIns="45720" rtlCol="0" anchor="ctr"/>
          <a:lstStyle>
            <a:lvl1pPr algn="r">
              <a:defRPr sz="1200">
                <a:solidFill>
                  <a:srgbClr val="4B9CD3"/>
                </a:solidFill>
                <a:latin typeface=""/>
              </a:defRPr>
            </a:lvl1pPr>
          </a:lstStyle>
          <a:p>
            <a:fld id="{677F7B41-FD57-4489-AAB8-D17CF179067D}" type="slidenum">
              <a:rPr lang="en-US" smtClean="0"/>
              <a:pPr/>
              <a:t>‹#›</a:t>
            </a:fld>
            <a:endParaRPr lang="en-US"/>
          </a:p>
        </p:txBody>
      </p:sp>
      <p:pic>
        <p:nvPicPr>
          <p:cNvPr id="5" name="Picture 4">
            <a:extLst>
              <a:ext uri="{FF2B5EF4-FFF2-40B4-BE49-F238E27FC236}">
                <a16:creationId xmlns:a16="http://schemas.microsoft.com/office/drawing/2014/main" id="{41B8DB0B-80B4-96DB-360C-D509A6E88F7A}"/>
              </a:ext>
            </a:extLst>
          </p:cNvPr>
          <p:cNvPicPr>
            <a:picLocks noChangeAspect="1"/>
          </p:cNvPicPr>
          <p:nvPr userDrawn="1"/>
        </p:nvPicPr>
        <p:blipFill>
          <a:blip r:embed="rId8"/>
          <a:stretch>
            <a:fillRect/>
          </a:stretch>
        </p:blipFill>
        <p:spPr>
          <a:xfrm>
            <a:off x="9251203" y="192301"/>
            <a:ext cx="2102597" cy="792049"/>
          </a:xfrm>
          <a:prstGeom prst="rect">
            <a:avLst/>
          </a:prstGeom>
        </p:spPr>
      </p:pic>
      <p:pic>
        <p:nvPicPr>
          <p:cNvPr id="7" name="Picture 6">
            <a:extLst>
              <a:ext uri="{FF2B5EF4-FFF2-40B4-BE49-F238E27FC236}">
                <a16:creationId xmlns:a16="http://schemas.microsoft.com/office/drawing/2014/main" id="{63ADFFD7-7CF8-1D26-A31F-D8BEF0CA91BC}"/>
              </a:ext>
            </a:extLst>
          </p:cNvPr>
          <p:cNvPicPr>
            <a:picLocks noChangeAspect="1"/>
          </p:cNvPicPr>
          <p:nvPr userDrawn="1"/>
        </p:nvPicPr>
        <p:blipFill>
          <a:blip r:embed="rId9"/>
          <a:stretch>
            <a:fillRect/>
          </a:stretch>
        </p:blipFill>
        <p:spPr>
          <a:xfrm>
            <a:off x="2209800" y="6295521"/>
            <a:ext cx="7772400" cy="76200"/>
          </a:xfrm>
          <a:prstGeom prst="rect">
            <a:avLst/>
          </a:prstGeom>
        </p:spPr>
      </p:pic>
    </p:spTree>
    <p:extLst>
      <p:ext uri="{BB962C8B-B14F-4D97-AF65-F5344CB8AC3E}">
        <p14:creationId xmlns:p14="http://schemas.microsoft.com/office/powerpoint/2010/main" val="28328663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Lst>
  <p:hf sldNum="0" hdr="0" ftr="0"/>
  <p:txStyles>
    <p:titleStyle>
      <a:lvl1pPr algn="l" defTabSz="914400" rtl="0" eaLnBrk="1" latinLnBrk="0" hangingPunct="1">
        <a:lnSpc>
          <a:spcPct val="90000"/>
        </a:lnSpc>
        <a:spcBef>
          <a:spcPct val="0"/>
        </a:spcBef>
        <a:buNone/>
        <a:defRPr sz="4400" b="1" kern="1200">
          <a:solidFill>
            <a:srgbClr val="002966"/>
          </a:solidFill>
          <a:latin typefac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966"/>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966"/>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966"/>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966"/>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966"/>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43.pn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6543-95BE-F5A9-7A07-64F8609E1CD2}"/>
              </a:ext>
            </a:extLst>
          </p:cNvPr>
          <p:cNvSpPr>
            <a:spLocks noGrp="1"/>
          </p:cNvSpPr>
          <p:nvPr>
            <p:ph type="ctrTitle"/>
          </p:nvPr>
        </p:nvSpPr>
        <p:spPr/>
        <p:txBody>
          <a:bodyPr/>
          <a:lstStyle/>
          <a:p>
            <a:r>
              <a:rPr lang="en-US"/>
              <a:t>VARSKIN+ 2.0</a:t>
            </a:r>
          </a:p>
        </p:txBody>
      </p:sp>
      <p:sp>
        <p:nvSpPr>
          <p:cNvPr id="3" name="Date Placeholder 2">
            <a:extLst>
              <a:ext uri="{FF2B5EF4-FFF2-40B4-BE49-F238E27FC236}">
                <a16:creationId xmlns:a16="http://schemas.microsoft.com/office/drawing/2014/main" id="{E0E011E8-B08C-2426-7B2E-1D4BBDE7CBBD}"/>
              </a:ext>
            </a:extLst>
          </p:cNvPr>
          <p:cNvSpPr>
            <a:spLocks noGrp="1"/>
          </p:cNvSpPr>
          <p:nvPr>
            <p:ph type="dt" sz="half" idx="10"/>
          </p:nvPr>
        </p:nvSpPr>
        <p:spPr/>
        <p:txBody>
          <a:bodyPr/>
          <a:lstStyle/>
          <a:p>
            <a:fld id="{B01CD57E-E96B-3C48-82EB-40C314DD289C}" type="datetime1">
              <a:rPr lang="en-US" smtClean="0"/>
              <a:t>5/12/2025</a:t>
            </a:fld>
            <a:endParaRPr lang="en-US"/>
          </a:p>
        </p:txBody>
      </p:sp>
      <p:sp>
        <p:nvSpPr>
          <p:cNvPr id="4" name="Text Placeholder 3">
            <a:extLst>
              <a:ext uri="{FF2B5EF4-FFF2-40B4-BE49-F238E27FC236}">
                <a16:creationId xmlns:a16="http://schemas.microsoft.com/office/drawing/2014/main" id="{4E049168-65D6-4FBE-DB76-63A4928A3258}"/>
              </a:ext>
            </a:extLst>
          </p:cNvPr>
          <p:cNvSpPr>
            <a:spLocks noGrp="1"/>
          </p:cNvSpPr>
          <p:nvPr>
            <p:ph type="body" sz="quarter" idx="11"/>
          </p:nvPr>
        </p:nvSpPr>
        <p:spPr/>
        <p:txBody>
          <a:bodyPr/>
          <a:lstStyle/>
          <a:p>
            <a:r>
              <a:rPr lang="en-US"/>
              <a:t>Charlotte Rose</a:t>
            </a:r>
          </a:p>
        </p:txBody>
      </p:sp>
      <p:sp>
        <p:nvSpPr>
          <p:cNvPr id="5" name="Text Placeholder 4">
            <a:extLst>
              <a:ext uri="{FF2B5EF4-FFF2-40B4-BE49-F238E27FC236}">
                <a16:creationId xmlns:a16="http://schemas.microsoft.com/office/drawing/2014/main" id="{6ACD4868-E15B-EE05-5319-95A0A5BE119E}"/>
              </a:ext>
            </a:extLst>
          </p:cNvPr>
          <p:cNvSpPr>
            <a:spLocks noGrp="1"/>
          </p:cNvSpPr>
          <p:nvPr>
            <p:ph type="body" sz="quarter" idx="12"/>
          </p:nvPr>
        </p:nvSpPr>
        <p:spPr/>
        <p:txBody>
          <a:bodyPr/>
          <a:lstStyle/>
          <a:p>
            <a:r>
              <a:rPr lang="en-US"/>
              <a:t>Research Scientist</a:t>
            </a:r>
          </a:p>
        </p:txBody>
      </p:sp>
      <p:sp>
        <p:nvSpPr>
          <p:cNvPr id="6" name="Text Placeholder 5">
            <a:extLst>
              <a:ext uri="{FF2B5EF4-FFF2-40B4-BE49-F238E27FC236}">
                <a16:creationId xmlns:a16="http://schemas.microsoft.com/office/drawing/2014/main" id="{76010654-B887-E331-F1F4-5A5C6D84A994}"/>
              </a:ext>
            </a:extLst>
          </p:cNvPr>
          <p:cNvSpPr>
            <a:spLocks noGrp="1"/>
          </p:cNvSpPr>
          <p:nvPr>
            <p:ph type="body" sz="quarter" idx="13"/>
          </p:nvPr>
        </p:nvSpPr>
        <p:spPr/>
        <p:txBody>
          <a:bodyPr/>
          <a:lstStyle/>
          <a:p>
            <a:r>
              <a:rPr lang="en-US"/>
              <a:t>Corvallis OR</a:t>
            </a:r>
          </a:p>
        </p:txBody>
      </p:sp>
      <p:sp>
        <p:nvSpPr>
          <p:cNvPr id="7" name="Text Placeholder 6">
            <a:extLst>
              <a:ext uri="{FF2B5EF4-FFF2-40B4-BE49-F238E27FC236}">
                <a16:creationId xmlns:a16="http://schemas.microsoft.com/office/drawing/2014/main" id="{CD7F03C8-E66D-22A2-43FB-F86FF78A10AF}"/>
              </a:ext>
            </a:extLst>
          </p:cNvPr>
          <p:cNvSpPr>
            <a:spLocks noGrp="1"/>
          </p:cNvSpPr>
          <p:nvPr>
            <p:ph type="body" sz="quarter" idx="15"/>
          </p:nvPr>
        </p:nvSpPr>
        <p:spPr/>
        <p:txBody>
          <a:bodyPr/>
          <a:lstStyle/>
          <a:p>
            <a:r>
              <a:rPr lang="en-US"/>
              <a:t>charlotte.rose@rcdsoftware.com</a:t>
            </a:r>
          </a:p>
        </p:txBody>
      </p:sp>
    </p:spTree>
    <p:extLst>
      <p:ext uri="{BB962C8B-B14F-4D97-AF65-F5344CB8AC3E}">
        <p14:creationId xmlns:p14="http://schemas.microsoft.com/office/powerpoint/2010/main" val="599045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79935369-40B5-14A8-C604-9985CE84335A}"/>
              </a:ext>
            </a:extLst>
          </p:cNvPr>
          <p:cNvSpPr>
            <a:spLocks noGrp="1"/>
          </p:cNvSpPr>
          <p:nvPr>
            <p:ph idx="1"/>
          </p:nvPr>
        </p:nvSpPr>
        <p:spPr>
          <a:xfrm>
            <a:off x="7801706" y="1340376"/>
            <a:ext cx="4390294" cy="4177247"/>
          </a:xfrm>
        </p:spPr>
        <p:txBody>
          <a:bodyPr>
            <a:normAutofit/>
          </a:bodyPr>
          <a:lstStyle/>
          <a:p>
            <a:pPr marL="0" indent="0">
              <a:buNone/>
            </a:pPr>
            <a:r>
              <a:rPr lang="en-US"/>
              <a:t>User specifies</a:t>
            </a:r>
          </a:p>
          <a:p>
            <a:r>
              <a:rPr lang="en-US"/>
              <a:t>Radionuclide</a:t>
            </a:r>
          </a:p>
          <a:p>
            <a:r>
              <a:rPr lang="en-US"/>
              <a:t>Radiopharmaceutical activity concentration</a:t>
            </a:r>
          </a:p>
          <a:p>
            <a:r>
              <a:rPr lang="en-US"/>
              <a:t>Extravasation flow rate</a:t>
            </a:r>
          </a:p>
          <a:p>
            <a:r>
              <a:rPr lang="en-US"/>
              <a:t>Tissue dimensions</a:t>
            </a:r>
          </a:p>
        </p:txBody>
      </p:sp>
      <p:pic>
        <p:nvPicPr>
          <p:cNvPr id="4" name="Picture 3">
            <a:extLst>
              <a:ext uri="{FF2B5EF4-FFF2-40B4-BE49-F238E27FC236}">
                <a16:creationId xmlns:a16="http://schemas.microsoft.com/office/drawing/2014/main" id="{254C1A20-63AF-94FE-529F-4907984CC20C}"/>
              </a:ext>
            </a:extLst>
          </p:cNvPr>
          <p:cNvPicPr>
            <a:picLocks noChangeAspect="1"/>
          </p:cNvPicPr>
          <p:nvPr/>
        </p:nvPicPr>
        <p:blipFill>
          <a:blip r:embed="rId3"/>
          <a:stretch>
            <a:fillRect/>
          </a:stretch>
        </p:blipFill>
        <p:spPr>
          <a:xfrm>
            <a:off x="470545" y="735953"/>
            <a:ext cx="7099475" cy="5386091"/>
          </a:xfrm>
          <a:prstGeom prst="rect">
            <a:avLst/>
          </a:prstGeom>
          <a:ln>
            <a:solidFill>
              <a:srgbClr val="002966"/>
            </a:solidFill>
          </a:ln>
        </p:spPr>
      </p:pic>
    </p:spTree>
    <p:extLst>
      <p:ext uri="{BB962C8B-B14F-4D97-AF65-F5344CB8AC3E}">
        <p14:creationId xmlns:p14="http://schemas.microsoft.com/office/powerpoint/2010/main" val="2949273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0F20C-4625-AA02-7298-BFBC127877FB}"/>
              </a:ext>
            </a:extLst>
          </p:cNvPr>
          <p:cNvSpPr>
            <a:spLocks noGrp="1"/>
          </p:cNvSpPr>
          <p:nvPr>
            <p:ph type="title"/>
          </p:nvPr>
        </p:nvSpPr>
        <p:spPr>
          <a:xfrm>
            <a:off x="354381" y="0"/>
            <a:ext cx="7382850" cy="1009651"/>
          </a:xfrm>
        </p:spPr>
        <p:txBody>
          <a:bodyPr>
            <a:normAutofit/>
          </a:bodyPr>
          <a:lstStyle/>
          <a:p>
            <a:r>
              <a:rPr lang="en-US" sz="3200"/>
              <a:t>Timeline input screen</a:t>
            </a:r>
          </a:p>
        </p:txBody>
      </p:sp>
      <p:sp>
        <p:nvSpPr>
          <p:cNvPr id="13" name="Content Placeholder 2">
            <a:extLst>
              <a:ext uri="{FF2B5EF4-FFF2-40B4-BE49-F238E27FC236}">
                <a16:creationId xmlns:a16="http://schemas.microsoft.com/office/drawing/2014/main" id="{79935369-40B5-14A8-C604-9985CE84335A}"/>
              </a:ext>
            </a:extLst>
          </p:cNvPr>
          <p:cNvSpPr>
            <a:spLocks noGrp="1"/>
          </p:cNvSpPr>
          <p:nvPr>
            <p:ph idx="1"/>
          </p:nvPr>
        </p:nvSpPr>
        <p:spPr>
          <a:xfrm>
            <a:off x="8024446" y="1474614"/>
            <a:ext cx="4249616" cy="4177247"/>
          </a:xfrm>
        </p:spPr>
        <p:txBody>
          <a:bodyPr>
            <a:normAutofit/>
          </a:bodyPr>
          <a:lstStyle/>
          <a:p>
            <a:pPr marL="0" indent="0">
              <a:buNone/>
            </a:pPr>
            <a:r>
              <a:rPr lang="en-US"/>
              <a:t>User enters times for</a:t>
            </a:r>
          </a:p>
          <a:p>
            <a:r>
              <a:rPr lang="en-US"/>
              <a:t>Extravasation of  radiopharmaceutical during administration</a:t>
            </a:r>
          </a:p>
          <a:p>
            <a:r>
              <a:rPr lang="en-US"/>
              <a:t>Warm compress (optional)</a:t>
            </a:r>
          </a:p>
          <a:p>
            <a:r>
              <a:rPr lang="en-US"/>
              <a:t>Limb elevation (optional)</a:t>
            </a:r>
          </a:p>
          <a:p>
            <a:r>
              <a:rPr lang="en-US"/>
              <a:t>Analysis duration</a:t>
            </a:r>
          </a:p>
        </p:txBody>
      </p:sp>
      <p:pic>
        <p:nvPicPr>
          <p:cNvPr id="4" name="Picture 3">
            <a:extLst>
              <a:ext uri="{FF2B5EF4-FFF2-40B4-BE49-F238E27FC236}">
                <a16:creationId xmlns:a16="http://schemas.microsoft.com/office/drawing/2014/main" id="{E52D6C6F-791D-1A77-9110-A8BFE8E6E8F3}"/>
              </a:ext>
            </a:extLst>
          </p:cNvPr>
          <p:cNvPicPr>
            <a:picLocks noChangeAspect="1"/>
          </p:cNvPicPr>
          <p:nvPr/>
        </p:nvPicPr>
        <p:blipFill>
          <a:blip r:embed="rId3"/>
          <a:stretch>
            <a:fillRect/>
          </a:stretch>
        </p:blipFill>
        <p:spPr>
          <a:xfrm>
            <a:off x="492861" y="928920"/>
            <a:ext cx="7244370" cy="5268633"/>
          </a:xfrm>
          <a:prstGeom prst="rect">
            <a:avLst/>
          </a:prstGeom>
          <a:ln>
            <a:solidFill>
              <a:srgbClr val="002966"/>
            </a:solidFill>
          </a:ln>
        </p:spPr>
      </p:pic>
    </p:spTree>
    <p:extLst>
      <p:ext uri="{BB962C8B-B14F-4D97-AF65-F5344CB8AC3E}">
        <p14:creationId xmlns:p14="http://schemas.microsoft.com/office/powerpoint/2010/main" val="3976880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368B942-FF9D-DCA2-FBE8-7E5A4C8CEB5B}"/>
              </a:ext>
            </a:extLst>
          </p:cNvPr>
          <p:cNvSpPr>
            <a:spLocks noGrp="1"/>
          </p:cNvSpPr>
          <p:nvPr>
            <p:ph type="dt" sz="half" idx="10"/>
          </p:nvPr>
        </p:nvSpPr>
        <p:spPr/>
        <p:txBody>
          <a:bodyPr/>
          <a:lstStyle/>
          <a:p>
            <a:fld id="{0F8A93F2-1463-6646-9AB5-3E59D066B5F9}" type="datetime1">
              <a:rPr lang="en-US" smtClean="0"/>
              <a:t>5/12/2025</a:t>
            </a:fld>
            <a:endParaRPr lang="en-US"/>
          </a:p>
        </p:txBody>
      </p:sp>
      <p:sp>
        <p:nvSpPr>
          <p:cNvPr id="8" name="Content Placeholder 2">
            <a:extLst>
              <a:ext uri="{FF2B5EF4-FFF2-40B4-BE49-F238E27FC236}">
                <a16:creationId xmlns:a16="http://schemas.microsoft.com/office/drawing/2014/main" id="{4BF0040D-29E8-CB3A-AC77-95DCABD169F8}"/>
              </a:ext>
            </a:extLst>
          </p:cNvPr>
          <p:cNvSpPr>
            <a:spLocks noGrp="1"/>
          </p:cNvSpPr>
          <p:nvPr>
            <p:ph idx="1"/>
          </p:nvPr>
        </p:nvSpPr>
        <p:spPr>
          <a:xfrm>
            <a:off x="6318738" y="1004295"/>
            <a:ext cx="5873262" cy="5219229"/>
          </a:xfrm>
        </p:spPr>
        <p:txBody>
          <a:bodyPr>
            <a:noAutofit/>
          </a:bodyPr>
          <a:lstStyle/>
          <a:p>
            <a:pPr marL="0" indent="0">
              <a:lnSpc>
                <a:spcPct val="134000"/>
              </a:lnSpc>
              <a:buNone/>
            </a:pPr>
            <a:r>
              <a:rPr lang="en-US" sz="2400" dirty="0"/>
              <a:t>Radioactivity in tissue modeled over time</a:t>
            </a:r>
          </a:p>
          <a:p>
            <a:pPr marL="0" indent="0">
              <a:lnSpc>
                <a:spcPct val="134000"/>
              </a:lnSpc>
              <a:buNone/>
            </a:pPr>
            <a:r>
              <a:rPr lang="en-US" sz="2400" dirty="0"/>
              <a:t>3D results for</a:t>
            </a:r>
          </a:p>
          <a:p>
            <a:pPr lvl="1">
              <a:lnSpc>
                <a:spcPct val="134000"/>
              </a:lnSpc>
            </a:pPr>
            <a:r>
              <a:rPr lang="en-US" dirty="0"/>
              <a:t>Accumulated dose to local tissue</a:t>
            </a:r>
          </a:p>
          <a:p>
            <a:pPr lvl="1">
              <a:lnSpc>
                <a:spcPct val="134000"/>
              </a:lnSpc>
            </a:pPr>
            <a:r>
              <a:rPr lang="en-US" dirty="0"/>
              <a:t>Activity concentration in tissue</a:t>
            </a:r>
          </a:p>
          <a:p>
            <a:pPr lvl="1">
              <a:lnSpc>
                <a:spcPct val="134000"/>
              </a:lnSpc>
            </a:pPr>
            <a:r>
              <a:rPr lang="en-US" dirty="0"/>
              <a:t>Absorbed dose rate</a:t>
            </a:r>
          </a:p>
          <a:p>
            <a:pPr marL="0" indent="0">
              <a:lnSpc>
                <a:spcPct val="134000"/>
              </a:lnSpc>
              <a:buNone/>
            </a:pPr>
            <a:r>
              <a:rPr lang="en-US" sz="2400" dirty="0"/>
              <a:t>Viewer shows results over time</a:t>
            </a:r>
          </a:p>
          <a:p>
            <a:pPr marL="0" indent="0">
              <a:lnSpc>
                <a:spcPct val="134000"/>
              </a:lnSpc>
              <a:buNone/>
            </a:pPr>
            <a:r>
              <a:rPr lang="en-US" sz="2400" dirty="0"/>
              <a:t>New module is available today</a:t>
            </a:r>
          </a:p>
          <a:p>
            <a:pPr marL="0" indent="0">
              <a:lnSpc>
                <a:spcPct val="134000"/>
              </a:lnSpc>
              <a:buNone/>
            </a:pPr>
            <a:r>
              <a:rPr lang="en-US" sz="2400" dirty="0"/>
              <a:t>Training planned later in 2025 includes Fall RAMP User Group meeting</a:t>
            </a:r>
          </a:p>
        </p:txBody>
      </p:sp>
      <p:sp>
        <p:nvSpPr>
          <p:cNvPr id="11" name="Title 1">
            <a:extLst>
              <a:ext uri="{FF2B5EF4-FFF2-40B4-BE49-F238E27FC236}">
                <a16:creationId xmlns:a16="http://schemas.microsoft.com/office/drawing/2014/main" id="{FF5F4091-4622-8AF7-9A39-BF1AC31D2AD9}"/>
              </a:ext>
            </a:extLst>
          </p:cNvPr>
          <p:cNvSpPr>
            <a:spLocks noGrp="1"/>
          </p:cNvSpPr>
          <p:nvPr>
            <p:ph type="title"/>
          </p:nvPr>
        </p:nvSpPr>
        <p:spPr>
          <a:xfrm>
            <a:off x="6149249" y="206864"/>
            <a:ext cx="3117847" cy="1009651"/>
          </a:xfrm>
        </p:spPr>
        <p:txBody>
          <a:bodyPr>
            <a:normAutofit fontScale="90000"/>
          </a:bodyPr>
          <a:lstStyle/>
          <a:p>
            <a:r>
              <a:rPr lang="en-US" sz="3600"/>
              <a:t>Results screen</a:t>
            </a:r>
          </a:p>
        </p:txBody>
      </p:sp>
      <p:pic>
        <p:nvPicPr>
          <p:cNvPr id="9" name="Picture 8">
            <a:extLst>
              <a:ext uri="{FF2B5EF4-FFF2-40B4-BE49-F238E27FC236}">
                <a16:creationId xmlns:a16="http://schemas.microsoft.com/office/drawing/2014/main" id="{7733A335-DB4A-CAB3-96A9-CC87B9AFDD0A}"/>
              </a:ext>
            </a:extLst>
          </p:cNvPr>
          <p:cNvPicPr>
            <a:picLocks noChangeAspect="1"/>
          </p:cNvPicPr>
          <p:nvPr/>
        </p:nvPicPr>
        <p:blipFill>
          <a:blip r:embed="rId3"/>
          <a:stretch>
            <a:fillRect/>
          </a:stretch>
        </p:blipFill>
        <p:spPr>
          <a:xfrm>
            <a:off x="197265" y="206864"/>
            <a:ext cx="5960735" cy="5952646"/>
          </a:xfrm>
          <a:prstGeom prst="rect">
            <a:avLst/>
          </a:prstGeom>
          <a:ln>
            <a:solidFill>
              <a:srgbClr val="002966"/>
            </a:solidFill>
          </a:ln>
        </p:spPr>
      </p:pic>
    </p:spTree>
    <p:extLst>
      <p:ext uri="{BB962C8B-B14F-4D97-AF65-F5344CB8AC3E}">
        <p14:creationId xmlns:p14="http://schemas.microsoft.com/office/powerpoint/2010/main" val="3254174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6543-95BE-F5A9-7A07-64F8609E1CD2}"/>
              </a:ext>
            </a:extLst>
          </p:cNvPr>
          <p:cNvSpPr>
            <a:spLocks noGrp="1"/>
          </p:cNvSpPr>
          <p:nvPr>
            <p:ph type="ctrTitle"/>
          </p:nvPr>
        </p:nvSpPr>
        <p:spPr/>
        <p:txBody>
          <a:bodyPr/>
          <a:lstStyle/>
          <a:p>
            <a:r>
              <a:rPr lang="en-US"/>
              <a:t>VARSKIN+ 2.0</a:t>
            </a:r>
            <a:br>
              <a:rPr lang="en-US"/>
            </a:br>
            <a:endParaRPr lang="en-US"/>
          </a:p>
        </p:txBody>
      </p:sp>
      <p:sp>
        <p:nvSpPr>
          <p:cNvPr id="3" name="Date Placeholder 2">
            <a:extLst>
              <a:ext uri="{FF2B5EF4-FFF2-40B4-BE49-F238E27FC236}">
                <a16:creationId xmlns:a16="http://schemas.microsoft.com/office/drawing/2014/main" id="{E0E011E8-B08C-2426-7B2E-1D4BBDE7CBBD}"/>
              </a:ext>
            </a:extLst>
          </p:cNvPr>
          <p:cNvSpPr>
            <a:spLocks noGrp="1"/>
          </p:cNvSpPr>
          <p:nvPr>
            <p:ph type="dt" sz="half" idx="10"/>
          </p:nvPr>
        </p:nvSpPr>
        <p:spPr/>
        <p:txBody>
          <a:bodyPr/>
          <a:lstStyle/>
          <a:p>
            <a:fld id="{B01CD57E-E96B-3C48-82EB-40C314DD289C}" type="datetime1">
              <a:rPr lang="en-US" smtClean="0"/>
              <a:t>5/12/2025</a:t>
            </a:fld>
            <a:endParaRPr lang="en-US"/>
          </a:p>
        </p:txBody>
      </p:sp>
      <p:sp>
        <p:nvSpPr>
          <p:cNvPr id="4" name="Text Placeholder 3">
            <a:extLst>
              <a:ext uri="{FF2B5EF4-FFF2-40B4-BE49-F238E27FC236}">
                <a16:creationId xmlns:a16="http://schemas.microsoft.com/office/drawing/2014/main" id="{4E049168-65D6-4FBE-DB76-63A4928A3258}"/>
              </a:ext>
            </a:extLst>
          </p:cNvPr>
          <p:cNvSpPr>
            <a:spLocks noGrp="1"/>
          </p:cNvSpPr>
          <p:nvPr>
            <p:ph type="body" sz="quarter" idx="11"/>
          </p:nvPr>
        </p:nvSpPr>
        <p:spPr/>
        <p:txBody>
          <a:bodyPr/>
          <a:lstStyle/>
          <a:p>
            <a:r>
              <a:rPr lang="en-US"/>
              <a:t>Charlotte Rose</a:t>
            </a:r>
          </a:p>
        </p:txBody>
      </p:sp>
      <p:sp>
        <p:nvSpPr>
          <p:cNvPr id="5" name="Text Placeholder 4">
            <a:extLst>
              <a:ext uri="{FF2B5EF4-FFF2-40B4-BE49-F238E27FC236}">
                <a16:creationId xmlns:a16="http://schemas.microsoft.com/office/drawing/2014/main" id="{6ACD4868-E15B-EE05-5319-95A0A5BE119E}"/>
              </a:ext>
            </a:extLst>
          </p:cNvPr>
          <p:cNvSpPr>
            <a:spLocks noGrp="1"/>
          </p:cNvSpPr>
          <p:nvPr>
            <p:ph type="body" sz="quarter" idx="12"/>
          </p:nvPr>
        </p:nvSpPr>
        <p:spPr/>
        <p:txBody>
          <a:bodyPr/>
          <a:lstStyle/>
          <a:p>
            <a:r>
              <a:rPr lang="en-US"/>
              <a:t>Research Scientist</a:t>
            </a:r>
          </a:p>
        </p:txBody>
      </p:sp>
      <p:sp>
        <p:nvSpPr>
          <p:cNvPr id="6" name="Text Placeholder 5">
            <a:extLst>
              <a:ext uri="{FF2B5EF4-FFF2-40B4-BE49-F238E27FC236}">
                <a16:creationId xmlns:a16="http://schemas.microsoft.com/office/drawing/2014/main" id="{76010654-B887-E331-F1F4-5A5C6D84A994}"/>
              </a:ext>
            </a:extLst>
          </p:cNvPr>
          <p:cNvSpPr>
            <a:spLocks noGrp="1"/>
          </p:cNvSpPr>
          <p:nvPr>
            <p:ph type="body" sz="quarter" idx="13"/>
          </p:nvPr>
        </p:nvSpPr>
        <p:spPr/>
        <p:txBody>
          <a:bodyPr/>
          <a:lstStyle/>
          <a:p>
            <a:r>
              <a:rPr lang="en-US"/>
              <a:t>Corvallis OR</a:t>
            </a:r>
          </a:p>
        </p:txBody>
      </p:sp>
      <p:sp>
        <p:nvSpPr>
          <p:cNvPr id="7" name="Text Placeholder 6">
            <a:extLst>
              <a:ext uri="{FF2B5EF4-FFF2-40B4-BE49-F238E27FC236}">
                <a16:creationId xmlns:a16="http://schemas.microsoft.com/office/drawing/2014/main" id="{CD7F03C8-E66D-22A2-43FB-F86FF78A10AF}"/>
              </a:ext>
            </a:extLst>
          </p:cNvPr>
          <p:cNvSpPr>
            <a:spLocks noGrp="1"/>
          </p:cNvSpPr>
          <p:nvPr>
            <p:ph type="body" sz="quarter" idx="15"/>
          </p:nvPr>
        </p:nvSpPr>
        <p:spPr/>
        <p:txBody>
          <a:bodyPr/>
          <a:lstStyle/>
          <a:p>
            <a:r>
              <a:rPr lang="en-US"/>
              <a:t>charlotte.rose@rcdsoftware.com</a:t>
            </a:r>
          </a:p>
        </p:txBody>
      </p:sp>
    </p:spTree>
    <p:extLst>
      <p:ext uri="{BB962C8B-B14F-4D97-AF65-F5344CB8AC3E}">
        <p14:creationId xmlns:p14="http://schemas.microsoft.com/office/powerpoint/2010/main" val="160389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0F20C-4625-AA02-7298-BFBC127877FB}"/>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FFCE614C-3BD1-5D48-C3A9-E96E827480EC}"/>
              </a:ext>
            </a:extLst>
          </p:cNvPr>
          <p:cNvSpPr>
            <a:spLocks noGrp="1"/>
          </p:cNvSpPr>
          <p:nvPr>
            <p:ph idx="1"/>
          </p:nvPr>
        </p:nvSpPr>
        <p:spPr>
          <a:xfrm>
            <a:off x="838200" y="1999715"/>
            <a:ext cx="6425242" cy="4177247"/>
          </a:xfrm>
        </p:spPr>
        <p:txBody>
          <a:bodyPr/>
          <a:lstStyle/>
          <a:p>
            <a:r>
              <a:rPr lang="en-US"/>
              <a:t>Main interface</a:t>
            </a:r>
          </a:p>
          <a:p>
            <a:r>
              <a:rPr lang="en-US"/>
              <a:t>SkinDose GUI</a:t>
            </a:r>
          </a:p>
          <a:p>
            <a:endParaRPr lang="en-US"/>
          </a:p>
        </p:txBody>
      </p:sp>
      <p:sp>
        <p:nvSpPr>
          <p:cNvPr id="4" name="Date Placeholder 3">
            <a:extLst>
              <a:ext uri="{FF2B5EF4-FFF2-40B4-BE49-F238E27FC236}">
                <a16:creationId xmlns:a16="http://schemas.microsoft.com/office/drawing/2014/main" id="{025E15E9-DCE9-6684-F44D-7F87AC226013}"/>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7" name="Picture 6">
            <a:extLst>
              <a:ext uri="{FF2B5EF4-FFF2-40B4-BE49-F238E27FC236}">
                <a16:creationId xmlns:a16="http://schemas.microsoft.com/office/drawing/2014/main" id="{19EA041A-77F9-2B4E-E458-D4B78D5E5C8A}"/>
              </a:ext>
            </a:extLst>
          </p:cNvPr>
          <p:cNvPicPr>
            <a:picLocks noChangeAspect="1"/>
          </p:cNvPicPr>
          <p:nvPr/>
        </p:nvPicPr>
        <p:blipFill>
          <a:blip r:embed="rId2"/>
          <a:stretch>
            <a:fillRect/>
          </a:stretch>
        </p:blipFill>
        <p:spPr>
          <a:xfrm>
            <a:off x="7025698" y="1218121"/>
            <a:ext cx="2958830" cy="4766157"/>
          </a:xfrm>
          <a:prstGeom prst="rect">
            <a:avLst/>
          </a:prstGeom>
        </p:spPr>
      </p:pic>
    </p:spTree>
    <p:extLst>
      <p:ext uri="{BB962C8B-B14F-4D97-AF65-F5344CB8AC3E}">
        <p14:creationId xmlns:p14="http://schemas.microsoft.com/office/powerpoint/2010/main" val="2139294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4A0F-A26B-5F96-40C6-D086991010D9}"/>
              </a:ext>
            </a:extLst>
          </p:cNvPr>
          <p:cNvSpPr>
            <a:spLocks noGrp="1"/>
          </p:cNvSpPr>
          <p:nvPr>
            <p:ph type="title"/>
          </p:nvPr>
        </p:nvSpPr>
        <p:spPr/>
        <p:txBody>
          <a:bodyPr/>
          <a:lstStyle/>
          <a:p>
            <a:r>
              <a:rPr lang="en-US"/>
              <a:t>Opening Screen</a:t>
            </a:r>
          </a:p>
        </p:txBody>
      </p:sp>
      <p:sp>
        <p:nvSpPr>
          <p:cNvPr id="3" name="Content Placeholder 2">
            <a:extLst>
              <a:ext uri="{FF2B5EF4-FFF2-40B4-BE49-F238E27FC236}">
                <a16:creationId xmlns:a16="http://schemas.microsoft.com/office/drawing/2014/main" id="{70C7706C-9A3C-9962-AD9C-7796AC4D81C1}"/>
              </a:ext>
            </a:extLst>
          </p:cNvPr>
          <p:cNvSpPr>
            <a:spLocks noGrp="1"/>
          </p:cNvSpPr>
          <p:nvPr>
            <p:ph idx="1"/>
          </p:nvPr>
        </p:nvSpPr>
        <p:spPr>
          <a:xfrm>
            <a:off x="838200" y="1999715"/>
            <a:ext cx="5257800" cy="4177247"/>
          </a:xfrm>
        </p:spPr>
        <p:txBody>
          <a:bodyPr/>
          <a:lstStyle/>
          <a:p>
            <a:r>
              <a:rPr lang="en-US"/>
              <a:t>The first screen you see when you initialize VARSKIN+</a:t>
            </a:r>
          </a:p>
          <a:p>
            <a:r>
              <a:rPr lang="en-US"/>
              <a:t>Selecting SkinDose will allow the module to appear</a:t>
            </a:r>
          </a:p>
        </p:txBody>
      </p:sp>
      <p:sp>
        <p:nvSpPr>
          <p:cNvPr id="4" name="Date Placeholder 3">
            <a:extLst>
              <a:ext uri="{FF2B5EF4-FFF2-40B4-BE49-F238E27FC236}">
                <a16:creationId xmlns:a16="http://schemas.microsoft.com/office/drawing/2014/main" id="{3FAE69D5-798F-0A17-79F0-ED204D767131}"/>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7" name="Picture 6">
            <a:extLst>
              <a:ext uri="{FF2B5EF4-FFF2-40B4-BE49-F238E27FC236}">
                <a16:creationId xmlns:a16="http://schemas.microsoft.com/office/drawing/2014/main" id="{5AB5D8AB-1880-7024-9AF7-A840FE09A3C1}"/>
              </a:ext>
            </a:extLst>
          </p:cNvPr>
          <p:cNvPicPr>
            <a:picLocks noChangeAspect="1"/>
          </p:cNvPicPr>
          <p:nvPr/>
        </p:nvPicPr>
        <p:blipFill>
          <a:blip r:embed="rId2"/>
          <a:stretch>
            <a:fillRect/>
          </a:stretch>
        </p:blipFill>
        <p:spPr>
          <a:xfrm>
            <a:off x="7576308" y="1353902"/>
            <a:ext cx="2994156" cy="4823060"/>
          </a:xfrm>
          <a:prstGeom prst="rect">
            <a:avLst/>
          </a:prstGeom>
        </p:spPr>
      </p:pic>
      <p:sp>
        <p:nvSpPr>
          <p:cNvPr id="8" name="Oval 7">
            <a:extLst>
              <a:ext uri="{FF2B5EF4-FFF2-40B4-BE49-F238E27FC236}">
                <a16:creationId xmlns:a16="http://schemas.microsoft.com/office/drawing/2014/main" id="{0881DB1B-3FB7-F7D4-2AE2-2EA680C8535F}"/>
              </a:ext>
            </a:extLst>
          </p:cNvPr>
          <p:cNvSpPr/>
          <p:nvPr/>
        </p:nvSpPr>
        <p:spPr>
          <a:xfrm>
            <a:off x="8003538" y="2157984"/>
            <a:ext cx="2139696" cy="777240"/>
          </a:xfrm>
          <a:prstGeom prst="ellipse">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0468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5C608-15A0-158A-4BA0-D9E8C7FDF819}"/>
              </a:ext>
            </a:extLst>
          </p:cNvPr>
          <p:cNvSpPr>
            <a:spLocks noGrp="1"/>
          </p:cNvSpPr>
          <p:nvPr>
            <p:ph type="title"/>
          </p:nvPr>
        </p:nvSpPr>
        <p:spPr/>
        <p:txBody>
          <a:bodyPr/>
          <a:lstStyle/>
          <a:p>
            <a:r>
              <a:rPr lang="en-US"/>
              <a:t>Main Interface</a:t>
            </a:r>
          </a:p>
        </p:txBody>
      </p:sp>
      <p:sp>
        <p:nvSpPr>
          <p:cNvPr id="3" name="Content Placeholder 2">
            <a:extLst>
              <a:ext uri="{FF2B5EF4-FFF2-40B4-BE49-F238E27FC236}">
                <a16:creationId xmlns:a16="http://schemas.microsoft.com/office/drawing/2014/main" id="{C781FA53-74B6-1A2B-CCE2-AC996181BEED}"/>
              </a:ext>
            </a:extLst>
          </p:cNvPr>
          <p:cNvSpPr>
            <a:spLocks noGrp="1"/>
          </p:cNvSpPr>
          <p:nvPr>
            <p:ph idx="1"/>
          </p:nvPr>
        </p:nvSpPr>
        <p:spPr>
          <a:xfrm>
            <a:off x="838201" y="1999715"/>
            <a:ext cx="5638170" cy="4177247"/>
          </a:xfrm>
        </p:spPr>
        <p:txBody>
          <a:bodyPr/>
          <a:lstStyle/>
          <a:p>
            <a:r>
              <a:rPr lang="en-US">
                <a:latin typeface="Arial" panose="020B0604020202020204" pitchFamily="34" charset="0"/>
                <a:ea typeface="Calibri" panose="020F0502020204030204" pitchFamily="34" charset="0"/>
              </a:rPr>
              <a:t>Where t</a:t>
            </a:r>
            <a:r>
              <a:rPr lang="en-US">
                <a:effectLst/>
                <a:latin typeface="Arial" panose="020B0604020202020204" pitchFamily="34" charset="0"/>
                <a:ea typeface="Calibri" panose="020F0502020204030204" pitchFamily="34" charset="0"/>
              </a:rPr>
              <a:t>he user defines the scenario with data entry fields in the input window</a:t>
            </a:r>
          </a:p>
          <a:p>
            <a:r>
              <a:rPr lang="en-US">
                <a:latin typeface="Arial" panose="020B0604020202020204" pitchFamily="34" charset="0"/>
                <a:ea typeface="Calibri" panose="020F0502020204030204" pitchFamily="34" charset="0"/>
              </a:rPr>
              <a:t>We can start by familiarizing ourselves with the four main menu items. </a:t>
            </a:r>
          </a:p>
          <a:p>
            <a:endParaRPr lang="en-US"/>
          </a:p>
        </p:txBody>
      </p:sp>
      <p:sp>
        <p:nvSpPr>
          <p:cNvPr id="4" name="Date Placeholder 3">
            <a:extLst>
              <a:ext uri="{FF2B5EF4-FFF2-40B4-BE49-F238E27FC236}">
                <a16:creationId xmlns:a16="http://schemas.microsoft.com/office/drawing/2014/main" id="{05DE6E18-48F4-D51B-3162-74F1419A229F}"/>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10" name="Picture 9">
            <a:extLst>
              <a:ext uri="{FF2B5EF4-FFF2-40B4-BE49-F238E27FC236}">
                <a16:creationId xmlns:a16="http://schemas.microsoft.com/office/drawing/2014/main" id="{5BBB7463-DFEB-65E9-7F5C-A826832D3D6E}"/>
              </a:ext>
            </a:extLst>
          </p:cNvPr>
          <p:cNvPicPr>
            <a:picLocks noChangeAspect="1"/>
          </p:cNvPicPr>
          <p:nvPr/>
        </p:nvPicPr>
        <p:blipFill>
          <a:blip r:embed="rId2"/>
          <a:stretch>
            <a:fillRect/>
          </a:stretch>
        </p:blipFill>
        <p:spPr>
          <a:xfrm>
            <a:off x="6740866" y="3108810"/>
            <a:ext cx="5023141" cy="3068152"/>
          </a:xfrm>
          <a:prstGeom prst="rect">
            <a:avLst/>
          </a:prstGeom>
        </p:spPr>
      </p:pic>
      <p:pic>
        <p:nvPicPr>
          <p:cNvPr id="12" name="Picture 11">
            <a:extLst>
              <a:ext uri="{FF2B5EF4-FFF2-40B4-BE49-F238E27FC236}">
                <a16:creationId xmlns:a16="http://schemas.microsoft.com/office/drawing/2014/main" id="{F4583F1A-42EB-DF5B-957C-83B3CC800CC5}"/>
              </a:ext>
            </a:extLst>
          </p:cNvPr>
          <p:cNvPicPr>
            <a:picLocks noChangeAspect="1"/>
          </p:cNvPicPr>
          <p:nvPr/>
        </p:nvPicPr>
        <p:blipFill>
          <a:blip r:embed="rId3"/>
          <a:stretch>
            <a:fillRect/>
          </a:stretch>
        </p:blipFill>
        <p:spPr>
          <a:xfrm>
            <a:off x="6740866" y="1215828"/>
            <a:ext cx="4085630" cy="1767542"/>
          </a:xfrm>
          <a:prstGeom prst="rect">
            <a:avLst/>
          </a:prstGeom>
        </p:spPr>
      </p:pic>
      <p:cxnSp>
        <p:nvCxnSpPr>
          <p:cNvPr id="8" name="Straight Arrow Connector 7">
            <a:extLst>
              <a:ext uri="{FF2B5EF4-FFF2-40B4-BE49-F238E27FC236}">
                <a16:creationId xmlns:a16="http://schemas.microsoft.com/office/drawing/2014/main" id="{25A65135-0968-B16C-FF32-F741B1224F4E}"/>
              </a:ext>
            </a:extLst>
          </p:cNvPr>
          <p:cNvCxnSpPr>
            <a:cxnSpLocks/>
          </p:cNvCxnSpPr>
          <p:nvPr/>
        </p:nvCxnSpPr>
        <p:spPr>
          <a:xfrm flipH="1">
            <a:off x="7390770" y="1999715"/>
            <a:ext cx="1881699" cy="1272477"/>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Straight Arrow Connector 6">
            <a:extLst>
              <a:ext uri="{FF2B5EF4-FFF2-40B4-BE49-F238E27FC236}">
                <a16:creationId xmlns:a16="http://schemas.microsoft.com/office/drawing/2014/main" id="{E7FBC28D-C734-14F5-4C6A-B7EDB1DDF073}"/>
              </a:ext>
            </a:extLst>
          </p:cNvPr>
          <p:cNvCxnSpPr>
            <a:cxnSpLocks/>
          </p:cNvCxnSpPr>
          <p:nvPr/>
        </p:nvCxnSpPr>
        <p:spPr>
          <a:xfrm flipH="1">
            <a:off x="6816436" y="1999715"/>
            <a:ext cx="128470" cy="1272477"/>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9930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CE54-91E0-7E6B-CE31-483CC1C3D632}"/>
              </a:ext>
            </a:extLst>
          </p:cNvPr>
          <p:cNvSpPr>
            <a:spLocks noGrp="1"/>
          </p:cNvSpPr>
          <p:nvPr>
            <p:ph type="title"/>
          </p:nvPr>
        </p:nvSpPr>
        <p:spPr/>
        <p:txBody>
          <a:bodyPr/>
          <a:lstStyle/>
          <a:p>
            <a:r>
              <a:rPr lang="en-US"/>
              <a:t>File Menu</a:t>
            </a:r>
          </a:p>
        </p:txBody>
      </p:sp>
      <p:sp>
        <p:nvSpPr>
          <p:cNvPr id="3" name="Content Placeholder 2">
            <a:extLst>
              <a:ext uri="{FF2B5EF4-FFF2-40B4-BE49-F238E27FC236}">
                <a16:creationId xmlns:a16="http://schemas.microsoft.com/office/drawing/2014/main" id="{BE8BC6ED-DEEF-F345-58BD-7A0741568C2A}"/>
              </a:ext>
            </a:extLst>
          </p:cNvPr>
          <p:cNvSpPr>
            <a:spLocks noGrp="1"/>
          </p:cNvSpPr>
          <p:nvPr>
            <p:ph idx="1"/>
          </p:nvPr>
        </p:nvSpPr>
        <p:spPr>
          <a:xfrm>
            <a:off x="838200" y="1999715"/>
            <a:ext cx="6111240" cy="4177247"/>
          </a:xfrm>
        </p:spPr>
        <p:txBody>
          <a:bodyPr>
            <a:normAutofit fontScale="85000" lnSpcReduction="20000"/>
          </a:bodyPr>
          <a:lstStyle/>
          <a:p>
            <a:r>
              <a:rPr lang="en-US" b="1" i="1"/>
              <a:t>Save (As…) </a:t>
            </a:r>
            <a:r>
              <a:rPr lang="en-US"/>
              <a:t>allows you to pick up all window parameters in a future SkinDose session</a:t>
            </a:r>
          </a:p>
          <a:p>
            <a:r>
              <a:rPr lang="en-US"/>
              <a:t>File format is xml – and can be opened again in SkinDose using the “</a:t>
            </a:r>
            <a:r>
              <a:rPr lang="en-US" b="1" i="1"/>
              <a:t>Open…</a:t>
            </a:r>
            <a:r>
              <a:rPr lang="en-US"/>
              <a:t>” item in the file dropdown menu </a:t>
            </a:r>
          </a:p>
          <a:p>
            <a:r>
              <a:rPr lang="en-US" b="1" i="1"/>
              <a:t>Save Report </a:t>
            </a:r>
            <a:r>
              <a:rPr lang="en-US"/>
              <a:t>generates a text summary of parameters and outputs</a:t>
            </a:r>
          </a:p>
          <a:p>
            <a:r>
              <a:rPr lang="en-US" b="1" i="1"/>
              <a:t>Reset Window </a:t>
            </a:r>
            <a:r>
              <a:rPr lang="en-US"/>
              <a:t>restores to all default values, including language and removes radionuclide list</a:t>
            </a:r>
          </a:p>
          <a:p>
            <a:r>
              <a:rPr lang="en-US" b="1" i="1"/>
              <a:t>Exit</a:t>
            </a:r>
            <a:r>
              <a:rPr lang="en-US"/>
              <a:t> will cleanly end the session with the VARSKIN+ application still running</a:t>
            </a:r>
          </a:p>
        </p:txBody>
      </p:sp>
      <p:sp>
        <p:nvSpPr>
          <p:cNvPr id="4" name="Date Placeholder 3">
            <a:extLst>
              <a:ext uri="{FF2B5EF4-FFF2-40B4-BE49-F238E27FC236}">
                <a16:creationId xmlns:a16="http://schemas.microsoft.com/office/drawing/2014/main" id="{14DBE895-DF76-188F-FD0F-CEEE1F79EB13}"/>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9" name="Picture 8">
            <a:extLst>
              <a:ext uri="{FF2B5EF4-FFF2-40B4-BE49-F238E27FC236}">
                <a16:creationId xmlns:a16="http://schemas.microsoft.com/office/drawing/2014/main" id="{742BFB6B-8ABE-04C4-6E6F-0ED3851BAF1D}"/>
              </a:ext>
            </a:extLst>
          </p:cNvPr>
          <p:cNvPicPr>
            <a:picLocks noChangeAspect="1"/>
          </p:cNvPicPr>
          <p:nvPr/>
        </p:nvPicPr>
        <p:blipFill>
          <a:blip r:embed="rId3"/>
          <a:stretch>
            <a:fillRect/>
          </a:stretch>
        </p:blipFill>
        <p:spPr>
          <a:xfrm>
            <a:off x="6949440" y="1378547"/>
            <a:ext cx="5060830" cy="3094676"/>
          </a:xfrm>
          <a:prstGeom prst="rect">
            <a:avLst/>
          </a:prstGeom>
        </p:spPr>
      </p:pic>
      <p:pic>
        <p:nvPicPr>
          <p:cNvPr id="6" name="Picture 5">
            <a:extLst>
              <a:ext uri="{FF2B5EF4-FFF2-40B4-BE49-F238E27FC236}">
                <a16:creationId xmlns:a16="http://schemas.microsoft.com/office/drawing/2014/main" id="{305AE137-BA96-C969-AA0F-DB73DE6E5B64}"/>
              </a:ext>
            </a:extLst>
          </p:cNvPr>
          <p:cNvPicPr>
            <a:picLocks noChangeAspect="1"/>
          </p:cNvPicPr>
          <p:nvPr/>
        </p:nvPicPr>
        <p:blipFill>
          <a:blip r:embed="rId4"/>
          <a:stretch>
            <a:fillRect/>
          </a:stretch>
        </p:blipFill>
        <p:spPr>
          <a:xfrm>
            <a:off x="6706545" y="369709"/>
            <a:ext cx="2217999" cy="1630006"/>
          </a:xfrm>
          <a:prstGeom prst="rect">
            <a:avLst/>
          </a:prstGeom>
        </p:spPr>
      </p:pic>
      <p:pic>
        <p:nvPicPr>
          <p:cNvPr id="12" name="Picture 11">
            <a:extLst>
              <a:ext uri="{FF2B5EF4-FFF2-40B4-BE49-F238E27FC236}">
                <a16:creationId xmlns:a16="http://schemas.microsoft.com/office/drawing/2014/main" id="{ABFA7691-1194-91A8-8927-3AF72C878A08}"/>
              </a:ext>
            </a:extLst>
          </p:cNvPr>
          <p:cNvPicPr>
            <a:picLocks noChangeAspect="1"/>
          </p:cNvPicPr>
          <p:nvPr/>
        </p:nvPicPr>
        <p:blipFill>
          <a:blip r:embed="rId5"/>
          <a:stretch>
            <a:fillRect/>
          </a:stretch>
        </p:blipFill>
        <p:spPr>
          <a:xfrm>
            <a:off x="7580131" y="4008389"/>
            <a:ext cx="4266387" cy="2266722"/>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8A19F79B-FAE1-49B0-9001-C72204FABE6B}"/>
                  </a:ext>
                </a:extLst>
              </p14:cNvPr>
              <p14:cNvContentPartPr/>
              <p14:nvPr/>
            </p14:nvContentPartPr>
            <p14:xfrm>
              <a:off x="9110072" y="5026590"/>
              <a:ext cx="902608" cy="360"/>
            </p14:xfrm>
          </p:contentPart>
        </mc:Choice>
        <mc:Fallback xmlns="">
          <p:pic>
            <p:nvPicPr>
              <p:cNvPr id="5" name="Ink 4">
                <a:extLst>
                  <a:ext uri="{FF2B5EF4-FFF2-40B4-BE49-F238E27FC236}">
                    <a16:creationId xmlns:a16="http://schemas.microsoft.com/office/drawing/2014/main" id="{8A19F79B-FAE1-49B0-9001-C72204FABE6B}"/>
                  </a:ext>
                </a:extLst>
              </p:cNvPr>
              <p:cNvPicPr/>
              <p:nvPr/>
            </p:nvPicPr>
            <p:blipFill>
              <a:blip r:embed="rId7"/>
              <a:stretch>
                <a:fillRect/>
              </a:stretch>
            </p:blipFill>
            <p:spPr>
              <a:xfrm>
                <a:off x="9056045" y="4918590"/>
                <a:ext cx="1010301" cy="216000"/>
              </a:xfrm>
              <a:prstGeom prst="rect">
                <a:avLst/>
              </a:prstGeom>
            </p:spPr>
          </p:pic>
        </mc:Fallback>
      </mc:AlternateContent>
    </p:spTree>
    <p:extLst>
      <p:ext uri="{BB962C8B-B14F-4D97-AF65-F5344CB8AC3E}">
        <p14:creationId xmlns:p14="http://schemas.microsoft.com/office/powerpoint/2010/main" val="3117029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8FC44-43BD-28B1-16BE-CD7814B519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85EFB-D760-5813-7E4A-3DBF7FB896A8}"/>
              </a:ext>
            </a:extLst>
          </p:cNvPr>
          <p:cNvSpPr>
            <a:spLocks noGrp="1"/>
          </p:cNvSpPr>
          <p:nvPr>
            <p:ph type="title"/>
          </p:nvPr>
        </p:nvSpPr>
        <p:spPr/>
        <p:txBody>
          <a:bodyPr/>
          <a:lstStyle/>
          <a:p>
            <a:r>
              <a:rPr lang="en-US"/>
              <a:t>Input Validation</a:t>
            </a:r>
          </a:p>
        </p:txBody>
      </p:sp>
      <p:sp>
        <p:nvSpPr>
          <p:cNvPr id="3" name="Content Placeholder 2">
            <a:extLst>
              <a:ext uri="{FF2B5EF4-FFF2-40B4-BE49-F238E27FC236}">
                <a16:creationId xmlns:a16="http://schemas.microsoft.com/office/drawing/2014/main" id="{E57EE9FB-2FBB-2E2F-0C49-E1AFDB574E7C}"/>
              </a:ext>
            </a:extLst>
          </p:cNvPr>
          <p:cNvSpPr>
            <a:spLocks noGrp="1"/>
          </p:cNvSpPr>
          <p:nvPr>
            <p:ph idx="1"/>
          </p:nvPr>
        </p:nvSpPr>
        <p:spPr>
          <a:xfrm>
            <a:off x="838200" y="1999715"/>
            <a:ext cx="6084035" cy="4177247"/>
          </a:xfrm>
        </p:spPr>
        <p:txBody>
          <a:bodyPr/>
          <a:lstStyle/>
          <a:p>
            <a:r>
              <a:rPr lang="en-US"/>
              <a:t>In the menu bar, select </a:t>
            </a:r>
          </a:p>
          <a:p>
            <a:pPr lvl="1"/>
            <a:r>
              <a:rPr lang="en-US"/>
              <a:t>OPTIONS</a:t>
            </a:r>
          </a:p>
          <a:p>
            <a:r>
              <a:rPr lang="en-US"/>
              <a:t>Select </a:t>
            </a:r>
          </a:p>
          <a:p>
            <a:pPr lvl="1"/>
            <a:r>
              <a:rPr lang="en-US"/>
              <a:t>Always Show Input Validation</a:t>
            </a:r>
          </a:p>
          <a:p>
            <a:r>
              <a:rPr lang="en-US"/>
              <a:t>An additional screen appears with potential errors or warnings</a:t>
            </a:r>
          </a:p>
          <a:p>
            <a:r>
              <a:rPr lang="en-US"/>
              <a:t>This provides the user with valuable feedback if parameters are out of range, invalid or unusual. </a:t>
            </a:r>
          </a:p>
        </p:txBody>
      </p:sp>
      <p:sp>
        <p:nvSpPr>
          <p:cNvPr id="4" name="Date Placeholder 3">
            <a:extLst>
              <a:ext uri="{FF2B5EF4-FFF2-40B4-BE49-F238E27FC236}">
                <a16:creationId xmlns:a16="http://schemas.microsoft.com/office/drawing/2014/main" id="{0F1222B3-2984-5EE4-82B5-89A3A180F287}"/>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01EE167C-2BCB-F32F-337F-866040FCD085}"/>
              </a:ext>
            </a:extLst>
          </p:cNvPr>
          <p:cNvPicPr>
            <a:picLocks noChangeAspect="1"/>
          </p:cNvPicPr>
          <p:nvPr/>
        </p:nvPicPr>
        <p:blipFill>
          <a:blip r:embed="rId2"/>
          <a:stretch>
            <a:fillRect/>
          </a:stretch>
        </p:blipFill>
        <p:spPr>
          <a:xfrm>
            <a:off x="7428870" y="1247283"/>
            <a:ext cx="3924930" cy="1641086"/>
          </a:xfrm>
          <a:prstGeom prst="rect">
            <a:avLst/>
          </a:prstGeom>
        </p:spPr>
      </p:pic>
      <p:pic>
        <p:nvPicPr>
          <p:cNvPr id="9" name="Picture 8">
            <a:extLst>
              <a:ext uri="{FF2B5EF4-FFF2-40B4-BE49-F238E27FC236}">
                <a16:creationId xmlns:a16="http://schemas.microsoft.com/office/drawing/2014/main" id="{5AE52BE1-B5A2-535E-E96C-B64A3AEE4E2F}"/>
              </a:ext>
            </a:extLst>
          </p:cNvPr>
          <p:cNvPicPr>
            <a:picLocks noChangeAspect="1"/>
          </p:cNvPicPr>
          <p:nvPr/>
        </p:nvPicPr>
        <p:blipFill>
          <a:blip r:embed="rId3"/>
          <a:stretch>
            <a:fillRect/>
          </a:stretch>
        </p:blipFill>
        <p:spPr>
          <a:xfrm>
            <a:off x="7913375" y="2663463"/>
            <a:ext cx="2602225" cy="3571790"/>
          </a:xfrm>
          <a:prstGeom prst="rect">
            <a:avLst/>
          </a:prstGeom>
        </p:spPr>
      </p:pic>
    </p:spTree>
    <p:extLst>
      <p:ext uri="{BB962C8B-B14F-4D97-AF65-F5344CB8AC3E}">
        <p14:creationId xmlns:p14="http://schemas.microsoft.com/office/powerpoint/2010/main" val="3705575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1B5360-454F-8CE8-F011-E6DC74648F27}"/>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4" name="Picture 3">
            <a:extLst>
              <a:ext uri="{FF2B5EF4-FFF2-40B4-BE49-F238E27FC236}">
                <a16:creationId xmlns:a16="http://schemas.microsoft.com/office/drawing/2014/main" id="{877D0DD1-946F-8A86-B4FF-75554648EF72}"/>
              </a:ext>
            </a:extLst>
          </p:cNvPr>
          <p:cNvPicPr>
            <a:picLocks noChangeAspect="1"/>
          </p:cNvPicPr>
          <p:nvPr/>
        </p:nvPicPr>
        <p:blipFill>
          <a:blip r:embed="rId2"/>
          <a:stretch>
            <a:fillRect/>
          </a:stretch>
        </p:blipFill>
        <p:spPr>
          <a:xfrm>
            <a:off x="583163" y="1133856"/>
            <a:ext cx="11025673" cy="5112852"/>
          </a:xfrm>
          <a:prstGeom prst="rect">
            <a:avLst/>
          </a:prstGeom>
        </p:spPr>
      </p:pic>
    </p:spTree>
    <p:extLst>
      <p:ext uri="{BB962C8B-B14F-4D97-AF65-F5344CB8AC3E}">
        <p14:creationId xmlns:p14="http://schemas.microsoft.com/office/powerpoint/2010/main" val="2303705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0F20C-4625-AA02-7298-BFBC127877FB}"/>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FFCE614C-3BD1-5D48-C3A9-E96E827480EC}"/>
              </a:ext>
            </a:extLst>
          </p:cNvPr>
          <p:cNvSpPr>
            <a:spLocks noGrp="1"/>
          </p:cNvSpPr>
          <p:nvPr>
            <p:ph idx="1"/>
          </p:nvPr>
        </p:nvSpPr>
        <p:spPr/>
        <p:txBody>
          <a:bodyPr/>
          <a:lstStyle/>
          <a:p>
            <a:r>
              <a:rPr lang="en-US"/>
              <a:t>SkinDose</a:t>
            </a:r>
          </a:p>
          <a:p>
            <a:r>
              <a:rPr lang="en-US"/>
              <a:t>WoundDose</a:t>
            </a:r>
          </a:p>
          <a:p>
            <a:r>
              <a:rPr lang="en-US"/>
              <a:t>NeutronDose</a:t>
            </a:r>
          </a:p>
          <a:p>
            <a:r>
              <a:rPr lang="en-US"/>
              <a:t>EyeDose</a:t>
            </a:r>
          </a:p>
          <a:p>
            <a:r>
              <a:rPr lang="en-US"/>
              <a:t>RadToolbox</a:t>
            </a:r>
          </a:p>
        </p:txBody>
      </p:sp>
      <p:sp>
        <p:nvSpPr>
          <p:cNvPr id="4" name="Date Placeholder 3">
            <a:extLst>
              <a:ext uri="{FF2B5EF4-FFF2-40B4-BE49-F238E27FC236}">
                <a16:creationId xmlns:a16="http://schemas.microsoft.com/office/drawing/2014/main" id="{025E15E9-DCE9-6684-F44D-7F87AC226013}"/>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CEB91790-00BC-B086-C844-835FB6D84A3B}"/>
              </a:ext>
            </a:extLst>
          </p:cNvPr>
          <p:cNvPicPr>
            <a:picLocks noChangeAspect="1"/>
          </p:cNvPicPr>
          <p:nvPr/>
        </p:nvPicPr>
        <p:blipFill>
          <a:blip r:embed="rId2"/>
          <a:stretch>
            <a:fillRect/>
          </a:stretch>
        </p:blipFill>
        <p:spPr>
          <a:xfrm>
            <a:off x="7513813" y="1206973"/>
            <a:ext cx="2783201" cy="4155843"/>
          </a:xfrm>
          <a:prstGeom prst="rect">
            <a:avLst/>
          </a:prstGeom>
        </p:spPr>
      </p:pic>
    </p:spTree>
    <p:extLst>
      <p:ext uri="{BB962C8B-B14F-4D97-AF65-F5344CB8AC3E}">
        <p14:creationId xmlns:p14="http://schemas.microsoft.com/office/powerpoint/2010/main" val="2487266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E4D37-07CB-E374-9D8F-4B85BB32C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6BE8CE-B588-4373-21E8-684D2E06E877}"/>
              </a:ext>
            </a:extLst>
          </p:cNvPr>
          <p:cNvSpPr>
            <a:spLocks noGrp="1"/>
          </p:cNvSpPr>
          <p:nvPr>
            <p:ph type="title"/>
          </p:nvPr>
        </p:nvSpPr>
        <p:spPr/>
        <p:txBody>
          <a:bodyPr/>
          <a:lstStyle/>
          <a:p>
            <a:r>
              <a:rPr lang="en-US"/>
              <a:t>Language Selection</a:t>
            </a:r>
          </a:p>
        </p:txBody>
      </p:sp>
      <p:sp>
        <p:nvSpPr>
          <p:cNvPr id="3" name="Content Placeholder 2">
            <a:extLst>
              <a:ext uri="{FF2B5EF4-FFF2-40B4-BE49-F238E27FC236}">
                <a16:creationId xmlns:a16="http://schemas.microsoft.com/office/drawing/2014/main" id="{3682D8F0-5362-4DFF-F430-BF65CDF691C0}"/>
              </a:ext>
            </a:extLst>
          </p:cNvPr>
          <p:cNvSpPr>
            <a:spLocks noGrp="1"/>
          </p:cNvSpPr>
          <p:nvPr>
            <p:ph idx="1"/>
          </p:nvPr>
        </p:nvSpPr>
        <p:spPr>
          <a:xfrm>
            <a:off x="838200" y="1999715"/>
            <a:ext cx="7005992" cy="4177247"/>
          </a:xfrm>
        </p:spPr>
        <p:txBody>
          <a:bodyPr/>
          <a:lstStyle/>
          <a:p>
            <a:r>
              <a:rPr lang="en-US"/>
              <a:t>There are currently 5 language options available in the GUI</a:t>
            </a:r>
          </a:p>
          <a:p>
            <a:r>
              <a:rPr lang="en-US"/>
              <a:t>Selecting a language changes menu items immediately </a:t>
            </a:r>
          </a:p>
          <a:p>
            <a:r>
              <a:rPr lang="en-US"/>
              <a:t>Option does not carry through for other sessions or modules</a:t>
            </a:r>
          </a:p>
          <a:p>
            <a:r>
              <a:rPr lang="en-US"/>
              <a:t>Saving a report is generated in English only.</a:t>
            </a:r>
          </a:p>
          <a:p>
            <a:endParaRPr lang="en-US"/>
          </a:p>
        </p:txBody>
      </p:sp>
      <p:sp>
        <p:nvSpPr>
          <p:cNvPr id="4" name="Date Placeholder 3">
            <a:extLst>
              <a:ext uri="{FF2B5EF4-FFF2-40B4-BE49-F238E27FC236}">
                <a16:creationId xmlns:a16="http://schemas.microsoft.com/office/drawing/2014/main" id="{2E54E5D5-0D21-4294-9DB6-656084E737E4}"/>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7" name="Picture 6">
            <a:extLst>
              <a:ext uri="{FF2B5EF4-FFF2-40B4-BE49-F238E27FC236}">
                <a16:creationId xmlns:a16="http://schemas.microsoft.com/office/drawing/2014/main" id="{5176971D-E613-3C33-3F7B-98AF06AACD8B}"/>
              </a:ext>
            </a:extLst>
          </p:cNvPr>
          <p:cNvPicPr>
            <a:picLocks noChangeAspect="1"/>
          </p:cNvPicPr>
          <p:nvPr/>
        </p:nvPicPr>
        <p:blipFill>
          <a:blip r:embed="rId2"/>
          <a:stretch>
            <a:fillRect/>
          </a:stretch>
        </p:blipFill>
        <p:spPr>
          <a:xfrm>
            <a:off x="7684998" y="3105249"/>
            <a:ext cx="4143241" cy="3071713"/>
          </a:xfrm>
          <a:prstGeom prst="rect">
            <a:avLst/>
          </a:prstGeom>
        </p:spPr>
      </p:pic>
    </p:spTree>
    <p:extLst>
      <p:ext uri="{BB962C8B-B14F-4D97-AF65-F5344CB8AC3E}">
        <p14:creationId xmlns:p14="http://schemas.microsoft.com/office/powerpoint/2010/main" val="3307960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5CC2B-FBB9-28DC-1DC9-05858C964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AAAA6-F985-D540-234B-CC4E87DCF464}"/>
              </a:ext>
            </a:extLst>
          </p:cNvPr>
          <p:cNvSpPr>
            <a:spLocks noGrp="1"/>
          </p:cNvSpPr>
          <p:nvPr>
            <p:ph type="title"/>
          </p:nvPr>
        </p:nvSpPr>
        <p:spPr/>
        <p:txBody>
          <a:bodyPr/>
          <a:lstStyle/>
          <a:p>
            <a:r>
              <a:rPr lang="en-US"/>
              <a:t>Help – About </a:t>
            </a:r>
          </a:p>
        </p:txBody>
      </p:sp>
      <p:sp>
        <p:nvSpPr>
          <p:cNvPr id="3" name="Content Placeholder 2">
            <a:extLst>
              <a:ext uri="{FF2B5EF4-FFF2-40B4-BE49-F238E27FC236}">
                <a16:creationId xmlns:a16="http://schemas.microsoft.com/office/drawing/2014/main" id="{D033BEB2-2C50-C194-020A-9BFF478C3573}"/>
              </a:ext>
            </a:extLst>
          </p:cNvPr>
          <p:cNvSpPr>
            <a:spLocks noGrp="1"/>
          </p:cNvSpPr>
          <p:nvPr>
            <p:ph idx="1"/>
          </p:nvPr>
        </p:nvSpPr>
        <p:spPr>
          <a:xfrm>
            <a:off x="838200" y="1999715"/>
            <a:ext cx="5759083" cy="4177247"/>
          </a:xfrm>
        </p:spPr>
        <p:txBody>
          <a:bodyPr/>
          <a:lstStyle/>
          <a:p>
            <a:r>
              <a:rPr lang="en-US" dirty="0"/>
              <a:t>Version information</a:t>
            </a:r>
          </a:p>
          <a:p>
            <a:r>
              <a:rPr lang="en-US" dirty="0"/>
              <a:t>Contract number</a:t>
            </a:r>
          </a:p>
          <a:p>
            <a:r>
              <a:rPr lang="en-US" dirty="0"/>
              <a:t>Contact information for error reporting and other questions, directing to both:</a:t>
            </a:r>
          </a:p>
          <a:p>
            <a:pPr lvl="1"/>
            <a:r>
              <a:rPr lang="en-US" dirty="0"/>
              <a:t>RAMP website</a:t>
            </a:r>
          </a:p>
          <a:p>
            <a:pPr lvl="1"/>
            <a:r>
              <a:rPr lang="en-US" dirty="0"/>
              <a:t>RCD website</a:t>
            </a:r>
          </a:p>
        </p:txBody>
      </p:sp>
      <p:sp>
        <p:nvSpPr>
          <p:cNvPr id="4" name="Date Placeholder 3">
            <a:extLst>
              <a:ext uri="{FF2B5EF4-FFF2-40B4-BE49-F238E27FC236}">
                <a16:creationId xmlns:a16="http://schemas.microsoft.com/office/drawing/2014/main" id="{F9D2DD88-E60D-E53C-45C0-C653D5B60B26}"/>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D19AC52C-0A01-B41E-F7C9-C2EB175B31F6}"/>
              </a:ext>
            </a:extLst>
          </p:cNvPr>
          <p:cNvPicPr>
            <a:picLocks noChangeAspect="1"/>
          </p:cNvPicPr>
          <p:nvPr/>
        </p:nvPicPr>
        <p:blipFill>
          <a:blip r:embed="rId2"/>
          <a:stretch>
            <a:fillRect/>
          </a:stretch>
        </p:blipFill>
        <p:spPr>
          <a:xfrm>
            <a:off x="6242763" y="1883373"/>
            <a:ext cx="5111037" cy="3923624"/>
          </a:xfrm>
          <a:prstGeom prst="rect">
            <a:avLst/>
          </a:prstGeom>
        </p:spPr>
      </p:pic>
    </p:spTree>
    <p:extLst>
      <p:ext uri="{BB962C8B-B14F-4D97-AF65-F5344CB8AC3E}">
        <p14:creationId xmlns:p14="http://schemas.microsoft.com/office/powerpoint/2010/main" val="4199999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85EA-D424-2E25-CEB3-6C9C53030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4BAF9-08BF-8CB7-950D-E9E4B787344C}"/>
              </a:ext>
            </a:extLst>
          </p:cNvPr>
          <p:cNvSpPr>
            <a:spLocks noGrp="1"/>
          </p:cNvSpPr>
          <p:nvPr>
            <p:ph type="title"/>
          </p:nvPr>
        </p:nvSpPr>
        <p:spPr/>
        <p:txBody>
          <a:bodyPr/>
          <a:lstStyle/>
          <a:p>
            <a:r>
              <a:rPr lang="en-US"/>
              <a:t>Help – User Manual </a:t>
            </a:r>
          </a:p>
        </p:txBody>
      </p:sp>
      <p:sp>
        <p:nvSpPr>
          <p:cNvPr id="3" name="Content Placeholder 2">
            <a:extLst>
              <a:ext uri="{FF2B5EF4-FFF2-40B4-BE49-F238E27FC236}">
                <a16:creationId xmlns:a16="http://schemas.microsoft.com/office/drawing/2014/main" id="{2603FA4D-884A-ED57-D315-959E0F953C1A}"/>
              </a:ext>
            </a:extLst>
          </p:cNvPr>
          <p:cNvSpPr>
            <a:spLocks noGrp="1"/>
          </p:cNvSpPr>
          <p:nvPr>
            <p:ph idx="1"/>
          </p:nvPr>
        </p:nvSpPr>
        <p:spPr>
          <a:xfrm>
            <a:off x="838200" y="1999715"/>
            <a:ext cx="7739023" cy="4177247"/>
          </a:xfrm>
        </p:spPr>
        <p:txBody>
          <a:bodyPr/>
          <a:lstStyle/>
          <a:p>
            <a:r>
              <a:rPr lang="en-US"/>
              <a:t>Fast access to the user manual</a:t>
            </a:r>
          </a:p>
          <a:p>
            <a:r>
              <a:rPr lang="en-US"/>
              <a:t>Current version of software</a:t>
            </a:r>
          </a:p>
          <a:p>
            <a:r>
              <a:rPr lang="en-US"/>
              <a:t>V 2.0 includes user instructions and an appendix with examples and solutions for selected modules. </a:t>
            </a:r>
          </a:p>
          <a:p>
            <a:r>
              <a:rPr lang="en-US" i="1"/>
              <a:t>Note</a:t>
            </a:r>
            <a:r>
              <a:rPr lang="en-US"/>
              <a:t> – the user manual for RadToolbox is separate from the current user manual, and can be accessed in the RadToolbox module about menu</a:t>
            </a:r>
          </a:p>
        </p:txBody>
      </p:sp>
      <p:sp>
        <p:nvSpPr>
          <p:cNvPr id="4" name="Date Placeholder 3">
            <a:extLst>
              <a:ext uri="{FF2B5EF4-FFF2-40B4-BE49-F238E27FC236}">
                <a16:creationId xmlns:a16="http://schemas.microsoft.com/office/drawing/2014/main" id="{35AD0CE2-AAF5-0CCC-4151-4AEB54713F5D}"/>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7" name="Picture 6">
            <a:extLst>
              <a:ext uri="{FF2B5EF4-FFF2-40B4-BE49-F238E27FC236}">
                <a16:creationId xmlns:a16="http://schemas.microsoft.com/office/drawing/2014/main" id="{266DAF0E-2484-B29C-49A8-BA2775FF1CFB}"/>
              </a:ext>
            </a:extLst>
          </p:cNvPr>
          <p:cNvPicPr>
            <a:picLocks noChangeAspect="1"/>
          </p:cNvPicPr>
          <p:nvPr/>
        </p:nvPicPr>
        <p:blipFill>
          <a:blip r:embed="rId2"/>
          <a:stretch>
            <a:fillRect/>
          </a:stretch>
        </p:blipFill>
        <p:spPr>
          <a:xfrm>
            <a:off x="8523493" y="3278704"/>
            <a:ext cx="3132362" cy="2574351"/>
          </a:xfrm>
          <a:prstGeom prst="rect">
            <a:avLst/>
          </a:prstGeom>
        </p:spPr>
      </p:pic>
      <p:cxnSp>
        <p:nvCxnSpPr>
          <p:cNvPr id="13" name="Straight Arrow Connector 12">
            <a:extLst>
              <a:ext uri="{FF2B5EF4-FFF2-40B4-BE49-F238E27FC236}">
                <a16:creationId xmlns:a16="http://schemas.microsoft.com/office/drawing/2014/main" id="{A8EFAF0C-21B1-2915-EFBE-19CD3CAC89DE}"/>
              </a:ext>
            </a:extLst>
          </p:cNvPr>
          <p:cNvCxnSpPr/>
          <p:nvPr/>
        </p:nvCxnSpPr>
        <p:spPr>
          <a:xfrm flipV="1">
            <a:off x="8138916" y="3551802"/>
            <a:ext cx="1088211" cy="1534076"/>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0" name="Picture 9">
            <a:extLst>
              <a:ext uri="{FF2B5EF4-FFF2-40B4-BE49-F238E27FC236}">
                <a16:creationId xmlns:a16="http://schemas.microsoft.com/office/drawing/2014/main" id="{204429B2-0D57-4318-8548-5FA324DF1C89}"/>
              </a:ext>
            </a:extLst>
          </p:cNvPr>
          <p:cNvPicPr>
            <a:picLocks noChangeAspect="1"/>
          </p:cNvPicPr>
          <p:nvPr/>
        </p:nvPicPr>
        <p:blipFill>
          <a:blip r:embed="rId3"/>
          <a:stretch>
            <a:fillRect/>
          </a:stretch>
        </p:blipFill>
        <p:spPr>
          <a:xfrm>
            <a:off x="7591043" y="1289156"/>
            <a:ext cx="3951098" cy="1734629"/>
          </a:xfrm>
          <a:prstGeom prst="rect">
            <a:avLst/>
          </a:prstGeom>
        </p:spPr>
      </p:pic>
    </p:spTree>
    <p:extLst>
      <p:ext uri="{BB962C8B-B14F-4D97-AF65-F5344CB8AC3E}">
        <p14:creationId xmlns:p14="http://schemas.microsoft.com/office/powerpoint/2010/main" val="4270339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FF947-0049-58AE-249E-06F8C78691C0}"/>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4" name="Picture 3">
            <a:extLst>
              <a:ext uri="{FF2B5EF4-FFF2-40B4-BE49-F238E27FC236}">
                <a16:creationId xmlns:a16="http://schemas.microsoft.com/office/drawing/2014/main" id="{82544049-758D-28FF-843B-59E885E1DFF9}"/>
              </a:ext>
            </a:extLst>
          </p:cNvPr>
          <p:cNvPicPr>
            <a:picLocks noChangeAspect="1"/>
          </p:cNvPicPr>
          <p:nvPr/>
        </p:nvPicPr>
        <p:blipFill>
          <a:blip r:embed="rId3"/>
          <a:stretch>
            <a:fillRect/>
          </a:stretch>
        </p:blipFill>
        <p:spPr>
          <a:xfrm>
            <a:off x="1292083" y="1245028"/>
            <a:ext cx="9607833" cy="4657008"/>
          </a:xfrm>
          <a:prstGeom prst="rect">
            <a:avLst/>
          </a:prstGeom>
        </p:spPr>
      </p:pic>
    </p:spTree>
    <p:extLst>
      <p:ext uri="{BB962C8B-B14F-4D97-AF65-F5344CB8AC3E}">
        <p14:creationId xmlns:p14="http://schemas.microsoft.com/office/powerpoint/2010/main" val="3936122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3346-0DC4-7BE0-4668-8B17C239386A}"/>
              </a:ext>
            </a:extLst>
          </p:cNvPr>
          <p:cNvSpPr>
            <a:spLocks noGrp="1"/>
          </p:cNvSpPr>
          <p:nvPr>
            <p:ph type="title"/>
          </p:nvPr>
        </p:nvSpPr>
        <p:spPr>
          <a:xfrm>
            <a:off x="838200" y="2419349"/>
            <a:ext cx="10515600" cy="1009651"/>
          </a:xfrm>
        </p:spPr>
        <p:txBody>
          <a:bodyPr>
            <a:normAutofit/>
          </a:bodyPr>
          <a:lstStyle/>
          <a:p>
            <a:pPr algn="ctr"/>
            <a:r>
              <a:rPr lang="en-US" sz="5400"/>
              <a:t>Skin</a:t>
            </a:r>
            <a:r>
              <a:rPr lang="en-US" sz="5400">
                <a:solidFill>
                  <a:srgbClr val="FF0000"/>
                </a:solidFill>
              </a:rPr>
              <a:t>Dose</a:t>
            </a:r>
            <a:r>
              <a:rPr lang="en-US" sz="5400"/>
              <a:t> GUI</a:t>
            </a:r>
          </a:p>
        </p:txBody>
      </p:sp>
      <p:sp>
        <p:nvSpPr>
          <p:cNvPr id="3" name="Date Placeholder 2">
            <a:extLst>
              <a:ext uri="{FF2B5EF4-FFF2-40B4-BE49-F238E27FC236}">
                <a16:creationId xmlns:a16="http://schemas.microsoft.com/office/drawing/2014/main" id="{9C29EAFD-3830-A9A2-75A2-4BA4B2A91ADB}"/>
              </a:ext>
            </a:extLst>
          </p:cNvPr>
          <p:cNvSpPr>
            <a:spLocks noGrp="1"/>
          </p:cNvSpPr>
          <p:nvPr>
            <p:ph type="dt" sz="half" idx="10"/>
          </p:nvPr>
        </p:nvSpPr>
        <p:spPr/>
        <p:txBody>
          <a:bodyPr/>
          <a:lstStyle/>
          <a:p>
            <a:fld id="{3D5E0E80-49EE-6F44-A3A7-38DB96525A2F}" type="datetime1">
              <a:rPr lang="en-US" smtClean="0"/>
              <a:t>5/12/2025</a:t>
            </a:fld>
            <a:endParaRPr lang="en-US"/>
          </a:p>
        </p:txBody>
      </p:sp>
    </p:spTree>
    <p:extLst>
      <p:ext uri="{BB962C8B-B14F-4D97-AF65-F5344CB8AC3E}">
        <p14:creationId xmlns:p14="http://schemas.microsoft.com/office/powerpoint/2010/main" val="672603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500D4-2A90-4E44-219A-D44490C84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DF02AE-E46B-3254-D99E-371EF5B0320E}"/>
              </a:ext>
            </a:extLst>
          </p:cNvPr>
          <p:cNvSpPr>
            <a:spLocks noGrp="1"/>
          </p:cNvSpPr>
          <p:nvPr>
            <p:ph type="title"/>
          </p:nvPr>
        </p:nvSpPr>
        <p:spPr>
          <a:xfrm>
            <a:off x="838200" y="900370"/>
            <a:ext cx="10515600" cy="1009651"/>
          </a:xfrm>
        </p:spPr>
        <p:txBody>
          <a:bodyPr/>
          <a:lstStyle/>
          <a:p>
            <a:r>
              <a:rPr lang="en-US"/>
              <a:t>Model Diagram</a:t>
            </a:r>
          </a:p>
        </p:txBody>
      </p:sp>
      <p:sp>
        <p:nvSpPr>
          <p:cNvPr id="3" name="Content Placeholder 2">
            <a:extLst>
              <a:ext uri="{FF2B5EF4-FFF2-40B4-BE49-F238E27FC236}">
                <a16:creationId xmlns:a16="http://schemas.microsoft.com/office/drawing/2014/main" id="{EE57BC6D-56B1-9EEA-4D11-36FC4CEB302E}"/>
              </a:ext>
            </a:extLst>
          </p:cNvPr>
          <p:cNvSpPr>
            <a:spLocks noGrp="1"/>
          </p:cNvSpPr>
          <p:nvPr>
            <p:ph idx="1"/>
          </p:nvPr>
        </p:nvSpPr>
        <p:spPr>
          <a:xfrm>
            <a:off x="838200" y="1999715"/>
            <a:ext cx="5109376" cy="4177247"/>
          </a:xfrm>
        </p:spPr>
        <p:txBody>
          <a:bodyPr/>
          <a:lstStyle/>
          <a:p>
            <a:r>
              <a:rPr lang="en-US"/>
              <a:t>For all model inputs, a model diagram is immediately updated</a:t>
            </a:r>
          </a:p>
          <a:p>
            <a:r>
              <a:rPr lang="en-US"/>
              <a:t>This allows the user to see, in real time, what parameters are implemented </a:t>
            </a:r>
          </a:p>
          <a:p>
            <a:r>
              <a:rPr lang="en-US"/>
              <a:t>A good way to verify your selections are correctly managed.</a:t>
            </a:r>
          </a:p>
          <a:p>
            <a:endParaRPr lang="en-US"/>
          </a:p>
        </p:txBody>
      </p:sp>
      <p:sp>
        <p:nvSpPr>
          <p:cNvPr id="4" name="Date Placeholder 3">
            <a:extLst>
              <a:ext uri="{FF2B5EF4-FFF2-40B4-BE49-F238E27FC236}">
                <a16:creationId xmlns:a16="http://schemas.microsoft.com/office/drawing/2014/main" id="{9F7E1AA2-67FD-941B-3351-F0931D257CBB}"/>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8" name="Picture 7">
            <a:extLst>
              <a:ext uri="{FF2B5EF4-FFF2-40B4-BE49-F238E27FC236}">
                <a16:creationId xmlns:a16="http://schemas.microsoft.com/office/drawing/2014/main" id="{3DBA7166-2ECA-C98F-583B-7A452EE0CB47}"/>
              </a:ext>
            </a:extLst>
          </p:cNvPr>
          <p:cNvPicPr>
            <a:picLocks noChangeAspect="1"/>
          </p:cNvPicPr>
          <p:nvPr/>
        </p:nvPicPr>
        <p:blipFill>
          <a:blip r:embed="rId3"/>
          <a:stretch>
            <a:fillRect/>
          </a:stretch>
        </p:blipFill>
        <p:spPr>
          <a:xfrm>
            <a:off x="6096000" y="1999715"/>
            <a:ext cx="5772033" cy="4024446"/>
          </a:xfrm>
          <a:prstGeom prst="rect">
            <a:avLst/>
          </a:prstGeom>
        </p:spPr>
      </p:pic>
    </p:spTree>
    <p:extLst>
      <p:ext uri="{BB962C8B-B14F-4D97-AF65-F5344CB8AC3E}">
        <p14:creationId xmlns:p14="http://schemas.microsoft.com/office/powerpoint/2010/main" val="1731904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E1D4-B3CC-B700-0B80-BE0B85F1F6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3036F0-E761-14E6-2266-3677F5C1C12B}"/>
              </a:ext>
            </a:extLst>
          </p:cNvPr>
          <p:cNvSpPr>
            <a:spLocks noGrp="1"/>
          </p:cNvSpPr>
          <p:nvPr>
            <p:ph type="title"/>
          </p:nvPr>
        </p:nvSpPr>
        <p:spPr/>
        <p:txBody>
          <a:bodyPr/>
          <a:lstStyle/>
          <a:p>
            <a:r>
              <a:rPr lang="en-US"/>
              <a:t>Source Geometry Type</a:t>
            </a:r>
          </a:p>
        </p:txBody>
      </p:sp>
      <p:sp>
        <p:nvSpPr>
          <p:cNvPr id="4" name="Date Placeholder 3">
            <a:extLst>
              <a:ext uri="{FF2B5EF4-FFF2-40B4-BE49-F238E27FC236}">
                <a16:creationId xmlns:a16="http://schemas.microsoft.com/office/drawing/2014/main" id="{849CD963-F33E-D319-4F80-C620D1FFFF0F}"/>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57651BCC-B9D2-570A-5E66-146A1D5D472C}"/>
              </a:ext>
            </a:extLst>
          </p:cNvPr>
          <p:cNvPicPr>
            <a:picLocks noChangeAspect="1"/>
          </p:cNvPicPr>
          <p:nvPr/>
        </p:nvPicPr>
        <p:blipFill>
          <a:blip r:embed="rId3"/>
          <a:stretch>
            <a:fillRect/>
          </a:stretch>
        </p:blipFill>
        <p:spPr>
          <a:xfrm>
            <a:off x="1344878" y="5098092"/>
            <a:ext cx="3353268" cy="676369"/>
          </a:xfrm>
          <a:prstGeom prst="rect">
            <a:avLst/>
          </a:prstGeom>
        </p:spPr>
      </p:pic>
      <p:pic>
        <p:nvPicPr>
          <p:cNvPr id="8" name="Picture 7">
            <a:extLst>
              <a:ext uri="{FF2B5EF4-FFF2-40B4-BE49-F238E27FC236}">
                <a16:creationId xmlns:a16="http://schemas.microsoft.com/office/drawing/2014/main" id="{863E22CD-92C7-EDFA-1BA8-E76598ED47C3}"/>
              </a:ext>
            </a:extLst>
          </p:cNvPr>
          <p:cNvPicPr>
            <a:picLocks noChangeAspect="1"/>
          </p:cNvPicPr>
          <p:nvPr/>
        </p:nvPicPr>
        <p:blipFill>
          <a:blip r:embed="rId4"/>
          <a:stretch>
            <a:fillRect/>
          </a:stretch>
        </p:blipFill>
        <p:spPr>
          <a:xfrm>
            <a:off x="1354405" y="4310327"/>
            <a:ext cx="2867425" cy="724001"/>
          </a:xfrm>
          <a:prstGeom prst="rect">
            <a:avLst/>
          </a:prstGeom>
        </p:spPr>
      </p:pic>
      <p:pic>
        <p:nvPicPr>
          <p:cNvPr id="10" name="Picture 9">
            <a:extLst>
              <a:ext uri="{FF2B5EF4-FFF2-40B4-BE49-F238E27FC236}">
                <a16:creationId xmlns:a16="http://schemas.microsoft.com/office/drawing/2014/main" id="{E364CBF5-EBDB-2013-9DE7-7FD3CD77813C}"/>
              </a:ext>
            </a:extLst>
          </p:cNvPr>
          <p:cNvPicPr>
            <a:picLocks noChangeAspect="1"/>
          </p:cNvPicPr>
          <p:nvPr/>
        </p:nvPicPr>
        <p:blipFill>
          <a:blip r:embed="rId5"/>
          <a:stretch>
            <a:fillRect/>
          </a:stretch>
        </p:blipFill>
        <p:spPr>
          <a:xfrm>
            <a:off x="1354405" y="3558830"/>
            <a:ext cx="2743583" cy="714475"/>
          </a:xfrm>
          <a:prstGeom prst="rect">
            <a:avLst/>
          </a:prstGeom>
        </p:spPr>
      </p:pic>
      <p:pic>
        <p:nvPicPr>
          <p:cNvPr id="1026" name="Picture 2" descr="For years I thought the inanimate carbon rod in the opening sequence sticks  to the outside of Homer's safety suit and then magically appears inside his  shirt when he's in the car.">
            <a:extLst>
              <a:ext uri="{FF2B5EF4-FFF2-40B4-BE49-F238E27FC236}">
                <a16:creationId xmlns:a16="http://schemas.microsoft.com/office/drawing/2014/main" id="{F20FB81A-7FD3-EF36-C37C-EC7ACAD9CF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5099" y="2256846"/>
            <a:ext cx="5652320" cy="31794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229E0FC-DA6C-6E7A-07AA-AADE4F96B4AC}"/>
              </a:ext>
            </a:extLst>
          </p:cNvPr>
          <p:cNvPicPr>
            <a:picLocks noChangeAspect="1"/>
          </p:cNvPicPr>
          <p:nvPr/>
        </p:nvPicPr>
        <p:blipFill>
          <a:blip r:embed="rId7"/>
          <a:stretch>
            <a:fillRect/>
          </a:stretch>
        </p:blipFill>
        <p:spPr>
          <a:xfrm>
            <a:off x="1354405" y="2816860"/>
            <a:ext cx="3048425" cy="704948"/>
          </a:xfrm>
          <a:prstGeom prst="rect">
            <a:avLst/>
          </a:prstGeom>
        </p:spPr>
      </p:pic>
      <p:pic>
        <p:nvPicPr>
          <p:cNvPr id="18" name="Picture 17">
            <a:extLst>
              <a:ext uri="{FF2B5EF4-FFF2-40B4-BE49-F238E27FC236}">
                <a16:creationId xmlns:a16="http://schemas.microsoft.com/office/drawing/2014/main" id="{9937A41B-22C6-724C-367A-6B0463B56A78}"/>
              </a:ext>
            </a:extLst>
          </p:cNvPr>
          <p:cNvPicPr>
            <a:picLocks noChangeAspect="1"/>
          </p:cNvPicPr>
          <p:nvPr/>
        </p:nvPicPr>
        <p:blipFill>
          <a:blip r:embed="rId8"/>
          <a:stretch>
            <a:fillRect/>
          </a:stretch>
        </p:blipFill>
        <p:spPr>
          <a:xfrm>
            <a:off x="1344878" y="2331940"/>
            <a:ext cx="2648320" cy="447737"/>
          </a:xfrm>
          <a:prstGeom prst="rect">
            <a:avLst/>
          </a:prstGeom>
        </p:spPr>
      </p:pic>
      <p:pic>
        <p:nvPicPr>
          <p:cNvPr id="19" name="Picture 18">
            <a:extLst>
              <a:ext uri="{FF2B5EF4-FFF2-40B4-BE49-F238E27FC236}">
                <a16:creationId xmlns:a16="http://schemas.microsoft.com/office/drawing/2014/main" id="{429B5014-6E6A-22BD-670F-A36B4D0AD062}"/>
              </a:ext>
            </a:extLst>
          </p:cNvPr>
          <p:cNvPicPr>
            <a:picLocks noChangeAspect="1"/>
          </p:cNvPicPr>
          <p:nvPr/>
        </p:nvPicPr>
        <p:blipFill>
          <a:blip r:embed="rId9"/>
          <a:stretch>
            <a:fillRect/>
          </a:stretch>
        </p:blipFill>
        <p:spPr>
          <a:xfrm>
            <a:off x="1354405" y="1942283"/>
            <a:ext cx="2638793" cy="352474"/>
          </a:xfrm>
          <a:prstGeom prst="rect">
            <a:avLst/>
          </a:prstGeom>
        </p:spPr>
      </p:pic>
    </p:spTree>
    <p:extLst>
      <p:ext uri="{BB962C8B-B14F-4D97-AF65-F5344CB8AC3E}">
        <p14:creationId xmlns:p14="http://schemas.microsoft.com/office/powerpoint/2010/main" val="2948700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D35E-4B58-9DDE-F7CA-A801938A5513}"/>
              </a:ext>
            </a:extLst>
          </p:cNvPr>
          <p:cNvSpPr>
            <a:spLocks noGrp="1"/>
          </p:cNvSpPr>
          <p:nvPr>
            <p:ph type="title"/>
          </p:nvPr>
        </p:nvSpPr>
        <p:spPr/>
        <p:txBody>
          <a:bodyPr/>
          <a:lstStyle/>
          <a:p>
            <a:r>
              <a:rPr lang="en-US"/>
              <a:t>Source Geometry Inputs</a:t>
            </a:r>
          </a:p>
        </p:txBody>
      </p:sp>
      <p:sp>
        <p:nvSpPr>
          <p:cNvPr id="3" name="Content Placeholder 2">
            <a:extLst>
              <a:ext uri="{FF2B5EF4-FFF2-40B4-BE49-F238E27FC236}">
                <a16:creationId xmlns:a16="http://schemas.microsoft.com/office/drawing/2014/main" id="{8347718C-BF24-A354-D48C-4011455D730F}"/>
              </a:ext>
            </a:extLst>
          </p:cNvPr>
          <p:cNvSpPr>
            <a:spLocks noGrp="1"/>
          </p:cNvSpPr>
          <p:nvPr>
            <p:ph idx="1"/>
          </p:nvPr>
        </p:nvSpPr>
        <p:spPr/>
        <p:txBody>
          <a:bodyPr/>
          <a:lstStyle/>
          <a:p>
            <a:r>
              <a:rPr lang="en-US"/>
              <a:t>For all source geometries except the point source, which is dimensionless we must input the parameters of the shape</a:t>
            </a:r>
          </a:p>
          <a:p>
            <a:r>
              <a:rPr lang="en-US"/>
              <a:t>For all source geometries except point source and disk source, the user will also input the density of the source. This will account for differences among liquids and solids, for example and is important for self-shielding in the dose calculation</a:t>
            </a:r>
          </a:p>
          <a:p>
            <a:r>
              <a:rPr lang="en-US"/>
              <a:t>Each geometry will allow the user to edit the relevant dimension. </a:t>
            </a:r>
          </a:p>
          <a:p>
            <a:endParaRPr lang="en-US"/>
          </a:p>
        </p:txBody>
      </p:sp>
      <p:sp>
        <p:nvSpPr>
          <p:cNvPr id="4" name="Date Placeholder 3">
            <a:extLst>
              <a:ext uri="{FF2B5EF4-FFF2-40B4-BE49-F238E27FC236}">
                <a16:creationId xmlns:a16="http://schemas.microsoft.com/office/drawing/2014/main" id="{F6426C99-1BAA-A412-4615-DA1A3DA0493E}"/>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35803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BABB0F-7326-CCB2-E201-3DBC1D833331}"/>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4" name="Picture 3">
            <a:extLst>
              <a:ext uri="{FF2B5EF4-FFF2-40B4-BE49-F238E27FC236}">
                <a16:creationId xmlns:a16="http://schemas.microsoft.com/office/drawing/2014/main" id="{BC1BBD65-DBB8-820C-A0B5-688295A63051}"/>
              </a:ext>
            </a:extLst>
          </p:cNvPr>
          <p:cNvPicPr>
            <a:picLocks noChangeAspect="1"/>
          </p:cNvPicPr>
          <p:nvPr/>
        </p:nvPicPr>
        <p:blipFill>
          <a:blip r:embed="rId3"/>
          <a:stretch>
            <a:fillRect/>
          </a:stretch>
        </p:blipFill>
        <p:spPr>
          <a:xfrm>
            <a:off x="1509416" y="1471863"/>
            <a:ext cx="3639058" cy="1914792"/>
          </a:xfrm>
          <a:prstGeom prst="rect">
            <a:avLst/>
          </a:prstGeom>
        </p:spPr>
      </p:pic>
      <p:pic>
        <p:nvPicPr>
          <p:cNvPr id="6" name="Picture 5">
            <a:extLst>
              <a:ext uri="{FF2B5EF4-FFF2-40B4-BE49-F238E27FC236}">
                <a16:creationId xmlns:a16="http://schemas.microsoft.com/office/drawing/2014/main" id="{54A6A1F3-6140-2EBF-7D05-7CF76A47D97A}"/>
              </a:ext>
            </a:extLst>
          </p:cNvPr>
          <p:cNvPicPr>
            <a:picLocks noChangeAspect="1"/>
          </p:cNvPicPr>
          <p:nvPr/>
        </p:nvPicPr>
        <p:blipFill>
          <a:blip r:embed="rId4"/>
          <a:stretch>
            <a:fillRect/>
          </a:stretch>
        </p:blipFill>
        <p:spPr>
          <a:xfrm>
            <a:off x="1509416" y="4299725"/>
            <a:ext cx="3639058" cy="1867161"/>
          </a:xfrm>
          <a:prstGeom prst="rect">
            <a:avLst/>
          </a:prstGeom>
        </p:spPr>
      </p:pic>
      <p:pic>
        <p:nvPicPr>
          <p:cNvPr id="10" name="Picture 9">
            <a:extLst>
              <a:ext uri="{FF2B5EF4-FFF2-40B4-BE49-F238E27FC236}">
                <a16:creationId xmlns:a16="http://schemas.microsoft.com/office/drawing/2014/main" id="{C3ACAE65-832C-05D7-075E-536269D2C8DC}"/>
              </a:ext>
            </a:extLst>
          </p:cNvPr>
          <p:cNvPicPr>
            <a:picLocks noChangeAspect="1"/>
          </p:cNvPicPr>
          <p:nvPr/>
        </p:nvPicPr>
        <p:blipFill>
          <a:blip r:embed="rId5"/>
          <a:stretch>
            <a:fillRect/>
          </a:stretch>
        </p:blipFill>
        <p:spPr>
          <a:xfrm>
            <a:off x="5834076" y="4290199"/>
            <a:ext cx="3629532" cy="1876687"/>
          </a:xfrm>
          <a:prstGeom prst="rect">
            <a:avLst/>
          </a:prstGeom>
        </p:spPr>
      </p:pic>
      <p:pic>
        <p:nvPicPr>
          <p:cNvPr id="11" name="Picture 10">
            <a:extLst>
              <a:ext uri="{FF2B5EF4-FFF2-40B4-BE49-F238E27FC236}">
                <a16:creationId xmlns:a16="http://schemas.microsoft.com/office/drawing/2014/main" id="{ED72E923-8B70-0E5E-7D38-2931C030EE0B}"/>
              </a:ext>
            </a:extLst>
          </p:cNvPr>
          <p:cNvPicPr>
            <a:picLocks noChangeAspect="1"/>
          </p:cNvPicPr>
          <p:nvPr/>
        </p:nvPicPr>
        <p:blipFill>
          <a:blip r:embed="rId6"/>
          <a:stretch>
            <a:fillRect/>
          </a:stretch>
        </p:blipFill>
        <p:spPr>
          <a:xfrm>
            <a:off x="5972208" y="3512724"/>
            <a:ext cx="3353268" cy="676369"/>
          </a:xfrm>
          <a:prstGeom prst="rect">
            <a:avLst/>
          </a:prstGeom>
        </p:spPr>
      </p:pic>
      <p:pic>
        <p:nvPicPr>
          <p:cNvPr id="12" name="Picture 11">
            <a:extLst>
              <a:ext uri="{FF2B5EF4-FFF2-40B4-BE49-F238E27FC236}">
                <a16:creationId xmlns:a16="http://schemas.microsoft.com/office/drawing/2014/main" id="{45515DC3-78B0-33C0-EB7C-C252D2C5C664}"/>
              </a:ext>
            </a:extLst>
          </p:cNvPr>
          <p:cNvPicPr>
            <a:picLocks noChangeAspect="1"/>
          </p:cNvPicPr>
          <p:nvPr/>
        </p:nvPicPr>
        <p:blipFill>
          <a:blip r:embed="rId7"/>
          <a:stretch>
            <a:fillRect/>
          </a:stretch>
        </p:blipFill>
        <p:spPr>
          <a:xfrm>
            <a:off x="6215129" y="675303"/>
            <a:ext cx="2867425" cy="724001"/>
          </a:xfrm>
          <a:prstGeom prst="rect">
            <a:avLst/>
          </a:prstGeom>
        </p:spPr>
      </p:pic>
      <p:pic>
        <p:nvPicPr>
          <p:cNvPr id="13" name="Picture 12">
            <a:extLst>
              <a:ext uri="{FF2B5EF4-FFF2-40B4-BE49-F238E27FC236}">
                <a16:creationId xmlns:a16="http://schemas.microsoft.com/office/drawing/2014/main" id="{52A6E51F-21EC-DDB4-C7FC-C125CC15649E}"/>
              </a:ext>
            </a:extLst>
          </p:cNvPr>
          <p:cNvPicPr>
            <a:picLocks noChangeAspect="1"/>
          </p:cNvPicPr>
          <p:nvPr/>
        </p:nvPicPr>
        <p:blipFill>
          <a:blip r:embed="rId8"/>
          <a:stretch>
            <a:fillRect/>
          </a:stretch>
        </p:blipFill>
        <p:spPr>
          <a:xfrm>
            <a:off x="1957151" y="3438526"/>
            <a:ext cx="2743583" cy="714475"/>
          </a:xfrm>
          <a:prstGeom prst="rect">
            <a:avLst/>
          </a:prstGeom>
        </p:spPr>
      </p:pic>
      <p:pic>
        <p:nvPicPr>
          <p:cNvPr id="14" name="Picture 13">
            <a:extLst>
              <a:ext uri="{FF2B5EF4-FFF2-40B4-BE49-F238E27FC236}">
                <a16:creationId xmlns:a16="http://schemas.microsoft.com/office/drawing/2014/main" id="{39C9E710-E3AC-29F1-1EA9-7D40E615C278}"/>
              </a:ext>
            </a:extLst>
          </p:cNvPr>
          <p:cNvPicPr>
            <a:picLocks noChangeAspect="1"/>
          </p:cNvPicPr>
          <p:nvPr/>
        </p:nvPicPr>
        <p:blipFill>
          <a:blip r:embed="rId9"/>
          <a:stretch>
            <a:fillRect/>
          </a:stretch>
        </p:blipFill>
        <p:spPr>
          <a:xfrm>
            <a:off x="1804731" y="635538"/>
            <a:ext cx="3048425" cy="704948"/>
          </a:xfrm>
          <a:prstGeom prst="rect">
            <a:avLst/>
          </a:prstGeom>
        </p:spPr>
      </p:pic>
      <p:pic>
        <p:nvPicPr>
          <p:cNvPr id="16" name="Picture 15">
            <a:extLst>
              <a:ext uri="{FF2B5EF4-FFF2-40B4-BE49-F238E27FC236}">
                <a16:creationId xmlns:a16="http://schemas.microsoft.com/office/drawing/2014/main" id="{F79C7E04-A02A-307D-B5DF-D714DED69DD8}"/>
              </a:ext>
            </a:extLst>
          </p:cNvPr>
          <p:cNvPicPr>
            <a:picLocks noChangeAspect="1"/>
          </p:cNvPicPr>
          <p:nvPr/>
        </p:nvPicPr>
        <p:blipFill>
          <a:blip r:embed="rId10"/>
          <a:stretch>
            <a:fillRect/>
          </a:stretch>
        </p:blipFill>
        <p:spPr>
          <a:xfrm>
            <a:off x="5834076" y="1468589"/>
            <a:ext cx="3639058" cy="1876687"/>
          </a:xfrm>
          <a:prstGeom prst="rect">
            <a:avLst/>
          </a:prstGeom>
        </p:spPr>
      </p:pic>
    </p:spTree>
    <p:extLst>
      <p:ext uri="{BB962C8B-B14F-4D97-AF65-F5344CB8AC3E}">
        <p14:creationId xmlns:p14="http://schemas.microsoft.com/office/powerpoint/2010/main" val="2381827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617A-6479-95F4-F399-FEA6DD485DFC}"/>
              </a:ext>
            </a:extLst>
          </p:cNvPr>
          <p:cNvSpPr>
            <a:spLocks noGrp="1"/>
          </p:cNvSpPr>
          <p:nvPr>
            <p:ph type="title"/>
          </p:nvPr>
        </p:nvSpPr>
        <p:spPr/>
        <p:txBody>
          <a:bodyPr/>
          <a:lstStyle/>
          <a:p>
            <a:r>
              <a:rPr lang="en-US"/>
              <a:t>Syringe Source</a:t>
            </a:r>
          </a:p>
        </p:txBody>
      </p:sp>
      <p:sp>
        <p:nvSpPr>
          <p:cNvPr id="3" name="Content Placeholder 2">
            <a:extLst>
              <a:ext uri="{FF2B5EF4-FFF2-40B4-BE49-F238E27FC236}">
                <a16:creationId xmlns:a16="http://schemas.microsoft.com/office/drawing/2014/main" id="{3DA04270-F23A-69D5-B05D-9C5571AA675B}"/>
              </a:ext>
            </a:extLst>
          </p:cNvPr>
          <p:cNvSpPr>
            <a:spLocks noGrp="1"/>
          </p:cNvSpPr>
          <p:nvPr>
            <p:ph idx="1"/>
          </p:nvPr>
        </p:nvSpPr>
        <p:spPr>
          <a:xfrm>
            <a:off x="838200" y="1999715"/>
            <a:ext cx="5650064" cy="4177247"/>
          </a:xfrm>
        </p:spPr>
        <p:txBody>
          <a:bodyPr>
            <a:normAutofit fontScale="92500" lnSpcReduction="10000"/>
          </a:bodyPr>
          <a:lstStyle/>
          <a:p>
            <a:r>
              <a:rPr lang="en-US"/>
              <a:t>Syringes come in varying sizes and shapes, but common volumes generally range from 0.5 mL through 50 mL</a:t>
            </a:r>
          </a:p>
          <a:p>
            <a:r>
              <a:rPr lang="en-US"/>
              <a:t>Parameters for each volume will be different and some common shapes are in the following table</a:t>
            </a:r>
          </a:p>
          <a:p>
            <a:r>
              <a:rPr lang="en-US"/>
              <a:t>Dimensions for input are for the  *source*, so ensure the length parameter is reflecting liquid volume length, adjusted from maximum barrel length</a:t>
            </a:r>
          </a:p>
        </p:txBody>
      </p:sp>
      <p:sp>
        <p:nvSpPr>
          <p:cNvPr id="4" name="Date Placeholder 3">
            <a:extLst>
              <a:ext uri="{FF2B5EF4-FFF2-40B4-BE49-F238E27FC236}">
                <a16:creationId xmlns:a16="http://schemas.microsoft.com/office/drawing/2014/main" id="{270EFD8E-0715-F0EF-8676-903A1EB442F1}"/>
              </a:ext>
            </a:extLst>
          </p:cNvPr>
          <p:cNvSpPr>
            <a:spLocks noGrp="1"/>
          </p:cNvSpPr>
          <p:nvPr>
            <p:ph type="dt" sz="half" idx="10"/>
          </p:nvPr>
        </p:nvSpPr>
        <p:spPr/>
        <p:txBody>
          <a:bodyPr/>
          <a:lstStyle/>
          <a:p>
            <a:fld id="{0F8A93F2-1463-6646-9AB5-3E59D066B5F9}" type="datetime1">
              <a:rPr lang="en-US" smtClean="0"/>
              <a:t>5/12/2025</a:t>
            </a:fld>
            <a:endParaRPr lang="en-US"/>
          </a:p>
        </p:txBody>
      </p:sp>
      <p:graphicFrame>
        <p:nvGraphicFramePr>
          <p:cNvPr id="5" name="Table 4">
            <a:extLst>
              <a:ext uri="{FF2B5EF4-FFF2-40B4-BE49-F238E27FC236}">
                <a16:creationId xmlns:a16="http://schemas.microsoft.com/office/drawing/2014/main" id="{32D595C5-0582-EBB7-11E5-91D2A2F929FC}"/>
              </a:ext>
            </a:extLst>
          </p:cNvPr>
          <p:cNvGraphicFramePr>
            <a:graphicFrameLocks noGrp="1"/>
          </p:cNvGraphicFramePr>
          <p:nvPr/>
        </p:nvGraphicFramePr>
        <p:xfrm>
          <a:off x="6488264" y="2158852"/>
          <a:ext cx="5302968" cy="3187798"/>
        </p:xfrm>
        <a:graphic>
          <a:graphicData uri="http://schemas.openxmlformats.org/drawingml/2006/table">
            <a:tbl>
              <a:tblPr firstRow="1" bandRow="1">
                <a:tableStyleId>{BC89EF96-8CEA-46FF-86C4-4CE0E7609802}</a:tableStyleId>
              </a:tblPr>
              <a:tblGrid>
                <a:gridCol w="1767656">
                  <a:extLst>
                    <a:ext uri="{9D8B030D-6E8A-4147-A177-3AD203B41FA5}">
                      <a16:colId xmlns:a16="http://schemas.microsoft.com/office/drawing/2014/main" val="2726022834"/>
                    </a:ext>
                  </a:extLst>
                </a:gridCol>
                <a:gridCol w="1767656">
                  <a:extLst>
                    <a:ext uri="{9D8B030D-6E8A-4147-A177-3AD203B41FA5}">
                      <a16:colId xmlns:a16="http://schemas.microsoft.com/office/drawing/2014/main" val="991458390"/>
                    </a:ext>
                  </a:extLst>
                </a:gridCol>
                <a:gridCol w="1767656">
                  <a:extLst>
                    <a:ext uri="{9D8B030D-6E8A-4147-A177-3AD203B41FA5}">
                      <a16:colId xmlns:a16="http://schemas.microsoft.com/office/drawing/2014/main" val="2361921634"/>
                    </a:ext>
                  </a:extLst>
                </a:gridCol>
              </a:tblGrid>
              <a:tr h="627478">
                <a:tc>
                  <a:txBody>
                    <a:bodyPr/>
                    <a:lstStyle/>
                    <a:p>
                      <a:pPr algn="ctr"/>
                      <a:r>
                        <a:rPr lang="en-US"/>
                        <a:t>Syringe </a:t>
                      </a:r>
                    </a:p>
                    <a:p>
                      <a:pPr algn="ctr"/>
                      <a:r>
                        <a:rPr lang="en-US"/>
                        <a:t>Volume</a:t>
                      </a:r>
                    </a:p>
                  </a:txBody>
                  <a:tcPr/>
                </a:tc>
                <a:tc>
                  <a:txBody>
                    <a:bodyPr/>
                    <a:lstStyle/>
                    <a:p>
                      <a:pPr algn="ctr"/>
                      <a:r>
                        <a:rPr lang="en-US"/>
                        <a:t>Example Inner Diameter</a:t>
                      </a:r>
                    </a:p>
                  </a:txBody>
                  <a:tcPr/>
                </a:tc>
                <a:tc>
                  <a:txBody>
                    <a:bodyPr/>
                    <a:lstStyle/>
                    <a:p>
                      <a:pPr algn="ctr"/>
                      <a:r>
                        <a:rPr lang="en-US"/>
                        <a:t>Example Barrel Length</a:t>
                      </a:r>
                    </a:p>
                  </a:txBody>
                  <a:tcPr/>
                </a:tc>
                <a:extLst>
                  <a:ext uri="{0D108BD9-81ED-4DB2-BD59-A6C34878D82A}">
                    <a16:rowId xmlns:a16="http://schemas.microsoft.com/office/drawing/2014/main" val="2516716443"/>
                  </a:ext>
                </a:extLst>
              </a:tr>
              <a:tr h="627478">
                <a:tc>
                  <a:txBody>
                    <a:bodyPr/>
                    <a:lstStyle/>
                    <a:p>
                      <a:pPr algn="ctr"/>
                      <a:r>
                        <a:rPr lang="en-US"/>
                        <a:t>0.5 mL (cc)</a:t>
                      </a:r>
                    </a:p>
                  </a:txBody>
                  <a:tcPr anchor="ctr"/>
                </a:tc>
                <a:tc>
                  <a:txBody>
                    <a:bodyPr/>
                    <a:lstStyle/>
                    <a:p>
                      <a:pPr algn="ctr"/>
                      <a:r>
                        <a:rPr lang="en-US" sz="1800" b="0" i="0" kern="1200">
                          <a:solidFill>
                            <a:schemeClr val="tx1"/>
                          </a:solidFill>
                          <a:effectLst/>
                          <a:latin typeface="+mn-lt"/>
                          <a:ea typeface="+mn-ea"/>
                          <a:cs typeface="+mn-cs"/>
                        </a:rPr>
                        <a:t>3.6 mm (0.14 in)</a:t>
                      </a:r>
                      <a:endParaRPr lang="en-US"/>
                    </a:p>
                  </a:txBody>
                  <a:tcPr anchor="ctr"/>
                </a:tc>
                <a:tc>
                  <a:txBody>
                    <a:bodyPr/>
                    <a:lstStyle/>
                    <a:p>
                      <a:pPr algn="ctr"/>
                      <a:r>
                        <a:rPr lang="en-US"/>
                        <a:t>50 mm (2 in)</a:t>
                      </a:r>
                    </a:p>
                  </a:txBody>
                  <a:tcPr anchor="ctr"/>
                </a:tc>
                <a:extLst>
                  <a:ext uri="{0D108BD9-81ED-4DB2-BD59-A6C34878D82A}">
                    <a16:rowId xmlns:a16="http://schemas.microsoft.com/office/drawing/2014/main" val="1480330492"/>
                  </a:ext>
                </a:extLst>
              </a:tr>
              <a:tr h="627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1.0 mL (cc)</a:t>
                      </a:r>
                    </a:p>
                    <a:p>
                      <a:pPr algn="ctr"/>
                      <a:endParaRPr lang="en-US"/>
                    </a:p>
                  </a:txBody>
                  <a:tcPr anchor="ctr"/>
                </a:tc>
                <a:tc>
                  <a:txBody>
                    <a:bodyPr/>
                    <a:lstStyle/>
                    <a:p>
                      <a:pPr algn="ctr"/>
                      <a:r>
                        <a:rPr lang="en-US" sz="1800" b="0" i="0" kern="1200">
                          <a:solidFill>
                            <a:schemeClr val="tx1"/>
                          </a:solidFill>
                          <a:effectLst/>
                          <a:latin typeface="+mn-lt"/>
                          <a:ea typeface="+mn-ea"/>
                          <a:cs typeface="+mn-cs"/>
                        </a:rPr>
                        <a:t>3.9 mm (or 0.5 in)</a:t>
                      </a:r>
                      <a:endParaRPr lang="en-US"/>
                    </a:p>
                  </a:txBody>
                  <a:tcPr anchor="ctr"/>
                </a:tc>
                <a:tc>
                  <a:txBody>
                    <a:bodyPr/>
                    <a:lstStyle/>
                    <a:p>
                      <a:pPr algn="ctr"/>
                      <a:r>
                        <a:rPr lang="en-US"/>
                        <a:t>85 mm (3.35 in)</a:t>
                      </a:r>
                    </a:p>
                  </a:txBody>
                  <a:tcPr anchor="ctr"/>
                </a:tc>
                <a:extLst>
                  <a:ext uri="{0D108BD9-81ED-4DB2-BD59-A6C34878D82A}">
                    <a16:rowId xmlns:a16="http://schemas.microsoft.com/office/drawing/2014/main" val="2854836325"/>
                  </a:ext>
                </a:extLst>
              </a:tr>
              <a:tr h="627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10 mL (cc)</a:t>
                      </a:r>
                    </a:p>
                    <a:p>
                      <a:pPr algn="ctr"/>
                      <a:endParaRPr lang="en-US"/>
                    </a:p>
                  </a:txBody>
                  <a:tcPr anchor="ctr"/>
                </a:tc>
                <a:tc>
                  <a:txBody>
                    <a:bodyPr/>
                    <a:lstStyle/>
                    <a:p>
                      <a:pPr algn="ctr"/>
                      <a:r>
                        <a:rPr lang="en-US" sz="1800" b="0" i="0" kern="1200">
                          <a:solidFill>
                            <a:schemeClr val="tx1"/>
                          </a:solidFill>
                          <a:effectLst/>
                          <a:latin typeface="+mn-lt"/>
                          <a:ea typeface="+mn-ea"/>
                          <a:cs typeface="+mn-cs"/>
                        </a:rPr>
                        <a:t>38 mm (0. 74 in) </a:t>
                      </a:r>
                      <a:endParaRPr lang="en-US"/>
                    </a:p>
                  </a:txBody>
                  <a:tcPr anchor="ctr"/>
                </a:tc>
                <a:tc>
                  <a:txBody>
                    <a:bodyPr/>
                    <a:lstStyle/>
                    <a:p>
                      <a:pPr algn="ctr"/>
                      <a:r>
                        <a:rPr lang="en-US" sz="1800" b="0" i="0" kern="1200">
                          <a:solidFill>
                            <a:schemeClr val="tx1"/>
                          </a:solidFill>
                          <a:effectLst/>
                          <a:latin typeface="+mn-lt"/>
                          <a:ea typeface="+mn-ea"/>
                          <a:cs typeface="+mn-cs"/>
                        </a:rPr>
                        <a:t>90 mm (3.55 in)</a:t>
                      </a:r>
                      <a:endParaRPr lang="en-US"/>
                    </a:p>
                  </a:txBody>
                  <a:tcPr anchor="ctr"/>
                </a:tc>
                <a:extLst>
                  <a:ext uri="{0D108BD9-81ED-4DB2-BD59-A6C34878D82A}">
                    <a16:rowId xmlns:a16="http://schemas.microsoft.com/office/drawing/2014/main" val="1000425326"/>
                  </a:ext>
                </a:extLst>
              </a:tr>
              <a:tr h="627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50 mL (cc)</a:t>
                      </a:r>
                    </a:p>
                  </a:txBody>
                  <a:tcPr anchor="ctr"/>
                </a:tc>
                <a:tc>
                  <a:txBody>
                    <a:bodyPr/>
                    <a:lstStyle/>
                    <a:p>
                      <a:pPr algn="ctr"/>
                      <a:r>
                        <a:rPr lang="en-US" sz="1800" b="0" i="0" kern="1200">
                          <a:solidFill>
                            <a:schemeClr val="tx1"/>
                          </a:solidFill>
                          <a:effectLst/>
                          <a:latin typeface="+mn-lt"/>
                          <a:ea typeface="+mn-ea"/>
                          <a:cs typeface="+mn-cs"/>
                        </a:rPr>
                        <a:t>64 mm (2.5 in)</a:t>
                      </a:r>
                      <a:endParaRPr lang="en-US"/>
                    </a:p>
                  </a:txBody>
                  <a:tcPr anchor="ctr"/>
                </a:tc>
                <a:tc>
                  <a:txBody>
                    <a:bodyPr/>
                    <a:lstStyle/>
                    <a:p>
                      <a:pPr algn="ctr"/>
                      <a:r>
                        <a:rPr lang="en-US" sz="1800" b="0" i="0" kern="1200">
                          <a:solidFill>
                            <a:schemeClr val="tx1"/>
                          </a:solidFill>
                          <a:effectLst/>
                          <a:latin typeface="+mn-lt"/>
                          <a:ea typeface="+mn-ea"/>
                          <a:cs typeface="+mn-cs"/>
                        </a:rPr>
                        <a:t> 155 mm (6.10 in)</a:t>
                      </a:r>
                      <a:endParaRPr lang="en-US"/>
                    </a:p>
                  </a:txBody>
                  <a:tcPr anchor="ctr"/>
                </a:tc>
                <a:extLst>
                  <a:ext uri="{0D108BD9-81ED-4DB2-BD59-A6C34878D82A}">
                    <a16:rowId xmlns:a16="http://schemas.microsoft.com/office/drawing/2014/main" val="2509183125"/>
                  </a:ext>
                </a:extLst>
              </a:tr>
            </a:tbl>
          </a:graphicData>
        </a:graphic>
      </p:graphicFrame>
    </p:spTree>
    <p:extLst>
      <p:ext uri="{BB962C8B-B14F-4D97-AF65-F5344CB8AC3E}">
        <p14:creationId xmlns:p14="http://schemas.microsoft.com/office/powerpoint/2010/main" val="2016376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64A31-D065-44AE-F93B-409488E456BD}"/>
              </a:ext>
            </a:extLst>
          </p:cNvPr>
          <p:cNvSpPr>
            <a:spLocks noGrp="1"/>
          </p:cNvSpPr>
          <p:nvPr>
            <p:ph type="title"/>
          </p:nvPr>
        </p:nvSpPr>
        <p:spPr/>
        <p:txBody>
          <a:bodyPr/>
          <a:lstStyle/>
          <a:p>
            <a:r>
              <a:rPr lang="en-US"/>
              <a:t>SkinDose</a:t>
            </a:r>
          </a:p>
        </p:txBody>
      </p:sp>
      <p:sp>
        <p:nvSpPr>
          <p:cNvPr id="3" name="Content Placeholder 2">
            <a:extLst>
              <a:ext uri="{FF2B5EF4-FFF2-40B4-BE49-F238E27FC236}">
                <a16:creationId xmlns:a16="http://schemas.microsoft.com/office/drawing/2014/main" id="{57DC6B1E-AA1B-A5AA-A506-F1F851DADFCA}"/>
              </a:ext>
            </a:extLst>
          </p:cNvPr>
          <p:cNvSpPr>
            <a:spLocks noGrp="1"/>
          </p:cNvSpPr>
          <p:nvPr>
            <p:ph idx="1"/>
          </p:nvPr>
        </p:nvSpPr>
        <p:spPr/>
        <p:txBody>
          <a:bodyPr/>
          <a:lstStyle/>
          <a:p>
            <a:r>
              <a:rPr lang="en-US"/>
              <a:t>Designed to calculate dose to skin from skin contamination or sources close to the skin surface</a:t>
            </a:r>
          </a:p>
          <a:p>
            <a:r>
              <a:rPr lang="en-US"/>
              <a:t>Dose equivalent from photon, electron and alpha sources</a:t>
            </a:r>
          </a:p>
          <a:p>
            <a:r>
              <a:rPr lang="en-US"/>
              <a:t>Applications range from laboratory, medical, therapeutic and industrial contaminations</a:t>
            </a:r>
          </a:p>
          <a:p>
            <a:r>
              <a:rPr lang="en-US"/>
              <a:t>Flexibility with averaging areas and airgaps</a:t>
            </a:r>
          </a:p>
          <a:p>
            <a:r>
              <a:rPr lang="en-US"/>
              <a:t>Regulatory utility with shallow dose equivalent, but also versatile enough to estimate doses for up to 2 cm skin depth</a:t>
            </a:r>
          </a:p>
        </p:txBody>
      </p:sp>
      <p:sp>
        <p:nvSpPr>
          <p:cNvPr id="4" name="Date Placeholder 3">
            <a:extLst>
              <a:ext uri="{FF2B5EF4-FFF2-40B4-BE49-F238E27FC236}">
                <a16:creationId xmlns:a16="http://schemas.microsoft.com/office/drawing/2014/main" id="{93F34088-D897-26F8-3CC0-E3C2FB7004C3}"/>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9FCC0BAA-BC72-6E8F-1E31-AB6A80C37FEA}"/>
              </a:ext>
            </a:extLst>
          </p:cNvPr>
          <p:cNvPicPr>
            <a:picLocks noChangeAspect="1"/>
          </p:cNvPicPr>
          <p:nvPr/>
        </p:nvPicPr>
        <p:blipFill>
          <a:blip r:embed="rId2"/>
          <a:stretch>
            <a:fillRect/>
          </a:stretch>
        </p:blipFill>
        <p:spPr>
          <a:xfrm>
            <a:off x="8924745" y="1128374"/>
            <a:ext cx="2572109" cy="543001"/>
          </a:xfrm>
          <a:prstGeom prst="rect">
            <a:avLst/>
          </a:prstGeom>
        </p:spPr>
      </p:pic>
    </p:spTree>
    <p:extLst>
      <p:ext uri="{BB962C8B-B14F-4D97-AF65-F5344CB8AC3E}">
        <p14:creationId xmlns:p14="http://schemas.microsoft.com/office/powerpoint/2010/main" val="336082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551F5-5C1E-3D77-A2CB-109C76B32B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48721-1FAB-BDCA-FCFB-0D9FEA67AA8A}"/>
              </a:ext>
            </a:extLst>
          </p:cNvPr>
          <p:cNvSpPr>
            <a:spLocks noGrp="1"/>
          </p:cNvSpPr>
          <p:nvPr>
            <p:ph type="title"/>
          </p:nvPr>
        </p:nvSpPr>
        <p:spPr/>
        <p:txBody>
          <a:bodyPr/>
          <a:lstStyle/>
          <a:p>
            <a:r>
              <a:rPr lang="en-US"/>
              <a:t>Exposure Inputs</a:t>
            </a:r>
          </a:p>
        </p:txBody>
      </p:sp>
      <p:sp>
        <p:nvSpPr>
          <p:cNvPr id="3" name="Content Placeholder 2">
            <a:extLst>
              <a:ext uri="{FF2B5EF4-FFF2-40B4-BE49-F238E27FC236}">
                <a16:creationId xmlns:a16="http://schemas.microsoft.com/office/drawing/2014/main" id="{8965547D-9954-8EB5-D472-20BF098BFBBC}"/>
              </a:ext>
            </a:extLst>
          </p:cNvPr>
          <p:cNvSpPr>
            <a:spLocks noGrp="1"/>
          </p:cNvSpPr>
          <p:nvPr>
            <p:ph idx="1"/>
          </p:nvPr>
        </p:nvSpPr>
        <p:spPr/>
        <p:txBody>
          <a:bodyPr/>
          <a:lstStyle/>
          <a:p>
            <a:r>
              <a:rPr lang="en-US"/>
              <a:t>Dose Depth</a:t>
            </a:r>
          </a:p>
          <a:p>
            <a:r>
              <a:rPr lang="en-US"/>
              <a:t>Exposure Time </a:t>
            </a:r>
          </a:p>
          <a:p>
            <a:r>
              <a:rPr lang="en-US"/>
              <a:t>Averaging Area</a:t>
            </a:r>
          </a:p>
          <a:p>
            <a:r>
              <a:rPr lang="en-US"/>
              <a:t>Air Gap</a:t>
            </a:r>
          </a:p>
          <a:p>
            <a:r>
              <a:rPr lang="en-US"/>
              <a:t>Covers</a:t>
            </a:r>
          </a:p>
        </p:txBody>
      </p:sp>
      <p:sp>
        <p:nvSpPr>
          <p:cNvPr id="4" name="Date Placeholder 3">
            <a:extLst>
              <a:ext uri="{FF2B5EF4-FFF2-40B4-BE49-F238E27FC236}">
                <a16:creationId xmlns:a16="http://schemas.microsoft.com/office/drawing/2014/main" id="{256717CA-F889-FC4A-496F-8D08BCB81969}"/>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475384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4E11A-6F57-9471-3C16-8531B4BE1725}"/>
              </a:ext>
            </a:extLst>
          </p:cNvPr>
          <p:cNvSpPr>
            <a:spLocks noGrp="1"/>
          </p:cNvSpPr>
          <p:nvPr>
            <p:ph type="title"/>
          </p:nvPr>
        </p:nvSpPr>
        <p:spPr>
          <a:xfrm>
            <a:off x="838200" y="1016846"/>
            <a:ext cx="10515600" cy="1009651"/>
          </a:xfrm>
        </p:spPr>
        <p:txBody>
          <a:bodyPr>
            <a:normAutofit fontScale="90000"/>
          </a:bodyPr>
          <a:lstStyle/>
          <a:p>
            <a:r>
              <a:rPr lang="en-US"/>
              <a:t>Dose Depths of Regulatory Importance in the US (USNRC)</a:t>
            </a:r>
          </a:p>
        </p:txBody>
      </p:sp>
      <p:sp>
        <p:nvSpPr>
          <p:cNvPr id="3" name="Content Placeholder 2">
            <a:extLst>
              <a:ext uri="{FF2B5EF4-FFF2-40B4-BE49-F238E27FC236}">
                <a16:creationId xmlns:a16="http://schemas.microsoft.com/office/drawing/2014/main" id="{D523AA19-D59E-FB92-292D-09A47CE62D97}"/>
              </a:ext>
            </a:extLst>
          </p:cNvPr>
          <p:cNvSpPr>
            <a:spLocks noGrp="1"/>
          </p:cNvSpPr>
          <p:nvPr>
            <p:ph idx="1"/>
          </p:nvPr>
        </p:nvSpPr>
        <p:spPr>
          <a:xfrm>
            <a:off x="838200" y="2179103"/>
            <a:ext cx="8774927" cy="4177247"/>
          </a:xfrm>
        </p:spPr>
        <p:txBody>
          <a:bodyPr>
            <a:normAutofit lnSpcReduction="10000"/>
          </a:bodyPr>
          <a:lstStyle/>
          <a:p>
            <a:r>
              <a:rPr lang="en-US"/>
              <a:t>Shallow Dose Equivalent applies to the external exposure of the skin at a tissue depth of 0.007 cm (7mg/cm</a:t>
            </a:r>
            <a:r>
              <a:rPr lang="en-US" baseline="30000"/>
              <a:t>2</a:t>
            </a:r>
            <a:r>
              <a:rPr lang="en-US"/>
              <a:t> ) averaged over an area of one square centimeter.</a:t>
            </a:r>
          </a:p>
          <a:p>
            <a:r>
              <a:rPr lang="en-US"/>
              <a:t>Deep Dose Equivalent applies to external whole-body exposure at a disuse depth of 1 cm (1,000 mg/cm</a:t>
            </a:r>
            <a:r>
              <a:rPr lang="en-US" baseline="30000"/>
              <a:t>2</a:t>
            </a:r>
            <a:r>
              <a:rPr lang="en-US"/>
              <a:t>)</a:t>
            </a:r>
          </a:p>
          <a:p>
            <a:r>
              <a:rPr lang="en-US"/>
              <a:t>Density of skin is approximated at 1 g/cm</a:t>
            </a:r>
            <a:r>
              <a:rPr lang="en-US" baseline="30000"/>
              <a:t>2  </a:t>
            </a:r>
          </a:p>
          <a:p>
            <a:r>
              <a:rPr lang="en-US"/>
              <a:t>Density thickness and depth can be solved for mathematically.</a:t>
            </a:r>
          </a:p>
          <a:p>
            <a:endParaRPr lang="en-US"/>
          </a:p>
          <a:p>
            <a:endParaRPr lang="en-US"/>
          </a:p>
          <a:p>
            <a:endParaRPr lang="en-US"/>
          </a:p>
        </p:txBody>
      </p:sp>
      <p:sp>
        <p:nvSpPr>
          <p:cNvPr id="4" name="Date Placeholder 3">
            <a:extLst>
              <a:ext uri="{FF2B5EF4-FFF2-40B4-BE49-F238E27FC236}">
                <a16:creationId xmlns:a16="http://schemas.microsoft.com/office/drawing/2014/main" id="{3F613E54-9125-7E6B-330D-616BCEE0AE89}"/>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2710328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9FF5-FEE5-E1B9-FEC3-6FACB428262D}"/>
              </a:ext>
            </a:extLst>
          </p:cNvPr>
          <p:cNvSpPr>
            <a:spLocks noGrp="1"/>
          </p:cNvSpPr>
          <p:nvPr>
            <p:ph type="title"/>
          </p:nvPr>
        </p:nvSpPr>
        <p:spPr/>
        <p:txBody>
          <a:bodyPr/>
          <a:lstStyle/>
          <a:p>
            <a:r>
              <a:rPr lang="en-US"/>
              <a:t>Dose Depth</a:t>
            </a:r>
          </a:p>
        </p:txBody>
      </p:sp>
      <p:sp>
        <p:nvSpPr>
          <p:cNvPr id="3" name="Content Placeholder 2">
            <a:extLst>
              <a:ext uri="{FF2B5EF4-FFF2-40B4-BE49-F238E27FC236}">
                <a16:creationId xmlns:a16="http://schemas.microsoft.com/office/drawing/2014/main" id="{14CD3D4B-D3B0-3693-532E-69F1EB6A4C59}"/>
              </a:ext>
            </a:extLst>
          </p:cNvPr>
          <p:cNvSpPr>
            <a:spLocks noGrp="1"/>
          </p:cNvSpPr>
          <p:nvPr>
            <p:ph idx="1"/>
          </p:nvPr>
        </p:nvSpPr>
        <p:spPr>
          <a:xfrm>
            <a:off x="838200" y="1999715"/>
            <a:ext cx="7351643" cy="4177247"/>
          </a:xfrm>
        </p:spPr>
        <p:txBody>
          <a:bodyPr/>
          <a:lstStyle/>
          <a:p>
            <a:r>
              <a:rPr lang="en-US"/>
              <a:t>Selecting units of depth:</a:t>
            </a:r>
          </a:p>
          <a:p>
            <a:pPr lvl="1"/>
            <a:r>
              <a:rPr lang="en-US"/>
              <a:t>mg/cm</a:t>
            </a:r>
            <a:r>
              <a:rPr lang="en-US" baseline="30000"/>
              <a:t>2</a:t>
            </a:r>
          </a:p>
          <a:p>
            <a:pPr lvl="1"/>
            <a:r>
              <a:rPr lang="en-US"/>
              <a:t>g/cm</a:t>
            </a:r>
            <a:r>
              <a:rPr lang="en-US" baseline="30000"/>
              <a:t>2</a:t>
            </a:r>
          </a:p>
          <a:p>
            <a:pPr lvl="1"/>
            <a:r>
              <a:rPr lang="el-GR"/>
              <a:t>μ</a:t>
            </a:r>
            <a:r>
              <a:rPr lang="en-US"/>
              <a:t>m</a:t>
            </a:r>
          </a:p>
          <a:p>
            <a:pPr lvl="1"/>
            <a:r>
              <a:rPr lang="en-US"/>
              <a:t>mm</a:t>
            </a:r>
          </a:p>
          <a:p>
            <a:pPr lvl="1"/>
            <a:r>
              <a:rPr lang="en-US"/>
              <a:t>cm</a:t>
            </a:r>
          </a:p>
          <a:p>
            <a:pPr lvl="1"/>
            <a:r>
              <a:rPr lang="en-US"/>
              <a:t>in</a:t>
            </a:r>
          </a:p>
          <a:p>
            <a:endParaRPr lang="en-US"/>
          </a:p>
        </p:txBody>
      </p:sp>
      <p:sp>
        <p:nvSpPr>
          <p:cNvPr id="4" name="Date Placeholder 3">
            <a:extLst>
              <a:ext uri="{FF2B5EF4-FFF2-40B4-BE49-F238E27FC236}">
                <a16:creationId xmlns:a16="http://schemas.microsoft.com/office/drawing/2014/main" id="{638E3266-631A-5388-56AA-C5D1319CC718}"/>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AC713CAC-709A-1C2B-BE0F-03FE1C7A4CC0}"/>
              </a:ext>
            </a:extLst>
          </p:cNvPr>
          <p:cNvPicPr>
            <a:picLocks noChangeAspect="1"/>
          </p:cNvPicPr>
          <p:nvPr/>
        </p:nvPicPr>
        <p:blipFill>
          <a:blip r:embed="rId2"/>
          <a:stretch>
            <a:fillRect/>
          </a:stretch>
        </p:blipFill>
        <p:spPr>
          <a:xfrm>
            <a:off x="7322468" y="2687940"/>
            <a:ext cx="4448796" cy="1991003"/>
          </a:xfrm>
          <a:prstGeom prst="rect">
            <a:avLst/>
          </a:prstGeom>
        </p:spPr>
      </p:pic>
    </p:spTree>
    <p:extLst>
      <p:ext uri="{BB962C8B-B14F-4D97-AF65-F5344CB8AC3E}">
        <p14:creationId xmlns:p14="http://schemas.microsoft.com/office/powerpoint/2010/main" val="1915800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56999-7726-1F63-CE54-1AE0E07CA833}"/>
              </a:ext>
            </a:extLst>
          </p:cNvPr>
          <p:cNvSpPr>
            <a:spLocks noGrp="1"/>
          </p:cNvSpPr>
          <p:nvPr>
            <p:ph type="title"/>
          </p:nvPr>
        </p:nvSpPr>
        <p:spPr/>
        <p:txBody>
          <a:bodyPr/>
          <a:lstStyle/>
          <a:p>
            <a:r>
              <a:rPr lang="en-US"/>
              <a:t>Exposure Inputs</a:t>
            </a:r>
          </a:p>
        </p:txBody>
      </p:sp>
      <p:sp>
        <p:nvSpPr>
          <p:cNvPr id="3" name="Content Placeholder 2">
            <a:extLst>
              <a:ext uri="{FF2B5EF4-FFF2-40B4-BE49-F238E27FC236}">
                <a16:creationId xmlns:a16="http://schemas.microsoft.com/office/drawing/2014/main" id="{91FD2548-36BA-506D-DBC3-0FE7803F8CD2}"/>
              </a:ext>
            </a:extLst>
          </p:cNvPr>
          <p:cNvSpPr>
            <a:spLocks noGrp="1"/>
          </p:cNvSpPr>
          <p:nvPr>
            <p:ph idx="1"/>
          </p:nvPr>
        </p:nvSpPr>
        <p:spPr>
          <a:xfrm>
            <a:off x="838200" y="1999715"/>
            <a:ext cx="4473271" cy="4177247"/>
          </a:xfrm>
        </p:spPr>
        <p:txBody>
          <a:bodyPr>
            <a:normAutofit fontScale="92500" lnSpcReduction="10000"/>
          </a:bodyPr>
          <a:lstStyle/>
          <a:p>
            <a:r>
              <a:rPr lang="en-US"/>
              <a:t>Exposure Time </a:t>
            </a:r>
          </a:p>
          <a:p>
            <a:pPr lvl="1"/>
            <a:r>
              <a:rPr lang="en-US"/>
              <a:t>(s, min, h, d, y)</a:t>
            </a:r>
          </a:p>
          <a:p>
            <a:r>
              <a:rPr lang="en-US"/>
              <a:t>Averaging Area </a:t>
            </a:r>
          </a:p>
          <a:p>
            <a:pPr lvl="1"/>
            <a:r>
              <a:rPr lang="en-US"/>
              <a:t>(</a:t>
            </a:r>
            <a:r>
              <a:rPr lang="el-GR"/>
              <a:t>μ</a:t>
            </a:r>
            <a:r>
              <a:rPr lang="en-US"/>
              <a:t>m</a:t>
            </a:r>
            <a:r>
              <a:rPr lang="en-US" baseline="30000"/>
              <a:t>2</a:t>
            </a:r>
            <a:r>
              <a:rPr lang="en-US"/>
              <a:t>, mm</a:t>
            </a:r>
            <a:r>
              <a:rPr lang="en-US" baseline="30000"/>
              <a:t>2</a:t>
            </a:r>
            <a:r>
              <a:rPr lang="en-US"/>
              <a:t>, cm</a:t>
            </a:r>
            <a:r>
              <a:rPr lang="en-US" baseline="30000"/>
              <a:t>2</a:t>
            </a:r>
            <a:r>
              <a:rPr lang="en-US"/>
              <a:t>, in</a:t>
            </a:r>
            <a:r>
              <a:rPr lang="en-US" baseline="30000"/>
              <a:t>2</a:t>
            </a:r>
            <a:r>
              <a:rPr lang="en-US"/>
              <a:t>)</a:t>
            </a:r>
          </a:p>
          <a:p>
            <a:pPr lvl="1"/>
            <a:r>
              <a:rPr lang="en-US"/>
              <a:t>Acceptable ranges from 0.01 cm² to 100 cm² (scaled to units used)</a:t>
            </a:r>
          </a:p>
          <a:p>
            <a:r>
              <a:rPr lang="en-US"/>
              <a:t>Air Gap </a:t>
            </a:r>
          </a:p>
          <a:p>
            <a:pPr lvl="1"/>
            <a:r>
              <a:rPr lang="en-US"/>
              <a:t>(</a:t>
            </a:r>
            <a:r>
              <a:rPr lang="el-GR"/>
              <a:t>μ</a:t>
            </a:r>
            <a:r>
              <a:rPr lang="en-US"/>
              <a:t>m, mm, cm, in)</a:t>
            </a:r>
          </a:p>
          <a:p>
            <a:pPr lvl="1"/>
            <a:r>
              <a:rPr lang="en-US"/>
              <a:t>Acceptable ranges from 0 cm to 20 cm (scaled to units used)</a:t>
            </a:r>
          </a:p>
          <a:p>
            <a:pPr lvl="1"/>
            <a:endParaRPr lang="en-US"/>
          </a:p>
          <a:p>
            <a:pPr marL="0" indent="0">
              <a:buNone/>
            </a:pPr>
            <a:endParaRPr lang="en-US"/>
          </a:p>
        </p:txBody>
      </p:sp>
      <p:sp>
        <p:nvSpPr>
          <p:cNvPr id="4" name="Date Placeholder 3">
            <a:extLst>
              <a:ext uri="{FF2B5EF4-FFF2-40B4-BE49-F238E27FC236}">
                <a16:creationId xmlns:a16="http://schemas.microsoft.com/office/drawing/2014/main" id="{FBCFC963-F2A4-191B-E115-2BDDF29BA96D}"/>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7" name="Picture 6">
            <a:extLst>
              <a:ext uri="{FF2B5EF4-FFF2-40B4-BE49-F238E27FC236}">
                <a16:creationId xmlns:a16="http://schemas.microsoft.com/office/drawing/2014/main" id="{D6BF6058-1B83-5AA7-94FF-83B74BB7AE53}"/>
              </a:ext>
            </a:extLst>
          </p:cNvPr>
          <p:cNvPicPr>
            <a:picLocks noChangeAspect="1"/>
          </p:cNvPicPr>
          <p:nvPr/>
        </p:nvPicPr>
        <p:blipFill>
          <a:blip r:embed="rId2"/>
          <a:stretch>
            <a:fillRect/>
          </a:stretch>
        </p:blipFill>
        <p:spPr>
          <a:xfrm>
            <a:off x="6096000" y="1346201"/>
            <a:ext cx="4655290" cy="2201962"/>
          </a:xfrm>
          <a:prstGeom prst="rect">
            <a:avLst/>
          </a:prstGeom>
        </p:spPr>
      </p:pic>
      <p:pic>
        <p:nvPicPr>
          <p:cNvPr id="9" name="Picture 8">
            <a:extLst>
              <a:ext uri="{FF2B5EF4-FFF2-40B4-BE49-F238E27FC236}">
                <a16:creationId xmlns:a16="http://schemas.microsoft.com/office/drawing/2014/main" id="{98CBD579-9976-DB6F-251E-B365C2D2596D}"/>
              </a:ext>
            </a:extLst>
          </p:cNvPr>
          <p:cNvPicPr>
            <a:picLocks noChangeAspect="1"/>
          </p:cNvPicPr>
          <p:nvPr/>
        </p:nvPicPr>
        <p:blipFill>
          <a:blip r:embed="rId3"/>
          <a:stretch>
            <a:fillRect/>
          </a:stretch>
        </p:blipFill>
        <p:spPr>
          <a:xfrm>
            <a:off x="6096000" y="3709032"/>
            <a:ext cx="4655290" cy="2272105"/>
          </a:xfrm>
          <a:prstGeom prst="rect">
            <a:avLst/>
          </a:prstGeom>
        </p:spPr>
      </p:pic>
    </p:spTree>
    <p:extLst>
      <p:ext uri="{BB962C8B-B14F-4D97-AF65-F5344CB8AC3E}">
        <p14:creationId xmlns:p14="http://schemas.microsoft.com/office/powerpoint/2010/main" val="1918300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3A295-1F99-8483-F0F6-085C775D6FDA}"/>
              </a:ext>
            </a:extLst>
          </p:cNvPr>
          <p:cNvSpPr>
            <a:spLocks noGrp="1"/>
          </p:cNvSpPr>
          <p:nvPr>
            <p:ph type="title"/>
          </p:nvPr>
        </p:nvSpPr>
        <p:spPr/>
        <p:txBody>
          <a:bodyPr/>
          <a:lstStyle/>
          <a:p>
            <a:r>
              <a:rPr lang="en-US"/>
              <a:t>Covers</a:t>
            </a:r>
          </a:p>
        </p:txBody>
      </p:sp>
      <p:sp>
        <p:nvSpPr>
          <p:cNvPr id="4" name="Date Placeholder 3">
            <a:extLst>
              <a:ext uri="{FF2B5EF4-FFF2-40B4-BE49-F238E27FC236}">
                <a16:creationId xmlns:a16="http://schemas.microsoft.com/office/drawing/2014/main" id="{7FBA30E7-5E3F-8FE7-15A3-351780AC6B02}"/>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8" name="Picture 7">
            <a:extLst>
              <a:ext uri="{FF2B5EF4-FFF2-40B4-BE49-F238E27FC236}">
                <a16:creationId xmlns:a16="http://schemas.microsoft.com/office/drawing/2014/main" id="{8548778E-3F6C-B708-2CF4-361EA78C48F3}"/>
              </a:ext>
            </a:extLst>
          </p:cNvPr>
          <p:cNvPicPr>
            <a:picLocks noChangeAspect="1"/>
          </p:cNvPicPr>
          <p:nvPr/>
        </p:nvPicPr>
        <p:blipFill>
          <a:blip r:embed="rId3"/>
          <a:stretch>
            <a:fillRect/>
          </a:stretch>
        </p:blipFill>
        <p:spPr>
          <a:xfrm>
            <a:off x="351708" y="2475636"/>
            <a:ext cx="3978742" cy="2808114"/>
          </a:xfrm>
          <a:prstGeom prst="rect">
            <a:avLst/>
          </a:prstGeom>
        </p:spPr>
      </p:pic>
      <p:pic>
        <p:nvPicPr>
          <p:cNvPr id="6" name="Picture 5">
            <a:extLst>
              <a:ext uri="{FF2B5EF4-FFF2-40B4-BE49-F238E27FC236}">
                <a16:creationId xmlns:a16="http://schemas.microsoft.com/office/drawing/2014/main" id="{95CD0C5D-F16C-1D5B-B838-184D9F36F635}"/>
              </a:ext>
            </a:extLst>
          </p:cNvPr>
          <p:cNvPicPr>
            <a:picLocks noChangeAspect="1"/>
          </p:cNvPicPr>
          <p:nvPr/>
        </p:nvPicPr>
        <p:blipFill>
          <a:blip r:embed="rId4"/>
          <a:stretch>
            <a:fillRect/>
          </a:stretch>
        </p:blipFill>
        <p:spPr>
          <a:xfrm>
            <a:off x="3230500" y="1883373"/>
            <a:ext cx="8123300" cy="3992641"/>
          </a:xfrm>
          <a:prstGeom prst="rect">
            <a:avLst/>
          </a:prstGeom>
        </p:spPr>
      </p:pic>
    </p:spTree>
    <p:extLst>
      <p:ext uri="{BB962C8B-B14F-4D97-AF65-F5344CB8AC3E}">
        <p14:creationId xmlns:p14="http://schemas.microsoft.com/office/powerpoint/2010/main" val="4216300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C4E74-E98C-3AEC-DBB0-7216DAEA3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B19DD-73C8-0A18-DA8B-C686514A52F0}"/>
              </a:ext>
            </a:extLst>
          </p:cNvPr>
          <p:cNvSpPr>
            <a:spLocks noGrp="1"/>
          </p:cNvSpPr>
          <p:nvPr>
            <p:ph type="title"/>
          </p:nvPr>
        </p:nvSpPr>
        <p:spPr/>
        <p:txBody>
          <a:bodyPr/>
          <a:lstStyle/>
          <a:p>
            <a:r>
              <a:rPr lang="en-US"/>
              <a:t>Special Options</a:t>
            </a:r>
          </a:p>
        </p:txBody>
      </p:sp>
      <p:sp>
        <p:nvSpPr>
          <p:cNvPr id="3" name="Content Placeholder 2">
            <a:extLst>
              <a:ext uri="{FF2B5EF4-FFF2-40B4-BE49-F238E27FC236}">
                <a16:creationId xmlns:a16="http://schemas.microsoft.com/office/drawing/2014/main" id="{EFF78FE4-8D28-B4B5-77A1-121C24145422}"/>
              </a:ext>
            </a:extLst>
          </p:cNvPr>
          <p:cNvSpPr>
            <a:spLocks noGrp="1"/>
          </p:cNvSpPr>
          <p:nvPr>
            <p:ph idx="1"/>
          </p:nvPr>
        </p:nvSpPr>
        <p:spPr>
          <a:xfrm>
            <a:off x="838200" y="1999716"/>
            <a:ext cx="10515600" cy="2214476"/>
          </a:xfrm>
        </p:spPr>
        <p:txBody>
          <a:bodyPr/>
          <a:lstStyle/>
          <a:p>
            <a:r>
              <a:rPr lang="en-US"/>
              <a:t>For advanced use</a:t>
            </a:r>
          </a:p>
          <a:p>
            <a:r>
              <a:rPr lang="en-US"/>
              <a:t>Not for general use</a:t>
            </a:r>
          </a:p>
          <a:p>
            <a:r>
              <a:rPr lang="en-US"/>
              <a:t>Will not demonstrate</a:t>
            </a:r>
          </a:p>
          <a:p>
            <a:r>
              <a:rPr lang="en-US"/>
              <a:t>Should just leave everything unchecked</a:t>
            </a:r>
          </a:p>
        </p:txBody>
      </p:sp>
      <p:sp>
        <p:nvSpPr>
          <p:cNvPr id="4" name="Date Placeholder 3">
            <a:extLst>
              <a:ext uri="{FF2B5EF4-FFF2-40B4-BE49-F238E27FC236}">
                <a16:creationId xmlns:a16="http://schemas.microsoft.com/office/drawing/2014/main" id="{9938F9D3-6AA1-A570-80CC-0088473CABBC}"/>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A914C47A-82C3-C959-FC68-40618A7E6F1E}"/>
              </a:ext>
            </a:extLst>
          </p:cNvPr>
          <p:cNvPicPr>
            <a:picLocks noChangeAspect="1"/>
          </p:cNvPicPr>
          <p:nvPr/>
        </p:nvPicPr>
        <p:blipFill>
          <a:blip r:embed="rId2"/>
          <a:stretch>
            <a:fillRect/>
          </a:stretch>
        </p:blipFill>
        <p:spPr>
          <a:xfrm>
            <a:off x="1724456" y="4419255"/>
            <a:ext cx="8059275" cy="1390844"/>
          </a:xfrm>
          <a:prstGeom prst="rect">
            <a:avLst/>
          </a:prstGeom>
        </p:spPr>
      </p:pic>
    </p:spTree>
    <p:extLst>
      <p:ext uri="{BB962C8B-B14F-4D97-AF65-F5344CB8AC3E}">
        <p14:creationId xmlns:p14="http://schemas.microsoft.com/office/powerpoint/2010/main" val="3677978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21038-2BA6-275B-D352-B3FF4B2C3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1F7AE-BAEE-5363-BF75-4234B0F53DE1}"/>
              </a:ext>
            </a:extLst>
          </p:cNvPr>
          <p:cNvSpPr>
            <a:spLocks noGrp="1"/>
          </p:cNvSpPr>
          <p:nvPr>
            <p:ph type="title"/>
          </p:nvPr>
        </p:nvSpPr>
        <p:spPr/>
        <p:txBody>
          <a:bodyPr/>
          <a:lstStyle/>
          <a:p>
            <a:r>
              <a:rPr lang="en-US"/>
              <a:t>Input Source and Activity</a:t>
            </a:r>
          </a:p>
        </p:txBody>
      </p:sp>
      <p:sp>
        <p:nvSpPr>
          <p:cNvPr id="3" name="Content Placeholder 2">
            <a:extLst>
              <a:ext uri="{FF2B5EF4-FFF2-40B4-BE49-F238E27FC236}">
                <a16:creationId xmlns:a16="http://schemas.microsoft.com/office/drawing/2014/main" id="{90600919-B237-83AE-8D1E-E5F55E111EE1}"/>
              </a:ext>
            </a:extLst>
          </p:cNvPr>
          <p:cNvSpPr>
            <a:spLocks noGrp="1"/>
          </p:cNvSpPr>
          <p:nvPr>
            <p:ph idx="1"/>
          </p:nvPr>
        </p:nvSpPr>
        <p:spPr/>
        <p:txBody>
          <a:bodyPr/>
          <a:lstStyle/>
          <a:p>
            <a:r>
              <a:rPr lang="en-US"/>
              <a:t>First thing to do is to select nuclides from the list</a:t>
            </a:r>
          </a:p>
          <a:p>
            <a:pPr lvl="1"/>
            <a:r>
              <a:rPr lang="en-US"/>
              <a:t>ICRP nuclide information</a:t>
            </a:r>
          </a:p>
          <a:p>
            <a:pPr lvl="1"/>
            <a:r>
              <a:rPr lang="en-US"/>
              <a:t>ICPR version with and without progeny (full discussion in intermediate class; for now we will just select ICRP 38 or ICRP 107)</a:t>
            </a:r>
          </a:p>
          <a:p>
            <a:pPr lvl="1"/>
            <a:r>
              <a:rPr lang="en-US"/>
              <a:t>Nuclide(s) of choice</a:t>
            </a:r>
          </a:p>
          <a:p>
            <a:pPr lvl="1"/>
            <a:r>
              <a:rPr lang="en-US"/>
              <a:t>There is an option to change the effective Z; should leave this at 7.42; for advanced users and cases only.</a:t>
            </a:r>
          </a:p>
          <a:p>
            <a:pPr lvl="1"/>
            <a:endParaRPr lang="en-US"/>
          </a:p>
        </p:txBody>
      </p:sp>
      <p:sp>
        <p:nvSpPr>
          <p:cNvPr id="4" name="Date Placeholder 3">
            <a:extLst>
              <a:ext uri="{FF2B5EF4-FFF2-40B4-BE49-F238E27FC236}">
                <a16:creationId xmlns:a16="http://schemas.microsoft.com/office/drawing/2014/main" id="{88B41583-BECC-093A-2A34-5AE1CB488A8B}"/>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77615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F3E0-B19C-4950-5440-5EA0C76479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FA9939-3A13-5893-3CBC-B1FE2AD0E220}"/>
              </a:ext>
            </a:extLst>
          </p:cNvPr>
          <p:cNvSpPr>
            <a:spLocks noGrp="1"/>
          </p:cNvSpPr>
          <p:nvPr>
            <p:ph idx="1"/>
          </p:nvPr>
        </p:nvSpPr>
        <p:spPr/>
        <p:txBody>
          <a:bodyPr/>
          <a:lstStyle/>
          <a:p>
            <a:r>
              <a:rPr lang="en-US"/>
              <a:t>Each time you add a nuclide to the list, it will take a moment to load its unique data.</a:t>
            </a:r>
          </a:p>
          <a:p>
            <a:r>
              <a:rPr lang="en-US"/>
              <a:t>Once it is in the list, it will not take time to add/remove from active list in this way again.</a:t>
            </a:r>
          </a:p>
          <a:p>
            <a:r>
              <a:rPr lang="en-US"/>
              <a:t>You can select from the list and leave some out.</a:t>
            </a:r>
          </a:p>
          <a:p>
            <a:r>
              <a:rPr lang="en-US"/>
              <a:t>If you have nuclides you commonly use, you can always have them in your database; it does not get removed when you close out of VARSKIN+!</a:t>
            </a:r>
          </a:p>
        </p:txBody>
      </p:sp>
      <p:sp>
        <p:nvSpPr>
          <p:cNvPr id="4" name="Date Placeholder 3">
            <a:extLst>
              <a:ext uri="{FF2B5EF4-FFF2-40B4-BE49-F238E27FC236}">
                <a16:creationId xmlns:a16="http://schemas.microsoft.com/office/drawing/2014/main" id="{05F4C8B5-0A44-A7C7-276B-5F1490B50B1E}"/>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870298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C67E85-99E9-B509-3F7F-31F4ABDD6371}"/>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5" name="20250312-2208-42.5881617">
            <a:hlinkClick r:id="" action="ppaction://media"/>
            <a:extLst>
              <a:ext uri="{FF2B5EF4-FFF2-40B4-BE49-F238E27FC236}">
                <a16:creationId xmlns:a16="http://schemas.microsoft.com/office/drawing/2014/main" id="{4F689367-4076-06C1-8DD8-2BDFA508C6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0466" y="771681"/>
            <a:ext cx="6206530" cy="5405687"/>
          </a:xfrm>
          <a:prstGeom prst="rect">
            <a:avLst/>
          </a:prstGeom>
        </p:spPr>
      </p:pic>
    </p:spTree>
    <p:extLst>
      <p:ext uri="{BB962C8B-B14F-4D97-AF65-F5344CB8AC3E}">
        <p14:creationId xmlns:p14="http://schemas.microsoft.com/office/powerpoint/2010/main" val="283195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A5233-8FD5-C939-8237-E1EF8177A7DA}"/>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7" name="Picture 6">
            <a:extLst>
              <a:ext uri="{FF2B5EF4-FFF2-40B4-BE49-F238E27FC236}">
                <a16:creationId xmlns:a16="http://schemas.microsoft.com/office/drawing/2014/main" id="{DB3AEA69-DE14-EE27-1CE5-DB1AD77EFFD3}"/>
              </a:ext>
            </a:extLst>
          </p:cNvPr>
          <p:cNvPicPr>
            <a:picLocks noChangeAspect="1"/>
          </p:cNvPicPr>
          <p:nvPr/>
        </p:nvPicPr>
        <p:blipFill>
          <a:blip r:embed="rId3"/>
          <a:stretch>
            <a:fillRect/>
          </a:stretch>
        </p:blipFill>
        <p:spPr>
          <a:xfrm>
            <a:off x="1798730" y="1034253"/>
            <a:ext cx="8594539" cy="5239992"/>
          </a:xfrm>
          <a:prstGeom prst="rect">
            <a:avLst/>
          </a:prstGeom>
        </p:spPr>
      </p:pic>
    </p:spTree>
    <p:extLst>
      <p:ext uri="{BB962C8B-B14F-4D97-AF65-F5344CB8AC3E}">
        <p14:creationId xmlns:p14="http://schemas.microsoft.com/office/powerpoint/2010/main" val="3071150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8FD1-D9D5-80A5-E6EE-7E6CA54513DD}"/>
              </a:ext>
            </a:extLst>
          </p:cNvPr>
          <p:cNvSpPr>
            <a:spLocks noGrp="1"/>
          </p:cNvSpPr>
          <p:nvPr>
            <p:ph type="title"/>
          </p:nvPr>
        </p:nvSpPr>
        <p:spPr>
          <a:xfrm>
            <a:off x="838200" y="416522"/>
            <a:ext cx="10515600" cy="1009651"/>
          </a:xfrm>
        </p:spPr>
        <p:txBody>
          <a:bodyPr/>
          <a:lstStyle/>
          <a:p>
            <a:r>
              <a:rPr lang="en-US"/>
              <a:t>SkinDose</a:t>
            </a:r>
          </a:p>
        </p:txBody>
      </p:sp>
      <p:sp>
        <p:nvSpPr>
          <p:cNvPr id="3" name="Date Placeholder 2">
            <a:extLst>
              <a:ext uri="{FF2B5EF4-FFF2-40B4-BE49-F238E27FC236}">
                <a16:creationId xmlns:a16="http://schemas.microsoft.com/office/drawing/2014/main" id="{E3F960FF-F38A-D3F1-AB42-B88618978FC5}"/>
              </a:ext>
            </a:extLst>
          </p:cNvPr>
          <p:cNvSpPr>
            <a:spLocks noGrp="1"/>
          </p:cNvSpPr>
          <p:nvPr>
            <p:ph type="dt" sz="half" idx="10"/>
          </p:nvPr>
        </p:nvSpPr>
        <p:spPr/>
        <p:txBody>
          <a:bodyPr/>
          <a:lstStyle/>
          <a:p>
            <a:fld id="{3D5E0E80-49EE-6F44-A3A7-38DB96525A2F}" type="datetime1">
              <a:rPr lang="en-US" smtClean="0"/>
              <a:t>5/12/2025</a:t>
            </a:fld>
            <a:endParaRPr lang="en-US"/>
          </a:p>
        </p:txBody>
      </p:sp>
      <p:pic>
        <p:nvPicPr>
          <p:cNvPr id="5" name="Picture 4">
            <a:extLst>
              <a:ext uri="{FF2B5EF4-FFF2-40B4-BE49-F238E27FC236}">
                <a16:creationId xmlns:a16="http://schemas.microsoft.com/office/drawing/2014/main" id="{5D174CE9-EE27-5917-E022-33DF0914BC54}"/>
              </a:ext>
            </a:extLst>
          </p:cNvPr>
          <p:cNvPicPr>
            <a:picLocks noChangeAspect="1"/>
          </p:cNvPicPr>
          <p:nvPr/>
        </p:nvPicPr>
        <p:blipFill>
          <a:blip r:embed="rId2"/>
          <a:stretch>
            <a:fillRect/>
          </a:stretch>
        </p:blipFill>
        <p:spPr>
          <a:xfrm>
            <a:off x="2143464" y="1518249"/>
            <a:ext cx="7854102" cy="4758890"/>
          </a:xfrm>
          <a:prstGeom prst="rect">
            <a:avLst/>
          </a:prstGeom>
        </p:spPr>
      </p:pic>
    </p:spTree>
    <p:extLst>
      <p:ext uri="{BB962C8B-B14F-4D97-AF65-F5344CB8AC3E}">
        <p14:creationId xmlns:p14="http://schemas.microsoft.com/office/powerpoint/2010/main" val="4199606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51E79-86AD-EE4D-450F-ED28FAC2BF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DE0CFC-92B7-9048-12CF-B59AF9141A35}"/>
              </a:ext>
            </a:extLst>
          </p:cNvPr>
          <p:cNvSpPr>
            <a:spLocks noGrp="1"/>
          </p:cNvSpPr>
          <p:nvPr>
            <p:ph type="title"/>
          </p:nvPr>
        </p:nvSpPr>
        <p:spPr>
          <a:xfrm>
            <a:off x="838200" y="420497"/>
            <a:ext cx="10515600" cy="1009651"/>
          </a:xfrm>
        </p:spPr>
        <p:txBody>
          <a:bodyPr/>
          <a:lstStyle/>
          <a:p>
            <a:r>
              <a:rPr lang="en-US"/>
              <a:t>Nuclide Information</a:t>
            </a:r>
          </a:p>
        </p:txBody>
      </p:sp>
      <p:sp>
        <p:nvSpPr>
          <p:cNvPr id="4" name="Date Placeholder 3">
            <a:extLst>
              <a:ext uri="{FF2B5EF4-FFF2-40B4-BE49-F238E27FC236}">
                <a16:creationId xmlns:a16="http://schemas.microsoft.com/office/drawing/2014/main" id="{17F8F185-1E08-800D-A488-ABE087F29BA4}"/>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3" name="20250415-1810-07.9385133">
            <a:hlinkClick r:id="" action="ppaction://media"/>
            <a:extLst>
              <a:ext uri="{FF2B5EF4-FFF2-40B4-BE49-F238E27FC236}">
                <a16:creationId xmlns:a16="http://schemas.microsoft.com/office/drawing/2014/main" id="{1A5EE9EB-D298-8B72-D40A-AD202656D1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5533" y="1430148"/>
            <a:ext cx="7840933" cy="4782947"/>
          </a:xfrm>
          <a:prstGeom prst="rect">
            <a:avLst/>
          </a:prstGeom>
        </p:spPr>
      </p:pic>
    </p:spTree>
    <p:extLst>
      <p:ext uri="{BB962C8B-B14F-4D97-AF65-F5344CB8AC3E}">
        <p14:creationId xmlns:p14="http://schemas.microsoft.com/office/powerpoint/2010/main" val="104584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00AE-1B07-6340-D406-4D9F6FD41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5BB68-A77E-3872-B64A-C397BCFE818A}"/>
              </a:ext>
            </a:extLst>
          </p:cNvPr>
          <p:cNvSpPr>
            <a:spLocks noGrp="1"/>
          </p:cNvSpPr>
          <p:nvPr>
            <p:ph type="title"/>
          </p:nvPr>
        </p:nvSpPr>
        <p:spPr/>
        <p:txBody>
          <a:bodyPr/>
          <a:lstStyle/>
          <a:p>
            <a:r>
              <a:rPr lang="en-US"/>
              <a:t>Activity and Units</a:t>
            </a:r>
          </a:p>
        </p:txBody>
      </p:sp>
      <p:sp>
        <p:nvSpPr>
          <p:cNvPr id="3" name="Content Placeholder 2">
            <a:extLst>
              <a:ext uri="{FF2B5EF4-FFF2-40B4-BE49-F238E27FC236}">
                <a16:creationId xmlns:a16="http://schemas.microsoft.com/office/drawing/2014/main" id="{6C2F51FD-9E44-01F3-BF81-F262EE61EA78}"/>
              </a:ext>
            </a:extLst>
          </p:cNvPr>
          <p:cNvSpPr>
            <a:spLocks noGrp="1"/>
          </p:cNvSpPr>
          <p:nvPr>
            <p:ph idx="1"/>
          </p:nvPr>
        </p:nvSpPr>
        <p:spPr/>
        <p:txBody>
          <a:bodyPr>
            <a:normAutofit lnSpcReduction="10000"/>
          </a:bodyPr>
          <a:lstStyle/>
          <a:p>
            <a:r>
              <a:rPr lang="en-US"/>
              <a:t>Once the nuclides are selected, we can input the activity of the nuclides. If there are more than one nuclide, then we input the activity for each. </a:t>
            </a:r>
          </a:p>
          <a:p>
            <a:r>
              <a:rPr lang="en-US"/>
              <a:t>You can choose up to 6 units of activity</a:t>
            </a:r>
          </a:p>
          <a:p>
            <a:r>
              <a:rPr lang="en-US"/>
              <a:t>You can choose either rems or </a:t>
            </a:r>
            <a:r>
              <a:rPr lang="en-US" err="1"/>
              <a:t>Sv</a:t>
            </a:r>
            <a:r>
              <a:rPr lang="en-US"/>
              <a:t>, each with 4 prefixes to chose from; </a:t>
            </a:r>
          </a:p>
          <a:p>
            <a:pPr lvl="1"/>
            <a:r>
              <a:rPr lang="en-US"/>
              <a:t>Pico-	p	10</a:t>
            </a:r>
            <a:r>
              <a:rPr lang="en-US" baseline="30000"/>
              <a:t>-12</a:t>
            </a:r>
          </a:p>
          <a:p>
            <a:pPr lvl="1"/>
            <a:r>
              <a:rPr lang="en-US"/>
              <a:t>Nano-	n	10</a:t>
            </a:r>
            <a:r>
              <a:rPr lang="en-US" baseline="30000"/>
              <a:t>-9</a:t>
            </a:r>
          </a:p>
          <a:p>
            <a:pPr lvl="1"/>
            <a:r>
              <a:rPr lang="en-US"/>
              <a:t>Micro-	</a:t>
            </a:r>
            <a:r>
              <a:rPr lang="el-GR"/>
              <a:t>μ</a:t>
            </a:r>
            <a:r>
              <a:rPr lang="en-US"/>
              <a:t>	10</a:t>
            </a:r>
            <a:r>
              <a:rPr lang="en-US" baseline="30000"/>
              <a:t>-6</a:t>
            </a:r>
          </a:p>
          <a:p>
            <a:pPr lvl="1"/>
            <a:r>
              <a:rPr lang="en-US"/>
              <a:t>Mili-	m	10</a:t>
            </a:r>
            <a:r>
              <a:rPr lang="en-US" baseline="30000"/>
              <a:t>-3</a:t>
            </a:r>
          </a:p>
        </p:txBody>
      </p:sp>
      <p:sp>
        <p:nvSpPr>
          <p:cNvPr id="4" name="Date Placeholder 3">
            <a:extLst>
              <a:ext uri="{FF2B5EF4-FFF2-40B4-BE49-F238E27FC236}">
                <a16:creationId xmlns:a16="http://schemas.microsoft.com/office/drawing/2014/main" id="{4B32A275-72B7-D7A7-6B25-457D64DFE58D}"/>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1762501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B6239F-D734-FFEB-27D0-B35ECCFBB43E}"/>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5" name="Picture 4">
            <a:extLst>
              <a:ext uri="{FF2B5EF4-FFF2-40B4-BE49-F238E27FC236}">
                <a16:creationId xmlns:a16="http://schemas.microsoft.com/office/drawing/2014/main" id="{4B436D60-2A75-DDF7-FF75-BFEFC1C4C2ED}"/>
              </a:ext>
            </a:extLst>
          </p:cNvPr>
          <p:cNvPicPr>
            <a:picLocks noChangeAspect="1"/>
          </p:cNvPicPr>
          <p:nvPr/>
        </p:nvPicPr>
        <p:blipFill>
          <a:blip r:embed="rId2"/>
          <a:stretch>
            <a:fillRect/>
          </a:stretch>
        </p:blipFill>
        <p:spPr>
          <a:xfrm>
            <a:off x="1910240" y="1167679"/>
            <a:ext cx="8371520" cy="5095960"/>
          </a:xfrm>
          <a:prstGeom prst="rect">
            <a:avLst/>
          </a:prstGeom>
        </p:spPr>
      </p:pic>
    </p:spTree>
    <p:extLst>
      <p:ext uri="{BB962C8B-B14F-4D97-AF65-F5344CB8AC3E}">
        <p14:creationId xmlns:p14="http://schemas.microsoft.com/office/powerpoint/2010/main" val="2494364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899B-220B-8F9D-FEFC-EB1B3D3715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A59784-BE25-E138-82BB-793E72A4FD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E756DB-73F5-FCA4-6C34-01EA88F1D93B}"/>
              </a:ext>
            </a:extLst>
          </p:cNvPr>
          <p:cNvSpPr>
            <a:spLocks noGrp="1"/>
          </p:cNvSpPr>
          <p:nvPr>
            <p:ph idx="1"/>
          </p:nvPr>
        </p:nvSpPr>
        <p:spPr/>
        <p:txBody>
          <a:bodyPr/>
          <a:lstStyle/>
          <a:p>
            <a:r>
              <a:rPr lang="en-US"/>
              <a:t>Once you have selected the dose units, the nuclides and the activity, the last step is to calculate dose. </a:t>
            </a:r>
          </a:p>
          <a:p>
            <a:r>
              <a:rPr lang="en-US"/>
              <a:t>Simply click on the red “Calculate” button, and the dose calculation will be performed.</a:t>
            </a:r>
          </a:p>
        </p:txBody>
      </p:sp>
      <p:sp>
        <p:nvSpPr>
          <p:cNvPr id="4" name="Date Placeholder 3">
            <a:extLst>
              <a:ext uri="{FF2B5EF4-FFF2-40B4-BE49-F238E27FC236}">
                <a16:creationId xmlns:a16="http://schemas.microsoft.com/office/drawing/2014/main" id="{2BC9D63D-F3B1-F45A-F989-DA753D3EBA58}"/>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1746293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D01A-16B6-035B-3128-C9A201870D25}"/>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5" name="Picture 4">
            <a:extLst>
              <a:ext uri="{FF2B5EF4-FFF2-40B4-BE49-F238E27FC236}">
                <a16:creationId xmlns:a16="http://schemas.microsoft.com/office/drawing/2014/main" id="{19E70EDA-4DAC-1218-58FE-87647D8182BD}"/>
              </a:ext>
            </a:extLst>
          </p:cNvPr>
          <p:cNvPicPr>
            <a:picLocks noChangeAspect="1"/>
          </p:cNvPicPr>
          <p:nvPr/>
        </p:nvPicPr>
        <p:blipFill>
          <a:blip r:embed="rId3"/>
          <a:stretch>
            <a:fillRect/>
          </a:stretch>
        </p:blipFill>
        <p:spPr>
          <a:xfrm>
            <a:off x="1965244" y="1217480"/>
            <a:ext cx="8261511" cy="5046159"/>
          </a:xfrm>
          <a:prstGeom prst="rect">
            <a:avLst/>
          </a:prstGeom>
        </p:spPr>
      </p:pic>
    </p:spTree>
    <p:extLst>
      <p:ext uri="{BB962C8B-B14F-4D97-AF65-F5344CB8AC3E}">
        <p14:creationId xmlns:p14="http://schemas.microsoft.com/office/powerpoint/2010/main" val="2919622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6158-622E-335A-0C29-B715C6E8B6FE}"/>
              </a:ext>
            </a:extLst>
          </p:cNvPr>
          <p:cNvSpPr>
            <a:spLocks noGrp="1"/>
          </p:cNvSpPr>
          <p:nvPr>
            <p:ph type="title"/>
          </p:nvPr>
        </p:nvSpPr>
        <p:spPr/>
        <p:txBody>
          <a:bodyPr/>
          <a:lstStyle/>
          <a:p>
            <a:r>
              <a:rPr lang="en-US"/>
              <a:t>Dose Results</a:t>
            </a:r>
          </a:p>
        </p:txBody>
      </p:sp>
      <p:sp>
        <p:nvSpPr>
          <p:cNvPr id="4" name="Date Placeholder 3">
            <a:extLst>
              <a:ext uri="{FF2B5EF4-FFF2-40B4-BE49-F238E27FC236}">
                <a16:creationId xmlns:a16="http://schemas.microsoft.com/office/drawing/2014/main" id="{4AB1440D-30E2-A72B-F096-09D423767D9F}"/>
              </a:ext>
            </a:extLst>
          </p:cNvPr>
          <p:cNvSpPr>
            <a:spLocks noGrp="1"/>
          </p:cNvSpPr>
          <p:nvPr>
            <p:ph type="dt" sz="half" idx="10"/>
          </p:nvPr>
        </p:nvSpPr>
        <p:spPr/>
        <p:txBody>
          <a:bodyPr/>
          <a:lstStyle/>
          <a:p>
            <a:fld id="{0F8A93F2-1463-6646-9AB5-3E59D066B5F9}" type="datetime1">
              <a:rPr lang="en-US" smtClean="0"/>
              <a:t>5/12/2025</a:t>
            </a:fld>
            <a:endParaRPr lang="en-US"/>
          </a:p>
        </p:txBody>
      </p:sp>
      <p:sp>
        <p:nvSpPr>
          <p:cNvPr id="5" name="Content Placeholder 2">
            <a:extLst>
              <a:ext uri="{FF2B5EF4-FFF2-40B4-BE49-F238E27FC236}">
                <a16:creationId xmlns:a16="http://schemas.microsoft.com/office/drawing/2014/main" id="{7DE69CD5-224A-6542-C5B9-9E75F3F371F8}"/>
              </a:ext>
            </a:extLst>
          </p:cNvPr>
          <p:cNvSpPr>
            <a:spLocks noGrp="1"/>
          </p:cNvSpPr>
          <p:nvPr>
            <p:ph idx="1"/>
          </p:nvPr>
        </p:nvSpPr>
        <p:spPr>
          <a:xfrm>
            <a:off x="877294" y="2179229"/>
            <a:ext cx="10476506" cy="1256537"/>
          </a:xfrm>
        </p:spPr>
        <p:txBody>
          <a:bodyPr/>
          <a:lstStyle/>
          <a:p>
            <a:r>
              <a:rPr lang="en-US"/>
              <a:t>Doses are totaled for each nuclide</a:t>
            </a:r>
          </a:p>
          <a:p>
            <a:r>
              <a:rPr lang="en-US"/>
              <a:t>Doses are totaled for each radiation type</a:t>
            </a:r>
          </a:p>
        </p:txBody>
      </p:sp>
      <p:pic>
        <p:nvPicPr>
          <p:cNvPr id="7" name="Picture 6">
            <a:extLst>
              <a:ext uri="{FF2B5EF4-FFF2-40B4-BE49-F238E27FC236}">
                <a16:creationId xmlns:a16="http://schemas.microsoft.com/office/drawing/2014/main" id="{A318F487-EFDA-3FAC-91F7-9984BD52D5C5}"/>
              </a:ext>
            </a:extLst>
          </p:cNvPr>
          <p:cNvPicPr>
            <a:picLocks noChangeAspect="1"/>
          </p:cNvPicPr>
          <p:nvPr/>
        </p:nvPicPr>
        <p:blipFill>
          <a:blip r:embed="rId2"/>
          <a:stretch>
            <a:fillRect/>
          </a:stretch>
        </p:blipFill>
        <p:spPr>
          <a:xfrm>
            <a:off x="439120" y="3766877"/>
            <a:ext cx="11313760" cy="2442563"/>
          </a:xfrm>
          <a:prstGeom prst="rect">
            <a:avLst/>
          </a:prstGeom>
        </p:spPr>
      </p:pic>
    </p:spTree>
    <p:extLst>
      <p:ext uri="{BB962C8B-B14F-4D97-AF65-F5344CB8AC3E}">
        <p14:creationId xmlns:p14="http://schemas.microsoft.com/office/powerpoint/2010/main" val="2739812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CF95E-39C2-03BE-10D6-7A1A28DAC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607B1-9B19-1CFD-002D-ECD3BD589491}"/>
              </a:ext>
            </a:extLst>
          </p:cNvPr>
          <p:cNvSpPr>
            <a:spLocks noGrp="1"/>
          </p:cNvSpPr>
          <p:nvPr>
            <p:ph type="title"/>
          </p:nvPr>
        </p:nvSpPr>
        <p:spPr/>
        <p:txBody>
          <a:bodyPr/>
          <a:lstStyle/>
          <a:p>
            <a:r>
              <a:rPr lang="en-US"/>
              <a:t>Distributed Source</a:t>
            </a:r>
          </a:p>
        </p:txBody>
      </p:sp>
      <p:sp>
        <p:nvSpPr>
          <p:cNvPr id="3" name="Content Placeholder 2">
            <a:extLst>
              <a:ext uri="{FF2B5EF4-FFF2-40B4-BE49-F238E27FC236}">
                <a16:creationId xmlns:a16="http://schemas.microsoft.com/office/drawing/2014/main" id="{D28FA3AD-B055-961B-E574-C14B6E046148}"/>
              </a:ext>
            </a:extLst>
          </p:cNvPr>
          <p:cNvSpPr>
            <a:spLocks noGrp="1"/>
          </p:cNvSpPr>
          <p:nvPr>
            <p:ph idx="1"/>
          </p:nvPr>
        </p:nvSpPr>
        <p:spPr>
          <a:xfrm>
            <a:off x="838201" y="1999715"/>
            <a:ext cx="4181856" cy="4177247"/>
          </a:xfrm>
        </p:spPr>
        <p:txBody>
          <a:bodyPr>
            <a:normAutofit/>
          </a:bodyPr>
          <a:lstStyle/>
          <a:p>
            <a:r>
              <a:rPr lang="en-US"/>
              <a:t>If we have selected a volume source, we can choose to have it distributed</a:t>
            </a:r>
          </a:p>
          <a:p>
            <a:r>
              <a:rPr lang="en-US"/>
              <a:t>This will change the units to </a:t>
            </a:r>
            <a:r>
              <a:rPr lang="en-US" i="1"/>
              <a:t>unit</a:t>
            </a:r>
            <a:r>
              <a:rPr lang="en-US"/>
              <a:t>/cm</a:t>
            </a:r>
            <a:r>
              <a:rPr lang="en-US" baseline="30000"/>
              <a:t>3</a:t>
            </a:r>
          </a:p>
        </p:txBody>
      </p:sp>
      <p:sp>
        <p:nvSpPr>
          <p:cNvPr id="4" name="Date Placeholder 3">
            <a:extLst>
              <a:ext uri="{FF2B5EF4-FFF2-40B4-BE49-F238E27FC236}">
                <a16:creationId xmlns:a16="http://schemas.microsoft.com/office/drawing/2014/main" id="{412D8EB0-25B9-4064-057E-C4F161E85459}"/>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680FFBDC-3DD5-858E-544F-4C604ED79C21}"/>
              </a:ext>
            </a:extLst>
          </p:cNvPr>
          <p:cNvPicPr>
            <a:picLocks noChangeAspect="1"/>
          </p:cNvPicPr>
          <p:nvPr/>
        </p:nvPicPr>
        <p:blipFill>
          <a:blip r:embed="rId2"/>
          <a:stretch>
            <a:fillRect/>
          </a:stretch>
        </p:blipFill>
        <p:spPr>
          <a:xfrm>
            <a:off x="4953972" y="1883373"/>
            <a:ext cx="6713058" cy="4098548"/>
          </a:xfrm>
          <a:prstGeom prst="rect">
            <a:avLst/>
          </a:prstGeom>
        </p:spPr>
      </p:pic>
      <p:sp>
        <p:nvSpPr>
          <p:cNvPr id="13" name="Oval 12">
            <a:extLst>
              <a:ext uri="{FF2B5EF4-FFF2-40B4-BE49-F238E27FC236}">
                <a16:creationId xmlns:a16="http://schemas.microsoft.com/office/drawing/2014/main" id="{C69D96D3-C5A7-35B0-155C-2D1D91E29E74}"/>
              </a:ext>
            </a:extLst>
          </p:cNvPr>
          <p:cNvSpPr/>
          <p:nvPr/>
        </p:nvSpPr>
        <p:spPr>
          <a:xfrm>
            <a:off x="6941357" y="4571365"/>
            <a:ext cx="461175" cy="120128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5FA4D4C9-80E8-1174-3579-A59EA125BAC4}"/>
              </a:ext>
            </a:extLst>
          </p:cNvPr>
          <p:cNvSpPr/>
          <p:nvPr/>
        </p:nvSpPr>
        <p:spPr>
          <a:xfrm rot="3100548">
            <a:off x="6709543" y="2246286"/>
            <a:ext cx="397565" cy="3578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E76FBFE-6B48-EB7A-8802-5951390C29DD}"/>
              </a:ext>
            </a:extLst>
          </p:cNvPr>
          <p:cNvSpPr/>
          <p:nvPr/>
        </p:nvSpPr>
        <p:spPr>
          <a:xfrm rot="7697365">
            <a:off x="6295620" y="4277204"/>
            <a:ext cx="372182" cy="1828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597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1DF21-8742-F093-69F8-2EEA93611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D836DB-6F32-760C-5350-20CD6D139F97}"/>
              </a:ext>
            </a:extLst>
          </p:cNvPr>
          <p:cNvSpPr>
            <a:spLocks noGrp="1"/>
          </p:cNvSpPr>
          <p:nvPr>
            <p:ph type="title"/>
          </p:nvPr>
        </p:nvSpPr>
        <p:spPr/>
        <p:txBody>
          <a:bodyPr/>
          <a:lstStyle/>
          <a:p>
            <a:r>
              <a:rPr lang="en-US"/>
              <a:t>Dose Detail</a:t>
            </a:r>
          </a:p>
        </p:txBody>
      </p:sp>
      <p:sp>
        <p:nvSpPr>
          <p:cNvPr id="3" name="Content Placeholder 2">
            <a:extLst>
              <a:ext uri="{FF2B5EF4-FFF2-40B4-BE49-F238E27FC236}">
                <a16:creationId xmlns:a16="http://schemas.microsoft.com/office/drawing/2014/main" id="{6C11AF4C-DF15-25D4-42E9-B91FAA3ECE6A}"/>
              </a:ext>
            </a:extLst>
          </p:cNvPr>
          <p:cNvSpPr>
            <a:spLocks noGrp="1"/>
          </p:cNvSpPr>
          <p:nvPr>
            <p:ph idx="1"/>
          </p:nvPr>
        </p:nvSpPr>
        <p:spPr>
          <a:xfrm>
            <a:off x="838201" y="1999715"/>
            <a:ext cx="5053716" cy="4177247"/>
          </a:xfrm>
        </p:spPr>
        <p:txBody>
          <a:bodyPr>
            <a:normAutofit lnSpcReduction="10000"/>
          </a:bodyPr>
          <a:lstStyle/>
          <a:p>
            <a:r>
              <a:rPr lang="en-US"/>
              <a:t>Once the calculation is done the option to see dose details is available. </a:t>
            </a:r>
          </a:p>
          <a:p>
            <a:r>
              <a:rPr lang="en-US"/>
              <a:t>Simply click on “Dose Detail” and an additional window will appear </a:t>
            </a:r>
          </a:p>
          <a:p>
            <a:r>
              <a:rPr lang="en-US"/>
              <a:t>This will show dose detail for the nuclide that is selected. </a:t>
            </a:r>
          </a:p>
          <a:p>
            <a:r>
              <a:rPr lang="en-US"/>
              <a:t>**when does decay correction occur?***</a:t>
            </a:r>
          </a:p>
        </p:txBody>
      </p:sp>
      <p:sp>
        <p:nvSpPr>
          <p:cNvPr id="4" name="Date Placeholder 3">
            <a:extLst>
              <a:ext uri="{FF2B5EF4-FFF2-40B4-BE49-F238E27FC236}">
                <a16:creationId xmlns:a16="http://schemas.microsoft.com/office/drawing/2014/main" id="{7EED514D-8621-8A22-B0B8-6A432EAF0437}"/>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AC48F40A-75E5-FAE5-FA87-5DD6777284B2}"/>
              </a:ext>
            </a:extLst>
          </p:cNvPr>
          <p:cNvPicPr>
            <a:picLocks noChangeAspect="1"/>
          </p:cNvPicPr>
          <p:nvPr/>
        </p:nvPicPr>
        <p:blipFill>
          <a:blip r:embed="rId3"/>
          <a:stretch>
            <a:fillRect/>
          </a:stretch>
        </p:blipFill>
        <p:spPr>
          <a:xfrm>
            <a:off x="5984718" y="2216414"/>
            <a:ext cx="6011114" cy="3743847"/>
          </a:xfrm>
          <a:prstGeom prst="rect">
            <a:avLst/>
          </a:prstGeom>
        </p:spPr>
      </p:pic>
    </p:spTree>
    <p:extLst>
      <p:ext uri="{BB962C8B-B14F-4D97-AF65-F5344CB8AC3E}">
        <p14:creationId xmlns:p14="http://schemas.microsoft.com/office/powerpoint/2010/main" val="2481036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AE92-47EB-11B9-3054-1D49722CF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113544-6EAE-2C55-5A56-51A9ECC1A5A4}"/>
              </a:ext>
            </a:extLst>
          </p:cNvPr>
          <p:cNvSpPr>
            <a:spLocks noGrp="1"/>
          </p:cNvSpPr>
          <p:nvPr>
            <p:ph type="title"/>
          </p:nvPr>
        </p:nvSpPr>
        <p:spPr/>
        <p:txBody>
          <a:bodyPr/>
          <a:lstStyle/>
          <a:p>
            <a:r>
              <a:rPr lang="en-US"/>
              <a:t>Saving a Scenario</a:t>
            </a:r>
          </a:p>
        </p:txBody>
      </p:sp>
      <p:sp>
        <p:nvSpPr>
          <p:cNvPr id="3" name="Content Placeholder 2">
            <a:extLst>
              <a:ext uri="{FF2B5EF4-FFF2-40B4-BE49-F238E27FC236}">
                <a16:creationId xmlns:a16="http://schemas.microsoft.com/office/drawing/2014/main" id="{BAC133E3-7B5B-887E-AC83-71F36AC3846E}"/>
              </a:ext>
            </a:extLst>
          </p:cNvPr>
          <p:cNvSpPr>
            <a:spLocks noGrp="1"/>
          </p:cNvSpPr>
          <p:nvPr>
            <p:ph idx="1"/>
          </p:nvPr>
        </p:nvSpPr>
        <p:spPr>
          <a:xfrm>
            <a:off x="652206" y="1777913"/>
            <a:ext cx="5419477" cy="4435626"/>
          </a:xfrm>
        </p:spPr>
        <p:txBody>
          <a:bodyPr>
            <a:normAutofit lnSpcReduction="10000"/>
          </a:bodyPr>
          <a:lstStyle/>
          <a:p>
            <a:r>
              <a:rPr lang="en-US"/>
              <a:t>We did so much work for this, we should save it! </a:t>
            </a:r>
          </a:p>
          <a:p>
            <a:r>
              <a:rPr lang="en-US"/>
              <a:t>Choosing “Save” (or “Save as…”) from the file menu will display the scenario name in the bottom right corner. The text here will be what you input as the save name. </a:t>
            </a:r>
          </a:p>
          <a:p>
            <a:r>
              <a:rPr lang="en-US"/>
              <a:t>Now, if SkinDose is closed and re-initialized, then you can load this configuration as it was left!</a:t>
            </a:r>
          </a:p>
        </p:txBody>
      </p:sp>
      <p:sp>
        <p:nvSpPr>
          <p:cNvPr id="4" name="Date Placeholder 3">
            <a:extLst>
              <a:ext uri="{FF2B5EF4-FFF2-40B4-BE49-F238E27FC236}">
                <a16:creationId xmlns:a16="http://schemas.microsoft.com/office/drawing/2014/main" id="{B86D90F7-671D-55C6-E8B4-7587CC59D7DB}"/>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7" name="Picture 6">
            <a:extLst>
              <a:ext uri="{FF2B5EF4-FFF2-40B4-BE49-F238E27FC236}">
                <a16:creationId xmlns:a16="http://schemas.microsoft.com/office/drawing/2014/main" id="{D3BF3AD3-54CB-17C6-937D-CA3C5DE94373}"/>
              </a:ext>
            </a:extLst>
          </p:cNvPr>
          <p:cNvPicPr>
            <a:picLocks noChangeAspect="1"/>
          </p:cNvPicPr>
          <p:nvPr/>
        </p:nvPicPr>
        <p:blipFill>
          <a:blip r:embed="rId2"/>
          <a:stretch>
            <a:fillRect/>
          </a:stretch>
        </p:blipFill>
        <p:spPr>
          <a:xfrm>
            <a:off x="6096000" y="1291582"/>
            <a:ext cx="5837395" cy="3560569"/>
          </a:xfrm>
          <a:prstGeom prst="rect">
            <a:avLst/>
          </a:prstGeom>
        </p:spPr>
      </p:pic>
      <p:pic>
        <p:nvPicPr>
          <p:cNvPr id="14" name="Picture 13">
            <a:extLst>
              <a:ext uri="{FF2B5EF4-FFF2-40B4-BE49-F238E27FC236}">
                <a16:creationId xmlns:a16="http://schemas.microsoft.com/office/drawing/2014/main" id="{A055EB65-1CB0-E765-5804-CFA527B8CCB3}"/>
              </a:ext>
            </a:extLst>
          </p:cNvPr>
          <p:cNvPicPr>
            <a:picLocks noChangeAspect="1"/>
          </p:cNvPicPr>
          <p:nvPr/>
        </p:nvPicPr>
        <p:blipFill>
          <a:blip r:embed="rId3"/>
          <a:stretch>
            <a:fillRect/>
          </a:stretch>
        </p:blipFill>
        <p:spPr>
          <a:xfrm>
            <a:off x="8915400" y="5627910"/>
            <a:ext cx="3109436" cy="484384"/>
          </a:xfrm>
          <a:prstGeom prst="rect">
            <a:avLst/>
          </a:prstGeom>
        </p:spPr>
      </p:pic>
      <p:cxnSp>
        <p:nvCxnSpPr>
          <p:cNvPr id="10" name="Straight Arrow Connector 9">
            <a:extLst>
              <a:ext uri="{FF2B5EF4-FFF2-40B4-BE49-F238E27FC236}">
                <a16:creationId xmlns:a16="http://schemas.microsoft.com/office/drawing/2014/main" id="{2F5AFE00-AAB5-77A9-1AA5-F498EBEAE837}"/>
              </a:ext>
            </a:extLst>
          </p:cNvPr>
          <p:cNvCxnSpPr>
            <a:cxnSpLocks/>
          </p:cNvCxnSpPr>
          <p:nvPr/>
        </p:nvCxnSpPr>
        <p:spPr>
          <a:xfrm flipH="1">
            <a:off x="11585448" y="4813595"/>
            <a:ext cx="161953" cy="883117"/>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1B52E549-3E1D-4197-FFCF-CF8F1566FEE3}"/>
              </a:ext>
            </a:extLst>
          </p:cNvPr>
          <p:cNvCxnSpPr>
            <a:cxnSpLocks/>
          </p:cNvCxnSpPr>
          <p:nvPr/>
        </p:nvCxnSpPr>
        <p:spPr>
          <a:xfrm flipH="1">
            <a:off x="9171432" y="4783637"/>
            <a:ext cx="1931240" cy="913075"/>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45623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5CB7C-95F3-4F07-E84E-5AA9EBE4B5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42186-0426-F02E-10B2-E4E3C51E02C0}"/>
              </a:ext>
            </a:extLst>
          </p:cNvPr>
          <p:cNvSpPr>
            <a:spLocks noGrp="1"/>
          </p:cNvSpPr>
          <p:nvPr>
            <p:ph type="title"/>
          </p:nvPr>
        </p:nvSpPr>
        <p:spPr/>
        <p:txBody>
          <a:bodyPr/>
          <a:lstStyle/>
          <a:p>
            <a:r>
              <a:rPr lang="en-US"/>
              <a:t>Save Report</a:t>
            </a:r>
          </a:p>
        </p:txBody>
      </p:sp>
      <p:sp>
        <p:nvSpPr>
          <p:cNvPr id="3" name="Content Placeholder 2">
            <a:extLst>
              <a:ext uri="{FF2B5EF4-FFF2-40B4-BE49-F238E27FC236}">
                <a16:creationId xmlns:a16="http://schemas.microsoft.com/office/drawing/2014/main" id="{B1E938FB-A786-C7CE-FF23-E2EA02E6C770}"/>
              </a:ext>
            </a:extLst>
          </p:cNvPr>
          <p:cNvSpPr>
            <a:spLocks noGrp="1"/>
          </p:cNvSpPr>
          <p:nvPr>
            <p:ph idx="1"/>
          </p:nvPr>
        </p:nvSpPr>
        <p:spPr/>
        <p:txBody>
          <a:bodyPr/>
          <a:lstStyle/>
          <a:p>
            <a:r>
              <a:rPr lang="en-US"/>
              <a:t>This would also be a great time to save a report! </a:t>
            </a:r>
          </a:p>
          <a:p>
            <a:r>
              <a:rPr lang="en-US"/>
              <a:t>Detailed information will be output as a text file for further review or records. </a:t>
            </a:r>
          </a:p>
        </p:txBody>
      </p:sp>
      <p:sp>
        <p:nvSpPr>
          <p:cNvPr id="4" name="Date Placeholder 3">
            <a:extLst>
              <a:ext uri="{FF2B5EF4-FFF2-40B4-BE49-F238E27FC236}">
                <a16:creationId xmlns:a16="http://schemas.microsoft.com/office/drawing/2014/main" id="{F5AFD9C8-17E1-84F4-5BCA-B07F29742B89}"/>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889875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D3EA-9F6C-D087-E5BF-4973FCA71839}"/>
              </a:ext>
            </a:extLst>
          </p:cNvPr>
          <p:cNvSpPr>
            <a:spLocks noGrp="1"/>
          </p:cNvSpPr>
          <p:nvPr>
            <p:ph type="title"/>
          </p:nvPr>
        </p:nvSpPr>
        <p:spPr/>
        <p:txBody>
          <a:bodyPr/>
          <a:lstStyle/>
          <a:p>
            <a:r>
              <a:rPr lang="en-US"/>
              <a:t>WoundDose</a:t>
            </a:r>
          </a:p>
        </p:txBody>
      </p:sp>
      <p:sp>
        <p:nvSpPr>
          <p:cNvPr id="3" name="Content Placeholder 2">
            <a:extLst>
              <a:ext uri="{FF2B5EF4-FFF2-40B4-BE49-F238E27FC236}">
                <a16:creationId xmlns:a16="http://schemas.microsoft.com/office/drawing/2014/main" id="{6B6D43BE-89C0-E861-9505-C3D5BA136236}"/>
              </a:ext>
            </a:extLst>
          </p:cNvPr>
          <p:cNvSpPr>
            <a:spLocks noGrp="1"/>
          </p:cNvSpPr>
          <p:nvPr>
            <p:ph idx="1"/>
          </p:nvPr>
        </p:nvSpPr>
        <p:spPr/>
        <p:txBody>
          <a:bodyPr/>
          <a:lstStyle/>
          <a:p>
            <a:r>
              <a:rPr lang="en-US"/>
              <a:t>Many of the same features and functions of SkinDose but with added functionality to streamline with NCRP Report 156 (2007)</a:t>
            </a:r>
          </a:p>
          <a:p>
            <a:r>
              <a:rPr lang="en-US"/>
              <a:t>Primary focus is shallow dose equivalent, local dose equivalent and committed effective dose equivalent from subdermal introduction of radioactivity following skin injury.</a:t>
            </a:r>
          </a:p>
          <a:p>
            <a:r>
              <a:rPr lang="en-US"/>
              <a:t>Geometries of puncture material are selectable as well as material and radionuclide combinations</a:t>
            </a:r>
          </a:p>
        </p:txBody>
      </p:sp>
      <p:sp>
        <p:nvSpPr>
          <p:cNvPr id="4" name="Date Placeholder 3">
            <a:extLst>
              <a:ext uri="{FF2B5EF4-FFF2-40B4-BE49-F238E27FC236}">
                <a16:creationId xmlns:a16="http://schemas.microsoft.com/office/drawing/2014/main" id="{47EAB4D1-D929-E281-4CA3-B132CDBC73D6}"/>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66CFE930-43DE-A2D6-CB48-D3032F33386F}"/>
              </a:ext>
            </a:extLst>
          </p:cNvPr>
          <p:cNvPicPr>
            <a:picLocks noChangeAspect="1"/>
          </p:cNvPicPr>
          <p:nvPr/>
        </p:nvPicPr>
        <p:blipFill>
          <a:blip r:embed="rId3"/>
          <a:stretch>
            <a:fillRect/>
          </a:stretch>
        </p:blipFill>
        <p:spPr>
          <a:xfrm>
            <a:off x="8316443" y="1037201"/>
            <a:ext cx="3305636" cy="504895"/>
          </a:xfrm>
          <a:prstGeom prst="rect">
            <a:avLst/>
          </a:prstGeom>
        </p:spPr>
      </p:pic>
    </p:spTree>
    <p:extLst>
      <p:ext uri="{BB962C8B-B14F-4D97-AF65-F5344CB8AC3E}">
        <p14:creationId xmlns:p14="http://schemas.microsoft.com/office/powerpoint/2010/main" val="573718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5D7A8-3B26-02AD-FD30-C84EBB46ADF2}"/>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4" name="Picture 3">
            <a:extLst>
              <a:ext uri="{FF2B5EF4-FFF2-40B4-BE49-F238E27FC236}">
                <a16:creationId xmlns:a16="http://schemas.microsoft.com/office/drawing/2014/main" id="{4F341BDC-9C5B-4428-892E-2F46440B0504}"/>
              </a:ext>
            </a:extLst>
          </p:cNvPr>
          <p:cNvPicPr>
            <a:picLocks noChangeAspect="1"/>
          </p:cNvPicPr>
          <p:nvPr/>
        </p:nvPicPr>
        <p:blipFill>
          <a:blip r:embed="rId2"/>
          <a:stretch>
            <a:fillRect/>
          </a:stretch>
        </p:blipFill>
        <p:spPr>
          <a:xfrm>
            <a:off x="1455995" y="226294"/>
            <a:ext cx="4094413" cy="5964194"/>
          </a:xfrm>
          <a:prstGeom prst="rect">
            <a:avLst/>
          </a:prstGeom>
        </p:spPr>
      </p:pic>
      <p:pic>
        <p:nvPicPr>
          <p:cNvPr id="6" name="Picture 5">
            <a:extLst>
              <a:ext uri="{FF2B5EF4-FFF2-40B4-BE49-F238E27FC236}">
                <a16:creationId xmlns:a16="http://schemas.microsoft.com/office/drawing/2014/main" id="{8B328CFA-69B6-B9CD-60E5-30B4F4BE6825}"/>
              </a:ext>
            </a:extLst>
          </p:cNvPr>
          <p:cNvPicPr>
            <a:picLocks noChangeAspect="1"/>
          </p:cNvPicPr>
          <p:nvPr/>
        </p:nvPicPr>
        <p:blipFill>
          <a:blip r:embed="rId3"/>
          <a:stretch>
            <a:fillRect/>
          </a:stretch>
        </p:blipFill>
        <p:spPr>
          <a:xfrm>
            <a:off x="6641594" y="1086860"/>
            <a:ext cx="3938597" cy="5103628"/>
          </a:xfrm>
          <a:prstGeom prst="rect">
            <a:avLst/>
          </a:prstGeom>
        </p:spPr>
      </p:pic>
    </p:spTree>
    <p:extLst>
      <p:ext uri="{BB962C8B-B14F-4D97-AF65-F5344CB8AC3E}">
        <p14:creationId xmlns:p14="http://schemas.microsoft.com/office/powerpoint/2010/main" val="4274612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9102-8FAE-AE8C-D77E-6F234A154B35}"/>
              </a:ext>
            </a:extLst>
          </p:cNvPr>
          <p:cNvSpPr>
            <a:spLocks noGrp="1"/>
          </p:cNvSpPr>
          <p:nvPr>
            <p:ph type="title"/>
          </p:nvPr>
        </p:nvSpPr>
        <p:spPr>
          <a:xfrm>
            <a:off x="838200" y="1787138"/>
            <a:ext cx="10515600" cy="1009651"/>
          </a:xfrm>
        </p:spPr>
        <p:txBody>
          <a:bodyPr>
            <a:normAutofit/>
          </a:bodyPr>
          <a:lstStyle/>
          <a:p>
            <a:pPr algn="ctr"/>
            <a:r>
              <a:rPr lang="en-US"/>
              <a:t>Thank You!</a:t>
            </a:r>
          </a:p>
        </p:txBody>
      </p:sp>
      <p:sp>
        <p:nvSpPr>
          <p:cNvPr id="3" name="Date Placeholder 2">
            <a:extLst>
              <a:ext uri="{FF2B5EF4-FFF2-40B4-BE49-F238E27FC236}">
                <a16:creationId xmlns:a16="http://schemas.microsoft.com/office/drawing/2014/main" id="{1ACF399F-0B84-FFB5-4DCB-A9D0FB5BFC43}"/>
              </a:ext>
            </a:extLst>
          </p:cNvPr>
          <p:cNvSpPr>
            <a:spLocks noGrp="1"/>
          </p:cNvSpPr>
          <p:nvPr>
            <p:ph type="dt" sz="half" idx="10"/>
          </p:nvPr>
        </p:nvSpPr>
        <p:spPr/>
        <p:txBody>
          <a:bodyPr/>
          <a:lstStyle/>
          <a:p>
            <a:fld id="{3D5E0E80-49EE-6F44-A3A7-38DB96525A2F}" type="datetime1">
              <a:rPr lang="en-US" smtClean="0"/>
              <a:t>5/12/2025</a:t>
            </a:fld>
            <a:endParaRPr lang="en-US"/>
          </a:p>
        </p:txBody>
      </p:sp>
      <p:sp>
        <p:nvSpPr>
          <p:cNvPr id="4" name="Title 1">
            <a:extLst>
              <a:ext uri="{FF2B5EF4-FFF2-40B4-BE49-F238E27FC236}">
                <a16:creationId xmlns:a16="http://schemas.microsoft.com/office/drawing/2014/main" id="{B21E14F7-67F2-0D3B-8F20-BA02FE0E6151}"/>
              </a:ext>
            </a:extLst>
          </p:cNvPr>
          <p:cNvSpPr txBox="1">
            <a:spLocks/>
          </p:cNvSpPr>
          <p:nvPr/>
        </p:nvSpPr>
        <p:spPr>
          <a:xfrm>
            <a:off x="895184" y="3076574"/>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264B"/>
                </a:solidFill>
                <a:latin typeface=""/>
                <a:ea typeface="+mj-ea"/>
                <a:cs typeface="+mj-cs"/>
              </a:defRPr>
            </a:lvl1pPr>
          </a:lstStyle>
          <a:p>
            <a:pPr algn="ctr"/>
            <a:r>
              <a:rPr lang="en-US"/>
              <a:t>Questions? </a:t>
            </a:r>
          </a:p>
        </p:txBody>
      </p:sp>
    </p:spTree>
    <p:extLst>
      <p:ext uri="{BB962C8B-B14F-4D97-AF65-F5344CB8AC3E}">
        <p14:creationId xmlns:p14="http://schemas.microsoft.com/office/powerpoint/2010/main" val="339567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02BE-0C21-CEF1-9330-42ADC9AFE116}"/>
              </a:ext>
            </a:extLst>
          </p:cNvPr>
          <p:cNvSpPr>
            <a:spLocks noGrp="1"/>
          </p:cNvSpPr>
          <p:nvPr>
            <p:ph type="title"/>
          </p:nvPr>
        </p:nvSpPr>
        <p:spPr>
          <a:xfrm>
            <a:off x="838200" y="810676"/>
            <a:ext cx="10515600" cy="1009651"/>
          </a:xfrm>
        </p:spPr>
        <p:txBody>
          <a:bodyPr/>
          <a:lstStyle/>
          <a:p>
            <a:r>
              <a:rPr lang="en-US"/>
              <a:t>NeutronDose</a:t>
            </a:r>
          </a:p>
        </p:txBody>
      </p:sp>
      <p:sp>
        <p:nvSpPr>
          <p:cNvPr id="3" name="Content Placeholder 2">
            <a:extLst>
              <a:ext uri="{FF2B5EF4-FFF2-40B4-BE49-F238E27FC236}">
                <a16:creationId xmlns:a16="http://schemas.microsoft.com/office/drawing/2014/main" id="{9653506B-89AE-1C2C-88ED-7B6F03309535}"/>
              </a:ext>
            </a:extLst>
          </p:cNvPr>
          <p:cNvSpPr>
            <a:spLocks noGrp="1"/>
          </p:cNvSpPr>
          <p:nvPr>
            <p:ph idx="1"/>
          </p:nvPr>
        </p:nvSpPr>
        <p:spPr>
          <a:xfrm>
            <a:off x="838200" y="1870077"/>
            <a:ext cx="10515600" cy="4177247"/>
          </a:xfrm>
        </p:spPr>
        <p:txBody>
          <a:bodyPr/>
          <a:lstStyle/>
          <a:p>
            <a:r>
              <a:rPr lang="en-US"/>
              <a:t>Estimation of shallow tissue dose at specified depth following exposure to a source of neutrons with energies ranging from thermal to fast.</a:t>
            </a:r>
          </a:p>
          <a:p>
            <a:r>
              <a:rPr lang="en-US"/>
              <a:t>The user can select the neutron source, from spontaneous or induced fission, alpha-neutron and photon-neutron reactions, or monoenergetic sources. </a:t>
            </a:r>
          </a:p>
          <a:p>
            <a:r>
              <a:rPr lang="en-US"/>
              <a:t>The user can select a shield for dose output that is shielded and unshielded. </a:t>
            </a:r>
          </a:p>
        </p:txBody>
      </p:sp>
      <p:sp>
        <p:nvSpPr>
          <p:cNvPr id="4" name="Date Placeholder 3">
            <a:extLst>
              <a:ext uri="{FF2B5EF4-FFF2-40B4-BE49-F238E27FC236}">
                <a16:creationId xmlns:a16="http://schemas.microsoft.com/office/drawing/2014/main" id="{BFAAB49E-9E51-B575-F040-3ED2F99ABAC1}"/>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6BDF2976-B58F-44F3-CEC5-D5A6CC3C2231}"/>
              </a:ext>
            </a:extLst>
          </p:cNvPr>
          <p:cNvPicPr>
            <a:picLocks noChangeAspect="1"/>
          </p:cNvPicPr>
          <p:nvPr/>
        </p:nvPicPr>
        <p:blipFill>
          <a:blip r:embed="rId3"/>
          <a:stretch>
            <a:fillRect/>
          </a:stretch>
        </p:blipFill>
        <p:spPr>
          <a:xfrm>
            <a:off x="7810005" y="1111810"/>
            <a:ext cx="3543795" cy="533474"/>
          </a:xfrm>
          <a:prstGeom prst="rect">
            <a:avLst/>
          </a:prstGeom>
        </p:spPr>
      </p:pic>
      <p:pic>
        <p:nvPicPr>
          <p:cNvPr id="8" name="Picture 7">
            <a:extLst>
              <a:ext uri="{FF2B5EF4-FFF2-40B4-BE49-F238E27FC236}">
                <a16:creationId xmlns:a16="http://schemas.microsoft.com/office/drawing/2014/main" id="{9ADCD5D9-18DD-FBD6-F042-BD68E6F9959A}"/>
              </a:ext>
            </a:extLst>
          </p:cNvPr>
          <p:cNvPicPr>
            <a:picLocks noChangeAspect="1"/>
          </p:cNvPicPr>
          <p:nvPr/>
        </p:nvPicPr>
        <p:blipFill>
          <a:blip r:embed="rId4"/>
          <a:stretch>
            <a:fillRect/>
          </a:stretch>
        </p:blipFill>
        <p:spPr>
          <a:xfrm>
            <a:off x="6200056" y="4904391"/>
            <a:ext cx="5153744" cy="1362265"/>
          </a:xfrm>
          <a:prstGeom prst="rect">
            <a:avLst/>
          </a:prstGeom>
        </p:spPr>
      </p:pic>
    </p:spTree>
    <p:extLst>
      <p:ext uri="{BB962C8B-B14F-4D97-AF65-F5344CB8AC3E}">
        <p14:creationId xmlns:p14="http://schemas.microsoft.com/office/powerpoint/2010/main" val="2185627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A36F-EB89-E5EF-2397-69DAD10E5258}"/>
              </a:ext>
            </a:extLst>
          </p:cNvPr>
          <p:cNvSpPr>
            <a:spLocks noGrp="1"/>
          </p:cNvSpPr>
          <p:nvPr>
            <p:ph type="title"/>
          </p:nvPr>
        </p:nvSpPr>
        <p:spPr/>
        <p:txBody>
          <a:bodyPr/>
          <a:lstStyle/>
          <a:p>
            <a:r>
              <a:rPr lang="en-US"/>
              <a:t>EyeDose</a:t>
            </a:r>
          </a:p>
        </p:txBody>
      </p:sp>
      <p:sp>
        <p:nvSpPr>
          <p:cNvPr id="3" name="Content Placeholder 2">
            <a:extLst>
              <a:ext uri="{FF2B5EF4-FFF2-40B4-BE49-F238E27FC236}">
                <a16:creationId xmlns:a16="http://schemas.microsoft.com/office/drawing/2014/main" id="{0CA281C6-1840-E5E1-5CDD-92CE1D792068}"/>
              </a:ext>
            </a:extLst>
          </p:cNvPr>
          <p:cNvSpPr>
            <a:spLocks noGrp="1"/>
          </p:cNvSpPr>
          <p:nvPr>
            <p:ph idx="1"/>
          </p:nvPr>
        </p:nvSpPr>
        <p:spPr/>
        <p:txBody>
          <a:bodyPr/>
          <a:lstStyle/>
          <a:p>
            <a:r>
              <a:rPr lang="en-US"/>
              <a:t>Evaluates photon and electron dose to the lens of the eye. </a:t>
            </a:r>
          </a:p>
          <a:p>
            <a:r>
              <a:rPr lang="en-US"/>
              <a:t>Chose from a list of nuclides in ICRP 38, ICRP 107 (no progeny) or monoenergetic source.</a:t>
            </a:r>
          </a:p>
          <a:p>
            <a:r>
              <a:rPr lang="en-US"/>
              <a:t>Shielding is available as standard safety glasses containing 2 mm leaded glass. </a:t>
            </a:r>
          </a:p>
        </p:txBody>
      </p:sp>
      <p:sp>
        <p:nvSpPr>
          <p:cNvPr id="4" name="Date Placeholder 3">
            <a:extLst>
              <a:ext uri="{FF2B5EF4-FFF2-40B4-BE49-F238E27FC236}">
                <a16:creationId xmlns:a16="http://schemas.microsoft.com/office/drawing/2014/main" id="{16093E9C-C802-DCB1-9987-3914F68E0DD0}"/>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80FB64C2-54ED-2987-AE54-E87B67FED549}"/>
              </a:ext>
            </a:extLst>
          </p:cNvPr>
          <p:cNvPicPr>
            <a:picLocks noChangeAspect="1"/>
          </p:cNvPicPr>
          <p:nvPr/>
        </p:nvPicPr>
        <p:blipFill>
          <a:blip r:embed="rId2"/>
          <a:stretch>
            <a:fillRect/>
          </a:stretch>
        </p:blipFill>
        <p:spPr>
          <a:xfrm>
            <a:off x="8743586" y="1027017"/>
            <a:ext cx="2610214" cy="609685"/>
          </a:xfrm>
          <a:prstGeom prst="rect">
            <a:avLst/>
          </a:prstGeom>
        </p:spPr>
      </p:pic>
      <p:pic>
        <p:nvPicPr>
          <p:cNvPr id="8" name="Picture 7">
            <a:extLst>
              <a:ext uri="{FF2B5EF4-FFF2-40B4-BE49-F238E27FC236}">
                <a16:creationId xmlns:a16="http://schemas.microsoft.com/office/drawing/2014/main" id="{A0947EDD-1032-5FFD-8868-D0327C718F6F}"/>
              </a:ext>
            </a:extLst>
          </p:cNvPr>
          <p:cNvPicPr>
            <a:picLocks noChangeAspect="1"/>
          </p:cNvPicPr>
          <p:nvPr/>
        </p:nvPicPr>
        <p:blipFill>
          <a:blip r:embed="rId3"/>
          <a:stretch>
            <a:fillRect/>
          </a:stretch>
        </p:blipFill>
        <p:spPr>
          <a:xfrm>
            <a:off x="5011946" y="4159206"/>
            <a:ext cx="4930607" cy="2017756"/>
          </a:xfrm>
          <a:prstGeom prst="rect">
            <a:avLst/>
          </a:prstGeom>
        </p:spPr>
      </p:pic>
    </p:spTree>
    <p:extLst>
      <p:ext uri="{BB962C8B-B14F-4D97-AF65-F5344CB8AC3E}">
        <p14:creationId xmlns:p14="http://schemas.microsoft.com/office/powerpoint/2010/main" val="1715046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A453-E436-027B-A01E-091CE06BFD62}"/>
              </a:ext>
            </a:extLst>
          </p:cNvPr>
          <p:cNvSpPr>
            <a:spLocks noGrp="1"/>
          </p:cNvSpPr>
          <p:nvPr>
            <p:ph type="title"/>
          </p:nvPr>
        </p:nvSpPr>
        <p:spPr>
          <a:xfrm>
            <a:off x="838200" y="614930"/>
            <a:ext cx="10515600" cy="1009651"/>
          </a:xfrm>
        </p:spPr>
        <p:txBody>
          <a:bodyPr/>
          <a:lstStyle/>
          <a:p>
            <a:r>
              <a:rPr lang="en-US"/>
              <a:t>RadToolbox</a:t>
            </a:r>
          </a:p>
        </p:txBody>
      </p:sp>
      <p:sp>
        <p:nvSpPr>
          <p:cNvPr id="3" name="Content Placeholder 2">
            <a:extLst>
              <a:ext uri="{FF2B5EF4-FFF2-40B4-BE49-F238E27FC236}">
                <a16:creationId xmlns:a16="http://schemas.microsoft.com/office/drawing/2014/main" id="{6991EE77-BDC4-F46E-1F85-810BD1B844FA}"/>
              </a:ext>
            </a:extLst>
          </p:cNvPr>
          <p:cNvSpPr>
            <a:spLocks noGrp="1"/>
          </p:cNvSpPr>
          <p:nvPr>
            <p:ph idx="1"/>
          </p:nvPr>
        </p:nvSpPr>
        <p:spPr>
          <a:xfrm>
            <a:off x="838200" y="1624581"/>
            <a:ext cx="5924909" cy="4177247"/>
          </a:xfrm>
        </p:spPr>
        <p:txBody>
          <a:bodyPr>
            <a:normAutofit lnSpcReduction="10000"/>
          </a:bodyPr>
          <a:lstStyle/>
          <a:p>
            <a:r>
              <a:rPr lang="en-US"/>
              <a:t>Repository of physical, biological and radiological data of interest in radiation protection. </a:t>
            </a:r>
          </a:p>
          <a:p>
            <a:r>
              <a:rPr lang="en-US"/>
              <a:t>View and extract a variety of data to assess radiological conditions</a:t>
            </a:r>
          </a:p>
          <a:p>
            <a:r>
              <a:rPr lang="en-US"/>
              <a:t>Includes biological data, nuclear decay data, dose and risk coefficients, dose calculations and other material data to be displayed for user calculations or exported to excel for further analysis</a:t>
            </a:r>
          </a:p>
        </p:txBody>
      </p:sp>
      <p:sp>
        <p:nvSpPr>
          <p:cNvPr id="4" name="Date Placeholder 3">
            <a:extLst>
              <a:ext uri="{FF2B5EF4-FFF2-40B4-BE49-F238E27FC236}">
                <a16:creationId xmlns:a16="http://schemas.microsoft.com/office/drawing/2014/main" id="{C8656FE8-BA98-545D-B8C5-ECC46DFBF164}"/>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00D1C74D-454A-9655-B1DA-F40D9D283109}"/>
              </a:ext>
            </a:extLst>
          </p:cNvPr>
          <p:cNvPicPr>
            <a:picLocks noChangeAspect="1"/>
          </p:cNvPicPr>
          <p:nvPr/>
        </p:nvPicPr>
        <p:blipFill>
          <a:blip r:embed="rId2"/>
          <a:stretch>
            <a:fillRect/>
          </a:stretch>
        </p:blipFill>
        <p:spPr>
          <a:xfrm>
            <a:off x="7303988" y="1119755"/>
            <a:ext cx="4272662" cy="4750310"/>
          </a:xfrm>
          <a:prstGeom prst="rect">
            <a:avLst/>
          </a:prstGeom>
        </p:spPr>
      </p:pic>
    </p:spTree>
    <p:extLst>
      <p:ext uri="{BB962C8B-B14F-4D97-AF65-F5344CB8AC3E}">
        <p14:creationId xmlns:p14="http://schemas.microsoft.com/office/powerpoint/2010/main" val="1545275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BD6A7F-93B7-4B44-CE29-6E27BC45C5D6}"/>
              </a:ext>
            </a:extLst>
          </p:cNvPr>
          <p:cNvPicPr>
            <a:picLocks noChangeAspect="1"/>
          </p:cNvPicPr>
          <p:nvPr/>
        </p:nvPicPr>
        <p:blipFill>
          <a:blip r:embed="rId2"/>
          <a:stretch>
            <a:fillRect/>
          </a:stretch>
        </p:blipFill>
        <p:spPr>
          <a:xfrm>
            <a:off x="3690643" y="2053703"/>
            <a:ext cx="2405357" cy="3921498"/>
          </a:xfrm>
          <a:prstGeom prst="rect">
            <a:avLst/>
          </a:prstGeom>
          <a:ln>
            <a:solidFill>
              <a:srgbClr val="00264B"/>
            </a:solidFill>
          </a:ln>
        </p:spPr>
      </p:pic>
      <p:sp>
        <p:nvSpPr>
          <p:cNvPr id="2" name="Title 1">
            <a:extLst>
              <a:ext uri="{FF2B5EF4-FFF2-40B4-BE49-F238E27FC236}">
                <a16:creationId xmlns:a16="http://schemas.microsoft.com/office/drawing/2014/main" id="{1410F20C-4625-AA02-7298-BFBC127877FB}"/>
              </a:ext>
            </a:extLst>
          </p:cNvPr>
          <p:cNvSpPr>
            <a:spLocks noGrp="1"/>
          </p:cNvSpPr>
          <p:nvPr>
            <p:ph type="title"/>
          </p:nvPr>
        </p:nvSpPr>
        <p:spPr>
          <a:xfrm>
            <a:off x="469430" y="994625"/>
            <a:ext cx="6573921" cy="1009651"/>
          </a:xfrm>
        </p:spPr>
        <p:txBody>
          <a:bodyPr>
            <a:normAutofit/>
          </a:bodyPr>
          <a:lstStyle/>
          <a:p>
            <a:r>
              <a:rPr lang="en-US" sz="3600" dirty="0"/>
              <a:t>Extravasation</a:t>
            </a:r>
          </a:p>
        </p:txBody>
      </p:sp>
      <p:sp>
        <p:nvSpPr>
          <p:cNvPr id="3" name="Content Placeholder 2">
            <a:extLst>
              <a:ext uri="{FF2B5EF4-FFF2-40B4-BE49-F238E27FC236}">
                <a16:creationId xmlns:a16="http://schemas.microsoft.com/office/drawing/2014/main" id="{FFCE614C-3BD1-5D48-C3A9-E96E827480EC}"/>
              </a:ext>
            </a:extLst>
          </p:cNvPr>
          <p:cNvSpPr>
            <a:spLocks noGrp="1"/>
          </p:cNvSpPr>
          <p:nvPr>
            <p:ph idx="1"/>
          </p:nvPr>
        </p:nvSpPr>
        <p:spPr>
          <a:xfrm>
            <a:off x="978720" y="4485004"/>
            <a:ext cx="10656277" cy="796570"/>
          </a:xfrm>
        </p:spPr>
        <p:txBody>
          <a:bodyPr>
            <a:normAutofit/>
          </a:bodyPr>
          <a:lstStyle/>
          <a:p>
            <a:pPr marL="0" indent="0">
              <a:buNone/>
            </a:pPr>
            <a:r>
              <a:rPr lang="en-US" dirty="0"/>
              <a:t>new module			             now available in VARSKIN+</a:t>
            </a:r>
          </a:p>
        </p:txBody>
      </p:sp>
      <p:sp>
        <p:nvSpPr>
          <p:cNvPr id="4" name="Rectangle: Rounded Corners 3">
            <a:extLst>
              <a:ext uri="{FF2B5EF4-FFF2-40B4-BE49-F238E27FC236}">
                <a16:creationId xmlns:a16="http://schemas.microsoft.com/office/drawing/2014/main" id="{84B8413C-5542-EE3C-4D28-69A2A6F74DB3}"/>
              </a:ext>
            </a:extLst>
          </p:cNvPr>
          <p:cNvSpPr/>
          <p:nvPr/>
        </p:nvSpPr>
        <p:spPr>
          <a:xfrm>
            <a:off x="978720" y="4375127"/>
            <a:ext cx="10656277" cy="621323"/>
          </a:xfrm>
          <a:prstGeom prst="roundRect">
            <a:avLst/>
          </a:pr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3692F31-9148-74FA-2A52-56719669DB99}"/>
              </a:ext>
            </a:extLst>
          </p:cNvPr>
          <p:cNvPicPr>
            <a:picLocks noChangeAspect="1"/>
          </p:cNvPicPr>
          <p:nvPr/>
        </p:nvPicPr>
        <p:blipFill>
          <a:blip r:embed="rId3"/>
          <a:stretch>
            <a:fillRect/>
          </a:stretch>
        </p:blipFill>
        <p:spPr>
          <a:xfrm>
            <a:off x="8538940" y="1232713"/>
            <a:ext cx="3096057" cy="533474"/>
          </a:xfrm>
          <a:prstGeom prst="rect">
            <a:avLst/>
          </a:prstGeom>
        </p:spPr>
      </p:pic>
    </p:spTree>
    <p:extLst>
      <p:ext uri="{BB962C8B-B14F-4D97-AF65-F5344CB8AC3E}">
        <p14:creationId xmlns:p14="http://schemas.microsoft.com/office/powerpoint/2010/main" val="2978780325"/>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44546A"/>
      </a:dk2>
      <a:lt2>
        <a:srgbClr val="E7E6E6"/>
      </a:lt2>
      <a:accent1>
        <a:srgbClr val="002966"/>
      </a:accent1>
      <a:accent2>
        <a:srgbClr val="DC4405"/>
      </a:accent2>
      <a:accent3>
        <a:srgbClr val="4B9CD3"/>
      </a:accent3>
      <a:accent4>
        <a:srgbClr val="FFC000"/>
      </a:accent4>
      <a:accent5>
        <a:srgbClr val="92D050"/>
      </a:accent5>
      <a:accent6>
        <a:srgbClr val="7030A0"/>
      </a:accent6>
      <a:hlink>
        <a:srgbClr val="4B9CD3"/>
      </a:hlink>
      <a:folHlink>
        <a:srgbClr val="DC440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D Presentation Template 2024" id="{81097CCE-A60C-094F-8C7E-F137CEB4C6CE}" vid="{28BAA774-E5D1-B544-8674-0C689DEEF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89bf431-880a-4b72-abca-ccf1bbc5d2b3" xsi:nil="true"/>
    <lcf76f155ced4ddcb4097134ff3c332f xmlns="aa9071de-f1d9-4b23-83dd-08b1335a140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34D12BCFAC0240A20826305D23CE28" ma:contentTypeVersion="14" ma:contentTypeDescription="Create a new document." ma:contentTypeScope="" ma:versionID="6a410a70177dc963b049859032de4722">
  <xsd:schema xmlns:xsd="http://www.w3.org/2001/XMLSchema" xmlns:xs="http://www.w3.org/2001/XMLSchema" xmlns:p="http://schemas.microsoft.com/office/2006/metadata/properties" xmlns:ns2="aa9071de-f1d9-4b23-83dd-08b1335a1407" xmlns:ns3="389bf431-880a-4b72-abca-ccf1bbc5d2b3" targetNamespace="http://schemas.microsoft.com/office/2006/metadata/properties" ma:root="true" ma:fieldsID="27e031d7d14e29b70c896fdef788ae4d" ns2:_="" ns3:_="">
    <xsd:import namespace="aa9071de-f1d9-4b23-83dd-08b1335a1407"/>
    <xsd:import namespace="389bf431-880a-4b72-abca-ccf1bbc5d2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071de-f1d9-4b23-83dd-08b1335a1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6f26c1-4773-4e55-850a-517a34df127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9bf431-880a-4b72-abca-ccf1bbc5d2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27e5a9-8856-4740-9166-a61a114cd949}" ma:internalName="TaxCatchAll" ma:showField="CatchAllData" ma:web="389bf431-880a-4b72-abca-ccf1bbc5d2b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889D0C3-9219-4D47-B9F3-2377CE70C431}">
  <ds:schemaRefs>
    <ds:schemaRef ds:uri="http://www.w3.org/XML/1998/namespace"/>
    <ds:schemaRef ds:uri="http://schemas.microsoft.com/office/2006/documentManagement/types"/>
    <ds:schemaRef ds:uri="http://purl.org/dc/elements/1.1/"/>
    <ds:schemaRef ds:uri="http://purl.org/dc/terms/"/>
    <ds:schemaRef ds:uri="0f19d186-8a15-45fa-92c4-b043d88b87b1"/>
    <ds:schemaRef ds:uri="http://schemas.microsoft.com/office/infopath/2007/PartnerControls"/>
    <ds:schemaRef ds:uri="http://schemas.openxmlformats.org/package/2006/metadata/core-properties"/>
    <ds:schemaRef ds:uri="967d6c68-631f-4c5f-a346-087e98380d78"/>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7C0204D-6C6A-4A61-B87C-017BE5E581D5}"/>
</file>

<file path=customXml/itemProps3.xml><?xml version="1.0" encoding="utf-8"?>
<ds:datastoreItem xmlns:ds="http://schemas.openxmlformats.org/officeDocument/2006/customXml" ds:itemID="{E6945A35-6AF9-4AA8-A8B1-540F2AEFF344}">
  <ds:schemaRefs>
    <ds:schemaRef ds:uri="http://schemas.microsoft.com/sharepoint/v3/contenttype/forms"/>
  </ds:schemaRefs>
</ds:datastoreItem>
</file>

<file path=customXml/itemProps4.xml><?xml version="1.0" encoding="utf-8"?>
<ds:datastoreItem xmlns:ds="http://schemas.openxmlformats.org/officeDocument/2006/customXml" ds:itemID="{9A6385BF-27FC-403E-B409-157B0E7D5566}"/>
</file>

<file path=docProps/app.xml><?xml version="1.0" encoding="utf-8"?>
<Properties xmlns="http://schemas.openxmlformats.org/officeDocument/2006/extended-properties" xmlns:vt="http://schemas.openxmlformats.org/officeDocument/2006/docPropsVTypes">
  <Template>RCD Presentation</Template>
  <TotalTime>196</TotalTime>
  <Words>3046</Words>
  <Application>Microsoft Office PowerPoint</Application>
  <PresentationFormat>Widescreen</PresentationFormat>
  <Paragraphs>297</Paragraphs>
  <Slides>51</Slides>
  <Notes>16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Google Sans</vt:lpstr>
      <vt:lpstr>Libre Franklin</vt:lpstr>
      <vt:lpstr>Wingdings</vt:lpstr>
      <vt:lpstr>Custom Design</vt:lpstr>
      <vt:lpstr>VARSKIN+ 2.0</vt:lpstr>
      <vt:lpstr>OUTLINE</vt:lpstr>
      <vt:lpstr>SkinDose</vt:lpstr>
      <vt:lpstr>SkinDose</vt:lpstr>
      <vt:lpstr>WoundDose</vt:lpstr>
      <vt:lpstr>NeutronDose</vt:lpstr>
      <vt:lpstr>EyeDose</vt:lpstr>
      <vt:lpstr>RadToolbox</vt:lpstr>
      <vt:lpstr>Extravasation</vt:lpstr>
      <vt:lpstr>PowerPoint Presentation</vt:lpstr>
      <vt:lpstr>Timeline input screen</vt:lpstr>
      <vt:lpstr>Results screen</vt:lpstr>
      <vt:lpstr>VARSKIN+ 2.0 </vt:lpstr>
      <vt:lpstr>OUTLINE</vt:lpstr>
      <vt:lpstr>Opening Screen</vt:lpstr>
      <vt:lpstr>Main Interface</vt:lpstr>
      <vt:lpstr>File Menu</vt:lpstr>
      <vt:lpstr>Input Validation</vt:lpstr>
      <vt:lpstr>PowerPoint Presentation</vt:lpstr>
      <vt:lpstr>Language Selection</vt:lpstr>
      <vt:lpstr>Help – About </vt:lpstr>
      <vt:lpstr>Help – User Manual </vt:lpstr>
      <vt:lpstr>PowerPoint Presentation</vt:lpstr>
      <vt:lpstr>SkinDose GUI</vt:lpstr>
      <vt:lpstr>Model Diagram</vt:lpstr>
      <vt:lpstr>Source Geometry Type</vt:lpstr>
      <vt:lpstr>Source Geometry Inputs</vt:lpstr>
      <vt:lpstr>PowerPoint Presentation</vt:lpstr>
      <vt:lpstr>Syringe Source</vt:lpstr>
      <vt:lpstr>Exposure Inputs</vt:lpstr>
      <vt:lpstr>Dose Depths of Regulatory Importance in the US (USNRC)</vt:lpstr>
      <vt:lpstr>Dose Depth</vt:lpstr>
      <vt:lpstr>Exposure Inputs</vt:lpstr>
      <vt:lpstr>Covers</vt:lpstr>
      <vt:lpstr>Special Options</vt:lpstr>
      <vt:lpstr>Input Source and Activity</vt:lpstr>
      <vt:lpstr>PowerPoint Presentation</vt:lpstr>
      <vt:lpstr>PowerPoint Presentation</vt:lpstr>
      <vt:lpstr>PowerPoint Presentation</vt:lpstr>
      <vt:lpstr>Nuclide Information</vt:lpstr>
      <vt:lpstr>Activity and Units</vt:lpstr>
      <vt:lpstr>PowerPoint Presentation</vt:lpstr>
      <vt:lpstr>PowerPoint Presentation</vt:lpstr>
      <vt:lpstr>PowerPoint Presentation</vt:lpstr>
      <vt:lpstr>Dose Results</vt:lpstr>
      <vt:lpstr>Distributed Source</vt:lpstr>
      <vt:lpstr>Dose Detail</vt:lpstr>
      <vt:lpstr>Saving a Scenario</vt:lpstr>
      <vt:lpstr>Save Report</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Charlotte Rose</dc:creator>
  <cp:lastModifiedBy>Charlotte Rose</cp:lastModifiedBy>
  <cp:revision>3</cp:revision>
  <dcterms:created xsi:type="dcterms:W3CDTF">2024-08-12T19:42:55Z</dcterms:created>
  <dcterms:modified xsi:type="dcterms:W3CDTF">2025-05-12T18:02:38Z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0x0101004E34D12BCFAC0240A20826305D23CE28</vt:lpwstr>
  </property>
  <property fmtid="{D5CDD505-2E9C-101B-9397-08002B2CF9AE}" pid="3" name="MediaServiceImageTags">
    <vt:lpwstr/>
  </property>
  <property fmtid="{D5CDD505-2E9C-101B-9397-08002B2CF9AE}" pid="4" name="_dlc_DocIdItemGuid">
    <vt:lpwstr>a829c9ff-b547-4088-82d6-7381d2151558</vt:lpwstr>
  </property>
</Properties>
</file>