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20"/>
  </p:notesMasterIdLst>
  <p:sldIdLst>
    <p:sldId id="270" r:id="rId6"/>
    <p:sldId id="285" r:id="rId7"/>
    <p:sldId id="262" r:id="rId8"/>
    <p:sldId id="261" r:id="rId9"/>
    <p:sldId id="281" r:id="rId10"/>
    <p:sldId id="271" r:id="rId11"/>
    <p:sldId id="282" r:id="rId12"/>
    <p:sldId id="283" r:id="rId13"/>
    <p:sldId id="284" r:id="rId14"/>
    <p:sldId id="273" r:id="rId15"/>
    <p:sldId id="280" r:id="rId16"/>
    <p:sldId id="277" r:id="rId17"/>
    <p:sldId id="286" r:id="rId18"/>
    <p:sldId id="267" r:id="rId19"/>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F86B4D-B8DB-0035-D1AF-23759C156675}" name="Sesin, Verena" initials="VS" userId="S::verena.sesin@cnsc-ccsn.gc.ca::fddc8c1c-0203-4502-8cb2-8190dc2e3928" providerId="AD"/>
  <p188:author id="{FD351384-D060-9ACD-DBEB-4473C1C542A2}" name="Shawkat, Mohamed" initials="MS" userId="S::mohamed.shawkat@cnsc-ccsn.gc.ca::f4289515-b7de-4655-8403-e99247e27c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A54"/>
    <a:srgbClr val="FEEBDE"/>
    <a:srgbClr val="FFF8E9"/>
    <a:srgbClr val="769DDB"/>
    <a:srgbClr val="FCE6DA"/>
    <a:srgbClr val="FACFBC"/>
    <a:srgbClr val="FED9BF"/>
    <a:srgbClr val="1CAEE5"/>
    <a:srgbClr val="2D73AE"/>
    <a:srgbClr val="F1C6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2" autoAdjust="0"/>
    <p:restoredTop sz="67987" autoAdjust="0"/>
  </p:normalViewPr>
  <p:slideViewPr>
    <p:cSldViewPr snapToGrid="0">
      <p:cViewPr varScale="1">
        <p:scale>
          <a:sx n="75" d="100"/>
          <a:sy n="75" d="100"/>
        </p:scale>
        <p:origin x="1866" y="66"/>
      </p:cViewPr>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4" Type="http://schemas.openxmlformats.org/officeDocument/2006/relationships/tableStyles" Target="tableStyles.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411F4-423B-4B10-AB67-B0E96376F767}" type="datetimeFigureOut">
              <a:rPr lang="en-CA" smtClean="0"/>
              <a:t>2025-04-22</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3D43B-9D9B-4DE2-A951-8B008C716328}" type="slidenum">
              <a:rPr lang="en-CA" smtClean="0"/>
              <a:t>‹#›</a:t>
            </a:fld>
            <a:endParaRPr lang="en-CA" dirty="0"/>
          </a:p>
        </p:txBody>
      </p:sp>
    </p:spTree>
    <p:extLst>
      <p:ext uri="{BB962C8B-B14F-4D97-AF65-F5344CB8AC3E}">
        <p14:creationId xmlns:p14="http://schemas.microsoft.com/office/powerpoint/2010/main" val="342474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VERENA</a:t>
            </a:r>
          </a:p>
          <a:p>
            <a:r>
              <a:rPr lang="en-CA" dirty="0"/>
              <a:t>Good morning everyone. My co-presenters and I are pleased to present on the </a:t>
            </a:r>
            <a:r>
              <a:rPr lang="en-US" dirty="0"/>
              <a:t>Use of RASCAL in the CNSC’s Emergency Operations Centre, and lessons learned from a recent emergency exercise. </a:t>
            </a:r>
          </a:p>
          <a:p>
            <a:r>
              <a:rPr lang="en-US" dirty="0"/>
              <a:t>Myself and Gaetan, we are part of the EOC’s Protective Actions Group, and Mohamed is part of the Reactor Safety Group. Both of our groups work closely together, as we will illustrate in the following slides.</a:t>
            </a:r>
            <a:endParaRPr lang="en-CA" dirty="0"/>
          </a:p>
        </p:txBody>
      </p:sp>
      <p:sp>
        <p:nvSpPr>
          <p:cNvPr id="4" name="Slide Number Placeholder 3"/>
          <p:cNvSpPr>
            <a:spLocks noGrp="1"/>
          </p:cNvSpPr>
          <p:nvPr>
            <p:ph type="sldNum" sz="quarter" idx="5"/>
          </p:nvPr>
        </p:nvSpPr>
        <p:spPr/>
        <p:txBody>
          <a:bodyPr/>
          <a:lstStyle/>
          <a:p>
            <a:fld id="{9EA3D43B-9D9B-4DE2-A951-8B008C716328}" type="slidenum">
              <a:rPr lang="en-CA" smtClean="0"/>
              <a:t>1</a:t>
            </a:fld>
            <a:endParaRPr lang="en-CA" dirty="0"/>
          </a:p>
        </p:txBody>
      </p:sp>
    </p:spTree>
    <p:extLst>
      <p:ext uri="{BB962C8B-B14F-4D97-AF65-F5344CB8AC3E}">
        <p14:creationId xmlns:p14="http://schemas.microsoft.com/office/powerpoint/2010/main" val="2246233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VERENA</a:t>
            </a:r>
          </a:p>
          <a:p>
            <a:r>
              <a:rPr lang="en-US" dirty="0"/>
              <a:t>I will now present the lessons learned for the </a:t>
            </a:r>
            <a:r>
              <a:rPr lang="en-CA" sz="1200" b="0" dirty="0"/>
              <a:t>Protective Actions Group, starting with two lessons that relate to the design of the emergency exercise.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Our first lesion, or lesson #4 overall, is about the weather </a:t>
            </a:r>
            <a:r>
              <a:rPr lang="en-US" sz="1200" b="0" dirty="0"/>
              <a:t>data for dispersion modelling. We learned that clarity on the </a:t>
            </a:r>
            <a:r>
              <a:rPr lang="en-CA" sz="1200" dirty="0"/>
              <a:t>source of scripted weather data to be used in RASCAL is important. During the exercise, there were a few issues with the interpretation of additional sources of weather data with information provided in the STARTEX package regarding the wind direction. The </a:t>
            </a:r>
            <a:r>
              <a:rPr lang="en-US" dirty="0"/>
              <a:t>STARTEX package noted </a:t>
            </a:r>
            <a:r>
              <a:rPr lang="en-CA" sz="1200" dirty="0">
                <a:effectLst/>
                <a:latin typeface="Aptos" panose="020B0004020202020204" pitchFamily="34" charset="0"/>
                <a:ea typeface="Times New Roman" panose="02020603050405020304" pitchFamily="18" charset="0"/>
                <a:cs typeface="Aptos" panose="020B0004020202020204" pitchFamily="34" charset="0"/>
              </a:rPr>
              <a:t>that wind is blowing toward Northeast, but other meteorological parameters available indicated wind toward the East (i.e., wind blowing from 270 degrees). Different interpretations and uses of weather sources hindered our capability to compare </a:t>
            </a:r>
            <a:r>
              <a:rPr lang="en-CA" sz="1200" dirty="0"/>
              <a:t>modelling results both internally among staff covering different shifts in the EOC, and external parties, such as between CNSC and Health Canada staff. But there was success: CNSC and HC staff had a productive meeting to resolve different interpretations.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ptos" panose="020B0004020202020204" pitchFamily="34" charset="0"/>
                <a:ea typeface="Times New Roman" panose="02020603050405020304" pitchFamily="18" charset="0"/>
                <a:cs typeface="Aptos" panose="020B0004020202020204" pitchFamily="34" charset="0"/>
              </a:rPr>
              <a:t>Next, lesson #5 relates to the implementation of </a:t>
            </a:r>
            <a:r>
              <a:rPr lang="en-US" sz="1200" b="0" dirty="0"/>
              <a:t>PAUSEX in RASCAL. The exercise was designed in a way that there was an artificial pause between Friday 5 pm and Monday 8 am, where no time had passed for the exercise scenario, so the exercise did not progress while in real life, we all had a weekend. This created complications for the modelling, because </a:t>
            </a:r>
            <a:r>
              <a:rPr lang="en-CA" sz="1200" dirty="0"/>
              <a:t>RASCAL did not allow for input of an artificial pause in time into the model. RASCAL of course assumes that following a release, the radioactive plume keeps dispersing – it does not get to pause for the weekend. To adjust for this, CNSC staff had to manually adjust the time of release forward based on the Monday 8 am re-start of the exercise, to remove the artificial pause. This also created difficulty in matching up the release time with changing weather data, as Friday’s weather had to be pushed forward as well and </a:t>
            </a:r>
            <a:r>
              <a:rPr lang="en-CA" sz="1200" dirty="0">
                <a:effectLst/>
                <a:latin typeface="Aptos" panose="020B0004020202020204" pitchFamily="34" charset="0"/>
                <a:ea typeface="Times New Roman" panose="02020603050405020304" pitchFamily="18" charset="0"/>
                <a:cs typeface="Aptos" panose="020B0004020202020204" pitchFamily="34" charset="0"/>
              </a:rPr>
              <a:t>manually aligned over the release duration.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effectLst/>
                <a:latin typeface="Aptos" panose="020B0004020202020204" pitchFamily="34" charset="0"/>
                <a:ea typeface="Times New Roman" panose="02020603050405020304" pitchFamily="18" charset="0"/>
                <a:cs typeface="Aptos" panose="020B0004020202020204" pitchFamily="34" charset="0"/>
              </a:rPr>
              <a:t>These two lessons would be great to consider in future exercise designs.</a:t>
            </a:r>
          </a:p>
          <a:p>
            <a:endParaRPr lang="en-CA" dirty="0"/>
          </a:p>
        </p:txBody>
      </p:sp>
      <p:sp>
        <p:nvSpPr>
          <p:cNvPr id="4" name="Slide Number Placeholder 3"/>
          <p:cNvSpPr>
            <a:spLocks noGrp="1"/>
          </p:cNvSpPr>
          <p:nvPr>
            <p:ph type="sldNum" sz="quarter" idx="5"/>
          </p:nvPr>
        </p:nvSpPr>
        <p:spPr/>
        <p:txBody>
          <a:bodyPr/>
          <a:lstStyle/>
          <a:p>
            <a:fld id="{9EA3D43B-9D9B-4DE2-A951-8B008C716328}" type="slidenum">
              <a:rPr lang="en-CA" smtClean="0"/>
              <a:t>10</a:t>
            </a:fld>
            <a:endParaRPr lang="en-CA" dirty="0"/>
          </a:p>
        </p:txBody>
      </p:sp>
    </p:spTree>
    <p:extLst>
      <p:ext uri="{BB962C8B-B14F-4D97-AF65-F5344CB8AC3E}">
        <p14:creationId xmlns:p14="http://schemas.microsoft.com/office/powerpoint/2010/main" val="2492515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VERENA</a:t>
            </a:r>
          </a:p>
          <a:p>
            <a:r>
              <a:rPr lang="en-US" dirty="0"/>
              <a:t>Lastly, the PAG had one more lesson learned that has real-world relevance: staff’s familiarity with diverse RASCAL functions and troubleshooting error messages.</a:t>
            </a:r>
          </a:p>
          <a:p>
            <a:r>
              <a:rPr lang="en-US" dirty="0"/>
              <a:t>For example, our </a:t>
            </a:r>
            <a:r>
              <a:rPr lang="en-CA" sz="1200" dirty="0">
                <a:effectLst/>
                <a:latin typeface="Aptos" panose="020B0004020202020204" pitchFamily="34" charset="0"/>
                <a:ea typeface="Times New Roman" panose="02020603050405020304" pitchFamily="18" charset="0"/>
                <a:cs typeface="Aptos" panose="020B0004020202020204" pitchFamily="34" charset="0"/>
              </a:rPr>
              <a:t>Dispersion Specialist training and work instructions focus on CANDU reactors and the NPP function. </a:t>
            </a:r>
            <a:r>
              <a:rPr lang="en-US" sz="1200" dirty="0">
                <a:effectLst/>
                <a:latin typeface="+mn-lt"/>
                <a:ea typeface="+mn-ea"/>
                <a:cs typeface="+mn-cs"/>
              </a:rPr>
              <a:t>The </a:t>
            </a:r>
            <a:r>
              <a:rPr lang="en-CA" sz="1200" dirty="0">
                <a:effectLst/>
                <a:latin typeface="Aptos" panose="020B0004020202020204" pitchFamily="34" charset="0"/>
                <a:ea typeface="Times New Roman" panose="02020603050405020304" pitchFamily="18" charset="0"/>
                <a:cs typeface="Aptos" panose="020B0004020202020204" pitchFamily="34" charset="0"/>
              </a:rPr>
              <a:t>event type ‘spent fuel’ was new to at least some staff and we had to spend time understanding this function and required input to </a:t>
            </a:r>
            <a:r>
              <a:rPr lang="en-US" dirty="0"/>
              <a:t>RASCAL </a:t>
            </a:r>
            <a:r>
              <a:rPr lang="en-CA" sz="1200" dirty="0">
                <a:effectLst/>
                <a:latin typeface="Aptos" panose="020B0004020202020204" pitchFamily="34" charset="0"/>
                <a:ea typeface="Times New Roman" panose="02020603050405020304" pitchFamily="18" charset="0"/>
                <a:cs typeface="Aptos" panose="020B0004020202020204" pitchFamily="34" charset="0"/>
              </a:rPr>
              <a:t>during the exercise. A few error messages were encountered, for example, relating to modelling a release that spanned two days. </a:t>
            </a:r>
            <a:r>
              <a:rPr lang="en-CA" sz="1200" kern="1200" dirty="0">
                <a:solidFill>
                  <a:schemeClr val="tx1"/>
                </a:solidFill>
                <a:effectLst/>
                <a:latin typeface="Aptos" panose="020B0004020202020204" pitchFamily="34" charset="0"/>
              </a:rPr>
              <a:t>To enter atmospheric releases into RASCAL, PAG staff needed to set the start time for 00:00 am on the day of, and the 10 hrs of release that followed, not the actual start time of the release at 20:30 pm on the previous day. Staff reported that RASCAL would not run with the release occurring over two days. However, manually adjusting the modelling of the entire plume to occur in one day meant that the plume release did not overlap with inputted meteorological data. This could impact the plume modelling results because meteorology such as wind direction, speed, and precipitation drives the dispersion. </a:t>
            </a:r>
            <a:endParaRPr lang="en-CA" sz="1200" dirty="0">
              <a:effectLst/>
              <a:latin typeface="Aptos" panose="020B0004020202020204" pitchFamily="34" charset="0"/>
              <a:ea typeface="Times New Roman" panose="02020603050405020304" pitchFamily="18" charset="0"/>
              <a:cs typeface="Aptos" panose="020B0004020202020204" pitchFamily="34" charset="0"/>
            </a:endParaRPr>
          </a:p>
          <a:p>
            <a:r>
              <a:rPr lang="en-CA" sz="1200" dirty="0">
                <a:effectLst/>
                <a:latin typeface="Aptos" panose="020B0004020202020204" pitchFamily="34" charset="0"/>
                <a:ea typeface="Aptos" panose="020B0004020202020204" pitchFamily="34" charset="0"/>
                <a:cs typeface="Aptos" panose="020B0004020202020204" pitchFamily="34" charset="0"/>
              </a:rPr>
              <a:t>Moreover, this </a:t>
            </a:r>
            <a:r>
              <a:rPr lang="en-CA" sz="1200" kern="1200" dirty="0">
                <a:solidFill>
                  <a:schemeClr val="tx1"/>
                </a:solidFill>
                <a:effectLst/>
                <a:latin typeface="Aptos" panose="020B0004020202020204" pitchFamily="34" charset="0"/>
                <a:ea typeface="Aptos" panose="020B0004020202020204" pitchFamily="34" charset="0"/>
                <a:cs typeface="Aptos" panose="020B0004020202020204" pitchFamily="34" charset="0"/>
              </a:rPr>
              <a:t>event type required different information and a different input template than the standard one that staff typically use for the CANDU reactor, as Mohamed had discussed earlier.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With that, I will now pass it back to Gaetan to provide a summary of all the identified areas of improvement based on our lessons learned.</a:t>
            </a:r>
          </a:p>
          <a:p>
            <a:endParaRPr lang="en-CA" sz="1200" kern="12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9EA3D43B-9D9B-4DE2-A951-8B008C716328}" type="slidenum">
              <a:rPr lang="en-CA" smtClean="0"/>
              <a:t>11</a:t>
            </a:fld>
            <a:endParaRPr lang="en-CA" dirty="0"/>
          </a:p>
        </p:txBody>
      </p:sp>
    </p:spTree>
    <p:extLst>
      <p:ext uri="{BB962C8B-B14F-4D97-AF65-F5344CB8AC3E}">
        <p14:creationId xmlns:p14="http://schemas.microsoft.com/office/powerpoint/2010/main" val="42355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GAETAN</a:t>
            </a:r>
          </a:p>
          <a:p>
            <a:r>
              <a:rPr lang="en-CA" b="0" dirty="0"/>
              <a:t>This slide summarizes the opportunities for improvement that we have collectively identified:</a:t>
            </a:r>
          </a:p>
          <a:p>
            <a:pPr marL="514350" indent="-514350">
              <a:buFont typeface="+mj-lt"/>
              <a:buAutoNum type="arabicPeriod"/>
            </a:pPr>
            <a:r>
              <a:rPr lang="en-US" sz="1200" dirty="0"/>
              <a:t>Capability of RASCAL to model multiple releases and import of external source term data</a:t>
            </a:r>
          </a:p>
          <a:p>
            <a:pPr marL="514350" indent="-514350">
              <a:buFont typeface="+mj-lt"/>
              <a:buAutoNum type="arabicPeriod"/>
            </a:pPr>
            <a:r>
              <a:rPr lang="en-US" sz="1200" dirty="0"/>
              <a:t>New template or communication protocol to transfer LWR source term between RSG and PAG for RASCAL use</a:t>
            </a:r>
          </a:p>
          <a:p>
            <a:pPr marL="514350" indent="-514350">
              <a:buFont typeface="+mj-lt"/>
              <a:buAutoNum type="arabicPeriod"/>
            </a:pPr>
            <a:r>
              <a:rPr lang="en-US" sz="1200" dirty="0">
                <a:solidFill>
                  <a:schemeClr val="tx2"/>
                </a:solidFill>
              </a:rPr>
              <a:t>Clarification of approach to verify or validate source term predictions with external organizations</a:t>
            </a:r>
          </a:p>
          <a:p>
            <a:pPr marL="514350" indent="-514350">
              <a:buFont typeface="+mj-lt"/>
              <a:buAutoNum type="arabicPeriod"/>
            </a:pPr>
            <a:r>
              <a:rPr lang="en-US" sz="1200" dirty="0">
                <a:solidFill>
                  <a:schemeClr val="tx2"/>
                </a:solidFill>
              </a:rPr>
              <a:t>Clarity of weather data to be used in exercise scenario</a:t>
            </a:r>
          </a:p>
          <a:p>
            <a:pPr marL="514350" indent="-514350">
              <a:buFont typeface="+mj-lt"/>
              <a:buAutoNum type="arabicPeriod"/>
            </a:pPr>
            <a:r>
              <a:rPr lang="en-US" sz="1200" dirty="0">
                <a:solidFill>
                  <a:schemeClr val="tx2"/>
                </a:solidFill>
              </a:rPr>
              <a:t>Consideration of RASCAL functionality in exercise design</a:t>
            </a:r>
          </a:p>
          <a:p>
            <a:pPr marL="514350" indent="-514350">
              <a:buFont typeface="+mj-lt"/>
              <a:buAutoNum type="arabicPeriod"/>
            </a:pPr>
            <a:r>
              <a:rPr lang="en-US" sz="1200" dirty="0">
                <a:solidFill>
                  <a:schemeClr val="tx2"/>
                </a:solidFill>
              </a:rPr>
              <a:t>Additional staff training on different RASCAL functions</a:t>
            </a:r>
          </a:p>
        </p:txBody>
      </p:sp>
      <p:sp>
        <p:nvSpPr>
          <p:cNvPr id="4" name="Slide Number Placeholder 3"/>
          <p:cNvSpPr>
            <a:spLocks noGrp="1"/>
          </p:cNvSpPr>
          <p:nvPr>
            <p:ph type="sldNum" sz="quarter" idx="5"/>
          </p:nvPr>
        </p:nvSpPr>
        <p:spPr/>
        <p:txBody>
          <a:bodyPr/>
          <a:lstStyle/>
          <a:p>
            <a:fld id="{9EA3D43B-9D9B-4DE2-A951-8B008C716328}" type="slidenum">
              <a:rPr lang="en-CA" smtClean="0"/>
              <a:t>12</a:t>
            </a:fld>
            <a:endParaRPr lang="en-CA" dirty="0"/>
          </a:p>
        </p:txBody>
      </p:sp>
    </p:spTree>
    <p:extLst>
      <p:ext uri="{BB962C8B-B14F-4D97-AF65-F5344CB8AC3E}">
        <p14:creationId xmlns:p14="http://schemas.microsoft.com/office/powerpoint/2010/main" val="2514623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GAETAN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In terms of next steps:</a:t>
            </a:r>
          </a:p>
          <a:p>
            <a:pPr marL="514350" indent="-514350">
              <a:buFont typeface="+mj-lt"/>
              <a:buAutoNum type="arabicPeriod"/>
            </a:pPr>
            <a:r>
              <a:rPr lang="en-US" sz="1200" dirty="0"/>
              <a:t>The CNSC is gathering all lessons learned from the Cobalt Magnet 2025 exercise</a:t>
            </a:r>
          </a:p>
          <a:p>
            <a:pPr marL="514350" indent="-514350">
              <a:buFont typeface="+mj-lt"/>
              <a:buAutoNum type="arabicPeriod"/>
            </a:pPr>
            <a:r>
              <a:rPr lang="en-US" sz="1200" dirty="0"/>
              <a:t>The lessons learned highlighted in this presentation </a:t>
            </a:r>
            <a:r>
              <a:rPr lang="en-CA" sz="1200" dirty="0"/>
              <a:t>will be used to identify opportunities for improvement internally </a:t>
            </a:r>
          </a:p>
          <a:p>
            <a:pPr marL="514350" indent="-514350">
              <a:buFont typeface="+mj-lt"/>
              <a:buAutoNum type="arabicPeriod"/>
            </a:pPr>
            <a:r>
              <a:rPr lang="en-CA" sz="1200" dirty="0">
                <a:solidFill>
                  <a:schemeClr val="tx2"/>
                </a:solidFill>
              </a:rPr>
              <a:t>Lessons learned with respect to RASCAL will be shared with the US NRC’s RAMP team for further discussion and consideration</a:t>
            </a:r>
            <a:endParaRPr lang="en-US" sz="1200" dirty="0">
              <a:solidFill>
                <a:schemeClr val="tx2"/>
              </a:solidFill>
            </a:endParaRPr>
          </a:p>
        </p:txBody>
      </p:sp>
      <p:sp>
        <p:nvSpPr>
          <p:cNvPr id="4" name="Slide Number Placeholder 3"/>
          <p:cNvSpPr>
            <a:spLocks noGrp="1"/>
          </p:cNvSpPr>
          <p:nvPr>
            <p:ph type="sldNum" sz="quarter" idx="5"/>
          </p:nvPr>
        </p:nvSpPr>
        <p:spPr/>
        <p:txBody>
          <a:bodyPr/>
          <a:lstStyle/>
          <a:p>
            <a:fld id="{9EA3D43B-9D9B-4DE2-A951-8B008C716328}" type="slidenum">
              <a:rPr lang="en-CA" smtClean="0"/>
              <a:t>13</a:t>
            </a:fld>
            <a:endParaRPr lang="en-CA" dirty="0"/>
          </a:p>
        </p:txBody>
      </p:sp>
    </p:spTree>
    <p:extLst>
      <p:ext uri="{BB962C8B-B14F-4D97-AF65-F5344CB8AC3E}">
        <p14:creationId xmlns:p14="http://schemas.microsoft.com/office/powerpoint/2010/main" val="1218100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GAETAN</a:t>
            </a:r>
            <a:endParaRPr lang="en-CA" dirty="0"/>
          </a:p>
          <a:p>
            <a:r>
              <a:rPr lang="en-CA" dirty="0"/>
              <a:t>Thank you and we look forward to further discussion.</a:t>
            </a:r>
          </a:p>
        </p:txBody>
      </p:sp>
      <p:sp>
        <p:nvSpPr>
          <p:cNvPr id="4" name="Slide Number Placeholder 3"/>
          <p:cNvSpPr>
            <a:spLocks noGrp="1"/>
          </p:cNvSpPr>
          <p:nvPr>
            <p:ph type="sldNum" sz="quarter" idx="5"/>
          </p:nvPr>
        </p:nvSpPr>
        <p:spPr/>
        <p:txBody>
          <a:bodyPr/>
          <a:lstStyle/>
          <a:p>
            <a:fld id="{9EA3D43B-9D9B-4DE2-A951-8B008C716328}" type="slidenum">
              <a:rPr lang="en-CA" smtClean="0"/>
              <a:t>14</a:t>
            </a:fld>
            <a:endParaRPr lang="en-CA" dirty="0"/>
          </a:p>
        </p:txBody>
      </p:sp>
    </p:spTree>
    <p:extLst>
      <p:ext uri="{BB962C8B-B14F-4D97-AF65-F5344CB8AC3E}">
        <p14:creationId xmlns:p14="http://schemas.microsoft.com/office/powerpoint/2010/main" val="390377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VERENA</a:t>
            </a:r>
            <a:endParaRPr lang="en-CA" dirty="0"/>
          </a:p>
          <a:p>
            <a:r>
              <a:rPr lang="en-CA" dirty="0"/>
              <a:t>Here is a brief overview of our presentation. We will start with sharing more about the RAMP code RASCAL and how it fits within the CNSC’s EOC.</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 will then pass it over to </a:t>
            </a:r>
            <a:r>
              <a:rPr lang="en-US" dirty="0"/>
              <a:t>Mohamed to share about the tools that the Reactor Safety Group uses to estimate the source term, and Gaetan will be going over the CNSC’s participation in the </a:t>
            </a:r>
            <a:r>
              <a:rPr lang="en-CA" sz="1200" dirty="0"/>
              <a:t>Cobalt Magnet 2025 exercise. Following, </a:t>
            </a:r>
            <a:r>
              <a:rPr lang="en-US" dirty="0"/>
              <a:t>Mohamed and I will present lessons learned from their respective groups, and finally we will summarize opportunities for improvement.</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endParaRPr lang="en-CA" dirty="0"/>
          </a:p>
        </p:txBody>
      </p:sp>
      <p:sp>
        <p:nvSpPr>
          <p:cNvPr id="4" name="Slide Number Placeholder 3"/>
          <p:cNvSpPr>
            <a:spLocks noGrp="1"/>
          </p:cNvSpPr>
          <p:nvPr>
            <p:ph type="sldNum" sz="quarter" idx="5"/>
          </p:nvPr>
        </p:nvSpPr>
        <p:spPr/>
        <p:txBody>
          <a:bodyPr/>
          <a:lstStyle/>
          <a:p>
            <a:fld id="{9EA3D43B-9D9B-4DE2-A951-8B008C716328}" type="slidenum">
              <a:rPr lang="en-CA" smtClean="0"/>
              <a:t>2</a:t>
            </a:fld>
            <a:endParaRPr lang="en-CA" dirty="0"/>
          </a:p>
        </p:txBody>
      </p:sp>
    </p:spTree>
    <p:extLst>
      <p:ext uri="{BB962C8B-B14F-4D97-AF65-F5344CB8AC3E}">
        <p14:creationId xmlns:p14="http://schemas.microsoft.com/office/powerpoint/2010/main" val="2314426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VERENA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What is RASCAL? RASCAL stands for </a:t>
            </a:r>
            <a:r>
              <a:rPr lang="en-CA" sz="1200" b="1" dirty="0"/>
              <a:t>R</a:t>
            </a:r>
            <a:r>
              <a:rPr lang="en-CA" sz="1200" dirty="0"/>
              <a:t>adiological </a:t>
            </a:r>
            <a:r>
              <a:rPr lang="en-CA" sz="1200" b="1" dirty="0"/>
              <a:t>A</a:t>
            </a:r>
            <a:r>
              <a:rPr lang="en-CA" sz="1200" dirty="0"/>
              <a:t>ssessment </a:t>
            </a:r>
            <a:r>
              <a:rPr lang="en-CA" sz="1200" b="1" dirty="0"/>
              <a:t>S</a:t>
            </a:r>
            <a:r>
              <a:rPr lang="en-CA" sz="1200" dirty="0"/>
              <a:t>ystem for </a:t>
            </a:r>
            <a:r>
              <a:rPr lang="en-CA" sz="1200" b="1" dirty="0"/>
              <a:t>C</a:t>
            </a:r>
            <a:r>
              <a:rPr lang="en-CA" sz="1200" dirty="0"/>
              <a:t>onsequence </a:t>
            </a:r>
            <a:r>
              <a:rPr lang="en-CA" sz="1200" b="1" dirty="0"/>
              <a:t>A</a:t>
            </a:r>
            <a:r>
              <a:rPr lang="en-CA" sz="1200" dirty="0"/>
              <a:t>na</a:t>
            </a:r>
            <a:r>
              <a:rPr lang="en-CA" sz="1200" b="1" dirty="0"/>
              <a:t>L</a:t>
            </a:r>
            <a:r>
              <a:rPr lang="en-CA" sz="1200" dirty="0"/>
              <a:t>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It is a tool for rapid dose assessment and consequence projections during radiological incidents.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Commonly, the Source Term to Dose (STDose) function is used. This function predicts the source term (concentrations of radionuclides released) based on the reactor or Spent Fuel Pool technical data, current conditions, and release path. It uses atmospheric dispersion and transport models to estimate radionuclide doses.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 current RASCAL version 4.3.4 includes select international reactor sites, such as CANDU in Canada. However, for Canadian sites, RASCAL 4.3.4 can estimate the radionuclide doses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endParaRPr lang="en-CA" dirty="0"/>
          </a:p>
        </p:txBody>
      </p:sp>
      <p:sp>
        <p:nvSpPr>
          <p:cNvPr id="4" name="Slide Number Placeholder 3"/>
          <p:cNvSpPr>
            <a:spLocks noGrp="1"/>
          </p:cNvSpPr>
          <p:nvPr>
            <p:ph type="sldNum" sz="quarter" idx="5"/>
          </p:nvPr>
        </p:nvSpPr>
        <p:spPr/>
        <p:txBody>
          <a:bodyPr/>
          <a:lstStyle/>
          <a:p>
            <a:fld id="{9EA3D43B-9D9B-4DE2-A951-8B008C716328}" type="slidenum">
              <a:rPr lang="en-CA" smtClean="0"/>
              <a:t>3</a:t>
            </a:fld>
            <a:endParaRPr lang="en-CA" dirty="0"/>
          </a:p>
        </p:txBody>
      </p:sp>
    </p:spTree>
    <p:extLst>
      <p:ext uri="{BB962C8B-B14F-4D97-AF65-F5344CB8AC3E}">
        <p14:creationId xmlns:p14="http://schemas.microsoft.com/office/powerpoint/2010/main" val="271600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VERENA</a:t>
            </a:r>
          </a:p>
          <a:p>
            <a:r>
              <a:rPr lang="en-CA" dirty="0"/>
              <a:t>How does RASCAL fit within the CNSC’s EOC?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During a nuclear emergency, the </a:t>
            </a:r>
            <a:r>
              <a:rPr lang="en-CA" sz="1200" b="1" dirty="0"/>
              <a:t>Protective Actions Group </a:t>
            </a:r>
            <a:r>
              <a:rPr lang="en-CA" sz="1200" dirty="0"/>
              <a:t>(PAG) is responsible for modelling the dispersion of the radioactive plume and estimating the dose to the public and potential consequences. RASCAL is used by the PAG </a:t>
            </a:r>
            <a:r>
              <a:rPr lang="en-CA" sz="1200" b="1" dirty="0"/>
              <a:t>Dispersion Specialist </a:t>
            </a:r>
            <a:r>
              <a:rPr lang="en-CA" sz="1200" dirty="0"/>
              <a:t>to model dispersion and calculate doses.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 Source term is estimated by the </a:t>
            </a:r>
            <a:r>
              <a:rPr lang="en-CA" sz="1200" b="1" dirty="0"/>
              <a:t>Reactor Safety Group </a:t>
            </a:r>
            <a:r>
              <a:rPr lang="en-CA" sz="1200" dirty="0"/>
              <a:t>(RSG). As you can see, both of our groups work closely together to eventually inform protective actions decisions.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As one example, you can see on the right-hand side of this slide a screenshot of RASCAL showing the case of a CANDU reactor, where PAG staff import the RSG-generated source term into RASCAL as part of the STDose </a:t>
            </a:r>
            <a:r>
              <a:rPr lang="en-US" sz="1200" dirty="0"/>
              <a:t>Containment Air Sample function.</a:t>
            </a:r>
            <a:endParaRPr lang="en-CA" sz="1200" dirty="0"/>
          </a:p>
          <a:p>
            <a:endParaRPr lang="en-CA" dirty="0"/>
          </a:p>
        </p:txBody>
      </p:sp>
      <p:sp>
        <p:nvSpPr>
          <p:cNvPr id="4" name="Slide Number Placeholder 3"/>
          <p:cNvSpPr>
            <a:spLocks noGrp="1"/>
          </p:cNvSpPr>
          <p:nvPr>
            <p:ph type="sldNum" sz="quarter" idx="5"/>
          </p:nvPr>
        </p:nvSpPr>
        <p:spPr/>
        <p:txBody>
          <a:bodyPr/>
          <a:lstStyle/>
          <a:p>
            <a:fld id="{9EA3D43B-9D9B-4DE2-A951-8B008C716328}" type="slidenum">
              <a:rPr lang="en-CA" smtClean="0"/>
              <a:t>4</a:t>
            </a:fld>
            <a:endParaRPr lang="en-CA" dirty="0"/>
          </a:p>
        </p:txBody>
      </p:sp>
    </p:spTree>
    <p:extLst>
      <p:ext uri="{BB962C8B-B14F-4D97-AF65-F5344CB8AC3E}">
        <p14:creationId xmlns:p14="http://schemas.microsoft.com/office/powerpoint/2010/main" val="370829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MOHAMED</a:t>
            </a:r>
          </a:p>
          <a:p>
            <a:r>
              <a:rPr lang="en-US" b="0" dirty="0"/>
              <a:t>This slide goes into more details on how the RSG estimates the source term and which tools are being used.</a:t>
            </a:r>
          </a:p>
          <a:p>
            <a:r>
              <a:rPr lang="en-US" b="0" dirty="0"/>
              <a:t>There is an important distinction between CANDU reactors and LWRs. </a:t>
            </a:r>
            <a:r>
              <a:rPr lang="en-CA" sz="1200" dirty="0"/>
              <a:t>The process of estimating the ST is governed by the diagnosis and prognosis of the accident, which is performed via the 4D/4P (for CANDU reactors) or the 3D/3P (for LWRs) approaches.</a:t>
            </a:r>
          </a:p>
          <a:p>
            <a:pPr marL="0" indent="0">
              <a:buFont typeface="Arial" panose="020B0604020202020204" pitchFamily="34" charset="0"/>
              <a:buNone/>
            </a:pPr>
            <a:r>
              <a:rPr lang="en-CA" sz="1200" u="sng" dirty="0"/>
              <a:t>In more detail: f</a:t>
            </a:r>
            <a:r>
              <a:rPr lang="en-CA" sz="1200" u="sng" kern="1200" dirty="0">
                <a:solidFill>
                  <a:schemeClr val="tx1"/>
                </a:solidFill>
                <a:latin typeface="+mn-lt"/>
                <a:ea typeface="+mn-ea"/>
                <a:cs typeface="+mn-cs"/>
              </a:rPr>
              <a:t>or </a:t>
            </a:r>
            <a:r>
              <a:rPr lang="en-US" sz="1200" u="sng" kern="1200" dirty="0">
                <a:solidFill>
                  <a:schemeClr val="tx1"/>
                </a:solidFill>
                <a:latin typeface="+mn-lt"/>
                <a:ea typeface="+mn-ea"/>
                <a:cs typeface="+mn-cs"/>
              </a:rPr>
              <a:t>CANDU Reactors:</a:t>
            </a:r>
          </a:p>
          <a:p>
            <a:pPr marL="171450" indent="-171450">
              <a:buFont typeface="Arial" panose="020B0604020202020204" pitchFamily="34" charset="0"/>
              <a:buChar char="•"/>
            </a:pPr>
            <a:r>
              <a:rPr lang="en-CA" sz="1200" kern="1200" dirty="0">
                <a:solidFill>
                  <a:schemeClr val="tx1"/>
                </a:solidFill>
                <a:latin typeface="+mn-lt"/>
                <a:ea typeface="+mn-ea"/>
                <a:cs typeface="+mn-cs"/>
              </a:rPr>
              <a:t>VETA estimates the ST from Darlington, Pickering, Bruce, and Point Lepreau nuclear power plants (NPPs)</a:t>
            </a:r>
          </a:p>
          <a:p>
            <a:pPr marL="171450" indent="-171450">
              <a:buFont typeface="Arial" panose="020B0604020202020204" pitchFamily="34" charset="0"/>
              <a:buChar char="•"/>
            </a:pPr>
            <a:r>
              <a:rPr lang="en-CA" sz="1200" kern="1200" dirty="0">
                <a:solidFill>
                  <a:schemeClr val="tx1"/>
                </a:solidFill>
                <a:latin typeface="+mn-lt"/>
                <a:ea typeface="+mn-ea"/>
                <a:cs typeface="+mn-cs"/>
              </a:rPr>
              <a:t>Source Term Database (STDB) contains STs predicted by MAAP-CANDU for several mitigated and unmitigated beyond design basis accidents (BDBAs):</a:t>
            </a:r>
          </a:p>
          <a:p>
            <a:pPr marL="628650" lvl="1" indent="-171450">
              <a:buFont typeface="Arial" panose="020B0604020202020204" pitchFamily="34" charset="0"/>
              <a:buChar char="•"/>
            </a:pPr>
            <a:r>
              <a:rPr lang="en-CA" sz="1200" kern="1200" dirty="0">
                <a:solidFill>
                  <a:schemeClr val="tx1"/>
                </a:solidFill>
                <a:latin typeface="+mn-lt"/>
                <a:ea typeface="+mn-ea"/>
                <a:cs typeface="+mn-cs"/>
              </a:rPr>
              <a:t>The ST from the database may be modified based on the actual accident progression</a:t>
            </a:r>
          </a:p>
          <a:p>
            <a:pPr marL="628650" lvl="1" indent="-171450">
              <a:buFont typeface="Arial" panose="020B0604020202020204" pitchFamily="34" charset="0"/>
              <a:buChar char="•"/>
            </a:pPr>
            <a:r>
              <a:rPr lang="en-CA" sz="1200" kern="1200" dirty="0">
                <a:solidFill>
                  <a:schemeClr val="tx1"/>
                </a:solidFill>
                <a:latin typeface="+mn-lt"/>
                <a:ea typeface="+mn-ea"/>
                <a:cs typeface="+mn-cs"/>
              </a:rPr>
              <a:t>In some cases, new MAAP-CANDU runs may need to be performed if modifications are not possible</a:t>
            </a:r>
          </a:p>
          <a:p>
            <a:pPr marL="171450" indent="-171450">
              <a:buFont typeface="Arial" panose="020B0604020202020204" pitchFamily="34" charset="0"/>
              <a:buChar char="•"/>
            </a:pPr>
            <a:r>
              <a:rPr lang="en-CA" sz="1200" kern="1200" dirty="0">
                <a:solidFill>
                  <a:schemeClr val="tx1"/>
                </a:solidFill>
                <a:latin typeface="+mn-lt"/>
                <a:ea typeface="+mn-ea"/>
                <a:cs typeface="+mn-cs"/>
              </a:rPr>
              <a:t>BAYLOCA estimates the ST from a CANDU reactor Spent Fuel Pool</a:t>
            </a:r>
          </a:p>
          <a:p>
            <a:pPr marL="171450" indent="-171450">
              <a:buFont typeface="Arial" panose="020B0604020202020204" pitchFamily="34" charset="0"/>
              <a:buChar char="•"/>
            </a:pPr>
            <a:r>
              <a:rPr lang="en-CA" sz="1200" kern="1200" dirty="0">
                <a:solidFill>
                  <a:schemeClr val="tx1"/>
                </a:solidFill>
                <a:latin typeface="+mn-lt"/>
                <a:ea typeface="+mn-ea"/>
                <a:cs typeface="+mn-cs"/>
              </a:rPr>
              <a:t>Estimated ST is transferred to PAG using an EXCEL template</a:t>
            </a:r>
          </a:p>
          <a:p>
            <a:r>
              <a:rPr lang="en-CA" sz="1200" u="sng" dirty="0"/>
              <a:t>In contrast, for LWRs:</a:t>
            </a:r>
          </a:p>
          <a:p>
            <a:pPr marL="171450" indent="-171450">
              <a:buFont typeface="Arial" panose="020B0604020202020204" pitchFamily="34" charset="0"/>
              <a:buChar char="•"/>
            </a:pPr>
            <a:r>
              <a:rPr lang="en-CA" sz="1200" dirty="0"/>
              <a:t>RSG staff use RASCAL V4.3.4</a:t>
            </a:r>
          </a:p>
          <a:p>
            <a:pPr marL="171450" indent="-171450">
              <a:buFont typeface="Arial" panose="020B0604020202020204" pitchFamily="34" charset="0"/>
              <a:buChar char="•"/>
            </a:pPr>
            <a:r>
              <a:rPr lang="en-CA" sz="1200" dirty="0"/>
              <a:t>Estimated ST is transferred to PAG using an EXCEL template OR the RASCAL CASE file is shared to add meteorological data</a:t>
            </a:r>
          </a:p>
          <a:p>
            <a:endParaRPr lang="en-CA" sz="1200" dirty="0"/>
          </a:p>
          <a:p>
            <a:endParaRPr lang="en-US" b="1" dirty="0"/>
          </a:p>
          <a:p>
            <a:endParaRPr lang="en-CA" b="1" dirty="0"/>
          </a:p>
        </p:txBody>
      </p:sp>
      <p:sp>
        <p:nvSpPr>
          <p:cNvPr id="4" name="Slide Number Placeholder 3"/>
          <p:cNvSpPr>
            <a:spLocks noGrp="1"/>
          </p:cNvSpPr>
          <p:nvPr>
            <p:ph type="sldNum" sz="quarter" idx="5"/>
          </p:nvPr>
        </p:nvSpPr>
        <p:spPr/>
        <p:txBody>
          <a:bodyPr/>
          <a:lstStyle/>
          <a:p>
            <a:fld id="{9EA3D43B-9D9B-4DE2-A951-8B008C716328}" type="slidenum">
              <a:rPr lang="en-CA" smtClean="0"/>
              <a:t>5</a:t>
            </a:fld>
            <a:endParaRPr lang="en-CA" dirty="0"/>
          </a:p>
        </p:txBody>
      </p:sp>
    </p:spTree>
    <p:extLst>
      <p:ext uri="{BB962C8B-B14F-4D97-AF65-F5344CB8AC3E}">
        <p14:creationId xmlns:p14="http://schemas.microsoft.com/office/powerpoint/2010/main" val="1002568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GAETAN</a:t>
            </a:r>
          </a:p>
          <a:p>
            <a:r>
              <a:rPr lang="en-US" dirty="0"/>
              <a:t>Recently, CNSC staff participated in an emergency exercise called </a:t>
            </a:r>
            <a:r>
              <a:rPr lang="en-CA" b="0" dirty="0"/>
              <a:t>Cobalt Magnet 2025, or in short, CM25.</a:t>
            </a:r>
            <a:r>
              <a:rPr lang="en-US" b="0" dirty="0"/>
              <a:t> This was a great opportunity to put our tools into practice.</a:t>
            </a:r>
          </a:p>
          <a:p>
            <a:r>
              <a:rPr lang="en-US" b="0" dirty="0"/>
              <a:t>The CM25 provided an exercise </a:t>
            </a:r>
            <a:r>
              <a:rPr lang="en-CA" sz="1200" dirty="0"/>
              <a:t>scenario of a radiological release at the fictional Erie Nuclear Power Plant in Michigan, U.S., with consequences in Canada.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One key aspect for our RSG and PAG teams was the fact that the scenario featured a </a:t>
            </a:r>
            <a:r>
              <a:rPr lang="en-CA" sz="1200" dirty="0"/>
              <a:t>non-CANDU reactor design. Therefore, RSG relied on RASCAL source term capabilities, as Mohamed had described earlier. To address this scenario, RSG and PAG staff used RASCAL as a shared tool to prepare the simulation – </a:t>
            </a:r>
            <a:r>
              <a:rPr lang="en-CA" sz="1200" b="0" dirty="0"/>
              <a:t>a new joint challenge for our teams.</a:t>
            </a:r>
          </a:p>
          <a:p>
            <a:endParaRPr lang="en-CA" b="0" dirty="0"/>
          </a:p>
        </p:txBody>
      </p:sp>
      <p:sp>
        <p:nvSpPr>
          <p:cNvPr id="4" name="Slide Number Placeholder 3"/>
          <p:cNvSpPr>
            <a:spLocks noGrp="1"/>
          </p:cNvSpPr>
          <p:nvPr>
            <p:ph type="sldNum" sz="quarter" idx="5"/>
          </p:nvPr>
        </p:nvSpPr>
        <p:spPr/>
        <p:txBody>
          <a:bodyPr/>
          <a:lstStyle/>
          <a:p>
            <a:fld id="{9EA3D43B-9D9B-4DE2-A951-8B008C716328}" type="slidenum">
              <a:rPr lang="en-CA" smtClean="0"/>
              <a:t>6</a:t>
            </a:fld>
            <a:endParaRPr lang="en-CA" dirty="0"/>
          </a:p>
        </p:txBody>
      </p:sp>
    </p:spTree>
    <p:extLst>
      <p:ext uri="{BB962C8B-B14F-4D97-AF65-F5344CB8AC3E}">
        <p14:creationId xmlns:p14="http://schemas.microsoft.com/office/powerpoint/2010/main" val="216092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GAETAN</a:t>
            </a:r>
          </a:p>
          <a:p>
            <a:r>
              <a:rPr lang="en-CA" dirty="0"/>
              <a:t>Before we present our lessons learned, here is a brief overview of the CM25 accident scenario.</a:t>
            </a:r>
          </a:p>
          <a:p>
            <a:r>
              <a:rPr lang="en-CA" dirty="0"/>
              <a:t>On Day 1, </a:t>
            </a:r>
            <a:r>
              <a:rPr lang="en-CA" sz="1200" dirty="0"/>
              <a:t>leakage in the Spent Fuel Pool (SFP) led to loss of water inventory followed by fuel damage and breach in the reactor building wall, creating a release path to the atmosphere. The SFP leak was fixed, and the pool was filled which stopped the release.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Overnight, the fixed leak was compromised and SFP water inventory was lost again, causing a 2</a:t>
            </a:r>
            <a:r>
              <a:rPr lang="en-CA" sz="1200" baseline="30000" dirty="0"/>
              <a:t>nd</a:t>
            </a:r>
            <a:r>
              <a:rPr lang="en-CA" sz="1200" dirty="0"/>
              <a:t> release.</a:t>
            </a:r>
          </a:p>
          <a:p>
            <a:r>
              <a:rPr lang="en-CA" sz="1200" dirty="0"/>
              <a:t>On Day 2, the 2</a:t>
            </a:r>
            <a:r>
              <a:rPr lang="en-CA" sz="1200" baseline="30000" dirty="0"/>
              <a:t>nd</a:t>
            </a:r>
            <a:r>
              <a:rPr lang="en-CA" sz="1200" dirty="0"/>
              <a:t> release was eventually stopped by fixing the leakage again, refilling the pool, and closing the reactor building wall opening. Field measurements for the source term from the two releases were provided to the CNSC.</a:t>
            </a:r>
          </a:p>
          <a:p>
            <a:r>
              <a:rPr lang="en-CA" sz="1200" dirty="0"/>
              <a:t>I will now pass it over to Mohamed to talk about the RSG’s lessons learned.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endParaRPr lang="en-CA" sz="1200" dirty="0"/>
          </a:p>
          <a:p>
            <a:endParaRPr lang="en-CA" dirty="0"/>
          </a:p>
        </p:txBody>
      </p:sp>
      <p:sp>
        <p:nvSpPr>
          <p:cNvPr id="4" name="Slide Number Placeholder 3"/>
          <p:cNvSpPr>
            <a:spLocks noGrp="1"/>
          </p:cNvSpPr>
          <p:nvPr>
            <p:ph type="sldNum" sz="quarter" idx="5"/>
          </p:nvPr>
        </p:nvSpPr>
        <p:spPr/>
        <p:txBody>
          <a:bodyPr/>
          <a:lstStyle/>
          <a:p>
            <a:fld id="{9EA3D43B-9D9B-4DE2-A951-8B008C716328}" type="slidenum">
              <a:rPr lang="en-CA" smtClean="0"/>
              <a:t>7</a:t>
            </a:fld>
            <a:endParaRPr lang="en-CA" dirty="0"/>
          </a:p>
        </p:txBody>
      </p:sp>
    </p:spTree>
    <p:extLst>
      <p:ext uri="{BB962C8B-B14F-4D97-AF65-F5344CB8AC3E}">
        <p14:creationId xmlns:p14="http://schemas.microsoft.com/office/powerpoint/2010/main" val="2089884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MOHAMED</a:t>
            </a: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now present the lessons learned for the </a:t>
            </a:r>
            <a:r>
              <a:rPr lang="en-CA" sz="1200" b="0" dirty="0"/>
              <a:t>Reactor Safety Group, starting with our first lesson on the capability of </a:t>
            </a:r>
            <a:r>
              <a:rPr lang="en-US" sz="1200" b="0" dirty="0"/>
              <a:t>RASCAL 4.3.4 to handle multiple releases.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We learned that </a:t>
            </a:r>
            <a:r>
              <a:rPr lang="en-CA" sz="1200" dirty="0"/>
              <a:t>RASCAL is not designed to handle multiple releases. </a:t>
            </a:r>
            <a:r>
              <a:rPr lang="en-CA" sz="1200" kern="1200" dirty="0">
                <a:solidFill>
                  <a:schemeClr val="tx1"/>
                </a:solidFill>
                <a:latin typeface="+mn-lt"/>
                <a:ea typeface="+mn-ea"/>
                <a:cs typeface="+mn-cs"/>
              </a:rPr>
              <a:t>The options would be to run multiple STDose calculations for each time period, however, this would create a situation in which RASCAL would be overestimating the source term.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 work-around was implemented by simulating one long release and then manually altering the *.CSV ST output file to account for the no release period. But this work-around approach needs to be further investigated by simulating several cases to better understand its </a:t>
            </a:r>
            <a:r>
              <a:rPr lang="en-CA" sz="1200" kern="1200" dirty="0">
                <a:solidFill>
                  <a:schemeClr val="tx1"/>
                </a:solidFill>
                <a:latin typeface="+mn-lt"/>
                <a:ea typeface="+mn-ea"/>
                <a:cs typeface="+mn-cs"/>
              </a:rPr>
              <a:t>limitations. Moreover, it would be helpful to have an option to import or copy/paste ST data from external files for all options under the “source term based on nuclide specific data” as shown on the screenshot on the right.</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CA" dirty="0"/>
          </a:p>
        </p:txBody>
      </p:sp>
      <p:sp>
        <p:nvSpPr>
          <p:cNvPr id="4" name="Slide Number Placeholder 3"/>
          <p:cNvSpPr>
            <a:spLocks noGrp="1"/>
          </p:cNvSpPr>
          <p:nvPr>
            <p:ph type="sldNum" sz="quarter" idx="5"/>
          </p:nvPr>
        </p:nvSpPr>
        <p:spPr/>
        <p:txBody>
          <a:bodyPr/>
          <a:lstStyle/>
          <a:p>
            <a:fld id="{9EA3D43B-9D9B-4DE2-A951-8B008C716328}" type="slidenum">
              <a:rPr lang="en-CA" smtClean="0"/>
              <a:t>8</a:t>
            </a:fld>
            <a:endParaRPr lang="en-CA" dirty="0"/>
          </a:p>
        </p:txBody>
      </p:sp>
    </p:spTree>
    <p:extLst>
      <p:ext uri="{BB962C8B-B14F-4D97-AF65-F5344CB8AC3E}">
        <p14:creationId xmlns:p14="http://schemas.microsoft.com/office/powerpoint/2010/main" val="3982018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MOHAMED</a:t>
            </a: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Our second lesson relates to the </a:t>
            </a:r>
            <a:r>
              <a:rPr lang="en-US" sz="1200" b="0" dirty="0"/>
              <a:t>transfer of the source term to the PAG. </a:t>
            </a:r>
            <a:r>
              <a:rPr lang="en-CA" sz="1200" dirty="0"/>
              <a:t>With the work-around for multiple release, the RASCAL CASE file could not be shared to specify the addition data for dose estimates. The template used to communicate the ST to PAG did not work when uploaded to RASCAL as it did not follow the pre-programmed format. Notably, this problem was not observed when RASCAL is used for CANDU sites. We concluded that a new EXCEL template or communication protocol is needed for LWRs and we have started initial discussions among RSG and PAG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Our third lesson is on the v</a:t>
            </a:r>
            <a:r>
              <a:rPr lang="en-US" sz="1200" b="0" dirty="0"/>
              <a:t>erification and/or validation of the source term provided by other organizations. </a:t>
            </a:r>
            <a:r>
              <a:rPr lang="en-CA" sz="1200" dirty="0"/>
              <a:t>CNSC can verify or validate a ST estimated by other organizations by comparing to CNSC predictions and assess the differences. For the case of a measured ST, it was not clear how the measurements were verified to qualitatively estimate the level of confidence or uncertainty. The same applies to CNSC predicted or estimated ST that is shared with others. A guideline or protocol needs to be established to ensure the quality of the ST coming from or going to external organizations.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With that, I will now pass it over to Verena to cover the PAG lessons learned.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CA" dirty="0"/>
          </a:p>
        </p:txBody>
      </p:sp>
      <p:sp>
        <p:nvSpPr>
          <p:cNvPr id="4" name="Slide Number Placeholder 3"/>
          <p:cNvSpPr>
            <a:spLocks noGrp="1"/>
          </p:cNvSpPr>
          <p:nvPr>
            <p:ph type="sldNum" sz="quarter" idx="5"/>
          </p:nvPr>
        </p:nvSpPr>
        <p:spPr/>
        <p:txBody>
          <a:bodyPr/>
          <a:lstStyle/>
          <a:p>
            <a:fld id="{9EA3D43B-9D9B-4DE2-A951-8B008C716328}" type="slidenum">
              <a:rPr lang="en-CA" smtClean="0"/>
              <a:t>9</a:t>
            </a:fld>
            <a:endParaRPr lang="en-CA" dirty="0"/>
          </a:p>
        </p:txBody>
      </p:sp>
    </p:spTree>
    <p:extLst>
      <p:ext uri="{BB962C8B-B14F-4D97-AF65-F5344CB8AC3E}">
        <p14:creationId xmlns:p14="http://schemas.microsoft.com/office/powerpoint/2010/main" val="1612555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72C907-F664-DFD9-8843-47B289522462}"/>
              </a:ext>
            </a:extLst>
          </p:cNvPr>
          <p:cNvSpPr>
            <a:spLocks/>
          </p:cNvSpPr>
          <p:nvPr userDrawn="1"/>
        </p:nvSpPr>
        <p:spPr>
          <a:xfrm>
            <a:off x="-1" y="0"/>
            <a:ext cx="9813638"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73" dirty="0">
              <a:solidFill>
                <a:srgbClr val="193A54"/>
              </a:solidFill>
              <a:latin typeface="Arial" panose="020B0604020202020204" pitchFamily="34" charset="0"/>
              <a:cs typeface="Arial" panose="020B0604020202020204" pitchFamily="34" charset="0"/>
            </a:endParaRPr>
          </a:p>
        </p:txBody>
      </p:sp>
      <p:sp>
        <p:nvSpPr>
          <p:cNvPr id="2" name="Title 1"/>
          <p:cNvSpPr>
            <a:spLocks noGrp="1" noRot="1" noMove="1" noResize="1" noEditPoints="1" noAdjustHandles="1" noChangeArrowheads="1" noChangeShapeType="1"/>
          </p:cNvSpPr>
          <p:nvPr>
            <p:ph type="ctrTitle" hasCustomPrompt="1"/>
          </p:nvPr>
        </p:nvSpPr>
        <p:spPr>
          <a:xfrm>
            <a:off x="1084656" y="1007348"/>
            <a:ext cx="6392526" cy="1869883"/>
          </a:xfrm>
          <a:noFill/>
          <a:ln>
            <a:noFill/>
          </a:ln>
        </p:spPr>
        <p:txBody>
          <a:bodyPr anchor="b">
            <a:normAutofit/>
          </a:bodyPr>
          <a:lstStyle>
            <a:lvl1pPr algn="r">
              <a:defRPr sz="4400" b="1">
                <a:solidFill>
                  <a:srgbClr val="193A54"/>
                </a:solidFill>
                <a:latin typeface="Arial" panose="020B0604020202020204" pitchFamily="34" charset="0"/>
                <a:cs typeface="Arial" panose="020B0604020202020204" pitchFamily="34" charset="0"/>
              </a:defRPr>
            </a:lvl1pPr>
          </a:lstStyle>
          <a:p>
            <a:r>
              <a:rPr lang="en-US" dirty="0"/>
              <a:t>Click to add title</a:t>
            </a:r>
          </a:p>
        </p:txBody>
      </p:sp>
      <p:sp>
        <p:nvSpPr>
          <p:cNvPr id="3" name="Subtitle 2"/>
          <p:cNvSpPr>
            <a:spLocks noGrp="1" noRot="1" noMove="1" noResize="1" noEditPoints="1" noAdjustHandles="1" noChangeArrowheads="1" noChangeShapeType="1"/>
          </p:cNvSpPr>
          <p:nvPr>
            <p:ph type="subTitle" idx="1" hasCustomPrompt="1"/>
          </p:nvPr>
        </p:nvSpPr>
        <p:spPr>
          <a:xfrm>
            <a:off x="1073823" y="4044324"/>
            <a:ext cx="6414193" cy="388261"/>
          </a:xfrm>
        </p:spPr>
        <p:txBody>
          <a:bodyPr>
            <a:normAutofit/>
          </a:bodyPr>
          <a:lstStyle>
            <a:lvl1pPr marL="0" indent="0" algn="r">
              <a:buNone/>
              <a:defRPr sz="2000">
                <a:solidFill>
                  <a:srgbClr val="193A54"/>
                </a:solidFill>
                <a:latin typeface="Arial" panose="020B0604020202020204" pitchFamily="34" charset="0"/>
                <a:cs typeface="Arial" panose="020B0604020202020204" pitchFamily="34" charset="0"/>
              </a:defRPr>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dirty="0"/>
              <a:t>Presenter’s title</a:t>
            </a:r>
          </a:p>
        </p:txBody>
      </p:sp>
      <p:sp>
        <p:nvSpPr>
          <p:cNvPr id="5" name="Footer Placeholder 4"/>
          <p:cNvSpPr>
            <a:spLocks noGrp="1" noRot="1" noMove="1" noResize="1" noEditPoints="1" noAdjustHandles="1" noChangeArrowheads="1" noChangeShapeType="1"/>
          </p:cNvSpPr>
          <p:nvPr>
            <p:ph type="ftr" sz="quarter" idx="11"/>
          </p:nvPr>
        </p:nvSpPr>
        <p:spPr>
          <a:xfrm>
            <a:off x="1727200" y="7318055"/>
            <a:ext cx="4663440" cy="413808"/>
          </a:xfrm>
        </p:spPr>
        <p:txBody>
          <a:bodyPr/>
          <a:lstStyle>
            <a:lvl1pPr>
              <a:defRPr>
                <a:solidFill>
                  <a:srgbClr val="193A54"/>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noRot="1" noMove="1" noResize="1" noEditPoints="1" noAdjustHandles="1" noChangeArrowheads="1" noChangeShapeType="1"/>
          </p:cNvSpPr>
          <p:nvPr>
            <p:ph type="sldNum" sz="quarter" idx="12"/>
          </p:nvPr>
        </p:nvSpPr>
        <p:spPr>
          <a:xfrm>
            <a:off x="9758680" y="7203864"/>
            <a:ext cx="3108960" cy="413808"/>
          </a:xfrm>
          <a:prstGeom prst="rect">
            <a:avLst/>
          </a:prstGeom>
        </p:spPr>
        <p:txBody>
          <a:bodyPr/>
          <a:lstStyle>
            <a:lvl1pPr>
              <a:defRPr>
                <a:solidFill>
                  <a:srgbClr val="193A54"/>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8" name="TextBox 7">
            <a:extLst>
              <a:ext uri="{FF2B5EF4-FFF2-40B4-BE49-F238E27FC236}">
                <a16:creationId xmlns:a16="http://schemas.microsoft.com/office/drawing/2014/main" id="{34E5909B-C17C-4369-E367-1A262D705629}"/>
              </a:ext>
            </a:extLst>
          </p:cNvPr>
          <p:cNvSpPr txBox="1">
            <a:spLocks noGrp="1" noRot="1" noMove="1" noResize="1" noEditPoints="1" noAdjustHandles="1" noChangeArrowheads="1" noChangeShapeType="1"/>
          </p:cNvSpPr>
          <p:nvPr userDrawn="1"/>
        </p:nvSpPr>
        <p:spPr>
          <a:xfrm>
            <a:off x="1185820" y="5271178"/>
            <a:ext cx="6414193" cy="400110"/>
          </a:xfrm>
          <a:prstGeom prst="rect">
            <a:avLst/>
          </a:prstGeom>
          <a:noFill/>
        </p:spPr>
        <p:txBody>
          <a:bodyPr wrap="square" rtlCol="0">
            <a:spAutoFit/>
          </a:bodyPr>
          <a:lstStyle/>
          <a:p>
            <a:pPr algn="r"/>
            <a:r>
              <a:rPr lang="en-US" sz="2000" dirty="0">
                <a:solidFill>
                  <a:srgbClr val="193A54"/>
                </a:solidFill>
                <a:latin typeface="Arial" panose="020B0604020202020204" pitchFamily="34" charset="0"/>
                <a:cs typeface="Arial" panose="020B0604020202020204" pitchFamily="34" charset="0"/>
              </a:rPr>
              <a:t>2025 International RAMP Users’ Group Meeting</a:t>
            </a:r>
          </a:p>
        </p:txBody>
      </p:sp>
      <p:pic>
        <p:nvPicPr>
          <p:cNvPr id="12" name="Picture 11" descr="A large building with a clock tower&#10;&#10;AI-generated content may be incorrect.">
            <a:extLst>
              <a:ext uri="{FF2B5EF4-FFF2-40B4-BE49-F238E27FC236}">
                <a16:creationId xmlns:a16="http://schemas.microsoft.com/office/drawing/2014/main" id="{9C9BF36A-2114-2861-853B-800D1C2EF7B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989378" y="0"/>
            <a:ext cx="5828222" cy="7772400"/>
          </a:xfrm>
          <a:prstGeom prst="rect">
            <a:avLst/>
          </a:prstGeom>
        </p:spPr>
      </p:pic>
      <p:sp>
        <p:nvSpPr>
          <p:cNvPr id="9" name="Rectangle 8">
            <a:extLst>
              <a:ext uri="{FF2B5EF4-FFF2-40B4-BE49-F238E27FC236}">
                <a16:creationId xmlns:a16="http://schemas.microsoft.com/office/drawing/2014/main" id="{0F23EEFC-F17D-20E2-19B5-57978019C933}"/>
              </a:ext>
            </a:extLst>
          </p:cNvPr>
          <p:cNvSpPr>
            <a:spLocks noGrp="1" noRot="1" noMove="1" noResize="1" noEditPoints="1" noAdjustHandles="1" noChangeArrowheads="1" noChangeShapeType="1"/>
          </p:cNvSpPr>
          <p:nvPr userDrawn="1"/>
        </p:nvSpPr>
        <p:spPr>
          <a:xfrm>
            <a:off x="439377" y="410052"/>
            <a:ext cx="12938845" cy="6952295"/>
          </a:xfrm>
          <a:prstGeom prst="rect">
            <a:avLst/>
          </a:prstGeom>
          <a:noFill/>
          <a:ln w="57150">
            <a:solidFill>
              <a:srgbClr val="193A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73" dirty="0">
              <a:solidFill>
                <a:srgbClr val="193A54"/>
              </a:solidFill>
              <a:latin typeface="Arial" panose="020B0604020202020204" pitchFamily="34" charset="0"/>
              <a:cs typeface="Arial" panose="020B0604020202020204" pitchFamily="34" charset="0"/>
            </a:endParaRPr>
          </a:p>
        </p:txBody>
      </p:sp>
      <p:sp>
        <p:nvSpPr>
          <p:cNvPr id="15" name="Text Placeholder 5">
            <a:extLst>
              <a:ext uri="{FF2B5EF4-FFF2-40B4-BE49-F238E27FC236}">
                <a16:creationId xmlns:a16="http://schemas.microsoft.com/office/drawing/2014/main" id="{98813727-678A-A3F1-E46B-2449D824DD4C}"/>
              </a:ext>
            </a:extLst>
          </p:cNvPr>
          <p:cNvSpPr>
            <a:spLocks noGrp="1" noRot="1" noMove="1" noResize="1" noEditPoints="1" noAdjustHandles="1" noChangeArrowheads="1" noChangeShapeType="1"/>
          </p:cNvSpPr>
          <p:nvPr>
            <p:ph type="body" sz="quarter" idx="10" hasCustomPrompt="1"/>
          </p:nvPr>
        </p:nvSpPr>
        <p:spPr>
          <a:xfrm>
            <a:off x="1073823" y="3612059"/>
            <a:ext cx="6414192" cy="388261"/>
          </a:xfrm>
        </p:spPr>
        <p:txBody>
          <a:bodyPr>
            <a:normAutofit/>
          </a:bodyPr>
          <a:lstStyle>
            <a:lvl1pPr marL="0" indent="0" algn="r">
              <a:buNone/>
              <a:defRPr sz="2000">
                <a:solidFill>
                  <a:srgbClr val="193A54"/>
                </a:solidFill>
                <a:latin typeface="Arial" panose="020B0604020202020204" pitchFamily="34" charset="0"/>
                <a:cs typeface="Arial" panose="020B0604020202020204" pitchFamily="34" charset="0"/>
              </a:defRPr>
            </a:lvl1pPr>
          </a:lstStyle>
          <a:p>
            <a:r>
              <a:rPr lang="en-US" dirty="0"/>
              <a:t>Presenter name</a:t>
            </a:r>
          </a:p>
        </p:txBody>
      </p:sp>
      <p:grpSp>
        <p:nvGrpSpPr>
          <p:cNvPr id="23" name="Group 22">
            <a:extLst>
              <a:ext uri="{FF2B5EF4-FFF2-40B4-BE49-F238E27FC236}">
                <a16:creationId xmlns:a16="http://schemas.microsoft.com/office/drawing/2014/main" id="{A960FE16-483F-9FC8-41FF-5E41331F440D}"/>
              </a:ext>
            </a:extLst>
          </p:cNvPr>
          <p:cNvGrpSpPr>
            <a:grpSpLocks noGrp="1" noUngrp="1" noRot="1" noMove="1" noResize="1"/>
          </p:cNvGrpSpPr>
          <p:nvPr userDrawn="1"/>
        </p:nvGrpSpPr>
        <p:grpSpPr>
          <a:xfrm>
            <a:off x="592026" y="6658516"/>
            <a:ext cx="2552922" cy="659539"/>
            <a:chOff x="682881" y="6658516"/>
            <a:chExt cx="2552922" cy="659539"/>
          </a:xfrm>
        </p:grpSpPr>
        <p:pic>
          <p:nvPicPr>
            <p:cNvPr id="17" name="Picture 16">
              <a:extLst>
                <a:ext uri="{FF2B5EF4-FFF2-40B4-BE49-F238E27FC236}">
                  <a16:creationId xmlns:a16="http://schemas.microsoft.com/office/drawing/2014/main" id="{AF42669E-CD9A-647B-E146-3DA8869A653E}"/>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10" name="Picture 2">
              <a:extLst>
                <a:ext uri="{FF2B5EF4-FFF2-40B4-BE49-F238E27FC236}">
                  <a16:creationId xmlns:a16="http://schemas.microsoft.com/office/drawing/2014/main" id="{D2364261-F9EF-D8F4-AEF2-7D757B157496}"/>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Logo&#10;&#10;AI-generated content may be incorrect.">
              <a:extLst>
                <a:ext uri="{FF2B5EF4-FFF2-40B4-BE49-F238E27FC236}">
                  <a16:creationId xmlns:a16="http://schemas.microsoft.com/office/drawing/2014/main" id="{7D027802-0BBD-28DA-98A4-10EA64BC16CA}"/>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22" name="Text Placeholder 9">
            <a:extLst>
              <a:ext uri="{FF2B5EF4-FFF2-40B4-BE49-F238E27FC236}">
                <a16:creationId xmlns:a16="http://schemas.microsoft.com/office/drawing/2014/main" id="{E9F53F73-51CA-4363-ED1C-A09E357814A4}"/>
              </a:ext>
            </a:extLst>
          </p:cNvPr>
          <p:cNvSpPr>
            <a:spLocks noGrp="1" noRot="1" noMove="1" noResize="1" noEditPoints="1" noAdjustHandles="1" noChangeArrowheads="1" noChangeShapeType="1"/>
          </p:cNvSpPr>
          <p:nvPr>
            <p:ph type="body" sz="quarter" idx="13" hasCustomPrompt="1"/>
          </p:nvPr>
        </p:nvSpPr>
        <p:spPr>
          <a:xfrm>
            <a:off x="1073823" y="4735148"/>
            <a:ext cx="6426794" cy="388261"/>
          </a:xfrm>
        </p:spPr>
        <p:txBody>
          <a:bodyPr>
            <a:noAutofit/>
          </a:bodyPr>
          <a:lstStyle>
            <a:lvl1pPr marL="0" indent="0" algn="r">
              <a:buNone/>
              <a:defRPr sz="2000">
                <a:solidFill>
                  <a:srgbClr val="193A54"/>
                </a:solidFill>
                <a:latin typeface="Arial" panose="020B0604020202020204" pitchFamily="34" charset="0"/>
                <a:cs typeface="Arial" panose="020B0604020202020204" pitchFamily="34" charset="0"/>
              </a:defRPr>
            </a:lvl1pPr>
          </a:lstStyle>
          <a:p>
            <a:r>
              <a:rPr lang="en-US" dirty="0"/>
              <a:t>Date</a:t>
            </a:r>
          </a:p>
        </p:txBody>
      </p:sp>
      <p:sp>
        <p:nvSpPr>
          <p:cNvPr id="28" name="Rectangle 27">
            <a:extLst>
              <a:ext uri="{FF2B5EF4-FFF2-40B4-BE49-F238E27FC236}">
                <a16:creationId xmlns:a16="http://schemas.microsoft.com/office/drawing/2014/main" id="{E5E9A8B0-CE4D-554A-86AF-E8AD2BCACDF7}"/>
              </a:ext>
            </a:extLst>
          </p:cNvPr>
          <p:cNvSpPr>
            <a:spLocks noGrp="1" noRot="1" noMove="1" noResize="1" noEditPoints="1" noAdjustHandles="1" noChangeArrowheads="1" noChangeShapeType="1"/>
          </p:cNvSpPr>
          <p:nvPr userDrawn="1"/>
        </p:nvSpPr>
        <p:spPr>
          <a:xfrm>
            <a:off x="-2" y="3106166"/>
            <a:ext cx="853441"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032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9079" y="482139"/>
            <a:ext cx="11917680" cy="1280397"/>
          </a:xfrm>
        </p:spPr>
        <p:txBody>
          <a:bodyPr>
            <a:normAutofit/>
          </a:bodyPr>
          <a:lstStyle>
            <a:lvl1pPr>
              <a:defRPr sz="4000" b="1">
                <a:solidFill>
                  <a:srgbClr val="193A54"/>
                </a:solidFill>
              </a:defRPr>
            </a:lvl1pPr>
          </a:lstStyle>
          <a:p>
            <a:r>
              <a:rPr lang="en-US" dirty="0"/>
              <a:t>Click to edit slide title</a:t>
            </a:r>
          </a:p>
        </p:txBody>
      </p:sp>
      <p:sp>
        <p:nvSpPr>
          <p:cNvPr id="3" name="Content Placeholder 2"/>
          <p:cNvSpPr>
            <a:spLocks noGrp="1"/>
          </p:cNvSpPr>
          <p:nvPr>
            <p:ph idx="1" hasCustomPrompt="1"/>
          </p:nvPr>
        </p:nvSpPr>
        <p:spPr>
          <a:xfrm>
            <a:off x="1159243" y="2069405"/>
            <a:ext cx="11917680" cy="4931516"/>
          </a:xfrm>
        </p:spPr>
        <p:txBody>
          <a:bodyPr/>
          <a:lstStyle>
            <a:lvl1pPr marL="457200" indent="-457200">
              <a:buFont typeface="Arial" panose="020B0604020202020204" pitchFamily="34" charset="0"/>
              <a:buChar char="•"/>
              <a:defRPr sz="3600">
                <a:solidFill>
                  <a:srgbClr val="193A54"/>
                </a:solidFill>
              </a:defRPr>
            </a:lvl1pPr>
            <a:lvl2pPr>
              <a:defRPr sz="3200">
                <a:solidFill>
                  <a:srgbClr val="193A54"/>
                </a:solidFill>
              </a:defRPr>
            </a:lvl2pPr>
            <a:lvl3pPr>
              <a:defRPr sz="2800">
                <a:solidFill>
                  <a:srgbClr val="193A54"/>
                </a:solidFill>
              </a:defRPr>
            </a:lvl3pPr>
            <a:lvl4pPr>
              <a:defRPr sz="2400">
                <a:solidFill>
                  <a:srgbClr val="193A54"/>
                </a:solidFill>
              </a:defRPr>
            </a:lvl4pPr>
            <a:lvl5pPr>
              <a:defRPr sz="2000">
                <a:solidFill>
                  <a:srgbClr val="193A54"/>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Footer Placeholder 5">
            <a:extLst>
              <a:ext uri="{FF2B5EF4-FFF2-40B4-BE49-F238E27FC236}">
                <a16:creationId xmlns:a16="http://schemas.microsoft.com/office/drawing/2014/main" id="{A4FB85FE-5E2B-0653-291A-3A4698458537}"/>
              </a:ext>
            </a:extLst>
          </p:cNvPr>
          <p:cNvSpPr>
            <a:spLocks noGrp="1"/>
          </p:cNvSpPr>
          <p:nvPr userDrawn="1">
            <p:ph type="ftr" sz="quarter" idx="11"/>
          </p:nvPr>
        </p:nvSpPr>
        <p:spPr>
          <a:xfrm>
            <a:off x="4577080" y="7203864"/>
            <a:ext cx="4663440" cy="413808"/>
          </a:xfrm>
        </p:spPr>
        <p:txBody>
          <a:bodyPr/>
          <a:lstStyle>
            <a:lvl1pPr>
              <a:defRPr>
                <a:latin typeface="Arial" panose="020B0604020202020204" pitchFamily="34" charset="0"/>
                <a:cs typeface="Arial" panose="020B0604020202020204" pitchFamily="34" charset="0"/>
              </a:defRPr>
            </a:lvl1pPr>
          </a:lstStyle>
          <a:p>
            <a:endParaRPr lang="en-US" dirty="0"/>
          </a:p>
        </p:txBody>
      </p:sp>
      <p:grpSp>
        <p:nvGrpSpPr>
          <p:cNvPr id="4" name="Group 3">
            <a:extLst>
              <a:ext uri="{FF2B5EF4-FFF2-40B4-BE49-F238E27FC236}">
                <a16:creationId xmlns:a16="http://schemas.microsoft.com/office/drawing/2014/main" id="{B2FB5B68-8252-29EF-E689-D0BD3BEAF6EA}"/>
              </a:ext>
            </a:extLst>
          </p:cNvPr>
          <p:cNvGrpSpPr>
            <a:grpSpLocks noGrp="1" noUngrp="1" noRot="1" noMove="1" noResize="1"/>
          </p:cNvGrpSpPr>
          <p:nvPr userDrawn="1"/>
        </p:nvGrpSpPr>
        <p:grpSpPr>
          <a:xfrm>
            <a:off x="10586536" y="6960491"/>
            <a:ext cx="2552922" cy="659539"/>
            <a:chOff x="682881" y="6658516"/>
            <a:chExt cx="2552922" cy="659539"/>
          </a:xfrm>
        </p:grpSpPr>
        <p:pic>
          <p:nvPicPr>
            <p:cNvPr id="5" name="Picture 4">
              <a:extLst>
                <a:ext uri="{FF2B5EF4-FFF2-40B4-BE49-F238E27FC236}">
                  <a16:creationId xmlns:a16="http://schemas.microsoft.com/office/drawing/2014/main" id="{03900425-7887-B071-AA8C-90D3346C534F}"/>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6" name="Picture 2">
              <a:extLst>
                <a:ext uri="{FF2B5EF4-FFF2-40B4-BE49-F238E27FC236}">
                  <a16:creationId xmlns:a16="http://schemas.microsoft.com/office/drawing/2014/main" id="{200EF96D-D774-7331-D463-A9580006B486}"/>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AI-generated content may be incorrect.">
              <a:extLst>
                <a:ext uri="{FF2B5EF4-FFF2-40B4-BE49-F238E27FC236}">
                  <a16:creationId xmlns:a16="http://schemas.microsoft.com/office/drawing/2014/main" id="{CC2C6B1F-7449-8550-25E1-C39A7D0E7848}"/>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13" name="Group 12">
            <a:extLst>
              <a:ext uri="{FF2B5EF4-FFF2-40B4-BE49-F238E27FC236}">
                <a16:creationId xmlns:a16="http://schemas.microsoft.com/office/drawing/2014/main" id="{DC848E9A-7E37-0E61-4640-FF205CEF2C79}"/>
              </a:ext>
            </a:extLst>
          </p:cNvPr>
          <p:cNvGrpSpPr>
            <a:grpSpLocks noGrp="1" noUngrp="1" noRot="1" noMove="1" noResize="1"/>
          </p:cNvGrpSpPr>
          <p:nvPr userDrawn="1"/>
        </p:nvGrpSpPr>
        <p:grpSpPr>
          <a:xfrm>
            <a:off x="-5755" y="0"/>
            <a:ext cx="789980" cy="7772400"/>
            <a:chOff x="-5755" y="-1"/>
            <a:chExt cx="787808" cy="7772400"/>
          </a:xfrm>
        </p:grpSpPr>
        <p:grpSp>
          <p:nvGrpSpPr>
            <p:cNvPr id="11" name="Group 10">
              <a:extLst>
                <a:ext uri="{FF2B5EF4-FFF2-40B4-BE49-F238E27FC236}">
                  <a16:creationId xmlns:a16="http://schemas.microsoft.com/office/drawing/2014/main" id="{64B5FCD4-DEC0-8547-C8D0-C56907345D5A}"/>
                </a:ext>
              </a:extLst>
            </p:cNvPr>
            <p:cNvGrpSpPr>
              <a:grpSpLocks noGrp="1" noUngrp="1" noRot="1" noMove="1" noResize="1"/>
            </p:cNvGrpSpPr>
            <p:nvPr userDrawn="1"/>
          </p:nvGrpSpPr>
          <p:grpSpPr>
            <a:xfrm>
              <a:off x="-5755" y="-1"/>
              <a:ext cx="787808" cy="7772400"/>
              <a:chOff x="-5755" y="-1"/>
              <a:chExt cx="787808" cy="7772400"/>
            </a:xfrm>
          </p:grpSpPr>
          <p:sp>
            <p:nvSpPr>
              <p:cNvPr id="7" name="Rectangle 6">
                <a:extLst>
                  <a:ext uri="{FF2B5EF4-FFF2-40B4-BE49-F238E27FC236}">
                    <a16:creationId xmlns:a16="http://schemas.microsoft.com/office/drawing/2014/main" id="{E57585BF-B978-55A7-0D8E-843378B08713}"/>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EC80F0A4-29C5-21B3-8D1C-C7C43B11E745}"/>
                  </a:ext>
                </a:extLst>
              </p:cNvPr>
              <p:cNvGrpSpPr>
                <a:grpSpLocks noGrp="1" noUngrp="1" noRot="1" noMove="1" noResize="1"/>
              </p:cNvGrpSpPr>
              <p:nvPr userDrawn="1"/>
            </p:nvGrpSpPr>
            <p:grpSpPr>
              <a:xfrm>
                <a:off x="377190" y="412643"/>
                <a:ext cx="404863" cy="6947111"/>
                <a:chOff x="377190" y="412643"/>
                <a:chExt cx="404863" cy="6947111"/>
              </a:xfrm>
            </p:grpSpPr>
            <p:cxnSp>
              <p:nvCxnSpPr>
                <p:cNvPr id="18" name="Straight Connector 17">
                  <a:extLst>
                    <a:ext uri="{FF2B5EF4-FFF2-40B4-BE49-F238E27FC236}">
                      <a16:creationId xmlns:a16="http://schemas.microsoft.com/office/drawing/2014/main" id="{A813D862-645F-325B-5CF9-A69B4538AE98}"/>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036B84A-B32B-73D8-F3BF-BBFF327EF8D0}"/>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DF32B22-1B1E-B7BD-B2BB-0BD9A9D1DE2C}"/>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9" name="Rectangle 8">
              <a:extLst>
                <a:ext uri="{FF2B5EF4-FFF2-40B4-BE49-F238E27FC236}">
                  <a16:creationId xmlns:a16="http://schemas.microsoft.com/office/drawing/2014/main" id="{5413D334-A24D-D24D-092F-3EFE25279ECA}"/>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4073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Large Text Box">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48884F-1B02-6B0E-9E7A-2E2B12F1D439}"/>
              </a:ext>
            </a:extLst>
          </p:cNvPr>
          <p:cNvSpPr>
            <a:spLocks/>
          </p:cNvSpPr>
          <p:nvPr userDrawn="1"/>
        </p:nvSpPr>
        <p:spPr>
          <a:xfrm>
            <a:off x="-381" y="0"/>
            <a:ext cx="5629876"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534" y="873975"/>
            <a:ext cx="4456535" cy="1416655"/>
          </a:xfrm>
        </p:spPr>
        <p:txBody>
          <a:bodyPr anchor="b">
            <a:normAutofit/>
          </a:bodyPr>
          <a:lstStyle>
            <a:lvl1pPr>
              <a:defRPr sz="3800" b="1">
                <a:solidFill>
                  <a:srgbClr val="193A54"/>
                </a:solidFill>
              </a:defRPr>
            </a:lvl1pPr>
          </a:lstStyle>
          <a:p>
            <a:r>
              <a:rPr lang="en-US" dirty="0"/>
              <a:t>Click to edit Master title style</a:t>
            </a:r>
          </a:p>
        </p:txBody>
      </p:sp>
      <p:sp>
        <p:nvSpPr>
          <p:cNvPr id="3" name="Content Placeholder 2"/>
          <p:cNvSpPr>
            <a:spLocks noGrp="1"/>
          </p:cNvSpPr>
          <p:nvPr>
            <p:ph idx="1"/>
          </p:nvPr>
        </p:nvSpPr>
        <p:spPr>
          <a:xfrm>
            <a:off x="5874280" y="873976"/>
            <a:ext cx="6995160" cy="5629036"/>
          </a:xfrm>
        </p:spPr>
        <p:txBody>
          <a:bodyPr/>
          <a:lstStyle>
            <a:lvl1pPr>
              <a:defRPr sz="3600">
                <a:solidFill>
                  <a:srgbClr val="193A54"/>
                </a:solidFill>
              </a:defRPr>
            </a:lvl1pPr>
            <a:lvl2pPr>
              <a:defRPr sz="3200">
                <a:solidFill>
                  <a:srgbClr val="193A54"/>
                </a:solidFill>
              </a:defRPr>
            </a:lvl2pPr>
            <a:lvl3pPr>
              <a:defRPr sz="2800">
                <a:solidFill>
                  <a:srgbClr val="193A54"/>
                </a:solidFill>
              </a:defRPr>
            </a:lvl3pPr>
            <a:lvl4pPr>
              <a:defRPr sz="2400">
                <a:solidFill>
                  <a:srgbClr val="193A54"/>
                </a:solidFill>
              </a:defRPr>
            </a:lvl4pPr>
            <a:lvl5pPr>
              <a:defRPr sz="2200">
                <a:solidFill>
                  <a:srgbClr val="193A54"/>
                </a:solidFill>
              </a:defRPr>
            </a:lvl5pPr>
            <a:lvl6pPr>
              <a:defRPr sz="2267"/>
            </a:lvl6pPr>
            <a:lvl7pPr>
              <a:defRPr sz="2267"/>
            </a:lvl7pPr>
            <a:lvl8pPr>
              <a:defRPr sz="2267"/>
            </a:lvl8pPr>
            <a:lvl9pPr>
              <a:defRPr sz="22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48160" y="2712888"/>
            <a:ext cx="4456535" cy="3790123"/>
          </a:xfrm>
        </p:spPr>
        <p:txBody>
          <a:bodyPr>
            <a:normAutofit/>
          </a:bodyPr>
          <a:lstStyle>
            <a:lvl1pPr marL="0" indent="0">
              <a:buNone/>
              <a:defRPr sz="2400">
                <a:solidFill>
                  <a:srgbClr val="193A54"/>
                </a:solidFill>
              </a:defRPr>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dirty="0"/>
              <a:t>Click to edit Master text styles</a:t>
            </a:r>
          </a:p>
        </p:txBody>
      </p:sp>
      <p:sp>
        <p:nvSpPr>
          <p:cNvPr id="6" name="Footer Placeholder 5"/>
          <p:cNvSpPr>
            <a:spLocks noGrp="1"/>
          </p:cNvSpPr>
          <p:nvPr>
            <p:ph type="ftr" sz="quarter" idx="11"/>
          </p:nvPr>
        </p:nvSpPr>
        <p:spPr>
          <a:xfrm>
            <a:off x="5874279" y="7010650"/>
            <a:ext cx="4197455" cy="316845"/>
          </a:xfrm>
        </p:spPr>
        <p:txBody>
          <a:bodyPr/>
          <a:lstStyle/>
          <a:p>
            <a:endParaRPr lang="en-US" dirty="0"/>
          </a:p>
        </p:txBody>
      </p:sp>
      <p:grpSp>
        <p:nvGrpSpPr>
          <p:cNvPr id="13" name="Group 12">
            <a:extLst>
              <a:ext uri="{FF2B5EF4-FFF2-40B4-BE49-F238E27FC236}">
                <a16:creationId xmlns:a16="http://schemas.microsoft.com/office/drawing/2014/main" id="{D6D08F97-CAEB-A693-D63F-C53683CD4D94}"/>
              </a:ext>
            </a:extLst>
          </p:cNvPr>
          <p:cNvGrpSpPr>
            <a:grpSpLocks noGrp="1" noUngrp="1" noRot="1" noMove="1" noResize="1"/>
          </p:cNvGrpSpPr>
          <p:nvPr userDrawn="1"/>
        </p:nvGrpSpPr>
        <p:grpSpPr>
          <a:xfrm>
            <a:off x="447895" y="412644"/>
            <a:ext cx="5181600" cy="6947111"/>
            <a:chOff x="2743200" y="412644"/>
            <a:chExt cx="5181600" cy="6947111"/>
          </a:xfrm>
        </p:grpSpPr>
        <p:cxnSp>
          <p:nvCxnSpPr>
            <p:cNvPr id="14" name="Straight Connector 13">
              <a:extLst>
                <a:ext uri="{FF2B5EF4-FFF2-40B4-BE49-F238E27FC236}">
                  <a16:creationId xmlns:a16="http://schemas.microsoft.com/office/drawing/2014/main" id="{409ACDE3-F563-6B40-484C-9FE5FCB5EC00}"/>
                </a:ext>
              </a:extLst>
            </p:cNvPr>
            <p:cNvCxnSpPr>
              <a:cxnSpLocks noGrp="1" noRot="1" noMove="1" noResize="1" noEditPoints="1" noAdjustHandles="1" noChangeArrowheads="1" noChangeShapeType="1"/>
            </p:cNvCxnSpPr>
            <p:nvPr userDrawn="1"/>
          </p:nvCxnSpPr>
          <p:spPr>
            <a:xfrm>
              <a:off x="2743200" y="412644"/>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EB0E919-AAA6-8824-C75B-BFEE79216D8D}"/>
                </a:ext>
              </a:extLst>
            </p:cNvPr>
            <p:cNvCxnSpPr>
              <a:cxnSpLocks noGrp="1" noRot="1" noMove="1" noResize="1" noEditPoints="1" noAdjustHandles="1" noChangeArrowheads="1" noChangeShapeType="1"/>
            </p:cNvCxnSpPr>
            <p:nvPr userDrawn="1"/>
          </p:nvCxnSpPr>
          <p:spPr>
            <a:xfrm>
              <a:off x="2743200" y="442384"/>
              <a:ext cx="5181600"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FCA4023-FA11-682B-60CA-EC3C25F93EEF}"/>
                </a:ext>
              </a:extLst>
            </p:cNvPr>
            <p:cNvCxnSpPr>
              <a:cxnSpLocks noGrp="1" noRot="1" noMove="1" noResize="1" noEditPoints="1" noAdjustHandles="1" noChangeArrowheads="1" noChangeShapeType="1"/>
            </p:cNvCxnSpPr>
            <p:nvPr userDrawn="1"/>
          </p:nvCxnSpPr>
          <p:spPr>
            <a:xfrm>
              <a:off x="2743200" y="7332892"/>
              <a:ext cx="5181600"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676DFA6D-7A5A-9BD3-D211-A23B3BBEB215}"/>
              </a:ext>
            </a:extLst>
          </p:cNvPr>
          <p:cNvGrpSpPr>
            <a:grpSpLocks noGrp="1" noUngrp="1" noRot="1" noMove="1" noResize="1"/>
          </p:cNvGrpSpPr>
          <p:nvPr userDrawn="1"/>
        </p:nvGrpSpPr>
        <p:grpSpPr>
          <a:xfrm>
            <a:off x="10316518" y="6839302"/>
            <a:ext cx="2552922" cy="659539"/>
            <a:chOff x="682881" y="6658516"/>
            <a:chExt cx="2552922" cy="659539"/>
          </a:xfrm>
        </p:grpSpPr>
        <p:pic>
          <p:nvPicPr>
            <p:cNvPr id="19" name="Picture 18">
              <a:extLst>
                <a:ext uri="{FF2B5EF4-FFF2-40B4-BE49-F238E27FC236}">
                  <a16:creationId xmlns:a16="http://schemas.microsoft.com/office/drawing/2014/main" id="{0A990286-D502-E28B-E6A1-99C3506D5B41}"/>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20" name="Picture 2">
              <a:extLst>
                <a:ext uri="{FF2B5EF4-FFF2-40B4-BE49-F238E27FC236}">
                  <a16:creationId xmlns:a16="http://schemas.microsoft.com/office/drawing/2014/main" id="{4289B7BC-87FF-BE2F-3A25-A8C41F78F543}"/>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Logo&#10;&#10;AI-generated content may be incorrect.">
              <a:extLst>
                <a:ext uri="{FF2B5EF4-FFF2-40B4-BE49-F238E27FC236}">
                  <a16:creationId xmlns:a16="http://schemas.microsoft.com/office/drawing/2014/main" id="{EF9BD222-C1E8-DE34-EA6E-DFE891981CD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23" name="Rectangle 22">
            <a:extLst>
              <a:ext uri="{FF2B5EF4-FFF2-40B4-BE49-F238E27FC236}">
                <a16:creationId xmlns:a16="http://schemas.microsoft.com/office/drawing/2014/main" id="{B736D514-C3B7-B75E-377F-9E54D1E4030B}"/>
              </a:ext>
            </a:extLst>
          </p:cNvPr>
          <p:cNvSpPr>
            <a:spLocks noGrp="1" noRot="1" noMove="1" noResize="1" noEditPoints="1" noAdjustHandles="1" noChangeArrowheads="1" noChangeShapeType="1"/>
          </p:cNvSpPr>
          <p:nvPr userDrawn="1"/>
        </p:nvSpPr>
        <p:spPr>
          <a:xfrm>
            <a:off x="0" y="3285237"/>
            <a:ext cx="853441"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817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9243" y="413809"/>
            <a:ext cx="11917680" cy="1502305"/>
          </a:xfrm>
        </p:spPr>
        <p:txBody>
          <a:bodyPr>
            <a:normAutofit/>
          </a:bodyPr>
          <a:lstStyle>
            <a:lvl1pPr>
              <a:defRPr sz="4000" b="1">
                <a:solidFill>
                  <a:srgbClr val="193A54"/>
                </a:solidFill>
              </a:defRPr>
            </a:lvl1pPr>
          </a:lstStyle>
          <a:p>
            <a:r>
              <a:rPr lang="en-US" dirty="0"/>
              <a:t>Click to edit Master title style</a:t>
            </a:r>
          </a:p>
        </p:txBody>
      </p:sp>
      <p:sp>
        <p:nvSpPr>
          <p:cNvPr id="3" name="Content Placeholder 2"/>
          <p:cNvSpPr>
            <a:spLocks noGrp="1"/>
          </p:cNvSpPr>
          <p:nvPr>
            <p:ph sz="half" idx="1"/>
          </p:nvPr>
        </p:nvSpPr>
        <p:spPr>
          <a:xfrm>
            <a:off x="1159243" y="2091049"/>
            <a:ext cx="5872480" cy="4931516"/>
          </a:xfrm>
        </p:spPr>
        <p:txBody>
          <a:bodyPr/>
          <a:lstStyle>
            <a:lvl1pPr>
              <a:defRPr sz="3600">
                <a:solidFill>
                  <a:srgbClr val="193A54"/>
                </a:solidFill>
              </a:defRPr>
            </a:lvl1pPr>
            <a:lvl2pPr>
              <a:defRPr sz="3200">
                <a:solidFill>
                  <a:srgbClr val="193A54"/>
                </a:solidFill>
              </a:defRPr>
            </a:lvl2pPr>
            <a:lvl3pPr>
              <a:defRPr sz="2800">
                <a:solidFill>
                  <a:srgbClr val="193A54"/>
                </a:solidFill>
              </a:defRPr>
            </a:lvl3pPr>
            <a:lvl4pPr>
              <a:defRPr sz="2400">
                <a:solidFill>
                  <a:srgbClr val="193A54"/>
                </a:solidFill>
              </a:defRPr>
            </a:lvl4pPr>
            <a:lvl5pPr>
              <a:defRPr sz="2000">
                <a:solidFill>
                  <a:srgbClr val="193A5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204443" y="2091049"/>
            <a:ext cx="5872480" cy="4931516"/>
          </a:xfrm>
        </p:spPr>
        <p:txBody>
          <a:bodyPr>
            <a:normAutofit/>
          </a:bodyPr>
          <a:lstStyle>
            <a:lvl1pPr marL="259072" indent="-259072" algn="l" defTabSz="1036290" rtl="0" eaLnBrk="1" latinLnBrk="0" hangingPunct="1">
              <a:lnSpc>
                <a:spcPct val="90000"/>
              </a:lnSpc>
              <a:buFont typeface="Arial" panose="020B0604020202020204" pitchFamily="34" charset="0"/>
              <a:buChar char="•"/>
              <a:defRPr lang="en-US" sz="3600" kern="1200" dirty="0" smtClean="0">
                <a:solidFill>
                  <a:srgbClr val="193A54"/>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buFont typeface="Arial" panose="020B0604020202020204" pitchFamily="34" charset="0"/>
              <a:buChar char="•"/>
              <a:defRPr lang="en-US" sz="3200" kern="1200" dirty="0" smtClean="0">
                <a:solidFill>
                  <a:srgbClr val="193A54"/>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buFont typeface="Arial" panose="020B0604020202020204" pitchFamily="34" charset="0"/>
              <a:buChar char="•"/>
              <a:defRPr lang="en-US" sz="2800" kern="1200" dirty="0" smtClean="0">
                <a:solidFill>
                  <a:srgbClr val="193A54"/>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buFont typeface="Arial" panose="020B0604020202020204" pitchFamily="34" charset="0"/>
              <a:buChar char="•"/>
              <a:defRPr lang="en-US" sz="2400" kern="1200" dirty="0" smtClean="0">
                <a:solidFill>
                  <a:srgbClr val="193A54"/>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buFont typeface="Arial" panose="020B0604020202020204" pitchFamily="34" charset="0"/>
              <a:buChar char="•"/>
              <a:defRPr lang="en-US" sz="2000" kern="1200" dirty="0">
                <a:solidFill>
                  <a:srgbClr val="193A54"/>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Footer Placeholder 5">
            <a:extLst>
              <a:ext uri="{FF2B5EF4-FFF2-40B4-BE49-F238E27FC236}">
                <a16:creationId xmlns:a16="http://schemas.microsoft.com/office/drawing/2014/main" id="{E66B943F-6214-F651-6AFE-0E5CE6DD435A}"/>
              </a:ext>
            </a:extLst>
          </p:cNvPr>
          <p:cNvSpPr>
            <a:spLocks noGrp="1"/>
          </p:cNvSpPr>
          <p:nvPr>
            <p:ph type="ftr" sz="quarter" idx="11"/>
          </p:nvPr>
        </p:nvSpPr>
        <p:spPr>
          <a:xfrm>
            <a:off x="4577080" y="7203864"/>
            <a:ext cx="4663440" cy="413808"/>
          </a:xfrm>
        </p:spPr>
        <p:txBody>
          <a:bodyPr/>
          <a:lstStyle>
            <a:lvl1pPr>
              <a:defRPr>
                <a:latin typeface="Arial" panose="020B0604020202020204" pitchFamily="34" charset="0"/>
                <a:cs typeface="Arial" panose="020B0604020202020204" pitchFamily="34" charset="0"/>
              </a:defRPr>
            </a:lvl1pPr>
          </a:lstStyle>
          <a:p>
            <a:endParaRPr lang="en-US" dirty="0"/>
          </a:p>
        </p:txBody>
      </p:sp>
      <p:grpSp>
        <p:nvGrpSpPr>
          <p:cNvPr id="5" name="Group 4">
            <a:extLst>
              <a:ext uri="{FF2B5EF4-FFF2-40B4-BE49-F238E27FC236}">
                <a16:creationId xmlns:a16="http://schemas.microsoft.com/office/drawing/2014/main" id="{52FF1249-3BEA-9125-3DC7-18309FAF65AF}"/>
              </a:ext>
            </a:extLst>
          </p:cNvPr>
          <p:cNvGrpSpPr>
            <a:grpSpLocks noGrp="1" noUngrp="1" noRot="1" noMove="1" noResize="1"/>
          </p:cNvGrpSpPr>
          <p:nvPr userDrawn="1"/>
        </p:nvGrpSpPr>
        <p:grpSpPr>
          <a:xfrm>
            <a:off x="10635773" y="7003122"/>
            <a:ext cx="2552922" cy="659539"/>
            <a:chOff x="682881" y="6658516"/>
            <a:chExt cx="2552922" cy="659539"/>
          </a:xfrm>
        </p:grpSpPr>
        <p:pic>
          <p:nvPicPr>
            <p:cNvPr id="6" name="Picture 5">
              <a:extLst>
                <a:ext uri="{FF2B5EF4-FFF2-40B4-BE49-F238E27FC236}">
                  <a16:creationId xmlns:a16="http://schemas.microsoft.com/office/drawing/2014/main" id="{413B1981-83C4-C605-0187-5D7BD04291A1}"/>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7" name="Picture 2">
              <a:extLst>
                <a:ext uri="{FF2B5EF4-FFF2-40B4-BE49-F238E27FC236}">
                  <a16:creationId xmlns:a16="http://schemas.microsoft.com/office/drawing/2014/main" id="{12A902FE-C772-6B3E-E16C-5B6059E0B55C}"/>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AI-generated content may be incorrect.">
              <a:extLst>
                <a:ext uri="{FF2B5EF4-FFF2-40B4-BE49-F238E27FC236}">
                  <a16:creationId xmlns:a16="http://schemas.microsoft.com/office/drawing/2014/main" id="{3D25EFD8-4544-1D33-310C-B709BEEF69B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27" name="Group 26">
            <a:extLst>
              <a:ext uri="{FF2B5EF4-FFF2-40B4-BE49-F238E27FC236}">
                <a16:creationId xmlns:a16="http://schemas.microsoft.com/office/drawing/2014/main" id="{85573885-5A58-7AF2-04A2-A0A9A73AE1BC}"/>
              </a:ext>
            </a:extLst>
          </p:cNvPr>
          <p:cNvGrpSpPr>
            <a:grpSpLocks noGrp="1" noUngrp="1" noRot="1" noMove="1" noResize="1"/>
          </p:cNvGrpSpPr>
          <p:nvPr userDrawn="1"/>
        </p:nvGrpSpPr>
        <p:grpSpPr>
          <a:xfrm>
            <a:off x="0" y="0"/>
            <a:ext cx="830580" cy="7772400"/>
            <a:chOff x="-5755" y="-1"/>
            <a:chExt cx="787808" cy="7772400"/>
          </a:xfrm>
        </p:grpSpPr>
        <p:grpSp>
          <p:nvGrpSpPr>
            <p:cNvPr id="28" name="Group 27">
              <a:extLst>
                <a:ext uri="{FF2B5EF4-FFF2-40B4-BE49-F238E27FC236}">
                  <a16:creationId xmlns:a16="http://schemas.microsoft.com/office/drawing/2014/main" id="{4BF536E5-7F3A-D347-0A97-63CBC031EA4E}"/>
                </a:ext>
              </a:extLst>
            </p:cNvPr>
            <p:cNvGrpSpPr>
              <a:grpSpLocks noGrp="1" noUngrp="1" noRot="1" noMove="1" noResize="1"/>
            </p:cNvGrpSpPr>
            <p:nvPr userDrawn="1"/>
          </p:nvGrpSpPr>
          <p:grpSpPr>
            <a:xfrm>
              <a:off x="-5755" y="-1"/>
              <a:ext cx="787808" cy="7772400"/>
              <a:chOff x="-5755" y="-1"/>
              <a:chExt cx="787808" cy="7772400"/>
            </a:xfrm>
          </p:grpSpPr>
          <p:sp>
            <p:nvSpPr>
              <p:cNvPr id="30" name="Rectangle 29">
                <a:extLst>
                  <a:ext uri="{FF2B5EF4-FFF2-40B4-BE49-F238E27FC236}">
                    <a16:creationId xmlns:a16="http://schemas.microsoft.com/office/drawing/2014/main" id="{E5F10DEE-4F98-E5C9-830F-47EB60EB5F64}"/>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79B4FD87-5534-BC67-CD15-5F24870D3F86}"/>
                  </a:ext>
                </a:extLst>
              </p:cNvPr>
              <p:cNvGrpSpPr>
                <a:grpSpLocks noGrp="1" noUngrp="1" noRot="1" noMove="1" noResize="1"/>
              </p:cNvGrpSpPr>
              <p:nvPr userDrawn="1"/>
            </p:nvGrpSpPr>
            <p:grpSpPr>
              <a:xfrm>
                <a:off x="377190" y="412643"/>
                <a:ext cx="404863" cy="6947111"/>
                <a:chOff x="377190" y="412643"/>
                <a:chExt cx="404863" cy="6947111"/>
              </a:xfrm>
            </p:grpSpPr>
            <p:cxnSp>
              <p:nvCxnSpPr>
                <p:cNvPr id="32" name="Straight Connector 31">
                  <a:extLst>
                    <a:ext uri="{FF2B5EF4-FFF2-40B4-BE49-F238E27FC236}">
                      <a16:creationId xmlns:a16="http://schemas.microsoft.com/office/drawing/2014/main" id="{CE8DEDC4-AAB6-B088-C8DF-3E361BCF0DDB}"/>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EAA386C-3CEC-39EE-BE6E-01018C5E3E1E}"/>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1D31B86-68DD-96A9-90D0-9E460C044740}"/>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29" name="Rectangle 28">
              <a:extLst>
                <a:ext uri="{FF2B5EF4-FFF2-40B4-BE49-F238E27FC236}">
                  <a16:creationId xmlns:a16="http://schemas.microsoft.com/office/drawing/2014/main" id="{183E14A1-BA7D-438D-3A19-0C31EBE9BFA8}"/>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6000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535EDA6-759A-1F75-F971-31D70AAEF9A4}"/>
              </a:ext>
            </a:extLst>
          </p:cNvPr>
          <p:cNvSpPr>
            <a:spLocks noGrp="1" noRot="1" noMove="1" noResize="1" noEditPoints="1" noAdjustHandles="1" noChangeArrowheads="1" noChangeShapeType="1"/>
          </p:cNvSpPr>
          <p:nvPr userDrawn="1"/>
        </p:nvSpPr>
        <p:spPr>
          <a:xfrm>
            <a:off x="0" y="0"/>
            <a:ext cx="5748452"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82436" y="873975"/>
            <a:ext cx="4425859" cy="1457745"/>
          </a:xfrm>
        </p:spPr>
        <p:txBody>
          <a:bodyPr anchor="b">
            <a:normAutofit/>
          </a:bodyPr>
          <a:lstStyle>
            <a:lvl1pPr>
              <a:defRPr sz="3600" b="1">
                <a:solidFill>
                  <a:srgbClr val="193A54"/>
                </a:solidFill>
              </a:defRPr>
            </a:lvl1pPr>
          </a:lstStyle>
          <a:p>
            <a:r>
              <a:rPr lang="en-US" dirty="0"/>
              <a:t>Click to edit Master title style</a:t>
            </a:r>
          </a:p>
        </p:txBody>
      </p:sp>
      <p:sp>
        <p:nvSpPr>
          <p:cNvPr id="3" name="Picture Placeholder 2"/>
          <p:cNvSpPr>
            <a:spLocks noGrp="1" noChangeAspect="1"/>
          </p:cNvSpPr>
          <p:nvPr>
            <p:ph type="pic" idx="1"/>
          </p:nvPr>
        </p:nvSpPr>
        <p:spPr>
          <a:xfrm>
            <a:off x="6193356" y="407247"/>
            <a:ext cx="7086713" cy="6661321"/>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dirty="0"/>
              <a:t>Click icon to add picture</a:t>
            </a:r>
          </a:p>
        </p:txBody>
      </p:sp>
      <p:sp>
        <p:nvSpPr>
          <p:cNvPr id="4" name="Text Placeholder 3"/>
          <p:cNvSpPr>
            <a:spLocks noGrp="1"/>
          </p:cNvSpPr>
          <p:nvPr>
            <p:ph type="body" sz="half" idx="2"/>
          </p:nvPr>
        </p:nvSpPr>
        <p:spPr>
          <a:xfrm>
            <a:off x="982436" y="2768707"/>
            <a:ext cx="4425859" cy="3630023"/>
          </a:xfrm>
        </p:spPr>
        <p:txBody>
          <a:bodyPr>
            <a:normAutofit/>
          </a:bodyPr>
          <a:lstStyle>
            <a:lvl1pPr marL="0" indent="0">
              <a:buNone/>
              <a:defRPr sz="2400">
                <a:solidFill>
                  <a:srgbClr val="193A54"/>
                </a:solidFill>
              </a:defRPr>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dirty="0"/>
              <a:t>Click to edit Master text styles</a:t>
            </a:r>
          </a:p>
        </p:txBody>
      </p:sp>
      <p:grpSp>
        <p:nvGrpSpPr>
          <p:cNvPr id="15" name="Group 14">
            <a:extLst>
              <a:ext uri="{FF2B5EF4-FFF2-40B4-BE49-F238E27FC236}">
                <a16:creationId xmlns:a16="http://schemas.microsoft.com/office/drawing/2014/main" id="{5217F25E-7C06-4D12-C522-A92214619018}"/>
              </a:ext>
            </a:extLst>
          </p:cNvPr>
          <p:cNvGrpSpPr>
            <a:grpSpLocks noGrp="1" noUngrp="1" noRot="1" noMove="1" noResize="1"/>
          </p:cNvGrpSpPr>
          <p:nvPr userDrawn="1"/>
        </p:nvGrpSpPr>
        <p:grpSpPr>
          <a:xfrm>
            <a:off x="426720" y="410139"/>
            <a:ext cx="5321732" cy="6947111"/>
            <a:chOff x="2743200" y="412644"/>
            <a:chExt cx="5321732" cy="6947111"/>
          </a:xfrm>
        </p:grpSpPr>
        <p:cxnSp>
          <p:nvCxnSpPr>
            <p:cNvPr id="12" name="Straight Connector 11">
              <a:extLst>
                <a:ext uri="{FF2B5EF4-FFF2-40B4-BE49-F238E27FC236}">
                  <a16:creationId xmlns:a16="http://schemas.microsoft.com/office/drawing/2014/main" id="{707CD3D7-E31A-C36F-4345-172428C3AE72}"/>
                </a:ext>
              </a:extLst>
            </p:cNvPr>
            <p:cNvCxnSpPr>
              <a:cxnSpLocks noGrp="1" noRot="1" noMove="1" noResize="1" noEditPoints="1" noAdjustHandles="1" noChangeArrowheads="1" noChangeShapeType="1"/>
            </p:cNvCxnSpPr>
            <p:nvPr userDrawn="1"/>
          </p:nvCxnSpPr>
          <p:spPr>
            <a:xfrm>
              <a:off x="2743200" y="412644"/>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B6FA27E-D674-FF2A-2991-6A58B67CC866}"/>
                </a:ext>
              </a:extLst>
            </p:cNvPr>
            <p:cNvCxnSpPr>
              <a:cxnSpLocks noGrp="1" noRot="1" noMove="1" noResize="1" noEditPoints="1" noAdjustHandles="1" noChangeArrowheads="1" noChangeShapeType="1"/>
            </p:cNvCxnSpPr>
            <p:nvPr userDrawn="1"/>
          </p:nvCxnSpPr>
          <p:spPr>
            <a:xfrm>
              <a:off x="2743200" y="442384"/>
              <a:ext cx="5321732"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78DDE3B-652E-B0C4-E4B5-0B0C45FA1BAD}"/>
                </a:ext>
              </a:extLst>
            </p:cNvPr>
            <p:cNvCxnSpPr>
              <a:cxnSpLocks noGrp="1" noRot="1" noMove="1" noResize="1" noEditPoints="1" noAdjustHandles="1" noChangeArrowheads="1" noChangeShapeType="1"/>
            </p:cNvCxnSpPr>
            <p:nvPr userDrawn="1"/>
          </p:nvCxnSpPr>
          <p:spPr>
            <a:xfrm flipV="1">
              <a:off x="2743200" y="7320559"/>
              <a:ext cx="5321732" cy="12333"/>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sp>
        <p:nvSpPr>
          <p:cNvPr id="31" name="Text Placeholder 5">
            <a:extLst>
              <a:ext uri="{FF2B5EF4-FFF2-40B4-BE49-F238E27FC236}">
                <a16:creationId xmlns:a16="http://schemas.microsoft.com/office/drawing/2014/main" id="{9E82978E-A1DE-78D8-8AD1-834D97B1BF17}"/>
              </a:ext>
            </a:extLst>
          </p:cNvPr>
          <p:cNvSpPr>
            <a:spLocks noGrp="1"/>
          </p:cNvSpPr>
          <p:nvPr>
            <p:ph type="body" sz="quarter" idx="14" hasCustomPrompt="1"/>
          </p:nvPr>
        </p:nvSpPr>
        <p:spPr>
          <a:xfrm>
            <a:off x="6193356" y="6382630"/>
            <a:ext cx="7086713" cy="659539"/>
          </a:xfrm>
          <a:prstGeom prst="rect">
            <a:avLst/>
          </a:prstGeom>
          <a:noFill/>
        </p:spPr>
        <p:txBody>
          <a:bodyPr lIns="182880" tIns="182880" rIns="182880" bIns="182880" anchor="b" anchorCtr="0"/>
          <a:lstStyle>
            <a:lvl1pPr marL="0" indent="0">
              <a:buNone/>
              <a:defRPr sz="1700" b="1">
                <a:solidFill>
                  <a:schemeClr val="tx1"/>
                </a:solidFill>
                <a:latin typeface="Arial" panose="020B0604020202020204" pitchFamily="34" charset="0"/>
                <a:cs typeface="Arial" panose="020B0604020202020204" pitchFamily="34" charset="0"/>
              </a:defRPr>
            </a:lvl1pPr>
            <a:lvl2pPr marL="518136" indent="0">
              <a:buNone/>
              <a:defRPr sz="1322">
                <a:latin typeface="Arial" panose="020B0604020202020204" pitchFamily="34" charset="0"/>
                <a:cs typeface="Arial" panose="020B0604020202020204" pitchFamily="34" charset="0"/>
              </a:defRPr>
            </a:lvl2pPr>
            <a:lvl3pPr marL="1036271" indent="0">
              <a:buNone/>
              <a:defRPr sz="1322">
                <a:latin typeface="Arial" panose="020B0604020202020204" pitchFamily="34" charset="0"/>
                <a:cs typeface="Arial" panose="020B0604020202020204" pitchFamily="34" charset="0"/>
              </a:defRPr>
            </a:lvl3pPr>
            <a:lvl4pPr marL="1554407" indent="0">
              <a:buNone/>
              <a:defRPr sz="1322">
                <a:latin typeface="Arial" panose="020B0604020202020204" pitchFamily="34" charset="0"/>
                <a:cs typeface="Arial" panose="020B0604020202020204" pitchFamily="34" charset="0"/>
              </a:defRPr>
            </a:lvl4pPr>
            <a:lvl5pPr marL="2072542" indent="0">
              <a:buNone/>
              <a:defRPr sz="1322">
                <a:latin typeface="Arial" panose="020B0604020202020204" pitchFamily="34" charset="0"/>
                <a:cs typeface="Arial" panose="020B0604020202020204" pitchFamily="34" charset="0"/>
              </a:defRPr>
            </a:lvl5pPr>
          </a:lstStyle>
          <a:p>
            <a:pPr lvl="0"/>
            <a:r>
              <a:rPr lang="en-US" dirty="0"/>
              <a:t>Click to insert image caption</a:t>
            </a:r>
          </a:p>
        </p:txBody>
      </p:sp>
      <p:grpSp>
        <p:nvGrpSpPr>
          <p:cNvPr id="5" name="Group 4">
            <a:extLst>
              <a:ext uri="{FF2B5EF4-FFF2-40B4-BE49-F238E27FC236}">
                <a16:creationId xmlns:a16="http://schemas.microsoft.com/office/drawing/2014/main" id="{9FD8A122-72A9-15CD-0577-0F649CC74152}"/>
              </a:ext>
            </a:extLst>
          </p:cNvPr>
          <p:cNvGrpSpPr>
            <a:grpSpLocks noGrp="1" noUngrp="1" noRot="1" noMove="1" noResize="1"/>
          </p:cNvGrpSpPr>
          <p:nvPr userDrawn="1"/>
        </p:nvGrpSpPr>
        <p:grpSpPr>
          <a:xfrm>
            <a:off x="10837958" y="7045023"/>
            <a:ext cx="2552922" cy="659539"/>
            <a:chOff x="682881" y="6658516"/>
            <a:chExt cx="2552922" cy="659539"/>
          </a:xfrm>
        </p:grpSpPr>
        <p:pic>
          <p:nvPicPr>
            <p:cNvPr id="6" name="Picture 5">
              <a:extLst>
                <a:ext uri="{FF2B5EF4-FFF2-40B4-BE49-F238E27FC236}">
                  <a16:creationId xmlns:a16="http://schemas.microsoft.com/office/drawing/2014/main" id="{21FCA1AF-E1F4-A8FD-4CF8-864FBD08F7A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7" name="Picture 2">
              <a:extLst>
                <a:ext uri="{FF2B5EF4-FFF2-40B4-BE49-F238E27FC236}">
                  <a16:creationId xmlns:a16="http://schemas.microsoft.com/office/drawing/2014/main" id="{E9FAE527-D0B1-E203-A217-005C6FED052C}"/>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AI-generated content may be incorrect.">
              <a:extLst>
                <a:ext uri="{FF2B5EF4-FFF2-40B4-BE49-F238E27FC236}">
                  <a16:creationId xmlns:a16="http://schemas.microsoft.com/office/drawing/2014/main" id="{6133B79A-FFD7-C251-44FC-D57426BCDE22}"/>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9" name="Rectangle 8">
            <a:extLst>
              <a:ext uri="{FF2B5EF4-FFF2-40B4-BE49-F238E27FC236}">
                <a16:creationId xmlns:a16="http://schemas.microsoft.com/office/drawing/2014/main" id="{3B6AF077-932D-01FB-6B5B-3767A4152D9E}"/>
              </a:ext>
            </a:extLst>
          </p:cNvPr>
          <p:cNvSpPr>
            <a:spLocks noGrp="1" noRot="1" noMove="1" noResize="1" noEditPoints="1" noAdjustHandles="1" noChangeArrowheads="1" noChangeShapeType="1"/>
          </p:cNvSpPr>
          <p:nvPr userDrawn="1"/>
        </p:nvSpPr>
        <p:spPr>
          <a:xfrm>
            <a:off x="-1" y="3186177"/>
            <a:ext cx="853441"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4376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8240" y="413810"/>
            <a:ext cx="11709400" cy="1502304"/>
          </a:xfrm>
        </p:spPr>
        <p:txBody>
          <a:bodyPr>
            <a:normAutofit/>
          </a:bodyPr>
          <a:lstStyle>
            <a:lvl1pPr>
              <a:defRPr sz="3600" b="1">
                <a:solidFill>
                  <a:srgbClr val="193A54"/>
                </a:solidFill>
              </a:defRPr>
            </a:lvl1pPr>
          </a:lstStyle>
          <a:p>
            <a:r>
              <a:rPr lang="en-US" dirty="0"/>
              <a:t>Click to edit Master title style</a:t>
            </a:r>
          </a:p>
        </p:txBody>
      </p:sp>
      <p:sp>
        <p:nvSpPr>
          <p:cNvPr id="23" name="Footer Placeholder 5">
            <a:extLst>
              <a:ext uri="{FF2B5EF4-FFF2-40B4-BE49-F238E27FC236}">
                <a16:creationId xmlns:a16="http://schemas.microsoft.com/office/drawing/2014/main" id="{0F9269DB-64A2-42EA-CD47-4F39B0401DD9}"/>
              </a:ext>
            </a:extLst>
          </p:cNvPr>
          <p:cNvSpPr>
            <a:spLocks noGrp="1"/>
          </p:cNvSpPr>
          <p:nvPr>
            <p:ph type="ftr" sz="quarter" idx="11"/>
          </p:nvPr>
        </p:nvSpPr>
        <p:spPr>
          <a:xfrm>
            <a:off x="4577080" y="7203864"/>
            <a:ext cx="4663440" cy="413808"/>
          </a:xfrm>
        </p:spPr>
        <p:txBody>
          <a:bodyPr/>
          <a:lstStyle>
            <a:lvl1pPr>
              <a:defRPr>
                <a:latin typeface="Arial" panose="020B0604020202020204" pitchFamily="34" charset="0"/>
                <a:cs typeface="Arial" panose="020B0604020202020204" pitchFamily="34" charset="0"/>
              </a:defRPr>
            </a:lvl1pPr>
          </a:lstStyle>
          <a:p>
            <a:endParaRPr lang="en-US" dirty="0"/>
          </a:p>
        </p:txBody>
      </p:sp>
      <p:grpSp>
        <p:nvGrpSpPr>
          <p:cNvPr id="3" name="Group 2">
            <a:extLst>
              <a:ext uri="{FF2B5EF4-FFF2-40B4-BE49-F238E27FC236}">
                <a16:creationId xmlns:a16="http://schemas.microsoft.com/office/drawing/2014/main" id="{BF7E4B8C-BBE7-ADEC-F02C-19D22E8F57A0}"/>
              </a:ext>
            </a:extLst>
          </p:cNvPr>
          <p:cNvGrpSpPr>
            <a:grpSpLocks noGrp="1" noUngrp="1" noRot="1" noMove="1" noResize="1"/>
          </p:cNvGrpSpPr>
          <p:nvPr userDrawn="1"/>
        </p:nvGrpSpPr>
        <p:grpSpPr>
          <a:xfrm>
            <a:off x="10783485" y="6874094"/>
            <a:ext cx="2552922" cy="659539"/>
            <a:chOff x="682881" y="6658516"/>
            <a:chExt cx="2552922" cy="659539"/>
          </a:xfrm>
        </p:grpSpPr>
        <p:pic>
          <p:nvPicPr>
            <p:cNvPr id="4" name="Picture 3">
              <a:extLst>
                <a:ext uri="{FF2B5EF4-FFF2-40B4-BE49-F238E27FC236}">
                  <a16:creationId xmlns:a16="http://schemas.microsoft.com/office/drawing/2014/main" id="{AB012EBF-9EEF-1ACC-40E1-6793B6872351}"/>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5" name="Picture 2">
              <a:extLst>
                <a:ext uri="{FF2B5EF4-FFF2-40B4-BE49-F238E27FC236}">
                  <a16:creationId xmlns:a16="http://schemas.microsoft.com/office/drawing/2014/main" id="{D0C1B8D1-A8D8-4392-D512-E2168881A2B6}"/>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AI-generated content may be incorrect.">
              <a:extLst>
                <a:ext uri="{FF2B5EF4-FFF2-40B4-BE49-F238E27FC236}">
                  <a16:creationId xmlns:a16="http://schemas.microsoft.com/office/drawing/2014/main" id="{6FB6ACD8-960B-6077-322B-96505EFFDABC}"/>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7" name="Group 6">
            <a:extLst>
              <a:ext uri="{FF2B5EF4-FFF2-40B4-BE49-F238E27FC236}">
                <a16:creationId xmlns:a16="http://schemas.microsoft.com/office/drawing/2014/main" id="{E9C4E97F-BD56-E0B5-C20A-A2673B0A17FE}"/>
              </a:ext>
            </a:extLst>
          </p:cNvPr>
          <p:cNvGrpSpPr>
            <a:grpSpLocks noGrp="1" noUngrp="1" noRot="1" noMove="1" noResize="1"/>
          </p:cNvGrpSpPr>
          <p:nvPr userDrawn="1"/>
        </p:nvGrpSpPr>
        <p:grpSpPr>
          <a:xfrm>
            <a:off x="-5756" y="0"/>
            <a:ext cx="955715" cy="7772400"/>
            <a:chOff x="-5755" y="-1"/>
            <a:chExt cx="787808" cy="7772400"/>
          </a:xfrm>
        </p:grpSpPr>
        <p:grpSp>
          <p:nvGrpSpPr>
            <p:cNvPr id="8" name="Group 7">
              <a:extLst>
                <a:ext uri="{FF2B5EF4-FFF2-40B4-BE49-F238E27FC236}">
                  <a16:creationId xmlns:a16="http://schemas.microsoft.com/office/drawing/2014/main" id="{A9356792-B099-08A8-E6D8-D766DAD3F823}"/>
                </a:ext>
              </a:extLst>
            </p:cNvPr>
            <p:cNvGrpSpPr>
              <a:grpSpLocks noGrp="1" noUngrp="1" noRot="1" noMove="1" noResize="1"/>
            </p:cNvGrpSpPr>
            <p:nvPr userDrawn="1"/>
          </p:nvGrpSpPr>
          <p:grpSpPr>
            <a:xfrm>
              <a:off x="-5755" y="-1"/>
              <a:ext cx="787808" cy="7772400"/>
              <a:chOff x="-5755" y="-1"/>
              <a:chExt cx="787808" cy="7772400"/>
            </a:xfrm>
          </p:grpSpPr>
          <p:sp>
            <p:nvSpPr>
              <p:cNvPr id="10" name="Rectangle 9">
                <a:extLst>
                  <a:ext uri="{FF2B5EF4-FFF2-40B4-BE49-F238E27FC236}">
                    <a16:creationId xmlns:a16="http://schemas.microsoft.com/office/drawing/2014/main" id="{5F44E85F-BA7F-B8A7-EAC8-6987D616DEDB}"/>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33F04BE-B760-ABBC-B8CB-F9BCCD6AB7F4}"/>
                  </a:ext>
                </a:extLst>
              </p:cNvPr>
              <p:cNvGrpSpPr>
                <a:grpSpLocks noGrp="1" noUngrp="1" noRot="1" noMove="1" noResize="1"/>
              </p:cNvGrpSpPr>
              <p:nvPr userDrawn="1"/>
            </p:nvGrpSpPr>
            <p:grpSpPr>
              <a:xfrm>
                <a:off x="377190" y="412643"/>
                <a:ext cx="404863" cy="6947111"/>
                <a:chOff x="377190" y="412643"/>
                <a:chExt cx="404863" cy="6947111"/>
              </a:xfrm>
            </p:grpSpPr>
            <p:cxnSp>
              <p:nvCxnSpPr>
                <p:cNvPr id="24" name="Straight Connector 23">
                  <a:extLst>
                    <a:ext uri="{FF2B5EF4-FFF2-40B4-BE49-F238E27FC236}">
                      <a16:creationId xmlns:a16="http://schemas.microsoft.com/office/drawing/2014/main" id="{89B8C467-3EC2-4768-12E1-8026D036831E}"/>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020966E-6A1A-26E9-C70B-90AF4F00FD23}"/>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D52C62C-5011-AB07-715B-B0A4628691A0}"/>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9" name="Rectangle 8">
              <a:extLst>
                <a:ext uri="{FF2B5EF4-FFF2-40B4-BE49-F238E27FC236}">
                  <a16:creationId xmlns:a16="http://schemas.microsoft.com/office/drawing/2014/main" id="{E01607B9-981B-425E-6860-2A8EDB7D402F}"/>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3012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Picture Grid with Subhead">
    <p:spTree>
      <p:nvGrpSpPr>
        <p:cNvPr id="1" name=""/>
        <p:cNvGrpSpPr/>
        <p:nvPr/>
      </p:nvGrpSpPr>
      <p:grpSpPr>
        <a:xfrm>
          <a:off x="0" y="0"/>
          <a:ext cx="0" cy="0"/>
          <a:chOff x="0" y="0"/>
          <a:chExt cx="0" cy="0"/>
        </a:xfrm>
      </p:grpSpPr>
      <p:sp>
        <p:nvSpPr>
          <p:cNvPr id="27" name="Picture Placeholder 2">
            <a:extLst>
              <a:ext uri="{FF2B5EF4-FFF2-40B4-BE49-F238E27FC236}">
                <a16:creationId xmlns:a16="http://schemas.microsoft.com/office/drawing/2014/main" id="{709B553D-5F79-3A71-4E74-7B4AA0A19EF2}"/>
              </a:ext>
            </a:extLst>
          </p:cNvPr>
          <p:cNvSpPr>
            <a:spLocks noGrp="1"/>
          </p:cNvSpPr>
          <p:nvPr>
            <p:ph type="pic" sz="quarter" idx="28"/>
          </p:nvPr>
        </p:nvSpPr>
        <p:spPr>
          <a:xfrm>
            <a:off x="9464786" y="2216906"/>
            <a:ext cx="3794760" cy="4492411"/>
          </a:xfrm>
          <a:prstGeom prst="rect">
            <a:avLst/>
          </a:prstGeom>
          <a:solidFill>
            <a:srgbClr val="B3B3B3"/>
          </a:solidFill>
        </p:spPr>
        <p:txBody>
          <a:bodyPr lIns="0" tIns="0" rIns="0" bIns="0" anchor="ctr" anchorCtr="0"/>
          <a:lstStyle>
            <a:lvl1pPr marL="0" indent="0" algn="ctr">
              <a:buNone/>
              <a:defRPr sz="17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28" name="Picture Placeholder 2">
            <a:extLst>
              <a:ext uri="{FF2B5EF4-FFF2-40B4-BE49-F238E27FC236}">
                <a16:creationId xmlns:a16="http://schemas.microsoft.com/office/drawing/2014/main" id="{1EE6E1F7-65CB-63F3-E02F-CDB0981C5915}"/>
              </a:ext>
            </a:extLst>
          </p:cNvPr>
          <p:cNvSpPr>
            <a:spLocks noGrp="1"/>
          </p:cNvSpPr>
          <p:nvPr>
            <p:ph type="pic" sz="quarter" idx="29"/>
          </p:nvPr>
        </p:nvSpPr>
        <p:spPr>
          <a:xfrm>
            <a:off x="1342062" y="2227971"/>
            <a:ext cx="3794760" cy="4492411"/>
          </a:xfrm>
          <a:prstGeom prst="rect">
            <a:avLst/>
          </a:prstGeom>
          <a:solidFill>
            <a:srgbClr val="B3B3B3"/>
          </a:solidFill>
        </p:spPr>
        <p:txBody>
          <a:bodyPr lIns="0" tIns="0" rIns="0" bIns="0" anchor="ctr" anchorCtr="0"/>
          <a:lstStyle>
            <a:lvl1pPr marL="0" indent="0" algn="ctr">
              <a:buNone/>
              <a:defRPr sz="17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393922" y="2227971"/>
            <a:ext cx="3794760" cy="4492411"/>
          </a:xfrm>
          <a:prstGeom prst="rect">
            <a:avLst/>
          </a:prstGeom>
          <a:solidFill>
            <a:srgbClr val="B3B3B3"/>
          </a:solidFill>
        </p:spPr>
        <p:txBody>
          <a:bodyPr lIns="0" tIns="0" rIns="0" bIns="0" anchor="ctr" anchorCtr="0"/>
          <a:lstStyle>
            <a:lvl1pPr marL="0" indent="0" algn="ctr">
              <a:buNone/>
              <a:defRPr sz="17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295399" y="1471127"/>
            <a:ext cx="11964147" cy="470943"/>
          </a:xfrm>
          <a:prstGeom prst="rect">
            <a:avLst/>
          </a:prstGeom>
        </p:spPr>
        <p:txBody>
          <a:bodyPr>
            <a:noAutofit/>
          </a:bodyPr>
          <a:lstStyle>
            <a:lvl1pPr marL="0" indent="0">
              <a:buClr>
                <a:srgbClr val="18335A"/>
              </a:buClr>
              <a:buNone/>
              <a:defRPr sz="2400">
                <a:solidFill>
                  <a:srgbClr val="193A54"/>
                </a:solidFill>
                <a:latin typeface="Arial" panose="020B0604020202020204" pitchFamily="34" charset="0"/>
                <a:cs typeface="Arial" panose="020B0604020202020204" pitchFamily="34" charset="0"/>
              </a:defRPr>
            </a:lvl1pPr>
            <a:lvl2pPr marL="777203" indent="-259068">
              <a:buFont typeface="Wingdings" panose="05000000000000000000" pitchFamily="2" charset="2"/>
              <a:buChar char="§"/>
              <a:defRPr sz="2267">
                <a:latin typeface="Arial" panose="020B0604020202020204" pitchFamily="34" charset="0"/>
                <a:cs typeface="Arial" panose="020B0604020202020204" pitchFamily="34" charset="0"/>
              </a:defRPr>
            </a:lvl2pPr>
            <a:lvl3pPr marL="1295339" indent="-259068">
              <a:buFont typeface="Wingdings" panose="05000000000000000000" pitchFamily="2" charset="2"/>
              <a:buChar char="ü"/>
              <a:defRPr sz="1889">
                <a:latin typeface="Arial" panose="020B0604020202020204" pitchFamily="34" charset="0"/>
                <a:cs typeface="Arial" panose="020B0604020202020204" pitchFamily="34" charset="0"/>
              </a:defRPr>
            </a:lvl3pPr>
            <a:lvl4pPr>
              <a:defRPr sz="1700">
                <a:latin typeface="Arial" panose="020B0604020202020204" pitchFamily="34" charset="0"/>
                <a:cs typeface="Arial" panose="020B0604020202020204" pitchFamily="34" charset="0"/>
              </a:defRPr>
            </a:lvl4pPr>
            <a:lvl5pPr marL="2331610" indent="-259068">
              <a:buFont typeface="Wingdings" panose="05000000000000000000" pitchFamily="2" charset="2"/>
              <a:buChar char="§"/>
              <a:defRPr sz="1511">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Title 1">
            <a:extLst>
              <a:ext uri="{FF2B5EF4-FFF2-40B4-BE49-F238E27FC236}">
                <a16:creationId xmlns:a16="http://schemas.microsoft.com/office/drawing/2014/main" id="{A99476DF-EB14-B0C0-F260-BEAA5736EAD5}"/>
              </a:ext>
            </a:extLst>
          </p:cNvPr>
          <p:cNvSpPr>
            <a:spLocks noGrp="1"/>
          </p:cNvSpPr>
          <p:nvPr>
            <p:ph type="title" hasCustomPrompt="1"/>
          </p:nvPr>
        </p:nvSpPr>
        <p:spPr>
          <a:xfrm>
            <a:off x="1331384" y="446691"/>
            <a:ext cx="7624984" cy="826080"/>
          </a:xfrm>
          <a:prstGeom prst="rect">
            <a:avLst/>
          </a:prstGeom>
        </p:spPr>
        <p:txBody>
          <a:bodyPr lIns="0" anchor="b"/>
          <a:lstStyle>
            <a:lvl1pPr>
              <a:defRPr lang="en-US" sz="3400" b="1" kern="1200" dirty="0">
                <a:solidFill>
                  <a:srgbClr val="193A54"/>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8" name="Text Placeholder 5">
            <a:extLst>
              <a:ext uri="{FF2B5EF4-FFF2-40B4-BE49-F238E27FC236}">
                <a16:creationId xmlns:a16="http://schemas.microsoft.com/office/drawing/2014/main" id="{32E3C0F3-5BB0-7B03-CCD2-28B61A61BD68}"/>
              </a:ext>
            </a:extLst>
          </p:cNvPr>
          <p:cNvSpPr>
            <a:spLocks noGrp="1"/>
          </p:cNvSpPr>
          <p:nvPr>
            <p:ph type="body" sz="quarter" idx="25" hasCustomPrompt="1"/>
          </p:nvPr>
        </p:nvSpPr>
        <p:spPr>
          <a:xfrm>
            <a:off x="9445782" y="5912653"/>
            <a:ext cx="3771054" cy="777240"/>
          </a:xfrm>
          <a:prstGeom prst="rect">
            <a:avLst/>
          </a:prstGeom>
          <a:noFill/>
        </p:spPr>
        <p:txBody>
          <a:bodyPr lIns="182880" tIns="182880" rIns="182880" bIns="182880" anchor="b" anchorCtr="0"/>
          <a:lstStyle>
            <a:lvl1pPr marL="0" indent="0">
              <a:buNone/>
              <a:defRPr sz="1417" b="1">
                <a:solidFill>
                  <a:schemeClr val="tx1"/>
                </a:solidFill>
                <a:latin typeface="Arial" panose="020B0604020202020204" pitchFamily="34" charset="0"/>
                <a:cs typeface="Arial" panose="020B0604020202020204" pitchFamily="34" charset="0"/>
              </a:defRPr>
            </a:lvl1pPr>
            <a:lvl2pPr marL="518136" indent="0">
              <a:buNone/>
              <a:defRPr sz="1322">
                <a:latin typeface="Arial" panose="020B0604020202020204" pitchFamily="34" charset="0"/>
                <a:cs typeface="Arial" panose="020B0604020202020204" pitchFamily="34" charset="0"/>
              </a:defRPr>
            </a:lvl2pPr>
            <a:lvl3pPr marL="1036271" indent="0">
              <a:buNone/>
              <a:defRPr sz="1322">
                <a:latin typeface="Arial" panose="020B0604020202020204" pitchFamily="34" charset="0"/>
                <a:cs typeface="Arial" panose="020B0604020202020204" pitchFamily="34" charset="0"/>
              </a:defRPr>
            </a:lvl3pPr>
            <a:lvl4pPr marL="1554407" indent="0">
              <a:buNone/>
              <a:defRPr sz="1322">
                <a:latin typeface="Arial" panose="020B0604020202020204" pitchFamily="34" charset="0"/>
                <a:cs typeface="Arial" panose="020B0604020202020204" pitchFamily="34" charset="0"/>
              </a:defRPr>
            </a:lvl4pPr>
            <a:lvl5pPr marL="2072542" indent="0">
              <a:buNone/>
              <a:defRPr sz="1322">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5379294" y="5912653"/>
            <a:ext cx="3843020" cy="777240"/>
          </a:xfrm>
          <a:prstGeom prst="rect">
            <a:avLst/>
          </a:prstGeom>
          <a:noFill/>
        </p:spPr>
        <p:txBody>
          <a:bodyPr lIns="182880" tIns="182880" rIns="182880" bIns="182880" anchor="b" anchorCtr="0"/>
          <a:lstStyle>
            <a:lvl1pPr marL="0" indent="0">
              <a:buNone/>
              <a:defRPr sz="1417" b="1">
                <a:solidFill>
                  <a:schemeClr val="tx1"/>
                </a:solidFill>
                <a:latin typeface="Arial" panose="020B0604020202020204" pitchFamily="34" charset="0"/>
                <a:cs typeface="Arial" panose="020B0604020202020204" pitchFamily="34" charset="0"/>
              </a:defRPr>
            </a:lvl1pPr>
            <a:lvl2pPr marL="518136" indent="0">
              <a:buNone/>
              <a:defRPr sz="1322">
                <a:latin typeface="Arial" panose="020B0604020202020204" pitchFamily="34" charset="0"/>
                <a:cs typeface="Arial" panose="020B0604020202020204" pitchFamily="34" charset="0"/>
              </a:defRPr>
            </a:lvl2pPr>
            <a:lvl3pPr marL="1036271" indent="0">
              <a:buNone/>
              <a:defRPr sz="1322">
                <a:latin typeface="Arial" panose="020B0604020202020204" pitchFamily="34" charset="0"/>
                <a:cs typeface="Arial" panose="020B0604020202020204" pitchFamily="34" charset="0"/>
              </a:defRPr>
            </a:lvl3pPr>
            <a:lvl4pPr marL="1554407" indent="0">
              <a:buNone/>
              <a:defRPr sz="1322">
                <a:latin typeface="Arial" panose="020B0604020202020204" pitchFamily="34" charset="0"/>
                <a:cs typeface="Arial" panose="020B0604020202020204" pitchFamily="34" charset="0"/>
              </a:defRPr>
            </a:lvl4pPr>
            <a:lvl5pPr marL="2072542" indent="0">
              <a:buNone/>
              <a:defRPr sz="1322">
                <a:latin typeface="Arial" panose="020B0604020202020204" pitchFamily="34" charset="0"/>
                <a:cs typeface="Arial" panose="020B0604020202020204" pitchFamily="34" charset="0"/>
              </a:defRPr>
            </a:lvl5pPr>
          </a:lstStyle>
          <a:p>
            <a:pPr lvl="0"/>
            <a:r>
              <a:rPr lang="en-US" dirty="0"/>
              <a:t>Click to insert image caption</a:t>
            </a:r>
          </a:p>
        </p:txBody>
      </p:sp>
      <p:sp>
        <p:nvSpPr>
          <p:cNvPr id="26" name="Text Placeholder 5">
            <a:extLst>
              <a:ext uri="{FF2B5EF4-FFF2-40B4-BE49-F238E27FC236}">
                <a16:creationId xmlns:a16="http://schemas.microsoft.com/office/drawing/2014/main" id="{9FD8E4C0-4646-4BD9-7323-1C00BDF18B32}"/>
              </a:ext>
            </a:extLst>
          </p:cNvPr>
          <p:cNvSpPr>
            <a:spLocks noGrp="1"/>
          </p:cNvSpPr>
          <p:nvPr>
            <p:ph type="body" sz="quarter" idx="27" hasCustomPrompt="1"/>
          </p:nvPr>
        </p:nvSpPr>
        <p:spPr>
          <a:xfrm>
            <a:off x="1331384" y="5918755"/>
            <a:ext cx="3843020" cy="777240"/>
          </a:xfrm>
          <a:prstGeom prst="rect">
            <a:avLst/>
          </a:prstGeom>
          <a:noFill/>
        </p:spPr>
        <p:txBody>
          <a:bodyPr lIns="182880" tIns="182880" rIns="182880" bIns="182880" anchor="b" anchorCtr="0"/>
          <a:lstStyle>
            <a:lvl1pPr marL="0" indent="0">
              <a:buNone/>
              <a:defRPr sz="1417" b="1">
                <a:solidFill>
                  <a:schemeClr val="tx1"/>
                </a:solidFill>
                <a:latin typeface="Arial" panose="020B0604020202020204" pitchFamily="34" charset="0"/>
                <a:cs typeface="Arial" panose="020B0604020202020204" pitchFamily="34" charset="0"/>
              </a:defRPr>
            </a:lvl1pPr>
            <a:lvl2pPr marL="518136" indent="0">
              <a:buNone/>
              <a:defRPr sz="1322">
                <a:latin typeface="Arial" panose="020B0604020202020204" pitchFamily="34" charset="0"/>
                <a:cs typeface="Arial" panose="020B0604020202020204" pitchFamily="34" charset="0"/>
              </a:defRPr>
            </a:lvl2pPr>
            <a:lvl3pPr marL="1036271" indent="0">
              <a:buNone/>
              <a:defRPr sz="1322">
                <a:latin typeface="Arial" panose="020B0604020202020204" pitchFamily="34" charset="0"/>
                <a:cs typeface="Arial" panose="020B0604020202020204" pitchFamily="34" charset="0"/>
              </a:defRPr>
            </a:lvl3pPr>
            <a:lvl4pPr marL="1554407" indent="0">
              <a:buNone/>
              <a:defRPr sz="1322">
                <a:latin typeface="Arial" panose="020B0604020202020204" pitchFamily="34" charset="0"/>
                <a:cs typeface="Arial" panose="020B0604020202020204" pitchFamily="34" charset="0"/>
              </a:defRPr>
            </a:lvl4pPr>
            <a:lvl5pPr marL="2072542" indent="0">
              <a:buNone/>
              <a:defRPr sz="1322">
                <a:latin typeface="Arial" panose="020B0604020202020204" pitchFamily="34" charset="0"/>
                <a:cs typeface="Arial" panose="020B0604020202020204" pitchFamily="34" charset="0"/>
              </a:defRPr>
            </a:lvl5pPr>
          </a:lstStyle>
          <a:p>
            <a:pPr lvl="0"/>
            <a:r>
              <a:rPr lang="en-US" dirty="0"/>
              <a:t>Click to insert image caption</a:t>
            </a:r>
          </a:p>
        </p:txBody>
      </p:sp>
      <p:grpSp>
        <p:nvGrpSpPr>
          <p:cNvPr id="3" name="Group 2">
            <a:extLst>
              <a:ext uri="{FF2B5EF4-FFF2-40B4-BE49-F238E27FC236}">
                <a16:creationId xmlns:a16="http://schemas.microsoft.com/office/drawing/2014/main" id="{035CFDB1-F386-FB48-240E-FBEFE5411890}"/>
              </a:ext>
            </a:extLst>
          </p:cNvPr>
          <p:cNvGrpSpPr>
            <a:grpSpLocks noGrp="1" noUngrp="1" noRot="1" noMove="1" noResize="1"/>
          </p:cNvGrpSpPr>
          <p:nvPr userDrawn="1"/>
        </p:nvGrpSpPr>
        <p:grpSpPr>
          <a:xfrm>
            <a:off x="10663914" y="6848430"/>
            <a:ext cx="2552922" cy="659539"/>
            <a:chOff x="682881" y="6658516"/>
            <a:chExt cx="2552922" cy="659539"/>
          </a:xfrm>
        </p:grpSpPr>
        <p:pic>
          <p:nvPicPr>
            <p:cNvPr id="6" name="Picture 5">
              <a:extLst>
                <a:ext uri="{FF2B5EF4-FFF2-40B4-BE49-F238E27FC236}">
                  <a16:creationId xmlns:a16="http://schemas.microsoft.com/office/drawing/2014/main" id="{3260F470-DA2C-3AA8-D875-F3131C35AFDB}"/>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7" name="Picture 2">
              <a:extLst>
                <a:ext uri="{FF2B5EF4-FFF2-40B4-BE49-F238E27FC236}">
                  <a16:creationId xmlns:a16="http://schemas.microsoft.com/office/drawing/2014/main" id="{86B600B2-B942-CEDF-5D4D-AC025B75FDA0}"/>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AI-generated content may be incorrect.">
              <a:extLst>
                <a:ext uri="{FF2B5EF4-FFF2-40B4-BE49-F238E27FC236}">
                  <a16:creationId xmlns:a16="http://schemas.microsoft.com/office/drawing/2014/main" id="{F2967307-24DF-AB90-35A6-018B58ED01E3}"/>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grpSp>
        <p:nvGrpSpPr>
          <p:cNvPr id="11" name="Group 10">
            <a:extLst>
              <a:ext uri="{FF2B5EF4-FFF2-40B4-BE49-F238E27FC236}">
                <a16:creationId xmlns:a16="http://schemas.microsoft.com/office/drawing/2014/main" id="{0D22BD6C-DA93-D7A0-9E15-E0A6B283A847}"/>
              </a:ext>
            </a:extLst>
          </p:cNvPr>
          <p:cNvGrpSpPr>
            <a:grpSpLocks noGrp="1" noUngrp="1" noRot="1" noMove="1" noResize="1"/>
          </p:cNvGrpSpPr>
          <p:nvPr userDrawn="1"/>
        </p:nvGrpSpPr>
        <p:grpSpPr>
          <a:xfrm>
            <a:off x="-35951" y="0"/>
            <a:ext cx="828431" cy="7772400"/>
            <a:chOff x="-5755" y="-1"/>
            <a:chExt cx="787808" cy="7772400"/>
          </a:xfrm>
        </p:grpSpPr>
        <p:grpSp>
          <p:nvGrpSpPr>
            <p:cNvPr id="14" name="Group 13">
              <a:extLst>
                <a:ext uri="{FF2B5EF4-FFF2-40B4-BE49-F238E27FC236}">
                  <a16:creationId xmlns:a16="http://schemas.microsoft.com/office/drawing/2014/main" id="{2C547704-5C58-557B-7F43-B5240CE5C4AA}"/>
                </a:ext>
              </a:extLst>
            </p:cNvPr>
            <p:cNvGrpSpPr>
              <a:grpSpLocks noGrp="1" noUngrp="1" noRot="1" noMove="1" noResize="1"/>
            </p:cNvGrpSpPr>
            <p:nvPr userDrawn="1"/>
          </p:nvGrpSpPr>
          <p:grpSpPr>
            <a:xfrm>
              <a:off x="-5755" y="-1"/>
              <a:ext cx="787808" cy="7772400"/>
              <a:chOff x="-5755" y="-1"/>
              <a:chExt cx="787808" cy="7772400"/>
            </a:xfrm>
          </p:grpSpPr>
          <p:sp>
            <p:nvSpPr>
              <p:cNvPr id="16" name="Rectangle 15">
                <a:extLst>
                  <a:ext uri="{FF2B5EF4-FFF2-40B4-BE49-F238E27FC236}">
                    <a16:creationId xmlns:a16="http://schemas.microsoft.com/office/drawing/2014/main" id="{3E421745-07B7-6340-3D6E-4922BF14F71D}"/>
                  </a:ext>
                </a:extLst>
              </p:cNvPr>
              <p:cNvSpPr>
                <a:spLocks noGrp="1" noRot="1" noMove="1" noResize="1" noEditPoints="1" noAdjustHandles="1" noChangeArrowheads="1" noChangeShapeType="1"/>
              </p:cNvSpPr>
              <p:nvPr userDrawn="1"/>
            </p:nvSpPr>
            <p:spPr>
              <a:xfrm>
                <a:off x="-5755" y="-1"/>
                <a:ext cx="782053"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4715DA54-CF5C-C375-255F-44D30D0D8E50}"/>
                  </a:ext>
                </a:extLst>
              </p:cNvPr>
              <p:cNvGrpSpPr>
                <a:grpSpLocks noGrp="1" noUngrp="1" noRot="1" noMove="1" noResize="1"/>
              </p:cNvGrpSpPr>
              <p:nvPr userDrawn="1"/>
            </p:nvGrpSpPr>
            <p:grpSpPr>
              <a:xfrm>
                <a:off x="377190" y="412643"/>
                <a:ext cx="404863" cy="6947111"/>
                <a:chOff x="377190" y="412643"/>
                <a:chExt cx="404863" cy="6947111"/>
              </a:xfrm>
            </p:grpSpPr>
            <p:cxnSp>
              <p:nvCxnSpPr>
                <p:cNvPr id="19" name="Straight Connector 18">
                  <a:extLst>
                    <a:ext uri="{FF2B5EF4-FFF2-40B4-BE49-F238E27FC236}">
                      <a16:creationId xmlns:a16="http://schemas.microsoft.com/office/drawing/2014/main" id="{B7CCC004-241E-FB5A-F374-6E8867FD3AE1}"/>
                    </a:ext>
                  </a:extLst>
                </p:cNvPr>
                <p:cNvCxnSpPr>
                  <a:cxnSpLocks noGrp="1" noRot="1" noMove="1" noResize="1" noEditPoints="1" noAdjustHandles="1" noChangeArrowheads="1" noChangeShapeType="1"/>
                </p:cNvCxnSpPr>
                <p:nvPr userDrawn="1"/>
              </p:nvCxnSpPr>
              <p:spPr>
                <a:xfrm>
                  <a:off x="385271" y="412643"/>
                  <a:ext cx="0" cy="6947111"/>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6B8BAC3-4908-0915-EDD0-E3A1A775DADF}"/>
                    </a:ext>
                  </a:extLst>
                </p:cNvPr>
                <p:cNvCxnSpPr>
                  <a:cxnSpLocks noGrp="1" noRot="1" noMove="1" noResize="1" noEditPoints="1" noAdjustHandles="1" noChangeArrowheads="1" noChangeShapeType="1"/>
                </p:cNvCxnSpPr>
                <p:nvPr userDrawn="1"/>
              </p:nvCxnSpPr>
              <p:spPr>
                <a:xfrm>
                  <a:off x="377190" y="442384"/>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1E99828-20C6-092B-C7B9-7CB90C6736C0}"/>
                    </a:ext>
                  </a:extLst>
                </p:cNvPr>
                <p:cNvCxnSpPr>
                  <a:cxnSpLocks noGrp="1" noRot="1" noMove="1" noResize="1" noEditPoints="1" noAdjustHandles="1" noChangeArrowheads="1" noChangeShapeType="1"/>
                </p:cNvCxnSpPr>
                <p:nvPr userDrawn="1"/>
              </p:nvCxnSpPr>
              <p:spPr>
                <a:xfrm>
                  <a:off x="377190" y="7332892"/>
                  <a:ext cx="404863" cy="0"/>
                </a:xfrm>
                <a:prstGeom prst="line">
                  <a:avLst/>
                </a:prstGeom>
                <a:ln w="57150">
                  <a:solidFill>
                    <a:srgbClr val="193A54"/>
                  </a:solidFill>
                </a:ln>
              </p:spPr>
              <p:style>
                <a:lnRef idx="2">
                  <a:schemeClr val="accent1"/>
                </a:lnRef>
                <a:fillRef idx="0">
                  <a:schemeClr val="accent1"/>
                </a:fillRef>
                <a:effectRef idx="1">
                  <a:schemeClr val="accent1"/>
                </a:effectRef>
                <a:fontRef idx="minor">
                  <a:schemeClr val="tx1"/>
                </a:fontRef>
              </p:style>
            </p:cxnSp>
          </p:grpSp>
        </p:grpSp>
        <p:sp>
          <p:nvSpPr>
            <p:cNvPr id="15" name="Rectangle 14">
              <a:extLst>
                <a:ext uri="{FF2B5EF4-FFF2-40B4-BE49-F238E27FC236}">
                  <a16:creationId xmlns:a16="http://schemas.microsoft.com/office/drawing/2014/main" id="{91AF7355-F310-7E1C-8CE7-DD811E3DD7BF}"/>
                </a:ext>
              </a:extLst>
            </p:cNvPr>
            <p:cNvSpPr>
              <a:spLocks noGrp="1" noRot="1" noMove="1" noResize="1" noEditPoints="1" noAdjustHandles="1" noChangeArrowheads="1" noChangeShapeType="1"/>
            </p:cNvSpPr>
            <p:nvPr userDrawn="1"/>
          </p:nvSpPr>
          <p:spPr>
            <a:xfrm>
              <a:off x="-5755" y="3187616"/>
              <a:ext cx="782052"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9543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id="{F204AAE8-ACBE-8F9F-67E3-EFBCACDFCF93}"/>
              </a:ext>
            </a:extLst>
          </p:cNvPr>
          <p:cNvSpPr>
            <a:spLocks noGrp="1"/>
          </p:cNvSpPr>
          <p:nvPr>
            <p:ph type="ftr" sz="quarter" idx="11"/>
          </p:nvPr>
        </p:nvSpPr>
        <p:spPr>
          <a:xfrm>
            <a:off x="4577080" y="7203864"/>
            <a:ext cx="4663440" cy="413808"/>
          </a:xfrm>
        </p:spPr>
        <p:txBody>
          <a:bodyPr/>
          <a:lstStyle>
            <a:lvl1pPr>
              <a:defRPr>
                <a:latin typeface="Arial" panose="020B0604020202020204" pitchFamily="34" charset="0"/>
                <a:cs typeface="Arial" panose="020B0604020202020204" pitchFamily="34" charset="0"/>
              </a:defRPr>
            </a:lvl1pPr>
          </a:lstStyle>
          <a:p>
            <a:endParaRPr lang="en-US" dirty="0"/>
          </a:p>
        </p:txBody>
      </p:sp>
      <p:grpSp>
        <p:nvGrpSpPr>
          <p:cNvPr id="2" name="Group 1">
            <a:extLst>
              <a:ext uri="{FF2B5EF4-FFF2-40B4-BE49-F238E27FC236}">
                <a16:creationId xmlns:a16="http://schemas.microsoft.com/office/drawing/2014/main" id="{7D22DF48-59FE-9CF3-D075-35556E978934}"/>
              </a:ext>
            </a:extLst>
          </p:cNvPr>
          <p:cNvGrpSpPr>
            <a:grpSpLocks/>
          </p:cNvGrpSpPr>
          <p:nvPr userDrawn="1"/>
        </p:nvGrpSpPr>
        <p:grpSpPr>
          <a:xfrm>
            <a:off x="11036702" y="6958133"/>
            <a:ext cx="2552922" cy="659539"/>
            <a:chOff x="682881" y="6658516"/>
            <a:chExt cx="2552922" cy="659539"/>
          </a:xfrm>
        </p:grpSpPr>
        <p:pic>
          <p:nvPicPr>
            <p:cNvPr id="3" name="Picture 2">
              <a:extLst>
                <a:ext uri="{FF2B5EF4-FFF2-40B4-BE49-F238E27FC236}">
                  <a16:creationId xmlns:a16="http://schemas.microsoft.com/office/drawing/2014/main" id="{6642FA71-93DC-FFBE-6192-1EFD392C6C1A}"/>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4" name="Picture 2">
              <a:extLst>
                <a:ext uri="{FF2B5EF4-FFF2-40B4-BE49-F238E27FC236}">
                  <a16:creationId xmlns:a16="http://schemas.microsoft.com/office/drawing/2014/main" id="{A7F792D5-F6AF-7C29-631D-16CC525A396D}"/>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AI-generated content may be incorrect.">
              <a:extLst>
                <a:ext uri="{FF2B5EF4-FFF2-40B4-BE49-F238E27FC236}">
                  <a16:creationId xmlns:a16="http://schemas.microsoft.com/office/drawing/2014/main" id="{3440E4AF-3EBD-3A1F-FCBA-F34798179EB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Tree>
    <p:extLst>
      <p:ext uri="{BB962C8B-B14F-4D97-AF65-F5344CB8AC3E}">
        <p14:creationId xmlns:p14="http://schemas.microsoft.com/office/powerpoint/2010/main" val="177129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Conclus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72C907-F664-DFD9-8843-47B289522462}"/>
              </a:ext>
            </a:extLst>
          </p:cNvPr>
          <p:cNvSpPr>
            <a:spLocks noGrp="1" noRot="1" noMove="1" noResize="1" noEditPoints="1" noAdjustHandles="1" noChangeArrowheads="1" noChangeShapeType="1"/>
          </p:cNvSpPr>
          <p:nvPr userDrawn="1"/>
        </p:nvSpPr>
        <p:spPr>
          <a:xfrm>
            <a:off x="-1" y="0"/>
            <a:ext cx="9813638" cy="7772400"/>
          </a:xfrm>
          <a:prstGeom prst="rect">
            <a:avLst/>
          </a:prstGeom>
          <a:solidFill>
            <a:srgbClr val="FEEB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73" dirty="0">
              <a:solidFill>
                <a:srgbClr val="193A54"/>
              </a:solidFill>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972348" y="3424290"/>
            <a:ext cx="6173143" cy="923816"/>
          </a:xfrm>
          <a:noFill/>
          <a:ln>
            <a:noFill/>
          </a:ln>
        </p:spPr>
        <p:txBody>
          <a:bodyPr anchor="b">
            <a:normAutofit/>
          </a:bodyPr>
          <a:lstStyle>
            <a:lvl1pPr algn="r">
              <a:defRPr sz="5400" b="1">
                <a:solidFill>
                  <a:srgbClr val="193A54"/>
                </a:solidFill>
                <a:latin typeface="Arial" panose="020B0604020202020204" pitchFamily="34" charset="0"/>
                <a:cs typeface="Arial" panose="020B0604020202020204" pitchFamily="34" charset="0"/>
              </a:defRPr>
            </a:lvl1pPr>
          </a:lstStyle>
          <a:p>
            <a:r>
              <a:rPr lang="en-US" dirty="0"/>
              <a:t>Thank you</a:t>
            </a:r>
          </a:p>
        </p:txBody>
      </p:sp>
      <p:sp>
        <p:nvSpPr>
          <p:cNvPr id="5" name="Footer Placeholder 4"/>
          <p:cNvSpPr>
            <a:spLocks noGrp="1"/>
          </p:cNvSpPr>
          <p:nvPr>
            <p:ph type="ftr" sz="quarter" idx="11"/>
          </p:nvPr>
        </p:nvSpPr>
        <p:spPr>
          <a:xfrm>
            <a:off x="1727200" y="7318055"/>
            <a:ext cx="4663440" cy="413808"/>
          </a:xfrm>
        </p:spPr>
        <p:txBody>
          <a:bodyPr/>
          <a:lstStyle>
            <a:lvl1pPr>
              <a:defRPr>
                <a:solidFill>
                  <a:srgbClr val="193A54"/>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9758680" y="7203864"/>
            <a:ext cx="3108960" cy="413808"/>
          </a:xfrm>
          <a:prstGeom prst="rect">
            <a:avLst/>
          </a:prstGeom>
        </p:spPr>
        <p:txBody>
          <a:bodyPr/>
          <a:lstStyle>
            <a:lvl1pPr>
              <a:defRPr>
                <a:solidFill>
                  <a:srgbClr val="193A54"/>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Picture 11" descr="A large building with a clock tower&#10;&#10;AI-generated content may be incorrect.">
            <a:extLst>
              <a:ext uri="{FF2B5EF4-FFF2-40B4-BE49-F238E27FC236}">
                <a16:creationId xmlns:a16="http://schemas.microsoft.com/office/drawing/2014/main" id="{9C9BF36A-2114-2861-853B-800D1C2EF7B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989378" y="0"/>
            <a:ext cx="5828222" cy="7772400"/>
          </a:xfrm>
          <a:prstGeom prst="rect">
            <a:avLst/>
          </a:prstGeom>
        </p:spPr>
      </p:pic>
      <p:sp>
        <p:nvSpPr>
          <p:cNvPr id="9" name="Rectangle 8">
            <a:extLst>
              <a:ext uri="{FF2B5EF4-FFF2-40B4-BE49-F238E27FC236}">
                <a16:creationId xmlns:a16="http://schemas.microsoft.com/office/drawing/2014/main" id="{0F23EEFC-F17D-20E2-19B5-57978019C933}"/>
              </a:ext>
            </a:extLst>
          </p:cNvPr>
          <p:cNvSpPr>
            <a:spLocks noGrp="1" noRot="1" noMove="1" noResize="1" noEditPoints="1" noAdjustHandles="1" noChangeArrowheads="1" noChangeShapeType="1"/>
          </p:cNvSpPr>
          <p:nvPr userDrawn="1"/>
        </p:nvSpPr>
        <p:spPr>
          <a:xfrm>
            <a:off x="439377" y="410051"/>
            <a:ext cx="12938845" cy="6952295"/>
          </a:xfrm>
          <a:prstGeom prst="rect">
            <a:avLst/>
          </a:prstGeom>
          <a:noFill/>
          <a:ln w="57150">
            <a:solidFill>
              <a:srgbClr val="193A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73" dirty="0">
              <a:solidFill>
                <a:srgbClr val="193A54"/>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1E9C008-5633-CF7B-A4AC-A8BCEF03ACAD}"/>
              </a:ext>
            </a:extLst>
          </p:cNvPr>
          <p:cNvGrpSpPr>
            <a:grpSpLocks noGrp="1" noUngrp="1" noRot="1" noMove="1" noResize="1"/>
          </p:cNvGrpSpPr>
          <p:nvPr userDrawn="1"/>
        </p:nvGrpSpPr>
        <p:grpSpPr>
          <a:xfrm>
            <a:off x="542204" y="6658516"/>
            <a:ext cx="2552922" cy="659539"/>
            <a:chOff x="682881" y="6658516"/>
            <a:chExt cx="2552922" cy="659539"/>
          </a:xfrm>
        </p:grpSpPr>
        <p:pic>
          <p:nvPicPr>
            <p:cNvPr id="4" name="Picture 3">
              <a:extLst>
                <a:ext uri="{FF2B5EF4-FFF2-40B4-BE49-F238E27FC236}">
                  <a16:creationId xmlns:a16="http://schemas.microsoft.com/office/drawing/2014/main" id="{6E823BFE-7C6E-043C-C3F7-1F0E8E11E75A}"/>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2021684" y="6713621"/>
              <a:ext cx="1214119" cy="560141"/>
            </a:xfrm>
            <a:prstGeom prst="rect">
              <a:avLst/>
            </a:prstGeom>
            <a:noFill/>
            <a:ln>
              <a:noFill/>
            </a:ln>
          </p:spPr>
        </p:pic>
        <p:pic>
          <p:nvPicPr>
            <p:cNvPr id="8" name="Picture 2">
              <a:extLst>
                <a:ext uri="{FF2B5EF4-FFF2-40B4-BE49-F238E27FC236}">
                  <a16:creationId xmlns:a16="http://schemas.microsoft.com/office/drawing/2014/main" id="{C85286DB-A3D2-2659-6C9D-A08F4D2C6B5E}"/>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2881" y="6728975"/>
              <a:ext cx="684571" cy="560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AI-generated content may be incorrect.">
              <a:extLst>
                <a:ext uri="{FF2B5EF4-FFF2-40B4-BE49-F238E27FC236}">
                  <a16:creationId xmlns:a16="http://schemas.microsoft.com/office/drawing/2014/main" id="{7C6FE9FC-C9EE-2229-5945-DAA9D7C752B9}"/>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1367452" y="6658516"/>
              <a:ext cx="660982" cy="659539"/>
            </a:xfrm>
            <a:prstGeom prst="rect">
              <a:avLst/>
            </a:prstGeom>
          </p:spPr>
        </p:pic>
      </p:grpSp>
      <p:sp>
        <p:nvSpPr>
          <p:cNvPr id="13" name="Rectangle 12">
            <a:extLst>
              <a:ext uri="{FF2B5EF4-FFF2-40B4-BE49-F238E27FC236}">
                <a16:creationId xmlns:a16="http://schemas.microsoft.com/office/drawing/2014/main" id="{5C66186B-D8B6-E43B-AD39-2740F1A53E79}"/>
              </a:ext>
            </a:extLst>
          </p:cNvPr>
          <p:cNvSpPr>
            <a:spLocks noGrp="1" noRot="1" noMove="1" noResize="1" noEditPoints="1" noAdjustHandles="1" noChangeArrowheads="1" noChangeShapeType="1"/>
          </p:cNvSpPr>
          <p:nvPr userDrawn="1"/>
        </p:nvSpPr>
        <p:spPr>
          <a:xfrm>
            <a:off x="8909" y="3215640"/>
            <a:ext cx="853441" cy="1400045"/>
          </a:xfrm>
          <a:prstGeom prst="rect">
            <a:avLst/>
          </a:prstGeom>
          <a:solidFill>
            <a:srgbClr val="193A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629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82000"/>
                  </a:schemeClr>
                </a:solidFill>
              </a:defRPr>
            </a:lvl1pPr>
          </a:lstStyle>
          <a:p>
            <a:endParaRPr lang="en-US" dirty="0"/>
          </a:p>
        </p:txBody>
      </p:sp>
    </p:spTree>
    <p:extLst>
      <p:ext uri="{BB962C8B-B14F-4D97-AF65-F5344CB8AC3E}">
        <p14:creationId xmlns:p14="http://schemas.microsoft.com/office/powerpoint/2010/main" val="3087500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0" r:id="rId3"/>
    <p:sldLayoutId id="2147483676" r:id="rId4"/>
    <p:sldLayoutId id="2147483681" r:id="rId5"/>
    <p:sldLayoutId id="2147483678" r:id="rId6"/>
    <p:sldLayoutId id="2147483691" r:id="rId7"/>
    <p:sldLayoutId id="2147483679" r:id="rId8"/>
    <p:sldLayoutId id="2147483684" r:id="rId9"/>
  </p:sldLayoutIdLst>
  <p:txStyles>
    <p:titleStyle>
      <a:lvl1pPr algn="l" defTabSz="1036290" rtl="0" eaLnBrk="1" latinLnBrk="0" hangingPunct="1">
        <a:lnSpc>
          <a:spcPct val="90000"/>
        </a:lnSpc>
        <a:spcBef>
          <a:spcPct val="0"/>
        </a:spcBef>
        <a:buNone/>
        <a:defRPr sz="4987" kern="1200">
          <a:solidFill>
            <a:schemeClr val="tx1"/>
          </a:solidFill>
          <a:latin typeface="Arial" panose="020B0604020202020204" pitchFamily="34" charset="0"/>
          <a:ea typeface="+mj-ea"/>
          <a:cs typeface="Arial" panose="020B0604020202020204" pitchFamily="34" charset="0"/>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4527-BFBA-E7A2-F401-09A736AEFA18}"/>
              </a:ext>
            </a:extLst>
          </p:cNvPr>
          <p:cNvSpPr>
            <a:spLocks noGrp="1"/>
          </p:cNvSpPr>
          <p:nvPr>
            <p:ph type="ctrTitle"/>
          </p:nvPr>
        </p:nvSpPr>
        <p:spPr/>
        <p:txBody>
          <a:bodyPr>
            <a:normAutofit fontScale="90000"/>
          </a:bodyPr>
          <a:lstStyle/>
          <a:p>
            <a:r>
              <a:rPr lang="en-US" dirty="0"/>
              <a:t>Use of RASCAL in the CNSC’s Emergency Operations Centre – Lessons Learned</a:t>
            </a:r>
          </a:p>
        </p:txBody>
      </p:sp>
      <p:sp>
        <p:nvSpPr>
          <p:cNvPr id="3" name="Subtitle 2">
            <a:extLst>
              <a:ext uri="{FF2B5EF4-FFF2-40B4-BE49-F238E27FC236}">
                <a16:creationId xmlns:a16="http://schemas.microsoft.com/office/drawing/2014/main" id="{C9314680-B850-00F3-20ED-CDC18542B1AB}"/>
              </a:ext>
            </a:extLst>
          </p:cNvPr>
          <p:cNvSpPr>
            <a:spLocks noGrp="1"/>
          </p:cNvSpPr>
          <p:nvPr>
            <p:ph type="subTitle" idx="1"/>
          </p:nvPr>
        </p:nvSpPr>
        <p:spPr/>
        <p:txBody>
          <a:bodyPr>
            <a:normAutofit fontScale="85000" lnSpcReduction="10000"/>
          </a:bodyPr>
          <a:lstStyle/>
          <a:p>
            <a:r>
              <a:rPr lang="en-US" dirty="0"/>
              <a:t>CNSC EOC Reactor Safety Group &amp; Protective Actions Group</a:t>
            </a:r>
          </a:p>
          <a:p>
            <a:endParaRPr lang="en-US" dirty="0"/>
          </a:p>
        </p:txBody>
      </p:sp>
      <p:sp>
        <p:nvSpPr>
          <p:cNvPr id="4" name="Text Placeholder 3">
            <a:extLst>
              <a:ext uri="{FF2B5EF4-FFF2-40B4-BE49-F238E27FC236}">
                <a16:creationId xmlns:a16="http://schemas.microsoft.com/office/drawing/2014/main" id="{12D72517-0DC5-685B-55E9-818622F9AE22}"/>
              </a:ext>
            </a:extLst>
          </p:cNvPr>
          <p:cNvSpPr>
            <a:spLocks noGrp="1"/>
          </p:cNvSpPr>
          <p:nvPr>
            <p:ph type="body" sz="quarter" idx="10"/>
          </p:nvPr>
        </p:nvSpPr>
        <p:spPr/>
        <p:txBody>
          <a:bodyPr/>
          <a:lstStyle/>
          <a:p>
            <a:r>
              <a:rPr lang="en-US" dirty="0"/>
              <a:t>Gaétan Latouche, Verena Sesin &amp; Mohamed Shawkat </a:t>
            </a:r>
          </a:p>
        </p:txBody>
      </p:sp>
      <p:sp>
        <p:nvSpPr>
          <p:cNvPr id="5" name="Text Placeholder 4">
            <a:extLst>
              <a:ext uri="{FF2B5EF4-FFF2-40B4-BE49-F238E27FC236}">
                <a16:creationId xmlns:a16="http://schemas.microsoft.com/office/drawing/2014/main" id="{F4FC37E5-EBDB-D364-AEE3-1DBCF51777A2}"/>
              </a:ext>
            </a:extLst>
          </p:cNvPr>
          <p:cNvSpPr>
            <a:spLocks noGrp="1"/>
          </p:cNvSpPr>
          <p:nvPr>
            <p:ph type="body" sz="quarter" idx="13"/>
          </p:nvPr>
        </p:nvSpPr>
        <p:spPr/>
        <p:txBody>
          <a:bodyPr/>
          <a:lstStyle/>
          <a:p>
            <a:r>
              <a:rPr lang="en-US" dirty="0"/>
              <a:t>May 14, 2025</a:t>
            </a:r>
          </a:p>
        </p:txBody>
      </p:sp>
      <p:sp>
        <p:nvSpPr>
          <p:cNvPr id="6" name="TextBox 5">
            <a:extLst>
              <a:ext uri="{FF2B5EF4-FFF2-40B4-BE49-F238E27FC236}">
                <a16:creationId xmlns:a16="http://schemas.microsoft.com/office/drawing/2014/main" id="{89CD4942-B2D8-A938-39E1-A3BA90358647}"/>
              </a:ext>
            </a:extLst>
          </p:cNvPr>
          <p:cNvSpPr txBox="1"/>
          <p:nvPr/>
        </p:nvSpPr>
        <p:spPr>
          <a:xfrm>
            <a:off x="6137595" y="7433093"/>
            <a:ext cx="1542410" cy="307777"/>
          </a:xfrm>
          <a:prstGeom prst="rect">
            <a:avLst/>
          </a:prstGeom>
          <a:noFill/>
        </p:spPr>
        <p:txBody>
          <a:bodyPr wrap="none" rtlCol="0">
            <a:spAutoFit/>
          </a:bodyPr>
          <a:lstStyle/>
          <a:p>
            <a:r>
              <a:rPr lang="en-US" sz="1400" dirty="0"/>
              <a:t>E-Doc # 7487391 </a:t>
            </a:r>
            <a:endParaRPr lang="en-CA" sz="1400" dirty="0"/>
          </a:p>
        </p:txBody>
      </p:sp>
    </p:spTree>
    <p:extLst>
      <p:ext uri="{BB962C8B-B14F-4D97-AF65-F5344CB8AC3E}">
        <p14:creationId xmlns:p14="http://schemas.microsoft.com/office/powerpoint/2010/main" val="653808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CA" dirty="0"/>
              <a:t>PAG: Lessons Learned – Exercise Design</a:t>
            </a:r>
            <a:endParaRPr lang="en-US" dirty="0"/>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1261742" y="1915465"/>
            <a:ext cx="6042307" cy="4846841"/>
          </a:xfrm>
          <a:ln w="19050">
            <a:solidFill>
              <a:schemeClr val="tx2"/>
            </a:solidFill>
          </a:ln>
        </p:spPr>
        <p:txBody>
          <a:bodyPr>
            <a:noAutofit/>
          </a:bodyPr>
          <a:lstStyle/>
          <a:p>
            <a:pPr marL="0" indent="0">
              <a:buNone/>
            </a:pPr>
            <a:r>
              <a:rPr lang="en-US" sz="2400" b="1" dirty="0"/>
              <a:t>Lesson #4: </a:t>
            </a:r>
          </a:p>
          <a:p>
            <a:pPr marL="0" indent="0">
              <a:buNone/>
            </a:pPr>
            <a:r>
              <a:rPr lang="en-US" sz="2400" b="1" dirty="0"/>
              <a:t>Weather data for dispersion modelling</a:t>
            </a:r>
          </a:p>
          <a:p>
            <a:r>
              <a:rPr lang="en-CA" sz="2400" dirty="0"/>
              <a:t>Clarity on source of scripted weather data to be used in RASCAL </a:t>
            </a:r>
          </a:p>
          <a:p>
            <a:r>
              <a:rPr lang="en-CA" sz="2400" dirty="0"/>
              <a:t>Issues with interpretation of additional sources of weather data with information provided in STARTEX package regarding the wind direction</a:t>
            </a:r>
          </a:p>
          <a:p>
            <a:r>
              <a:rPr lang="en-CA" sz="2400" dirty="0"/>
              <a:t>Capability of comparing modelling results among staff and external parties</a:t>
            </a:r>
          </a:p>
          <a:p>
            <a:r>
              <a:rPr lang="en-CA" sz="2400" u="sng" dirty="0"/>
              <a:t>Success</a:t>
            </a:r>
            <a:r>
              <a:rPr lang="en-CA" sz="2400" dirty="0"/>
              <a:t>: Meeting to resolve different interpretations among players</a:t>
            </a:r>
          </a:p>
        </p:txBody>
      </p:sp>
      <p:sp>
        <p:nvSpPr>
          <p:cNvPr id="7" name="Content Placeholder 2">
            <a:extLst>
              <a:ext uri="{FF2B5EF4-FFF2-40B4-BE49-F238E27FC236}">
                <a16:creationId xmlns:a16="http://schemas.microsoft.com/office/drawing/2014/main" id="{63E8527C-3439-5CA1-A53A-A94FE5429EBE}"/>
              </a:ext>
            </a:extLst>
          </p:cNvPr>
          <p:cNvSpPr txBox="1">
            <a:spLocks/>
          </p:cNvSpPr>
          <p:nvPr/>
        </p:nvSpPr>
        <p:spPr>
          <a:xfrm>
            <a:off x="7536161" y="1915466"/>
            <a:ext cx="5925839" cy="3697934"/>
          </a:xfrm>
          <a:prstGeom prst="rect">
            <a:avLst/>
          </a:prstGeom>
          <a:ln w="19050">
            <a:solidFill>
              <a:schemeClr val="tx2"/>
            </a:solidFill>
          </a:ln>
        </p:spPr>
        <p:txBody>
          <a:bodyPr vert="horz" lIns="91440" tIns="45720" rIns="91440" bIns="45720" rtlCol="0">
            <a:noAutofit/>
          </a:bodyPr>
          <a:lstStyle>
            <a:lvl1pPr marL="457200" indent="-457200" algn="l" defTabSz="1036290" rtl="0" eaLnBrk="1" latinLnBrk="0" hangingPunct="1">
              <a:lnSpc>
                <a:spcPct val="90000"/>
              </a:lnSpc>
              <a:spcBef>
                <a:spcPts val="1133"/>
              </a:spcBef>
              <a:buFont typeface="Arial" panose="020B0604020202020204" pitchFamily="34" charset="0"/>
              <a:buChar char="•"/>
              <a:defRPr sz="3600" kern="1200">
                <a:solidFill>
                  <a:srgbClr val="193A54"/>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3200" kern="1200">
                <a:solidFill>
                  <a:srgbClr val="193A54"/>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800" kern="1200">
                <a:solidFill>
                  <a:srgbClr val="193A54"/>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400" kern="1200">
                <a:solidFill>
                  <a:srgbClr val="193A54"/>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000" kern="1200">
                <a:solidFill>
                  <a:srgbClr val="193A54"/>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0" indent="0">
              <a:buFont typeface="Arial" panose="020B0604020202020204" pitchFamily="34" charset="0"/>
              <a:buNone/>
            </a:pPr>
            <a:r>
              <a:rPr lang="en-US" sz="2400" b="1" dirty="0"/>
              <a:t>Lesson #5: </a:t>
            </a:r>
          </a:p>
          <a:p>
            <a:pPr marL="0" indent="0">
              <a:buFont typeface="Arial" panose="020B0604020202020204" pitchFamily="34" charset="0"/>
              <a:buNone/>
            </a:pPr>
            <a:r>
              <a:rPr lang="en-US" sz="2400" b="1" dirty="0"/>
              <a:t>Implementation of PAUSEX in RASCAL</a:t>
            </a:r>
          </a:p>
          <a:p>
            <a:r>
              <a:rPr lang="en-CA" sz="2400" dirty="0"/>
              <a:t>RASCAL did not allow for input of an artificial pause in time into the model</a:t>
            </a:r>
          </a:p>
          <a:p>
            <a:r>
              <a:rPr lang="en-CA" sz="2400" dirty="0"/>
              <a:t>Definition of the timing of the release required manual adjustment of time to remove pause</a:t>
            </a:r>
          </a:p>
          <a:p>
            <a:r>
              <a:rPr lang="en-CA" sz="2400" dirty="0"/>
              <a:t>Difficulty matching up release time with meteorological data.</a:t>
            </a:r>
          </a:p>
        </p:txBody>
      </p:sp>
    </p:spTree>
    <p:extLst>
      <p:ext uri="{BB962C8B-B14F-4D97-AF65-F5344CB8AC3E}">
        <p14:creationId xmlns:p14="http://schemas.microsoft.com/office/powerpoint/2010/main" val="342835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a:xfrm>
            <a:off x="1139078" y="482139"/>
            <a:ext cx="12086267" cy="1280397"/>
          </a:xfrm>
        </p:spPr>
        <p:txBody>
          <a:bodyPr/>
          <a:lstStyle/>
          <a:p>
            <a:r>
              <a:rPr lang="en-CA" dirty="0"/>
              <a:t>PAG: Lessons Learned – Real-World Relevance</a:t>
            </a:r>
            <a:endParaRPr lang="en-US" dirty="0"/>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1261742" y="1915465"/>
            <a:ext cx="5341077" cy="5374796"/>
          </a:xfrm>
          <a:ln w="19050">
            <a:solidFill>
              <a:schemeClr val="tx2"/>
            </a:solidFill>
          </a:ln>
        </p:spPr>
        <p:txBody>
          <a:bodyPr>
            <a:noAutofit/>
          </a:bodyPr>
          <a:lstStyle/>
          <a:p>
            <a:pPr marL="0" indent="0">
              <a:buNone/>
            </a:pPr>
            <a:r>
              <a:rPr lang="en-US" sz="2400" b="1" dirty="0"/>
              <a:t>Lesson #6: </a:t>
            </a:r>
          </a:p>
          <a:p>
            <a:pPr marL="0" indent="0">
              <a:buNone/>
            </a:pPr>
            <a:r>
              <a:rPr lang="en-US" sz="2400" b="1" dirty="0"/>
              <a:t>Training on RASCAL functions</a:t>
            </a:r>
          </a:p>
          <a:p>
            <a:r>
              <a:rPr lang="en-CA" sz="2400" dirty="0"/>
              <a:t>CNSC’s Dispersion Specialist training focusses on “nuclear power plant” event type and does not cover “spent fuel” event type</a:t>
            </a:r>
          </a:p>
          <a:p>
            <a:r>
              <a:rPr lang="en-CA" sz="2400" dirty="0"/>
              <a:t>Staff required time to become familiar with “spent fuel” function and encountered error messages</a:t>
            </a:r>
          </a:p>
          <a:p>
            <a:r>
              <a:rPr lang="en-CA" sz="2400" dirty="0"/>
              <a:t>Additional training would be helpful, as well as a new source term template that contains all required input information for the LWR spent fuel pool scenario</a:t>
            </a:r>
          </a:p>
        </p:txBody>
      </p:sp>
      <p:pic>
        <p:nvPicPr>
          <p:cNvPr id="5" name="Picture 4">
            <a:extLst>
              <a:ext uri="{FF2B5EF4-FFF2-40B4-BE49-F238E27FC236}">
                <a16:creationId xmlns:a16="http://schemas.microsoft.com/office/drawing/2014/main" id="{5F821A8B-C5E5-CE9B-5B03-3B1D1AF8CA8C}"/>
              </a:ext>
            </a:extLst>
          </p:cNvPr>
          <p:cNvPicPr>
            <a:picLocks noChangeAspect="1"/>
          </p:cNvPicPr>
          <p:nvPr/>
        </p:nvPicPr>
        <p:blipFill>
          <a:blip r:embed="rId3"/>
          <a:srcRect r="58966"/>
          <a:stretch/>
        </p:blipFill>
        <p:spPr>
          <a:xfrm>
            <a:off x="6908800" y="1915465"/>
            <a:ext cx="2487864" cy="4400258"/>
          </a:xfrm>
          <a:prstGeom prst="rect">
            <a:avLst/>
          </a:prstGeom>
        </p:spPr>
      </p:pic>
      <p:sp>
        <p:nvSpPr>
          <p:cNvPr id="9" name="Rectangle 8">
            <a:extLst>
              <a:ext uri="{FF2B5EF4-FFF2-40B4-BE49-F238E27FC236}">
                <a16:creationId xmlns:a16="http://schemas.microsoft.com/office/drawing/2014/main" id="{7144B501-7572-1528-39F6-D2D4EC6B8E86}"/>
              </a:ext>
            </a:extLst>
          </p:cNvPr>
          <p:cNvSpPr/>
          <p:nvPr/>
        </p:nvSpPr>
        <p:spPr>
          <a:xfrm>
            <a:off x="6908799" y="3798796"/>
            <a:ext cx="456077" cy="174807"/>
          </a:xfrm>
          <a:prstGeom prst="rect">
            <a:avLst/>
          </a:prstGeom>
          <a:noFill/>
          <a:ln w="28575">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2BBB5B0-229E-E1DF-0993-6EE97DAF51A2}"/>
              </a:ext>
            </a:extLst>
          </p:cNvPr>
          <p:cNvSpPr/>
          <p:nvPr/>
        </p:nvSpPr>
        <p:spPr>
          <a:xfrm>
            <a:off x="6944240" y="2643391"/>
            <a:ext cx="456077" cy="174807"/>
          </a:xfrm>
          <a:prstGeom prst="rect">
            <a:avLst/>
          </a:prstGeom>
          <a:noFill/>
          <a:ln w="28575">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6">
            <a:extLst>
              <a:ext uri="{FF2B5EF4-FFF2-40B4-BE49-F238E27FC236}">
                <a16:creationId xmlns:a16="http://schemas.microsoft.com/office/drawing/2014/main" id="{BF3412A1-A757-21D1-8F6F-DB4357E1EDFC}"/>
              </a:ext>
            </a:extLst>
          </p:cNvPr>
          <p:cNvPicPr>
            <a:picLocks noChangeAspect="1"/>
          </p:cNvPicPr>
          <p:nvPr/>
        </p:nvPicPr>
        <p:blipFill>
          <a:blip r:embed="rId4"/>
          <a:stretch>
            <a:fillRect/>
          </a:stretch>
        </p:blipFill>
        <p:spPr>
          <a:xfrm>
            <a:off x="9702644" y="1830088"/>
            <a:ext cx="2623225" cy="2143515"/>
          </a:xfrm>
          <a:prstGeom prst="rect">
            <a:avLst/>
          </a:prstGeom>
        </p:spPr>
      </p:pic>
      <p:pic>
        <p:nvPicPr>
          <p:cNvPr id="11" name="Picture 10">
            <a:extLst>
              <a:ext uri="{FF2B5EF4-FFF2-40B4-BE49-F238E27FC236}">
                <a16:creationId xmlns:a16="http://schemas.microsoft.com/office/drawing/2014/main" id="{42C0BC3C-AC2E-C13C-6708-5DF84753CA9E}"/>
              </a:ext>
            </a:extLst>
          </p:cNvPr>
          <p:cNvPicPr>
            <a:picLocks noChangeAspect="1"/>
          </p:cNvPicPr>
          <p:nvPr/>
        </p:nvPicPr>
        <p:blipFill>
          <a:blip r:embed="rId5"/>
          <a:srcRect r="7055"/>
          <a:stretch/>
        </p:blipFill>
        <p:spPr>
          <a:xfrm>
            <a:off x="9702644" y="4363985"/>
            <a:ext cx="3561983" cy="1447268"/>
          </a:xfrm>
          <a:prstGeom prst="rect">
            <a:avLst/>
          </a:prstGeom>
        </p:spPr>
      </p:pic>
    </p:spTree>
    <p:extLst>
      <p:ext uri="{BB962C8B-B14F-4D97-AF65-F5344CB8AC3E}">
        <p14:creationId xmlns:p14="http://schemas.microsoft.com/office/powerpoint/2010/main" val="1450425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D652-469C-615A-B2BF-883AE56E89C2}"/>
              </a:ext>
            </a:extLst>
          </p:cNvPr>
          <p:cNvSpPr>
            <a:spLocks noGrp="1"/>
          </p:cNvSpPr>
          <p:nvPr>
            <p:ph type="title"/>
          </p:nvPr>
        </p:nvSpPr>
        <p:spPr>
          <a:xfrm>
            <a:off x="1139078" y="482139"/>
            <a:ext cx="12298141" cy="1280397"/>
          </a:xfrm>
        </p:spPr>
        <p:txBody>
          <a:bodyPr/>
          <a:lstStyle/>
          <a:p>
            <a:r>
              <a:rPr lang="en-US" dirty="0"/>
              <a:t>Summary of Opportunities for Improvement</a:t>
            </a:r>
            <a:endParaRPr lang="en-CA" dirty="0"/>
          </a:p>
        </p:txBody>
      </p:sp>
      <p:sp>
        <p:nvSpPr>
          <p:cNvPr id="3" name="Content Placeholder 2">
            <a:extLst>
              <a:ext uri="{FF2B5EF4-FFF2-40B4-BE49-F238E27FC236}">
                <a16:creationId xmlns:a16="http://schemas.microsoft.com/office/drawing/2014/main" id="{64BB9B72-0EB0-CAB9-DD75-446F729297D8}"/>
              </a:ext>
            </a:extLst>
          </p:cNvPr>
          <p:cNvSpPr>
            <a:spLocks noGrp="1"/>
          </p:cNvSpPr>
          <p:nvPr>
            <p:ph idx="1"/>
          </p:nvPr>
        </p:nvSpPr>
        <p:spPr>
          <a:xfrm>
            <a:off x="1822490" y="1901925"/>
            <a:ext cx="7202236" cy="4931516"/>
          </a:xfrm>
        </p:spPr>
        <p:txBody>
          <a:bodyPr>
            <a:noAutofit/>
          </a:bodyPr>
          <a:lstStyle/>
          <a:p>
            <a:pPr marL="514350" indent="-514350">
              <a:buFont typeface="+mj-lt"/>
              <a:buAutoNum type="arabicPeriod"/>
            </a:pPr>
            <a:r>
              <a:rPr lang="en-US" sz="2200" dirty="0"/>
              <a:t>Capability of RASCAL to model multiple releases and import of external source term data</a:t>
            </a:r>
          </a:p>
          <a:p>
            <a:pPr marL="514350" indent="-514350">
              <a:buFont typeface="+mj-lt"/>
              <a:buAutoNum type="arabicPeriod"/>
            </a:pPr>
            <a:r>
              <a:rPr lang="en-US" sz="2200" dirty="0"/>
              <a:t>New template or communication protocol to transfer LWR source term between RSG and PAG for RASCAL use</a:t>
            </a:r>
          </a:p>
          <a:p>
            <a:pPr marL="514350" indent="-514350">
              <a:buFont typeface="+mj-lt"/>
              <a:buAutoNum type="arabicPeriod"/>
            </a:pPr>
            <a:r>
              <a:rPr lang="en-US" sz="2200" dirty="0">
                <a:solidFill>
                  <a:schemeClr val="tx2"/>
                </a:solidFill>
              </a:rPr>
              <a:t>Clarification of approach to verify or validate source term predictions with external organizations</a:t>
            </a:r>
          </a:p>
          <a:p>
            <a:pPr marL="514350" indent="-514350">
              <a:buFont typeface="+mj-lt"/>
              <a:buAutoNum type="arabicPeriod"/>
            </a:pPr>
            <a:r>
              <a:rPr lang="en-US" sz="2200" dirty="0">
                <a:solidFill>
                  <a:schemeClr val="tx2"/>
                </a:solidFill>
              </a:rPr>
              <a:t>Clarity of weather data to be used in exercise scenario</a:t>
            </a:r>
          </a:p>
          <a:p>
            <a:pPr marL="514350" indent="-514350">
              <a:buFont typeface="+mj-lt"/>
              <a:buAutoNum type="arabicPeriod"/>
            </a:pPr>
            <a:r>
              <a:rPr lang="en-US" sz="2200" dirty="0">
                <a:solidFill>
                  <a:schemeClr val="tx2"/>
                </a:solidFill>
              </a:rPr>
              <a:t>Consideration of RASCAL functionality in exercise design</a:t>
            </a:r>
          </a:p>
          <a:p>
            <a:pPr marL="514350" indent="-514350">
              <a:buFont typeface="+mj-lt"/>
              <a:buAutoNum type="arabicPeriod"/>
            </a:pPr>
            <a:r>
              <a:rPr lang="en-US" sz="2200" dirty="0">
                <a:solidFill>
                  <a:schemeClr val="tx2"/>
                </a:solidFill>
              </a:rPr>
              <a:t>Additional staff training on different RASCAL functions</a:t>
            </a:r>
          </a:p>
          <a:p>
            <a:pPr marL="514350" indent="-514350">
              <a:buFont typeface="+mj-lt"/>
              <a:buAutoNum type="arabicPeriod"/>
            </a:pPr>
            <a:endParaRPr lang="en-CA" sz="2200" dirty="0"/>
          </a:p>
        </p:txBody>
      </p:sp>
      <p:pic>
        <p:nvPicPr>
          <p:cNvPr id="4" name="Picture 3">
            <a:extLst>
              <a:ext uri="{FF2B5EF4-FFF2-40B4-BE49-F238E27FC236}">
                <a16:creationId xmlns:a16="http://schemas.microsoft.com/office/drawing/2014/main" id="{2EA4E2CA-5B4F-92C9-57C8-BEFDC6B40390}"/>
              </a:ext>
            </a:extLst>
          </p:cNvPr>
          <p:cNvPicPr>
            <a:picLocks noChangeAspect="1"/>
          </p:cNvPicPr>
          <p:nvPr/>
        </p:nvPicPr>
        <p:blipFill>
          <a:blip r:embed="rId3"/>
          <a:stretch>
            <a:fillRect/>
          </a:stretch>
        </p:blipFill>
        <p:spPr>
          <a:xfrm>
            <a:off x="9256295" y="1673328"/>
            <a:ext cx="3940554" cy="2459514"/>
          </a:xfrm>
          <a:prstGeom prst="rect">
            <a:avLst/>
          </a:prstGeom>
        </p:spPr>
      </p:pic>
      <p:pic>
        <p:nvPicPr>
          <p:cNvPr id="6" name="Picture 5">
            <a:extLst>
              <a:ext uri="{FF2B5EF4-FFF2-40B4-BE49-F238E27FC236}">
                <a16:creationId xmlns:a16="http://schemas.microsoft.com/office/drawing/2014/main" id="{388EBFD1-FD39-7E91-E0DF-3A0BEE525440}"/>
              </a:ext>
            </a:extLst>
          </p:cNvPr>
          <p:cNvPicPr>
            <a:picLocks noChangeAspect="1"/>
          </p:cNvPicPr>
          <p:nvPr/>
        </p:nvPicPr>
        <p:blipFill>
          <a:blip r:embed="rId4"/>
          <a:stretch>
            <a:fillRect/>
          </a:stretch>
        </p:blipFill>
        <p:spPr>
          <a:xfrm>
            <a:off x="9256296" y="4201377"/>
            <a:ext cx="3940554" cy="2549228"/>
          </a:xfrm>
          <a:prstGeom prst="rect">
            <a:avLst/>
          </a:prstGeom>
        </p:spPr>
      </p:pic>
      <p:pic>
        <p:nvPicPr>
          <p:cNvPr id="7" name="Picture 6">
            <a:extLst>
              <a:ext uri="{FF2B5EF4-FFF2-40B4-BE49-F238E27FC236}">
                <a16:creationId xmlns:a16="http://schemas.microsoft.com/office/drawing/2014/main" id="{5CB68E60-DD5C-3B4E-C0F6-AC39AA7112E3}"/>
              </a:ext>
            </a:extLst>
          </p:cNvPr>
          <p:cNvPicPr>
            <a:picLocks noChangeAspect="1"/>
          </p:cNvPicPr>
          <p:nvPr/>
        </p:nvPicPr>
        <p:blipFill>
          <a:blip r:embed="rId5"/>
          <a:srcRect t="2379" r="3572" b="4238"/>
          <a:stretch/>
        </p:blipFill>
        <p:spPr>
          <a:xfrm>
            <a:off x="1014920" y="2663158"/>
            <a:ext cx="576000" cy="571878"/>
          </a:xfrm>
          <a:prstGeom prst="rect">
            <a:avLst/>
          </a:prstGeom>
        </p:spPr>
      </p:pic>
      <p:pic>
        <p:nvPicPr>
          <p:cNvPr id="9" name="Picture 8">
            <a:extLst>
              <a:ext uri="{FF2B5EF4-FFF2-40B4-BE49-F238E27FC236}">
                <a16:creationId xmlns:a16="http://schemas.microsoft.com/office/drawing/2014/main" id="{C2EC9710-49D8-7665-408D-8E2A1061B73F}"/>
              </a:ext>
            </a:extLst>
          </p:cNvPr>
          <p:cNvPicPr>
            <a:picLocks noChangeAspect="1"/>
          </p:cNvPicPr>
          <p:nvPr/>
        </p:nvPicPr>
        <p:blipFill>
          <a:blip r:embed="rId6"/>
          <a:srcRect l="4579" t="2669" r="3128" b="3261"/>
          <a:stretch/>
        </p:blipFill>
        <p:spPr>
          <a:xfrm>
            <a:off x="1014920" y="1845312"/>
            <a:ext cx="576000" cy="486323"/>
          </a:xfrm>
          <a:prstGeom prst="rect">
            <a:avLst/>
          </a:prstGeom>
        </p:spPr>
      </p:pic>
      <p:pic>
        <p:nvPicPr>
          <p:cNvPr id="10" name="Picture 9">
            <a:extLst>
              <a:ext uri="{FF2B5EF4-FFF2-40B4-BE49-F238E27FC236}">
                <a16:creationId xmlns:a16="http://schemas.microsoft.com/office/drawing/2014/main" id="{57B348EB-AEB7-C770-352E-224BDA4A852D}"/>
              </a:ext>
            </a:extLst>
          </p:cNvPr>
          <p:cNvPicPr>
            <a:picLocks noChangeAspect="1"/>
          </p:cNvPicPr>
          <p:nvPr/>
        </p:nvPicPr>
        <p:blipFill>
          <a:blip r:embed="rId5"/>
          <a:srcRect t="2379" r="3572" b="4238"/>
          <a:stretch/>
        </p:blipFill>
        <p:spPr>
          <a:xfrm>
            <a:off x="1014920" y="3662208"/>
            <a:ext cx="576000" cy="571878"/>
          </a:xfrm>
          <a:prstGeom prst="rect">
            <a:avLst/>
          </a:prstGeom>
        </p:spPr>
      </p:pic>
      <p:pic>
        <p:nvPicPr>
          <p:cNvPr id="11" name="Picture 10">
            <a:extLst>
              <a:ext uri="{FF2B5EF4-FFF2-40B4-BE49-F238E27FC236}">
                <a16:creationId xmlns:a16="http://schemas.microsoft.com/office/drawing/2014/main" id="{9EF7C5EB-BC9B-22DE-DC84-FD48E503633B}"/>
              </a:ext>
            </a:extLst>
          </p:cNvPr>
          <p:cNvPicPr>
            <a:picLocks noChangeAspect="1"/>
          </p:cNvPicPr>
          <p:nvPr/>
        </p:nvPicPr>
        <p:blipFill>
          <a:blip r:embed="rId5"/>
          <a:srcRect t="2379" r="3572" b="4238"/>
          <a:stretch/>
        </p:blipFill>
        <p:spPr>
          <a:xfrm>
            <a:off x="1014920" y="5899147"/>
            <a:ext cx="576000" cy="571878"/>
          </a:xfrm>
          <a:prstGeom prst="rect">
            <a:avLst/>
          </a:prstGeom>
        </p:spPr>
      </p:pic>
      <p:pic>
        <p:nvPicPr>
          <p:cNvPr id="12" name="Picture 11">
            <a:extLst>
              <a:ext uri="{FF2B5EF4-FFF2-40B4-BE49-F238E27FC236}">
                <a16:creationId xmlns:a16="http://schemas.microsoft.com/office/drawing/2014/main" id="{E416F352-E13B-723E-D57C-973A5119720C}"/>
              </a:ext>
            </a:extLst>
          </p:cNvPr>
          <p:cNvPicPr>
            <a:picLocks noChangeAspect="1"/>
          </p:cNvPicPr>
          <p:nvPr/>
        </p:nvPicPr>
        <p:blipFill>
          <a:blip r:embed="rId7"/>
          <a:stretch>
            <a:fillRect/>
          </a:stretch>
        </p:blipFill>
        <p:spPr>
          <a:xfrm>
            <a:off x="1014920" y="4423817"/>
            <a:ext cx="576000" cy="561760"/>
          </a:xfrm>
          <a:prstGeom prst="rect">
            <a:avLst/>
          </a:prstGeom>
        </p:spPr>
      </p:pic>
      <p:pic>
        <p:nvPicPr>
          <p:cNvPr id="13" name="Picture 12">
            <a:extLst>
              <a:ext uri="{FF2B5EF4-FFF2-40B4-BE49-F238E27FC236}">
                <a16:creationId xmlns:a16="http://schemas.microsoft.com/office/drawing/2014/main" id="{4BA7EAA4-D394-83FD-1C61-79C019E89B40}"/>
              </a:ext>
            </a:extLst>
          </p:cNvPr>
          <p:cNvPicPr>
            <a:picLocks noChangeAspect="1"/>
          </p:cNvPicPr>
          <p:nvPr/>
        </p:nvPicPr>
        <p:blipFill>
          <a:blip r:embed="rId7"/>
          <a:stretch>
            <a:fillRect/>
          </a:stretch>
        </p:blipFill>
        <p:spPr>
          <a:xfrm>
            <a:off x="1014920" y="5125538"/>
            <a:ext cx="576000" cy="561760"/>
          </a:xfrm>
          <a:prstGeom prst="rect">
            <a:avLst/>
          </a:prstGeom>
        </p:spPr>
      </p:pic>
    </p:spTree>
    <p:extLst>
      <p:ext uri="{BB962C8B-B14F-4D97-AF65-F5344CB8AC3E}">
        <p14:creationId xmlns:p14="http://schemas.microsoft.com/office/powerpoint/2010/main" val="3963160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D652-469C-615A-B2BF-883AE56E89C2}"/>
              </a:ext>
            </a:extLst>
          </p:cNvPr>
          <p:cNvSpPr>
            <a:spLocks noGrp="1"/>
          </p:cNvSpPr>
          <p:nvPr>
            <p:ph type="title"/>
          </p:nvPr>
        </p:nvSpPr>
        <p:spPr>
          <a:xfrm>
            <a:off x="1139078" y="482139"/>
            <a:ext cx="12298141" cy="1280397"/>
          </a:xfrm>
        </p:spPr>
        <p:txBody>
          <a:bodyPr/>
          <a:lstStyle/>
          <a:p>
            <a:r>
              <a:rPr lang="en-US" dirty="0"/>
              <a:t>Next steps</a:t>
            </a:r>
            <a:endParaRPr lang="en-CA" dirty="0"/>
          </a:p>
        </p:txBody>
      </p:sp>
      <p:sp>
        <p:nvSpPr>
          <p:cNvPr id="3" name="Content Placeholder 2">
            <a:extLst>
              <a:ext uri="{FF2B5EF4-FFF2-40B4-BE49-F238E27FC236}">
                <a16:creationId xmlns:a16="http://schemas.microsoft.com/office/drawing/2014/main" id="{64BB9B72-0EB0-CAB9-DD75-446F729297D8}"/>
              </a:ext>
            </a:extLst>
          </p:cNvPr>
          <p:cNvSpPr>
            <a:spLocks noGrp="1"/>
          </p:cNvSpPr>
          <p:nvPr>
            <p:ph idx="1"/>
          </p:nvPr>
        </p:nvSpPr>
        <p:spPr>
          <a:xfrm>
            <a:off x="1822490" y="1901925"/>
            <a:ext cx="7202236" cy="4931516"/>
          </a:xfrm>
        </p:spPr>
        <p:txBody>
          <a:bodyPr>
            <a:normAutofit/>
          </a:bodyPr>
          <a:lstStyle/>
          <a:p>
            <a:pPr marL="514350" indent="-514350">
              <a:buFont typeface="+mj-lt"/>
              <a:buAutoNum type="arabicPeriod"/>
            </a:pPr>
            <a:r>
              <a:rPr lang="en-US" sz="2800" dirty="0"/>
              <a:t>CNSC is gathering all lessons learned from the Cobalt Magnet 2025 exercise</a:t>
            </a:r>
          </a:p>
          <a:p>
            <a:pPr marL="514350" indent="-514350">
              <a:buFont typeface="+mj-lt"/>
              <a:buAutoNum type="arabicPeriod"/>
            </a:pPr>
            <a:r>
              <a:rPr lang="en-US" sz="2800" dirty="0"/>
              <a:t>Lessons learned highlighted in this presentation </a:t>
            </a:r>
            <a:r>
              <a:rPr lang="en-CA" sz="2800" dirty="0"/>
              <a:t>will be used to identify opportunities for improvement internally </a:t>
            </a:r>
          </a:p>
          <a:p>
            <a:pPr marL="514350" indent="-514350">
              <a:buFont typeface="+mj-lt"/>
              <a:buAutoNum type="arabicPeriod"/>
            </a:pPr>
            <a:r>
              <a:rPr lang="en-CA" sz="2800" dirty="0">
                <a:solidFill>
                  <a:schemeClr val="tx2"/>
                </a:solidFill>
              </a:rPr>
              <a:t>Lessons learned with respect to RASCAL will be shared with the US NRC’s RAMP team for further discussion and consideration</a:t>
            </a:r>
            <a:endParaRPr lang="en-US" sz="2800" dirty="0">
              <a:solidFill>
                <a:schemeClr val="tx2"/>
              </a:solidFill>
            </a:endParaRPr>
          </a:p>
          <a:p>
            <a:pPr marL="514350" indent="-514350">
              <a:buFont typeface="+mj-lt"/>
              <a:buAutoNum type="arabicPeriod"/>
            </a:pPr>
            <a:endParaRPr lang="en-CA" sz="2800" dirty="0"/>
          </a:p>
        </p:txBody>
      </p:sp>
      <p:pic>
        <p:nvPicPr>
          <p:cNvPr id="6" name="Picture 5">
            <a:extLst>
              <a:ext uri="{FF2B5EF4-FFF2-40B4-BE49-F238E27FC236}">
                <a16:creationId xmlns:a16="http://schemas.microsoft.com/office/drawing/2014/main" id="{388EBFD1-FD39-7E91-E0DF-3A0BEE525440}"/>
              </a:ext>
            </a:extLst>
          </p:cNvPr>
          <p:cNvPicPr>
            <a:picLocks noChangeAspect="1"/>
          </p:cNvPicPr>
          <p:nvPr/>
        </p:nvPicPr>
        <p:blipFill>
          <a:blip r:embed="rId3"/>
          <a:stretch>
            <a:fillRect/>
          </a:stretch>
        </p:blipFill>
        <p:spPr>
          <a:xfrm>
            <a:off x="9256296" y="4201377"/>
            <a:ext cx="3940554" cy="2549228"/>
          </a:xfrm>
          <a:prstGeom prst="rect">
            <a:avLst/>
          </a:prstGeom>
        </p:spPr>
      </p:pic>
      <p:pic>
        <p:nvPicPr>
          <p:cNvPr id="5" name="Picture 4">
            <a:extLst>
              <a:ext uri="{FF2B5EF4-FFF2-40B4-BE49-F238E27FC236}">
                <a16:creationId xmlns:a16="http://schemas.microsoft.com/office/drawing/2014/main" id="{EAEB67D4-D482-B08C-4A92-97FC4E70C2F6}"/>
              </a:ext>
            </a:extLst>
          </p:cNvPr>
          <p:cNvPicPr>
            <a:picLocks noChangeAspect="1"/>
          </p:cNvPicPr>
          <p:nvPr/>
        </p:nvPicPr>
        <p:blipFill>
          <a:blip r:embed="rId4"/>
          <a:srcRect t="2379" r="3572" b="4238"/>
          <a:stretch/>
        </p:blipFill>
        <p:spPr>
          <a:xfrm>
            <a:off x="1014920" y="1901158"/>
            <a:ext cx="576000" cy="571878"/>
          </a:xfrm>
          <a:prstGeom prst="rect">
            <a:avLst/>
          </a:prstGeom>
        </p:spPr>
      </p:pic>
      <p:pic>
        <p:nvPicPr>
          <p:cNvPr id="8" name="Picture 7">
            <a:extLst>
              <a:ext uri="{FF2B5EF4-FFF2-40B4-BE49-F238E27FC236}">
                <a16:creationId xmlns:a16="http://schemas.microsoft.com/office/drawing/2014/main" id="{D27DDDFF-2E83-E206-30C3-30D7AEBB31A3}"/>
              </a:ext>
            </a:extLst>
          </p:cNvPr>
          <p:cNvPicPr>
            <a:picLocks noChangeAspect="1"/>
          </p:cNvPicPr>
          <p:nvPr/>
        </p:nvPicPr>
        <p:blipFill>
          <a:blip r:embed="rId4"/>
          <a:srcRect t="2379" r="3572" b="4238"/>
          <a:stretch/>
        </p:blipFill>
        <p:spPr>
          <a:xfrm>
            <a:off x="1014920" y="2815558"/>
            <a:ext cx="576000" cy="571878"/>
          </a:xfrm>
          <a:prstGeom prst="rect">
            <a:avLst/>
          </a:prstGeom>
        </p:spPr>
      </p:pic>
      <p:pic>
        <p:nvPicPr>
          <p:cNvPr id="14" name="Picture 13">
            <a:extLst>
              <a:ext uri="{FF2B5EF4-FFF2-40B4-BE49-F238E27FC236}">
                <a16:creationId xmlns:a16="http://schemas.microsoft.com/office/drawing/2014/main" id="{24CBD606-42A7-5407-64F6-B627984FFD54}"/>
              </a:ext>
            </a:extLst>
          </p:cNvPr>
          <p:cNvPicPr>
            <a:picLocks noChangeAspect="1"/>
          </p:cNvPicPr>
          <p:nvPr/>
        </p:nvPicPr>
        <p:blipFill>
          <a:blip r:embed="rId5"/>
          <a:srcRect l="4579" t="2669" r="3128" b="3261"/>
          <a:stretch/>
        </p:blipFill>
        <p:spPr>
          <a:xfrm>
            <a:off x="1014920" y="4110958"/>
            <a:ext cx="576000" cy="486323"/>
          </a:xfrm>
          <a:prstGeom prst="rect">
            <a:avLst/>
          </a:prstGeom>
        </p:spPr>
      </p:pic>
      <p:pic>
        <p:nvPicPr>
          <p:cNvPr id="15" name="Picture 14">
            <a:extLst>
              <a:ext uri="{FF2B5EF4-FFF2-40B4-BE49-F238E27FC236}">
                <a16:creationId xmlns:a16="http://schemas.microsoft.com/office/drawing/2014/main" id="{EFB35CAB-70D7-68E9-94D1-7BAD49E05174}"/>
              </a:ext>
            </a:extLst>
          </p:cNvPr>
          <p:cNvPicPr>
            <a:picLocks noChangeAspect="1"/>
          </p:cNvPicPr>
          <p:nvPr/>
        </p:nvPicPr>
        <p:blipFill>
          <a:blip r:embed="rId6"/>
          <a:stretch>
            <a:fillRect/>
          </a:stretch>
        </p:blipFill>
        <p:spPr>
          <a:xfrm>
            <a:off x="9256297" y="1126587"/>
            <a:ext cx="3940554" cy="2885602"/>
          </a:xfrm>
          <a:prstGeom prst="rect">
            <a:avLst/>
          </a:prstGeom>
        </p:spPr>
      </p:pic>
    </p:spTree>
    <p:extLst>
      <p:ext uri="{BB962C8B-B14F-4D97-AF65-F5344CB8AC3E}">
        <p14:creationId xmlns:p14="http://schemas.microsoft.com/office/powerpoint/2010/main" val="281010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35D9-ABBB-6F66-6CFC-84191EF114AD}"/>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26381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44C2B-B41C-C9BF-0BF7-E258372AD9CC}"/>
              </a:ext>
            </a:extLst>
          </p:cNvPr>
          <p:cNvSpPr>
            <a:spLocks noGrp="1"/>
          </p:cNvSpPr>
          <p:nvPr>
            <p:ph type="title"/>
          </p:nvPr>
        </p:nvSpPr>
        <p:spPr/>
        <p:txBody>
          <a:bodyPr/>
          <a:lstStyle/>
          <a:p>
            <a:r>
              <a:rPr lang="en-CA" dirty="0"/>
              <a:t>Presentation outline</a:t>
            </a:r>
          </a:p>
        </p:txBody>
      </p:sp>
      <p:sp>
        <p:nvSpPr>
          <p:cNvPr id="3" name="Content Placeholder 2">
            <a:extLst>
              <a:ext uri="{FF2B5EF4-FFF2-40B4-BE49-F238E27FC236}">
                <a16:creationId xmlns:a16="http://schemas.microsoft.com/office/drawing/2014/main" id="{E0AA1B80-713D-3C29-1C81-E375D5055F68}"/>
              </a:ext>
            </a:extLst>
          </p:cNvPr>
          <p:cNvSpPr>
            <a:spLocks noGrp="1"/>
          </p:cNvSpPr>
          <p:nvPr>
            <p:ph idx="1"/>
          </p:nvPr>
        </p:nvSpPr>
        <p:spPr>
          <a:xfrm>
            <a:off x="1159242" y="2069405"/>
            <a:ext cx="7000783" cy="4931516"/>
          </a:xfrm>
        </p:spPr>
        <p:txBody>
          <a:bodyPr>
            <a:normAutofit/>
          </a:bodyPr>
          <a:lstStyle/>
          <a:p>
            <a:r>
              <a:rPr lang="en-US" sz="3000" dirty="0"/>
              <a:t>What is RASCAL?</a:t>
            </a:r>
            <a:endParaRPr lang="en-CA" sz="3000" dirty="0"/>
          </a:p>
          <a:p>
            <a:r>
              <a:rPr lang="en-CA" sz="3000" dirty="0"/>
              <a:t>How RASCAL fits within the CNSC’s Emergency Operations Centre</a:t>
            </a:r>
          </a:p>
          <a:p>
            <a:r>
              <a:rPr lang="en-CA" sz="3000" dirty="0"/>
              <a:t>Tools to estimate the source term</a:t>
            </a:r>
          </a:p>
          <a:p>
            <a:r>
              <a:rPr lang="en-CA" sz="3000" dirty="0"/>
              <a:t>CNSC staff participation in Cobalt Magnet 2025</a:t>
            </a:r>
          </a:p>
          <a:p>
            <a:r>
              <a:rPr lang="en-CA" sz="3000" dirty="0"/>
              <a:t>Lessons learned from Reactor Safety Group and Protective Actions Group</a:t>
            </a:r>
          </a:p>
          <a:p>
            <a:r>
              <a:rPr lang="en-CA" sz="3000" dirty="0"/>
              <a:t>Summary of areas for improvement</a:t>
            </a:r>
          </a:p>
          <a:p>
            <a:endParaRPr lang="en-CA" dirty="0"/>
          </a:p>
        </p:txBody>
      </p:sp>
      <p:pic>
        <p:nvPicPr>
          <p:cNvPr id="4" name="Picture 3">
            <a:extLst>
              <a:ext uri="{FF2B5EF4-FFF2-40B4-BE49-F238E27FC236}">
                <a16:creationId xmlns:a16="http://schemas.microsoft.com/office/drawing/2014/main" id="{7B523188-70C9-2AB3-742E-5ADCC209571F}"/>
              </a:ext>
            </a:extLst>
          </p:cNvPr>
          <p:cNvPicPr>
            <a:picLocks noChangeAspect="1"/>
          </p:cNvPicPr>
          <p:nvPr/>
        </p:nvPicPr>
        <p:blipFill>
          <a:blip r:embed="rId3"/>
          <a:stretch>
            <a:fillRect/>
          </a:stretch>
        </p:blipFill>
        <p:spPr>
          <a:xfrm>
            <a:off x="8573025" y="318052"/>
            <a:ext cx="4886765" cy="3289833"/>
          </a:xfrm>
          <a:prstGeom prst="rect">
            <a:avLst/>
          </a:prstGeom>
        </p:spPr>
      </p:pic>
      <p:pic>
        <p:nvPicPr>
          <p:cNvPr id="5" name="Picture 4">
            <a:extLst>
              <a:ext uri="{FF2B5EF4-FFF2-40B4-BE49-F238E27FC236}">
                <a16:creationId xmlns:a16="http://schemas.microsoft.com/office/drawing/2014/main" id="{F30827F9-0E32-10B3-AF42-6CC97AE5107D}"/>
              </a:ext>
            </a:extLst>
          </p:cNvPr>
          <p:cNvPicPr>
            <a:picLocks noChangeAspect="1"/>
          </p:cNvPicPr>
          <p:nvPr/>
        </p:nvPicPr>
        <p:blipFill>
          <a:blip r:embed="rId4"/>
          <a:stretch>
            <a:fillRect/>
          </a:stretch>
        </p:blipFill>
        <p:spPr>
          <a:xfrm>
            <a:off x="8573025" y="3771971"/>
            <a:ext cx="4886764" cy="3050095"/>
          </a:xfrm>
          <a:prstGeom prst="rect">
            <a:avLst/>
          </a:prstGeom>
        </p:spPr>
      </p:pic>
    </p:spTree>
    <p:extLst>
      <p:ext uri="{BB962C8B-B14F-4D97-AF65-F5344CB8AC3E}">
        <p14:creationId xmlns:p14="http://schemas.microsoft.com/office/powerpoint/2010/main" val="2520249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5E8437-0B05-6AA5-F33F-071D08B6C98C}"/>
              </a:ext>
            </a:extLst>
          </p:cNvPr>
          <p:cNvSpPr>
            <a:spLocks noGrp="1"/>
          </p:cNvSpPr>
          <p:nvPr>
            <p:ph idx="1"/>
          </p:nvPr>
        </p:nvSpPr>
        <p:spPr>
          <a:xfrm>
            <a:off x="5729468" y="1140664"/>
            <a:ext cx="7928659" cy="5838311"/>
          </a:xfrm>
        </p:spPr>
        <p:txBody>
          <a:bodyPr>
            <a:noAutofit/>
          </a:bodyPr>
          <a:lstStyle/>
          <a:p>
            <a:r>
              <a:rPr lang="en-CA" sz="2400" b="1" dirty="0"/>
              <a:t>R</a:t>
            </a:r>
            <a:r>
              <a:rPr lang="en-CA" sz="2400" dirty="0"/>
              <a:t>adiological </a:t>
            </a:r>
            <a:r>
              <a:rPr lang="en-CA" sz="2400" b="1" dirty="0"/>
              <a:t>A</a:t>
            </a:r>
            <a:r>
              <a:rPr lang="en-CA" sz="2400" dirty="0"/>
              <a:t>ssessment </a:t>
            </a:r>
            <a:r>
              <a:rPr lang="en-CA" sz="2400" b="1" dirty="0"/>
              <a:t>S</a:t>
            </a:r>
            <a:r>
              <a:rPr lang="en-CA" sz="2400" dirty="0"/>
              <a:t>ystem for </a:t>
            </a:r>
            <a:r>
              <a:rPr lang="en-CA" sz="2400" b="1" dirty="0"/>
              <a:t>C</a:t>
            </a:r>
            <a:r>
              <a:rPr lang="en-CA" sz="2400" dirty="0"/>
              <a:t>onsequence </a:t>
            </a:r>
            <a:r>
              <a:rPr lang="en-CA" sz="2400" b="1" dirty="0"/>
              <a:t>A</a:t>
            </a:r>
            <a:r>
              <a:rPr lang="en-CA" sz="2400" dirty="0"/>
              <a:t>na</a:t>
            </a:r>
            <a:r>
              <a:rPr lang="en-CA" sz="2400" b="1" dirty="0"/>
              <a:t>L</a:t>
            </a:r>
            <a:r>
              <a:rPr lang="en-CA" sz="2400" dirty="0"/>
              <a:t>ysis</a:t>
            </a:r>
          </a:p>
          <a:p>
            <a:r>
              <a:rPr lang="en-CA" sz="2400" dirty="0"/>
              <a:t>Tool for rapid dose assessment and consequence projections during radiological incidents</a:t>
            </a:r>
          </a:p>
          <a:p>
            <a:r>
              <a:rPr lang="en-CA" sz="2400" dirty="0"/>
              <a:t>Source Term to Dose (STDose) function:</a:t>
            </a:r>
          </a:p>
          <a:p>
            <a:pPr lvl="1">
              <a:buFont typeface="Arial" panose="020B0604020202020204" pitchFamily="34" charset="0"/>
              <a:buChar char="˗"/>
            </a:pPr>
            <a:r>
              <a:rPr lang="en-CA" sz="2000" dirty="0"/>
              <a:t>Predicts the source term (concentrations of radionuclides released) based on the reactor or Spent Fuel Pool technical data, current conditions, and release path</a:t>
            </a:r>
          </a:p>
          <a:p>
            <a:pPr lvl="1">
              <a:buFont typeface="Arial" panose="020B0604020202020204" pitchFamily="34" charset="0"/>
              <a:buChar char="˗"/>
            </a:pPr>
            <a:r>
              <a:rPr lang="en-CA" sz="2000" dirty="0"/>
              <a:t>Uses atmospheric dispersion and transport models to estimate radionuclide doses</a:t>
            </a:r>
          </a:p>
          <a:p>
            <a:r>
              <a:rPr lang="en-CA" sz="2400" dirty="0"/>
              <a:t>Version 4.3.4 includes select international reactor sites, such as CANDU in Canada</a:t>
            </a:r>
          </a:p>
          <a:p>
            <a:r>
              <a:rPr lang="en-CA" sz="2400" dirty="0"/>
              <a:t>For Canadian sites, RASCAL 4.3.4 can estimate the radionuclide doses only</a:t>
            </a:r>
          </a:p>
          <a:p>
            <a:endParaRPr lang="en-US" sz="2400" dirty="0"/>
          </a:p>
        </p:txBody>
      </p:sp>
      <p:pic>
        <p:nvPicPr>
          <p:cNvPr id="5" name="Picture 4">
            <a:extLst>
              <a:ext uri="{FF2B5EF4-FFF2-40B4-BE49-F238E27FC236}">
                <a16:creationId xmlns:a16="http://schemas.microsoft.com/office/drawing/2014/main" id="{0A32AA8C-9C11-6515-119C-74E2CAF96786}"/>
              </a:ext>
            </a:extLst>
          </p:cNvPr>
          <p:cNvPicPr>
            <a:picLocks noChangeAspect="1"/>
          </p:cNvPicPr>
          <p:nvPr/>
        </p:nvPicPr>
        <p:blipFill>
          <a:blip r:embed="rId3"/>
          <a:srcRect t="1335"/>
          <a:stretch/>
        </p:blipFill>
        <p:spPr>
          <a:xfrm>
            <a:off x="952554" y="873976"/>
            <a:ext cx="4476069" cy="2999105"/>
          </a:xfrm>
          <a:prstGeom prst="rect">
            <a:avLst/>
          </a:prstGeom>
        </p:spPr>
      </p:pic>
      <p:pic>
        <p:nvPicPr>
          <p:cNvPr id="6" name="Picture 5">
            <a:extLst>
              <a:ext uri="{FF2B5EF4-FFF2-40B4-BE49-F238E27FC236}">
                <a16:creationId xmlns:a16="http://schemas.microsoft.com/office/drawing/2014/main" id="{B177FFD0-51EA-00C5-E25B-0085FFE3AAF0}"/>
              </a:ext>
            </a:extLst>
          </p:cNvPr>
          <p:cNvPicPr>
            <a:picLocks noChangeAspect="1"/>
          </p:cNvPicPr>
          <p:nvPr/>
        </p:nvPicPr>
        <p:blipFill>
          <a:blip r:embed="rId4"/>
          <a:stretch>
            <a:fillRect/>
          </a:stretch>
        </p:blipFill>
        <p:spPr>
          <a:xfrm>
            <a:off x="948159" y="4152291"/>
            <a:ext cx="4476069" cy="2343977"/>
          </a:xfrm>
          <a:prstGeom prst="rect">
            <a:avLst/>
          </a:prstGeom>
        </p:spPr>
      </p:pic>
      <p:sp>
        <p:nvSpPr>
          <p:cNvPr id="7" name="Arrow: Right 6">
            <a:extLst>
              <a:ext uri="{FF2B5EF4-FFF2-40B4-BE49-F238E27FC236}">
                <a16:creationId xmlns:a16="http://schemas.microsoft.com/office/drawing/2014/main" id="{1E7C573B-A58C-C98C-D6FE-51CB3AE277FA}"/>
              </a:ext>
            </a:extLst>
          </p:cNvPr>
          <p:cNvSpPr/>
          <p:nvPr/>
        </p:nvSpPr>
        <p:spPr>
          <a:xfrm>
            <a:off x="948159" y="4859677"/>
            <a:ext cx="277402" cy="154112"/>
          </a:xfrm>
          <a:prstGeom prst="right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a:extLst>
              <a:ext uri="{FF2B5EF4-FFF2-40B4-BE49-F238E27FC236}">
                <a16:creationId xmlns:a16="http://schemas.microsoft.com/office/drawing/2014/main" id="{B8E4AB99-669E-8E32-7A07-DF91A5B9A01F}"/>
              </a:ext>
            </a:extLst>
          </p:cNvPr>
          <p:cNvSpPr txBox="1"/>
          <p:nvPr/>
        </p:nvSpPr>
        <p:spPr>
          <a:xfrm>
            <a:off x="5950538" y="342200"/>
            <a:ext cx="6914508" cy="707886"/>
          </a:xfrm>
          <a:prstGeom prst="rect">
            <a:avLst/>
          </a:prstGeom>
          <a:noFill/>
        </p:spPr>
        <p:txBody>
          <a:bodyPr wrap="square">
            <a:spAutoFit/>
          </a:bodyPr>
          <a:lstStyle/>
          <a:p>
            <a:r>
              <a:rPr lang="en-US" sz="4000" b="1" dirty="0">
                <a:solidFill>
                  <a:srgbClr val="193A54"/>
                </a:solidFill>
                <a:latin typeface="Arial" panose="020B0604020202020204" pitchFamily="34" charset="0"/>
                <a:cs typeface="Arial" panose="020B0604020202020204" pitchFamily="34" charset="0"/>
              </a:rPr>
              <a:t>What is RASCAL?</a:t>
            </a:r>
            <a:endParaRPr lang="en-CA" sz="4000" b="1" dirty="0">
              <a:solidFill>
                <a:srgbClr val="193A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p:txBody>
          <a:bodyPr/>
          <a:lstStyle/>
          <a:p>
            <a:r>
              <a:rPr lang="en-CA" dirty="0"/>
              <a:t>How RASCAL fits within the CNSC’s EOC</a:t>
            </a:r>
            <a:endParaRPr lang="en-US" dirty="0"/>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1139079" y="2046734"/>
            <a:ext cx="6792570" cy="4931516"/>
          </a:xfrm>
        </p:spPr>
        <p:txBody>
          <a:bodyPr>
            <a:noAutofit/>
          </a:bodyPr>
          <a:lstStyle/>
          <a:p>
            <a:r>
              <a:rPr lang="en-CA" sz="2800" dirty="0"/>
              <a:t>During a nuclear emergency, the </a:t>
            </a:r>
            <a:r>
              <a:rPr lang="en-CA" sz="2800" b="1" dirty="0"/>
              <a:t>Protective Actions Group </a:t>
            </a:r>
            <a:r>
              <a:rPr lang="en-CA" sz="2800" dirty="0"/>
              <a:t>(PAG) is responsible for modelling the dispersion of the radioactive plume and estimating the dose to the public and potential consequences</a:t>
            </a:r>
          </a:p>
          <a:p>
            <a:r>
              <a:rPr lang="en-CA" sz="2800" dirty="0"/>
              <a:t>RASCAL is used by the PAG </a:t>
            </a:r>
            <a:r>
              <a:rPr lang="en-CA" sz="2800" b="1" dirty="0"/>
              <a:t>Dispersion Specialist </a:t>
            </a:r>
            <a:r>
              <a:rPr lang="en-CA" sz="2800" dirty="0"/>
              <a:t>to model dispersion and calculate doses</a:t>
            </a:r>
          </a:p>
          <a:p>
            <a:r>
              <a:rPr lang="en-CA" sz="2800" dirty="0"/>
              <a:t>Source term is estimated by the </a:t>
            </a:r>
            <a:r>
              <a:rPr lang="en-CA" sz="2800" b="1" dirty="0"/>
              <a:t>Reactor Safety Group </a:t>
            </a:r>
            <a:r>
              <a:rPr lang="en-CA" sz="2800" dirty="0"/>
              <a:t>(RSG)</a:t>
            </a:r>
            <a:endParaRPr lang="en-US" sz="2800" dirty="0"/>
          </a:p>
        </p:txBody>
      </p:sp>
      <p:pic>
        <p:nvPicPr>
          <p:cNvPr id="5" name="Picture 4">
            <a:extLst>
              <a:ext uri="{FF2B5EF4-FFF2-40B4-BE49-F238E27FC236}">
                <a16:creationId xmlns:a16="http://schemas.microsoft.com/office/drawing/2014/main" id="{08F963A9-FAF4-822D-3363-927DD5C374B1}"/>
              </a:ext>
            </a:extLst>
          </p:cNvPr>
          <p:cNvPicPr>
            <a:picLocks noChangeAspect="1"/>
          </p:cNvPicPr>
          <p:nvPr/>
        </p:nvPicPr>
        <p:blipFill>
          <a:blip r:embed="rId3"/>
          <a:stretch>
            <a:fillRect/>
          </a:stretch>
        </p:blipFill>
        <p:spPr>
          <a:xfrm>
            <a:off x="8235743" y="2093440"/>
            <a:ext cx="5126018" cy="4117760"/>
          </a:xfrm>
          <a:prstGeom prst="rect">
            <a:avLst/>
          </a:prstGeom>
          <a:ln>
            <a:solidFill>
              <a:schemeClr val="tx1"/>
            </a:solidFill>
          </a:ln>
        </p:spPr>
      </p:pic>
      <p:pic>
        <p:nvPicPr>
          <p:cNvPr id="6" name="Graphic 5" descr="Line arrow: Clockwise curve with solid fill">
            <a:extLst>
              <a:ext uri="{FF2B5EF4-FFF2-40B4-BE49-F238E27FC236}">
                <a16:creationId xmlns:a16="http://schemas.microsoft.com/office/drawing/2014/main" id="{D3238108-6735-2F59-B960-C77B2F598D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flipV="1">
            <a:off x="12599559" y="4546316"/>
            <a:ext cx="914400" cy="914400"/>
          </a:xfrm>
          <a:prstGeom prst="rect">
            <a:avLst/>
          </a:prstGeom>
        </p:spPr>
      </p:pic>
      <p:sp>
        <p:nvSpPr>
          <p:cNvPr id="7" name="Rectangle 6">
            <a:extLst>
              <a:ext uri="{FF2B5EF4-FFF2-40B4-BE49-F238E27FC236}">
                <a16:creationId xmlns:a16="http://schemas.microsoft.com/office/drawing/2014/main" id="{D245E550-90E8-2078-9098-2F0AE1C0EEC5}"/>
              </a:ext>
            </a:extLst>
          </p:cNvPr>
          <p:cNvSpPr/>
          <p:nvPr/>
        </p:nvSpPr>
        <p:spPr>
          <a:xfrm>
            <a:off x="11774606" y="4818580"/>
            <a:ext cx="749592" cy="184936"/>
          </a:xfrm>
          <a:prstGeom prst="rect">
            <a:avLst/>
          </a:prstGeom>
          <a:noFill/>
          <a:ln w="28575">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19832347-B854-0940-8246-3A077EF78D29}"/>
              </a:ext>
            </a:extLst>
          </p:cNvPr>
          <p:cNvSpPr txBox="1"/>
          <p:nvPr/>
        </p:nvSpPr>
        <p:spPr>
          <a:xfrm>
            <a:off x="8150933" y="6211200"/>
            <a:ext cx="5462325" cy="584775"/>
          </a:xfrm>
          <a:prstGeom prst="rect">
            <a:avLst/>
          </a:prstGeom>
          <a:noFill/>
        </p:spPr>
        <p:txBody>
          <a:bodyPr wrap="square" rtlCol="0">
            <a:spAutoFit/>
          </a:bodyPr>
          <a:lstStyle/>
          <a:p>
            <a:r>
              <a:rPr lang="en-US" sz="1600" dirty="0"/>
              <a:t>For CANDU reactors, PAG staff import the source term into RASCAL using the </a:t>
            </a:r>
            <a:r>
              <a:rPr lang="en-CA" sz="1600" dirty="0"/>
              <a:t>STDose </a:t>
            </a:r>
            <a:r>
              <a:rPr lang="en-US" sz="1600" dirty="0"/>
              <a:t>Containment Air Sample function</a:t>
            </a:r>
            <a:endParaRPr lang="en-CA" sz="1600" dirty="0"/>
          </a:p>
        </p:txBody>
      </p:sp>
    </p:spTree>
    <p:extLst>
      <p:ext uri="{BB962C8B-B14F-4D97-AF65-F5344CB8AC3E}">
        <p14:creationId xmlns:p14="http://schemas.microsoft.com/office/powerpoint/2010/main" val="418296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a:xfrm>
            <a:off x="1139078" y="241479"/>
            <a:ext cx="11917680" cy="1280397"/>
          </a:xfrm>
        </p:spPr>
        <p:txBody>
          <a:bodyPr/>
          <a:lstStyle/>
          <a:p>
            <a:r>
              <a:rPr lang="en-CA" dirty="0"/>
              <a:t>RSG Tools to Estimate the Source Term (ST)</a:t>
            </a:r>
            <a:endParaRPr lang="en-US" dirty="0"/>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1237784" y="1378504"/>
            <a:ext cx="11917680" cy="795979"/>
          </a:xfrm>
        </p:spPr>
        <p:txBody>
          <a:bodyPr>
            <a:noAutofit/>
          </a:bodyPr>
          <a:lstStyle/>
          <a:p>
            <a:pPr marL="0" indent="0">
              <a:buNone/>
            </a:pPr>
            <a:r>
              <a:rPr lang="en-CA" sz="2200" dirty="0"/>
              <a:t>The process of estimating the ST is governed by the diagnosis and prognosis of the accident, which is performed via the 4D/4P (for CANDU reactors) or the 3D/3P (for LWRs) approaches.</a:t>
            </a:r>
          </a:p>
          <a:p>
            <a:endParaRPr lang="en-CA" sz="2200" dirty="0"/>
          </a:p>
        </p:txBody>
      </p:sp>
      <p:sp>
        <p:nvSpPr>
          <p:cNvPr id="6" name="Content Placeholder 2">
            <a:extLst>
              <a:ext uri="{FF2B5EF4-FFF2-40B4-BE49-F238E27FC236}">
                <a16:creationId xmlns:a16="http://schemas.microsoft.com/office/drawing/2014/main" id="{83F0F207-726F-E317-318F-610A924C6BA4}"/>
              </a:ext>
            </a:extLst>
          </p:cNvPr>
          <p:cNvSpPr txBox="1">
            <a:spLocks/>
          </p:cNvSpPr>
          <p:nvPr/>
        </p:nvSpPr>
        <p:spPr>
          <a:xfrm>
            <a:off x="1267603" y="2246242"/>
            <a:ext cx="7523796" cy="5128593"/>
          </a:xfrm>
          <a:prstGeom prst="rect">
            <a:avLst/>
          </a:prstGeom>
          <a:ln w="19050">
            <a:solidFill>
              <a:schemeClr val="tx2"/>
            </a:solidFill>
          </a:ln>
        </p:spPr>
        <p:txBody>
          <a:bodyPr vert="horz" lIns="91440" tIns="45720" rIns="91440" bIns="45720" rtlCol="0">
            <a:noAutofit/>
          </a:bodyPr>
          <a:lstStyle>
            <a:lvl1pPr marL="457200" indent="-457200" algn="l" defTabSz="1036290" rtl="0" eaLnBrk="1" latinLnBrk="0" hangingPunct="1">
              <a:lnSpc>
                <a:spcPct val="90000"/>
              </a:lnSpc>
              <a:spcBef>
                <a:spcPts val="1133"/>
              </a:spcBef>
              <a:buFont typeface="Arial" panose="020B0604020202020204" pitchFamily="34" charset="0"/>
              <a:buChar char="•"/>
              <a:defRPr sz="3600" kern="1200">
                <a:solidFill>
                  <a:srgbClr val="193A54"/>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3200" kern="1200">
                <a:solidFill>
                  <a:srgbClr val="193A54"/>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800" kern="1200">
                <a:solidFill>
                  <a:srgbClr val="193A54"/>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400" kern="1200">
                <a:solidFill>
                  <a:srgbClr val="193A54"/>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000" kern="1200">
                <a:solidFill>
                  <a:srgbClr val="193A54"/>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0" indent="0">
              <a:buFont typeface="Arial" panose="020B0604020202020204" pitchFamily="34" charset="0"/>
              <a:buNone/>
            </a:pPr>
            <a:r>
              <a:rPr lang="en-US" sz="2400" b="1" dirty="0"/>
              <a:t>For CANDU Reactors:</a:t>
            </a:r>
          </a:p>
          <a:p>
            <a:r>
              <a:rPr lang="en-CA" sz="2200" dirty="0"/>
              <a:t>VETA estimates the ST from Darlington, Pickering, Bruce, and Point Lepreau nuclear power plants (NPPs)</a:t>
            </a:r>
          </a:p>
          <a:p>
            <a:r>
              <a:rPr lang="en-CA" sz="2200" dirty="0"/>
              <a:t>Source Term Database (STDB) contains STs predicted by MAAP-CANDU for several mitigated and unmitigated beyond design basis accidents (BDBAs):</a:t>
            </a:r>
          </a:p>
          <a:p>
            <a:pPr lvl="1">
              <a:buFont typeface="Arial" panose="020B0604020202020204" pitchFamily="34" charset="0"/>
              <a:buChar char="˗"/>
            </a:pPr>
            <a:r>
              <a:rPr lang="en-CA" sz="2000" dirty="0"/>
              <a:t>The ST from the database may be modified based on the actual accident progression</a:t>
            </a:r>
          </a:p>
          <a:p>
            <a:pPr lvl="1">
              <a:buFont typeface="Arial" panose="020B0604020202020204" pitchFamily="34" charset="0"/>
              <a:buChar char="˗"/>
            </a:pPr>
            <a:r>
              <a:rPr lang="en-CA" sz="2000" dirty="0"/>
              <a:t>In some cases, new MAAP-CANDU runs may need to be performed if modifications are not possible</a:t>
            </a:r>
          </a:p>
          <a:p>
            <a:r>
              <a:rPr lang="en-CA" sz="2200" dirty="0"/>
              <a:t>BAYLOCA estimates the ST from a CANDU reactor Spent Fuel Pool</a:t>
            </a:r>
          </a:p>
          <a:p>
            <a:r>
              <a:rPr lang="en-CA" sz="2200" dirty="0"/>
              <a:t>Estimated ST is transferred to PAG using an EXCEL template</a:t>
            </a:r>
          </a:p>
          <a:p>
            <a:pPr marL="0" indent="0">
              <a:buFont typeface="Arial" panose="020B0604020202020204" pitchFamily="34" charset="0"/>
              <a:buNone/>
            </a:pPr>
            <a:r>
              <a:rPr lang="en-US" sz="2400" b="1" dirty="0">
                <a:highlight>
                  <a:srgbClr val="00FF00"/>
                </a:highlight>
              </a:rPr>
              <a:t> </a:t>
            </a:r>
          </a:p>
        </p:txBody>
      </p:sp>
      <p:sp>
        <p:nvSpPr>
          <p:cNvPr id="7" name="Content Placeholder 2">
            <a:extLst>
              <a:ext uri="{FF2B5EF4-FFF2-40B4-BE49-F238E27FC236}">
                <a16:creationId xmlns:a16="http://schemas.microsoft.com/office/drawing/2014/main" id="{F225897C-D797-88B3-8770-284AE346E172}"/>
              </a:ext>
            </a:extLst>
          </p:cNvPr>
          <p:cNvSpPr txBox="1">
            <a:spLocks/>
          </p:cNvSpPr>
          <p:nvPr/>
        </p:nvSpPr>
        <p:spPr>
          <a:xfrm>
            <a:off x="9064487" y="2246242"/>
            <a:ext cx="4179019" cy="3051315"/>
          </a:xfrm>
          <a:prstGeom prst="rect">
            <a:avLst/>
          </a:prstGeom>
          <a:ln w="19050">
            <a:solidFill>
              <a:schemeClr val="tx2"/>
            </a:solidFill>
          </a:ln>
        </p:spPr>
        <p:txBody>
          <a:bodyPr vert="horz" lIns="91440" tIns="45720" rIns="91440" bIns="45720" rtlCol="0">
            <a:noAutofit/>
          </a:bodyPr>
          <a:lstStyle>
            <a:lvl1pPr marL="457200" indent="-457200" algn="l" defTabSz="1036290" rtl="0" eaLnBrk="1" latinLnBrk="0" hangingPunct="1">
              <a:lnSpc>
                <a:spcPct val="90000"/>
              </a:lnSpc>
              <a:spcBef>
                <a:spcPts val="1133"/>
              </a:spcBef>
              <a:buFont typeface="Arial" panose="020B0604020202020204" pitchFamily="34" charset="0"/>
              <a:buChar char="•"/>
              <a:defRPr sz="3600" kern="1200">
                <a:solidFill>
                  <a:srgbClr val="193A54"/>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3200" kern="1200">
                <a:solidFill>
                  <a:srgbClr val="193A54"/>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800" kern="1200">
                <a:solidFill>
                  <a:srgbClr val="193A54"/>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400" kern="1200">
                <a:solidFill>
                  <a:srgbClr val="193A54"/>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000" kern="1200">
                <a:solidFill>
                  <a:srgbClr val="193A54"/>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0" indent="0">
              <a:buFont typeface="Arial" panose="020B0604020202020204" pitchFamily="34" charset="0"/>
              <a:buNone/>
            </a:pPr>
            <a:r>
              <a:rPr lang="en-US" sz="2400" b="1" dirty="0"/>
              <a:t>For Light Water Reactors (LWRs):</a:t>
            </a:r>
          </a:p>
          <a:p>
            <a:r>
              <a:rPr lang="en-CA" sz="2200" dirty="0"/>
              <a:t>RASCAL V4.3.4</a:t>
            </a:r>
          </a:p>
          <a:p>
            <a:r>
              <a:rPr lang="en-CA" sz="2200" dirty="0"/>
              <a:t>Estimated ST is transferred to PAG using an EXCEL template OR the RASCAL CASE file is shared to add meteorological data</a:t>
            </a:r>
          </a:p>
          <a:p>
            <a:endParaRPr lang="en-US" sz="2400" b="1" dirty="0">
              <a:highlight>
                <a:srgbClr val="00FF00"/>
              </a:highlight>
            </a:endParaRPr>
          </a:p>
        </p:txBody>
      </p:sp>
    </p:spTree>
    <p:extLst>
      <p:ext uri="{BB962C8B-B14F-4D97-AF65-F5344CB8AC3E}">
        <p14:creationId xmlns:p14="http://schemas.microsoft.com/office/powerpoint/2010/main" val="145172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5E8437-0B05-6AA5-F33F-071D08B6C98C}"/>
              </a:ext>
            </a:extLst>
          </p:cNvPr>
          <p:cNvSpPr>
            <a:spLocks noGrp="1"/>
          </p:cNvSpPr>
          <p:nvPr>
            <p:ph idx="1"/>
          </p:nvPr>
        </p:nvSpPr>
        <p:spPr>
          <a:xfrm>
            <a:off x="5874280" y="762466"/>
            <a:ext cx="6995160" cy="1150033"/>
          </a:xfrm>
        </p:spPr>
        <p:txBody>
          <a:bodyPr>
            <a:normAutofit/>
          </a:bodyPr>
          <a:lstStyle/>
          <a:p>
            <a:pPr marL="0" indent="0">
              <a:buNone/>
            </a:pPr>
            <a:r>
              <a:rPr lang="en-CA" b="1" dirty="0"/>
              <a:t>CNSC staff participation           in Cobalt Magnet 2025 </a:t>
            </a:r>
          </a:p>
          <a:p>
            <a:endParaRPr lang="en-CA" dirty="0"/>
          </a:p>
          <a:p>
            <a:endParaRPr lang="en-US" dirty="0"/>
          </a:p>
        </p:txBody>
      </p:sp>
      <p:pic>
        <p:nvPicPr>
          <p:cNvPr id="2" name="Picture 1">
            <a:extLst>
              <a:ext uri="{FF2B5EF4-FFF2-40B4-BE49-F238E27FC236}">
                <a16:creationId xmlns:a16="http://schemas.microsoft.com/office/drawing/2014/main" id="{A9A24095-0611-A255-88DC-38A4ABFCEE8D}"/>
              </a:ext>
            </a:extLst>
          </p:cNvPr>
          <p:cNvPicPr>
            <a:picLocks noChangeAspect="1"/>
          </p:cNvPicPr>
          <p:nvPr/>
        </p:nvPicPr>
        <p:blipFill>
          <a:blip r:embed="rId3"/>
          <a:stretch>
            <a:fillRect/>
          </a:stretch>
        </p:blipFill>
        <p:spPr>
          <a:xfrm>
            <a:off x="11613275" y="128572"/>
            <a:ext cx="1832854" cy="1787542"/>
          </a:xfrm>
          <a:prstGeom prst="rect">
            <a:avLst/>
          </a:prstGeom>
        </p:spPr>
      </p:pic>
      <p:pic>
        <p:nvPicPr>
          <p:cNvPr id="11" name="Picture 10">
            <a:extLst>
              <a:ext uri="{FF2B5EF4-FFF2-40B4-BE49-F238E27FC236}">
                <a16:creationId xmlns:a16="http://schemas.microsoft.com/office/drawing/2014/main" id="{6740B8BD-0C50-3809-A6D1-18B7B4E6ED91}"/>
              </a:ext>
            </a:extLst>
          </p:cNvPr>
          <p:cNvPicPr>
            <a:picLocks noChangeAspect="1"/>
          </p:cNvPicPr>
          <p:nvPr/>
        </p:nvPicPr>
        <p:blipFill>
          <a:blip r:embed="rId4"/>
          <a:stretch>
            <a:fillRect/>
          </a:stretch>
        </p:blipFill>
        <p:spPr>
          <a:xfrm>
            <a:off x="1093883" y="1059662"/>
            <a:ext cx="4203708" cy="2628832"/>
          </a:xfrm>
          <a:prstGeom prst="rect">
            <a:avLst/>
          </a:prstGeom>
        </p:spPr>
      </p:pic>
      <p:sp>
        <p:nvSpPr>
          <p:cNvPr id="4" name="Content Placeholder 3">
            <a:extLst>
              <a:ext uri="{FF2B5EF4-FFF2-40B4-BE49-F238E27FC236}">
                <a16:creationId xmlns:a16="http://schemas.microsoft.com/office/drawing/2014/main" id="{F1FD6E7C-A208-1E52-F23A-3A6D40943EC0}"/>
              </a:ext>
            </a:extLst>
          </p:cNvPr>
          <p:cNvSpPr txBox="1">
            <a:spLocks/>
          </p:cNvSpPr>
          <p:nvPr/>
        </p:nvSpPr>
        <p:spPr>
          <a:xfrm>
            <a:off x="5874279" y="2316900"/>
            <a:ext cx="5872480" cy="4931516"/>
          </a:xfrm>
          <a:prstGeom prst="rect">
            <a:avLst/>
          </a:prstGeom>
        </p:spPr>
        <p:txBody>
          <a:bodyPr vert="horz" lIns="91440" tIns="45720" rIns="91440" bIns="45720" rtlCol="0">
            <a:normAutofit/>
          </a:bodyPr>
          <a:lstStyle>
            <a:lvl1pPr marL="0" indent="0" algn="l" defTabSz="1036290" rtl="0" eaLnBrk="1" latinLnBrk="0" hangingPunct="1">
              <a:lnSpc>
                <a:spcPct val="90000"/>
              </a:lnSpc>
              <a:spcBef>
                <a:spcPts val="1133"/>
              </a:spcBef>
              <a:buFont typeface="Arial" panose="020B0604020202020204" pitchFamily="34" charset="0"/>
              <a:buNone/>
              <a:defRPr sz="2400" kern="1200">
                <a:solidFill>
                  <a:srgbClr val="193A54"/>
                </a:solidFill>
                <a:latin typeface="Arial" panose="020B0604020202020204" pitchFamily="34" charset="0"/>
                <a:ea typeface="+mn-ea"/>
                <a:cs typeface="Arial" panose="020B0604020202020204" pitchFamily="34" charset="0"/>
              </a:defRPr>
            </a:lvl1pPr>
            <a:lvl2pPr marL="518145" indent="0" algn="l" defTabSz="1036290" rtl="0" eaLnBrk="1" latinLnBrk="0" hangingPunct="1">
              <a:lnSpc>
                <a:spcPct val="90000"/>
              </a:lnSpc>
              <a:spcBef>
                <a:spcPts val="567"/>
              </a:spcBef>
              <a:buFont typeface="Arial" panose="020B0604020202020204" pitchFamily="34" charset="0"/>
              <a:buNone/>
              <a:defRPr sz="1587" kern="1200">
                <a:solidFill>
                  <a:schemeClr val="tx1"/>
                </a:solidFill>
                <a:latin typeface="Arial" panose="020B0604020202020204" pitchFamily="34" charset="0"/>
                <a:ea typeface="+mn-ea"/>
                <a:cs typeface="Arial" panose="020B0604020202020204" pitchFamily="34" charset="0"/>
              </a:defRPr>
            </a:lvl2pPr>
            <a:lvl3pPr marL="1036290" indent="0" algn="l" defTabSz="1036290" rtl="0" eaLnBrk="1" latinLnBrk="0" hangingPunct="1">
              <a:lnSpc>
                <a:spcPct val="90000"/>
              </a:lnSpc>
              <a:spcBef>
                <a:spcPts val="567"/>
              </a:spcBef>
              <a:buFont typeface="Arial" panose="020B0604020202020204" pitchFamily="34" charset="0"/>
              <a:buNone/>
              <a:defRPr sz="1360" kern="1200">
                <a:solidFill>
                  <a:schemeClr val="tx1"/>
                </a:solidFill>
                <a:latin typeface="Arial" panose="020B0604020202020204" pitchFamily="34" charset="0"/>
                <a:ea typeface="+mn-ea"/>
                <a:cs typeface="Arial" panose="020B0604020202020204" pitchFamily="34" charset="0"/>
              </a:defRPr>
            </a:lvl3pPr>
            <a:lvl4pPr marL="1554434" indent="0" algn="l" defTabSz="1036290" rtl="0" eaLnBrk="1" latinLnBrk="0" hangingPunct="1">
              <a:lnSpc>
                <a:spcPct val="90000"/>
              </a:lnSpc>
              <a:spcBef>
                <a:spcPts val="567"/>
              </a:spcBef>
              <a:buFont typeface="Arial" panose="020B0604020202020204" pitchFamily="34" charset="0"/>
              <a:buNone/>
              <a:defRPr sz="1133" kern="1200">
                <a:solidFill>
                  <a:schemeClr val="tx1"/>
                </a:solidFill>
                <a:latin typeface="Arial" panose="020B0604020202020204" pitchFamily="34" charset="0"/>
                <a:ea typeface="+mn-ea"/>
                <a:cs typeface="Arial" panose="020B0604020202020204" pitchFamily="34" charset="0"/>
              </a:defRPr>
            </a:lvl4pPr>
            <a:lvl5pPr marL="2072579" indent="0" algn="l" defTabSz="1036290" rtl="0" eaLnBrk="1" latinLnBrk="0" hangingPunct="1">
              <a:lnSpc>
                <a:spcPct val="90000"/>
              </a:lnSpc>
              <a:spcBef>
                <a:spcPts val="567"/>
              </a:spcBef>
              <a:buFont typeface="Arial" panose="020B0604020202020204" pitchFamily="34" charset="0"/>
              <a:buNone/>
              <a:defRPr sz="1133" kern="1200">
                <a:solidFill>
                  <a:schemeClr val="tx1"/>
                </a:solidFill>
                <a:latin typeface="Arial" panose="020B0604020202020204" pitchFamily="34" charset="0"/>
                <a:ea typeface="+mn-ea"/>
                <a:cs typeface="Arial" panose="020B0604020202020204" pitchFamily="34" charset="0"/>
              </a:defRPr>
            </a:lvl5pPr>
            <a:lvl6pPr marL="2590724" indent="0" algn="l" defTabSz="1036290" rtl="0" eaLnBrk="1" latinLnBrk="0" hangingPunct="1">
              <a:lnSpc>
                <a:spcPct val="90000"/>
              </a:lnSpc>
              <a:spcBef>
                <a:spcPts val="567"/>
              </a:spcBef>
              <a:buFont typeface="Arial" panose="020B0604020202020204" pitchFamily="34" charset="0"/>
              <a:buNone/>
              <a:defRPr sz="1133" kern="1200">
                <a:solidFill>
                  <a:schemeClr val="tx1"/>
                </a:solidFill>
                <a:latin typeface="+mn-lt"/>
                <a:ea typeface="+mn-ea"/>
                <a:cs typeface="+mn-cs"/>
              </a:defRPr>
            </a:lvl6pPr>
            <a:lvl7pPr marL="3108869" indent="0" algn="l" defTabSz="1036290" rtl="0" eaLnBrk="1" latinLnBrk="0" hangingPunct="1">
              <a:lnSpc>
                <a:spcPct val="90000"/>
              </a:lnSpc>
              <a:spcBef>
                <a:spcPts val="567"/>
              </a:spcBef>
              <a:buFont typeface="Arial" panose="020B0604020202020204" pitchFamily="34" charset="0"/>
              <a:buNone/>
              <a:defRPr sz="1133" kern="1200">
                <a:solidFill>
                  <a:schemeClr val="tx1"/>
                </a:solidFill>
                <a:latin typeface="+mn-lt"/>
                <a:ea typeface="+mn-ea"/>
                <a:cs typeface="+mn-cs"/>
              </a:defRPr>
            </a:lvl7pPr>
            <a:lvl8pPr marL="3627013" indent="0" algn="l" defTabSz="1036290" rtl="0" eaLnBrk="1" latinLnBrk="0" hangingPunct="1">
              <a:lnSpc>
                <a:spcPct val="90000"/>
              </a:lnSpc>
              <a:spcBef>
                <a:spcPts val="567"/>
              </a:spcBef>
              <a:buFont typeface="Arial" panose="020B0604020202020204" pitchFamily="34" charset="0"/>
              <a:buNone/>
              <a:defRPr sz="1133" kern="1200">
                <a:solidFill>
                  <a:schemeClr val="tx1"/>
                </a:solidFill>
                <a:latin typeface="+mn-lt"/>
                <a:ea typeface="+mn-ea"/>
                <a:cs typeface="+mn-cs"/>
              </a:defRPr>
            </a:lvl8pPr>
            <a:lvl9pPr marL="4145158" indent="0" algn="l" defTabSz="1036290" rtl="0" eaLnBrk="1" latinLnBrk="0" hangingPunct="1">
              <a:lnSpc>
                <a:spcPct val="90000"/>
              </a:lnSpc>
              <a:spcBef>
                <a:spcPts val="567"/>
              </a:spcBef>
              <a:buFont typeface="Arial" panose="020B0604020202020204" pitchFamily="34" charset="0"/>
              <a:buNone/>
              <a:defRPr sz="1133" kern="1200">
                <a:solidFill>
                  <a:schemeClr val="tx1"/>
                </a:solidFill>
                <a:latin typeface="+mn-lt"/>
                <a:ea typeface="+mn-ea"/>
                <a:cs typeface="+mn-cs"/>
              </a:defRPr>
            </a:lvl9pPr>
          </a:lstStyle>
          <a:p>
            <a:endParaRPr lang="en-US" dirty="0"/>
          </a:p>
        </p:txBody>
      </p:sp>
      <p:sp>
        <p:nvSpPr>
          <p:cNvPr id="6" name="Content Placeholder 2">
            <a:extLst>
              <a:ext uri="{FF2B5EF4-FFF2-40B4-BE49-F238E27FC236}">
                <a16:creationId xmlns:a16="http://schemas.microsoft.com/office/drawing/2014/main" id="{1B8F7D7A-F858-F7E6-936F-DADB1D732438}"/>
              </a:ext>
            </a:extLst>
          </p:cNvPr>
          <p:cNvSpPr txBox="1">
            <a:spLocks/>
          </p:cNvSpPr>
          <p:nvPr/>
        </p:nvSpPr>
        <p:spPr>
          <a:xfrm>
            <a:off x="5874278" y="2128927"/>
            <a:ext cx="6995160" cy="4769497"/>
          </a:xfrm>
          <a:prstGeom prst="rect">
            <a:avLst/>
          </a:prstGeom>
        </p:spPr>
        <p:txBody>
          <a:bodyPr vert="horz" lIns="91440" tIns="45720" rIns="91440" bIns="45720" rtlCol="0">
            <a:normAutofit/>
          </a:bodyPr>
          <a:lstStyle>
            <a:lvl1pPr marL="259072" indent="-259072" algn="l" defTabSz="1036290" rtl="0" eaLnBrk="1" latinLnBrk="0" hangingPunct="1">
              <a:lnSpc>
                <a:spcPct val="90000"/>
              </a:lnSpc>
              <a:spcBef>
                <a:spcPts val="1133"/>
              </a:spcBef>
              <a:buFont typeface="Arial" panose="020B0604020202020204" pitchFamily="34" charset="0"/>
              <a:buChar char="•"/>
              <a:defRPr sz="3600" kern="1200">
                <a:solidFill>
                  <a:srgbClr val="193A54"/>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3200" kern="1200">
                <a:solidFill>
                  <a:srgbClr val="193A54"/>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800" kern="1200">
                <a:solidFill>
                  <a:srgbClr val="193A54"/>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400" kern="1200">
                <a:solidFill>
                  <a:srgbClr val="193A54"/>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200" kern="1200">
                <a:solidFill>
                  <a:srgbClr val="193A54"/>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9pPr>
          </a:lstStyle>
          <a:p>
            <a:r>
              <a:rPr lang="en-CA" sz="2800" dirty="0"/>
              <a:t>Exercise scenario of a radiological release at the fictional Erie Nuclear Power Plant in Michigan, U.S., with consequences in Canada</a:t>
            </a:r>
          </a:p>
          <a:p>
            <a:r>
              <a:rPr lang="en-CA" sz="2800" dirty="0"/>
              <a:t>Due to the non-CANDU reactor design, RSG relied on RASCAL source term capabilities</a:t>
            </a:r>
          </a:p>
          <a:p>
            <a:r>
              <a:rPr lang="en-CA" sz="2800" dirty="0"/>
              <a:t>RSG and PAG staff used RASCAL as a shared tool to prepare the simulation          – </a:t>
            </a:r>
            <a:r>
              <a:rPr lang="en-CA" sz="2800" b="1" dirty="0"/>
              <a:t>a new challenge!</a:t>
            </a:r>
          </a:p>
          <a:p>
            <a:endParaRPr lang="en-US" sz="2800" dirty="0"/>
          </a:p>
          <a:p>
            <a:endParaRPr lang="en-US" sz="2800" dirty="0"/>
          </a:p>
        </p:txBody>
      </p:sp>
      <p:pic>
        <p:nvPicPr>
          <p:cNvPr id="8" name="Picture 7">
            <a:extLst>
              <a:ext uri="{FF2B5EF4-FFF2-40B4-BE49-F238E27FC236}">
                <a16:creationId xmlns:a16="http://schemas.microsoft.com/office/drawing/2014/main" id="{9B8A48E3-15F6-11C6-A148-7ABAF65FF676}"/>
              </a:ext>
            </a:extLst>
          </p:cNvPr>
          <p:cNvPicPr>
            <a:picLocks noChangeAspect="1"/>
          </p:cNvPicPr>
          <p:nvPr/>
        </p:nvPicPr>
        <p:blipFill>
          <a:blip r:embed="rId5"/>
          <a:stretch>
            <a:fillRect/>
          </a:stretch>
        </p:blipFill>
        <p:spPr>
          <a:xfrm>
            <a:off x="1093883" y="3755884"/>
            <a:ext cx="4203709" cy="3078306"/>
          </a:xfrm>
          <a:prstGeom prst="rect">
            <a:avLst/>
          </a:prstGeom>
        </p:spPr>
      </p:pic>
    </p:spTree>
    <p:extLst>
      <p:ext uri="{BB962C8B-B14F-4D97-AF65-F5344CB8AC3E}">
        <p14:creationId xmlns:p14="http://schemas.microsoft.com/office/powerpoint/2010/main" val="127048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218D39C-648E-2F36-B629-459F4B75A072}"/>
              </a:ext>
            </a:extLst>
          </p:cNvPr>
          <p:cNvPicPr>
            <a:picLocks noChangeAspect="1"/>
          </p:cNvPicPr>
          <p:nvPr/>
        </p:nvPicPr>
        <p:blipFill>
          <a:blip r:embed="rId3"/>
          <a:srcRect t="5477"/>
          <a:stretch/>
        </p:blipFill>
        <p:spPr>
          <a:xfrm>
            <a:off x="1090414" y="3987504"/>
            <a:ext cx="4203708" cy="2842517"/>
          </a:xfrm>
          <a:prstGeom prst="rect">
            <a:avLst/>
          </a:prstGeom>
        </p:spPr>
      </p:pic>
      <p:sp>
        <p:nvSpPr>
          <p:cNvPr id="3" name="Content Placeholder 2">
            <a:extLst>
              <a:ext uri="{FF2B5EF4-FFF2-40B4-BE49-F238E27FC236}">
                <a16:creationId xmlns:a16="http://schemas.microsoft.com/office/drawing/2014/main" id="{505E8437-0B05-6AA5-F33F-071D08B6C98C}"/>
              </a:ext>
            </a:extLst>
          </p:cNvPr>
          <p:cNvSpPr>
            <a:spLocks noGrp="1"/>
          </p:cNvSpPr>
          <p:nvPr>
            <p:ph idx="1"/>
          </p:nvPr>
        </p:nvSpPr>
        <p:spPr>
          <a:xfrm>
            <a:off x="5874280" y="762466"/>
            <a:ext cx="7819416" cy="1150033"/>
          </a:xfrm>
        </p:spPr>
        <p:txBody>
          <a:bodyPr>
            <a:normAutofit/>
          </a:bodyPr>
          <a:lstStyle/>
          <a:p>
            <a:pPr marL="0" indent="0">
              <a:buNone/>
            </a:pPr>
            <a:r>
              <a:rPr lang="en-CA" b="1" dirty="0"/>
              <a:t>CM25 Accident Scenario Overview</a:t>
            </a:r>
          </a:p>
          <a:p>
            <a:endParaRPr lang="en-CA" dirty="0"/>
          </a:p>
          <a:p>
            <a:endParaRPr lang="en-US" dirty="0"/>
          </a:p>
        </p:txBody>
      </p:sp>
      <p:sp>
        <p:nvSpPr>
          <p:cNvPr id="4" name="Content Placeholder 3">
            <a:extLst>
              <a:ext uri="{FF2B5EF4-FFF2-40B4-BE49-F238E27FC236}">
                <a16:creationId xmlns:a16="http://schemas.microsoft.com/office/drawing/2014/main" id="{F1FD6E7C-A208-1E52-F23A-3A6D40943EC0}"/>
              </a:ext>
            </a:extLst>
          </p:cNvPr>
          <p:cNvSpPr txBox="1">
            <a:spLocks/>
          </p:cNvSpPr>
          <p:nvPr/>
        </p:nvSpPr>
        <p:spPr>
          <a:xfrm>
            <a:off x="5874279" y="2316900"/>
            <a:ext cx="5872480" cy="4931516"/>
          </a:xfrm>
          <a:prstGeom prst="rect">
            <a:avLst/>
          </a:prstGeom>
        </p:spPr>
        <p:txBody>
          <a:bodyPr vert="horz" lIns="91440" tIns="45720" rIns="91440" bIns="45720" rtlCol="0">
            <a:normAutofit/>
          </a:bodyPr>
          <a:lstStyle>
            <a:lvl1pPr marL="0" indent="0" algn="l" defTabSz="1036290" rtl="0" eaLnBrk="1" latinLnBrk="0" hangingPunct="1">
              <a:lnSpc>
                <a:spcPct val="90000"/>
              </a:lnSpc>
              <a:spcBef>
                <a:spcPts val="1133"/>
              </a:spcBef>
              <a:buFont typeface="Arial" panose="020B0604020202020204" pitchFamily="34" charset="0"/>
              <a:buNone/>
              <a:defRPr sz="2400" kern="1200">
                <a:solidFill>
                  <a:srgbClr val="193A54"/>
                </a:solidFill>
                <a:latin typeface="Arial" panose="020B0604020202020204" pitchFamily="34" charset="0"/>
                <a:ea typeface="+mn-ea"/>
                <a:cs typeface="Arial" panose="020B0604020202020204" pitchFamily="34" charset="0"/>
              </a:defRPr>
            </a:lvl1pPr>
            <a:lvl2pPr marL="518145" indent="0" algn="l" defTabSz="1036290" rtl="0" eaLnBrk="1" latinLnBrk="0" hangingPunct="1">
              <a:lnSpc>
                <a:spcPct val="90000"/>
              </a:lnSpc>
              <a:spcBef>
                <a:spcPts val="567"/>
              </a:spcBef>
              <a:buFont typeface="Arial" panose="020B0604020202020204" pitchFamily="34" charset="0"/>
              <a:buNone/>
              <a:defRPr sz="1587" kern="1200">
                <a:solidFill>
                  <a:schemeClr val="tx1"/>
                </a:solidFill>
                <a:latin typeface="Arial" panose="020B0604020202020204" pitchFamily="34" charset="0"/>
                <a:ea typeface="+mn-ea"/>
                <a:cs typeface="Arial" panose="020B0604020202020204" pitchFamily="34" charset="0"/>
              </a:defRPr>
            </a:lvl2pPr>
            <a:lvl3pPr marL="1036290" indent="0" algn="l" defTabSz="1036290" rtl="0" eaLnBrk="1" latinLnBrk="0" hangingPunct="1">
              <a:lnSpc>
                <a:spcPct val="90000"/>
              </a:lnSpc>
              <a:spcBef>
                <a:spcPts val="567"/>
              </a:spcBef>
              <a:buFont typeface="Arial" panose="020B0604020202020204" pitchFamily="34" charset="0"/>
              <a:buNone/>
              <a:defRPr sz="1360" kern="1200">
                <a:solidFill>
                  <a:schemeClr val="tx1"/>
                </a:solidFill>
                <a:latin typeface="Arial" panose="020B0604020202020204" pitchFamily="34" charset="0"/>
                <a:ea typeface="+mn-ea"/>
                <a:cs typeface="Arial" panose="020B0604020202020204" pitchFamily="34" charset="0"/>
              </a:defRPr>
            </a:lvl3pPr>
            <a:lvl4pPr marL="1554434" indent="0" algn="l" defTabSz="1036290" rtl="0" eaLnBrk="1" latinLnBrk="0" hangingPunct="1">
              <a:lnSpc>
                <a:spcPct val="90000"/>
              </a:lnSpc>
              <a:spcBef>
                <a:spcPts val="567"/>
              </a:spcBef>
              <a:buFont typeface="Arial" panose="020B0604020202020204" pitchFamily="34" charset="0"/>
              <a:buNone/>
              <a:defRPr sz="1133" kern="1200">
                <a:solidFill>
                  <a:schemeClr val="tx1"/>
                </a:solidFill>
                <a:latin typeface="Arial" panose="020B0604020202020204" pitchFamily="34" charset="0"/>
                <a:ea typeface="+mn-ea"/>
                <a:cs typeface="Arial" panose="020B0604020202020204" pitchFamily="34" charset="0"/>
              </a:defRPr>
            </a:lvl4pPr>
            <a:lvl5pPr marL="2072579" indent="0" algn="l" defTabSz="1036290" rtl="0" eaLnBrk="1" latinLnBrk="0" hangingPunct="1">
              <a:lnSpc>
                <a:spcPct val="90000"/>
              </a:lnSpc>
              <a:spcBef>
                <a:spcPts val="567"/>
              </a:spcBef>
              <a:buFont typeface="Arial" panose="020B0604020202020204" pitchFamily="34" charset="0"/>
              <a:buNone/>
              <a:defRPr sz="1133" kern="1200">
                <a:solidFill>
                  <a:schemeClr val="tx1"/>
                </a:solidFill>
                <a:latin typeface="Arial" panose="020B0604020202020204" pitchFamily="34" charset="0"/>
                <a:ea typeface="+mn-ea"/>
                <a:cs typeface="Arial" panose="020B0604020202020204" pitchFamily="34" charset="0"/>
              </a:defRPr>
            </a:lvl5pPr>
            <a:lvl6pPr marL="2590724" indent="0" algn="l" defTabSz="1036290" rtl="0" eaLnBrk="1" latinLnBrk="0" hangingPunct="1">
              <a:lnSpc>
                <a:spcPct val="90000"/>
              </a:lnSpc>
              <a:spcBef>
                <a:spcPts val="567"/>
              </a:spcBef>
              <a:buFont typeface="Arial" panose="020B0604020202020204" pitchFamily="34" charset="0"/>
              <a:buNone/>
              <a:defRPr sz="1133" kern="1200">
                <a:solidFill>
                  <a:schemeClr val="tx1"/>
                </a:solidFill>
                <a:latin typeface="+mn-lt"/>
                <a:ea typeface="+mn-ea"/>
                <a:cs typeface="+mn-cs"/>
              </a:defRPr>
            </a:lvl6pPr>
            <a:lvl7pPr marL="3108869" indent="0" algn="l" defTabSz="1036290" rtl="0" eaLnBrk="1" latinLnBrk="0" hangingPunct="1">
              <a:lnSpc>
                <a:spcPct val="90000"/>
              </a:lnSpc>
              <a:spcBef>
                <a:spcPts val="567"/>
              </a:spcBef>
              <a:buFont typeface="Arial" panose="020B0604020202020204" pitchFamily="34" charset="0"/>
              <a:buNone/>
              <a:defRPr sz="1133" kern="1200">
                <a:solidFill>
                  <a:schemeClr val="tx1"/>
                </a:solidFill>
                <a:latin typeface="+mn-lt"/>
                <a:ea typeface="+mn-ea"/>
                <a:cs typeface="+mn-cs"/>
              </a:defRPr>
            </a:lvl7pPr>
            <a:lvl8pPr marL="3627013" indent="0" algn="l" defTabSz="1036290" rtl="0" eaLnBrk="1" latinLnBrk="0" hangingPunct="1">
              <a:lnSpc>
                <a:spcPct val="90000"/>
              </a:lnSpc>
              <a:spcBef>
                <a:spcPts val="567"/>
              </a:spcBef>
              <a:buFont typeface="Arial" panose="020B0604020202020204" pitchFamily="34" charset="0"/>
              <a:buNone/>
              <a:defRPr sz="1133" kern="1200">
                <a:solidFill>
                  <a:schemeClr val="tx1"/>
                </a:solidFill>
                <a:latin typeface="+mn-lt"/>
                <a:ea typeface="+mn-ea"/>
                <a:cs typeface="+mn-cs"/>
              </a:defRPr>
            </a:lvl8pPr>
            <a:lvl9pPr marL="4145158" indent="0" algn="l" defTabSz="1036290" rtl="0" eaLnBrk="1" latinLnBrk="0" hangingPunct="1">
              <a:lnSpc>
                <a:spcPct val="90000"/>
              </a:lnSpc>
              <a:spcBef>
                <a:spcPts val="567"/>
              </a:spcBef>
              <a:buFont typeface="Arial" panose="020B0604020202020204" pitchFamily="34" charset="0"/>
              <a:buNone/>
              <a:defRPr sz="1133" kern="1200">
                <a:solidFill>
                  <a:schemeClr val="tx1"/>
                </a:solidFill>
                <a:latin typeface="+mn-lt"/>
                <a:ea typeface="+mn-ea"/>
                <a:cs typeface="+mn-cs"/>
              </a:defRPr>
            </a:lvl9pPr>
          </a:lstStyle>
          <a:p>
            <a:endParaRPr lang="en-US" dirty="0"/>
          </a:p>
        </p:txBody>
      </p:sp>
      <p:sp>
        <p:nvSpPr>
          <p:cNvPr id="6" name="Content Placeholder 2">
            <a:extLst>
              <a:ext uri="{FF2B5EF4-FFF2-40B4-BE49-F238E27FC236}">
                <a16:creationId xmlns:a16="http://schemas.microsoft.com/office/drawing/2014/main" id="{1B8F7D7A-F858-F7E6-936F-DADB1D732438}"/>
              </a:ext>
            </a:extLst>
          </p:cNvPr>
          <p:cNvSpPr txBox="1">
            <a:spLocks/>
          </p:cNvSpPr>
          <p:nvPr/>
        </p:nvSpPr>
        <p:spPr>
          <a:xfrm>
            <a:off x="7021427" y="1514776"/>
            <a:ext cx="6672269" cy="6034600"/>
          </a:xfrm>
          <a:prstGeom prst="rect">
            <a:avLst/>
          </a:prstGeom>
        </p:spPr>
        <p:txBody>
          <a:bodyPr vert="horz" lIns="91440" tIns="45720" rIns="91440" bIns="45720" rtlCol="0">
            <a:noAutofit/>
          </a:bodyPr>
          <a:lstStyle>
            <a:lvl1pPr marL="259072" indent="-259072" algn="l" defTabSz="1036290" rtl="0" eaLnBrk="1" latinLnBrk="0" hangingPunct="1">
              <a:lnSpc>
                <a:spcPct val="90000"/>
              </a:lnSpc>
              <a:spcBef>
                <a:spcPts val="1133"/>
              </a:spcBef>
              <a:buFont typeface="Arial" panose="020B0604020202020204" pitchFamily="34" charset="0"/>
              <a:buChar char="•"/>
              <a:defRPr sz="3600" kern="1200">
                <a:solidFill>
                  <a:srgbClr val="193A54"/>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3200" kern="1200">
                <a:solidFill>
                  <a:srgbClr val="193A54"/>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800" kern="1200">
                <a:solidFill>
                  <a:srgbClr val="193A54"/>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400" kern="1200">
                <a:solidFill>
                  <a:srgbClr val="193A54"/>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200" kern="1200">
                <a:solidFill>
                  <a:srgbClr val="193A54"/>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9pPr>
          </a:lstStyle>
          <a:p>
            <a:r>
              <a:rPr lang="en-CA" sz="2400" dirty="0"/>
              <a:t>Leakage in Spent Fuel Pool (SFP) led to loss of water inventory followed by fuel damage and breach in the reactor building wall, creating a release path to the atmosphere </a:t>
            </a:r>
          </a:p>
          <a:p>
            <a:r>
              <a:rPr lang="en-CA" sz="2400" dirty="0"/>
              <a:t>SFP leak was fixed, and pool was filled which stopped the release</a:t>
            </a:r>
          </a:p>
          <a:p>
            <a:r>
              <a:rPr lang="en-CA" sz="2400" dirty="0"/>
              <a:t>Fixed leak was compromised and SFP water inventory was lost again, causing a 2</a:t>
            </a:r>
            <a:r>
              <a:rPr lang="en-CA" sz="2400" baseline="30000" dirty="0"/>
              <a:t>nd</a:t>
            </a:r>
            <a:r>
              <a:rPr lang="en-CA" sz="2400" dirty="0"/>
              <a:t> release</a:t>
            </a:r>
          </a:p>
          <a:p>
            <a:r>
              <a:rPr lang="en-CA" sz="2400" dirty="0"/>
              <a:t>2</a:t>
            </a:r>
            <a:r>
              <a:rPr lang="en-CA" sz="2400" baseline="30000" dirty="0"/>
              <a:t>nd</a:t>
            </a:r>
            <a:r>
              <a:rPr lang="en-CA" sz="2400" dirty="0"/>
              <a:t> release was eventually stopped by fixing the leakage again, refilling the pool, and closing the reactor building wall opening</a:t>
            </a:r>
          </a:p>
          <a:p>
            <a:r>
              <a:rPr lang="en-CA" sz="2400" dirty="0"/>
              <a:t>Field measurements for the source term from the two releases were provided to the CNSC</a:t>
            </a:r>
            <a:endParaRPr lang="en-US" sz="2400" dirty="0"/>
          </a:p>
          <a:p>
            <a:endParaRPr lang="en-US" sz="2600" dirty="0"/>
          </a:p>
        </p:txBody>
      </p:sp>
      <p:pic>
        <p:nvPicPr>
          <p:cNvPr id="9" name="Picture 8">
            <a:extLst>
              <a:ext uri="{FF2B5EF4-FFF2-40B4-BE49-F238E27FC236}">
                <a16:creationId xmlns:a16="http://schemas.microsoft.com/office/drawing/2014/main" id="{9A4E64E0-558D-61B4-BC39-CF3E5704316C}"/>
              </a:ext>
            </a:extLst>
          </p:cNvPr>
          <p:cNvPicPr>
            <a:picLocks noChangeAspect="1"/>
          </p:cNvPicPr>
          <p:nvPr/>
        </p:nvPicPr>
        <p:blipFill>
          <a:blip r:embed="rId4"/>
          <a:stretch>
            <a:fillRect/>
          </a:stretch>
        </p:blipFill>
        <p:spPr>
          <a:xfrm>
            <a:off x="1093882" y="1025619"/>
            <a:ext cx="4203708" cy="2837334"/>
          </a:xfrm>
          <a:prstGeom prst="rect">
            <a:avLst/>
          </a:prstGeom>
        </p:spPr>
      </p:pic>
      <p:cxnSp>
        <p:nvCxnSpPr>
          <p:cNvPr id="16" name="Straight Arrow Connector 15">
            <a:extLst>
              <a:ext uri="{FF2B5EF4-FFF2-40B4-BE49-F238E27FC236}">
                <a16:creationId xmlns:a16="http://schemas.microsoft.com/office/drawing/2014/main" id="{BEBBB452-2FEF-FB1A-7089-1408FB362821}"/>
              </a:ext>
            </a:extLst>
          </p:cNvPr>
          <p:cNvCxnSpPr/>
          <p:nvPr/>
        </p:nvCxnSpPr>
        <p:spPr>
          <a:xfrm>
            <a:off x="6233529" y="1661531"/>
            <a:ext cx="0" cy="5307981"/>
          </a:xfrm>
          <a:prstGeom prst="straightConnector1">
            <a:avLst/>
          </a:prstGeom>
          <a:ln w="57150">
            <a:prstDash val="sysDot"/>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D8C1B64D-6583-E7F2-88B8-A91540976C68}"/>
              </a:ext>
            </a:extLst>
          </p:cNvPr>
          <p:cNvSpPr txBox="1"/>
          <p:nvPr/>
        </p:nvSpPr>
        <p:spPr>
          <a:xfrm>
            <a:off x="5908699" y="1445203"/>
            <a:ext cx="1078309" cy="523220"/>
          </a:xfrm>
          <a:prstGeom prst="rect">
            <a:avLst/>
          </a:prstGeom>
          <a:solidFill>
            <a:schemeClr val="bg1"/>
          </a:solidFill>
        </p:spPr>
        <p:txBody>
          <a:bodyPr wrap="none" rtlCol="0">
            <a:spAutoFit/>
          </a:bodyPr>
          <a:lstStyle/>
          <a:p>
            <a:r>
              <a:rPr lang="en-US" sz="2800" b="1" dirty="0">
                <a:solidFill>
                  <a:srgbClr val="193A54"/>
                </a:solidFill>
              </a:rPr>
              <a:t>Day 1</a:t>
            </a:r>
            <a:endParaRPr lang="en-CA" sz="2800" b="1" dirty="0">
              <a:solidFill>
                <a:srgbClr val="193A54"/>
              </a:solidFill>
            </a:endParaRPr>
          </a:p>
        </p:txBody>
      </p:sp>
      <p:sp>
        <p:nvSpPr>
          <p:cNvPr id="18" name="TextBox 17">
            <a:extLst>
              <a:ext uri="{FF2B5EF4-FFF2-40B4-BE49-F238E27FC236}">
                <a16:creationId xmlns:a16="http://schemas.microsoft.com/office/drawing/2014/main" id="{0BFD0362-49D3-DE5D-3780-BFD3FDD0F71A}"/>
              </a:ext>
            </a:extLst>
          </p:cNvPr>
          <p:cNvSpPr txBox="1"/>
          <p:nvPr/>
        </p:nvSpPr>
        <p:spPr>
          <a:xfrm>
            <a:off x="5908699" y="4845385"/>
            <a:ext cx="1078309" cy="523220"/>
          </a:xfrm>
          <a:prstGeom prst="rect">
            <a:avLst/>
          </a:prstGeom>
          <a:solidFill>
            <a:schemeClr val="bg1"/>
          </a:solidFill>
        </p:spPr>
        <p:txBody>
          <a:bodyPr wrap="none" rtlCol="0">
            <a:spAutoFit/>
          </a:bodyPr>
          <a:lstStyle/>
          <a:p>
            <a:r>
              <a:rPr lang="en-US" sz="2800" b="1" dirty="0">
                <a:solidFill>
                  <a:srgbClr val="193A54"/>
                </a:solidFill>
              </a:rPr>
              <a:t>Day 2</a:t>
            </a:r>
            <a:endParaRPr lang="en-CA" sz="2800" b="1" dirty="0">
              <a:solidFill>
                <a:srgbClr val="193A54"/>
              </a:solidFill>
            </a:endParaRPr>
          </a:p>
        </p:txBody>
      </p:sp>
      <p:sp>
        <p:nvSpPr>
          <p:cNvPr id="19" name="TextBox 18">
            <a:extLst>
              <a:ext uri="{FF2B5EF4-FFF2-40B4-BE49-F238E27FC236}">
                <a16:creationId xmlns:a16="http://schemas.microsoft.com/office/drawing/2014/main" id="{5FDD984D-9FA3-F1D5-CE1D-D78EA4991E9F}"/>
              </a:ext>
            </a:extLst>
          </p:cNvPr>
          <p:cNvSpPr txBox="1"/>
          <p:nvPr/>
        </p:nvSpPr>
        <p:spPr>
          <a:xfrm>
            <a:off x="5902883" y="3671400"/>
            <a:ext cx="1061509" cy="523220"/>
          </a:xfrm>
          <a:prstGeom prst="rect">
            <a:avLst/>
          </a:prstGeom>
          <a:solidFill>
            <a:schemeClr val="bg1"/>
          </a:solidFill>
        </p:spPr>
        <p:txBody>
          <a:bodyPr wrap="none" rtlCol="0">
            <a:spAutoFit/>
          </a:bodyPr>
          <a:lstStyle/>
          <a:p>
            <a:r>
              <a:rPr lang="en-US" sz="2800" b="1" dirty="0">
                <a:solidFill>
                  <a:srgbClr val="193A54"/>
                </a:solidFill>
              </a:rPr>
              <a:t>Night</a:t>
            </a:r>
            <a:endParaRPr lang="en-CA" sz="2800" b="1" dirty="0">
              <a:solidFill>
                <a:srgbClr val="193A54"/>
              </a:solidFill>
            </a:endParaRPr>
          </a:p>
        </p:txBody>
      </p:sp>
    </p:spTree>
    <p:extLst>
      <p:ext uri="{BB962C8B-B14F-4D97-AF65-F5344CB8AC3E}">
        <p14:creationId xmlns:p14="http://schemas.microsoft.com/office/powerpoint/2010/main" val="119221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a:xfrm>
            <a:off x="1139078" y="482139"/>
            <a:ext cx="12678521" cy="1280397"/>
          </a:xfrm>
        </p:spPr>
        <p:txBody>
          <a:bodyPr/>
          <a:lstStyle/>
          <a:p>
            <a:r>
              <a:rPr lang="en-CA" dirty="0"/>
              <a:t>RSG: Lessons Learned – Real-World Relevance</a:t>
            </a:r>
            <a:endParaRPr lang="en-US" dirty="0"/>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1235309" y="1544443"/>
            <a:ext cx="5673491" cy="5451779"/>
          </a:xfrm>
          <a:ln w="19050">
            <a:solidFill>
              <a:schemeClr val="tx2"/>
            </a:solidFill>
          </a:ln>
        </p:spPr>
        <p:txBody>
          <a:bodyPr>
            <a:noAutofit/>
          </a:bodyPr>
          <a:lstStyle/>
          <a:p>
            <a:pPr marL="0" indent="0">
              <a:buNone/>
            </a:pPr>
            <a:r>
              <a:rPr lang="en-US" sz="2400" b="1" dirty="0"/>
              <a:t>Lesson #1: </a:t>
            </a:r>
          </a:p>
          <a:p>
            <a:pPr marL="0" indent="0">
              <a:buNone/>
            </a:pPr>
            <a:r>
              <a:rPr lang="en-US" sz="2400" b="1" dirty="0"/>
              <a:t>RASCAL 4.3.4 capability of handling multiple releases</a:t>
            </a:r>
          </a:p>
          <a:p>
            <a:r>
              <a:rPr lang="en-CA" sz="2400" dirty="0"/>
              <a:t>RASCAL is not designed to handle multiple releases</a:t>
            </a:r>
          </a:p>
          <a:p>
            <a:r>
              <a:rPr lang="en-CA" sz="2400" dirty="0"/>
              <a:t>A work-around was implemented by simulating one long release and then manually altering the *.CSV ST output file to account for the no release period</a:t>
            </a:r>
          </a:p>
          <a:p>
            <a:r>
              <a:rPr lang="en-CA" sz="2400" dirty="0"/>
              <a:t>The work-around approach needs to be further investigated by simulating several cases to better understand its limitations </a:t>
            </a:r>
          </a:p>
        </p:txBody>
      </p:sp>
      <p:pic>
        <p:nvPicPr>
          <p:cNvPr id="4" name="Picture 3">
            <a:extLst>
              <a:ext uri="{FF2B5EF4-FFF2-40B4-BE49-F238E27FC236}">
                <a16:creationId xmlns:a16="http://schemas.microsoft.com/office/drawing/2014/main" id="{332F9656-B34C-615C-D38A-253FC97F7901}"/>
              </a:ext>
            </a:extLst>
          </p:cNvPr>
          <p:cNvPicPr>
            <a:picLocks noChangeAspect="1"/>
          </p:cNvPicPr>
          <p:nvPr/>
        </p:nvPicPr>
        <p:blipFill>
          <a:blip r:embed="rId3"/>
          <a:stretch>
            <a:fillRect/>
          </a:stretch>
        </p:blipFill>
        <p:spPr>
          <a:xfrm>
            <a:off x="7167466" y="1544443"/>
            <a:ext cx="5230359" cy="3521144"/>
          </a:xfrm>
          <a:prstGeom prst="rect">
            <a:avLst/>
          </a:prstGeom>
        </p:spPr>
      </p:pic>
      <p:pic>
        <p:nvPicPr>
          <p:cNvPr id="6" name="Picture 5">
            <a:extLst>
              <a:ext uri="{FF2B5EF4-FFF2-40B4-BE49-F238E27FC236}">
                <a16:creationId xmlns:a16="http://schemas.microsoft.com/office/drawing/2014/main" id="{40ED947A-AD7C-468E-2150-57E0652EE160}"/>
              </a:ext>
            </a:extLst>
          </p:cNvPr>
          <p:cNvPicPr>
            <a:picLocks noChangeAspect="1"/>
          </p:cNvPicPr>
          <p:nvPr/>
        </p:nvPicPr>
        <p:blipFill>
          <a:blip r:embed="rId4"/>
          <a:stretch>
            <a:fillRect/>
          </a:stretch>
        </p:blipFill>
        <p:spPr>
          <a:xfrm>
            <a:off x="10788459" y="2960906"/>
            <a:ext cx="2711640" cy="3904562"/>
          </a:xfrm>
          <a:prstGeom prst="rect">
            <a:avLst/>
          </a:prstGeom>
        </p:spPr>
      </p:pic>
      <p:sp>
        <p:nvSpPr>
          <p:cNvPr id="7" name="Rectangle 6">
            <a:extLst>
              <a:ext uri="{FF2B5EF4-FFF2-40B4-BE49-F238E27FC236}">
                <a16:creationId xmlns:a16="http://schemas.microsoft.com/office/drawing/2014/main" id="{C9096048-507F-75B8-7884-11FD502F6015}"/>
              </a:ext>
            </a:extLst>
          </p:cNvPr>
          <p:cNvSpPr/>
          <p:nvPr/>
        </p:nvSpPr>
        <p:spPr>
          <a:xfrm>
            <a:off x="10820356" y="5196566"/>
            <a:ext cx="269511" cy="1543389"/>
          </a:xfrm>
          <a:prstGeom prst="rect">
            <a:avLst/>
          </a:prstGeom>
          <a:noFill/>
          <a:ln w="28575">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12578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A23D-1226-4A60-B02F-901AB561655D}"/>
              </a:ext>
            </a:extLst>
          </p:cNvPr>
          <p:cNvSpPr>
            <a:spLocks noGrp="1"/>
          </p:cNvSpPr>
          <p:nvPr>
            <p:ph type="title"/>
          </p:nvPr>
        </p:nvSpPr>
        <p:spPr>
          <a:xfrm>
            <a:off x="1139078" y="482139"/>
            <a:ext cx="12678521" cy="1280397"/>
          </a:xfrm>
        </p:spPr>
        <p:txBody>
          <a:bodyPr/>
          <a:lstStyle/>
          <a:p>
            <a:r>
              <a:rPr lang="en-CA" dirty="0"/>
              <a:t>RSG: Lessons Learned – Real-World Relevance</a:t>
            </a:r>
            <a:endParaRPr lang="en-US" dirty="0"/>
          </a:p>
        </p:txBody>
      </p:sp>
      <p:sp>
        <p:nvSpPr>
          <p:cNvPr id="3" name="Content Placeholder 2">
            <a:extLst>
              <a:ext uri="{FF2B5EF4-FFF2-40B4-BE49-F238E27FC236}">
                <a16:creationId xmlns:a16="http://schemas.microsoft.com/office/drawing/2014/main" id="{9CC19957-3B69-7275-43A0-F99174CD47DC}"/>
              </a:ext>
            </a:extLst>
          </p:cNvPr>
          <p:cNvSpPr>
            <a:spLocks noGrp="1"/>
          </p:cNvSpPr>
          <p:nvPr>
            <p:ph idx="1"/>
          </p:nvPr>
        </p:nvSpPr>
        <p:spPr>
          <a:xfrm>
            <a:off x="7518400" y="1559176"/>
            <a:ext cx="5908657" cy="5375024"/>
          </a:xfrm>
          <a:ln w="19050">
            <a:solidFill>
              <a:schemeClr val="tx2"/>
            </a:solidFill>
          </a:ln>
        </p:spPr>
        <p:txBody>
          <a:bodyPr>
            <a:noAutofit/>
          </a:bodyPr>
          <a:lstStyle/>
          <a:p>
            <a:pPr marL="0" indent="0">
              <a:buNone/>
            </a:pPr>
            <a:r>
              <a:rPr lang="en-US" sz="2200" b="1" dirty="0"/>
              <a:t>Lesson #3: </a:t>
            </a:r>
          </a:p>
          <a:p>
            <a:pPr marL="0" indent="0">
              <a:buNone/>
            </a:pPr>
            <a:r>
              <a:rPr lang="en-US" sz="2200" b="1" dirty="0"/>
              <a:t>Verification/Validation of the source term provided by other organizations</a:t>
            </a:r>
          </a:p>
          <a:p>
            <a:r>
              <a:rPr lang="en-CA" sz="2200" dirty="0"/>
              <a:t>CNSC can verify a ST estimated by other organizations by comparing it to CNSC predictions </a:t>
            </a:r>
          </a:p>
          <a:p>
            <a:r>
              <a:rPr lang="en-CA" sz="2200" dirty="0"/>
              <a:t>For the case of a measured ST, it was not clear how the measurements were verified to qualitatively estimate the level of confidence or uncertainty </a:t>
            </a:r>
          </a:p>
          <a:p>
            <a:r>
              <a:rPr lang="en-CA" sz="2200" dirty="0"/>
              <a:t>Same applies to CNSC predicted or estimated ST that is shared with others</a:t>
            </a:r>
          </a:p>
          <a:p>
            <a:r>
              <a:rPr lang="en-CA" sz="2200" dirty="0"/>
              <a:t>CNSC to establish a process to ensure the quality of the ST from external organizations  </a:t>
            </a:r>
          </a:p>
        </p:txBody>
      </p:sp>
      <p:sp>
        <p:nvSpPr>
          <p:cNvPr id="4" name="Content Placeholder 2">
            <a:extLst>
              <a:ext uri="{FF2B5EF4-FFF2-40B4-BE49-F238E27FC236}">
                <a16:creationId xmlns:a16="http://schemas.microsoft.com/office/drawing/2014/main" id="{FC2EA0C1-A068-8B08-EA23-13355A8BDA7F}"/>
              </a:ext>
            </a:extLst>
          </p:cNvPr>
          <p:cNvSpPr txBox="1">
            <a:spLocks/>
          </p:cNvSpPr>
          <p:nvPr/>
        </p:nvSpPr>
        <p:spPr>
          <a:xfrm>
            <a:off x="1139078" y="1559175"/>
            <a:ext cx="6099922" cy="5375025"/>
          </a:xfrm>
          <a:prstGeom prst="rect">
            <a:avLst/>
          </a:prstGeom>
          <a:ln w="19050">
            <a:solidFill>
              <a:schemeClr val="tx2"/>
            </a:solidFill>
          </a:ln>
        </p:spPr>
        <p:txBody>
          <a:bodyPr vert="horz" lIns="91440" tIns="45720" rIns="91440" bIns="45720" rtlCol="0">
            <a:noAutofit/>
          </a:bodyPr>
          <a:lstStyle>
            <a:lvl1pPr marL="457200" indent="-457200" algn="l" defTabSz="1036290" rtl="0" eaLnBrk="1" latinLnBrk="0" hangingPunct="1">
              <a:lnSpc>
                <a:spcPct val="90000"/>
              </a:lnSpc>
              <a:spcBef>
                <a:spcPts val="1133"/>
              </a:spcBef>
              <a:buFont typeface="Arial" panose="020B0604020202020204" pitchFamily="34" charset="0"/>
              <a:buChar char="•"/>
              <a:defRPr sz="3600" kern="1200">
                <a:solidFill>
                  <a:srgbClr val="193A54"/>
                </a:solidFill>
                <a:latin typeface="Arial" panose="020B0604020202020204" pitchFamily="34" charset="0"/>
                <a:ea typeface="+mn-ea"/>
                <a:cs typeface="Arial" panose="020B0604020202020204" pitchFamily="34" charset="0"/>
              </a:defRPr>
            </a:lvl1pPr>
            <a:lvl2pPr marL="777217" indent="-259072" algn="l" defTabSz="1036290" rtl="0" eaLnBrk="1" latinLnBrk="0" hangingPunct="1">
              <a:lnSpc>
                <a:spcPct val="90000"/>
              </a:lnSpc>
              <a:spcBef>
                <a:spcPts val="567"/>
              </a:spcBef>
              <a:buFont typeface="Arial" panose="020B0604020202020204" pitchFamily="34" charset="0"/>
              <a:buChar char="•"/>
              <a:defRPr sz="3200" kern="1200">
                <a:solidFill>
                  <a:srgbClr val="193A54"/>
                </a:solidFill>
                <a:latin typeface="Arial" panose="020B0604020202020204" pitchFamily="34" charset="0"/>
                <a:ea typeface="+mn-ea"/>
                <a:cs typeface="Arial" panose="020B0604020202020204" pitchFamily="34" charset="0"/>
              </a:defRPr>
            </a:lvl2pPr>
            <a:lvl3pPr marL="1295362" indent="-259072" algn="l" defTabSz="1036290" rtl="0" eaLnBrk="1" latinLnBrk="0" hangingPunct="1">
              <a:lnSpc>
                <a:spcPct val="90000"/>
              </a:lnSpc>
              <a:spcBef>
                <a:spcPts val="567"/>
              </a:spcBef>
              <a:buFont typeface="Arial" panose="020B0604020202020204" pitchFamily="34" charset="0"/>
              <a:buChar char="•"/>
              <a:defRPr sz="2800" kern="1200">
                <a:solidFill>
                  <a:srgbClr val="193A54"/>
                </a:solidFill>
                <a:latin typeface="Arial" panose="020B0604020202020204" pitchFamily="34" charset="0"/>
                <a:ea typeface="+mn-ea"/>
                <a:cs typeface="Arial" panose="020B0604020202020204" pitchFamily="34" charset="0"/>
              </a:defRPr>
            </a:lvl3pPr>
            <a:lvl4pPr marL="1813507" indent="-259072" algn="l" defTabSz="1036290" rtl="0" eaLnBrk="1" latinLnBrk="0" hangingPunct="1">
              <a:lnSpc>
                <a:spcPct val="90000"/>
              </a:lnSpc>
              <a:spcBef>
                <a:spcPts val="567"/>
              </a:spcBef>
              <a:buFont typeface="Arial" panose="020B0604020202020204" pitchFamily="34" charset="0"/>
              <a:buChar char="•"/>
              <a:defRPr sz="2400" kern="1200">
                <a:solidFill>
                  <a:srgbClr val="193A54"/>
                </a:solidFill>
                <a:latin typeface="Arial" panose="020B0604020202020204" pitchFamily="34" charset="0"/>
                <a:ea typeface="+mn-ea"/>
                <a:cs typeface="Arial" panose="020B0604020202020204" pitchFamily="34" charset="0"/>
              </a:defRPr>
            </a:lvl4pPr>
            <a:lvl5pPr marL="2331651" indent="-259072" algn="l" defTabSz="1036290" rtl="0" eaLnBrk="1" latinLnBrk="0" hangingPunct="1">
              <a:lnSpc>
                <a:spcPct val="90000"/>
              </a:lnSpc>
              <a:spcBef>
                <a:spcPts val="567"/>
              </a:spcBef>
              <a:buFont typeface="Arial" panose="020B0604020202020204" pitchFamily="34" charset="0"/>
              <a:buChar char="•"/>
              <a:defRPr sz="2000" kern="1200">
                <a:solidFill>
                  <a:srgbClr val="193A54"/>
                </a:solidFill>
                <a:latin typeface="Arial" panose="020B0604020202020204" pitchFamily="34" charset="0"/>
                <a:ea typeface="+mn-ea"/>
                <a:cs typeface="Arial" panose="020B0604020202020204" pitchFamily="34" charset="0"/>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0" indent="0">
              <a:buFont typeface="Arial" panose="020B0604020202020204" pitchFamily="34" charset="0"/>
              <a:buNone/>
            </a:pPr>
            <a:r>
              <a:rPr lang="en-US" sz="2200" b="1" dirty="0"/>
              <a:t>Lesson #2: </a:t>
            </a:r>
          </a:p>
          <a:p>
            <a:pPr marL="0" indent="0">
              <a:buFont typeface="Arial" panose="020B0604020202020204" pitchFamily="34" charset="0"/>
              <a:buNone/>
            </a:pPr>
            <a:r>
              <a:rPr lang="en-US" sz="2200" b="1" dirty="0"/>
              <a:t>Transfer of source term (ST) to PAG</a:t>
            </a:r>
          </a:p>
          <a:p>
            <a:r>
              <a:rPr lang="en-CA" sz="2200" dirty="0"/>
              <a:t>With the work-around for multiple release, the RASCAL CASE file could not be shared to specify the addition data for dose estimates</a:t>
            </a:r>
          </a:p>
          <a:p>
            <a:r>
              <a:rPr lang="en-CA" sz="2200" dirty="0"/>
              <a:t>The template used to communicate the ST to PAG did not work when uploaded to RASCAL as it did not follow the pre-programmed format</a:t>
            </a:r>
          </a:p>
          <a:p>
            <a:r>
              <a:rPr lang="en-CA" sz="2200" dirty="0"/>
              <a:t>This problem was not observed when RASCAL is used for CANDU sites</a:t>
            </a:r>
          </a:p>
          <a:p>
            <a:r>
              <a:rPr lang="en-CA" sz="2200" dirty="0"/>
              <a:t>New EXCEL template or communication protocol is needed for LWRs</a:t>
            </a:r>
          </a:p>
        </p:txBody>
      </p:sp>
    </p:spTree>
    <p:extLst>
      <p:ext uri="{BB962C8B-B14F-4D97-AF65-F5344CB8AC3E}">
        <p14:creationId xmlns:p14="http://schemas.microsoft.com/office/powerpoint/2010/main" val="1176845130"/>
      </p:ext>
    </p:extLst>
  </p:cSld>
  <p:clrMapOvr>
    <a:masterClrMapping/>
  </p:clrMapOvr>
</p:sld>
</file>

<file path=ppt/theme/theme1.xml><?xml version="1.0" encoding="utf-8"?>
<a:theme xmlns:a="http://schemas.openxmlformats.org/drawingml/2006/main" name="2025 RUG">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a9071de-f1d9-4b23-83dd-08b1335a1407">
      <Terms xmlns="http://schemas.microsoft.com/office/infopath/2007/PartnerControls"/>
    </lcf76f155ced4ddcb4097134ff3c332f>
    <TaxCatchAll xmlns="389bf431-880a-4b72-abca-ccf1bbc5d2b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34D12BCFAC0240A20826305D23CE28" ma:contentTypeVersion="14" ma:contentTypeDescription="Create a new document." ma:contentTypeScope="" ma:versionID="6a410a70177dc963b049859032de4722">
  <xsd:schema xmlns:xsd="http://www.w3.org/2001/XMLSchema" xmlns:xs="http://www.w3.org/2001/XMLSchema" xmlns:p="http://schemas.microsoft.com/office/2006/metadata/properties" xmlns:ns2="aa9071de-f1d9-4b23-83dd-08b1335a1407" xmlns:ns3="389bf431-880a-4b72-abca-ccf1bbc5d2b3" targetNamespace="http://schemas.microsoft.com/office/2006/metadata/properties" ma:root="true" ma:fieldsID="27e031d7d14e29b70c896fdef788ae4d" ns2:_="" ns3:_="">
    <xsd:import namespace="aa9071de-f1d9-4b23-83dd-08b1335a1407"/>
    <xsd:import namespace="389bf431-880a-4b72-abca-ccf1bbc5d2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071de-f1d9-4b23-83dd-08b1335a1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f26c1-4773-4e55-850a-517a34df12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9bf431-880a-4b72-abca-ccf1bbc5d2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27e5a9-8856-4740-9166-a61a114cd949}" ma:internalName="TaxCatchAll" ma:showField="CatchAllData" ma:web="389bf431-880a-4b72-abca-ccf1bbc5d2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AD9B91-EB51-4EEC-BEFF-029112604CC2}">
  <ds:schemaRefs>
    <ds:schemaRef ds:uri="http://schemas.microsoft.com/sharepoint/events"/>
  </ds:schemaRefs>
</ds:datastoreItem>
</file>

<file path=customXml/itemProps2.xml><?xml version="1.0" encoding="utf-8"?>
<ds:datastoreItem xmlns:ds="http://schemas.openxmlformats.org/officeDocument/2006/customXml" ds:itemID="{617F8014-9403-4CC5-8F2F-0C66B954D1CC}">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f7f9503f-814b-432a-91f5-9c13c51348b4"/>
    <ds:schemaRef ds:uri="http://purl.org/dc/terms/"/>
    <ds:schemaRef ds:uri="http://schemas.openxmlformats.org/package/2006/metadata/core-properties"/>
    <ds:schemaRef ds:uri="dfe7fab5-ca36-4373-9e84-14533c573aad"/>
    <ds:schemaRef ds:uri="http://www.w3.org/XML/1998/namespace"/>
  </ds:schemaRefs>
</ds:datastoreItem>
</file>

<file path=customXml/itemProps3.xml><?xml version="1.0" encoding="utf-8"?>
<ds:datastoreItem xmlns:ds="http://schemas.openxmlformats.org/officeDocument/2006/customXml" ds:itemID="{EC4B134D-6749-429F-9D11-05681C261436}"/>
</file>

<file path=customXml/itemProps4.xml><?xml version="1.0" encoding="utf-8"?>
<ds:datastoreItem xmlns:ds="http://schemas.openxmlformats.org/officeDocument/2006/customXml" ds:itemID="{F1C48D04-F599-42C9-AC4C-98BE4D8D6E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1476</TotalTime>
  <Words>3284</Words>
  <Application>Microsoft Office PowerPoint</Application>
  <PresentationFormat>Custom</PresentationFormat>
  <Paragraphs>195</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Arial</vt:lpstr>
      <vt:lpstr>Wingdings</vt:lpstr>
      <vt:lpstr>2025 RUG</vt:lpstr>
      <vt:lpstr>Use of RASCAL in the CNSC’s Emergency Operations Centre – Lessons Learned</vt:lpstr>
      <vt:lpstr>Presentation outline</vt:lpstr>
      <vt:lpstr>PowerPoint Presentation</vt:lpstr>
      <vt:lpstr>How RASCAL fits within the CNSC’s EOC</vt:lpstr>
      <vt:lpstr>RSG Tools to Estimate the Source Term (ST)</vt:lpstr>
      <vt:lpstr>PowerPoint Presentation</vt:lpstr>
      <vt:lpstr>PowerPoint Presentation</vt:lpstr>
      <vt:lpstr>RSG: Lessons Learned – Real-World Relevance</vt:lpstr>
      <vt:lpstr>RSG: Lessons Learned – Real-World Relevance</vt:lpstr>
      <vt:lpstr>PAG: Lessons Learned – Exercise Design</vt:lpstr>
      <vt:lpstr>PAG: Lessons Learned – Real-World Relevance</vt:lpstr>
      <vt:lpstr>Summary of Opportunities for Improvement</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Ramos, Carli A</dc:creator>
  <cp:lastModifiedBy>Sesin, Verena</cp:lastModifiedBy>
  <cp:revision>51</cp:revision>
  <dcterms:created xsi:type="dcterms:W3CDTF">2025-03-12T20:53:22Z</dcterms:created>
  <dcterms:modified xsi:type="dcterms:W3CDTF">2025-04-22T13:56:30Z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74415351-e873-4bb8-8cd8-614be3898738</vt:lpwstr>
  </property>
  <property fmtid="{D5CDD505-2E9C-101B-9397-08002B2CF9AE}" pid="3" name="ContentTypeId">
    <vt:lpwstr>0x0101004E34D12BCFAC0240A20826305D23CE28</vt:lpwstr>
  </property>
  <property fmtid="{D5CDD505-2E9C-101B-9397-08002B2CF9AE}" pid="4" name="MediaServiceImageTags">
    <vt:lpwstr/>
  </property>
  <property fmtid="{D5CDD505-2E9C-101B-9397-08002B2CF9AE}" pid="5" name="MSIP_Label_d5725669-efcc-4cdf-ab3c-5f9e46e1a48a_Enabled">
    <vt:lpwstr>true</vt:lpwstr>
  </property>
  <property fmtid="{D5CDD505-2E9C-101B-9397-08002B2CF9AE}" pid="6" name="MSIP_Label_d5725669-efcc-4cdf-ab3c-5f9e46e1a48a_SetDate">
    <vt:lpwstr>2025-03-14T14:07:44Z</vt:lpwstr>
  </property>
  <property fmtid="{D5CDD505-2E9C-101B-9397-08002B2CF9AE}" pid="7" name="MSIP_Label_d5725669-efcc-4cdf-ab3c-5f9e46e1a48a_Method">
    <vt:lpwstr>Standard</vt:lpwstr>
  </property>
  <property fmtid="{D5CDD505-2E9C-101B-9397-08002B2CF9AE}" pid="8" name="MSIP_Label_d5725669-efcc-4cdf-ab3c-5f9e46e1a48a_Name">
    <vt:lpwstr>Unclassified - Non classifié</vt:lpwstr>
  </property>
  <property fmtid="{D5CDD505-2E9C-101B-9397-08002B2CF9AE}" pid="9" name="MSIP_Label_d5725669-efcc-4cdf-ab3c-5f9e46e1a48a_SiteId">
    <vt:lpwstr>bb89644a-48bf-49b7-8f8a-6f2519ea6bd4</vt:lpwstr>
  </property>
  <property fmtid="{D5CDD505-2E9C-101B-9397-08002B2CF9AE}" pid="10" name="MSIP_Label_d5725669-efcc-4cdf-ab3c-5f9e46e1a48a_ActionId">
    <vt:lpwstr>e5d51a81-df27-4746-85d5-fe89a3e458de</vt:lpwstr>
  </property>
  <property fmtid="{D5CDD505-2E9C-101B-9397-08002B2CF9AE}" pid="11" name="MSIP_Label_d5725669-efcc-4cdf-ab3c-5f9e46e1a48a_ContentBits">
    <vt:lpwstr>0</vt:lpwstr>
  </property>
</Properties>
</file>