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Lst>
  <p:notesMasterIdLst>
    <p:notesMasterId r:id="rId25"/>
  </p:notesMasterIdLst>
  <p:sldIdLst>
    <p:sldId id="270" r:id="rId6"/>
    <p:sldId id="271" r:id="rId7"/>
    <p:sldId id="261" r:id="rId8"/>
    <p:sldId id="272" r:id="rId9"/>
    <p:sldId id="283" r:id="rId10"/>
    <p:sldId id="273" r:id="rId11"/>
    <p:sldId id="262" r:id="rId12"/>
    <p:sldId id="278" r:id="rId13"/>
    <p:sldId id="279" r:id="rId14"/>
    <p:sldId id="280" r:id="rId15"/>
    <p:sldId id="281" r:id="rId16"/>
    <p:sldId id="282" r:id="rId17"/>
    <p:sldId id="268" r:id="rId18"/>
    <p:sldId id="275" r:id="rId19"/>
    <p:sldId id="276" r:id="rId20"/>
    <p:sldId id="277" r:id="rId21"/>
    <p:sldId id="266" r:id="rId22"/>
    <p:sldId id="274" r:id="rId23"/>
    <p:sldId id="267" r:id="rId24"/>
  </p:sldIdLst>
  <p:sldSz cx="138176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BDE"/>
    <a:srgbClr val="FFFF99"/>
    <a:srgbClr val="193A54"/>
    <a:srgbClr val="FFF8E9"/>
    <a:srgbClr val="769DDB"/>
    <a:srgbClr val="FCE6DA"/>
    <a:srgbClr val="FACFBC"/>
    <a:srgbClr val="FED9BF"/>
    <a:srgbClr val="1CAEE5"/>
    <a:srgbClr val="2D7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4BC51-DC16-4E9E-B44D-4C0A4CEBBE11}" v="111" dt="2025-04-22T18:33:48.1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98" autoAdjust="0"/>
    <p:restoredTop sz="94192" autoAdjust="0"/>
  </p:normalViewPr>
  <p:slideViewPr>
    <p:cSldViewPr snapToGrid="0">
      <p:cViewPr varScale="1">
        <p:scale>
          <a:sx n="50" d="100"/>
          <a:sy n="50" d="100"/>
        </p:scale>
        <p:origin x="1156" y="44"/>
      </p:cViewPr>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24" Type="http://schemas.openxmlformats.org/officeDocument/2006/relationships/slide" Target="slides/slide19.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86591-17BF-41E2-A4EF-507FA1F5986C}"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D41627-E4A8-465B-A26B-5C13D5313DDA}" type="slidenum">
              <a:rPr lang="en-US" smtClean="0"/>
              <a:t>‹#›</a:t>
            </a:fld>
            <a:endParaRPr lang="en-US"/>
          </a:p>
        </p:txBody>
      </p:sp>
    </p:spTree>
    <p:extLst>
      <p:ext uri="{BB962C8B-B14F-4D97-AF65-F5344CB8AC3E}">
        <p14:creationId xmlns:p14="http://schemas.microsoft.com/office/powerpoint/2010/main" val="1554474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5</a:t>
            </a:fld>
            <a:endParaRPr lang="en-US"/>
          </a:p>
        </p:txBody>
      </p:sp>
    </p:spTree>
    <p:extLst>
      <p:ext uri="{BB962C8B-B14F-4D97-AF65-F5344CB8AC3E}">
        <p14:creationId xmlns:p14="http://schemas.microsoft.com/office/powerpoint/2010/main" val="1174606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1D1CC-A6EC-D7C6-425A-8AF2596A3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F353B0-6B09-DED0-5E68-FDF50700A5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C0C79-D84B-8B95-BB74-37E8746834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29894F-E2EF-436A-BF49-A6CA9436F711}"/>
              </a:ext>
            </a:extLst>
          </p:cNvPr>
          <p:cNvSpPr>
            <a:spLocks noGrp="1"/>
          </p:cNvSpPr>
          <p:nvPr>
            <p:ph type="sldNum" sz="quarter" idx="5"/>
          </p:nvPr>
        </p:nvSpPr>
        <p:spPr/>
        <p:txBody>
          <a:bodyPr/>
          <a:lstStyle/>
          <a:p>
            <a:fld id="{03D41627-E4A8-465B-A26B-5C13D5313DDA}" type="slidenum">
              <a:rPr lang="en-US" smtClean="0"/>
              <a:t>15</a:t>
            </a:fld>
            <a:endParaRPr lang="en-US"/>
          </a:p>
        </p:txBody>
      </p:sp>
    </p:spTree>
    <p:extLst>
      <p:ext uri="{BB962C8B-B14F-4D97-AF65-F5344CB8AC3E}">
        <p14:creationId xmlns:p14="http://schemas.microsoft.com/office/powerpoint/2010/main" val="1351689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8FFAA-739E-AFF1-86A1-8DEC59CF0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1EA75-E41B-E45E-837C-798FE5A46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EDE620-3900-8E3D-5662-E4F1A62F22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A38898-FCC0-F1E6-B339-956D1A986A6D}"/>
              </a:ext>
            </a:extLst>
          </p:cNvPr>
          <p:cNvSpPr>
            <a:spLocks noGrp="1"/>
          </p:cNvSpPr>
          <p:nvPr>
            <p:ph type="sldNum" sz="quarter" idx="5"/>
          </p:nvPr>
        </p:nvSpPr>
        <p:spPr/>
        <p:txBody>
          <a:bodyPr/>
          <a:lstStyle/>
          <a:p>
            <a:fld id="{03D41627-E4A8-465B-A26B-5C13D5313DDA}" type="slidenum">
              <a:rPr lang="en-US" smtClean="0"/>
              <a:t>16</a:t>
            </a:fld>
            <a:endParaRPr lang="en-US"/>
          </a:p>
        </p:txBody>
      </p:sp>
    </p:spTree>
    <p:extLst>
      <p:ext uri="{BB962C8B-B14F-4D97-AF65-F5344CB8AC3E}">
        <p14:creationId xmlns:p14="http://schemas.microsoft.com/office/powerpoint/2010/main" val="2993910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17</a:t>
            </a:fld>
            <a:endParaRPr lang="en-US"/>
          </a:p>
        </p:txBody>
      </p:sp>
    </p:spTree>
    <p:extLst>
      <p:ext uri="{BB962C8B-B14F-4D97-AF65-F5344CB8AC3E}">
        <p14:creationId xmlns:p14="http://schemas.microsoft.com/office/powerpoint/2010/main" val="857573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18</a:t>
            </a:fld>
            <a:endParaRPr lang="en-US"/>
          </a:p>
        </p:txBody>
      </p:sp>
    </p:spTree>
    <p:extLst>
      <p:ext uri="{BB962C8B-B14F-4D97-AF65-F5344CB8AC3E}">
        <p14:creationId xmlns:p14="http://schemas.microsoft.com/office/powerpoint/2010/main" val="419321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7</a:t>
            </a:fld>
            <a:endParaRPr lang="en-US"/>
          </a:p>
        </p:txBody>
      </p:sp>
    </p:spTree>
    <p:extLst>
      <p:ext uri="{BB962C8B-B14F-4D97-AF65-F5344CB8AC3E}">
        <p14:creationId xmlns:p14="http://schemas.microsoft.com/office/powerpoint/2010/main" val="292136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8</a:t>
            </a:fld>
            <a:endParaRPr lang="en-US"/>
          </a:p>
        </p:txBody>
      </p:sp>
    </p:spTree>
    <p:extLst>
      <p:ext uri="{BB962C8B-B14F-4D97-AF65-F5344CB8AC3E}">
        <p14:creationId xmlns:p14="http://schemas.microsoft.com/office/powerpoint/2010/main" val="4143334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9</a:t>
            </a:fld>
            <a:endParaRPr lang="en-US"/>
          </a:p>
        </p:txBody>
      </p:sp>
    </p:spTree>
    <p:extLst>
      <p:ext uri="{BB962C8B-B14F-4D97-AF65-F5344CB8AC3E}">
        <p14:creationId xmlns:p14="http://schemas.microsoft.com/office/powerpoint/2010/main" val="3039381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7437-4F6C-83F8-AF85-A0553FA8E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50102-442B-5F0C-7F8B-4F65650CD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8EE30B-5665-4C2E-CDE0-B1CFDBC920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54FF7E-C3CA-09CA-5897-185F11AFA399}"/>
              </a:ext>
            </a:extLst>
          </p:cNvPr>
          <p:cNvSpPr>
            <a:spLocks noGrp="1"/>
          </p:cNvSpPr>
          <p:nvPr>
            <p:ph type="sldNum" sz="quarter" idx="5"/>
          </p:nvPr>
        </p:nvSpPr>
        <p:spPr/>
        <p:txBody>
          <a:bodyPr/>
          <a:lstStyle/>
          <a:p>
            <a:fld id="{03D41627-E4A8-465B-A26B-5C13D5313DDA}" type="slidenum">
              <a:rPr lang="en-US" smtClean="0"/>
              <a:t>10</a:t>
            </a:fld>
            <a:endParaRPr lang="en-US"/>
          </a:p>
        </p:txBody>
      </p:sp>
    </p:spTree>
    <p:extLst>
      <p:ext uri="{BB962C8B-B14F-4D97-AF65-F5344CB8AC3E}">
        <p14:creationId xmlns:p14="http://schemas.microsoft.com/office/powerpoint/2010/main" val="1705652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5B234-08B3-2C7F-D8B8-2DE30980B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C03DFC-F966-FE9B-60F4-2539F3E57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DF6A4F-D075-5942-8C27-8F4A8A71BF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591206-D8A9-50BE-F876-A8750E2FAF22}"/>
              </a:ext>
            </a:extLst>
          </p:cNvPr>
          <p:cNvSpPr>
            <a:spLocks noGrp="1"/>
          </p:cNvSpPr>
          <p:nvPr>
            <p:ph type="sldNum" sz="quarter" idx="5"/>
          </p:nvPr>
        </p:nvSpPr>
        <p:spPr/>
        <p:txBody>
          <a:bodyPr/>
          <a:lstStyle/>
          <a:p>
            <a:fld id="{03D41627-E4A8-465B-A26B-5C13D5313DDA}" type="slidenum">
              <a:rPr lang="en-US" smtClean="0"/>
              <a:t>11</a:t>
            </a:fld>
            <a:endParaRPr lang="en-US"/>
          </a:p>
        </p:txBody>
      </p:sp>
    </p:spTree>
    <p:extLst>
      <p:ext uri="{BB962C8B-B14F-4D97-AF65-F5344CB8AC3E}">
        <p14:creationId xmlns:p14="http://schemas.microsoft.com/office/powerpoint/2010/main" val="3271907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E8BA4-A092-21D1-10C3-F05BDFE915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37E91-3115-0B5E-714B-767BF915F6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32E599-0BE8-3A8B-3595-2C6124C4AE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89AD2E-9697-1960-4493-B987FD07A536}"/>
              </a:ext>
            </a:extLst>
          </p:cNvPr>
          <p:cNvSpPr>
            <a:spLocks noGrp="1"/>
          </p:cNvSpPr>
          <p:nvPr>
            <p:ph type="sldNum" sz="quarter" idx="5"/>
          </p:nvPr>
        </p:nvSpPr>
        <p:spPr/>
        <p:txBody>
          <a:bodyPr/>
          <a:lstStyle/>
          <a:p>
            <a:fld id="{03D41627-E4A8-465B-A26B-5C13D5313DDA}" type="slidenum">
              <a:rPr lang="en-US" smtClean="0"/>
              <a:t>12</a:t>
            </a:fld>
            <a:endParaRPr lang="en-US"/>
          </a:p>
        </p:txBody>
      </p:sp>
    </p:spTree>
    <p:extLst>
      <p:ext uri="{BB962C8B-B14F-4D97-AF65-F5344CB8AC3E}">
        <p14:creationId xmlns:p14="http://schemas.microsoft.com/office/powerpoint/2010/main" val="2531561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41627-E4A8-465B-A26B-5C13D5313DDA}" type="slidenum">
              <a:rPr lang="en-US" smtClean="0"/>
              <a:t>13</a:t>
            </a:fld>
            <a:endParaRPr lang="en-US"/>
          </a:p>
        </p:txBody>
      </p:sp>
    </p:spTree>
    <p:extLst>
      <p:ext uri="{BB962C8B-B14F-4D97-AF65-F5344CB8AC3E}">
        <p14:creationId xmlns:p14="http://schemas.microsoft.com/office/powerpoint/2010/main" val="3824391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03DFF-BEA0-F619-91E6-56E16FAD4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39DD6-20BE-0B76-4292-619129044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49F61-2754-A69B-EF73-32F252B8CF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00FB54-8E25-5D7F-E236-CF9B39785EED}"/>
              </a:ext>
            </a:extLst>
          </p:cNvPr>
          <p:cNvSpPr>
            <a:spLocks noGrp="1"/>
          </p:cNvSpPr>
          <p:nvPr>
            <p:ph type="sldNum" sz="quarter" idx="5"/>
          </p:nvPr>
        </p:nvSpPr>
        <p:spPr/>
        <p:txBody>
          <a:bodyPr/>
          <a:lstStyle/>
          <a:p>
            <a:fld id="{03D41627-E4A8-465B-A26B-5C13D5313DDA}" type="slidenum">
              <a:rPr lang="en-US" smtClean="0"/>
              <a:t>14</a:t>
            </a:fld>
            <a:endParaRPr lang="en-US"/>
          </a:p>
        </p:txBody>
      </p:sp>
    </p:spTree>
    <p:extLst>
      <p:ext uri="{BB962C8B-B14F-4D97-AF65-F5344CB8AC3E}">
        <p14:creationId xmlns:p14="http://schemas.microsoft.com/office/powerpoint/2010/main" val="718172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72C907-F664-DFD9-8843-47B289522462}"/>
              </a:ext>
            </a:extLst>
          </p:cNvPr>
          <p:cNvSpPr>
            <a:spLocks/>
          </p:cNvSpPr>
          <p:nvPr userDrawn="1"/>
        </p:nvSpPr>
        <p:spPr>
          <a:xfrm>
            <a:off x="-1" y="0"/>
            <a:ext cx="9813638"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dirty="0">
              <a:solidFill>
                <a:srgbClr val="193A54"/>
              </a:solidFill>
              <a:latin typeface="Arial" panose="020B0604020202020204" pitchFamily="34" charset="0"/>
              <a:cs typeface="Arial" panose="020B0604020202020204" pitchFamily="34" charset="0"/>
            </a:endParaRPr>
          </a:p>
        </p:txBody>
      </p:sp>
      <p:sp>
        <p:nvSpPr>
          <p:cNvPr id="2" name="Title 1"/>
          <p:cNvSpPr>
            <a:spLocks noGrp="1" noRot="1" noMove="1" noResize="1" noEditPoints="1" noAdjustHandles="1" noChangeArrowheads="1" noChangeShapeType="1"/>
          </p:cNvSpPr>
          <p:nvPr>
            <p:ph type="ctrTitle" hasCustomPrompt="1"/>
          </p:nvPr>
        </p:nvSpPr>
        <p:spPr>
          <a:xfrm>
            <a:off x="1084656" y="1007348"/>
            <a:ext cx="6392526" cy="1869883"/>
          </a:xfrm>
          <a:noFill/>
          <a:ln>
            <a:noFill/>
          </a:ln>
        </p:spPr>
        <p:txBody>
          <a:bodyPr anchor="b">
            <a:normAutofit/>
          </a:bodyPr>
          <a:lstStyle>
            <a:lvl1pPr algn="r">
              <a:defRPr sz="4400" b="1">
                <a:solidFill>
                  <a:srgbClr val="193A54"/>
                </a:solidFill>
                <a:latin typeface="Arial" panose="020B0604020202020204" pitchFamily="34" charset="0"/>
                <a:cs typeface="Arial" panose="020B0604020202020204" pitchFamily="34" charset="0"/>
              </a:defRPr>
            </a:lvl1pPr>
          </a:lstStyle>
          <a:p>
            <a:r>
              <a:rPr lang="en-US" dirty="0"/>
              <a:t>Click to add title</a:t>
            </a:r>
          </a:p>
        </p:txBody>
      </p:sp>
      <p:sp>
        <p:nvSpPr>
          <p:cNvPr id="3" name="Subtitle 2"/>
          <p:cNvSpPr>
            <a:spLocks noGrp="1" noRot="1" noMove="1" noResize="1" noEditPoints="1" noAdjustHandles="1" noChangeArrowheads="1" noChangeShapeType="1"/>
          </p:cNvSpPr>
          <p:nvPr>
            <p:ph type="subTitle" idx="1" hasCustomPrompt="1"/>
          </p:nvPr>
        </p:nvSpPr>
        <p:spPr>
          <a:xfrm>
            <a:off x="1073823" y="4044324"/>
            <a:ext cx="6414193" cy="388261"/>
          </a:xfrm>
        </p:spPr>
        <p:txBody>
          <a:bodyPr>
            <a:normAutofit/>
          </a:bodyPr>
          <a:lstStyle>
            <a:lvl1pPr marL="0" indent="0" algn="r">
              <a:buNone/>
              <a:defRPr sz="2000">
                <a:solidFill>
                  <a:srgbClr val="193A54"/>
                </a:solidFill>
                <a:latin typeface="Arial" panose="020B0604020202020204" pitchFamily="34" charset="0"/>
                <a:cs typeface="Arial" panose="020B0604020202020204" pitchFamily="34" charset="0"/>
              </a:defRPr>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dirty="0"/>
              <a:t>Presenter’s title</a:t>
            </a:r>
          </a:p>
        </p:txBody>
      </p:sp>
      <p:sp>
        <p:nvSpPr>
          <p:cNvPr id="5" name="Footer Placeholder 4"/>
          <p:cNvSpPr>
            <a:spLocks noGrp="1" noRot="1" noMove="1" noResize="1" noEditPoints="1" noAdjustHandles="1" noChangeArrowheads="1" noChangeShapeType="1"/>
          </p:cNvSpPr>
          <p:nvPr>
            <p:ph type="ftr" sz="quarter" idx="11"/>
          </p:nvPr>
        </p:nvSpPr>
        <p:spPr>
          <a:xfrm>
            <a:off x="1727200" y="7318055"/>
            <a:ext cx="4663440" cy="413808"/>
          </a:xfrm>
        </p:spPr>
        <p:txBody>
          <a:bodyPr/>
          <a:lstStyle>
            <a:lvl1pPr>
              <a:defRPr>
                <a:solidFill>
                  <a:srgbClr val="193A54"/>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noRot="1" noMove="1" noResize="1" noEditPoints="1" noAdjustHandles="1" noChangeArrowheads="1" noChangeShapeType="1"/>
          </p:cNvSpPr>
          <p:nvPr>
            <p:ph type="sldNum" sz="quarter" idx="12"/>
          </p:nvPr>
        </p:nvSpPr>
        <p:spPr>
          <a:xfrm>
            <a:off x="9758680" y="7203864"/>
            <a:ext cx="3108960" cy="413808"/>
          </a:xfrm>
          <a:prstGeom prst="rect">
            <a:avLst/>
          </a:prstGeom>
        </p:spPr>
        <p:txBody>
          <a:bodyPr/>
          <a:lstStyle>
            <a:lvl1pPr>
              <a:defRPr>
                <a:solidFill>
                  <a:srgbClr val="193A54"/>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8" name="TextBox 7">
            <a:extLst>
              <a:ext uri="{FF2B5EF4-FFF2-40B4-BE49-F238E27FC236}">
                <a16:creationId xmlns:a16="http://schemas.microsoft.com/office/drawing/2014/main" id="{34E5909B-C17C-4369-E367-1A262D705629}"/>
              </a:ext>
            </a:extLst>
          </p:cNvPr>
          <p:cNvSpPr txBox="1">
            <a:spLocks noGrp="1" noRot="1" noMove="1" noResize="1" noEditPoints="1" noAdjustHandles="1" noChangeArrowheads="1" noChangeShapeType="1"/>
          </p:cNvSpPr>
          <p:nvPr userDrawn="1"/>
        </p:nvSpPr>
        <p:spPr>
          <a:xfrm>
            <a:off x="1185820" y="5271178"/>
            <a:ext cx="6414193" cy="400110"/>
          </a:xfrm>
          <a:prstGeom prst="rect">
            <a:avLst/>
          </a:prstGeom>
          <a:noFill/>
        </p:spPr>
        <p:txBody>
          <a:bodyPr wrap="square" rtlCol="0">
            <a:spAutoFit/>
          </a:bodyPr>
          <a:lstStyle/>
          <a:p>
            <a:pPr algn="r"/>
            <a:r>
              <a:rPr lang="en-US" sz="2000" dirty="0">
                <a:solidFill>
                  <a:srgbClr val="193A54"/>
                </a:solidFill>
                <a:latin typeface="Arial" panose="020B0604020202020204" pitchFamily="34" charset="0"/>
                <a:cs typeface="Arial" panose="020B0604020202020204" pitchFamily="34" charset="0"/>
              </a:rPr>
              <a:t>2025 International RAMP Users’ Group Meeting</a:t>
            </a:r>
          </a:p>
        </p:txBody>
      </p:sp>
      <p:pic>
        <p:nvPicPr>
          <p:cNvPr id="12" name="Picture 11" descr="A large building with a clock tower&#10;&#10;AI-generated content may be incorrect.">
            <a:extLst>
              <a:ext uri="{FF2B5EF4-FFF2-40B4-BE49-F238E27FC236}">
                <a16:creationId xmlns:a16="http://schemas.microsoft.com/office/drawing/2014/main" id="{9C9BF36A-2114-2861-853B-800D1C2EF7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989378" y="0"/>
            <a:ext cx="5828222" cy="7772400"/>
          </a:xfrm>
          <a:prstGeom prst="rect">
            <a:avLst/>
          </a:prstGeom>
        </p:spPr>
      </p:pic>
      <p:sp>
        <p:nvSpPr>
          <p:cNvPr id="9" name="Rectangle 8">
            <a:extLst>
              <a:ext uri="{FF2B5EF4-FFF2-40B4-BE49-F238E27FC236}">
                <a16:creationId xmlns:a16="http://schemas.microsoft.com/office/drawing/2014/main" id="{0F23EEFC-F17D-20E2-19B5-57978019C933}"/>
              </a:ext>
            </a:extLst>
          </p:cNvPr>
          <p:cNvSpPr>
            <a:spLocks noGrp="1" noRot="1" noMove="1" noResize="1" noEditPoints="1" noAdjustHandles="1" noChangeArrowheads="1" noChangeShapeType="1"/>
          </p:cNvSpPr>
          <p:nvPr userDrawn="1"/>
        </p:nvSpPr>
        <p:spPr>
          <a:xfrm>
            <a:off x="439377" y="410052"/>
            <a:ext cx="12938845" cy="6952295"/>
          </a:xfrm>
          <a:prstGeom prst="rect">
            <a:avLst/>
          </a:prstGeom>
          <a:noFill/>
          <a:ln w="57150">
            <a:solidFill>
              <a:srgbClr val="193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a:solidFill>
                <a:srgbClr val="193A54"/>
              </a:solidFill>
              <a:latin typeface="Arial" panose="020B0604020202020204" pitchFamily="34" charset="0"/>
              <a:cs typeface="Arial" panose="020B0604020202020204" pitchFamily="34" charset="0"/>
            </a:endParaRPr>
          </a:p>
        </p:txBody>
      </p:sp>
      <p:sp>
        <p:nvSpPr>
          <p:cNvPr id="15" name="Text Placeholder 5">
            <a:extLst>
              <a:ext uri="{FF2B5EF4-FFF2-40B4-BE49-F238E27FC236}">
                <a16:creationId xmlns:a16="http://schemas.microsoft.com/office/drawing/2014/main" id="{98813727-678A-A3F1-E46B-2449D824DD4C}"/>
              </a:ext>
            </a:extLst>
          </p:cNvPr>
          <p:cNvSpPr>
            <a:spLocks noGrp="1" noRot="1" noMove="1" noResize="1" noEditPoints="1" noAdjustHandles="1" noChangeArrowheads="1" noChangeShapeType="1"/>
          </p:cNvSpPr>
          <p:nvPr>
            <p:ph type="body" sz="quarter" idx="10" hasCustomPrompt="1"/>
          </p:nvPr>
        </p:nvSpPr>
        <p:spPr>
          <a:xfrm>
            <a:off x="1073823" y="3612059"/>
            <a:ext cx="6414192" cy="388261"/>
          </a:xfrm>
        </p:spPr>
        <p:txBody>
          <a:bodyPr>
            <a:normAutofit/>
          </a:bodyPr>
          <a:lstStyle>
            <a:lvl1pPr marL="0" indent="0" algn="r">
              <a:buNone/>
              <a:defRPr sz="2000">
                <a:solidFill>
                  <a:srgbClr val="193A54"/>
                </a:solidFill>
                <a:latin typeface="Arial" panose="020B0604020202020204" pitchFamily="34" charset="0"/>
                <a:cs typeface="Arial" panose="020B0604020202020204" pitchFamily="34" charset="0"/>
              </a:defRPr>
            </a:lvl1pPr>
          </a:lstStyle>
          <a:p>
            <a:r>
              <a:rPr lang="en-US" dirty="0"/>
              <a:t>Presenter name</a:t>
            </a:r>
          </a:p>
        </p:txBody>
      </p:sp>
      <p:grpSp>
        <p:nvGrpSpPr>
          <p:cNvPr id="23" name="Group 22">
            <a:extLst>
              <a:ext uri="{FF2B5EF4-FFF2-40B4-BE49-F238E27FC236}">
                <a16:creationId xmlns:a16="http://schemas.microsoft.com/office/drawing/2014/main" id="{A960FE16-483F-9FC8-41FF-5E41331F440D}"/>
              </a:ext>
            </a:extLst>
          </p:cNvPr>
          <p:cNvGrpSpPr>
            <a:grpSpLocks noGrp="1" noUngrp="1" noRot="1" noMove="1" noResize="1"/>
          </p:cNvGrpSpPr>
          <p:nvPr userDrawn="1"/>
        </p:nvGrpSpPr>
        <p:grpSpPr>
          <a:xfrm>
            <a:off x="592026" y="6658516"/>
            <a:ext cx="2552922" cy="659539"/>
            <a:chOff x="682881" y="6658516"/>
            <a:chExt cx="2552922" cy="659539"/>
          </a:xfrm>
        </p:grpSpPr>
        <p:pic>
          <p:nvPicPr>
            <p:cNvPr id="17" name="Picture 16">
              <a:extLst>
                <a:ext uri="{FF2B5EF4-FFF2-40B4-BE49-F238E27FC236}">
                  <a16:creationId xmlns:a16="http://schemas.microsoft.com/office/drawing/2014/main" id="{AF42669E-CD9A-647B-E146-3DA8869A653E}"/>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10" name="Picture 2">
              <a:extLst>
                <a:ext uri="{FF2B5EF4-FFF2-40B4-BE49-F238E27FC236}">
                  <a16:creationId xmlns:a16="http://schemas.microsoft.com/office/drawing/2014/main" id="{D2364261-F9EF-D8F4-AEF2-7D757B157496}"/>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Logo&#10;&#10;AI-generated content may be incorrect.">
              <a:extLst>
                <a:ext uri="{FF2B5EF4-FFF2-40B4-BE49-F238E27FC236}">
                  <a16:creationId xmlns:a16="http://schemas.microsoft.com/office/drawing/2014/main" id="{7D027802-0BBD-28DA-98A4-10EA64BC16CA}"/>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22" name="Text Placeholder 9">
            <a:extLst>
              <a:ext uri="{FF2B5EF4-FFF2-40B4-BE49-F238E27FC236}">
                <a16:creationId xmlns:a16="http://schemas.microsoft.com/office/drawing/2014/main" id="{E9F53F73-51CA-4363-ED1C-A09E357814A4}"/>
              </a:ext>
            </a:extLst>
          </p:cNvPr>
          <p:cNvSpPr>
            <a:spLocks noGrp="1" noRot="1" noMove="1" noResize="1" noEditPoints="1" noAdjustHandles="1" noChangeArrowheads="1" noChangeShapeType="1"/>
          </p:cNvSpPr>
          <p:nvPr>
            <p:ph type="body" sz="quarter" idx="13" hasCustomPrompt="1"/>
          </p:nvPr>
        </p:nvSpPr>
        <p:spPr>
          <a:xfrm>
            <a:off x="1073823" y="4735148"/>
            <a:ext cx="6426794" cy="388261"/>
          </a:xfrm>
        </p:spPr>
        <p:txBody>
          <a:bodyPr>
            <a:noAutofit/>
          </a:bodyPr>
          <a:lstStyle>
            <a:lvl1pPr marL="0" indent="0" algn="r">
              <a:buNone/>
              <a:defRPr sz="2000">
                <a:solidFill>
                  <a:srgbClr val="193A54"/>
                </a:solidFill>
                <a:latin typeface="Arial" panose="020B0604020202020204" pitchFamily="34" charset="0"/>
                <a:cs typeface="Arial" panose="020B0604020202020204" pitchFamily="34" charset="0"/>
              </a:defRPr>
            </a:lvl1pPr>
          </a:lstStyle>
          <a:p>
            <a:r>
              <a:rPr lang="en-US" dirty="0"/>
              <a:t>Date</a:t>
            </a:r>
          </a:p>
        </p:txBody>
      </p:sp>
      <p:sp>
        <p:nvSpPr>
          <p:cNvPr id="28" name="Rectangle 27">
            <a:extLst>
              <a:ext uri="{FF2B5EF4-FFF2-40B4-BE49-F238E27FC236}">
                <a16:creationId xmlns:a16="http://schemas.microsoft.com/office/drawing/2014/main" id="{E5E9A8B0-CE4D-554A-86AF-E8AD2BCACDF7}"/>
              </a:ext>
            </a:extLst>
          </p:cNvPr>
          <p:cNvSpPr>
            <a:spLocks noGrp="1" noRot="1" noMove="1" noResize="1" noEditPoints="1" noAdjustHandles="1" noChangeArrowheads="1" noChangeShapeType="1"/>
          </p:cNvSpPr>
          <p:nvPr userDrawn="1"/>
        </p:nvSpPr>
        <p:spPr>
          <a:xfrm>
            <a:off x="-2" y="3106166"/>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326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9079" y="482139"/>
            <a:ext cx="11917680" cy="1280397"/>
          </a:xfrm>
        </p:spPr>
        <p:txBody>
          <a:bodyPr>
            <a:normAutofit/>
          </a:bodyPr>
          <a:lstStyle>
            <a:lvl1pPr>
              <a:defRPr sz="4000" b="1">
                <a:solidFill>
                  <a:srgbClr val="193A54"/>
                </a:solidFill>
              </a:defRPr>
            </a:lvl1pPr>
          </a:lstStyle>
          <a:p>
            <a:r>
              <a:rPr lang="en-US" dirty="0"/>
              <a:t>Click to edit slide title</a:t>
            </a:r>
          </a:p>
        </p:txBody>
      </p:sp>
      <p:sp>
        <p:nvSpPr>
          <p:cNvPr id="3" name="Content Placeholder 2"/>
          <p:cNvSpPr>
            <a:spLocks noGrp="1"/>
          </p:cNvSpPr>
          <p:nvPr>
            <p:ph idx="1" hasCustomPrompt="1"/>
          </p:nvPr>
        </p:nvSpPr>
        <p:spPr>
          <a:xfrm>
            <a:off x="1159243" y="2069405"/>
            <a:ext cx="11917680" cy="4931516"/>
          </a:xfrm>
        </p:spPr>
        <p:txBody>
          <a:bodyPr/>
          <a:lstStyle>
            <a:lvl1pPr marL="457200" indent="-457200">
              <a:buFont typeface="Arial" panose="020B0604020202020204" pitchFamily="34" charset="0"/>
              <a:buChar cha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000">
                <a:solidFill>
                  <a:srgbClr val="193A54"/>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Footer Placeholder 5">
            <a:extLst>
              <a:ext uri="{FF2B5EF4-FFF2-40B4-BE49-F238E27FC236}">
                <a16:creationId xmlns:a16="http://schemas.microsoft.com/office/drawing/2014/main" id="{A4FB85FE-5E2B-0653-291A-3A4698458537}"/>
              </a:ext>
            </a:extLst>
          </p:cNvPr>
          <p:cNvSpPr>
            <a:spLocks noGrp="1"/>
          </p:cNvSpPr>
          <p:nvPr userDrawn="1">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4" name="Group 3">
            <a:extLst>
              <a:ext uri="{FF2B5EF4-FFF2-40B4-BE49-F238E27FC236}">
                <a16:creationId xmlns:a16="http://schemas.microsoft.com/office/drawing/2014/main" id="{B2FB5B68-8252-29EF-E689-D0BD3BEAF6EA}"/>
              </a:ext>
            </a:extLst>
          </p:cNvPr>
          <p:cNvGrpSpPr>
            <a:grpSpLocks noGrp="1" noUngrp="1" noRot="1" noMove="1" noResize="1"/>
          </p:cNvGrpSpPr>
          <p:nvPr userDrawn="1"/>
        </p:nvGrpSpPr>
        <p:grpSpPr>
          <a:xfrm>
            <a:off x="10586536" y="6960491"/>
            <a:ext cx="2552922" cy="659539"/>
            <a:chOff x="682881" y="6658516"/>
            <a:chExt cx="2552922" cy="659539"/>
          </a:xfrm>
        </p:grpSpPr>
        <p:pic>
          <p:nvPicPr>
            <p:cNvPr id="5" name="Picture 4">
              <a:extLst>
                <a:ext uri="{FF2B5EF4-FFF2-40B4-BE49-F238E27FC236}">
                  <a16:creationId xmlns:a16="http://schemas.microsoft.com/office/drawing/2014/main" id="{03900425-7887-B071-AA8C-90D3346C534F}"/>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6" name="Picture 2">
              <a:extLst>
                <a:ext uri="{FF2B5EF4-FFF2-40B4-BE49-F238E27FC236}">
                  <a16:creationId xmlns:a16="http://schemas.microsoft.com/office/drawing/2014/main" id="{200EF96D-D774-7331-D463-A9580006B486}"/>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CC2C6B1F-7449-8550-25E1-C39A7D0E7848}"/>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13" name="Group 12">
            <a:extLst>
              <a:ext uri="{FF2B5EF4-FFF2-40B4-BE49-F238E27FC236}">
                <a16:creationId xmlns:a16="http://schemas.microsoft.com/office/drawing/2014/main" id="{DC848E9A-7E37-0E61-4640-FF205CEF2C79}"/>
              </a:ext>
            </a:extLst>
          </p:cNvPr>
          <p:cNvGrpSpPr>
            <a:grpSpLocks noGrp="1" noUngrp="1" noRot="1" noMove="1" noResize="1"/>
          </p:cNvGrpSpPr>
          <p:nvPr userDrawn="1"/>
        </p:nvGrpSpPr>
        <p:grpSpPr>
          <a:xfrm>
            <a:off x="-5755" y="0"/>
            <a:ext cx="789980" cy="7772400"/>
            <a:chOff x="-5755" y="-1"/>
            <a:chExt cx="787808" cy="7772400"/>
          </a:xfrm>
        </p:grpSpPr>
        <p:grpSp>
          <p:nvGrpSpPr>
            <p:cNvPr id="11" name="Group 10">
              <a:extLst>
                <a:ext uri="{FF2B5EF4-FFF2-40B4-BE49-F238E27FC236}">
                  <a16:creationId xmlns:a16="http://schemas.microsoft.com/office/drawing/2014/main" id="{64B5FCD4-DEC0-8547-C8D0-C56907345D5A}"/>
                </a:ext>
              </a:extLst>
            </p:cNvPr>
            <p:cNvGrpSpPr>
              <a:grpSpLocks noGrp="1" noUngrp="1" noRot="1" noMove="1" noResize="1"/>
            </p:cNvGrpSpPr>
            <p:nvPr userDrawn="1"/>
          </p:nvGrpSpPr>
          <p:grpSpPr>
            <a:xfrm>
              <a:off x="-5755" y="-1"/>
              <a:ext cx="787808" cy="7772400"/>
              <a:chOff x="-5755" y="-1"/>
              <a:chExt cx="787808" cy="7772400"/>
            </a:xfrm>
          </p:grpSpPr>
          <p:sp>
            <p:nvSpPr>
              <p:cNvPr id="7" name="Rectangle 6">
                <a:extLst>
                  <a:ext uri="{FF2B5EF4-FFF2-40B4-BE49-F238E27FC236}">
                    <a16:creationId xmlns:a16="http://schemas.microsoft.com/office/drawing/2014/main" id="{E57585BF-B978-55A7-0D8E-843378B08713}"/>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EC80F0A4-29C5-21B3-8D1C-C7C43B11E745}"/>
                  </a:ext>
                </a:extLst>
              </p:cNvPr>
              <p:cNvGrpSpPr>
                <a:grpSpLocks noGrp="1" noUngrp="1" noRot="1" noMove="1" noResize="1"/>
              </p:cNvGrpSpPr>
              <p:nvPr userDrawn="1"/>
            </p:nvGrpSpPr>
            <p:grpSpPr>
              <a:xfrm>
                <a:off x="377190" y="412643"/>
                <a:ext cx="404863" cy="6947111"/>
                <a:chOff x="377190" y="412643"/>
                <a:chExt cx="404863" cy="6947111"/>
              </a:xfrm>
            </p:grpSpPr>
            <p:cxnSp>
              <p:nvCxnSpPr>
                <p:cNvPr id="18" name="Straight Connector 17">
                  <a:extLst>
                    <a:ext uri="{FF2B5EF4-FFF2-40B4-BE49-F238E27FC236}">
                      <a16:creationId xmlns:a16="http://schemas.microsoft.com/office/drawing/2014/main" id="{A813D862-645F-325B-5CF9-A69B4538AE98}"/>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8036B84A-B32B-73D8-F3BF-BBFF327EF8D0}"/>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0DF32B22-1B1E-B7BD-B2BB-0BD9A9D1DE2C}"/>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9" name="Rectangle 8">
              <a:extLst>
                <a:ext uri="{FF2B5EF4-FFF2-40B4-BE49-F238E27FC236}">
                  <a16:creationId xmlns:a16="http://schemas.microsoft.com/office/drawing/2014/main" id="{5413D334-A24D-D24D-092F-3EFE25279ECA}"/>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4073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Large Text Box">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248884F-1B02-6B0E-9E7A-2E2B12F1D439}"/>
              </a:ext>
            </a:extLst>
          </p:cNvPr>
          <p:cNvSpPr>
            <a:spLocks/>
          </p:cNvSpPr>
          <p:nvPr userDrawn="1"/>
        </p:nvSpPr>
        <p:spPr>
          <a:xfrm>
            <a:off x="-381" y="0"/>
            <a:ext cx="5629876"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14534" y="873975"/>
            <a:ext cx="4456535" cy="1416655"/>
          </a:xfrm>
        </p:spPr>
        <p:txBody>
          <a:bodyPr anchor="b">
            <a:normAutofit/>
          </a:bodyPr>
          <a:lstStyle>
            <a:lvl1pPr>
              <a:defRPr sz="3800" b="1">
                <a:solidFill>
                  <a:srgbClr val="193A54"/>
                </a:solidFill>
              </a:defRPr>
            </a:lvl1pPr>
          </a:lstStyle>
          <a:p>
            <a:r>
              <a:rPr lang="en-US" dirty="0"/>
              <a:t>Click to edit Master title style</a:t>
            </a:r>
          </a:p>
        </p:txBody>
      </p:sp>
      <p:sp>
        <p:nvSpPr>
          <p:cNvPr id="3" name="Content Placeholder 2"/>
          <p:cNvSpPr>
            <a:spLocks noGrp="1"/>
          </p:cNvSpPr>
          <p:nvPr>
            <p:ph idx="1"/>
          </p:nvPr>
        </p:nvSpPr>
        <p:spPr>
          <a:xfrm>
            <a:off x="5874280" y="873976"/>
            <a:ext cx="6995160" cy="5629036"/>
          </a:xfrm>
        </p:spPr>
        <p:txBody>
          <a:bodyPr/>
          <a:lstStyle>
            <a:lvl1pP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200">
                <a:solidFill>
                  <a:srgbClr val="193A54"/>
                </a:solidFill>
              </a:defRPr>
            </a:lvl5pPr>
            <a:lvl6pPr>
              <a:defRPr sz="2267"/>
            </a:lvl6pPr>
            <a:lvl7pPr>
              <a:defRPr sz="2267"/>
            </a:lvl7pPr>
            <a:lvl8pPr>
              <a:defRPr sz="2267"/>
            </a:lvl8pPr>
            <a:lvl9pPr>
              <a:defRPr sz="22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48160" y="2712888"/>
            <a:ext cx="4456535" cy="3790123"/>
          </a:xfrm>
        </p:spPr>
        <p:txBody>
          <a:bodyPr>
            <a:normAutofit/>
          </a:bodyPr>
          <a:lstStyle>
            <a:lvl1pPr marL="0" indent="0">
              <a:buNone/>
              <a:defRPr sz="2400">
                <a:solidFill>
                  <a:srgbClr val="193A54"/>
                </a:solidFill>
              </a:defRPr>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dirty="0"/>
              <a:t>Click to edit Master text styles</a:t>
            </a:r>
          </a:p>
        </p:txBody>
      </p:sp>
      <p:sp>
        <p:nvSpPr>
          <p:cNvPr id="6" name="Footer Placeholder 5"/>
          <p:cNvSpPr>
            <a:spLocks noGrp="1"/>
          </p:cNvSpPr>
          <p:nvPr>
            <p:ph type="ftr" sz="quarter" idx="11"/>
          </p:nvPr>
        </p:nvSpPr>
        <p:spPr>
          <a:xfrm>
            <a:off x="5874279" y="7010650"/>
            <a:ext cx="4197455" cy="316845"/>
          </a:xfrm>
        </p:spPr>
        <p:txBody>
          <a:bodyPr/>
          <a:lstStyle/>
          <a:p>
            <a:endParaRPr lang="en-US" dirty="0"/>
          </a:p>
        </p:txBody>
      </p:sp>
      <p:grpSp>
        <p:nvGrpSpPr>
          <p:cNvPr id="13" name="Group 12">
            <a:extLst>
              <a:ext uri="{FF2B5EF4-FFF2-40B4-BE49-F238E27FC236}">
                <a16:creationId xmlns:a16="http://schemas.microsoft.com/office/drawing/2014/main" id="{D6D08F97-CAEB-A693-D63F-C53683CD4D94}"/>
              </a:ext>
            </a:extLst>
          </p:cNvPr>
          <p:cNvGrpSpPr>
            <a:grpSpLocks noGrp="1" noUngrp="1" noRot="1" noMove="1" noResize="1"/>
          </p:cNvGrpSpPr>
          <p:nvPr userDrawn="1"/>
        </p:nvGrpSpPr>
        <p:grpSpPr>
          <a:xfrm>
            <a:off x="447895" y="412644"/>
            <a:ext cx="5181600" cy="6947111"/>
            <a:chOff x="2743200" y="412644"/>
            <a:chExt cx="5181600" cy="6947111"/>
          </a:xfrm>
        </p:grpSpPr>
        <p:cxnSp>
          <p:nvCxnSpPr>
            <p:cNvPr id="14" name="Straight Connector 13">
              <a:extLst>
                <a:ext uri="{FF2B5EF4-FFF2-40B4-BE49-F238E27FC236}">
                  <a16:creationId xmlns:a16="http://schemas.microsoft.com/office/drawing/2014/main" id="{409ACDE3-F563-6B40-484C-9FE5FCB5EC00}"/>
                </a:ext>
              </a:extLst>
            </p:cNvPr>
            <p:cNvCxnSpPr>
              <a:cxnSpLocks noGrp="1" noRot="1" noMove="1" noResize="1" noEditPoints="1" noAdjustHandles="1" noChangeArrowheads="1" noChangeShapeType="1"/>
            </p:cNvCxnSpPr>
            <p:nvPr userDrawn="1"/>
          </p:nvCxnSpPr>
          <p:spPr>
            <a:xfrm>
              <a:off x="2743200" y="412644"/>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EB0E919-AAA6-8824-C75B-BFEE79216D8D}"/>
                </a:ext>
              </a:extLst>
            </p:cNvPr>
            <p:cNvCxnSpPr>
              <a:cxnSpLocks noGrp="1" noRot="1" noMove="1" noResize="1" noEditPoints="1" noAdjustHandles="1" noChangeArrowheads="1" noChangeShapeType="1"/>
            </p:cNvCxnSpPr>
            <p:nvPr userDrawn="1"/>
          </p:nvCxnSpPr>
          <p:spPr>
            <a:xfrm>
              <a:off x="2743200" y="442384"/>
              <a:ext cx="5181600"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FCA4023-FA11-682B-60CA-EC3C25F93EEF}"/>
                </a:ext>
              </a:extLst>
            </p:cNvPr>
            <p:cNvCxnSpPr>
              <a:cxnSpLocks noGrp="1" noRot="1" noMove="1" noResize="1" noEditPoints="1" noAdjustHandles="1" noChangeArrowheads="1" noChangeShapeType="1"/>
            </p:cNvCxnSpPr>
            <p:nvPr userDrawn="1"/>
          </p:nvCxnSpPr>
          <p:spPr>
            <a:xfrm>
              <a:off x="2743200" y="7332892"/>
              <a:ext cx="5181600"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nvGrpSpPr>
          <p:cNvPr id="17" name="Group 16">
            <a:extLst>
              <a:ext uri="{FF2B5EF4-FFF2-40B4-BE49-F238E27FC236}">
                <a16:creationId xmlns:a16="http://schemas.microsoft.com/office/drawing/2014/main" id="{676DFA6D-7A5A-9BD3-D211-A23B3BBEB215}"/>
              </a:ext>
            </a:extLst>
          </p:cNvPr>
          <p:cNvGrpSpPr>
            <a:grpSpLocks noGrp="1" noUngrp="1" noRot="1" noMove="1" noResize="1"/>
          </p:cNvGrpSpPr>
          <p:nvPr userDrawn="1"/>
        </p:nvGrpSpPr>
        <p:grpSpPr>
          <a:xfrm>
            <a:off x="10316518" y="6839302"/>
            <a:ext cx="2552922" cy="659539"/>
            <a:chOff x="682881" y="6658516"/>
            <a:chExt cx="2552922" cy="659539"/>
          </a:xfrm>
        </p:grpSpPr>
        <p:pic>
          <p:nvPicPr>
            <p:cNvPr id="19" name="Picture 18">
              <a:extLst>
                <a:ext uri="{FF2B5EF4-FFF2-40B4-BE49-F238E27FC236}">
                  <a16:creationId xmlns:a16="http://schemas.microsoft.com/office/drawing/2014/main" id="{0A990286-D502-E28B-E6A1-99C3506D5B4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20" name="Picture 2">
              <a:extLst>
                <a:ext uri="{FF2B5EF4-FFF2-40B4-BE49-F238E27FC236}">
                  <a16:creationId xmlns:a16="http://schemas.microsoft.com/office/drawing/2014/main" id="{4289B7BC-87FF-BE2F-3A25-A8C41F78F543}"/>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10;&#10;AI-generated content may be incorrect.">
              <a:extLst>
                <a:ext uri="{FF2B5EF4-FFF2-40B4-BE49-F238E27FC236}">
                  <a16:creationId xmlns:a16="http://schemas.microsoft.com/office/drawing/2014/main" id="{EF9BD222-C1E8-DE34-EA6E-DFE891981CD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23" name="Rectangle 22">
            <a:extLst>
              <a:ext uri="{FF2B5EF4-FFF2-40B4-BE49-F238E27FC236}">
                <a16:creationId xmlns:a16="http://schemas.microsoft.com/office/drawing/2014/main" id="{B736D514-C3B7-B75E-377F-9E54D1E4030B}"/>
              </a:ext>
            </a:extLst>
          </p:cNvPr>
          <p:cNvSpPr>
            <a:spLocks noGrp="1" noRot="1" noMove="1" noResize="1" noEditPoints="1" noAdjustHandles="1" noChangeArrowheads="1" noChangeShapeType="1"/>
          </p:cNvSpPr>
          <p:nvPr userDrawn="1"/>
        </p:nvSpPr>
        <p:spPr>
          <a:xfrm>
            <a:off x="0" y="3285237"/>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17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59243" y="413809"/>
            <a:ext cx="11917680" cy="1502305"/>
          </a:xfrm>
        </p:spPr>
        <p:txBody>
          <a:bodyPr>
            <a:normAutofit/>
          </a:bodyPr>
          <a:lstStyle>
            <a:lvl1pPr>
              <a:defRPr sz="4000" b="1">
                <a:solidFill>
                  <a:srgbClr val="193A54"/>
                </a:solidFill>
              </a:defRPr>
            </a:lvl1pPr>
          </a:lstStyle>
          <a:p>
            <a:r>
              <a:rPr lang="en-US" dirty="0"/>
              <a:t>Click to edit Master title style</a:t>
            </a:r>
          </a:p>
        </p:txBody>
      </p:sp>
      <p:sp>
        <p:nvSpPr>
          <p:cNvPr id="3" name="Content Placeholder 2"/>
          <p:cNvSpPr>
            <a:spLocks noGrp="1"/>
          </p:cNvSpPr>
          <p:nvPr>
            <p:ph sz="half" idx="1"/>
          </p:nvPr>
        </p:nvSpPr>
        <p:spPr>
          <a:xfrm>
            <a:off x="1159243" y="2091049"/>
            <a:ext cx="5872480" cy="4931516"/>
          </a:xfrm>
        </p:spPr>
        <p:txBody>
          <a:bodyPr/>
          <a:lstStyle>
            <a:lvl1pPr>
              <a:defRPr sz="3600">
                <a:solidFill>
                  <a:srgbClr val="193A54"/>
                </a:solidFill>
              </a:defRPr>
            </a:lvl1pPr>
            <a:lvl2pPr>
              <a:defRPr sz="3200">
                <a:solidFill>
                  <a:srgbClr val="193A54"/>
                </a:solidFill>
              </a:defRPr>
            </a:lvl2pPr>
            <a:lvl3pPr>
              <a:defRPr sz="2800">
                <a:solidFill>
                  <a:srgbClr val="193A54"/>
                </a:solidFill>
              </a:defRPr>
            </a:lvl3pPr>
            <a:lvl4pPr>
              <a:defRPr sz="2400">
                <a:solidFill>
                  <a:srgbClr val="193A54"/>
                </a:solidFill>
              </a:defRPr>
            </a:lvl4pPr>
            <a:lvl5pPr>
              <a:defRPr sz="2000">
                <a:solidFill>
                  <a:srgbClr val="193A5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204443" y="2091049"/>
            <a:ext cx="5872480" cy="4931516"/>
          </a:xfrm>
        </p:spPr>
        <p:txBody>
          <a:bodyPr>
            <a:normAutofit/>
          </a:bodyPr>
          <a:lstStyle>
            <a:lvl1pPr marL="259072" indent="-259072" algn="l" defTabSz="1036290" rtl="0" eaLnBrk="1" latinLnBrk="0" hangingPunct="1">
              <a:lnSpc>
                <a:spcPct val="90000"/>
              </a:lnSpc>
              <a:buFont typeface="Arial" panose="020B0604020202020204" pitchFamily="34" charset="0"/>
              <a:buChar char="•"/>
              <a:defRPr lang="en-US" sz="3600" kern="1200" dirty="0" smtClean="0">
                <a:solidFill>
                  <a:srgbClr val="193A54"/>
                </a:solidFill>
                <a:latin typeface="Arial" panose="020B0604020202020204" pitchFamily="34" charset="0"/>
                <a:ea typeface="+mn-ea"/>
                <a:cs typeface="Arial" panose="020B0604020202020204" pitchFamily="34" charset="0"/>
              </a:defRPr>
            </a:lvl1pPr>
            <a:lvl2pPr marL="777217" indent="-259072" algn="l" defTabSz="1036290" rtl="0" eaLnBrk="1" latinLnBrk="0" hangingPunct="1">
              <a:lnSpc>
                <a:spcPct val="90000"/>
              </a:lnSpc>
              <a:buFont typeface="Arial" panose="020B0604020202020204" pitchFamily="34" charset="0"/>
              <a:buChar char="•"/>
              <a:defRPr lang="en-US" sz="3200" kern="1200" dirty="0" smtClean="0">
                <a:solidFill>
                  <a:srgbClr val="193A54"/>
                </a:solidFill>
                <a:latin typeface="Arial" panose="020B0604020202020204" pitchFamily="34" charset="0"/>
                <a:ea typeface="+mn-ea"/>
                <a:cs typeface="Arial" panose="020B0604020202020204" pitchFamily="34" charset="0"/>
              </a:defRPr>
            </a:lvl2pPr>
            <a:lvl3pPr marL="1295362" indent="-259072" algn="l" defTabSz="1036290" rtl="0" eaLnBrk="1" latinLnBrk="0" hangingPunct="1">
              <a:lnSpc>
                <a:spcPct val="90000"/>
              </a:lnSpc>
              <a:buFont typeface="Arial" panose="020B0604020202020204" pitchFamily="34" charset="0"/>
              <a:buChar char="•"/>
              <a:defRPr lang="en-US" sz="2800" kern="1200" dirty="0" smtClean="0">
                <a:solidFill>
                  <a:srgbClr val="193A54"/>
                </a:solidFill>
                <a:latin typeface="Arial" panose="020B0604020202020204" pitchFamily="34" charset="0"/>
                <a:ea typeface="+mn-ea"/>
                <a:cs typeface="Arial" panose="020B0604020202020204" pitchFamily="34" charset="0"/>
              </a:defRPr>
            </a:lvl3pPr>
            <a:lvl4pPr marL="1813507" indent="-259072" algn="l" defTabSz="1036290" rtl="0" eaLnBrk="1" latinLnBrk="0" hangingPunct="1">
              <a:lnSpc>
                <a:spcPct val="90000"/>
              </a:lnSpc>
              <a:buFont typeface="Arial" panose="020B0604020202020204" pitchFamily="34" charset="0"/>
              <a:buChar char="•"/>
              <a:defRPr lang="en-US" sz="2400" kern="1200" dirty="0" smtClean="0">
                <a:solidFill>
                  <a:srgbClr val="193A54"/>
                </a:solidFill>
                <a:latin typeface="Arial" panose="020B0604020202020204" pitchFamily="34" charset="0"/>
                <a:ea typeface="+mn-ea"/>
                <a:cs typeface="Arial" panose="020B0604020202020204" pitchFamily="34" charset="0"/>
              </a:defRPr>
            </a:lvl4pPr>
            <a:lvl5pPr marL="2331651" indent="-259072" algn="l" defTabSz="1036290" rtl="0" eaLnBrk="1" latinLnBrk="0" hangingPunct="1">
              <a:lnSpc>
                <a:spcPct val="90000"/>
              </a:lnSpc>
              <a:buFont typeface="Arial" panose="020B0604020202020204" pitchFamily="34" charset="0"/>
              <a:buChar char="•"/>
              <a:defRPr lang="en-US" sz="2000" kern="1200" dirty="0">
                <a:solidFill>
                  <a:srgbClr val="193A54"/>
                </a:solidFill>
                <a:latin typeface="Arial" panose="020B0604020202020204" pitchFamily="34" charset="0"/>
                <a:ea typeface="+mn-ea"/>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Footer Placeholder 5">
            <a:extLst>
              <a:ext uri="{FF2B5EF4-FFF2-40B4-BE49-F238E27FC236}">
                <a16:creationId xmlns:a16="http://schemas.microsoft.com/office/drawing/2014/main" id="{E66B943F-6214-F651-6AFE-0E5CE6DD435A}"/>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5" name="Group 4">
            <a:extLst>
              <a:ext uri="{FF2B5EF4-FFF2-40B4-BE49-F238E27FC236}">
                <a16:creationId xmlns:a16="http://schemas.microsoft.com/office/drawing/2014/main" id="{52FF1249-3BEA-9125-3DC7-18309FAF65AF}"/>
              </a:ext>
            </a:extLst>
          </p:cNvPr>
          <p:cNvGrpSpPr>
            <a:grpSpLocks noGrp="1" noUngrp="1" noRot="1" noMove="1" noResize="1"/>
          </p:cNvGrpSpPr>
          <p:nvPr userDrawn="1"/>
        </p:nvGrpSpPr>
        <p:grpSpPr>
          <a:xfrm>
            <a:off x="10635773" y="7003122"/>
            <a:ext cx="2552922" cy="659539"/>
            <a:chOff x="682881" y="6658516"/>
            <a:chExt cx="2552922" cy="659539"/>
          </a:xfrm>
        </p:grpSpPr>
        <p:pic>
          <p:nvPicPr>
            <p:cNvPr id="6" name="Picture 5">
              <a:extLst>
                <a:ext uri="{FF2B5EF4-FFF2-40B4-BE49-F238E27FC236}">
                  <a16:creationId xmlns:a16="http://schemas.microsoft.com/office/drawing/2014/main" id="{413B1981-83C4-C605-0187-5D7BD04291A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12A902FE-C772-6B3E-E16C-5B6059E0B55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3D25EFD8-4544-1D33-310C-B709BEEF69B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27" name="Group 26">
            <a:extLst>
              <a:ext uri="{FF2B5EF4-FFF2-40B4-BE49-F238E27FC236}">
                <a16:creationId xmlns:a16="http://schemas.microsoft.com/office/drawing/2014/main" id="{85573885-5A58-7AF2-04A2-A0A9A73AE1BC}"/>
              </a:ext>
            </a:extLst>
          </p:cNvPr>
          <p:cNvGrpSpPr>
            <a:grpSpLocks noGrp="1" noUngrp="1" noRot="1" noMove="1" noResize="1"/>
          </p:cNvGrpSpPr>
          <p:nvPr userDrawn="1"/>
        </p:nvGrpSpPr>
        <p:grpSpPr>
          <a:xfrm>
            <a:off x="0" y="0"/>
            <a:ext cx="830580" cy="7772400"/>
            <a:chOff x="-5755" y="-1"/>
            <a:chExt cx="787808" cy="7772400"/>
          </a:xfrm>
        </p:grpSpPr>
        <p:grpSp>
          <p:nvGrpSpPr>
            <p:cNvPr id="28" name="Group 27">
              <a:extLst>
                <a:ext uri="{FF2B5EF4-FFF2-40B4-BE49-F238E27FC236}">
                  <a16:creationId xmlns:a16="http://schemas.microsoft.com/office/drawing/2014/main" id="{4BF536E5-7F3A-D347-0A97-63CBC031EA4E}"/>
                </a:ext>
              </a:extLst>
            </p:cNvPr>
            <p:cNvGrpSpPr>
              <a:grpSpLocks noGrp="1" noUngrp="1" noRot="1" noMove="1" noResize="1"/>
            </p:cNvGrpSpPr>
            <p:nvPr userDrawn="1"/>
          </p:nvGrpSpPr>
          <p:grpSpPr>
            <a:xfrm>
              <a:off x="-5755" y="-1"/>
              <a:ext cx="787808" cy="7772400"/>
              <a:chOff x="-5755" y="-1"/>
              <a:chExt cx="787808" cy="7772400"/>
            </a:xfrm>
          </p:grpSpPr>
          <p:sp>
            <p:nvSpPr>
              <p:cNvPr id="30" name="Rectangle 29">
                <a:extLst>
                  <a:ext uri="{FF2B5EF4-FFF2-40B4-BE49-F238E27FC236}">
                    <a16:creationId xmlns:a16="http://schemas.microsoft.com/office/drawing/2014/main" id="{E5F10DEE-4F98-E5C9-830F-47EB60EB5F64}"/>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79B4FD87-5534-BC67-CD15-5F24870D3F86}"/>
                  </a:ext>
                </a:extLst>
              </p:cNvPr>
              <p:cNvGrpSpPr>
                <a:grpSpLocks noGrp="1" noUngrp="1" noRot="1" noMove="1" noResize="1"/>
              </p:cNvGrpSpPr>
              <p:nvPr userDrawn="1"/>
            </p:nvGrpSpPr>
            <p:grpSpPr>
              <a:xfrm>
                <a:off x="377190" y="412643"/>
                <a:ext cx="404863" cy="6947111"/>
                <a:chOff x="377190" y="412643"/>
                <a:chExt cx="404863" cy="6947111"/>
              </a:xfrm>
            </p:grpSpPr>
            <p:cxnSp>
              <p:nvCxnSpPr>
                <p:cNvPr id="32" name="Straight Connector 31">
                  <a:extLst>
                    <a:ext uri="{FF2B5EF4-FFF2-40B4-BE49-F238E27FC236}">
                      <a16:creationId xmlns:a16="http://schemas.microsoft.com/office/drawing/2014/main" id="{CE8DEDC4-AAB6-B088-C8DF-3E361BCF0DDB}"/>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AEAA386C-3CEC-39EE-BE6E-01018C5E3E1E}"/>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1D31B86-68DD-96A9-90D0-9E460C04474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29" name="Rectangle 28">
              <a:extLst>
                <a:ext uri="{FF2B5EF4-FFF2-40B4-BE49-F238E27FC236}">
                  <a16:creationId xmlns:a16="http://schemas.microsoft.com/office/drawing/2014/main" id="{183E14A1-BA7D-438D-3A19-0C31EBE9BFA8}"/>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000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535EDA6-759A-1F75-F971-31D70AAEF9A4}"/>
              </a:ext>
            </a:extLst>
          </p:cNvPr>
          <p:cNvSpPr>
            <a:spLocks noGrp="1" noRot="1" noMove="1" noResize="1" noEditPoints="1" noAdjustHandles="1" noChangeArrowheads="1" noChangeShapeType="1"/>
          </p:cNvSpPr>
          <p:nvPr userDrawn="1"/>
        </p:nvSpPr>
        <p:spPr>
          <a:xfrm>
            <a:off x="0" y="0"/>
            <a:ext cx="5748452"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982436" y="873975"/>
            <a:ext cx="4425859" cy="1457745"/>
          </a:xfrm>
        </p:spPr>
        <p:txBody>
          <a:bodyPr anchor="b">
            <a:normAutofit/>
          </a:bodyPr>
          <a:lstStyle>
            <a:lvl1pPr>
              <a:defRPr sz="3600" b="1">
                <a:solidFill>
                  <a:srgbClr val="193A54"/>
                </a:solidFill>
              </a:defRPr>
            </a:lvl1pPr>
          </a:lstStyle>
          <a:p>
            <a:r>
              <a:rPr lang="en-US" dirty="0"/>
              <a:t>Click to edit Master title style</a:t>
            </a:r>
          </a:p>
        </p:txBody>
      </p:sp>
      <p:sp>
        <p:nvSpPr>
          <p:cNvPr id="3" name="Picture Placeholder 2"/>
          <p:cNvSpPr>
            <a:spLocks noGrp="1" noChangeAspect="1"/>
          </p:cNvSpPr>
          <p:nvPr>
            <p:ph type="pic" idx="1"/>
          </p:nvPr>
        </p:nvSpPr>
        <p:spPr>
          <a:xfrm>
            <a:off x="6193356" y="407247"/>
            <a:ext cx="7086713" cy="6661321"/>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dirty="0"/>
              <a:t>Click icon to add picture</a:t>
            </a:r>
          </a:p>
        </p:txBody>
      </p:sp>
      <p:sp>
        <p:nvSpPr>
          <p:cNvPr id="4" name="Text Placeholder 3"/>
          <p:cNvSpPr>
            <a:spLocks noGrp="1"/>
          </p:cNvSpPr>
          <p:nvPr>
            <p:ph type="body" sz="half" idx="2"/>
          </p:nvPr>
        </p:nvSpPr>
        <p:spPr>
          <a:xfrm>
            <a:off x="982436" y="2768707"/>
            <a:ext cx="4425859" cy="3630023"/>
          </a:xfrm>
        </p:spPr>
        <p:txBody>
          <a:bodyPr>
            <a:normAutofit/>
          </a:bodyPr>
          <a:lstStyle>
            <a:lvl1pPr marL="0" indent="0">
              <a:buNone/>
              <a:defRPr sz="2400">
                <a:solidFill>
                  <a:srgbClr val="193A54"/>
                </a:solidFill>
              </a:defRPr>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dirty="0"/>
              <a:t>Click to edit Master text styles</a:t>
            </a:r>
          </a:p>
        </p:txBody>
      </p:sp>
      <p:grpSp>
        <p:nvGrpSpPr>
          <p:cNvPr id="15" name="Group 14">
            <a:extLst>
              <a:ext uri="{FF2B5EF4-FFF2-40B4-BE49-F238E27FC236}">
                <a16:creationId xmlns:a16="http://schemas.microsoft.com/office/drawing/2014/main" id="{5217F25E-7C06-4D12-C522-A92214619018}"/>
              </a:ext>
            </a:extLst>
          </p:cNvPr>
          <p:cNvGrpSpPr>
            <a:grpSpLocks noGrp="1" noUngrp="1" noRot="1" noMove="1" noResize="1"/>
          </p:cNvGrpSpPr>
          <p:nvPr userDrawn="1"/>
        </p:nvGrpSpPr>
        <p:grpSpPr>
          <a:xfrm>
            <a:off x="426720" y="410139"/>
            <a:ext cx="5321732" cy="6947111"/>
            <a:chOff x="2743200" y="412644"/>
            <a:chExt cx="5321732" cy="6947111"/>
          </a:xfrm>
        </p:grpSpPr>
        <p:cxnSp>
          <p:nvCxnSpPr>
            <p:cNvPr id="12" name="Straight Connector 11">
              <a:extLst>
                <a:ext uri="{FF2B5EF4-FFF2-40B4-BE49-F238E27FC236}">
                  <a16:creationId xmlns:a16="http://schemas.microsoft.com/office/drawing/2014/main" id="{707CD3D7-E31A-C36F-4345-172428C3AE72}"/>
                </a:ext>
              </a:extLst>
            </p:cNvPr>
            <p:cNvCxnSpPr>
              <a:cxnSpLocks noGrp="1" noRot="1" noMove="1" noResize="1" noEditPoints="1" noAdjustHandles="1" noChangeArrowheads="1" noChangeShapeType="1"/>
            </p:cNvCxnSpPr>
            <p:nvPr userDrawn="1"/>
          </p:nvCxnSpPr>
          <p:spPr>
            <a:xfrm>
              <a:off x="2743200" y="412644"/>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B6FA27E-D674-FF2A-2991-6A58B67CC866}"/>
                </a:ext>
              </a:extLst>
            </p:cNvPr>
            <p:cNvCxnSpPr>
              <a:cxnSpLocks noGrp="1" noRot="1" noMove="1" noResize="1" noEditPoints="1" noAdjustHandles="1" noChangeArrowheads="1" noChangeShapeType="1"/>
            </p:cNvCxnSpPr>
            <p:nvPr userDrawn="1"/>
          </p:nvCxnSpPr>
          <p:spPr>
            <a:xfrm>
              <a:off x="2743200" y="442384"/>
              <a:ext cx="5321732"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C78DDE3B-652E-B0C4-E4B5-0B0C45FA1BAD}"/>
                </a:ext>
              </a:extLst>
            </p:cNvPr>
            <p:cNvCxnSpPr>
              <a:cxnSpLocks noGrp="1" noRot="1" noMove="1" noResize="1" noEditPoints="1" noAdjustHandles="1" noChangeArrowheads="1" noChangeShapeType="1"/>
            </p:cNvCxnSpPr>
            <p:nvPr userDrawn="1"/>
          </p:nvCxnSpPr>
          <p:spPr>
            <a:xfrm flipV="1">
              <a:off x="2743200" y="7320559"/>
              <a:ext cx="5321732" cy="12333"/>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sp>
        <p:nvSpPr>
          <p:cNvPr id="31" name="Text Placeholder 5">
            <a:extLst>
              <a:ext uri="{FF2B5EF4-FFF2-40B4-BE49-F238E27FC236}">
                <a16:creationId xmlns:a16="http://schemas.microsoft.com/office/drawing/2014/main" id="{9E82978E-A1DE-78D8-8AD1-834D97B1BF17}"/>
              </a:ext>
            </a:extLst>
          </p:cNvPr>
          <p:cNvSpPr>
            <a:spLocks noGrp="1"/>
          </p:cNvSpPr>
          <p:nvPr>
            <p:ph type="body" sz="quarter" idx="14" hasCustomPrompt="1"/>
          </p:nvPr>
        </p:nvSpPr>
        <p:spPr>
          <a:xfrm>
            <a:off x="6193356" y="6382630"/>
            <a:ext cx="7086713" cy="659539"/>
          </a:xfrm>
          <a:prstGeom prst="rect">
            <a:avLst/>
          </a:prstGeom>
          <a:noFill/>
        </p:spPr>
        <p:txBody>
          <a:bodyPr lIns="182880" tIns="182880" rIns="182880" bIns="182880" anchor="b" anchorCtr="0"/>
          <a:lstStyle>
            <a:lvl1pPr marL="0" indent="0">
              <a:buNone/>
              <a:defRPr sz="1700"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grpSp>
        <p:nvGrpSpPr>
          <p:cNvPr id="5" name="Group 4">
            <a:extLst>
              <a:ext uri="{FF2B5EF4-FFF2-40B4-BE49-F238E27FC236}">
                <a16:creationId xmlns:a16="http://schemas.microsoft.com/office/drawing/2014/main" id="{9FD8A122-72A9-15CD-0577-0F649CC74152}"/>
              </a:ext>
            </a:extLst>
          </p:cNvPr>
          <p:cNvGrpSpPr>
            <a:grpSpLocks noGrp="1" noUngrp="1" noRot="1" noMove="1" noResize="1"/>
          </p:cNvGrpSpPr>
          <p:nvPr userDrawn="1"/>
        </p:nvGrpSpPr>
        <p:grpSpPr>
          <a:xfrm>
            <a:off x="10837958" y="7045023"/>
            <a:ext cx="2552922" cy="659539"/>
            <a:chOff x="682881" y="6658516"/>
            <a:chExt cx="2552922" cy="659539"/>
          </a:xfrm>
        </p:grpSpPr>
        <p:pic>
          <p:nvPicPr>
            <p:cNvPr id="6" name="Picture 5">
              <a:extLst>
                <a:ext uri="{FF2B5EF4-FFF2-40B4-BE49-F238E27FC236}">
                  <a16:creationId xmlns:a16="http://schemas.microsoft.com/office/drawing/2014/main" id="{21FCA1AF-E1F4-A8FD-4CF8-864FBD08F7AD}"/>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E9FAE527-D0B1-E203-A217-005C6FED052C}"/>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10;&#10;AI-generated content may be incorrect.">
              <a:extLst>
                <a:ext uri="{FF2B5EF4-FFF2-40B4-BE49-F238E27FC236}">
                  <a16:creationId xmlns:a16="http://schemas.microsoft.com/office/drawing/2014/main" id="{6133B79A-FFD7-C251-44FC-D57426BCDE22}"/>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9" name="Rectangle 8">
            <a:extLst>
              <a:ext uri="{FF2B5EF4-FFF2-40B4-BE49-F238E27FC236}">
                <a16:creationId xmlns:a16="http://schemas.microsoft.com/office/drawing/2014/main" id="{3B6AF077-932D-01FB-6B5B-3767A4152D9E}"/>
              </a:ext>
            </a:extLst>
          </p:cNvPr>
          <p:cNvSpPr>
            <a:spLocks noGrp="1" noRot="1" noMove="1" noResize="1" noEditPoints="1" noAdjustHandles="1" noChangeArrowheads="1" noChangeShapeType="1"/>
          </p:cNvSpPr>
          <p:nvPr userDrawn="1"/>
        </p:nvSpPr>
        <p:spPr>
          <a:xfrm>
            <a:off x="-1" y="3186177"/>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37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58240" y="413810"/>
            <a:ext cx="11709400" cy="1502304"/>
          </a:xfrm>
        </p:spPr>
        <p:txBody>
          <a:bodyPr>
            <a:normAutofit/>
          </a:bodyPr>
          <a:lstStyle>
            <a:lvl1pPr>
              <a:defRPr sz="3600" b="1">
                <a:solidFill>
                  <a:srgbClr val="193A54"/>
                </a:solidFill>
              </a:defRPr>
            </a:lvl1pPr>
          </a:lstStyle>
          <a:p>
            <a:r>
              <a:rPr lang="en-US" dirty="0"/>
              <a:t>Click to edit Master title style</a:t>
            </a:r>
          </a:p>
        </p:txBody>
      </p:sp>
      <p:sp>
        <p:nvSpPr>
          <p:cNvPr id="23" name="Footer Placeholder 5">
            <a:extLst>
              <a:ext uri="{FF2B5EF4-FFF2-40B4-BE49-F238E27FC236}">
                <a16:creationId xmlns:a16="http://schemas.microsoft.com/office/drawing/2014/main" id="{0F9269DB-64A2-42EA-CD47-4F39B0401DD9}"/>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3" name="Group 2">
            <a:extLst>
              <a:ext uri="{FF2B5EF4-FFF2-40B4-BE49-F238E27FC236}">
                <a16:creationId xmlns:a16="http://schemas.microsoft.com/office/drawing/2014/main" id="{BF7E4B8C-BBE7-ADEC-F02C-19D22E8F57A0}"/>
              </a:ext>
            </a:extLst>
          </p:cNvPr>
          <p:cNvGrpSpPr>
            <a:grpSpLocks noGrp="1" noUngrp="1" noRot="1" noMove="1" noResize="1"/>
          </p:cNvGrpSpPr>
          <p:nvPr userDrawn="1"/>
        </p:nvGrpSpPr>
        <p:grpSpPr>
          <a:xfrm>
            <a:off x="10783485" y="6874094"/>
            <a:ext cx="2552922" cy="659539"/>
            <a:chOff x="682881" y="6658516"/>
            <a:chExt cx="2552922" cy="659539"/>
          </a:xfrm>
        </p:grpSpPr>
        <p:pic>
          <p:nvPicPr>
            <p:cNvPr id="4" name="Picture 3">
              <a:extLst>
                <a:ext uri="{FF2B5EF4-FFF2-40B4-BE49-F238E27FC236}">
                  <a16:creationId xmlns:a16="http://schemas.microsoft.com/office/drawing/2014/main" id="{AB012EBF-9EEF-1ACC-40E1-6793B687235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5" name="Picture 2">
              <a:extLst>
                <a:ext uri="{FF2B5EF4-FFF2-40B4-BE49-F238E27FC236}">
                  <a16:creationId xmlns:a16="http://schemas.microsoft.com/office/drawing/2014/main" id="{D0C1B8D1-A8D8-4392-D512-E2168881A2B6}"/>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10;&#10;AI-generated content may be incorrect.">
              <a:extLst>
                <a:ext uri="{FF2B5EF4-FFF2-40B4-BE49-F238E27FC236}">
                  <a16:creationId xmlns:a16="http://schemas.microsoft.com/office/drawing/2014/main" id="{6FB6ACD8-960B-6077-322B-96505EFFDABC}"/>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7" name="Group 6">
            <a:extLst>
              <a:ext uri="{FF2B5EF4-FFF2-40B4-BE49-F238E27FC236}">
                <a16:creationId xmlns:a16="http://schemas.microsoft.com/office/drawing/2014/main" id="{E9C4E97F-BD56-E0B5-C20A-A2673B0A17FE}"/>
              </a:ext>
            </a:extLst>
          </p:cNvPr>
          <p:cNvGrpSpPr>
            <a:grpSpLocks noGrp="1" noUngrp="1" noRot="1" noMove="1" noResize="1"/>
          </p:cNvGrpSpPr>
          <p:nvPr userDrawn="1"/>
        </p:nvGrpSpPr>
        <p:grpSpPr>
          <a:xfrm>
            <a:off x="-5756" y="0"/>
            <a:ext cx="955715" cy="7772400"/>
            <a:chOff x="-5755" y="-1"/>
            <a:chExt cx="787808" cy="7772400"/>
          </a:xfrm>
        </p:grpSpPr>
        <p:grpSp>
          <p:nvGrpSpPr>
            <p:cNvPr id="8" name="Group 7">
              <a:extLst>
                <a:ext uri="{FF2B5EF4-FFF2-40B4-BE49-F238E27FC236}">
                  <a16:creationId xmlns:a16="http://schemas.microsoft.com/office/drawing/2014/main" id="{A9356792-B099-08A8-E6D8-D766DAD3F823}"/>
                </a:ext>
              </a:extLst>
            </p:cNvPr>
            <p:cNvGrpSpPr>
              <a:grpSpLocks noGrp="1" noUngrp="1" noRot="1" noMove="1" noResize="1"/>
            </p:cNvGrpSpPr>
            <p:nvPr userDrawn="1"/>
          </p:nvGrpSpPr>
          <p:grpSpPr>
            <a:xfrm>
              <a:off x="-5755" y="-1"/>
              <a:ext cx="787808" cy="7772400"/>
              <a:chOff x="-5755" y="-1"/>
              <a:chExt cx="787808" cy="7772400"/>
            </a:xfrm>
          </p:grpSpPr>
          <p:sp>
            <p:nvSpPr>
              <p:cNvPr id="10" name="Rectangle 9">
                <a:extLst>
                  <a:ext uri="{FF2B5EF4-FFF2-40B4-BE49-F238E27FC236}">
                    <a16:creationId xmlns:a16="http://schemas.microsoft.com/office/drawing/2014/main" id="{5F44E85F-BA7F-B8A7-EAC8-6987D616DEDB}"/>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733F04BE-B760-ABBC-B8CB-F9BCCD6AB7F4}"/>
                  </a:ext>
                </a:extLst>
              </p:cNvPr>
              <p:cNvGrpSpPr>
                <a:grpSpLocks noGrp="1" noUngrp="1" noRot="1" noMove="1" noResize="1"/>
              </p:cNvGrpSpPr>
              <p:nvPr userDrawn="1"/>
            </p:nvGrpSpPr>
            <p:grpSpPr>
              <a:xfrm>
                <a:off x="377190" y="412643"/>
                <a:ext cx="404863" cy="6947111"/>
                <a:chOff x="377190" y="412643"/>
                <a:chExt cx="404863" cy="6947111"/>
              </a:xfrm>
            </p:grpSpPr>
            <p:cxnSp>
              <p:nvCxnSpPr>
                <p:cNvPr id="24" name="Straight Connector 23">
                  <a:extLst>
                    <a:ext uri="{FF2B5EF4-FFF2-40B4-BE49-F238E27FC236}">
                      <a16:creationId xmlns:a16="http://schemas.microsoft.com/office/drawing/2014/main" id="{89B8C467-3EC2-4768-12E1-8026D036831E}"/>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020966E-6A1A-26E9-C70B-90AF4F00FD23}"/>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D52C62C-5011-AB07-715B-B0A4628691A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9" name="Rectangle 8">
              <a:extLst>
                <a:ext uri="{FF2B5EF4-FFF2-40B4-BE49-F238E27FC236}">
                  <a16:creationId xmlns:a16="http://schemas.microsoft.com/office/drawing/2014/main" id="{E01607B9-981B-425E-6860-2A8EDB7D402F}"/>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0129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Picture Grid with Subhead">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709B553D-5F79-3A71-4E74-7B4AA0A19EF2}"/>
              </a:ext>
            </a:extLst>
          </p:cNvPr>
          <p:cNvSpPr>
            <a:spLocks noGrp="1"/>
          </p:cNvSpPr>
          <p:nvPr>
            <p:ph type="pic" sz="quarter" idx="28"/>
          </p:nvPr>
        </p:nvSpPr>
        <p:spPr>
          <a:xfrm>
            <a:off x="9464786" y="2216906"/>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28" name="Picture Placeholder 2">
            <a:extLst>
              <a:ext uri="{FF2B5EF4-FFF2-40B4-BE49-F238E27FC236}">
                <a16:creationId xmlns:a16="http://schemas.microsoft.com/office/drawing/2014/main" id="{1EE6E1F7-65CB-63F3-E02F-CDB0981C5915}"/>
              </a:ext>
            </a:extLst>
          </p:cNvPr>
          <p:cNvSpPr>
            <a:spLocks noGrp="1"/>
          </p:cNvSpPr>
          <p:nvPr>
            <p:ph type="pic" sz="quarter" idx="29"/>
          </p:nvPr>
        </p:nvSpPr>
        <p:spPr>
          <a:xfrm>
            <a:off x="1342062" y="2227971"/>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393922" y="2227971"/>
            <a:ext cx="3794760" cy="4492411"/>
          </a:xfrm>
          <a:prstGeom prst="rect">
            <a:avLst/>
          </a:prstGeom>
          <a:solidFill>
            <a:srgbClr val="B3B3B3"/>
          </a:solidFill>
        </p:spPr>
        <p:txBody>
          <a:bodyPr lIns="0" tIns="0" rIns="0" bIns="0" anchor="ctr" anchorCtr="0"/>
          <a:lstStyle>
            <a:lvl1pPr marL="0" indent="0" algn="ctr">
              <a:buNone/>
              <a:defRPr sz="17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295399" y="1471127"/>
            <a:ext cx="11964147" cy="470943"/>
          </a:xfrm>
          <a:prstGeom prst="rect">
            <a:avLst/>
          </a:prstGeom>
        </p:spPr>
        <p:txBody>
          <a:bodyPr>
            <a:noAutofit/>
          </a:bodyPr>
          <a:lstStyle>
            <a:lvl1pPr marL="0" indent="0">
              <a:buClr>
                <a:srgbClr val="18335A"/>
              </a:buClr>
              <a:buNone/>
              <a:defRPr sz="2400">
                <a:solidFill>
                  <a:srgbClr val="193A54"/>
                </a:solidFill>
                <a:latin typeface="Arial" panose="020B0604020202020204" pitchFamily="34" charset="0"/>
                <a:cs typeface="Arial" panose="020B0604020202020204" pitchFamily="34" charset="0"/>
              </a:defRPr>
            </a:lvl1pPr>
            <a:lvl2pPr marL="777203" indent="-259068">
              <a:buFont typeface="Wingdings" panose="05000000000000000000" pitchFamily="2" charset="2"/>
              <a:buChar char="§"/>
              <a:defRPr sz="2267">
                <a:latin typeface="Arial" panose="020B0604020202020204" pitchFamily="34" charset="0"/>
                <a:cs typeface="Arial" panose="020B0604020202020204" pitchFamily="34" charset="0"/>
              </a:defRPr>
            </a:lvl2pPr>
            <a:lvl3pPr marL="1295339" indent="-259068">
              <a:buFont typeface="Wingdings" panose="05000000000000000000" pitchFamily="2" charset="2"/>
              <a:buChar char="ü"/>
              <a:defRPr sz="1889">
                <a:latin typeface="Arial" panose="020B0604020202020204" pitchFamily="34" charset="0"/>
                <a:cs typeface="Arial" panose="020B0604020202020204" pitchFamily="34" charset="0"/>
              </a:defRPr>
            </a:lvl3pPr>
            <a:lvl4pPr>
              <a:defRPr sz="1700">
                <a:latin typeface="Arial" panose="020B0604020202020204" pitchFamily="34" charset="0"/>
                <a:cs typeface="Arial" panose="020B0604020202020204" pitchFamily="34" charset="0"/>
              </a:defRPr>
            </a:lvl4pPr>
            <a:lvl5pPr marL="2331610" indent="-259068">
              <a:buFont typeface="Wingdings" panose="05000000000000000000" pitchFamily="2" charset="2"/>
              <a:buChar char="§"/>
              <a:defRPr sz="1511">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 name="Title 1">
            <a:extLst>
              <a:ext uri="{FF2B5EF4-FFF2-40B4-BE49-F238E27FC236}">
                <a16:creationId xmlns:a16="http://schemas.microsoft.com/office/drawing/2014/main" id="{A99476DF-EB14-B0C0-F260-BEAA5736EAD5}"/>
              </a:ext>
            </a:extLst>
          </p:cNvPr>
          <p:cNvSpPr>
            <a:spLocks noGrp="1"/>
          </p:cNvSpPr>
          <p:nvPr>
            <p:ph type="title" hasCustomPrompt="1"/>
          </p:nvPr>
        </p:nvSpPr>
        <p:spPr>
          <a:xfrm>
            <a:off x="1331384" y="446691"/>
            <a:ext cx="7624984" cy="826080"/>
          </a:xfrm>
          <a:prstGeom prst="rect">
            <a:avLst/>
          </a:prstGeom>
        </p:spPr>
        <p:txBody>
          <a:bodyPr lIns="0" anchor="b"/>
          <a:lstStyle>
            <a:lvl1pPr>
              <a:defRPr lang="en-US" sz="3400" b="1" kern="1200" dirty="0">
                <a:solidFill>
                  <a:srgbClr val="193A54"/>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8" name="Text Placeholder 5">
            <a:extLst>
              <a:ext uri="{FF2B5EF4-FFF2-40B4-BE49-F238E27FC236}">
                <a16:creationId xmlns:a16="http://schemas.microsoft.com/office/drawing/2014/main" id="{32E3C0F3-5BB0-7B03-CCD2-28B61A61BD68}"/>
              </a:ext>
            </a:extLst>
          </p:cNvPr>
          <p:cNvSpPr>
            <a:spLocks noGrp="1"/>
          </p:cNvSpPr>
          <p:nvPr>
            <p:ph type="body" sz="quarter" idx="25" hasCustomPrompt="1"/>
          </p:nvPr>
        </p:nvSpPr>
        <p:spPr>
          <a:xfrm>
            <a:off x="9445782" y="5912653"/>
            <a:ext cx="3771054"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5379294" y="5912653"/>
            <a:ext cx="3843020"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sp>
        <p:nvSpPr>
          <p:cNvPr id="26" name="Text Placeholder 5">
            <a:extLst>
              <a:ext uri="{FF2B5EF4-FFF2-40B4-BE49-F238E27FC236}">
                <a16:creationId xmlns:a16="http://schemas.microsoft.com/office/drawing/2014/main" id="{9FD8E4C0-4646-4BD9-7323-1C00BDF18B32}"/>
              </a:ext>
            </a:extLst>
          </p:cNvPr>
          <p:cNvSpPr>
            <a:spLocks noGrp="1"/>
          </p:cNvSpPr>
          <p:nvPr>
            <p:ph type="body" sz="quarter" idx="27" hasCustomPrompt="1"/>
          </p:nvPr>
        </p:nvSpPr>
        <p:spPr>
          <a:xfrm>
            <a:off x="1331384" y="5918755"/>
            <a:ext cx="3843020" cy="777240"/>
          </a:xfrm>
          <a:prstGeom prst="rect">
            <a:avLst/>
          </a:prstGeom>
          <a:noFill/>
        </p:spPr>
        <p:txBody>
          <a:bodyPr lIns="182880" tIns="182880" rIns="182880" bIns="182880" anchor="b" anchorCtr="0"/>
          <a:lstStyle>
            <a:lvl1pPr marL="0" indent="0">
              <a:buNone/>
              <a:defRPr sz="1417" b="1">
                <a:solidFill>
                  <a:schemeClr val="tx1"/>
                </a:solidFill>
                <a:latin typeface="Arial" panose="020B0604020202020204" pitchFamily="34" charset="0"/>
                <a:cs typeface="Arial" panose="020B0604020202020204" pitchFamily="34" charset="0"/>
              </a:defRPr>
            </a:lvl1pPr>
            <a:lvl2pPr marL="518136" indent="0">
              <a:buNone/>
              <a:defRPr sz="1322">
                <a:latin typeface="Arial" panose="020B0604020202020204" pitchFamily="34" charset="0"/>
                <a:cs typeface="Arial" panose="020B0604020202020204" pitchFamily="34" charset="0"/>
              </a:defRPr>
            </a:lvl2pPr>
            <a:lvl3pPr marL="1036271" indent="0">
              <a:buNone/>
              <a:defRPr sz="1322">
                <a:latin typeface="Arial" panose="020B0604020202020204" pitchFamily="34" charset="0"/>
                <a:cs typeface="Arial" panose="020B0604020202020204" pitchFamily="34" charset="0"/>
              </a:defRPr>
            </a:lvl3pPr>
            <a:lvl4pPr marL="1554407" indent="0">
              <a:buNone/>
              <a:defRPr sz="1322">
                <a:latin typeface="Arial" panose="020B0604020202020204" pitchFamily="34" charset="0"/>
                <a:cs typeface="Arial" panose="020B0604020202020204" pitchFamily="34" charset="0"/>
              </a:defRPr>
            </a:lvl4pPr>
            <a:lvl5pPr marL="2072542" indent="0">
              <a:buNone/>
              <a:defRPr sz="1322">
                <a:latin typeface="Arial" panose="020B0604020202020204" pitchFamily="34" charset="0"/>
                <a:cs typeface="Arial" panose="020B0604020202020204" pitchFamily="34" charset="0"/>
              </a:defRPr>
            </a:lvl5pPr>
          </a:lstStyle>
          <a:p>
            <a:pPr lvl="0"/>
            <a:r>
              <a:rPr lang="en-US" dirty="0"/>
              <a:t>Click to insert image caption</a:t>
            </a:r>
          </a:p>
        </p:txBody>
      </p:sp>
      <p:grpSp>
        <p:nvGrpSpPr>
          <p:cNvPr id="3" name="Group 2">
            <a:extLst>
              <a:ext uri="{FF2B5EF4-FFF2-40B4-BE49-F238E27FC236}">
                <a16:creationId xmlns:a16="http://schemas.microsoft.com/office/drawing/2014/main" id="{035CFDB1-F386-FB48-240E-FBEFE5411890}"/>
              </a:ext>
            </a:extLst>
          </p:cNvPr>
          <p:cNvGrpSpPr>
            <a:grpSpLocks noGrp="1" noUngrp="1" noRot="1" noMove="1" noResize="1"/>
          </p:cNvGrpSpPr>
          <p:nvPr userDrawn="1"/>
        </p:nvGrpSpPr>
        <p:grpSpPr>
          <a:xfrm>
            <a:off x="10663914" y="6848430"/>
            <a:ext cx="2552922" cy="659539"/>
            <a:chOff x="682881" y="6658516"/>
            <a:chExt cx="2552922" cy="659539"/>
          </a:xfrm>
        </p:grpSpPr>
        <p:pic>
          <p:nvPicPr>
            <p:cNvPr id="6" name="Picture 5">
              <a:extLst>
                <a:ext uri="{FF2B5EF4-FFF2-40B4-BE49-F238E27FC236}">
                  <a16:creationId xmlns:a16="http://schemas.microsoft.com/office/drawing/2014/main" id="{3260F470-DA2C-3AA8-D875-F3131C35AFDB}"/>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7" name="Picture 2">
              <a:extLst>
                <a:ext uri="{FF2B5EF4-FFF2-40B4-BE49-F238E27FC236}">
                  <a16:creationId xmlns:a16="http://schemas.microsoft.com/office/drawing/2014/main" id="{86B600B2-B942-CEDF-5D4D-AC025B75FDA0}"/>
                </a:ext>
              </a:extLst>
            </p:cNvPr>
            <p:cNvPicPr>
              <a:picLocks noGrp="1" noRo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10;&#10;AI-generated content may be incorrect.">
              <a:extLst>
                <a:ext uri="{FF2B5EF4-FFF2-40B4-BE49-F238E27FC236}">
                  <a16:creationId xmlns:a16="http://schemas.microsoft.com/office/drawing/2014/main" id="{F2967307-24DF-AB90-35A6-018B58ED01E3}"/>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grpSp>
        <p:nvGrpSpPr>
          <p:cNvPr id="11" name="Group 10">
            <a:extLst>
              <a:ext uri="{FF2B5EF4-FFF2-40B4-BE49-F238E27FC236}">
                <a16:creationId xmlns:a16="http://schemas.microsoft.com/office/drawing/2014/main" id="{0D22BD6C-DA93-D7A0-9E15-E0A6B283A847}"/>
              </a:ext>
            </a:extLst>
          </p:cNvPr>
          <p:cNvGrpSpPr>
            <a:grpSpLocks noGrp="1" noUngrp="1" noRot="1" noMove="1" noResize="1"/>
          </p:cNvGrpSpPr>
          <p:nvPr userDrawn="1"/>
        </p:nvGrpSpPr>
        <p:grpSpPr>
          <a:xfrm>
            <a:off x="-35951" y="0"/>
            <a:ext cx="828431" cy="7772400"/>
            <a:chOff x="-5755" y="-1"/>
            <a:chExt cx="787808" cy="7772400"/>
          </a:xfrm>
        </p:grpSpPr>
        <p:grpSp>
          <p:nvGrpSpPr>
            <p:cNvPr id="14" name="Group 13">
              <a:extLst>
                <a:ext uri="{FF2B5EF4-FFF2-40B4-BE49-F238E27FC236}">
                  <a16:creationId xmlns:a16="http://schemas.microsoft.com/office/drawing/2014/main" id="{2C547704-5C58-557B-7F43-B5240CE5C4AA}"/>
                </a:ext>
              </a:extLst>
            </p:cNvPr>
            <p:cNvGrpSpPr>
              <a:grpSpLocks noGrp="1" noUngrp="1" noRot="1" noMove="1" noResize="1"/>
            </p:cNvGrpSpPr>
            <p:nvPr userDrawn="1"/>
          </p:nvGrpSpPr>
          <p:grpSpPr>
            <a:xfrm>
              <a:off x="-5755" y="-1"/>
              <a:ext cx="787808" cy="7772400"/>
              <a:chOff x="-5755" y="-1"/>
              <a:chExt cx="787808" cy="7772400"/>
            </a:xfrm>
          </p:grpSpPr>
          <p:sp>
            <p:nvSpPr>
              <p:cNvPr id="16" name="Rectangle 15">
                <a:extLst>
                  <a:ext uri="{FF2B5EF4-FFF2-40B4-BE49-F238E27FC236}">
                    <a16:creationId xmlns:a16="http://schemas.microsoft.com/office/drawing/2014/main" id="{3E421745-07B7-6340-3D6E-4922BF14F71D}"/>
                  </a:ext>
                </a:extLst>
              </p:cNvPr>
              <p:cNvSpPr>
                <a:spLocks noGrp="1" noRot="1" noMove="1" noResize="1" noEditPoints="1" noAdjustHandles="1" noChangeArrowheads="1" noChangeShapeType="1"/>
              </p:cNvSpPr>
              <p:nvPr userDrawn="1"/>
            </p:nvSpPr>
            <p:spPr>
              <a:xfrm>
                <a:off x="-5755" y="-1"/>
                <a:ext cx="782053"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4715DA54-CF5C-C375-255F-44D30D0D8E50}"/>
                  </a:ext>
                </a:extLst>
              </p:cNvPr>
              <p:cNvGrpSpPr>
                <a:grpSpLocks noGrp="1" noUngrp="1" noRot="1" noMove="1" noResize="1"/>
              </p:cNvGrpSpPr>
              <p:nvPr userDrawn="1"/>
            </p:nvGrpSpPr>
            <p:grpSpPr>
              <a:xfrm>
                <a:off x="377190" y="412643"/>
                <a:ext cx="404863" cy="6947111"/>
                <a:chOff x="377190" y="412643"/>
                <a:chExt cx="404863" cy="6947111"/>
              </a:xfrm>
            </p:grpSpPr>
            <p:cxnSp>
              <p:nvCxnSpPr>
                <p:cNvPr id="19" name="Straight Connector 18">
                  <a:extLst>
                    <a:ext uri="{FF2B5EF4-FFF2-40B4-BE49-F238E27FC236}">
                      <a16:creationId xmlns:a16="http://schemas.microsoft.com/office/drawing/2014/main" id="{B7CCC004-241E-FB5A-F374-6E8867FD3AE1}"/>
                    </a:ext>
                  </a:extLst>
                </p:cNvPr>
                <p:cNvCxnSpPr>
                  <a:cxnSpLocks noGrp="1" noRot="1" noMove="1" noResize="1" noEditPoints="1" noAdjustHandles="1" noChangeArrowheads="1" noChangeShapeType="1"/>
                </p:cNvCxnSpPr>
                <p:nvPr userDrawn="1"/>
              </p:nvCxnSpPr>
              <p:spPr>
                <a:xfrm>
                  <a:off x="385271" y="412643"/>
                  <a:ext cx="0" cy="6947111"/>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C6B8BAC3-4908-0915-EDD0-E3A1A775DADF}"/>
                    </a:ext>
                  </a:extLst>
                </p:cNvPr>
                <p:cNvCxnSpPr>
                  <a:cxnSpLocks noGrp="1" noRot="1" noMove="1" noResize="1" noEditPoints="1" noAdjustHandles="1" noChangeArrowheads="1" noChangeShapeType="1"/>
                </p:cNvCxnSpPr>
                <p:nvPr userDrawn="1"/>
              </p:nvCxnSpPr>
              <p:spPr>
                <a:xfrm>
                  <a:off x="377190" y="442384"/>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1E99828-20C6-092B-C7B9-7CB90C6736C0}"/>
                    </a:ext>
                  </a:extLst>
                </p:cNvPr>
                <p:cNvCxnSpPr>
                  <a:cxnSpLocks noGrp="1" noRot="1" noMove="1" noResize="1" noEditPoints="1" noAdjustHandles="1" noChangeArrowheads="1" noChangeShapeType="1"/>
                </p:cNvCxnSpPr>
                <p:nvPr userDrawn="1"/>
              </p:nvCxnSpPr>
              <p:spPr>
                <a:xfrm>
                  <a:off x="377190" y="7332892"/>
                  <a:ext cx="404863" cy="0"/>
                </a:xfrm>
                <a:prstGeom prst="line">
                  <a:avLst/>
                </a:prstGeom>
                <a:ln w="57150">
                  <a:solidFill>
                    <a:srgbClr val="193A54"/>
                  </a:solidFill>
                </a:ln>
              </p:spPr>
              <p:style>
                <a:lnRef idx="2">
                  <a:schemeClr val="accent1"/>
                </a:lnRef>
                <a:fillRef idx="0">
                  <a:schemeClr val="accent1"/>
                </a:fillRef>
                <a:effectRef idx="1">
                  <a:schemeClr val="accent1"/>
                </a:effectRef>
                <a:fontRef idx="minor">
                  <a:schemeClr val="tx1"/>
                </a:fontRef>
              </p:style>
            </p:cxnSp>
          </p:grpSp>
        </p:grpSp>
        <p:sp>
          <p:nvSpPr>
            <p:cNvPr id="15" name="Rectangle 14">
              <a:extLst>
                <a:ext uri="{FF2B5EF4-FFF2-40B4-BE49-F238E27FC236}">
                  <a16:creationId xmlns:a16="http://schemas.microsoft.com/office/drawing/2014/main" id="{91AF7355-F310-7E1C-8CE7-DD811E3DD7BF}"/>
                </a:ext>
              </a:extLst>
            </p:cNvPr>
            <p:cNvSpPr>
              <a:spLocks noGrp="1" noRot="1" noMove="1" noResize="1" noEditPoints="1" noAdjustHandles="1" noChangeArrowheads="1" noChangeShapeType="1"/>
            </p:cNvSpPr>
            <p:nvPr userDrawn="1"/>
          </p:nvSpPr>
          <p:spPr>
            <a:xfrm>
              <a:off x="-5755" y="3187616"/>
              <a:ext cx="782052"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543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Footer Placeholder 5">
            <a:extLst>
              <a:ext uri="{FF2B5EF4-FFF2-40B4-BE49-F238E27FC236}">
                <a16:creationId xmlns:a16="http://schemas.microsoft.com/office/drawing/2014/main" id="{F204AAE8-ACBE-8F9F-67E3-EFBCACDFCF93}"/>
              </a:ext>
            </a:extLst>
          </p:cNvPr>
          <p:cNvSpPr>
            <a:spLocks noGrp="1"/>
          </p:cNvSpPr>
          <p:nvPr>
            <p:ph type="ftr" sz="quarter" idx="11"/>
          </p:nvPr>
        </p:nvSpPr>
        <p:spPr>
          <a:xfrm>
            <a:off x="4577080" y="7203864"/>
            <a:ext cx="4663440" cy="413808"/>
          </a:xfrm>
        </p:spPr>
        <p:txBody>
          <a:bodyPr/>
          <a:lstStyle>
            <a:lvl1pPr>
              <a:defRPr>
                <a:latin typeface="Arial" panose="020B0604020202020204" pitchFamily="34" charset="0"/>
                <a:cs typeface="Arial" panose="020B0604020202020204" pitchFamily="34" charset="0"/>
              </a:defRPr>
            </a:lvl1pPr>
          </a:lstStyle>
          <a:p>
            <a:endParaRPr lang="en-US" dirty="0"/>
          </a:p>
        </p:txBody>
      </p:sp>
      <p:grpSp>
        <p:nvGrpSpPr>
          <p:cNvPr id="2" name="Group 1">
            <a:extLst>
              <a:ext uri="{FF2B5EF4-FFF2-40B4-BE49-F238E27FC236}">
                <a16:creationId xmlns:a16="http://schemas.microsoft.com/office/drawing/2014/main" id="{7D22DF48-59FE-9CF3-D075-35556E978934}"/>
              </a:ext>
            </a:extLst>
          </p:cNvPr>
          <p:cNvGrpSpPr>
            <a:grpSpLocks/>
          </p:cNvGrpSpPr>
          <p:nvPr userDrawn="1"/>
        </p:nvGrpSpPr>
        <p:grpSpPr>
          <a:xfrm>
            <a:off x="11036702" y="6958133"/>
            <a:ext cx="2552922" cy="659539"/>
            <a:chOff x="682881" y="6658516"/>
            <a:chExt cx="2552922" cy="659539"/>
          </a:xfrm>
        </p:grpSpPr>
        <p:pic>
          <p:nvPicPr>
            <p:cNvPr id="3" name="Picture 2">
              <a:extLst>
                <a:ext uri="{FF2B5EF4-FFF2-40B4-BE49-F238E27FC236}">
                  <a16:creationId xmlns:a16="http://schemas.microsoft.com/office/drawing/2014/main" id="{6642FA71-93DC-FFBE-6192-1EFD392C6C1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4" name="Picture 2">
              <a:extLst>
                <a:ext uri="{FF2B5EF4-FFF2-40B4-BE49-F238E27FC236}">
                  <a16:creationId xmlns:a16="http://schemas.microsoft.com/office/drawing/2014/main" id="{A7F792D5-F6AF-7C29-631D-16CC525A396D}"/>
                </a:ext>
              </a:extLst>
            </p:cNvPr>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AI-generated content may be incorrect.">
              <a:extLst>
                <a:ext uri="{FF2B5EF4-FFF2-40B4-BE49-F238E27FC236}">
                  <a16:creationId xmlns:a16="http://schemas.microsoft.com/office/drawing/2014/main" id="{3440E4AF-3EBD-3A1F-FCBA-F34798179E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Tree>
    <p:extLst>
      <p:ext uri="{BB962C8B-B14F-4D97-AF65-F5344CB8AC3E}">
        <p14:creationId xmlns:p14="http://schemas.microsoft.com/office/powerpoint/2010/main" val="1771295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Conclus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572C907-F664-DFD9-8843-47B289522462}"/>
              </a:ext>
            </a:extLst>
          </p:cNvPr>
          <p:cNvSpPr>
            <a:spLocks noGrp="1" noRot="1" noMove="1" noResize="1" noEditPoints="1" noAdjustHandles="1" noChangeArrowheads="1" noChangeShapeType="1"/>
          </p:cNvSpPr>
          <p:nvPr userDrawn="1"/>
        </p:nvSpPr>
        <p:spPr>
          <a:xfrm>
            <a:off x="-1" y="0"/>
            <a:ext cx="9813638" cy="7772400"/>
          </a:xfrm>
          <a:prstGeom prst="rect">
            <a:avLst/>
          </a:prstGeom>
          <a:solidFill>
            <a:srgbClr val="FEEB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dirty="0">
              <a:solidFill>
                <a:srgbClr val="193A54"/>
              </a:solidFill>
              <a:latin typeface="Arial" panose="020B0604020202020204" pitchFamily="34" charset="0"/>
              <a:cs typeface="Arial" panose="020B0604020202020204" pitchFamily="34" charset="0"/>
            </a:endParaRPr>
          </a:p>
        </p:txBody>
      </p:sp>
      <p:sp>
        <p:nvSpPr>
          <p:cNvPr id="2" name="Title 1"/>
          <p:cNvSpPr>
            <a:spLocks noGrp="1"/>
          </p:cNvSpPr>
          <p:nvPr>
            <p:ph type="ctrTitle" hasCustomPrompt="1"/>
          </p:nvPr>
        </p:nvSpPr>
        <p:spPr>
          <a:xfrm>
            <a:off x="972348" y="3424290"/>
            <a:ext cx="6173143" cy="923816"/>
          </a:xfrm>
          <a:noFill/>
          <a:ln>
            <a:noFill/>
          </a:ln>
        </p:spPr>
        <p:txBody>
          <a:bodyPr anchor="b">
            <a:normAutofit/>
          </a:bodyPr>
          <a:lstStyle>
            <a:lvl1pPr algn="r">
              <a:defRPr sz="5400" b="1">
                <a:solidFill>
                  <a:srgbClr val="193A54"/>
                </a:solidFill>
                <a:latin typeface="Arial" panose="020B0604020202020204" pitchFamily="34" charset="0"/>
                <a:cs typeface="Arial" panose="020B0604020202020204" pitchFamily="34" charset="0"/>
              </a:defRPr>
            </a:lvl1pPr>
          </a:lstStyle>
          <a:p>
            <a:r>
              <a:rPr lang="en-US" dirty="0"/>
              <a:t>Thank you</a:t>
            </a:r>
          </a:p>
        </p:txBody>
      </p:sp>
      <p:sp>
        <p:nvSpPr>
          <p:cNvPr id="5" name="Footer Placeholder 4"/>
          <p:cNvSpPr>
            <a:spLocks noGrp="1"/>
          </p:cNvSpPr>
          <p:nvPr>
            <p:ph type="ftr" sz="quarter" idx="11"/>
          </p:nvPr>
        </p:nvSpPr>
        <p:spPr>
          <a:xfrm>
            <a:off x="1727200" y="7318055"/>
            <a:ext cx="4663440" cy="413808"/>
          </a:xfrm>
        </p:spPr>
        <p:txBody>
          <a:bodyPr/>
          <a:lstStyle>
            <a:lvl1pPr>
              <a:defRPr>
                <a:solidFill>
                  <a:srgbClr val="193A54"/>
                </a:solidFill>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a:xfrm>
            <a:off x="9758680" y="7203864"/>
            <a:ext cx="3108960" cy="413808"/>
          </a:xfrm>
          <a:prstGeom prst="rect">
            <a:avLst/>
          </a:prstGeom>
        </p:spPr>
        <p:txBody>
          <a:bodyPr/>
          <a:lstStyle>
            <a:lvl1pPr>
              <a:defRPr>
                <a:solidFill>
                  <a:srgbClr val="193A54"/>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pic>
        <p:nvPicPr>
          <p:cNvPr id="12" name="Picture 11" descr="A large building with a clock tower&#10;&#10;AI-generated content may be incorrect.">
            <a:extLst>
              <a:ext uri="{FF2B5EF4-FFF2-40B4-BE49-F238E27FC236}">
                <a16:creationId xmlns:a16="http://schemas.microsoft.com/office/drawing/2014/main" id="{9C9BF36A-2114-2861-853B-800D1C2EF7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7989378" y="0"/>
            <a:ext cx="5828222" cy="7772400"/>
          </a:xfrm>
          <a:prstGeom prst="rect">
            <a:avLst/>
          </a:prstGeom>
        </p:spPr>
      </p:pic>
      <p:sp>
        <p:nvSpPr>
          <p:cNvPr id="9" name="Rectangle 8">
            <a:extLst>
              <a:ext uri="{FF2B5EF4-FFF2-40B4-BE49-F238E27FC236}">
                <a16:creationId xmlns:a16="http://schemas.microsoft.com/office/drawing/2014/main" id="{0F23EEFC-F17D-20E2-19B5-57978019C933}"/>
              </a:ext>
            </a:extLst>
          </p:cNvPr>
          <p:cNvSpPr>
            <a:spLocks noGrp="1" noRot="1" noMove="1" noResize="1" noEditPoints="1" noAdjustHandles="1" noChangeArrowheads="1" noChangeShapeType="1"/>
          </p:cNvSpPr>
          <p:nvPr userDrawn="1"/>
        </p:nvSpPr>
        <p:spPr>
          <a:xfrm>
            <a:off x="439377" y="410051"/>
            <a:ext cx="12938845" cy="6952295"/>
          </a:xfrm>
          <a:prstGeom prst="rect">
            <a:avLst/>
          </a:prstGeom>
          <a:noFill/>
          <a:ln w="57150">
            <a:solidFill>
              <a:srgbClr val="193A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73">
              <a:solidFill>
                <a:srgbClr val="193A54"/>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1E9C008-5633-CF7B-A4AC-A8BCEF03ACAD}"/>
              </a:ext>
            </a:extLst>
          </p:cNvPr>
          <p:cNvGrpSpPr>
            <a:grpSpLocks noGrp="1" noUngrp="1" noRot="1" noMove="1" noResize="1"/>
          </p:cNvGrpSpPr>
          <p:nvPr userDrawn="1"/>
        </p:nvGrpSpPr>
        <p:grpSpPr>
          <a:xfrm>
            <a:off x="542204" y="6658516"/>
            <a:ext cx="2552922" cy="659539"/>
            <a:chOff x="682881" y="6658516"/>
            <a:chExt cx="2552922" cy="659539"/>
          </a:xfrm>
        </p:grpSpPr>
        <p:pic>
          <p:nvPicPr>
            <p:cNvPr id="4" name="Picture 3">
              <a:extLst>
                <a:ext uri="{FF2B5EF4-FFF2-40B4-BE49-F238E27FC236}">
                  <a16:creationId xmlns:a16="http://schemas.microsoft.com/office/drawing/2014/main" id="{6E823BFE-7C6E-043C-C3F7-1F0E8E11E75A}"/>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021684" y="6713621"/>
              <a:ext cx="1214119" cy="560141"/>
            </a:xfrm>
            <a:prstGeom prst="rect">
              <a:avLst/>
            </a:prstGeom>
            <a:noFill/>
            <a:ln>
              <a:noFill/>
            </a:ln>
          </p:spPr>
        </p:pic>
        <p:pic>
          <p:nvPicPr>
            <p:cNvPr id="8" name="Picture 2">
              <a:extLst>
                <a:ext uri="{FF2B5EF4-FFF2-40B4-BE49-F238E27FC236}">
                  <a16:creationId xmlns:a16="http://schemas.microsoft.com/office/drawing/2014/main" id="{C85286DB-A3D2-2659-6C9D-A08F4D2C6B5E}"/>
                </a:ext>
              </a:extLst>
            </p:cNvPr>
            <p:cNvPicPr>
              <a:picLocks noGrp="1" noRo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82881" y="6728975"/>
              <a:ext cx="684571" cy="560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AI-generated content may be incorrect.">
              <a:extLst>
                <a:ext uri="{FF2B5EF4-FFF2-40B4-BE49-F238E27FC236}">
                  <a16:creationId xmlns:a16="http://schemas.microsoft.com/office/drawing/2014/main" id="{7C6FE9FC-C9EE-2229-5945-DAA9D7C752B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1367452" y="6658516"/>
              <a:ext cx="660982" cy="659539"/>
            </a:xfrm>
            <a:prstGeom prst="rect">
              <a:avLst/>
            </a:prstGeom>
          </p:spPr>
        </p:pic>
      </p:grpSp>
      <p:sp>
        <p:nvSpPr>
          <p:cNvPr id="13" name="Rectangle 12">
            <a:extLst>
              <a:ext uri="{FF2B5EF4-FFF2-40B4-BE49-F238E27FC236}">
                <a16:creationId xmlns:a16="http://schemas.microsoft.com/office/drawing/2014/main" id="{5C66186B-D8B6-E43B-AD39-2740F1A53E79}"/>
              </a:ext>
            </a:extLst>
          </p:cNvPr>
          <p:cNvSpPr>
            <a:spLocks noGrp="1" noRot="1" noMove="1" noResize="1" noEditPoints="1" noAdjustHandles="1" noChangeArrowheads="1" noChangeShapeType="1"/>
          </p:cNvSpPr>
          <p:nvPr userDrawn="1"/>
        </p:nvSpPr>
        <p:spPr>
          <a:xfrm>
            <a:off x="8909" y="3215640"/>
            <a:ext cx="853441" cy="1400045"/>
          </a:xfrm>
          <a:prstGeom prst="rect">
            <a:avLst/>
          </a:prstGeom>
          <a:solidFill>
            <a:srgbClr val="193A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629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9960" y="413809"/>
            <a:ext cx="11917680" cy="150230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49960" y="2069042"/>
            <a:ext cx="11917680" cy="49315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577080" y="7203864"/>
            <a:ext cx="4663440" cy="413808"/>
          </a:xfrm>
          <a:prstGeom prst="rect">
            <a:avLst/>
          </a:prstGeom>
        </p:spPr>
        <p:txBody>
          <a:bodyPr vert="horz" lIns="91440" tIns="45720" rIns="91440" bIns="45720" rtlCol="0" anchor="ctr"/>
          <a:lstStyle>
            <a:lvl1pPr algn="ctr">
              <a:defRPr sz="1360">
                <a:solidFill>
                  <a:schemeClr val="tx1">
                    <a:tint val="82000"/>
                  </a:schemeClr>
                </a:solidFill>
              </a:defRPr>
            </a:lvl1pPr>
          </a:lstStyle>
          <a:p>
            <a:endParaRPr lang="en-US"/>
          </a:p>
        </p:txBody>
      </p:sp>
    </p:spTree>
    <p:extLst>
      <p:ext uri="{BB962C8B-B14F-4D97-AF65-F5344CB8AC3E}">
        <p14:creationId xmlns:p14="http://schemas.microsoft.com/office/powerpoint/2010/main" val="30875000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0" r:id="rId3"/>
    <p:sldLayoutId id="2147483676" r:id="rId4"/>
    <p:sldLayoutId id="2147483681" r:id="rId5"/>
    <p:sldLayoutId id="2147483678" r:id="rId6"/>
    <p:sldLayoutId id="2147483691" r:id="rId7"/>
    <p:sldLayoutId id="2147483679" r:id="rId8"/>
    <p:sldLayoutId id="2147483684" r:id="rId9"/>
  </p:sldLayoutIdLst>
  <p:txStyles>
    <p:titleStyle>
      <a:lvl1pPr algn="l" defTabSz="1036290" rtl="0" eaLnBrk="1" latinLnBrk="0" hangingPunct="1">
        <a:lnSpc>
          <a:spcPct val="90000"/>
        </a:lnSpc>
        <a:spcBef>
          <a:spcPct val="0"/>
        </a:spcBef>
        <a:buNone/>
        <a:defRPr sz="4987" kern="1200">
          <a:solidFill>
            <a:schemeClr val="tx1"/>
          </a:solidFill>
          <a:latin typeface="Arial" panose="020B0604020202020204" pitchFamily="34" charset="0"/>
          <a:ea typeface="+mj-ea"/>
          <a:cs typeface="Arial" panose="020B0604020202020204" pitchFamily="34" charset="0"/>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Arial" panose="020B0604020202020204" pitchFamily="34" charset="0"/>
          <a:ea typeface="+mn-ea"/>
          <a:cs typeface="Arial" panose="020B0604020202020204" pitchFamily="34" charset="0"/>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Arial" panose="020B0604020202020204" pitchFamily="34" charset="0"/>
          <a:ea typeface="+mn-ea"/>
          <a:cs typeface="Arial" panose="020B0604020202020204" pitchFamily="34" charset="0"/>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Arial" panose="020B0604020202020204" pitchFamily="34" charset="0"/>
          <a:ea typeface="+mn-ea"/>
          <a:cs typeface="Arial" panose="020B0604020202020204" pitchFamily="34" charset="0"/>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Arial" panose="020B0604020202020204" pitchFamily="34" charset="0"/>
          <a:ea typeface="+mn-ea"/>
          <a:cs typeface="Arial" panose="020B0604020202020204" pitchFamily="34" charset="0"/>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mailto:michael.azaika@nrc.gov"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34527-BFBA-E7A2-F401-09A736AEFA18}"/>
              </a:ext>
            </a:extLst>
          </p:cNvPr>
          <p:cNvSpPr>
            <a:spLocks noGrp="1"/>
          </p:cNvSpPr>
          <p:nvPr>
            <p:ph type="ctrTitle"/>
          </p:nvPr>
        </p:nvSpPr>
        <p:spPr>
          <a:xfrm>
            <a:off x="1084656" y="762000"/>
            <a:ext cx="6392526" cy="2115231"/>
          </a:xfrm>
        </p:spPr>
        <p:txBody>
          <a:bodyPr>
            <a:normAutofit/>
          </a:bodyPr>
          <a:lstStyle/>
          <a:p>
            <a:pPr algn="ctr"/>
            <a:r>
              <a:rPr lang="en-US" sz="3200" dirty="0"/>
              <a:t>Applicability of Current Atmospheric Dispersion Models for Extreme, Persistent Cold Locations</a:t>
            </a:r>
          </a:p>
        </p:txBody>
      </p:sp>
      <p:sp>
        <p:nvSpPr>
          <p:cNvPr id="3" name="Subtitle 2">
            <a:extLst>
              <a:ext uri="{FF2B5EF4-FFF2-40B4-BE49-F238E27FC236}">
                <a16:creationId xmlns:a16="http://schemas.microsoft.com/office/drawing/2014/main" id="{C9314680-B850-00F3-20ED-CDC18542B1AB}"/>
              </a:ext>
            </a:extLst>
          </p:cNvPr>
          <p:cNvSpPr>
            <a:spLocks noGrp="1"/>
          </p:cNvSpPr>
          <p:nvPr>
            <p:ph type="subTitle" idx="1"/>
          </p:nvPr>
        </p:nvSpPr>
        <p:spPr/>
        <p:txBody>
          <a:bodyPr/>
          <a:lstStyle/>
          <a:p>
            <a:pPr algn="ctr"/>
            <a:r>
              <a:rPr lang="en-US" dirty="0"/>
              <a:t>U.S. NRC, Physical Scientist (Meteorologist)</a:t>
            </a:r>
          </a:p>
        </p:txBody>
      </p:sp>
      <p:sp>
        <p:nvSpPr>
          <p:cNvPr id="4" name="Text Placeholder 3">
            <a:extLst>
              <a:ext uri="{FF2B5EF4-FFF2-40B4-BE49-F238E27FC236}">
                <a16:creationId xmlns:a16="http://schemas.microsoft.com/office/drawing/2014/main" id="{12D72517-0DC5-685B-55E9-818622F9AE22}"/>
              </a:ext>
            </a:extLst>
          </p:cNvPr>
          <p:cNvSpPr>
            <a:spLocks noGrp="1"/>
          </p:cNvSpPr>
          <p:nvPr>
            <p:ph type="body" sz="quarter" idx="10"/>
          </p:nvPr>
        </p:nvSpPr>
        <p:spPr/>
        <p:txBody>
          <a:bodyPr/>
          <a:lstStyle/>
          <a:p>
            <a:pPr algn="ctr"/>
            <a:r>
              <a:rPr lang="en-US" dirty="0"/>
              <a:t>Michael D. Mazaika.</a:t>
            </a:r>
          </a:p>
        </p:txBody>
      </p:sp>
      <p:sp>
        <p:nvSpPr>
          <p:cNvPr id="5" name="Text Placeholder 4">
            <a:extLst>
              <a:ext uri="{FF2B5EF4-FFF2-40B4-BE49-F238E27FC236}">
                <a16:creationId xmlns:a16="http://schemas.microsoft.com/office/drawing/2014/main" id="{F4FC37E5-EBDB-D364-AEE3-1DBCF51777A2}"/>
              </a:ext>
            </a:extLst>
          </p:cNvPr>
          <p:cNvSpPr>
            <a:spLocks noGrp="1"/>
          </p:cNvSpPr>
          <p:nvPr>
            <p:ph type="body" sz="quarter" idx="13"/>
          </p:nvPr>
        </p:nvSpPr>
        <p:spPr/>
        <p:txBody>
          <a:bodyPr/>
          <a:lstStyle/>
          <a:p>
            <a:pPr algn="ctr"/>
            <a:r>
              <a:rPr lang="en-US" dirty="0"/>
              <a:t>May 13, 2025</a:t>
            </a:r>
          </a:p>
        </p:txBody>
      </p:sp>
    </p:spTree>
    <p:extLst>
      <p:ext uri="{BB962C8B-B14F-4D97-AF65-F5344CB8AC3E}">
        <p14:creationId xmlns:p14="http://schemas.microsoft.com/office/powerpoint/2010/main" val="653808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CAE1342F-9D43-C73E-8A7B-DFC9545732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D4B94-FFBC-DAD1-2AAA-2793212C696C}"/>
              </a:ext>
            </a:extLst>
          </p:cNvPr>
          <p:cNvSpPr>
            <a:spLocks noGrp="1"/>
          </p:cNvSpPr>
          <p:nvPr>
            <p:ph type="title"/>
          </p:nvPr>
        </p:nvSpPr>
        <p:spPr>
          <a:xfrm>
            <a:off x="2332383" y="463319"/>
            <a:ext cx="9660833" cy="698961"/>
          </a:xfrm>
        </p:spPr>
        <p:txBody>
          <a:bodyPr>
            <a:normAutofit/>
          </a:bodyPr>
          <a:lstStyle/>
          <a:p>
            <a:pPr marL="0" lvl="1" indent="0" algn="ctr">
              <a:buNone/>
            </a:pPr>
            <a:r>
              <a:rPr lang="en-US" sz="3200" b="1" i="1" u="sng" dirty="0">
                <a:latin typeface="Arial" panose="020B0604020202020204" pitchFamily="34" charset="0"/>
                <a:cs typeface="Arial" panose="020B0604020202020204" pitchFamily="34" charset="0"/>
              </a:rPr>
              <a:t>Atmospheric Dispersion Conditions</a:t>
            </a:r>
          </a:p>
        </p:txBody>
      </p:sp>
      <p:sp>
        <p:nvSpPr>
          <p:cNvPr id="3" name="Content Placeholder 2">
            <a:extLst>
              <a:ext uri="{FF2B5EF4-FFF2-40B4-BE49-F238E27FC236}">
                <a16:creationId xmlns:a16="http://schemas.microsoft.com/office/drawing/2014/main" id="{C76CFCC6-AC2C-978B-CF56-F4D9AE2667C0}"/>
              </a:ext>
            </a:extLst>
          </p:cNvPr>
          <p:cNvSpPr>
            <a:spLocks noGrp="1"/>
          </p:cNvSpPr>
          <p:nvPr>
            <p:ph idx="1"/>
          </p:nvPr>
        </p:nvSpPr>
        <p:spPr>
          <a:xfrm>
            <a:off x="967410" y="1473200"/>
            <a:ext cx="12245008" cy="5486400"/>
          </a:xfrm>
        </p:spPr>
        <p:txBody>
          <a:bodyPr>
            <a:noAutofit/>
          </a:bodyPr>
          <a:lstStyle/>
          <a:p>
            <a:pPr marL="342900" indent="-342900">
              <a:lnSpc>
                <a:spcPct val="8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Atmospheric dispersion has two parts:</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Transport – where does a release go and how fast does it get there</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Diffusion – how much does a release spread in the horizontal and vertical as it travels</a:t>
            </a:r>
          </a:p>
          <a:p>
            <a:pPr marL="342900" indent="-342900">
              <a:lnSpc>
                <a:spcPct val="80000"/>
              </a:lnSpc>
              <a:spcBef>
                <a:spcPts val="18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Transport:</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Where depends on wind direction(s) at plume height</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Plume height depends on release temperature, exit velocity, and ambient temperature</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How fast (or slow) depends on wind speed</a:t>
            </a:r>
          </a:p>
          <a:p>
            <a:pPr marL="342900" indent="-342900">
              <a:lnSpc>
                <a:spcPct val="80000"/>
              </a:lnSpc>
              <a:spcBef>
                <a:spcPts val="1800"/>
              </a:spcBef>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Diffusion or plume spread:</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Plume spread defines volume of air that release mixes into</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Volume controls dilution and dilution depends on physical and mechanical turbulence</a:t>
            </a:r>
          </a:p>
          <a:p>
            <a:pPr marL="800100" lvl="1" indent="-342900">
              <a:lnSpc>
                <a:spcPct val="80000"/>
              </a:lnSpc>
              <a:spcBef>
                <a:spcPts val="300"/>
              </a:spcBef>
              <a:spcAft>
                <a:spcPts val="600"/>
              </a:spcAft>
              <a:buFont typeface="Wingdings" panose="05000000000000000000" pitchFamily="2" charset="2"/>
              <a:buChar char="Ø"/>
            </a:pPr>
            <a:r>
              <a:rPr lang="en-US" sz="2300" dirty="0">
                <a:latin typeface="Arial" panose="020B0604020202020204" pitchFamily="34" charset="0"/>
                <a:cs typeface="Arial" panose="020B0604020202020204" pitchFamily="34" charset="0"/>
              </a:rPr>
              <a:t>NRC defines turbulence (physical by stability class, mechanical by structural wake)</a:t>
            </a:r>
          </a:p>
        </p:txBody>
      </p:sp>
      <p:sp>
        <p:nvSpPr>
          <p:cNvPr id="5" name="TextBox 4">
            <a:extLst>
              <a:ext uri="{FF2B5EF4-FFF2-40B4-BE49-F238E27FC236}">
                <a16:creationId xmlns:a16="http://schemas.microsoft.com/office/drawing/2014/main" id="{2327706B-8753-4433-E890-34D56B3389B8}"/>
              </a:ext>
            </a:extLst>
          </p:cNvPr>
          <p:cNvSpPr txBox="1"/>
          <p:nvPr/>
        </p:nvSpPr>
        <p:spPr>
          <a:xfrm>
            <a:off x="13212418" y="7085854"/>
            <a:ext cx="503582" cy="369332"/>
          </a:xfrm>
          <a:prstGeom prst="rect">
            <a:avLst/>
          </a:prstGeom>
          <a:noFill/>
        </p:spPr>
        <p:txBody>
          <a:bodyPr wrap="square" rtlCol="0">
            <a:spAutoFit/>
          </a:bodyPr>
          <a:lstStyle/>
          <a:p>
            <a:pPr algn="ctr"/>
            <a:r>
              <a:rPr lang="en-US" b="1" dirty="0"/>
              <a:t>10</a:t>
            </a:r>
          </a:p>
        </p:txBody>
      </p:sp>
    </p:spTree>
    <p:extLst>
      <p:ext uri="{BB962C8B-B14F-4D97-AF65-F5344CB8AC3E}">
        <p14:creationId xmlns:p14="http://schemas.microsoft.com/office/powerpoint/2010/main" val="1115926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651447F3-2A13-C7CC-231D-688C56669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76B5-B527-E94E-A6E2-84EF679CE97C}"/>
              </a:ext>
            </a:extLst>
          </p:cNvPr>
          <p:cNvSpPr>
            <a:spLocks noGrp="1"/>
          </p:cNvSpPr>
          <p:nvPr>
            <p:ph type="title"/>
          </p:nvPr>
        </p:nvSpPr>
        <p:spPr>
          <a:xfrm>
            <a:off x="781878" y="463827"/>
            <a:ext cx="9925879" cy="636103"/>
          </a:xfrm>
        </p:spPr>
        <p:txBody>
          <a:bodyPr>
            <a:normAutofit fontScale="90000"/>
          </a:bodyPr>
          <a:lstStyle/>
          <a:p>
            <a:pPr lvl="1" algn="ctr">
              <a:lnSpc>
                <a:spcPts val="3000"/>
              </a:lnSpc>
              <a:spcAft>
                <a:spcPts val="600"/>
              </a:spcAft>
            </a:pPr>
            <a:br>
              <a:rPr lang="en-US" sz="3200" i="1" dirty="0">
                <a:latin typeface="Arial" panose="020B0604020202020204" pitchFamily="34" charset="0"/>
                <a:cs typeface="Arial" panose="020B0604020202020204" pitchFamily="34" charset="0"/>
              </a:rPr>
            </a:br>
            <a:r>
              <a:rPr lang="en-US" sz="3300" b="1" i="1" u="sng" dirty="0">
                <a:latin typeface="Arial" panose="020B0604020202020204" pitchFamily="34" charset="0"/>
                <a:cs typeface="Arial" panose="020B0604020202020204" pitchFamily="34" charset="0"/>
              </a:rPr>
              <a:t>Example 1</a:t>
            </a:r>
            <a:r>
              <a:rPr lang="en-US" sz="3300" b="1" i="1" dirty="0">
                <a:latin typeface="Arial" panose="020B0604020202020204" pitchFamily="34" charset="0"/>
                <a:cs typeface="Arial" panose="020B0604020202020204" pitchFamily="34" charset="0"/>
              </a:rPr>
              <a:t> (1 of 2) – Duration of Sunlight (Hrs:Min)</a:t>
            </a:r>
            <a:br>
              <a:rPr lang="en-US" sz="3300" b="1" i="1" dirty="0">
                <a:latin typeface="Arial" panose="020B0604020202020204" pitchFamily="34" charset="0"/>
                <a:cs typeface="Arial" panose="020B0604020202020204" pitchFamily="34" charset="0"/>
              </a:rPr>
            </a:br>
            <a:r>
              <a:rPr lang="en-US" sz="1800" b="0" i="0" u="sng" strike="noStrike" baseline="0" dirty="0">
                <a:solidFill>
                  <a:schemeClr val="tx1"/>
                </a:solidFill>
                <a:latin typeface="Arial" panose="020B0604020202020204" pitchFamily="34" charset="0"/>
              </a:rPr>
              <a:t>Source: NASA, Goddard Institute for Space Studies, “ModelEAR5 Simulations”</a:t>
            </a:r>
            <a:br>
              <a:rPr lang="en-US" sz="3300" b="1" i="1" dirty="0">
                <a:solidFill>
                  <a:schemeClr val="tx1"/>
                </a:solidFill>
                <a:latin typeface="Arial" panose="020B0604020202020204" pitchFamily="34" charset="0"/>
                <a:cs typeface="Arial" panose="020B0604020202020204" pitchFamily="34" charset="0"/>
              </a:rPr>
            </a:br>
            <a:endParaRPr lang="en-US" sz="3300" b="1" dirty="0">
              <a:solidFill>
                <a:schemeClr val="tx1"/>
              </a:solidFill>
            </a:endParaRPr>
          </a:p>
        </p:txBody>
      </p:sp>
      <p:graphicFrame>
        <p:nvGraphicFramePr>
          <p:cNvPr id="10" name="Content Placeholder 9">
            <a:extLst>
              <a:ext uri="{FF2B5EF4-FFF2-40B4-BE49-F238E27FC236}">
                <a16:creationId xmlns:a16="http://schemas.microsoft.com/office/drawing/2014/main" id="{AD476E28-D048-CA73-EF05-31DF73AD62BE}"/>
              </a:ext>
            </a:extLst>
          </p:cNvPr>
          <p:cNvGraphicFramePr>
            <a:graphicFrameLocks noGrp="1"/>
          </p:cNvGraphicFramePr>
          <p:nvPr>
            <p:ph sz="half" idx="1"/>
            <p:extLst>
              <p:ext uri="{D42A27DB-BD31-4B8C-83A1-F6EECF244321}">
                <p14:modId xmlns:p14="http://schemas.microsoft.com/office/powerpoint/2010/main" val="2362996483"/>
              </p:ext>
            </p:extLst>
          </p:nvPr>
        </p:nvGraphicFramePr>
        <p:xfrm>
          <a:off x="904116" y="1325217"/>
          <a:ext cx="9604860" cy="6163176"/>
        </p:xfrm>
        <a:graphic>
          <a:graphicData uri="http://schemas.openxmlformats.org/drawingml/2006/table">
            <a:tbl>
              <a:tblPr firstRow="1" bandRow="1">
                <a:tableStyleId>{5C22544A-7EE6-4342-B048-85BDC9FD1C3A}</a:tableStyleId>
              </a:tblPr>
              <a:tblGrid>
                <a:gridCol w="1920972">
                  <a:extLst>
                    <a:ext uri="{9D8B030D-6E8A-4147-A177-3AD203B41FA5}">
                      <a16:colId xmlns:a16="http://schemas.microsoft.com/office/drawing/2014/main" val="2792224221"/>
                    </a:ext>
                  </a:extLst>
                </a:gridCol>
                <a:gridCol w="1920972">
                  <a:extLst>
                    <a:ext uri="{9D8B030D-6E8A-4147-A177-3AD203B41FA5}">
                      <a16:colId xmlns:a16="http://schemas.microsoft.com/office/drawing/2014/main" val="4183815563"/>
                    </a:ext>
                  </a:extLst>
                </a:gridCol>
                <a:gridCol w="1920972">
                  <a:extLst>
                    <a:ext uri="{9D8B030D-6E8A-4147-A177-3AD203B41FA5}">
                      <a16:colId xmlns:a16="http://schemas.microsoft.com/office/drawing/2014/main" val="3761224914"/>
                    </a:ext>
                  </a:extLst>
                </a:gridCol>
                <a:gridCol w="1920972">
                  <a:extLst>
                    <a:ext uri="{9D8B030D-6E8A-4147-A177-3AD203B41FA5}">
                      <a16:colId xmlns:a16="http://schemas.microsoft.com/office/drawing/2014/main" val="2387191553"/>
                    </a:ext>
                  </a:extLst>
                </a:gridCol>
                <a:gridCol w="1920972">
                  <a:extLst>
                    <a:ext uri="{9D8B030D-6E8A-4147-A177-3AD203B41FA5}">
                      <a16:colId xmlns:a16="http://schemas.microsoft.com/office/drawing/2014/main" val="706522591"/>
                    </a:ext>
                  </a:extLst>
                </a:gridCol>
              </a:tblGrid>
              <a:tr h="460258">
                <a:tc>
                  <a:txBody>
                    <a:bodyPr/>
                    <a:lstStyle/>
                    <a:p>
                      <a:pPr algn="ctr"/>
                      <a:endParaRPr lang="en-US" dirty="0"/>
                    </a:p>
                  </a:txBody>
                  <a:tcPr/>
                </a:tc>
                <a:tc>
                  <a:txBody>
                    <a:bodyPr/>
                    <a:lstStyle/>
                    <a:p>
                      <a:pPr algn="ctr"/>
                      <a:r>
                        <a:rPr lang="en-US" sz="1800" b="1" kern="1200" dirty="0">
                          <a:solidFill>
                            <a:schemeClr val="lt1"/>
                          </a:solidFill>
                          <a:effectLst/>
                          <a:latin typeface="Arial" panose="020B0604020202020204" pitchFamily="34" charset="0"/>
                          <a:ea typeface="+mn-ea"/>
                          <a:cs typeface="Arial" panose="020B0604020202020204" pitchFamily="34" charset="0"/>
                        </a:rPr>
                        <a:t>Utqiagvik (Barrow)</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dirty="0">
                          <a:latin typeface="Arial" panose="020B0604020202020204" pitchFamily="34" charset="0"/>
                          <a:cs typeface="Arial" panose="020B0604020202020204" pitchFamily="34" charset="0"/>
                        </a:rPr>
                        <a:t>Fairbanks</a:t>
                      </a:r>
                    </a:p>
                  </a:txBody>
                  <a:tcPr anchor="ctr"/>
                </a:tc>
                <a:tc>
                  <a:txBody>
                    <a:bodyPr/>
                    <a:lstStyle/>
                    <a:p>
                      <a:pPr algn="ctr"/>
                      <a:r>
                        <a:rPr lang="en-US" sz="1800" dirty="0">
                          <a:latin typeface="Arial" panose="020B0604020202020204" pitchFamily="34" charset="0"/>
                          <a:cs typeface="Arial" panose="020B0604020202020204" pitchFamily="34" charset="0"/>
                        </a:rPr>
                        <a:t>Anchorage</a:t>
                      </a:r>
                    </a:p>
                  </a:txBody>
                  <a:tcPr anchor="ctr"/>
                </a:tc>
                <a:tc>
                  <a:txBody>
                    <a:bodyPr/>
                    <a:lstStyle/>
                    <a:p>
                      <a:pPr algn="ctr"/>
                      <a:r>
                        <a:rPr lang="en-US" sz="1800" dirty="0">
                          <a:latin typeface="Arial" panose="020B0604020202020204" pitchFamily="34" charset="0"/>
                          <a:cs typeface="Arial" panose="020B0604020202020204" pitchFamily="34" charset="0"/>
                        </a:rPr>
                        <a:t>Annette</a:t>
                      </a:r>
                    </a:p>
                  </a:txBody>
                  <a:tcPr anchor="ctr"/>
                </a:tc>
                <a:extLst>
                  <a:ext uri="{0D108BD9-81ED-4DB2-BD59-A6C34878D82A}">
                    <a16:rowId xmlns:a16="http://schemas.microsoft.com/office/drawing/2014/main" val="380790268"/>
                  </a:ext>
                </a:extLst>
              </a:tr>
              <a:tr h="460258">
                <a:tc>
                  <a:txBody>
                    <a:bodyPr/>
                    <a:lstStyle/>
                    <a:p>
                      <a:pPr algn="ctr"/>
                      <a:r>
                        <a:rPr lang="en-US" dirty="0"/>
                        <a:t>Jan</a:t>
                      </a:r>
                    </a:p>
                  </a:txBody>
                  <a:tcPr/>
                </a:tc>
                <a:tc>
                  <a:txBody>
                    <a:bodyPr/>
                    <a:lstStyle/>
                    <a:p>
                      <a:pPr algn="ctr"/>
                      <a:r>
                        <a:rPr lang="en-US" sz="1700" dirty="0">
                          <a:latin typeface="Arial" panose="020B0604020202020204" pitchFamily="34" charset="0"/>
                          <a:cs typeface="Arial" panose="020B0604020202020204" pitchFamily="34" charset="0"/>
                        </a:rPr>
                        <a:t>0:00</a:t>
                      </a:r>
                    </a:p>
                  </a:txBody>
                  <a:tcPr anchor="ctr"/>
                </a:tc>
                <a:tc>
                  <a:txBody>
                    <a:bodyPr/>
                    <a:lstStyle/>
                    <a:p>
                      <a:pPr algn="ctr"/>
                      <a:r>
                        <a:rPr lang="en-US" sz="1700" dirty="0">
                          <a:latin typeface="Arial" panose="020B0604020202020204" pitchFamily="34" charset="0"/>
                          <a:cs typeface="Arial" panose="020B0604020202020204" pitchFamily="34" charset="0"/>
                        </a:rPr>
                        <a:t>4:03</a:t>
                      </a:r>
                    </a:p>
                  </a:txBody>
                  <a:tcPr anchor="ctr"/>
                </a:tc>
                <a:tc>
                  <a:txBody>
                    <a:bodyPr/>
                    <a:lstStyle/>
                    <a:p>
                      <a:pPr algn="ctr"/>
                      <a:r>
                        <a:rPr lang="en-US" sz="1700" dirty="0">
                          <a:latin typeface="Arial" panose="020B0604020202020204" pitchFamily="34" charset="0"/>
                          <a:cs typeface="Arial" panose="020B0604020202020204" pitchFamily="34" charset="0"/>
                        </a:rPr>
                        <a:t>5:40</a:t>
                      </a:r>
                    </a:p>
                  </a:txBody>
                  <a:tcPr anchor="ctr"/>
                </a:tc>
                <a:tc>
                  <a:txBody>
                    <a:bodyPr/>
                    <a:lstStyle/>
                    <a:p>
                      <a:pPr algn="ctr"/>
                      <a:r>
                        <a:rPr lang="en-US" sz="1700" dirty="0">
                          <a:latin typeface="Arial" panose="020B0604020202020204" pitchFamily="34" charset="0"/>
                          <a:cs typeface="Arial" panose="020B0604020202020204" pitchFamily="34" charset="0"/>
                        </a:rPr>
                        <a:t>7:17</a:t>
                      </a:r>
                    </a:p>
                  </a:txBody>
                  <a:tcPr anchor="ctr"/>
                </a:tc>
                <a:extLst>
                  <a:ext uri="{0D108BD9-81ED-4DB2-BD59-A6C34878D82A}">
                    <a16:rowId xmlns:a16="http://schemas.microsoft.com/office/drawing/2014/main" val="1882421584"/>
                  </a:ext>
                </a:extLst>
              </a:tr>
              <a:tr h="460258">
                <a:tc>
                  <a:txBody>
                    <a:bodyPr/>
                    <a:lstStyle/>
                    <a:p>
                      <a:pPr algn="ctr"/>
                      <a:r>
                        <a:rPr lang="en-US" dirty="0"/>
                        <a:t>Feb</a:t>
                      </a:r>
                    </a:p>
                  </a:txBody>
                  <a:tcPr/>
                </a:tc>
                <a:tc>
                  <a:txBody>
                    <a:bodyPr/>
                    <a:lstStyle/>
                    <a:p>
                      <a:pPr algn="ctr"/>
                      <a:r>
                        <a:rPr lang="en-US" sz="1700" dirty="0">
                          <a:latin typeface="Arial" panose="020B0604020202020204" pitchFamily="34" charset="0"/>
                          <a:cs typeface="Arial" panose="020B0604020202020204" pitchFamily="34" charset="0"/>
                        </a:rPr>
                        <a:t>4:16</a:t>
                      </a:r>
                    </a:p>
                  </a:txBody>
                  <a:tcPr anchor="ctr"/>
                </a:tc>
                <a:tc>
                  <a:txBody>
                    <a:bodyPr/>
                    <a:lstStyle/>
                    <a:p>
                      <a:pPr algn="ctr"/>
                      <a:r>
                        <a:rPr lang="en-US" sz="1700" dirty="0">
                          <a:latin typeface="Arial" panose="020B0604020202020204" pitchFamily="34" charset="0"/>
                          <a:cs typeface="Arial" panose="020B0604020202020204" pitchFamily="34" charset="0"/>
                        </a:rPr>
                        <a:t>6:59</a:t>
                      </a:r>
                    </a:p>
                  </a:txBody>
                  <a:tcPr anchor="ctr"/>
                </a:tc>
                <a:tc>
                  <a:txBody>
                    <a:bodyPr/>
                    <a:lstStyle/>
                    <a:p>
                      <a:pPr algn="ctr"/>
                      <a:r>
                        <a:rPr lang="en-US" sz="1700" dirty="0">
                          <a:latin typeface="Arial" panose="020B0604020202020204" pitchFamily="34" charset="0"/>
                          <a:cs typeface="Arial" panose="020B0604020202020204" pitchFamily="34" charset="0"/>
                        </a:rPr>
                        <a:t>7:48</a:t>
                      </a:r>
                    </a:p>
                  </a:txBody>
                  <a:tcPr anchor="ctr"/>
                </a:tc>
                <a:tc>
                  <a:txBody>
                    <a:bodyPr/>
                    <a:lstStyle/>
                    <a:p>
                      <a:pPr algn="ctr"/>
                      <a:r>
                        <a:rPr lang="en-US" sz="1700" dirty="0">
                          <a:latin typeface="Arial" panose="020B0604020202020204" pitchFamily="34" charset="0"/>
                          <a:cs typeface="Arial" panose="020B0604020202020204" pitchFamily="34" charset="0"/>
                        </a:rPr>
                        <a:t>8:47</a:t>
                      </a:r>
                    </a:p>
                  </a:txBody>
                  <a:tcPr anchor="ctr"/>
                </a:tc>
                <a:extLst>
                  <a:ext uri="{0D108BD9-81ED-4DB2-BD59-A6C34878D82A}">
                    <a16:rowId xmlns:a16="http://schemas.microsoft.com/office/drawing/2014/main" val="1385994658"/>
                  </a:ext>
                </a:extLst>
              </a:tr>
              <a:tr h="460258">
                <a:tc>
                  <a:txBody>
                    <a:bodyPr/>
                    <a:lstStyle/>
                    <a:p>
                      <a:pPr algn="ctr"/>
                      <a:r>
                        <a:rPr lang="en-US" dirty="0"/>
                        <a:t>Mar</a:t>
                      </a:r>
                    </a:p>
                  </a:txBody>
                  <a:tcPr/>
                </a:tc>
                <a:tc>
                  <a:txBody>
                    <a:bodyPr/>
                    <a:lstStyle/>
                    <a:p>
                      <a:pPr algn="ctr"/>
                      <a:r>
                        <a:rPr lang="en-US" sz="1700" dirty="0">
                          <a:latin typeface="Arial" panose="020B0604020202020204" pitchFamily="34" charset="0"/>
                          <a:cs typeface="Arial" panose="020B0604020202020204" pitchFamily="34" charset="0"/>
                        </a:rPr>
                        <a:t>9:25</a:t>
                      </a:r>
                    </a:p>
                  </a:txBody>
                  <a:tcPr anchor="ctr"/>
                </a:tc>
                <a:tc>
                  <a:txBody>
                    <a:bodyPr/>
                    <a:lstStyle/>
                    <a:p>
                      <a:pPr algn="ctr"/>
                      <a:r>
                        <a:rPr lang="en-US" sz="1700" dirty="0">
                          <a:latin typeface="Arial" panose="020B0604020202020204" pitchFamily="34" charset="0"/>
                          <a:cs typeface="Arial" panose="020B0604020202020204" pitchFamily="34" charset="0"/>
                        </a:rPr>
                        <a:t>10:10</a:t>
                      </a:r>
                    </a:p>
                  </a:txBody>
                  <a:tcPr anchor="ctr"/>
                </a:tc>
                <a:tc>
                  <a:txBody>
                    <a:bodyPr/>
                    <a:lstStyle/>
                    <a:p>
                      <a:pPr algn="ctr"/>
                      <a:r>
                        <a:rPr lang="en-US" sz="1700" dirty="0">
                          <a:latin typeface="Arial" panose="020B0604020202020204" pitchFamily="34" charset="0"/>
                          <a:cs typeface="Arial" panose="020B0604020202020204" pitchFamily="34" charset="0"/>
                        </a:rPr>
                        <a:t>10:26</a:t>
                      </a:r>
                    </a:p>
                  </a:txBody>
                  <a:tcPr anchor="ctr"/>
                </a:tc>
                <a:tc>
                  <a:txBody>
                    <a:bodyPr/>
                    <a:lstStyle/>
                    <a:p>
                      <a:pPr algn="ctr"/>
                      <a:r>
                        <a:rPr lang="en-US" sz="1700" dirty="0">
                          <a:latin typeface="Arial" panose="020B0604020202020204" pitchFamily="34" charset="0"/>
                          <a:cs typeface="Arial" panose="020B0604020202020204" pitchFamily="34" charset="0"/>
                        </a:rPr>
                        <a:t>10:47</a:t>
                      </a:r>
                    </a:p>
                  </a:txBody>
                  <a:tcPr anchor="ctr"/>
                </a:tc>
                <a:extLst>
                  <a:ext uri="{0D108BD9-81ED-4DB2-BD59-A6C34878D82A}">
                    <a16:rowId xmlns:a16="http://schemas.microsoft.com/office/drawing/2014/main" val="2640049728"/>
                  </a:ext>
                </a:extLst>
              </a:tr>
              <a:tr h="460258">
                <a:tc>
                  <a:txBody>
                    <a:bodyPr/>
                    <a:lstStyle/>
                    <a:p>
                      <a:pPr algn="ctr"/>
                      <a:r>
                        <a:rPr lang="en-US" dirty="0"/>
                        <a:t>Apr</a:t>
                      </a:r>
                    </a:p>
                  </a:txBody>
                  <a:tcPr/>
                </a:tc>
                <a:tc>
                  <a:txBody>
                    <a:bodyPr/>
                    <a:lstStyle/>
                    <a:p>
                      <a:pPr algn="ctr"/>
                      <a:r>
                        <a:rPr lang="en-US" sz="1700" dirty="0">
                          <a:latin typeface="Arial" panose="020B0604020202020204" pitchFamily="34" charset="0"/>
                          <a:cs typeface="Arial" panose="020B0604020202020204" pitchFamily="34" charset="0"/>
                        </a:rPr>
                        <a:t>14:17</a:t>
                      </a:r>
                    </a:p>
                  </a:txBody>
                  <a:tcPr anchor="ctr"/>
                </a:tc>
                <a:tc>
                  <a:txBody>
                    <a:bodyPr/>
                    <a:lstStyle/>
                    <a:p>
                      <a:pPr algn="ctr"/>
                      <a:r>
                        <a:rPr lang="en-US" sz="1700" dirty="0">
                          <a:latin typeface="Arial" panose="020B0604020202020204" pitchFamily="34" charset="0"/>
                          <a:cs typeface="Arial" panose="020B0604020202020204" pitchFamily="34" charset="0"/>
                        </a:rPr>
                        <a:t>13:39</a:t>
                      </a:r>
                    </a:p>
                  </a:txBody>
                  <a:tcPr anchor="ctr"/>
                </a:tc>
                <a:tc>
                  <a:txBody>
                    <a:bodyPr/>
                    <a:lstStyle/>
                    <a:p>
                      <a:pPr algn="ctr"/>
                      <a:r>
                        <a:rPr lang="en-US" sz="1700" dirty="0">
                          <a:latin typeface="Arial" panose="020B0604020202020204" pitchFamily="34" charset="0"/>
                          <a:cs typeface="Arial" panose="020B0604020202020204" pitchFamily="34" charset="0"/>
                        </a:rPr>
                        <a:t>13:25</a:t>
                      </a:r>
                    </a:p>
                  </a:txBody>
                  <a:tcPr anchor="ctr"/>
                </a:tc>
                <a:tc>
                  <a:txBody>
                    <a:bodyPr/>
                    <a:lstStyle/>
                    <a:p>
                      <a:pPr algn="ctr"/>
                      <a:r>
                        <a:rPr lang="en-US" sz="1700" dirty="0">
                          <a:latin typeface="Arial" panose="020B0604020202020204" pitchFamily="34" charset="0"/>
                          <a:cs typeface="Arial" panose="020B0604020202020204" pitchFamily="34" charset="0"/>
                        </a:rPr>
                        <a:t>13:07</a:t>
                      </a:r>
                    </a:p>
                  </a:txBody>
                  <a:tcPr anchor="ctr"/>
                </a:tc>
                <a:extLst>
                  <a:ext uri="{0D108BD9-81ED-4DB2-BD59-A6C34878D82A}">
                    <a16:rowId xmlns:a16="http://schemas.microsoft.com/office/drawing/2014/main" val="3450043042"/>
                  </a:ext>
                </a:extLst>
              </a:tr>
              <a:tr h="460258">
                <a:tc>
                  <a:txBody>
                    <a:bodyPr/>
                    <a:lstStyle/>
                    <a:p>
                      <a:pPr algn="ctr"/>
                      <a:r>
                        <a:rPr lang="en-US" dirty="0"/>
                        <a:t>May</a:t>
                      </a:r>
                    </a:p>
                  </a:txBody>
                  <a:tcPr/>
                </a:tc>
                <a:tc>
                  <a:txBody>
                    <a:bodyPr/>
                    <a:lstStyle/>
                    <a:p>
                      <a:pPr algn="ctr"/>
                      <a:r>
                        <a:rPr lang="en-US" sz="1700" dirty="0">
                          <a:latin typeface="Arial" panose="020B0604020202020204" pitchFamily="34" charset="0"/>
                          <a:cs typeface="Arial" panose="020B0604020202020204" pitchFamily="34" charset="0"/>
                        </a:rPr>
                        <a:t>19:50</a:t>
                      </a:r>
                    </a:p>
                  </a:txBody>
                  <a:tcPr anchor="ctr"/>
                </a:tc>
                <a:tc>
                  <a:txBody>
                    <a:bodyPr/>
                    <a:lstStyle/>
                    <a:p>
                      <a:pPr algn="ctr"/>
                      <a:r>
                        <a:rPr lang="en-US" sz="1700" dirty="0">
                          <a:latin typeface="Arial" panose="020B0604020202020204" pitchFamily="34" charset="0"/>
                          <a:cs typeface="Arial" panose="020B0604020202020204" pitchFamily="34" charset="0"/>
                        </a:rPr>
                        <a:t>17:05</a:t>
                      </a:r>
                    </a:p>
                  </a:txBody>
                  <a:tcPr anchor="ctr"/>
                </a:tc>
                <a:tc>
                  <a:txBody>
                    <a:bodyPr/>
                    <a:lstStyle/>
                    <a:p>
                      <a:pPr algn="ctr"/>
                      <a:r>
                        <a:rPr lang="en-US" sz="1700" dirty="0">
                          <a:latin typeface="Arial" panose="020B0604020202020204" pitchFamily="34" charset="0"/>
                          <a:cs typeface="Arial" panose="020B0604020202020204" pitchFamily="34" charset="0"/>
                        </a:rPr>
                        <a:t>16:15</a:t>
                      </a:r>
                    </a:p>
                  </a:txBody>
                  <a:tcPr anchor="ctr"/>
                </a:tc>
                <a:tc>
                  <a:txBody>
                    <a:bodyPr/>
                    <a:lstStyle/>
                    <a:p>
                      <a:pPr algn="ctr"/>
                      <a:r>
                        <a:rPr lang="en-US" sz="1700" dirty="0">
                          <a:latin typeface="Arial" panose="020B0604020202020204" pitchFamily="34" charset="0"/>
                          <a:cs typeface="Arial" panose="020B0604020202020204" pitchFamily="34" charset="0"/>
                        </a:rPr>
                        <a:t>15:18</a:t>
                      </a:r>
                    </a:p>
                  </a:txBody>
                  <a:tcPr anchor="ctr"/>
                </a:tc>
                <a:extLst>
                  <a:ext uri="{0D108BD9-81ED-4DB2-BD59-A6C34878D82A}">
                    <a16:rowId xmlns:a16="http://schemas.microsoft.com/office/drawing/2014/main" val="3354767057"/>
                  </a:ext>
                </a:extLst>
              </a:tr>
              <a:tr h="460258">
                <a:tc>
                  <a:txBody>
                    <a:bodyPr/>
                    <a:lstStyle/>
                    <a:p>
                      <a:pPr algn="ctr"/>
                      <a:r>
                        <a:rPr lang="en-US" dirty="0"/>
                        <a:t>Jun</a:t>
                      </a:r>
                    </a:p>
                  </a:txBody>
                  <a:tcPr/>
                </a:tc>
                <a:tc>
                  <a:txBody>
                    <a:bodyPr/>
                    <a:lstStyle/>
                    <a:p>
                      <a:pPr algn="ctr"/>
                      <a:r>
                        <a:rPr lang="en-US" sz="1700" dirty="0">
                          <a:latin typeface="Arial" panose="020B0604020202020204" pitchFamily="34" charset="0"/>
                          <a:cs typeface="Arial" panose="020B0604020202020204" pitchFamily="34" charset="0"/>
                        </a:rPr>
                        <a:t>24:00</a:t>
                      </a:r>
                    </a:p>
                  </a:txBody>
                  <a:tcPr anchor="ctr"/>
                </a:tc>
                <a:tc>
                  <a:txBody>
                    <a:bodyPr/>
                    <a:lstStyle/>
                    <a:p>
                      <a:pPr algn="ctr"/>
                      <a:r>
                        <a:rPr lang="en-US" sz="1700" dirty="0">
                          <a:latin typeface="Arial" panose="020B0604020202020204" pitchFamily="34" charset="0"/>
                          <a:cs typeface="Arial" panose="020B0604020202020204" pitchFamily="34" charset="0"/>
                        </a:rPr>
                        <a:t>20:37</a:t>
                      </a:r>
                    </a:p>
                  </a:txBody>
                  <a:tcPr anchor="ctr"/>
                </a:tc>
                <a:tc>
                  <a:txBody>
                    <a:bodyPr/>
                    <a:lstStyle/>
                    <a:p>
                      <a:pPr algn="ctr"/>
                      <a:r>
                        <a:rPr lang="en-US" sz="1700" dirty="0">
                          <a:latin typeface="Arial" panose="020B0604020202020204" pitchFamily="34" charset="0"/>
                          <a:cs typeface="Arial" panose="020B0604020202020204" pitchFamily="34" charset="0"/>
                        </a:rPr>
                        <a:t>18:45</a:t>
                      </a:r>
                    </a:p>
                  </a:txBody>
                  <a:tcPr anchor="ctr"/>
                </a:tc>
                <a:tc>
                  <a:txBody>
                    <a:bodyPr/>
                    <a:lstStyle/>
                    <a:p>
                      <a:pPr algn="ctr"/>
                      <a:r>
                        <a:rPr lang="en-US" sz="1700" dirty="0">
                          <a:latin typeface="Arial" panose="020B0604020202020204" pitchFamily="34" charset="0"/>
                          <a:cs typeface="Arial" panose="020B0604020202020204" pitchFamily="34" charset="0"/>
                        </a:rPr>
                        <a:t>17:02</a:t>
                      </a:r>
                    </a:p>
                  </a:txBody>
                  <a:tcPr anchor="ctr"/>
                </a:tc>
                <a:extLst>
                  <a:ext uri="{0D108BD9-81ED-4DB2-BD59-A6C34878D82A}">
                    <a16:rowId xmlns:a16="http://schemas.microsoft.com/office/drawing/2014/main" val="2333912378"/>
                  </a:ext>
                </a:extLst>
              </a:tr>
              <a:tr h="460258">
                <a:tc>
                  <a:txBody>
                    <a:bodyPr/>
                    <a:lstStyle/>
                    <a:p>
                      <a:pPr algn="ctr"/>
                      <a:r>
                        <a:rPr lang="en-US" dirty="0"/>
                        <a:t>Jul</a:t>
                      </a:r>
                    </a:p>
                  </a:txBody>
                  <a:tcPr/>
                </a:tc>
                <a:tc>
                  <a:txBody>
                    <a:bodyPr/>
                    <a:lstStyle/>
                    <a:p>
                      <a:pPr algn="ctr"/>
                      <a:r>
                        <a:rPr lang="en-US" sz="1700" dirty="0">
                          <a:latin typeface="Arial" panose="020B0604020202020204" pitchFamily="34" charset="0"/>
                          <a:cs typeface="Arial" panose="020B0604020202020204" pitchFamily="34" charset="0"/>
                        </a:rPr>
                        <a:t>24:00</a:t>
                      </a:r>
                    </a:p>
                  </a:txBody>
                  <a:tcPr anchor="ctr"/>
                </a:tc>
                <a:tc>
                  <a:txBody>
                    <a:bodyPr/>
                    <a:lstStyle/>
                    <a:p>
                      <a:pPr algn="ctr"/>
                      <a:r>
                        <a:rPr lang="en-US" sz="1700" dirty="0">
                          <a:latin typeface="Arial" panose="020B0604020202020204" pitchFamily="34" charset="0"/>
                          <a:cs typeface="Arial" panose="020B0604020202020204" pitchFamily="34" charset="0"/>
                        </a:rPr>
                        <a:t>21:26</a:t>
                      </a:r>
                    </a:p>
                  </a:txBody>
                  <a:tcPr anchor="ctr"/>
                </a:tc>
                <a:tc>
                  <a:txBody>
                    <a:bodyPr/>
                    <a:lstStyle/>
                    <a:p>
                      <a:pPr algn="ctr"/>
                      <a:r>
                        <a:rPr lang="en-US" sz="1700" dirty="0">
                          <a:latin typeface="Arial" panose="020B0604020202020204" pitchFamily="34" charset="0"/>
                          <a:cs typeface="Arial" panose="020B0604020202020204" pitchFamily="34" charset="0"/>
                        </a:rPr>
                        <a:t>19:11</a:t>
                      </a:r>
                    </a:p>
                  </a:txBody>
                  <a:tcPr anchor="ctr"/>
                </a:tc>
                <a:tc>
                  <a:txBody>
                    <a:bodyPr/>
                    <a:lstStyle/>
                    <a:p>
                      <a:pPr algn="ctr"/>
                      <a:r>
                        <a:rPr lang="en-US" sz="1700" dirty="0">
                          <a:latin typeface="Arial" panose="020B0604020202020204" pitchFamily="34" charset="0"/>
                          <a:cs typeface="Arial" panose="020B0604020202020204" pitchFamily="34" charset="0"/>
                        </a:rPr>
                        <a:t>17:18</a:t>
                      </a:r>
                    </a:p>
                  </a:txBody>
                  <a:tcPr anchor="ctr"/>
                </a:tc>
                <a:extLst>
                  <a:ext uri="{0D108BD9-81ED-4DB2-BD59-A6C34878D82A}">
                    <a16:rowId xmlns:a16="http://schemas.microsoft.com/office/drawing/2014/main" val="2302644801"/>
                  </a:ext>
                </a:extLst>
              </a:tr>
              <a:tr h="460258">
                <a:tc>
                  <a:txBody>
                    <a:bodyPr/>
                    <a:lstStyle/>
                    <a:p>
                      <a:pPr algn="ctr"/>
                      <a:r>
                        <a:rPr lang="en-US" dirty="0"/>
                        <a:t>Aug</a:t>
                      </a:r>
                    </a:p>
                  </a:txBody>
                  <a:tcPr/>
                </a:tc>
                <a:tc>
                  <a:txBody>
                    <a:bodyPr/>
                    <a:lstStyle/>
                    <a:p>
                      <a:pPr algn="ctr"/>
                      <a:r>
                        <a:rPr lang="en-US" sz="1700" dirty="0">
                          <a:latin typeface="Arial" panose="020B0604020202020204" pitchFamily="34" charset="0"/>
                          <a:cs typeface="Arial" panose="020B0604020202020204" pitchFamily="34" charset="0"/>
                        </a:rPr>
                        <a:t>23:33</a:t>
                      </a:r>
                    </a:p>
                  </a:txBody>
                  <a:tcPr anchor="ctr"/>
                </a:tc>
                <a:tc>
                  <a:txBody>
                    <a:bodyPr/>
                    <a:lstStyle/>
                    <a:p>
                      <a:pPr algn="ctr"/>
                      <a:r>
                        <a:rPr lang="en-US" sz="1700" dirty="0">
                          <a:latin typeface="Arial" panose="020B0604020202020204" pitchFamily="34" charset="0"/>
                          <a:cs typeface="Arial" panose="020B0604020202020204" pitchFamily="34" charset="0"/>
                        </a:rPr>
                        <a:t>18:10</a:t>
                      </a:r>
                    </a:p>
                  </a:txBody>
                  <a:tcPr anchor="ctr"/>
                </a:tc>
                <a:tc>
                  <a:txBody>
                    <a:bodyPr/>
                    <a:lstStyle/>
                    <a:p>
                      <a:pPr algn="ctr"/>
                      <a:r>
                        <a:rPr lang="en-US" sz="1700" dirty="0">
                          <a:latin typeface="Arial" panose="020B0604020202020204" pitchFamily="34" charset="0"/>
                          <a:cs typeface="Arial" panose="020B0604020202020204" pitchFamily="34" charset="0"/>
                        </a:rPr>
                        <a:t>17:05</a:t>
                      </a:r>
                    </a:p>
                  </a:txBody>
                  <a:tcPr anchor="ctr"/>
                </a:tc>
                <a:tc>
                  <a:txBody>
                    <a:bodyPr/>
                    <a:lstStyle/>
                    <a:p>
                      <a:pPr algn="ctr"/>
                      <a:r>
                        <a:rPr lang="en-US" sz="1700" dirty="0">
                          <a:latin typeface="Arial" panose="020B0604020202020204" pitchFamily="34" charset="0"/>
                          <a:cs typeface="Arial" panose="020B0604020202020204" pitchFamily="34" charset="0"/>
                        </a:rPr>
                        <a:t>15:54</a:t>
                      </a:r>
                    </a:p>
                  </a:txBody>
                  <a:tcPr anchor="ctr"/>
                </a:tc>
                <a:extLst>
                  <a:ext uri="{0D108BD9-81ED-4DB2-BD59-A6C34878D82A}">
                    <a16:rowId xmlns:a16="http://schemas.microsoft.com/office/drawing/2014/main" val="1510917802"/>
                  </a:ext>
                </a:extLst>
              </a:tr>
              <a:tr h="460258">
                <a:tc>
                  <a:txBody>
                    <a:bodyPr/>
                    <a:lstStyle/>
                    <a:p>
                      <a:pPr algn="ctr"/>
                      <a:r>
                        <a:rPr lang="en-US" dirty="0"/>
                        <a:t>Sep</a:t>
                      </a:r>
                    </a:p>
                  </a:txBody>
                  <a:tcPr/>
                </a:tc>
                <a:tc>
                  <a:txBody>
                    <a:bodyPr/>
                    <a:lstStyle/>
                    <a:p>
                      <a:pPr algn="ctr"/>
                      <a:r>
                        <a:rPr lang="en-US" sz="1700" dirty="0">
                          <a:latin typeface="Arial" panose="020B0604020202020204" pitchFamily="34" charset="0"/>
                          <a:cs typeface="Arial" panose="020B0604020202020204" pitchFamily="34" charset="0"/>
                        </a:rPr>
                        <a:t>15:40</a:t>
                      </a:r>
                    </a:p>
                  </a:txBody>
                  <a:tcPr anchor="ctr"/>
                </a:tc>
                <a:tc>
                  <a:txBody>
                    <a:bodyPr/>
                    <a:lstStyle/>
                    <a:p>
                      <a:pPr algn="ctr"/>
                      <a:r>
                        <a:rPr lang="en-US" sz="1700" dirty="0">
                          <a:latin typeface="Arial" panose="020B0604020202020204" pitchFamily="34" charset="0"/>
                          <a:cs typeface="Arial" panose="020B0604020202020204" pitchFamily="34" charset="0"/>
                        </a:rPr>
                        <a:t>14:37</a:t>
                      </a:r>
                    </a:p>
                  </a:txBody>
                  <a:tcPr anchor="ctr"/>
                </a:tc>
                <a:tc>
                  <a:txBody>
                    <a:bodyPr/>
                    <a:lstStyle/>
                    <a:p>
                      <a:pPr algn="ctr"/>
                      <a:r>
                        <a:rPr lang="en-US" sz="1700" dirty="0">
                          <a:latin typeface="Arial" panose="020B0604020202020204" pitchFamily="34" charset="0"/>
                          <a:cs typeface="Arial" panose="020B0604020202020204" pitchFamily="34" charset="0"/>
                        </a:rPr>
                        <a:t>14:14</a:t>
                      </a:r>
                    </a:p>
                  </a:txBody>
                  <a:tcPr anchor="ctr"/>
                </a:tc>
                <a:tc>
                  <a:txBody>
                    <a:bodyPr/>
                    <a:lstStyle/>
                    <a:p>
                      <a:pPr algn="ctr"/>
                      <a:r>
                        <a:rPr lang="en-US" sz="1700" dirty="0">
                          <a:latin typeface="Arial" panose="020B0604020202020204" pitchFamily="34" charset="0"/>
                          <a:cs typeface="Arial" panose="020B0604020202020204" pitchFamily="34" charset="0"/>
                        </a:rPr>
                        <a:t>13:46</a:t>
                      </a:r>
                    </a:p>
                  </a:txBody>
                  <a:tcPr anchor="ctr"/>
                </a:tc>
                <a:extLst>
                  <a:ext uri="{0D108BD9-81ED-4DB2-BD59-A6C34878D82A}">
                    <a16:rowId xmlns:a16="http://schemas.microsoft.com/office/drawing/2014/main" val="1798463595"/>
                  </a:ext>
                </a:extLst>
              </a:tr>
              <a:tr h="460258">
                <a:tc>
                  <a:txBody>
                    <a:bodyPr/>
                    <a:lstStyle/>
                    <a:p>
                      <a:pPr algn="ctr"/>
                      <a:r>
                        <a:rPr lang="en-US" dirty="0"/>
                        <a:t>Oct</a:t>
                      </a:r>
                    </a:p>
                  </a:txBody>
                  <a:tcPr/>
                </a:tc>
                <a:tc>
                  <a:txBody>
                    <a:bodyPr/>
                    <a:lstStyle/>
                    <a:p>
                      <a:pPr algn="ctr"/>
                      <a:r>
                        <a:rPr lang="en-US" sz="1700" dirty="0">
                          <a:latin typeface="Arial" panose="020B0604020202020204" pitchFamily="34" charset="0"/>
                          <a:cs typeface="Arial" panose="020B0604020202020204" pitchFamily="34" charset="0"/>
                        </a:rPr>
                        <a:t>10:59</a:t>
                      </a:r>
                    </a:p>
                  </a:txBody>
                  <a:tcPr anchor="ctr"/>
                </a:tc>
                <a:tc>
                  <a:txBody>
                    <a:bodyPr/>
                    <a:lstStyle/>
                    <a:p>
                      <a:pPr algn="ctr"/>
                      <a:r>
                        <a:rPr lang="en-US" sz="1700" dirty="0">
                          <a:latin typeface="Arial" panose="020B0604020202020204" pitchFamily="34" charset="0"/>
                          <a:cs typeface="Arial" panose="020B0604020202020204" pitchFamily="34" charset="0"/>
                        </a:rPr>
                        <a:t>11:17</a:t>
                      </a:r>
                    </a:p>
                  </a:txBody>
                  <a:tcPr anchor="ctr"/>
                </a:tc>
                <a:tc>
                  <a:txBody>
                    <a:bodyPr/>
                    <a:lstStyle/>
                    <a:p>
                      <a:pPr algn="ctr"/>
                      <a:r>
                        <a:rPr lang="en-US" sz="1700" dirty="0">
                          <a:latin typeface="Arial" panose="020B0604020202020204" pitchFamily="34" charset="0"/>
                          <a:cs typeface="Arial" panose="020B0604020202020204" pitchFamily="34" charset="0"/>
                        </a:rPr>
                        <a:t>11:24</a:t>
                      </a:r>
                    </a:p>
                  </a:txBody>
                  <a:tcPr anchor="ctr"/>
                </a:tc>
                <a:tc>
                  <a:txBody>
                    <a:bodyPr/>
                    <a:lstStyle/>
                    <a:p>
                      <a:pPr algn="ctr"/>
                      <a:r>
                        <a:rPr lang="en-US" sz="1700" dirty="0">
                          <a:latin typeface="Arial" panose="020B0604020202020204" pitchFamily="34" charset="0"/>
                          <a:cs typeface="Arial" panose="020B0604020202020204" pitchFamily="34" charset="0"/>
                        </a:rPr>
                        <a:t>11:33</a:t>
                      </a:r>
                    </a:p>
                  </a:txBody>
                  <a:tcPr anchor="ctr"/>
                </a:tc>
                <a:extLst>
                  <a:ext uri="{0D108BD9-81ED-4DB2-BD59-A6C34878D82A}">
                    <a16:rowId xmlns:a16="http://schemas.microsoft.com/office/drawing/2014/main" val="786782322"/>
                  </a:ext>
                </a:extLst>
              </a:tr>
              <a:tr h="460258">
                <a:tc>
                  <a:txBody>
                    <a:bodyPr/>
                    <a:lstStyle/>
                    <a:p>
                      <a:pPr algn="ctr"/>
                      <a:r>
                        <a:rPr lang="en-US" dirty="0"/>
                        <a:t>Nov</a:t>
                      </a:r>
                    </a:p>
                  </a:txBody>
                  <a:tcPr/>
                </a:tc>
                <a:tc>
                  <a:txBody>
                    <a:bodyPr/>
                    <a:lstStyle/>
                    <a:p>
                      <a:pPr algn="ctr"/>
                      <a:r>
                        <a:rPr lang="en-US" sz="1700" dirty="0">
                          <a:latin typeface="Arial" panose="020B0604020202020204" pitchFamily="34" charset="0"/>
                          <a:cs typeface="Arial" panose="020B0604020202020204" pitchFamily="34" charset="0"/>
                        </a:rPr>
                        <a:t>5:49</a:t>
                      </a:r>
                    </a:p>
                  </a:txBody>
                  <a:tcPr anchor="ctr"/>
                </a:tc>
                <a:tc>
                  <a:txBody>
                    <a:bodyPr/>
                    <a:lstStyle/>
                    <a:p>
                      <a:pPr algn="ctr"/>
                      <a:r>
                        <a:rPr lang="en-US" sz="1700" dirty="0">
                          <a:latin typeface="Arial" panose="020B0604020202020204" pitchFamily="34" charset="0"/>
                          <a:cs typeface="Arial" panose="020B0604020202020204" pitchFamily="34" charset="0"/>
                        </a:rPr>
                        <a:t>7:49</a:t>
                      </a:r>
                    </a:p>
                  </a:txBody>
                  <a:tcPr anchor="ctr"/>
                </a:tc>
                <a:tc>
                  <a:txBody>
                    <a:bodyPr/>
                    <a:lstStyle/>
                    <a:p>
                      <a:pPr algn="ctr"/>
                      <a:r>
                        <a:rPr lang="en-US" sz="1700" dirty="0">
                          <a:latin typeface="Arial" panose="020B0604020202020204" pitchFamily="34" charset="0"/>
                          <a:cs typeface="Arial" panose="020B0604020202020204" pitchFamily="34" charset="0"/>
                        </a:rPr>
                        <a:t>8:30</a:t>
                      </a:r>
                    </a:p>
                  </a:txBody>
                  <a:tcPr anchor="ctr"/>
                </a:tc>
                <a:tc>
                  <a:txBody>
                    <a:bodyPr/>
                    <a:lstStyle/>
                    <a:p>
                      <a:pPr algn="ctr"/>
                      <a:r>
                        <a:rPr lang="en-US" sz="1700" dirty="0">
                          <a:latin typeface="Arial" panose="020B0604020202020204" pitchFamily="34" charset="0"/>
                          <a:cs typeface="Arial" panose="020B0604020202020204" pitchFamily="34" charset="0"/>
                        </a:rPr>
                        <a:t>9:17</a:t>
                      </a:r>
                    </a:p>
                  </a:txBody>
                  <a:tcPr anchor="ctr"/>
                </a:tc>
                <a:extLst>
                  <a:ext uri="{0D108BD9-81ED-4DB2-BD59-A6C34878D82A}">
                    <a16:rowId xmlns:a16="http://schemas.microsoft.com/office/drawing/2014/main" val="2925537439"/>
                  </a:ext>
                </a:extLst>
              </a:tr>
              <a:tr h="460258">
                <a:tc>
                  <a:txBody>
                    <a:bodyPr/>
                    <a:lstStyle/>
                    <a:p>
                      <a:pPr algn="ctr"/>
                      <a:r>
                        <a:rPr lang="en-US" dirty="0"/>
                        <a:t>Dec</a:t>
                      </a:r>
                    </a:p>
                  </a:txBody>
                  <a:tcPr/>
                </a:tc>
                <a:tc>
                  <a:txBody>
                    <a:bodyPr/>
                    <a:lstStyle/>
                    <a:p>
                      <a:pPr algn="ctr"/>
                      <a:r>
                        <a:rPr lang="en-US" sz="1700" dirty="0">
                          <a:latin typeface="Arial" panose="020B0604020202020204" pitchFamily="34" charset="0"/>
                          <a:cs typeface="Arial" panose="020B0604020202020204" pitchFamily="34" charset="0"/>
                        </a:rPr>
                        <a:t>0:00</a:t>
                      </a:r>
                    </a:p>
                  </a:txBody>
                  <a:tcPr anchor="ctr"/>
                </a:tc>
                <a:tc>
                  <a:txBody>
                    <a:bodyPr/>
                    <a:lstStyle/>
                    <a:p>
                      <a:pPr algn="ctr"/>
                      <a:r>
                        <a:rPr lang="en-US" sz="1700" dirty="0">
                          <a:latin typeface="Arial" panose="020B0604020202020204" pitchFamily="34" charset="0"/>
                          <a:cs typeface="Arial" panose="020B0604020202020204" pitchFamily="34" charset="0"/>
                        </a:rPr>
                        <a:t>4:40</a:t>
                      </a:r>
                    </a:p>
                  </a:txBody>
                  <a:tcPr anchor="ctr"/>
                </a:tc>
                <a:tc>
                  <a:txBody>
                    <a:bodyPr/>
                    <a:lstStyle/>
                    <a:p>
                      <a:pPr algn="ctr"/>
                      <a:r>
                        <a:rPr lang="en-US" sz="1700" dirty="0">
                          <a:latin typeface="Arial" panose="020B0604020202020204" pitchFamily="34" charset="0"/>
                          <a:cs typeface="Arial" panose="020B0604020202020204" pitchFamily="34" charset="0"/>
                        </a:rPr>
                        <a:t>6:05</a:t>
                      </a:r>
                    </a:p>
                  </a:txBody>
                  <a:tcPr anchor="ctr"/>
                </a:tc>
                <a:tc>
                  <a:txBody>
                    <a:bodyPr/>
                    <a:lstStyle/>
                    <a:p>
                      <a:pPr algn="ctr"/>
                      <a:r>
                        <a:rPr lang="en-US" sz="1700" dirty="0">
                          <a:latin typeface="Arial" panose="020B0604020202020204" pitchFamily="34" charset="0"/>
                          <a:cs typeface="Arial" panose="020B0604020202020204" pitchFamily="34" charset="0"/>
                        </a:rPr>
                        <a:t>7:34</a:t>
                      </a:r>
                    </a:p>
                  </a:txBody>
                  <a:tcPr anchor="ctr"/>
                </a:tc>
                <a:extLst>
                  <a:ext uri="{0D108BD9-81ED-4DB2-BD59-A6C34878D82A}">
                    <a16:rowId xmlns:a16="http://schemas.microsoft.com/office/drawing/2014/main" val="1010081429"/>
                  </a:ext>
                </a:extLst>
              </a:tr>
            </a:tbl>
          </a:graphicData>
        </a:graphic>
      </p:graphicFrame>
      <p:pic>
        <p:nvPicPr>
          <p:cNvPr id="9" name="Content Placeholder 8" descr="Sunset at the desert">
            <a:extLst>
              <a:ext uri="{FF2B5EF4-FFF2-40B4-BE49-F238E27FC236}">
                <a16:creationId xmlns:a16="http://schemas.microsoft.com/office/drawing/2014/main" id="{0CC0B04C-4304-9644-4765-6FF583D4715B}"/>
              </a:ext>
            </a:extLst>
          </p:cNvPr>
          <p:cNvPicPr>
            <a:picLocks noGrp="1" noChangeAspect="1"/>
          </p:cNvPicPr>
          <p:nvPr>
            <p:ph sz="half" idx="2"/>
          </p:nvPr>
        </p:nvPicPr>
        <p:blipFill>
          <a:blip r:embed="rId3"/>
          <a:srcRect/>
          <a:stretch/>
        </p:blipFill>
        <p:spPr>
          <a:xfrm>
            <a:off x="10707757" y="463827"/>
            <a:ext cx="2849217" cy="6480311"/>
          </a:xfrm>
          <a:prstGeom prst="rect">
            <a:avLst/>
          </a:prstGeom>
        </p:spPr>
      </p:pic>
      <p:sp>
        <p:nvSpPr>
          <p:cNvPr id="11" name="TextBox 10">
            <a:extLst>
              <a:ext uri="{FF2B5EF4-FFF2-40B4-BE49-F238E27FC236}">
                <a16:creationId xmlns:a16="http://schemas.microsoft.com/office/drawing/2014/main" id="{97FAB3BA-6193-7D43-AEAC-A791125BB7AD}"/>
              </a:ext>
            </a:extLst>
          </p:cNvPr>
          <p:cNvSpPr txBox="1"/>
          <p:nvPr/>
        </p:nvSpPr>
        <p:spPr>
          <a:xfrm>
            <a:off x="13168244" y="7123905"/>
            <a:ext cx="578678" cy="369332"/>
          </a:xfrm>
          <a:prstGeom prst="rect">
            <a:avLst/>
          </a:prstGeom>
          <a:noFill/>
        </p:spPr>
        <p:txBody>
          <a:bodyPr wrap="square" rtlCol="0">
            <a:spAutoFit/>
          </a:bodyPr>
          <a:lstStyle/>
          <a:p>
            <a:pPr algn="ctr"/>
            <a:r>
              <a:rPr lang="en-US" b="1" dirty="0"/>
              <a:t>11</a:t>
            </a:r>
          </a:p>
        </p:txBody>
      </p:sp>
    </p:spTree>
    <p:extLst>
      <p:ext uri="{BB962C8B-B14F-4D97-AF65-F5344CB8AC3E}">
        <p14:creationId xmlns:p14="http://schemas.microsoft.com/office/powerpoint/2010/main" val="88165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493D28AA-2B40-FE2D-8339-69D3931241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960D31-33B1-AF58-89A7-3292814975C8}"/>
              </a:ext>
            </a:extLst>
          </p:cNvPr>
          <p:cNvSpPr>
            <a:spLocks noGrp="1"/>
          </p:cNvSpPr>
          <p:nvPr>
            <p:ph type="title"/>
          </p:nvPr>
        </p:nvSpPr>
        <p:spPr>
          <a:xfrm>
            <a:off x="781878" y="463827"/>
            <a:ext cx="9925879" cy="636103"/>
          </a:xfrm>
        </p:spPr>
        <p:txBody>
          <a:bodyPr>
            <a:normAutofit fontScale="90000"/>
          </a:bodyPr>
          <a:lstStyle/>
          <a:p>
            <a:pPr lvl="1" algn="ctr">
              <a:lnSpc>
                <a:spcPts val="3000"/>
              </a:lnSpc>
              <a:spcAft>
                <a:spcPts val="600"/>
              </a:spcAft>
            </a:pPr>
            <a:br>
              <a:rPr lang="en-US" sz="3200" i="1" dirty="0">
                <a:latin typeface="Arial" panose="020B0604020202020204" pitchFamily="34" charset="0"/>
                <a:cs typeface="Arial" panose="020B0604020202020204" pitchFamily="34" charset="0"/>
              </a:rPr>
            </a:br>
            <a:r>
              <a:rPr lang="en-US" sz="3300" b="1" i="1" u="sng" dirty="0">
                <a:latin typeface="Arial" panose="020B0604020202020204" pitchFamily="34" charset="0"/>
                <a:cs typeface="Arial" panose="020B0604020202020204" pitchFamily="34" charset="0"/>
              </a:rPr>
              <a:t>Example 1</a:t>
            </a:r>
            <a:r>
              <a:rPr lang="en-US" sz="3300" b="1" i="1" dirty="0">
                <a:latin typeface="Arial" panose="020B0604020202020204" pitchFamily="34" charset="0"/>
                <a:cs typeface="Arial" panose="020B0604020202020204" pitchFamily="34" charset="0"/>
              </a:rPr>
              <a:t> (2 of 2) – Avg. Solar Intensity (Watts/M**2)</a:t>
            </a:r>
            <a:br>
              <a:rPr lang="en-US" sz="3300" b="1" i="1" dirty="0">
                <a:latin typeface="Arial" panose="020B0604020202020204" pitchFamily="34" charset="0"/>
                <a:cs typeface="Arial" panose="020B0604020202020204" pitchFamily="34" charset="0"/>
              </a:rPr>
            </a:br>
            <a:r>
              <a:rPr lang="en-US" sz="1800" b="0" i="0" u="sng" strike="noStrike" baseline="0" dirty="0">
                <a:solidFill>
                  <a:schemeClr val="tx1"/>
                </a:solidFill>
                <a:latin typeface="Arial" panose="020B0604020202020204" pitchFamily="34" charset="0"/>
              </a:rPr>
              <a:t>Source: NASA, Goddard Institute for Space Studies, “ModelEAR5 Simulations”</a:t>
            </a:r>
            <a:br>
              <a:rPr lang="en-US" sz="3300" b="1" i="1" dirty="0">
                <a:solidFill>
                  <a:schemeClr val="tx1"/>
                </a:solidFill>
                <a:latin typeface="Arial" panose="020B0604020202020204" pitchFamily="34" charset="0"/>
                <a:cs typeface="Arial" panose="020B0604020202020204" pitchFamily="34" charset="0"/>
              </a:rPr>
            </a:br>
            <a:endParaRPr lang="en-US" sz="3300" b="1" dirty="0">
              <a:solidFill>
                <a:schemeClr val="tx1"/>
              </a:solidFill>
            </a:endParaRPr>
          </a:p>
        </p:txBody>
      </p:sp>
      <p:graphicFrame>
        <p:nvGraphicFramePr>
          <p:cNvPr id="10" name="Content Placeholder 9">
            <a:extLst>
              <a:ext uri="{FF2B5EF4-FFF2-40B4-BE49-F238E27FC236}">
                <a16:creationId xmlns:a16="http://schemas.microsoft.com/office/drawing/2014/main" id="{D87CCD8A-7091-7703-E057-0059DA37FDF4}"/>
              </a:ext>
            </a:extLst>
          </p:cNvPr>
          <p:cNvGraphicFramePr>
            <a:graphicFrameLocks noGrp="1"/>
          </p:cNvGraphicFramePr>
          <p:nvPr>
            <p:ph sz="half" idx="1"/>
            <p:extLst>
              <p:ext uri="{D42A27DB-BD31-4B8C-83A1-F6EECF244321}">
                <p14:modId xmlns:p14="http://schemas.microsoft.com/office/powerpoint/2010/main" val="2592607664"/>
              </p:ext>
            </p:extLst>
          </p:nvPr>
        </p:nvGraphicFramePr>
        <p:xfrm>
          <a:off x="904116" y="1325217"/>
          <a:ext cx="9604860" cy="6163176"/>
        </p:xfrm>
        <a:graphic>
          <a:graphicData uri="http://schemas.openxmlformats.org/drawingml/2006/table">
            <a:tbl>
              <a:tblPr firstRow="1" bandRow="1">
                <a:tableStyleId>{5C22544A-7EE6-4342-B048-85BDC9FD1C3A}</a:tableStyleId>
              </a:tblPr>
              <a:tblGrid>
                <a:gridCol w="1920972">
                  <a:extLst>
                    <a:ext uri="{9D8B030D-6E8A-4147-A177-3AD203B41FA5}">
                      <a16:colId xmlns:a16="http://schemas.microsoft.com/office/drawing/2014/main" val="2792224221"/>
                    </a:ext>
                  </a:extLst>
                </a:gridCol>
                <a:gridCol w="1920972">
                  <a:extLst>
                    <a:ext uri="{9D8B030D-6E8A-4147-A177-3AD203B41FA5}">
                      <a16:colId xmlns:a16="http://schemas.microsoft.com/office/drawing/2014/main" val="4183815563"/>
                    </a:ext>
                  </a:extLst>
                </a:gridCol>
                <a:gridCol w="1920972">
                  <a:extLst>
                    <a:ext uri="{9D8B030D-6E8A-4147-A177-3AD203B41FA5}">
                      <a16:colId xmlns:a16="http://schemas.microsoft.com/office/drawing/2014/main" val="3761224914"/>
                    </a:ext>
                  </a:extLst>
                </a:gridCol>
                <a:gridCol w="1920972">
                  <a:extLst>
                    <a:ext uri="{9D8B030D-6E8A-4147-A177-3AD203B41FA5}">
                      <a16:colId xmlns:a16="http://schemas.microsoft.com/office/drawing/2014/main" val="2387191553"/>
                    </a:ext>
                  </a:extLst>
                </a:gridCol>
                <a:gridCol w="1920972">
                  <a:extLst>
                    <a:ext uri="{9D8B030D-6E8A-4147-A177-3AD203B41FA5}">
                      <a16:colId xmlns:a16="http://schemas.microsoft.com/office/drawing/2014/main" val="706522591"/>
                    </a:ext>
                  </a:extLst>
                </a:gridCol>
              </a:tblGrid>
              <a:tr h="460258">
                <a:tc>
                  <a:txBody>
                    <a:bodyPr/>
                    <a:lstStyle/>
                    <a:p>
                      <a:pPr algn="ctr"/>
                      <a:endParaRPr lang="en-US" sz="1800" dirty="0">
                        <a:latin typeface="Arial" panose="020B0604020202020204" pitchFamily="34" charset="0"/>
                        <a:cs typeface="Arial" panose="020B0604020202020204" pitchFamily="34" charset="0"/>
                      </a:endParaRPr>
                    </a:p>
                  </a:txBody>
                  <a:tcPr anchor="ctr"/>
                </a:tc>
                <a:tc>
                  <a:txBody>
                    <a:bodyPr/>
                    <a:lstStyle/>
                    <a:p>
                      <a:pPr algn="ctr"/>
                      <a:r>
                        <a:rPr lang="en-US" sz="1800" b="1" kern="1200" dirty="0">
                          <a:solidFill>
                            <a:schemeClr val="lt1"/>
                          </a:solidFill>
                          <a:effectLst/>
                          <a:latin typeface="Arial" panose="020B0604020202020204" pitchFamily="34" charset="0"/>
                          <a:ea typeface="+mn-ea"/>
                          <a:cs typeface="Arial" panose="020B0604020202020204" pitchFamily="34" charset="0"/>
                        </a:rPr>
                        <a:t>Utqiagvik (Barrow</a:t>
                      </a:r>
                      <a:r>
                        <a:rPr lang="en-US" sz="1800" b="1" kern="1200" dirty="0">
                          <a:solidFill>
                            <a:schemeClr val="lt1"/>
                          </a:solidFill>
                          <a:effectLst/>
                          <a:latin typeface="+mn-lt"/>
                          <a:ea typeface="+mn-ea"/>
                          <a:cs typeface="+mn-cs"/>
                        </a:rPr>
                        <a:t>)</a:t>
                      </a:r>
                      <a:endParaRPr lang="en-US" sz="1800" dirty="0"/>
                    </a:p>
                  </a:txBody>
                  <a:tcPr anchor="ctr"/>
                </a:tc>
                <a:tc>
                  <a:txBody>
                    <a:bodyPr/>
                    <a:lstStyle/>
                    <a:p>
                      <a:pPr algn="ctr"/>
                      <a:r>
                        <a:rPr lang="en-US" sz="1800" dirty="0">
                          <a:latin typeface="Arial" panose="020B0604020202020204" pitchFamily="34" charset="0"/>
                          <a:cs typeface="Arial" panose="020B0604020202020204" pitchFamily="34" charset="0"/>
                        </a:rPr>
                        <a:t>Fairbanks</a:t>
                      </a:r>
                    </a:p>
                  </a:txBody>
                  <a:tcPr anchor="ctr"/>
                </a:tc>
                <a:tc>
                  <a:txBody>
                    <a:bodyPr/>
                    <a:lstStyle/>
                    <a:p>
                      <a:pPr algn="ctr"/>
                      <a:r>
                        <a:rPr lang="en-US" sz="1800" dirty="0">
                          <a:latin typeface="Arial" panose="020B0604020202020204" pitchFamily="34" charset="0"/>
                          <a:cs typeface="Arial" panose="020B0604020202020204" pitchFamily="34" charset="0"/>
                        </a:rPr>
                        <a:t>Anchorage</a:t>
                      </a:r>
                    </a:p>
                  </a:txBody>
                  <a:tcPr anchor="ctr"/>
                </a:tc>
                <a:tc>
                  <a:txBody>
                    <a:bodyPr/>
                    <a:lstStyle/>
                    <a:p>
                      <a:pPr algn="ctr"/>
                      <a:r>
                        <a:rPr lang="en-US" sz="1800" dirty="0">
                          <a:latin typeface="Arial" panose="020B0604020202020204" pitchFamily="34" charset="0"/>
                          <a:cs typeface="Arial" panose="020B0604020202020204" pitchFamily="34" charset="0"/>
                        </a:rPr>
                        <a:t>Annette</a:t>
                      </a:r>
                    </a:p>
                  </a:txBody>
                  <a:tcPr anchor="ctr"/>
                </a:tc>
                <a:extLst>
                  <a:ext uri="{0D108BD9-81ED-4DB2-BD59-A6C34878D82A}">
                    <a16:rowId xmlns:a16="http://schemas.microsoft.com/office/drawing/2014/main" val="380790268"/>
                  </a:ext>
                </a:extLst>
              </a:tr>
              <a:tr h="460258">
                <a:tc>
                  <a:txBody>
                    <a:bodyPr/>
                    <a:lstStyle/>
                    <a:p>
                      <a:pPr algn="ctr"/>
                      <a:r>
                        <a:rPr lang="en-US" sz="1700" dirty="0">
                          <a:latin typeface="Arial" panose="020B0604020202020204" pitchFamily="34" charset="0"/>
                          <a:cs typeface="Arial" panose="020B0604020202020204" pitchFamily="34" charset="0"/>
                        </a:rPr>
                        <a:t>Jan</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1.67</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20.02</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39.19</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77.30</a:t>
                      </a:r>
                    </a:p>
                  </a:txBody>
                  <a:tcPr anchor="ctr"/>
                </a:tc>
                <a:extLst>
                  <a:ext uri="{0D108BD9-81ED-4DB2-BD59-A6C34878D82A}">
                    <a16:rowId xmlns:a16="http://schemas.microsoft.com/office/drawing/2014/main" val="1882421584"/>
                  </a:ext>
                </a:extLst>
              </a:tr>
              <a:tr h="460258">
                <a:tc>
                  <a:txBody>
                    <a:bodyPr/>
                    <a:lstStyle/>
                    <a:p>
                      <a:pPr algn="ctr"/>
                      <a:r>
                        <a:rPr lang="en-US" sz="1700" dirty="0">
                          <a:latin typeface="Arial" panose="020B0604020202020204" pitchFamily="34" charset="0"/>
                          <a:cs typeface="Arial" panose="020B0604020202020204" pitchFamily="34" charset="0"/>
                        </a:rPr>
                        <a:t>Feb</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34.11</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73.40</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97.81</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139.95</a:t>
                      </a:r>
                    </a:p>
                  </a:txBody>
                  <a:tcPr anchor="ctr"/>
                </a:tc>
                <a:extLst>
                  <a:ext uri="{0D108BD9-81ED-4DB2-BD59-A6C34878D82A}">
                    <a16:rowId xmlns:a16="http://schemas.microsoft.com/office/drawing/2014/main" val="1385994658"/>
                  </a:ext>
                </a:extLst>
              </a:tr>
              <a:tr h="460258">
                <a:tc>
                  <a:txBody>
                    <a:bodyPr/>
                    <a:lstStyle/>
                    <a:p>
                      <a:pPr algn="ctr"/>
                      <a:r>
                        <a:rPr lang="en-US" sz="1700" dirty="0">
                          <a:latin typeface="Arial" panose="020B0604020202020204" pitchFamily="34" charset="0"/>
                          <a:cs typeface="Arial" panose="020B0604020202020204" pitchFamily="34" charset="0"/>
                        </a:rPr>
                        <a:t>Mar</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130.47</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174.24</a:t>
                      </a:r>
                    </a:p>
                  </a:txBody>
                  <a:tcPr anchor="ctr"/>
                </a:tc>
                <a:tc>
                  <a:txBody>
                    <a:bodyPr/>
                    <a:lstStyle/>
                    <a:p>
                      <a:pPr algn="ctr"/>
                      <a:r>
                        <a:rPr lang="en-US" sz="1700" dirty="0">
                          <a:latin typeface="Arial" panose="020B0604020202020204" pitchFamily="34" charset="0"/>
                          <a:cs typeface="Arial" panose="020B0604020202020204" pitchFamily="34" charset="0"/>
                        </a:rPr>
                        <a:t>198.58</a:t>
                      </a:r>
                    </a:p>
                  </a:txBody>
                  <a:tcPr anchor="ctr"/>
                </a:tc>
                <a:tc>
                  <a:txBody>
                    <a:bodyPr/>
                    <a:lstStyle/>
                    <a:p>
                      <a:pPr algn="ctr"/>
                      <a:r>
                        <a:rPr lang="en-US" sz="1700" dirty="0">
                          <a:latin typeface="Arial" panose="020B0604020202020204" pitchFamily="34" charset="0"/>
                          <a:cs typeface="Arial" panose="020B0604020202020204" pitchFamily="34" charset="0"/>
                        </a:rPr>
                        <a:t>237.80</a:t>
                      </a:r>
                    </a:p>
                  </a:txBody>
                  <a:tcPr anchor="ctr"/>
                </a:tc>
                <a:extLst>
                  <a:ext uri="{0D108BD9-81ED-4DB2-BD59-A6C34878D82A}">
                    <a16:rowId xmlns:a16="http://schemas.microsoft.com/office/drawing/2014/main" val="2640049728"/>
                  </a:ext>
                </a:extLst>
              </a:tr>
              <a:tr h="460258">
                <a:tc>
                  <a:txBody>
                    <a:bodyPr/>
                    <a:lstStyle/>
                    <a:p>
                      <a:pPr algn="ctr"/>
                      <a:r>
                        <a:rPr lang="en-US" sz="1700" dirty="0">
                          <a:latin typeface="Arial" panose="020B0604020202020204" pitchFamily="34" charset="0"/>
                          <a:cs typeface="Arial" panose="020B0604020202020204" pitchFamily="34" charset="0"/>
                        </a:rPr>
                        <a:t>Apr</a:t>
                      </a:r>
                    </a:p>
                  </a:txBody>
                  <a:tcPr anchor="ctr"/>
                </a:tc>
                <a:tc>
                  <a:txBody>
                    <a:bodyPr/>
                    <a:lstStyle/>
                    <a:p>
                      <a:pPr algn="ctr"/>
                      <a:r>
                        <a:rPr lang="en-US" sz="1700" dirty="0">
                          <a:latin typeface="Arial" panose="020B0604020202020204" pitchFamily="34" charset="0"/>
                          <a:cs typeface="Arial" panose="020B0604020202020204" pitchFamily="34" charset="0"/>
                        </a:rPr>
                        <a:t>269.97</a:t>
                      </a:r>
                    </a:p>
                  </a:txBody>
                  <a:tcPr anchor="ctr"/>
                </a:tc>
                <a:tc>
                  <a:txBody>
                    <a:bodyPr/>
                    <a:lstStyle/>
                    <a:p>
                      <a:pPr algn="ctr"/>
                      <a:r>
                        <a:rPr lang="en-US" sz="1700" dirty="0">
                          <a:latin typeface="Arial" panose="020B0604020202020204" pitchFamily="34" charset="0"/>
                          <a:cs typeface="Arial" panose="020B0604020202020204" pitchFamily="34" charset="0"/>
                        </a:rPr>
                        <a:t>301.19</a:t>
                      </a:r>
                    </a:p>
                  </a:txBody>
                  <a:tcPr anchor="ctr"/>
                </a:tc>
                <a:tc>
                  <a:txBody>
                    <a:bodyPr/>
                    <a:lstStyle/>
                    <a:p>
                      <a:pPr algn="ctr"/>
                      <a:r>
                        <a:rPr lang="en-US" sz="1700" dirty="0">
                          <a:latin typeface="Arial" panose="020B0604020202020204" pitchFamily="34" charset="0"/>
                          <a:cs typeface="Arial" panose="020B0604020202020204" pitchFamily="34" charset="0"/>
                        </a:rPr>
                        <a:t>318.91</a:t>
                      </a:r>
                    </a:p>
                  </a:txBody>
                  <a:tcPr anchor="ctr"/>
                </a:tc>
                <a:tc>
                  <a:txBody>
                    <a:bodyPr/>
                    <a:lstStyle/>
                    <a:p>
                      <a:pPr algn="ctr"/>
                      <a:r>
                        <a:rPr lang="en-US" sz="1700" dirty="0">
                          <a:latin typeface="Arial" panose="020B0604020202020204" pitchFamily="34" charset="0"/>
                          <a:cs typeface="Arial" panose="020B0604020202020204" pitchFamily="34" charset="0"/>
                        </a:rPr>
                        <a:t>346.97</a:t>
                      </a:r>
                    </a:p>
                  </a:txBody>
                  <a:tcPr anchor="ctr"/>
                </a:tc>
                <a:extLst>
                  <a:ext uri="{0D108BD9-81ED-4DB2-BD59-A6C34878D82A}">
                    <a16:rowId xmlns:a16="http://schemas.microsoft.com/office/drawing/2014/main" val="3450043042"/>
                  </a:ext>
                </a:extLst>
              </a:tr>
              <a:tr h="460258">
                <a:tc>
                  <a:txBody>
                    <a:bodyPr/>
                    <a:lstStyle/>
                    <a:p>
                      <a:pPr algn="ctr"/>
                      <a:r>
                        <a:rPr lang="en-US" sz="1700" dirty="0">
                          <a:latin typeface="Arial" panose="020B0604020202020204" pitchFamily="34" charset="0"/>
                          <a:cs typeface="Arial" panose="020B0604020202020204" pitchFamily="34" charset="0"/>
                        </a:rPr>
                        <a:t>May</a:t>
                      </a:r>
                    </a:p>
                  </a:txBody>
                  <a:tcPr anchor="ctr"/>
                </a:tc>
                <a:tc>
                  <a:txBody>
                    <a:bodyPr/>
                    <a:lstStyle/>
                    <a:p>
                      <a:pPr algn="ctr"/>
                      <a:r>
                        <a:rPr lang="en-US" sz="1700" dirty="0">
                          <a:latin typeface="Arial" panose="020B0604020202020204" pitchFamily="34" charset="0"/>
                          <a:cs typeface="Arial" panose="020B0604020202020204" pitchFamily="34" charset="0"/>
                        </a:rPr>
                        <a:t>409.45</a:t>
                      </a:r>
                    </a:p>
                  </a:txBody>
                  <a:tcPr anchor="ctr"/>
                </a:tc>
                <a:tc>
                  <a:txBody>
                    <a:bodyPr/>
                    <a:lstStyle/>
                    <a:p>
                      <a:pPr algn="ctr"/>
                      <a:r>
                        <a:rPr lang="en-US" sz="1700" dirty="0">
                          <a:latin typeface="Arial" panose="020B0604020202020204" pitchFamily="34" charset="0"/>
                          <a:cs typeface="Arial" panose="020B0604020202020204" pitchFamily="34" charset="0"/>
                        </a:rPr>
                        <a:t>413.11</a:t>
                      </a:r>
                    </a:p>
                  </a:txBody>
                  <a:tcPr anchor="ctr"/>
                </a:tc>
                <a:tc>
                  <a:txBody>
                    <a:bodyPr/>
                    <a:lstStyle/>
                    <a:p>
                      <a:pPr algn="ctr"/>
                      <a:r>
                        <a:rPr lang="en-US" sz="1700" dirty="0">
                          <a:latin typeface="Arial" panose="020B0604020202020204" pitchFamily="34" charset="0"/>
                          <a:cs typeface="Arial" panose="020B0604020202020204" pitchFamily="34" charset="0"/>
                        </a:rPr>
                        <a:t>420.47</a:t>
                      </a:r>
                    </a:p>
                  </a:txBody>
                  <a:tcPr anchor="ctr"/>
                </a:tc>
                <a:tc>
                  <a:txBody>
                    <a:bodyPr/>
                    <a:lstStyle/>
                    <a:p>
                      <a:pPr algn="ctr"/>
                      <a:r>
                        <a:rPr lang="en-US" sz="1700" dirty="0">
                          <a:latin typeface="Arial" panose="020B0604020202020204" pitchFamily="34" charset="0"/>
                          <a:cs typeface="Arial" panose="020B0604020202020204" pitchFamily="34" charset="0"/>
                        </a:rPr>
                        <a:t>433.88</a:t>
                      </a:r>
                    </a:p>
                  </a:txBody>
                  <a:tcPr anchor="ctr"/>
                </a:tc>
                <a:extLst>
                  <a:ext uri="{0D108BD9-81ED-4DB2-BD59-A6C34878D82A}">
                    <a16:rowId xmlns:a16="http://schemas.microsoft.com/office/drawing/2014/main" val="3354767057"/>
                  </a:ext>
                </a:extLst>
              </a:tr>
              <a:tr h="460258">
                <a:tc>
                  <a:txBody>
                    <a:bodyPr/>
                    <a:lstStyle/>
                    <a:p>
                      <a:pPr algn="ctr"/>
                      <a:r>
                        <a:rPr lang="en-US" sz="1700" dirty="0">
                          <a:latin typeface="Arial" panose="020B0604020202020204" pitchFamily="34" charset="0"/>
                          <a:cs typeface="Arial" panose="020B0604020202020204" pitchFamily="34" charset="0"/>
                        </a:rPr>
                        <a:t>Jun</a:t>
                      </a:r>
                    </a:p>
                  </a:txBody>
                  <a:tcPr anchor="ctr"/>
                </a:tc>
                <a:tc>
                  <a:txBody>
                    <a:bodyPr/>
                    <a:lstStyle/>
                    <a:p>
                      <a:pPr algn="ctr"/>
                      <a:r>
                        <a:rPr lang="en-US" sz="1700" dirty="0">
                          <a:latin typeface="Arial" panose="020B0604020202020204" pitchFamily="34" charset="0"/>
                          <a:cs typeface="Arial" panose="020B0604020202020204" pitchFamily="34" charset="0"/>
                        </a:rPr>
                        <a:t>483.29</a:t>
                      </a:r>
                    </a:p>
                  </a:txBody>
                  <a:tcPr anchor="ctr"/>
                </a:tc>
                <a:tc>
                  <a:txBody>
                    <a:bodyPr/>
                    <a:lstStyle/>
                    <a:p>
                      <a:pPr algn="ctr"/>
                      <a:r>
                        <a:rPr lang="en-US" sz="1700" dirty="0">
                          <a:latin typeface="Arial" panose="020B0604020202020204" pitchFamily="34" charset="0"/>
                          <a:cs typeface="Arial" panose="020B0604020202020204" pitchFamily="34" charset="0"/>
                        </a:rPr>
                        <a:t>467.83</a:t>
                      </a:r>
                    </a:p>
                  </a:txBody>
                  <a:tcPr anchor="ctr"/>
                </a:tc>
                <a:tc>
                  <a:txBody>
                    <a:bodyPr/>
                    <a:lstStyle/>
                    <a:p>
                      <a:pPr algn="ctr"/>
                      <a:r>
                        <a:rPr lang="en-US" sz="1700" dirty="0">
                          <a:latin typeface="Arial" panose="020B0604020202020204" pitchFamily="34" charset="0"/>
                          <a:cs typeface="Arial" panose="020B0604020202020204" pitchFamily="34" charset="0"/>
                        </a:rPr>
                        <a:t>468.44</a:t>
                      </a:r>
                    </a:p>
                  </a:txBody>
                  <a:tcPr anchor="ctr"/>
                </a:tc>
                <a:tc>
                  <a:txBody>
                    <a:bodyPr/>
                    <a:lstStyle/>
                    <a:p>
                      <a:pPr algn="ctr"/>
                      <a:r>
                        <a:rPr lang="en-US" sz="1700" dirty="0">
                          <a:latin typeface="Arial" panose="020B0604020202020204" pitchFamily="34" charset="0"/>
                          <a:cs typeface="Arial" panose="020B0604020202020204" pitchFamily="34" charset="0"/>
                        </a:rPr>
                        <a:t>473.25</a:t>
                      </a:r>
                    </a:p>
                  </a:txBody>
                  <a:tcPr anchor="ctr"/>
                </a:tc>
                <a:extLst>
                  <a:ext uri="{0D108BD9-81ED-4DB2-BD59-A6C34878D82A}">
                    <a16:rowId xmlns:a16="http://schemas.microsoft.com/office/drawing/2014/main" val="2333912378"/>
                  </a:ext>
                </a:extLst>
              </a:tr>
              <a:tr h="460258">
                <a:tc>
                  <a:txBody>
                    <a:bodyPr/>
                    <a:lstStyle/>
                    <a:p>
                      <a:pPr algn="ctr"/>
                      <a:r>
                        <a:rPr lang="en-US" sz="1700" dirty="0">
                          <a:latin typeface="Arial" panose="020B0604020202020204" pitchFamily="34" charset="0"/>
                          <a:cs typeface="Arial" panose="020B0604020202020204" pitchFamily="34" charset="0"/>
                        </a:rPr>
                        <a:t>Jul</a:t>
                      </a:r>
                    </a:p>
                  </a:txBody>
                  <a:tcPr anchor="ctr"/>
                </a:tc>
                <a:tc>
                  <a:txBody>
                    <a:bodyPr/>
                    <a:lstStyle/>
                    <a:p>
                      <a:pPr algn="ctr"/>
                      <a:r>
                        <a:rPr lang="en-US" sz="1700" dirty="0">
                          <a:latin typeface="Arial" panose="020B0604020202020204" pitchFamily="34" charset="0"/>
                          <a:cs typeface="Arial" panose="020B0604020202020204" pitchFamily="34" charset="0"/>
                        </a:rPr>
                        <a:t>440.78</a:t>
                      </a:r>
                    </a:p>
                  </a:txBody>
                  <a:tcPr anchor="ctr"/>
                </a:tc>
                <a:tc>
                  <a:txBody>
                    <a:bodyPr/>
                    <a:lstStyle/>
                    <a:p>
                      <a:pPr algn="ctr"/>
                      <a:r>
                        <a:rPr lang="en-US" sz="1700" dirty="0">
                          <a:latin typeface="Arial" panose="020B0604020202020204" pitchFamily="34" charset="0"/>
                          <a:cs typeface="Arial" panose="020B0604020202020204" pitchFamily="34" charset="0"/>
                        </a:rPr>
                        <a:t>436.88</a:t>
                      </a:r>
                    </a:p>
                  </a:txBody>
                  <a:tcPr anchor="ctr"/>
                </a:tc>
                <a:tc>
                  <a:txBody>
                    <a:bodyPr/>
                    <a:lstStyle/>
                    <a:p>
                      <a:pPr algn="ctr"/>
                      <a:r>
                        <a:rPr lang="en-US" sz="1700" dirty="0">
                          <a:latin typeface="Arial" panose="020B0604020202020204" pitchFamily="34" charset="0"/>
                          <a:cs typeface="Arial" panose="020B0604020202020204" pitchFamily="34" charset="0"/>
                        </a:rPr>
                        <a:t>441.08</a:t>
                      </a:r>
                    </a:p>
                  </a:txBody>
                  <a:tcPr anchor="ctr"/>
                </a:tc>
                <a:tc>
                  <a:txBody>
                    <a:bodyPr/>
                    <a:lstStyle/>
                    <a:p>
                      <a:pPr algn="ctr"/>
                      <a:r>
                        <a:rPr lang="en-US" sz="1700" dirty="0">
                          <a:latin typeface="Arial" panose="020B0604020202020204" pitchFamily="34" charset="0"/>
                          <a:cs typeface="Arial" panose="020B0604020202020204" pitchFamily="34" charset="0"/>
                        </a:rPr>
                        <a:t>450.58</a:t>
                      </a:r>
                    </a:p>
                  </a:txBody>
                  <a:tcPr anchor="ctr"/>
                </a:tc>
                <a:extLst>
                  <a:ext uri="{0D108BD9-81ED-4DB2-BD59-A6C34878D82A}">
                    <a16:rowId xmlns:a16="http://schemas.microsoft.com/office/drawing/2014/main" val="2302644801"/>
                  </a:ext>
                </a:extLst>
              </a:tr>
              <a:tr h="460258">
                <a:tc>
                  <a:txBody>
                    <a:bodyPr/>
                    <a:lstStyle/>
                    <a:p>
                      <a:pPr algn="ctr"/>
                      <a:r>
                        <a:rPr lang="en-US" sz="1700" dirty="0">
                          <a:latin typeface="Arial" panose="020B0604020202020204" pitchFamily="34" charset="0"/>
                          <a:cs typeface="Arial" panose="020B0604020202020204" pitchFamily="34" charset="0"/>
                        </a:rPr>
                        <a:t>Aug</a:t>
                      </a:r>
                    </a:p>
                  </a:txBody>
                  <a:tcPr anchor="ctr"/>
                </a:tc>
                <a:tc>
                  <a:txBody>
                    <a:bodyPr/>
                    <a:lstStyle/>
                    <a:p>
                      <a:pPr algn="ctr"/>
                      <a:r>
                        <a:rPr lang="en-US" sz="1700" dirty="0">
                          <a:latin typeface="Arial" panose="020B0604020202020204" pitchFamily="34" charset="0"/>
                          <a:cs typeface="Arial" panose="020B0604020202020204" pitchFamily="34" charset="0"/>
                        </a:rPr>
                        <a:t>313.81</a:t>
                      </a:r>
                    </a:p>
                  </a:txBody>
                  <a:tcPr anchor="ctr"/>
                </a:tc>
                <a:tc>
                  <a:txBody>
                    <a:bodyPr/>
                    <a:lstStyle/>
                    <a:p>
                      <a:pPr algn="ctr"/>
                      <a:r>
                        <a:rPr lang="en-US" sz="1700" dirty="0">
                          <a:latin typeface="Arial" panose="020B0604020202020204" pitchFamily="34" charset="0"/>
                          <a:cs typeface="Arial" panose="020B0604020202020204" pitchFamily="34" charset="0"/>
                        </a:rPr>
                        <a:t>337.10</a:t>
                      </a:r>
                    </a:p>
                  </a:txBody>
                  <a:tcPr anchor="ctr"/>
                </a:tc>
                <a:tc>
                  <a:txBody>
                    <a:bodyPr/>
                    <a:lstStyle/>
                    <a:p>
                      <a:pPr algn="ctr"/>
                      <a:r>
                        <a:rPr lang="en-US" sz="1700" dirty="0">
                          <a:latin typeface="Arial" panose="020B0604020202020204" pitchFamily="34" charset="0"/>
                          <a:cs typeface="Arial" panose="020B0604020202020204" pitchFamily="34" charset="0"/>
                        </a:rPr>
                        <a:t>351.37</a:t>
                      </a:r>
                    </a:p>
                  </a:txBody>
                  <a:tcPr anchor="ctr"/>
                </a:tc>
                <a:tc>
                  <a:txBody>
                    <a:bodyPr/>
                    <a:lstStyle/>
                    <a:p>
                      <a:pPr algn="ctr"/>
                      <a:r>
                        <a:rPr lang="en-US" sz="1700" dirty="0">
                          <a:latin typeface="Arial" panose="020B0604020202020204" pitchFamily="34" charset="0"/>
                          <a:cs typeface="Arial" panose="020B0604020202020204" pitchFamily="34" charset="0"/>
                        </a:rPr>
                        <a:t>374.67</a:t>
                      </a:r>
                    </a:p>
                  </a:txBody>
                  <a:tcPr anchor="ctr"/>
                </a:tc>
                <a:extLst>
                  <a:ext uri="{0D108BD9-81ED-4DB2-BD59-A6C34878D82A}">
                    <a16:rowId xmlns:a16="http://schemas.microsoft.com/office/drawing/2014/main" val="1510917802"/>
                  </a:ext>
                </a:extLst>
              </a:tr>
              <a:tr h="460258">
                <a:tc>
                  <a:txBody>
                    <a:bodyPr/>
                    <a:lstStyle/>
                    <a:p>
                      <a:pPr algn="ctr"/>
                      <a:r>
                        <a:rPr lang="en-US" sz="1700" dirty="0">
                          <a:latin typeface="Arial" panose="020B0604020202020204" pitchFamily="34" charset="0"/>
                          <a:cs typeface="Arial" panose="020B0604020202020204" pitchFamily="34" charset="0"/>
                        </a:rPr>
                        <a:t>Sep</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171.29</a:t>
                      </a:r>
                    </a:p>
                  </a:txBody>
                  <a:tcPr anchor="ctr"/>
                </a:tc>
                <a:tc>
                  <a:txBody>
                    <a:bodyPr/>
                    <a:lstStyle/>
                    <a:p>
                      <a:pPr algn="ctr"/>
                      <a:r>
                        <a:rPr lang="en-US" sz="1700" dirty="0">
                          <a:latin typeface="Arial" panose="020B0604020202020204" pitchFamily="34" charset="0"/>
                          <a:cs typeface="Arial" panose="020B0604020202020204" pitchFamily="34" charset="0"/>
                        </a:rPr>
                        <a:t>212.73</a:t>
                      </a:r>
                    </a:p>
                  </a:txBody>
                  <a:tcPr anchor="ctr"/>
                </a:tc>
                <a:tc>
                  <a:txBody>
                    <a:bodyPr/>
                    <a:lstStyle/>
                    <a:p>
                      <a:pPr algn="ctr"/>
                      <a:r>
                        <a:rPr lang="en-US" sz="1700" dirty="0">
                          <a:latin typeface="Arial" panose="020B0604020202020204" pitchFamily="34" charset="0"/>
                          <a:cs typeface="Arial" panose="020B0604020202020204" pitchFamily="34" charset="0"/>
                        </a:rPr>
                        <a:t>235.20</a:t>
                      </a:r>
                    </a:p>
                  </a:txBody>
                  <a:tcPr anchor="ctr"/>
                </a:tc>
                <a:tc>
                  <a:txBody>
                    <a:bodyPr/>
                    <a:lstStyle/>
                    <a:p>
                      <a:pPr algn="ctr"/>
                      <a:r>
                        <a:rPr lang="en-US" sz="1700" dirty="0">
                          <a:latin typeface="Arial" panose="020B0604020202020204" pitchFamily="34" charset="0"/>
                          <a:cs typeface="Arial" panose="020B0604020202020204" pitchFamily="34" charset="0"/>
                        </a:rPr>
                        <a:t>271.40</a:t>
                      </a:r>
                    </a:p>
                  </a:txBody>
                  <a:tcPr anchor="ctr"/>
                </a:tc>
                <a:extLst>
                  <a:ext uri="{0D108BD9-81ED-4DB2-BD59-A6C34878D82A}">
                    <a16:rowId xmlns:a16="http://schemas.microsoft.com/office/drawing/2014/main" val="1798463595"/>
                  </a:ext>
                </a:extLst>
              </a:tr>
              <a:tr h="460258">
                <a:tc>
                  <a:txBody>
                    <a:bodyPr/>
                    <a:lstStyle/>
                    <a:p>
                      <a:pPr algn="ctr"/>
                      <a:r>
                        <a:rPr lang="en-US" sz="1700" dirty="0">
                          <a:latin typeface="Arial" panose="020B0604020202020204" pitchFamily="34" charset="0"/>
                          <a:cs typeface="Arial" panose="020B0604020202020204" pitchFamily="34" charset="0"/>
                        </a:rPr>
                        <a:t>Oct</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59.13</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101.44</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126.14</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167.92</a:t>
                      </a:r>
                    </a:p>
                  </a:txBody>
                  <a:tcPr anchor="ctr"/>
                </a:tc>
                <a:extLst>
                  <a:ext uri="{0D108BD9-81ED-4DB2-BD59-A6C34878D82A}">
                    <a16:rowId xmlns:a16="http://schemas.microsoft.com/office/drawing/2014/main" val="786782322"/>
                  </a:ext>
                </a:extLst>
              </a:tr>
              <a:tr h="460258">
                <a:tc>
                  <a:txBody>
                    <a:bodyPr/>
                    <a:lstStyle/>
                    <a:p>
                      <a:pPr algn="ctr"/>
                      <a:r>
                        <a:rPr lang="en-US" sz="1700" dirty="0">
                          <a:latin typeface="Arial" panose="020B0604020202020204" pitchFamily="34" charset="0"/>
                          <a:cs typeface="Arial" panose="020B0604020202020204" pitchFamily="34" charset="0"/>
                        </a:rPr>
                        <a:t>Nov</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7.13</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30.86</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51.63</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91.06</a:t>
                      </a:r>
                    </a:p>
                  </a:txBody>
                  <a:tcPr anchor="ctr"/>
                </a:tc>
                <a:extLst>
                  <a:ext uri="{0D108BD9-81ED-4DB2-BD59-A6C34878D82A}">
                    <a16:rowId xmlns:a16="http://schemas.microsoft.com/office/drawing/2014/main" val="2925537439"/>
                  </a:ext>
                </a:extLst>
              </a:tr>
              <a:tr h="460258">
                <a:tc>
                  <a:txBody>
                    <a:bodyPr/>
                    <a:lstStyle/>
                    <a:p>
                      <a:pPr algn="ctr"/>
                      <a:r>
                        <a:rPr lang="en-US" sz="1700" dirty="0">
                          <a:latin typeface="Arial" panose="020B0604020202020204" pitchFamily="34" charset="0"/>
                          <a:cs typeface="Arial" panose="020B0604020202020204" pitchFamily="34" charset="0"/>
                        </a:rPr>
                        <a:t>Dec</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0:00</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7.01</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23.47</a:t>
                      </a:r>
                    </a:p>
                  </a:txBody>
                  <a:tcPr anchor="ctr"/>
                </a:tc>
                <a:tc>
                  <a:txBody>
                    <a:bodyPr/>
                    <a:lstStyle/>
                    <a:p>
                      <a:pPr algn="ctr"/>
                      <a:r>
                        <a:rPr lang="en-US" sz="1700" dirty="0">
                          <a:highlight>
                            <a:srgbClr val="FFFF00"/>
                          </a:highlight>
                          <a:latin typeface="Arial" panose="020B0604020202020204" pitchFamily="34" charset="0"/>
                          <a:cs typeface="Arial" panose="020B0604020202020204" pitchFamily="34" charset="0"/>
                        </a:rPr>
                        <a:t>59.22</a:t>
                      </a:r>
                    </a:p>
                  </a:txBody>
                  <a:tcPr anchor="ctr"/>
                </a:tc>
                <a:extLst>
                  <a:ext uri="{0D108BD9-81ED-4DB2-BD59-A6C34878D82A}">
                    <a16:rowId xmlns:a16="http://schemas.microsoft.com/office/drawing/2014/main" val="1010081429"/>
                  </a:ext>
                </a:extLst>
              </a:tr>
            </a:tbl>
          </a:graphicData>
        </a:graphic>
      </p:graphicFrame>
      <p:pic>
        <p:nvPicPr>
          <p:cNvPr id="9" name="Content Placeholder 8" descr="Sunset at the desert">
            <a:extLst>
              <a:ext uri="{FF2B5EF4-FFF2-40B4-BE49-F238E27FC236}">
                <a16:creationId xmlns:a16="http://schemas.microsoft.com/office/drawing/2014/main" id="{8573EDE0-E54C-1AF0-4D35-9AE8563EF466}"/>
              </a:ext>
            </a:extLst>
          </p:cNvPr>
          <p:cNvPicPr>
            <a:picLocks noGrp="1" noChangeAspect="1"/>
          </p:cNvPicPr>
          <p:nvPr>
            <p:ph sz="half" idx="2"/>
          </p:nvPr>
        </p:nvPicPr>
        <p:blipFill>
          <a:blip r:embed="rId3"/>
          <a:srcRect/>
          <a:stretch/>
        </p:blipFill>
        <p:spPr>
          <a:xfrm>
            <a:off x="10707757" y="463827"/>
            <a:ext cx="2849217" cy="6480311"/>
          </a:xfrm>
          <a:prstGeom prst="rect">
            <a:avLst/>
          </a:prstGeom>
        </p:spPr>
      </p:pic>
      <p:sp>
        <p:nvSpPr>
          <p:cNvPr id="3" name="TextBox 2">
            <a:extLst>
              <a:ext uri="{FF2B5EF4-FFF2-40B4-BE49-F238E27FC236}">
                <a16:creationId xmlns:a16="http://schemas.microsoft.com/office/drawing/2014/main" id="{0D9C6DC3-4C20-B9A1-63B0-73C2E43124BE}"/>
              </a:ext>
            </a:extLst>
          </p:cNvPr>
          <p:cNvSpPr txBox="1"/>
          <p:nvPr/>
        </p:nvSpPr>
        <p:spPr>
          <a:xfrm>
            <a:off x="13225670" y="7123041"/>
            <a:ext cx="477078" cy="371060"/>
          </a:xfrm>
          <a:prstGeom prst="rect">
            <a:avLst/>
          </a:prstGeom>
          <a:noFill/>
        </p:spPr>
        <p:txBody>
          <a:bodyPr wrap="square" rtlCol="0">
            <a:spAutoFit/>
          </a:bodyPr>
          <a:lstStyle/>
          <a:p>
            <a:pPr algn="ctr"/>
            <a:r>
              <a:rPr lang="en-US" b="1" dirty="0"/>
              <a:t>12</a:t>
            </a:r>
          </a:p>
        </p:txBody>
      </p:sp>
    </p:spTree>
    <p:extLst>
      <p:ext uri="{BB962C8B-B14F-4D97-AF65-F5344CB8AC3E}">
        <p14:creationId xmlns:p14="http://schemas.microsoft.com/office/powerpoint/2010/main" val="2567812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9AE4-F26B-1A2C-606A-BC2A0E580C1A}"/>
              </a:ext>
            </a:extLst>
          </p:cNvPr>
          <p:cNvSpPr>
            <a:spLocks noGrp="1"/>
          </p:cNvSpPr>
          <p:nvPr>
            <p:ph type="title"/>
          </p:nvPr>
        </p:nvSpPr>
        <p:spPr>
          <a:xfrm>
            <a:off x="1056514" y="1143000"/>
            <a:ext cx="4122964" cy="1854307"/>
          </a:xfrm>
        </p:spPr>
        <p:txBody>
          <a:bodyPr>
            <a:noAutofit/>
          </a:bodyPr>
          <a:lstStyle/>
          <a:p>
            <a:pPr algn="ctr">
              <a:lnSpc>
                <a:spcPct val="100000"/>
              </a:lnSpc>
              <a:spcBef>
                <a:spcPts val="600"/>
              </a:spcBef>
            </a:pPr>
            <a:r>
              <a:rPr lang="en-US" sz="2800" i="1" u="sng" dirty="0">
                <a:latin typeface="Arial" panose="020B0604020202020204" pitchFamily="34" charset="0"/>
                <a:cs typeface="Arial" panose="020B0604020202020204" pitchFamily="34" charset="0"/>
              </a:rPr>
              <a:t>Example 2</a:t>
            </a:r>
            <a:r>
              <a:rPr lang="en-US" sz="2800" i="1" dirty="0">
                <a:latin typeface="Arial" panose="020B0604020202020204" pitchFamily="34" charset="0"/>
                <a:cs typeface="Arial" panose="020B0604020202020204" pitchFamily="34" charset="0"/>
              </a:rPr>
              <a:t>  (1 of 4)</a:t>
            </a:r>
            <a:br>
              <a:rPr lang="en-US" sz="2800" i="1" dirty="0">
                <a:latin typeface="Arial" panose="020B0604020202020204" pitchFamily="34" charset="0"/>
                <a:cs typeface="Arial" panose="020B0604020202020204" pitchFamily="34" charset="0"/>
              </a:rPr>
            </a:b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January Frequency of Nighttime Calm Winds</a:t>
            </a:r>
            <a:endParaRPr lang="en-US" sz="2800" dirty="0"/>
          </a:p>
        </p:txBody>
      </p:sp>
      <p:sp>
        <p:nvSpPr>
          <p:cNvPr id="5" name="Text Placeholder 4">
            <a:extLst>
              <a:ext uri="{FF2B5EF4-FFF2-40B4-BE49-F238E27FC236}">
                <a16:creationId xmlns:a16="http://schemas.microsoft.com/office/drawing/2014/main" id="{547330FD-F82E-D6D4-25C9-22557046AC70}"/>
              </a:ext>
            </a:extLst>
          </p:cNvPr>
          <p:cNvSpPr>
            <a:spLocks noGrp="1"/>
          </p:cNvSpPr>
          <p:nvPr>
            <p:ph type="body" sz="quarter" idx="14"/>
          </p:nvPr>
        </p:nvSpPr>
        <p:spPr/>
        <p:txBody>
          <a:bodyPr/>
          <a:lstStyle/>
          <a:p>
            <a:endParaRPr lang="en-US"/>
          </a:p>
        </p:txBody>
      </p:sp>
      <p:pic>
        <p:nvPicPr>
          <p:cNvPr id="6" name="Graphic 5" descr="Windy outline">
            <a:extLst>
              <a:ext uri="{FF2B5EF4-FFF2-40B4-BE49-F238E27FC236}">
                <a16:creationId xmlns:a16="http://schemas.microsoft.com/office/drawing/2014/main" id="{6E949017-99F0-1535-6900-07B7D5C600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7200" y="3454400"/>
            <a:ext cx="2438399" cy="2014219"/>
          </a:xfrm>
          <a:prstGeom prst="rect">
            <a:avLst/>
          </a:prstGeom>
        </p:spPr>
      </p:pic>
      <p:pic>
        <p:nvPicPr>
          <p:cNvPr id="7" name="Content Placeholder 6">
            <a:extLst>
              <a:ext uri="{FF2B5EF4-FFF2-40B4-BE49-F238E27FC236}">
                <a16:creationId xmlns:a16="http://schemas.microsoft.com/office/drawing/2014/main" id="{66D8F4DE-7975-0ACE-B460-694CBA4F314E}"/>
              </a:ext>
            </a:extLst>
          </p:cNvPr>
          <p:cNvPicPr>
            <a:picLocks noGrp="1" noChangeAspect="1"/>
          </p:cNvPicPr>
          <p:nvPr>
            <p:ph type="pic" idx="1"/>
          </p:nvPr>
        </p:nvPicPr>
        <p:blipFill rotWithShape="1">
          <a:blip r:embed="rId5"/>
          <a:srcRect t="2333" b="2333"/>
          <a:stretch/>
        </p:blipFill>
        <p:spPr>
          <a:xfrm>
            <a:off x="5799994" y="482600"/>
            <a:ext cx="7622091" cy="6559570"/>
          </a:xfrm>
          <a:prstGeom prst="rect">
            <a:avLst/>
          </a:prstGeom>
          <a:effectLst>
            <a:glow rad="127000">
              <a:srgbClr val="FEEBDE"/>
            </a:glow>
          </a:effectLst>
        </p:spPr>
      </p:pic>
      <p:sp>
        <p:nvSpPr>
          <p:cNvPr id="8" name="TextBox 7">
            <a:extLst>
              <a:ext uri="{FF2B5EF4-FFF2-40B4-BE49-F238E27FC236}">
                <a16:creationId xmlns:a16="http://schemas.microsoft.com/office/drawing/2014/main" id="{A4BEDDB3-1BF0-EF99-FEB7-85B83EB0790B}"/>
              </a:ext>
            </a:extLst>
          </p:cNvPr>
          <p:cNvSpPr txBox="1"/>
          <p:nvPr/>
        </p:nvSpPr>
        <p:spPr>
          <a:xfrm>
            <a:off x="13422085" y="7264400"/>
            <a:ext cx="395514" cy="307777"/>
          </a:xfrm>
          <a:prstGeom prst="rect">
            <a:avLst/>
          </a:prstGeom>
          <a:noFill/>
        </p:spPr>
        <p:txBody>
          <a:bodyPr wrap="square" rtlCol="0">
            <a:spAutoFit/>
          </a:bodyPr>
          <a:lstStyle/>
          <a:p>
            <a:pPr algn="ctr"/>
            <a:r>
              <a:rPr lang="en-US" sz="1400" b="1" dirty="0"/>
              <a:t>13</a:t>
            </a:r>
          </a:p>
        </p:txBody>
      </p:sp>
    </p:spTree>
    <p:extLst>
      <p:ext uri="{BB962C8B-B14F-4D97-AF65-F5344CB8AC3E}">
        <p14:creationId xmlns:p14="http://schemas.microsoft.com/office/powerpoint/2010/main" val="13934736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41681652-DDE7-91ED-C60C-E0F46894B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49D86E-A4EE-2E89-27E1-B54BF21466EB}"/>
              </a:ext>
            </a:extLst>
          </p:cNvPr>
          <p:cNvSpPr>
            <a:spLocks noGrp="1"/>
          </p:cNvSpPr>
          <p:nvPr>
            <p:ph type="title"/>
          </p:nvPr>
        </p:nvSpPr>
        <p:spPr>
          <a:xfrm>
            <a:off x="1056514" y="1143000"/>
            <a:ext cx="4122964" cy="1854307"/>
          </a:xfrm>
        </p:spPr>
        <p:txBody>
          <a:bodyPr>
            <a:noAutofit/>
          </a:bodyPr>
          <a:lstStyle/>
          <a:p>
            <a:pPr algn="ctr">
              <a:lnSpc>
                <a:spcPct val="100000"/>
              </a:lnSpc>
              <a:spcBef>
                <a:spcPts val="600"/>
              </a:spcBef>
            </a:pPr>
            <a:r>
              <a:rPr lang="en-US" sz="2800" i="1" u="sng" dirty="0">
                <a:latin typeface="Arial" panose="020B0604020202020204" pitchFamily="34" charset="0"/>
                <a:cs typeface="Arial" panose="020B0604020202020204" pitchFamily="34" charset="0"/>
              </a:rPr>
              <a:t>Example 2</a:t>
            </a:r>
            <a:r>
              <a:rPr lang="en-US" sz="2800" i="1" dirty="0">
                <a:latin typeface="Arial" panose="020B0604020202020204" pitchFamily="34" charset="0"/>
                <a:cs typeface="Arial" panose="020B0604020202020204" pitchFamily="34" charset="0"/>
              </a:rPr>
              <a:t>  (2 of 4)</a:t>
            </a:r>
            <a:br>
              <a:rPr lang="en-US" sz="2800" i="1" dirty="0">
                <a:latin typeface="Arial" panose="020B0604020202020204" pitchFamily="34" charset="0"/>
                <a:cs typeface="Arial" panose="020B0604020202020204" pitchFamily="34" charset="0"/>
              </a:rPr>
            </a:b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June Frequency of Nighttime Calm Winds</a:t>
            </a:r>
            <a:endParaRPr lang="en-US" sz="2800" dirty="0"/>
          </a:p>
        </p:txBody>
      </p:sp>
      <p:pic>
        <p:nvPicPr>
          <p:cNvPr id="6" name="Graphic 5" descr="Windy outline">
            <a:extLst>
              <a:ext uri="{FF2B5EF4-FFF2-40B4-BE49-F238E27FC236}">
                <a16:creationId xmlns:a16="http://schemas.microsoft.com/office/drawing/2014/main" id="{3DCF4690-5858-E406-8E14-E45D57411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7200" y="3454400"/>
            <a:ext cx="2438399" cy="2014219"/>
          </a:xfrm>
          <a:prstGeom prst="rect">
            <a:avLst/>
          </a:prstGeom>
        </p:spPr>
      </p:pic>
      <p:pic>
        <p:nvPicPr>
          <p:cNvPr id="10" name="Content Placeholder 6">
            <a:extLst>
              <a:ext uri="{FF2B5EF4-FFF2-40B4-BE49-F238E27FC236}">
                <a16:creationId xmlns:a16="http://schemas.microsoft.com/office/drawing/2014/main" id="{D9E0D4C4-CA84-9FDE-D6FC-3BC1CFB6DFBC}"/>
              </a:ext>
            </a:extLst>
          </p:cNvPr>
          <p:cNvPicPr>
            <a:picLocks noGrp="1" noChangeAspect="1"/>
          </p:cNvPicPr>
          <p:nvPr>
            <p:ph type="pic" idx="1"/>
          </p:nvPr>
        </p:nvPicPr>
        <p:blipFill>
          <a:blip r:embed="rId5"/>
          <a:srcRect l="783" r="783"/>
          <a:stretch/>
        </p:blipFill>
        <p:spPr>
          <a:xfrm>
            <a:off x="5866265" y="473529"/>
            <a:ext cx="7490505" cy="6596742"/>
          </a:xfrm>
          <a:prstGeom prst="rect">
            <a:avLst/>
          </a:prstGeom>
        </p:spPr>
      </p:pic>
      <p:sp>
        <p:nvSpPr>
          <p:cNvPr id="13" name="TextBox 12">
            <a:extLst>
              <a:ext uri="{FF2B5EF4-FFF2-40B4-BE49-F238E27FC236}">
                <a16:creationId xmlns:a16="http://schemas.microsoft.com/office/drawing/2014/main" id="{DF19834E-9B8F-9E79-A931-E9707CB39DB6}"/>
              </a:ext>
            </a:extLst>
          </p:cNvPr>
          <p:cNvSpPr txBox="1"/>
          <p:nvPr/>
        </p:nvSpPr>
        <p:spPr>
          <a:xfrm>
            <a:off x="13356770" y="7195930"/>
            <a:ext cx="460830" cy="307777"/>
          </a:xfrm>
          <a:prstGeom prst="rect">
            <a:avLst/>
          </a:prstGeom>
          <a:noFill/>
        </p:spPr>
        <p:txBody>
          <a:bodyPr wrap="square" rtlCol="0">
            <a:spAutoFit/>
          </a:bodyPr>
          <a:lstStyle/>
          <a:p>
            <a:pPr algn="ctr"/>
            <a:r>
              <a:rPr lang="en-US" sz="1400" b="1" dirty="0"/>
              <a:t>14</a:t>
            </a:r>
          </a:p>
        </p:txBody>
      </p:sp>
    </p:spTree>
    <p:extLst>
      <p:ext uri="{BB962C8B-B14F-4D97-AF65-F5344CB8AC3E}">
        <p14:creationId xmlns:p14="http://schemas.microsoft.com/office/powerpoint/2010/main" val="2129613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B3FA1090-5A3C-D432-4F92-EA28DC5FA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190420-CF93-CC01-1729-BD5B54FBE170}"/>
              </a:ext>
            </a:extLst>
          </p:cNvPr>
          <p:cNvSpPr>
            <a:spLocks noGrp="1"/>
          </p:cNvSpPr>
          <p:nvPr>
            <p:ph type="title"/>
          </p:nvPr>
        </p:nvSpPr>
        <p:spPr>
          <a:xfrm>
            <a:off x="1056514" y="1143000"/>
            <a:ext cx="4122964" cy="1854307"/>
          </a:xfrm>
        </p:spPr>
        <p:txBody>
          <a:bodyPr>
            <a:noAutofit/>
          </a:bodyPr>
          <a:lstStyle/>
          <a:p>
            <a:pPr algn="ctr">
              <a:lnSpc>
                <a:spcPct val="100000"/>
              </a:lnSpc>
              <a:spcBef>
                <a:spcPts val="600"/>
              </a:spcBef>
            </a:pPr>
            <a:r>
              <a:rPr lang="en-US" sz="2800" i="1" u="sng" dirty="0">
                <a:latin typeface="Arial" panose="020B0604020202020204" pitchFamily="34" charset="0"/>
                <a:cs typeface="Arial" panose="020B0604020202020204" pitchFamily="34" charset="0"/>
              </a:rPr>
              <a:t>Example 2</a:t>
            </a:r>
            <a:r>
              <a:rPr lang="en-US" sz="2800" i="1" dirty="0">
                <a:latin typeface="Arial" panose="020B0604020202020204" pitchFamily="34" charset="0"/>
                <a:cs typeface="Arial" panose="020B0604020202020204" pitchFamily="34" charset="0"/>
              </a:rPr>
              <a:t>  (3 of 4)</a:t>
            </a:r>
            <a:br>
              <a:rPr lang="en-US" sz="2800" i="1" dirty="0">
                <a:latin typeface="Arial" panose="020B0604020202020204" pitchFamily="34" charset="0"/>
                <a:cs typeface="Arial" panose="020B0604020202020204" pitchFamily="34" charset="0"/>
              </a:rPr>
            </a:b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January Frequency of Daytime Calm Winds</a:t>
            </a:r>
            <a:endParaRPr lang="en-US" sz="2800" dirty="0"/>
          </a:p>
        </p:txBody>
      </p:sp>
      <p:sp>
        <p:nvSpPr>
          <p:cNvPr id="5" name="Text Placeholder 4">
            <a:extLst>
              <a:ext uri="{FF2B5EF4-FFF2-40B4-BE49-F238E27FC236}">
                <a16:creationId xmlns:a16="http://schemas.microsoft.com/office/drawing/2014/main" id="{66D712F2-1C23-3675-E376-198CDE7F2ABD}"/>
              </a:ext>
            </a:extLst>
          </p:cNvPr>
          <p:cNvSpPr>
            <a:spLocks noGrp="1"/>
          </p:cNvSpPr>
          <p:nvPr>
            <p:ph type="body" sz="quarter" idx="14"/>
          </p:nvPr>
        </p:nvSpPr>
        <p:spPr/>
        <p:txBody>
          <a:bodyPr/>
          <a:lstStyle/>
          <a:p>
            <a:endParaRPr lang="en-US"/>
          </a:p>
        </p:txBody>
      </p:sp>
      <p:pic>
        <p:nvPicPr>
          <p:cNvPr id="6" name="Graphic 5" descr="Windy outline">
            <a:extLst>
              <a:ext uri="{FF2B5EF4-FFF2-40B4-BE49-F238E27FC236}">
                <a16:creationId xmlns:a16="http://schemas.microsoft.com/office/drawing/2014/main" id="{0E465A7F-0EDB-11FC-3611-AA9DF1022B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7200" y="3454400"/>
            <a:ext cx="2438399" cy="2014219"/>
          </a:xfrm>
          <a:prstGeom prst="rect">
            <a:avLst/>
          </a:prstGeom>
        </p:spPr>
      </p:pic>
      <p:pic>
        <p:nvPicPr>
          <p:cNvPr id="8" name="Content Placeholder 6">
            <a:extLst>
              <a:ext uri="{FF2B5EF4-FFF2-40B4-BE49-F238E27FC236}">
                <a16:creationId xmlns:a16="http://schemas.microsoft.com/office/drawing/2014/main" id="{08FE72AA-AF92-BD41-A514-EFBC41FA2C3C}"/>
              </a:ext>
            </a:extLst>
          </p:cNvPr>
          <p:cNvPicPr>
            <a:picLocks noGrp="1" noChangeAspect="1"/>
          </p:cNvPicPr>
          <p:nvPr>
            <p:ph type="pic" idx="1"/>
          </p:nvPr>
        </p:nvPicPr>
        <p:blipFill>
          <a:blip r:embed="rId5"/>
          <a:srcRect l="783" r="783"/>
          <a:stretch/>
        </p:blipFill>
        <p:spPr>
          <a:xfrm>
            <a:off x="5780314" y="473528"/>
            <a:ext cx="7625443" cy="6568641"/>
          </a:xfrm>
          <a:prstGeom prst="rect">
            <a:avLst/>
          </a:prstGeom>
          <a:solidFill>
            <a:srgbClr val="FEEBDE"/>
          </a:solidFill>
        </p:spPr>
      </p:pic>
      <p:sp>
        <p:nvSpPr>
          <p:cNvPr id="12" name="TextBox 11">
            <a:extLst>
              <a:ext uri="{FF2B5EF4-FFF2-40B4-BE49-F238E27FC236}">
                <a16:creationId xmlns:a16="http://schemas.microsoft.com/office/drawing/2014/main" id="{AA136922-CC57-A48D-6221-B5A39CEC3CAB}"/>
              </a:ext>
            </a:extLst>
          </p:cNvPr>
          <p:cNvSpPr txBox="1"/>
          <p:nvPr/>
        </p:nvSpPr>
        <p:spPr>
          <a:xfrm>
            <a:off x="13405757" y="7144983"/>
            <a:ext cx="411843" cy="307777"/>
          </a:xfrm>
          <a:prstGeom prst="rect">
            <a:avLst/>
          </a:prstGeom>
          <a:noFill/>
        </p:spPr>
        <p:txBody>
          <a:bodyPr wrap="square" rtlCol="0">
            <a:spAutoFit/>
          </a:bodyPr>
          <a:lstStyle/>
          <a:p>
            <a:pPr algn="ctr"/>
            <a:r>
              <a:rPr lang="en-US" sz="1400" b="1" dirty="0"/>
              <a:t>15</a:t>
            </a:r>
          </a:p>
        </p:txBody>
      </p:sp>
    </p:spTree>
    <p:extLst>
      <p:ext uri="{BB962C8B-B14F-4D97-AF65-F5344CB8AC3E}">
        <p14:creationId xmlns:p14="http://schemas.microsoft.com/office/powerpoint/2010/main" val="2056818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69E92A3A-2203-0088-D270-BFB3BA273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51CFE4-FD24-3230-81F9-E49192C656B2}"/>
              </a:ext>
            </a:extLst>
          </p:cNvPr>
          <p:cNvSpPr>
            <a:spLocks noGrp="1"/>
          </p:cNvSpPr>
          <p:nvPr>
            <p:ph type="title"/>
          </p:nvPr>
        </p:nvSpPr>
        <p:spPr>
          <a:xfrm>
            <a:off x="1056514" y="1143000"/>
            <a:ext cx="4122964" cy="1854307"/>
          </a:xfrm>
        </p:spPr>
        <p:txBody>
          <a:bodyPr>
            <a:noAutofit/>
          </a:bodyPr>
          <a:lstStyle/>
          <a:p>
            <a:pPr algn="ctr">
              <a:lnSpc>
                <a:spcPct val="100000"/>
              </a:lnSpc>
              <a:spcBef>
                <a:spcPts val="600"/>
              </a:spcBef>
            </a:pPr>
            <a:r>
              <a:rPr lang="en-US" sz="2800" i="1" u="sng" dirty="0">
                <a:latin typeface="Arial" panose="020B0604020202020204" pitchFamily="34" charset="0"/>
                <a:cs typeface="Arial" panose="020B0604020202020204" pitchFamily="34" charset="0"/>
              </a:rPr>
              <a:t>Example 2</a:t>
            </a:r>
            <a:r>
              <a:rPr lang="en-US" sz="2800" i="1" dirty="0">
                <a:latin typeface="Arial" panose="020B0604020202020204" pitchFamily="34" charset="0"/>
                <a:cs typeface="Arial" panose="020B0604020202020204" pitchFamily="34" charset="0"/>
              </a:rPr>
              <a:t>  (4 of 4)</a:t>
            </a:r>
            <a:br>
              <a:rPr lang="en-US" sz="2800" i="1" dirty="0">
                <a:latin typeface="Arial" panose="020B0604020202020204" pitchFamily="34" charset="0"/>
                <a:cs typeface="Arial" panose="020B0604020202020204" pitchFamily="34" charset="0"/>
              </a:rPr>
            </a:br>
            <a:br>
              <a:rPr lang="en-US" sz="2800" i="1"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June Frequency of Daytime Calm Winds</a:t>
            </a:r>
            <a:endParaRPr lang="en-US" sz="2800" dirty="0"/>
          </a:p>
        </p:txBody>
      </p:sp>
      <p:sp>
        <p:nvSpPr>
          <p:cNvPr id="5" name="Text Placeholder 4">
            <a:extLst>
              <a:ext uri="{FF2B5EF4-FFF2-40B4-BE49-F238E27FC236}">
                <a16:creationId xmlns:a16="http://schemas.microsoft.com/office/drawing/2014/main" id="{6069FAD1-A348-4FAC-9FA3-0A8ABCB22938}"/>
              </a:ext>
            </a:extLst>
          </p:cNvPr>
          <p:cNvSpPr>
            <a:spLocks noGrp="1"/>
          </p:cNvSpPr>
          <p:nvPr>
            <p:ph type="body" sz="quarter" idx="14"/>
          </p:nvPr>
        </p:nvSpPr>
        <p:spPr/>
        <p:txBody>
          <a:bodyPr/>
          <a:lstStyle/>
          <a:p>
            <a:endParaRPr lang="en-US"/>
          </a:p>
        </p:txBody>
      </p:sp>
      <p:pic>
        <p:nvPicPr>
          <p:cNvPr id="6" name="Graphic 5" descr="Windy outline">
            <a:extLst>
              <a:ext uri="{FF2B5EF4-FFF2-40B4-BE49-F238E27FC236}">
                <a16:creationId xmlns:a16="http://schemas.microsoft.com/office/drawing/2014/main" id="{2E4CC956-4629-DC24-3C1C-791E07DD99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7200" y="3454400"/>
            <a:ext cx="2438399" cy="2014219"/>
          </a:xfrm>
          <a:prstGeom prst="rect">
            <a:avLst/>
          </a:prstGeom>
        </p:spPr>
      </p:pic>
      <p:pic>
        <p:nvPicPr>
          <p:cNvPr id="8" name="Content Placeholder 6">
            <a:extLst>
              <a:ext uri="{FF2B5EF4-FFF2-40B4-BE49-F238E27FC236}">
                <a16:creationId xmlns:a16="http://schemas.microsoft.com/office/drawing/2014/main" id="{EE4F0842-B861-AAD7-AC5A-3A2A4C93B157}"/>
              </a:ext>
            </a:extLst>
          </p:cNvPr>
          <p:cNvPicPr>
            <a:picLocks noGrp="1" noChangeAspect="1"/>
          </p:cNvPicPr>
          <p:nvPr>
            <p:ph type="pic" idx="1"/>
          </p:nvPr>
        </p:nvPicPr>
        <p:blipFill>
          <a:blip r:embed="rId5"/>
          <a:srcRect l="783" r="783"/>
          <a:stretch/>
        </p:blipFill>
        <p:spPr>
          <a:xfrm>
            <a:off x="5791199" y="477078"/>
            <a:ext cx="7633253" cy="6592060"/>
          </a:xfrm>
          <a:prstGeom prst="rect">
            <a:avLst/>
          </a:prstGeom>
        </p:spPr>
      </p:pic>
      <p:sp>
        <p:nvSpPr>
          <p:cNvPr id="9" name="TextBox 8">
            <a:extLst>
              <a:ext uri="{FF2B5EF4-FFF2-40B4-BE49-F238E27FC236}">
                <a16:creationId xmlns:a16="http://schemas.microsoft.com/office/drawing/2014/main" id="{885CB719-E61A-B0D1-808A-F5B5298E9B4B}"/>
              </a:ext>
            </a:extLst>
          </p:cNvPr>
          <p:cNvSpPr txBox="1"/>
          <p:nvPr/>
        </p:nvSpPr>
        <p:spPr>
          <a:xfrm>
            <a:off x="13424452" y="7195930"/>
            <a:ext cx="393148" cy="307777"/>
          </a:xfrm>
          <a:prstGeom prst="rect">
            <a:avLst/>
          </a:prstGeom>
          <a:noFill/>
        </p:spPr>
        <p:txBody>
          <a:bodyPr wrap="square" rtlCol="0">
            <a:spAutoFit/>
          </a:bodyPr>
          <a:lstStyle/>
          <a:p>
            <a:pPr algn="ctr"/>
            <a:r>
              <a:rPr lang="en-US" sz="1400" b="1" dirty="0"/>
              <a:t>16</a:t>
            </a:r>
          </a:p>
        </p:txBody>
      </p:sp>
    </p:spTree>
    <p:extLst>
      <p:ext uri="{BB962C8B-B14F-4D97-AF65-F5344CB8AC3E}">
        <p14:creationId xmlns:p14="http://schemas.microsoft.com/office/powerpoint/2010/main" val="667462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FF08-7B39-8869-A462-59A8B149C052}"/>
              </a:ext>
            </a:extLst>
          </p:cNvPr>
          <p:cNvSpPr>
            <a:spLocks noGrp="1"/>
          </p:cNvSpPr>
          <p:nvPr>
            <p:ph type="title"/>
          </p:nvPr>
        </p:nvSpPr>
        <p:spPr>
          <a:xfrm>
            <a:off x="1159243" y="520700"/>
            <a:ext cx="8175256" cy="838200"/>
          </a:xfrm>
        </p:spPr>
        <p:txBody>
          <a:bodyPr>
            <a:normAutofit fontScale="90000"/>
          </a:bodyPr>
          <a:lstStyle/>
          <a:p>
            <a:br>
              <a:rPr lang="en-US" sz="3200" i="1" dirty="0">
                <a:latin typeface="Arial" panose="020B0604020202020204" pitchFamily="34" charset="0"/>
                <a:cs typeface="Arial" panose="020B0604020202020204" pitchFamily="34" charset="0"/>
              </a:rPr>
            </a:br>
            <a:r>
              <a:rPr lang="en-US" sz="2700" i="1" u="sng" dirty="0">
                <a:latin typeface="Arial" panose="020B0604020202020204" pitchFamily="34" charset="0"/>
                <a:cs typeface="Arial" panose="020B0604020202020204" pitchFamily="34" charset="0"/>
              </a:rPr>
              <a:t>Example 3</a:t>
            </a:r>
            <a:r>
              <a:rPr lang="en-US" sz="2700" i="1" dirty="0">
                <a:latin typeface="Arial" panose="020B0604020202020204" pitchFamily="34" charset="0"/>
                <a:cs typeface="Arial" panose="020B0604020202020204" pitchFamily="34" charset="0"/>
              </a:rPr>
              <a:t> – Mixing Height &amp; Temperature Inversions</a:t>
            </a:r>
            <a:br>
              <a:rPr lang="en-US" sz="2800" i="1" u="sng" dirty="0">
                <a:latin typeface="Arial" panose="020B0604020202020204" pitchFamily="34" charset="0"/>
                <a:cs typeface="Arial" panose="020B0604020202020204" pitchFamily="34" charset="0"/>
              </a:rPr>
            </a:br>
            <a:endParaRPr lang="en-US" sz="2700" dirty="0"/>
          </a:p>
        </p:txBody>
      </p:sp>
      <p:sp>
        <p:nvSpPr>
          <p:cNvPr id="3" name="Content Placeholder 2">
            <a:extLst>
              <a:ext uri="{FF2B5EF4-FFF2-40B4-BE49-F238E27FC236}">
                <a16:creationId xmlns:a16="http://schemas.microsoft.com/office/drawing/2014/main" id="{3A5BF516-D2D9-07F5-6BA3-19517C6BF560}"/>
              </a:ext>
            </a:extLst>
          </p:cNvPr>
          <p:cNvSpPr>
            <a:spLocks noGrp="1"/>
          </p:cNvSpPr>
          <p:nvPr>
            <p:ph sz="half" idx="1"/>
          </p:nvPr>
        </p:nvSpPr>
        <p:spPr>
          <a:xfrm>
            <a:off x="1286242" y="1447800"/>
            <a:ext cx="8048257" cy="5803900"/>
          </a:xfrm>
        </p:spPr>
        <p:txBody>
          <a:bodyPr>
            <a:normAutofit lnSpcReduction="10000"/>
          </a:bodyPr>
          <a:lstStyle/>
          <a:p>
            <a:pPr marL="342900" indent="-342900">
              <a:lnSpc>
                <a:spcPct val="80000"/>
              </a:lnSpc>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nSpc>
                <a:spcPct val="8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Boundary Layer:</a:t>
            </a:r>
          </a:p>
          <a:p>
            <a:pPr marL="800100" lvl="1" indent="-342900">
              <a:lnSpc>
                <a:spcPct val="80000"/>
              </a:lnSpc>
              <a:spcBef>
                <a:spcPts val="300"/>
              </a:spcBef>
              <a:spcAft>
                <a:spcPts val="600"/>
              </a:spcAft>
              <a:buFont typeface="Wingdings" panose="05000000000000000000" pitchFamily="2" charset="2"/>
              <a:buChar char="Ø"/>
            </a:pPr>
            <a:r>
              <a:rPr lang="en-US" sz="1900" dirty="0">
                <a:latin typeface="Arial" panose="020B0604020202020204" pitchFamily="34" charset="0"/>
                <a:cs typeface="Arial" panose="020B0604020202020204" pitchFamily="34" charset="0"/>
              </a:rPr>
              <a:t>Lowest 1 to 2 kilometers above Earth’s surface</a:t>
            </a:r>
          </a:p>
          <a:p>
            <a:pPr marL="342900" indent="-342900">
              <a:lnSpc>
                <a:spcPct val="80000"/>
              </a:lnSpc>
              <a:spcBef>
                <a:spcPts val="12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Mixing Height:</a:t>
            </a:r>
          </a:p>
          <a:p>
            <a:pPr marL="800100" lvl="1" indent="-342900">
              <a:lnSpc>
                <a:spcPct val="80000"/>
              </a:lnSpc>
              <a:spcBef>
                <a:spcPts val="300"/>
              </a:spcBef>
              <a:spcAft>
                <a:spcPts val="600"/>
              </a:spcAft>
              <a:buFont typeface="Wingdings" panose="05000000000000000000" pitchFamily="2" charset="2"/>
              <a:buChar char="Ø"/>
            </a:pPr>
            <a:r>
              <a:rPr lang="en-US" sz="1900" dirty="0">
                <a:latin typeface="Arial" panose="020B0604020202020204" pitchFamily="34" charset="0"/>
                <a:cs typeface="Arial" panose="020B0604020202020204" pitchFamily="34" charset="0"/>
              </a:rPr>
              <a:t>Depth above earth’s surface through which relatively vigorous mixing of air (and pollutants within it) takes place</a:t>
            </a:r>
          </a:p>
          <a:p>
            <a:pPr marL="800100" lvl="1" indent="-342900">
              <a:lnSpc>
                <a:spcPct val="80000"/>
              </a:lnSpc>
              <a:spcBef>
                <a:spcPts val="300"/>
              </a:spcBef>
              <a:spcAft>
                <a:spcPts val="600"/>
              </a:spcAft>
              <a:buFont typeface="Wingdings" panose="05000000000000000000" pitchFamily="2" charset="2"/>
              <a:buChar char="Ø"/>
            </a:pPr>
            <a:r>
              <a:rPr lang="en-US" sz="1900" dirty="0">
                <a:latin typeface="Arial" panose="020B0604020202020204" pitchFamily="34" charset="0"/>
                <a:cs typeface="Arial" panose="020B0604020202020204" pitchFamily="34" charset="0"/>
              </a:rPr>
              <a:t>Varies seasonally and from day-to-day depending on cloud cover, wind speed, weather patterns, etc.</a:t>
            </a:r>
          </a:p>
          <a:p>
            <a:pPr marL="342900" indent="-342900">
              <a:lnSpc>
                <a:spcPct val="80000"/>
              </a:lnSpc>
              <a:spcBef>
                <a:spcPts val="1200"/>
              </a:spcBef>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Temperature Inversions:</a:t>
            </a:r>
          </a:p>
          <a:p>
            <a:pPr marL="800100" lvl="1" indent="-342900">
              <a:lnSpc>
                <a:spcPct val="80000"/>
              </a:lnSpc>
              <a:spcBef>
                <a:spcPts val="300"/>
              </a:spcBef>
              <a:spcAft>
                <a:spcPts val="6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Ambient temperature usually decreases with height</a:t>
            </a:r>
          </a:p>
          <a:p>
            <a:pPr marL="800100" lvl="1" indent="-342900">
              <a:lnSpc>
                <a:spcPct val="80000"/>
              </a:lnSpc>
              <a:spcBef>
                <a:spcPts val="300"/>
              </a:spcBef>
              <a:spcAft>
                <a:spcPts val="6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An inversion is an increase of temperature with height that acts like a lid</a:t>
            </a:r>
          </a:p>
          <a:p>
            <a:pPr marL="800100" lvl="1" indent="-342900">
              <a:lnSpc>
                <a:spcPct val="80000"/>
              </a:lnSpc>
              <a:spcBef>
                <a:spcPts val="300"/>
              </a:spcBef>
              <a:spcAft>
                <a:spcPts val="6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Usually at high altitudes during the day, starts at or closer to the ground at night due to radiational cooling</a:t>
            </a:r>
          </a:p>
          <a:p>
            <a:pPr marL="0" indent="0">
              <a:spcBef>
                <a:spcPts val="5400"/>
              </a:spcBef>
              <a:buNone/>
            </a:pPr>
            <a:r>
              <a:rPr lang="en-US" sz="1600" dirty="0"/>
              <a:t>Photo of Salem Power Plant in Massachusetts by Ralph Turcotte, Beverly Times </a:t>
            </a:r>
          </a:p>
        </p:txBody>
      </p:sp>
      <p:pic>
        <p:nvPicPr>
          <p:cNvPr id="17" name="Content Placeholder 16">
            <a:extLst>
              <a:ext uri="{FF2B5EF4-FFF2-40B4-BE49-F238E27FC236}">
                <a16:creationId xmlns:a16="http://schemas.microsoft.com/office/drawing/2014/main" id="{689750BA-A66F-C238-C2A8-39BF175B57CA}"/>
              </a:ext>
            </a:extLst>
          </p:cNvPr>
          <p:cNvPicPr>
            <a:picLocks noGrp="1" noChangeAspect="1"/>
          </p:cNvPicPr>
          <p:nvPr>
            <p:ph sz="half" idx="2"/>
          </p:nvPr>
        </p:nvPicPr>
        <p:blipFill>
          <a:blip r:embed="rId3"/>
          <a:srcRect/>
          <a:stretch/>
        </p:blipFill>
        <p:spPr>
          <a:xfrm>
            <a:off x="9512300" y="914400"/>
            <a:ext cx="4038600" cy="6013450"/>
          </a:xfrm>
          <a:prstGeom prst="rect">
            <a:avLst/>
          </a:prstGeom>
        </p:spPr>
      </p:pic>
      <p:sp>
        <p:nvSpPr>
          <p:cNvPr id="19" name="TextBox 18">
            <a:extLst>
              <a:ext uri="{FF2B5EF4-FFF2-40B4-BE49-F238E27FC236}">
                <a16:creationId xmlns:a16="http://schemas.microsoft.com/office/drawing/2014/main" id="{574DCF70-2F90-DAA3-EA15-0BC2DF549937}"/>
              </a:ext>
            </a:extLst>
          </p:cNvPr>
          <p:cNvSpPr txBox="1"/>
          <p:nvPr/>
        </p:nvSpPr>
        <p:spPr>
          <a:xfrm>
            <a:off x="13318987" y="7071985"/>
            <a:ext cx="463826" cy="369332"/>
          </a:xfrm>
          <a:prstGeom prst="rect">
            <a:avLst/>
          </a:prstGeom>
          <a:noFill/>
        </p:spPr>
        <p:txBody>
          <a:bodyPr wrap="square" rtlCol="0">
            <a:spAutoFit/>
          </a:bodyPr>
          <a:lstStyle/>
          <a:p>
            <a:pPr algn="ctr"/>
            <a:r>
              <a:rPr lang="en-US" b="1" dirty="0"/>
              <a:t>17</a:t>
            </a:r>
          </a:p>
        </p:txBody>
      </p:sp>
    </p:spTree>
    <p:extLst>
      <p:ext uri="{BB962C8B-B14F-4D97-AF65-F5344CB8AC3E}">
        <p14:creationId xmlns:p14="http://schemas.microsoft.com/office/powerpoint/2010/main" val="390199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05B5073F-7428-6164-32CF-3AB4E8CCA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D2ED7-3872-882D-7EBA-34CF858D5981}"/>
              </a:ext>
            </a:extLst>
          </p:cNvPr>
          <p:cNvSpPr>
            <a:spLocks noGrp="1"/>
          </p:cNvSpPr>
          <p:nvPr>
            <p:ph type="title"/>
          </p:nvPr>
        </p:nvSpPr>
        <p:spPr>
          <a:xfrm>
            <a:off x="1159243" y="520700"/>
            <a:ext cx="7768857" cy="800099"/>
          </a:xfrm>
        </p:spPr>
        <p:txBody>
          <a:bodyPr>
            <a:normAutofit fontScale="90000"/>
          </a:bodyPr>
          <a:lstStyle/>
          <a:p>
            <a:r>
              <a:rPr lang="en-US" sz="3100" i="1" u="sng" dirty="0">
                <a:latin typeface="Arial" panose="020B0604020202020204" pitchFamily="34" charset="0"/>
                <a:cs typeface="Arial" panose="020B0604020202020204" pitchFamily="34" charset="0"/>
              </a:rPr>
              <a:t>Some Takeaways – Getting There From Here</a:t>
            </a:r>
            <a:br>
              <a:rPr lang="en-US" sz="2800" i="1" u="sng" dirty="0">
                <a:latin typeface="Arial" panose="020B0604020202020204" pitchFamily="34" charset="0"/>
                <a:cs typeface="Arial" panose="020B0604020202020204" pitchFamily="34" charset="0"/>
              </a:rPr>
            </a:br>
            <a:endParaRPr lang="en-US" sz="2800" dirty="0"/>
          </a:p>
        </p:txBody>
      </p:sp>
      <p:sp>
        <p:nvSpPr>
          <p:cNvPr id="3" name="Content Placeholder 2">
            <a:extLst>
              <a:ext uri="{FF2B5EF4-FFF2-40B4-BE49-F238E27FC236}">
                <a16:creationId xmlns:a16="http://schemas.microsoft.com/office/drawing/2014/main" id="{C4619F05-0EF9-BBC5-AC2B-F88A026B79D2}"/>
              </a:ext>
            </a:extLst>
          </p:cNvPr>
          <p:cNvSpPr>
            <a:spLocks noGrp="1"/>
          </p:cNvSpPr>
          <p:nvPr>
            <p:ph sz="half" idx="1"/>
          </p:nvPr>
        </p:nvSpPr>
        <p:spPr>
          <a:xfrm>
            <a:off x="1033670" y="1409700"/>
            <a:ext cx="8300829" cy="5943600"/>
          </a:xfrm>
        </p:spPr>
        <p:txBody>
          <a:bodyPr>
            <a:normAutofit fontScale="92500" lnSpcReduction="20000"/>
          </a:bodyPr>
          <a:lstStyle/>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Size of advanced reactor and site footprint doesn’t affect all disciplines and technical reviews the same.</a:t>
            </a:r>
          </a:p>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Design development is a business decision and should consider range of climate and Met conditions to account for potential site locations.</a:t>
            </a:r>
          </a:p>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Met monitoring is generally a long lead-time item; even more so in remote locations subject </a:t>
            </a:r>
            <a:r>
              <a:rPr lang="en-US" sz="2200" dirty="0">
                <a:effectLst/>
                <a:latin typeface="Arial" panose="020B0604020202020204" pitchFamily="34" charset="0"/>
                <a:ea typeface="Calibri" panose="020F0502020204030204" pitchFamily="34" charset="0"/>
              </a:rPr>
              <a:t>to extreme and/or persistent cold.</a:t>
            </a:r>
          </a:p>
          <a:p>
            <a:pPr marL="342900" indent="-342900">
              <a:spcAft>
                <a:spcPts val="1500"/>
              </a:spcAft>
              <a:buFont typeface="+mj-lt"/>
              <a:buAutoNum type="arabicPeriod"/>
            </a:pPr>
            <a:r>
              <a:rPr lang="en-US" sz="2200" dirty="0">
                <a:latin typeface="Arial" panose="020B0604020202020204" pitchFamily="34" charset="0"/>
                <a:ea typeface="Calibri" panose="020F0502020204030204" pitchFamily="34" charset="0"/>
              </a:rPr>
              <a:t>NRC modeling and Met monitoring guidance preferred.  Alternate approaches allowed if justified but customized analyses by applicants and reviews by NRC staff needed.</a:t>
            </a:r>
          </a:p>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Maximum dispersion impacts, locations, doses, and sizing of EPZ may be affected by location, persistence, and/or time of year.</a:t>
            </a:r>
          </a:p>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Multiple long- and/or short-term modeling analyses or modeling approaches may be needed for licensing if conditions vary significantly.</a:t>
            </a:r>
          </a:p>
          <a:p>
            <a:pPr marL="342900" indent="-342900">
              <a:spcAft>
                <a:spcPts val="1500"/>
              </a:spcAft>
              <a:buFont typeface="+mj-lt"/>
              <a:buAutoNum type="arabicPeriod"/>
            </a:pPr>
            <a:r>
              <a:rPr lang="en-US" sz="2200" dirty="0">
                <a:latin typeface="Arial" panose="020B0604020202020204" pitchFamily="34" charset="0"/>
                <a:cs typeface="Arial" panose="020B0604020202020204" pitchFamily="34" charset="0"/>
              </a:rPr>
              <a:t>Community relations may be important as consent-based siting approaches for nuclear facilities continues to develop.</a:t>
            </a:r>
          </a:p>
          <a:p>
            <a:endParaRPr lang="en-US" sz="1800" dirty="0"/>
          </a:p>
        </p:txBody>
      </p:sp>
      <p:pic>
        <p:nvPicPr>
          <p:cNvPr id="5" name="Content Placeholder 4" descr="Aurora Borealis over snowy mountains">
            <a:extLst>
              <a:ext uri="{FF2B5EF4-FFF2-40B4-BE49-F238E27FC236}">
                <a16:creationId xmlns:a16="http://schemas.microsoft.com/office/drawing/2014/main" id="{BE42722E-EE98-49DC-6A89-5A5C78729604}"/>
              </a:ext>
            </a:extLst>
          </p:cNvPr>
          <p:cNvPicPr>
            <a:picLocks noGrp="1" noChangeAspect="1"/>
          </p:cNvPicPr>
          <p:nvPr>
            <p:ph sz="half" idx="2"/>
          </p:nvPr>
        </p:nvPicPr>
        <p:blipFill>
          <a:blip r:embed="rId3"/>
          <a:srcRect l="33681" r="33681"/>
          <a:stretch/>
        </p:blipFill>
        <p:spPr>
          <a:xfrm>
            <a:off x="9512300" y="520700"/>
            <a:ext cx="3721100" cy="6426200"/>
          </a:xfrm>
          <a:prstGeom prst="rect">
            <a:avLst/>
          </a:prstGeom>
        </p:spPr>
      </p:pic>
      <p:sp>
        <p:nvSpPr>
          <p:cNvPr id="6" name="TextBox 5">
            <a:extLst>
              <a:ext uri="{FF2B5EF4-FFF2-40B4-BE49-F238E27FC236}">
                <a16:creationId xmlns:a16="http://schemas.microsoft.com/office/drawing/2014/main" id="{0FEB2B8C-49CD-F0E5-9B9D-AAF7F45BC018}"/>
              </a:ext>
            </a:extLst>
          </p:cNvPr>
          <p:cNvSpPr txBox="1"/>
          <p:nvPr/>
        </p:nvSpPr>
        <p:spPr>
          <a:xfrm>
            <a:off x="13233400" y="7156174"/>
            <a:ext cx="584200" cy="369332"/>
          </a:xfrm>
          <a:prstGeom prst="rect">
            <a:avLst/>
          </a:prstGeom>
          <a:noFill/>
        </p:spPr>
        <p:txBody>
          <a:bodyPr wrap="square" rtlCol="0">
            <a:spAutoFit/>
          </a:bodyPr>
          <a:lstStyle/>
          <a:p>
            <a:pPr algn="ctr"/>
            <a:r>
              <a:rPr lang="en-US" b="1" dirty="0"/>
              <a:t>18</a:t>
            </a:r>
          </a:p>
        </p:txBody>
      </p:sp>
    </p:spTree>
    <p:extLst>
      <p:ext uri="{BB962C8B-B14F-4D97-AF65-F5344CB8AC3E}">
        <p14:creationId xmlns:p14="http://schemas.microsoft.com/office/powerpoint/2010/main" val="1482622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5D9-ABBB-6F66-6CFC-84191EF114AD}"/>
              </a:ext>
            </a:extLst>
          </p:cNvPr>
          <p:cNvSpPr>
            <a:spLocks noGrp="1"/>
          </p:cNvSpPr>
          <p:nvPr>
            <p:ph type="ctrTitle"/>
          </p:nvPr>
        </p:nvSpPr>
        <p:spPr>
          <a:xfrm>
            <a:off x="972348" y="2743200"/>
            <a:ext cx="6393652" cy="1828800"/>
          </a:xfrm>
        </p:spPr>
        <p:txBody>
          <a:bodyPr>
            <a:normAutofit/>
          </a:bodyPr>
          <a:lstStyle/>
          <a:p>
            <a:pPr algn="ctr"/>
            <a:r>
              <a:rPr lang="en-US" sz="4000" dirty="0">
                <a:latin typeface="Arial" panose="020B0604020202020204" pitchFamily="34" charset="0"/>
                <a:cs typeface="Arial" panose="020B0604020202020204" pitchFamily="34" charset="0"/>
              </a:rPr>
              <a:t>Contact</a:t>
            </a:r>
            <a:br>
              <a:rPr lang="en-US" sz="40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hlinkClick r:id="rId2"/>
              </a:rPr>
              <a:t>michael.mazaika@nrc.gov</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for additional info</a:t>
            </a:r>
          </a:p>
        </p:txBody>
      </p:sp>
      <p:sp>
        <p:nvSpPr>
          <p:cNvPr id="3" name="TextBox 2">
            <a:extLst>
              <a:ext uri="{FF2B5EF4-FFF2-40B4-BE49-F238E27FC236}">
                <a16:creationId xmlns:a16="http://schemas.microsoft.com/office/drawing/2014/main" id="{D69F09B2-7970-A327-8854-88584A933EB3}"/>
              </a:ext>
            </a:extLst>
          </p:cNvPr>
          <p:cNvSpPr txBox="1"/>
          <p:nvPr/>
        </p:nvSpPr>
        <p:spPr>
          <a:xfrm>
            <a:off x="3114261" y="6785113"/>
            <a:ext cx="543340" cy="369332"/>
          </a:xfrm>
          <a:prstGeom prst="rect">
            <a:avLst/>
          </a:prstGeom>
          <a:noFill/>
        </p:spPr>
        <p:txBody>
          <a:bodyPr wrap="square" rtlCol="0">
            <a:spAutoFit/>
          </a:bodyPr>
          <a:lstStyle/>
          <a:p>
            <a:pPr algn="ctr"/>
            <a:r>
              <a:rPr lang="en-US" b="1" dirty="0"/>
              <a:t>19</a:t>
            </a:r>
          </a:p>
        </p:txBody>
      </p:sp>
    </p:spTree>
    <p:extLst>
      <p:ext uri="{BB962C8B-B14F-4D97-AF65-F5344CB8AC3E}">
        <p14:creationId xmlns:p14="http://schemas.microsoft.com/office/powerpoint/2010/main" val="1263817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198D6716-B677-0710-F82F-61057B31A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49C9A9-ED0D-078E-022E-2082C1EC7C8E}"/>
              </a:ext>
            </a:extLst>
          </p:cNvPr>
          <p:cNvSpPr>
            <a:spLocks noGrp="1"/>
          </p:cNvSpPr>
          <p:nvPr>
            <p:ph type="title"/>
          </p:nvPr>
        </p:nvSpPr>
        <p:spPr>
          <a:xfrm>
            <a:off x="1159243" y="413809"/>
            <a:ext cx="11917680" cy="818091"/>
          </a:xfrm>
        </p:spPr>
        <p:txBody>
          <a:bodyPr>
            <a:normAutofit/>
          </a:bodyPr>
          <a:lstStyle/>
          <a:p>
            <a:pPr algn="ctr"/>
            <a:r>
              <a:rPr lang="en-US" sz="3600" u="sng" dirty="0"/>
              <a:t>Acronyms</a:t>
            </a:r>
          </a:p>
        </p:txBody>
      </p:sp>
      <p:sp>
        <p:nvSpPr>
          <p:cNvPr id="3" name="Content Placeholder 2">
            <a:extLst>
              <a:ext uri="{FF2B5EF4-FFF2-40B4-BE49-F238E27FC236}">
                <a16:creationId xmlns:a16="http://schemas.microsoft.com/office/drawing/2014/main" id="{8A9F9E76-72D5-FC1A-B513-7ED9893D518F}"/>
              </a:ext>
            </a:extLst>
          </p:cNvPr>
          <p:cNvSpPr>
            <a:spLocks noGrp="1"/>
          </p:cNvSpPr>
          <p:nvPr>
            <p:ph sz="half" idx="1"/>
          </p:nvPr>
        </p:nvSpPr>
        <p:spPr>
          <a:xfrm>
            <a:off x="1331963" y="1726932"/>
            <a:ext cx="5872480" cy="5010672"/>
          </a:xfrm>
        </p:spPr>
        <p:txBody>
          <a:bodyPr>
            <a:normAutofit fontScale="92500"/>
          </a:bodyPr>
          <a:lstStyle/>
          <a:p>
            <a:pPr>
              <a:spcBef>
                <a:spcPts val="600"/>
              </a:spcBef>
            </a:pPr>
            <a:r>
              <a:rPr lang="en-US" sz="2200" dirty="0">
                <a:latin typeface="Arial" panose="020B0604020202020204" pitchFamily="34" charset="0"/>
                <a:cs typeface="Arial" panose="020B0604020202020204" pitchFamily="34" charset="0"/>
              </a:rPr>
              <a:t>ANS – American Nuclear Society</a:t>
            </a:r>
          </a:p>
          <a:p>
            <a:pPr>
              <a:spcBef>
                <a:spcPts val="900"/>
              </a:spcBef>
            </a:pPr>
            <a:r>
              <a:rPr lang="en-US" sz="2200" dirty="0">
                <a:latin typeface="Arial" panose="020B0604020202020204" pitchFamily="34" charset="0"/>
                <a:cs typeface="Arial" panose="020B0604020202020204" pitchFamily="34" charset="0"/>
              </a:rPr>
              <a:t>COL – Combined Construction / Operating License</a:t>
            </a:r>
          </a:p>
          <a:p>
            <a:pPr>
              <a:spcBef>
                <a:spcPts val="900"/>
              </a:spcBef>
            </a:pPr>
            <a:r>
              <a:rPr lang="en-US" sz="2200" dirty="0">
                <a:latin typeface="Arial" panose="020B0604020202020204" pitchFamily="34" charset="0"/>
                <a:cs typeface="Arial" panose="020B0604020202020204" pitchFamily="34" charset="0"/>
              </a:rPr>
              <a:t>CP – Construction Permit</a:t>
            </a:r>
          </a:p>
          <a:p>
            <a:pPr>
              <a:spcBef>
                <a:spcPts val="900"/>
              </a:spcBef>
            </a:pPr>
            <a:r>
              <a:rPr lang="en-US" sz="2200" dirty="0">
                <a:latin typeface="Arial" panose="020B0604020202020204" pitchFamily="34" charset="0"/>
                <a:cs typeface="Arial" panose="020B0604020202020204" pitchFamily="34" charset="0"/>
              </a:rPr>
              <a:t>DC – Design Certification</a:t>
            </a:r>
          </a:p>
          <a:p>
            <a:pPr>
              <a:spcBef>
                <a:spcPts val="900"/>
              </a:spcBef>
            </a:pPr>
            <a:r>
              <a:rPr lang="en-US" sz="2200" dirty="0">
                <a:latin typeface="Arial" panose="020B0604020202020204" pitchFamily="34" charset="0"/>
                <a:cs typeface="Arial" panose="020B0604020202020204" pitchFamily="34" charset="0"/>
              </a:rPr>
              <a:t>D/Q – Relative Deposition </a:t>
            </a:r>
          </a:p>
          <a:p>
            <a:pPr>
              <a:spcBef>
                <a:spcPts val="900"/>
              </a:spcBef>
            </a:pPr>
            <a:r>
              <a:rPr lang="en-US" sz="2200" dirty="0">
                <a:latin typeface="Arial" panose="020B0604020202020204" pitchFamily="34" charset="0"/>
                <a:cs typeface="Arial" panose="020B0604020202020204" pitchFamily="34" charset="0"/>
              </a:rPr>
              <a:t>EAB – Exclusion Area Boundary</a:t>
            </a:r>
          </a:p>
          <a:p>
            <a:pPr>
              <a:spcBef>
                <a:spcPts val="900"/>
              </a:spcBef>
            </a:pPr>
            <a:r>
              <a:rPr lang="en-US" sz="2200" dirty="0">
                <a:latin typeface="Arial" panose="020B0604020202020204" pitchFamily="34" charset="0"/>
                <a:cs typeface="Arial" panose="020B0604020202020204" pitchFamily="34" charset="0"/>
              </a:rPr>
              <a:t>EPA – U.S. Environmental Protection Agency</a:t>
            </a:r>
          </a:p>
          <a:p>
            <a:pPr>
              <a:spcBef>
                <a:spcPts val="900"/>
              </a:spcBef>
            </a:pPr>
            <a:r>
              <a:rPr lang="en-US" sz="2200" dirty="0">
                <a:latin typeface="Arial" panose="020B0604020202020204" pitchFamily="34" charset="0"/>
                <a:cs typeface="Arial" panose="020B0604020202020204" pitchFamily="34" charset="0"/>
              </a:rPr>
              <a:t>EPZ – Emergency Planning Zone</a:t>
            </a:r>
          </a:p>
          <a:p>
            <a:pPr>
              <a:spcBef>
                <a:spcPts val="900"/>
              </a:spcBef>
            </a:pPr>
            <a:r>
              <a:rPr lang="en-US" sz="2200" dirty="0">
                <a:latin typeface="Arial" panose="020B0604020202020204" pitchFamily="34" charset="0"/>
                <a:cs typeface="Arial" panose="020B0604020202020204" pitchFamily="34" charset="0"/>
              </a:rPr>
              <a:t>ESP – Early Site Permit</a:t>
            </a:r>
          </a:p>
          <a:p>
            <a:pPr>
              <a:spcBef>
                <a:spcPts val="900"/>
              </a:spcBef>
            </a:pPr>
            <a:r>
              <a:rPr lang="en-US" sz="2200" dirty="0">
                <a:latin typeface="Arial" panose="020B0604020202020204" pitchFamily="34" charset="0"/>
                <a:cs typeface="Arial" panose="020B0604020202020204" pitchFamily="34" charset="0"/>
              </a:rPr>
              <a:t>LPZ – Low Population Zone</a:t>
            </a:r>
          </a:p>
          <a:p>
            <a:pPr>
              <a:spcBef>
                <a:spcPts val="900"/>
              </a:spcBef>
            </a:pPr>
            <a:r>
              <a:rPr lang="en-US" sz="2200" dirty="0">
                <a:latin typeface="Arial" panose="020B0604020202020204" pitchFamily="34" charset="0"/>
                <a:cs typeface="Arial" panose="020B0604020202020204" pitchFamily="34" charset="0"/>
              </a:rPr>
              <a:t>ML – Manufacturing License</a:t>
            </a:r>
          </a:p>
          <a:p>
            <a:pPr>
              <a:spcBef>
                <a:spcPts val="900"/>
              </a:spcBef>
            </a:pPr>
            <a:endParaRPr lang="en-US" sz="2200" dirty="0">
              <a:latin typeface="Arial" panose="020B0604020202020204" pitchFamily="34" charset="0"/>
              <a:cs typeface="Arial" panose="020B0604020202020204" pitchFamily="34" charset="0"/>
            </a:endParaRPr>
          </a:p>
          <a:p>
            <a:endParaRPr lang="en-US" sz="1900" dirty="0"/>
          </a:p>
        </p:txBody>
      </p:sp>
      <p:sp>
        <p:nvSpPr>
          <p:cNvPr id="4" name="Content Placeholder 3">
            <a:extLst>
              <a:ext uri="{FF2B5EF4-FFF2-40B4-BE49-F238E27FC236}">
                <a16:creationId xmlns:a16="http://schemas.microsoft.com/office/drawing/2014/main" id="{5599FE35-48E3-110F-BA07-0C5E448C92CF}"/>
              </a:ext>
            </a:extLst>
          </p:cNvPr>
          <p:cNvSpPr>
            <a:spLocks noGrp="1"/>
          </p:cNvSpPr>
          <p:nvPr>
            <p:ph sz="half" idx="2"/>
          </p:nvPr>
        </p:nvSpPr>
        <p:spPr>
          <a:xfrm>
            <a:off x="7204443" y="1726932"/>
            <a:ext cx="5872480" cy="5010672"/>
          </a:xfrm>
        </p:spPr>
        <p:txBody>
          <a:bodyPr>
            <a:normAutofit fontScale="92500"/>
          </a:bodyPr>
          <a:lstStyle/>
          <a:p>
            <a:pPr>
              <a:spcBef>
                <a:spcPts val="600"/>
              </a:spcBef>
            </a:pPr>
            <a:r>
              <a:rPr lang="en-US" sz="2200" dirty="0">
                <a:latin typeface="Arial" panose="020B0604020202020204" pitchFamily="34" charset="0"/>
                <a:cs typeface="Arial" panose="020B0604020202020204" pitchFamily="34" charset="0"/>
              </a:rPr>
              <a:t>NASA – National Aeronautics &amp; Space Admin</a:t>
            </a:r>
          </a:p>
          <a:p>
            <a:pPr>
              <a:spcBef>
                <a:spcPts val="900"/>
              </a:spcBef>
            </a:pPr>
            <a:r>
              <a:rPr lang="en-US" sz="2200" dirty="0">
                <a:latin typeface="Arial" panose="020B0604020202020204" pitchFamily="34" charset="0"/>
                <a:cs typeface="Arial" panose="020B0604020202020204" pitchFamily="34" charset="0"/>
              </a:rPr>
              <a:t>NCEI – National Centers for Environmental Information</a:t>
            </a:r>
          </a:p>
          <a:p>
            <a:pPr>
              <a:spcBef>
                <a:spcPts val="900"/>
              </a:spcBef>
            </a:pPr>
            <a:r>
              <a:rPr lang="en-US" sz="2200" dirty="0">
                <a:latin typeface="Arial" panose="020B0604020202020204" pitchFamily="34" charset="0"/>
                <a:cs typeface="Arial" panose="020B0604020202020204" pitchFamily="34" charset="0"/>
              </a:rPr>
              <a:t>NEI – Nuclear Energy Institute</a:t>
            </a:r>
          </a:p>
          <a:p>
            <a:pPr>
              <a:spcBef>
                <a:spcPts val="900"/>
              </a:spcBef>
            </a:pPr>
            <a:r>
              <a:rPr lang="en-US" sz="2200" dirty="0">
                <a:latin typeface="Arial" panose="020B0604020202020204" pitchFamily="34" charset="0"/>
                <a:cs typeface="Arial" panose="020B0604020202020204" pitchFamily="34" charset="0"/>
              </a:rPr>
              <a:t>NOAA – National Oceanic &amp; Atmospheric Administration</a:t>
            </a:r>
          </a:p>
          <a:p>
            <a:pPr>
              <a:spcBef>
                <a:spcPts val="900"/>
              </a:spcBef>
            </a:pPr>
            <a:r>
              <a:rPr lang="en-US" sz="2200" dirty="0">
                <a:latin typeface="Arial" panose="020B0604020202020204" pitchFamily="34" charset="0"/>
                <a:cs typeface="Arial" panose="020B0604020202020204" pitchFamily="34" charset="0"/>
              </a:rPr>
              <a:t>NRC – U.S. Nuclear Regulatory Commission</a:t>
            </a:r>
          </a:p>
          <a:p>
            <a:pPr>
              <a:spcBef>
                <a:spcPts val="900"/>
              </a:spcBef>
            </a:pPr>
            <a:r>
              <a:rPr lang="en-US" sz="2200" dirty="0">
                <a:latin typeface="Arial" panose="020B0604020202020204" pitchFamily="34" charset="0"/>
                <a:cs typeface="Arial" panose="020B0604020202020204" pitchFamily="34" charset="0"/>
              </a:rPr>
              <a:t>OL – Operating License</a:t>
            </a:r>
          </a:p>
          <a:p>
            <a:pPr>
              <a:spcBef>
                <a:spcPts val="900"/>
              </a:spcBef>
            </a:pPr>
            <a:r>
              <a:rPr lang="en-US" sz="2200" dirty="0">
                <a:latin typeface="Arial" panose="020B0604020202020204" pitchFamily="34" charset="0"/>
                <a:cs typeface="Arial" panose="020B0604020202020204" pitchFamily="34" charset="0"/>
              </a:rPr>
              <a:t>QA/QC – Quality Assurance / Quality Control</a:t>
            </a:r>
          </a:p>
          <a:p>
            <a:pPr>
              <a:spcBef>
                <a:spcPts val="900"/>
              </a:spcBef>
            </a:pPr>
            <a:r>
              <a:rPr lang="en-US" sz="2200" dirty="0">
                <a:latin typeface="Arial" panose="020B0604020202020204" pitchFamily="34" charset="0"/>
                <a:cs typeface="Arial" panose="020B0604020202020204" pitchFamily="34" charset="0"/>
              </a:rPr>
              <a:t>RAWS – Remote Automated Weather Station</a:t>
            </a:r>
          </a:p>
          <a:p>
            <a:pPr>
              <a:spcBef>
                <a:spcPts val="900"/>
              </a:spcBef>
            </a:pPr>
            <a:r>
              <a:rPr lang="en-US" sz="2200" dirty="0">
                <a:latin typeface="Arial" panose="020B0604020202020204" pitchFamily="34" charset="0"/>
                <a:cs typeface="Arial" panose="020B0604020202020204" pitchFamily="34" charset="0"/>
              </a:rPr>
              <a:t>SDA – Standard Design Approval</a:t>
            </a:r>
          </a:p>
          <a:p>
            <a:pPr>
              <a:spcBef>
                <a:spcPts val="900"/>
              </a:spcBef>
            </a:pPr>
            <a:r>
              <a:rPr lang="en-US" sz="2200" dirty="0">
                <a:latin typeface="Arial" panose="020B0604020202020204" pitchFamily="34" charset="0"/>
                <a:cs typeface="Arial" panose="020B0604020202020204" pitchFamily="34" charset="0"/>
              </a:rPr>
              <a:t>WRCC – Western Regional Climate Center</a:t>
            </a:r>
          </a:p>
          <a:p>
            <a:pPr>
              <a:spcBef>
                <a:spcPts val="900"/>
              </a:spcBef>
            </a:pPr>
            <a:r>
              <a:rPr lang="en-US" sz="2200" dirty="0">
                <a:latin typeface="Arial" panose="020B0604020202020204" pitchFamily="34" charset="0"/>
                <a:cs typeface="Arial" panose="020B0604020202020204" pitchFamily="34" charset="0"/>
              </a:rPr>
              <a:t>X/Q – Relative Concentration</a:t>
            </a:r>
          </a:p>
          <a:p>
            <a:endParaRPr lang="en-US" sz="1900" dirty="0"/>
          </a:p>
        </p:txBody>
      </p:sp>
      <p:sp>
        <p:nvSpPr>
          <p:cNvPr id="8" name="TextBox 7">
            <a:extLst>
              <a:ext uri="{FF2B5EF4-FFF2-40B4-BE49-F238E27FC236}">
                <a16:creationId xmlns:a16="http://schemas.microsoft.com/office/drawing/2014/main" id="{5FA6FAD1-C3BC-BD3F-3B37-1257BE9DD95D}"/>
              </a:ext>
            </a:extLst>
          </p:cNvPr>
          <p:cNvSpPr txBox="1"/>
          <p:nvPr/>
        </p:nvSpPr>
        <p:spPr>
          <a:xfrm>
            <a:off x="13252174" y="7222435"/>
            <a:ext cx="357809" cy="369332"/>
          </a:xfrm>
          <a:prstGeom prst="rect">
            <a:avLst/>
          </a:prstGeom>
          <a:noFill/>
        </p:spPr>
        <p:txBody>
          <a:bodyPr wrap="square" rtlCol="0">
            <a:spAutoFit/>
          </a:bodyPr>
          <a:lstStyle/>
          <a:p>
            <a:pPr algn="ctr"/>
            <a:r>
              <a:rPr lang="en-US" b="1" dirty="0"/>
              <a:t>2</a:t>
            </a:r>
          </a:p>
        </p:txBody>
      </p:sp>
    </p:spTree>
    <p:extLst>
      <p:ext uri="{BB962C8B-B14F-4D97-AF65-F5344CB8AC3E}">
        <p14:creationId xmlns:p14="http://schemas.microsoft.com/office/powerpoint/2010/main" val="3988029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DA23D-1226-4A60-B02F-901AB561655D}"/>
              </a:ext>
            </a:extLst>
          </p:cNvPr>
          <p:cNvSpPr>
            <a:spLocks noGrp="1"/>
          </p:cNvSpPr>
          <p:nvPr>
            <p:ph type="title"/>
          </p:nvPr>
        </p:nvSpPr>
        <p:spPr/>
        <p:txBody>
          <a:bodyPr>
            <a:normAutofit/>
          </a:bodyPr>
          <a:lstStyle/>
          <a:p>
            <a:pPr algn="ctr"/>
            <a:r>
              <a:rPr lang="en-US" sz="3000" u="sng" dirty="0">
                <a:latin typeface="Arial" panose="020B0604020202020204" pitchFamily="34" charset="0"/>
                <a:cs typeface="Arial" panose="020B0604020202020204" pitchFamily="34" charset="0"/>
              </a:rPr>
              <a:t>Aims of NRC’s Cold Regions Future Focused Research Project</a:t>
            </a:r>
            <a:endParaRPr lang="en-US" sz="3000" dirty="0"/>
          </a:p>
        </p:txBody>
      </p:sp>
      <p:sp>
        <p:nvSpPr>
          <p:cNvPr id="3" name="Content Placeholder 2">
            <a:extLst>
              <a:ext uri="{FF2B5EF4-FFF2-40B4-BE49-F238E27FC236}">
                <a16:creationId xmlns:a16="http://schemas.microsoft.com/office/drawing/2014/main" id="{9CC19957-3B69-7275-43A0-F99174CD47DC}"/>
              </a:ext>
            </a:extLst>
          </p:cNvPr>
          <p:cNvSpPr>
            <a:spLocks noGrp="1"/>
          </p:cNvSpPr>
          <p:nvPr>
            <p:ph idx="1"/>
          </p:nvPr>
        </p:nvSpPr>
        <p:spPr>
          <a:xfrm>
            <a:off x="1431235" y="2046734"/>
            <a:ext cx="11433865" cy="4931516"/>
          </a:xfrm>
          <a:solidFill>
            <a:srgbClr val="FEEBDE"/>
          </a:solidFill>
        </p:spPr>
        <p:txBody>
          <a:bodyPr>
            <a:normAutofit/>
          </a:bodyPr>
          <a:lstStyle/>
          <a:p>
            <a:pPr>
              <a:spcBef>
                <a:spcPts val="2100"/>
              </a:spcBef>
            </a:pPr>
            <a:r>
              <a:rPr lang="en-US" sz="2800" dirty="0">
                <a:latin typeface="Arial" panose="020B0604020202020204" pitchFamily="34" charset="0"/>
                <a:ea typeface="Calibri" panose="020F0502020204030204" pitchFamily="34" charset="0"/>
              </a:rPr>
              <a:t>S</a:t>
            </a:r>
            <a:r>
              <a:rPr lang="en-US" sz="2800" dirty="0">
                <a:effectLst/>
                <a:latin typeface="Arial" panose="020B0604020202020204" pitchFamily="34" charset="0"/>
                <a:ea typeface="Calibri" panose="020F0502020204030204" pitchFamily="34" charset="0"/>
              </a:rPr>
              <a:t>upport development of comprehensive, discipline-specific regulatory guidance for advanced reactor designs</a:t>
            </a:r>
          </a:p>
          <a:p>
            <a:pPr>
              <a:spcBef>
                <a:spcPts val="2100"/>
              </a:spcBef>
            </a:pPr>
            <a:r>
              <a:rPr lang="en-US" sz="2800" dirty="0">
                <a:effectLst/>
                <a:latin typeface="Arial" panose="020B0604020202020204" pitchFamily="34" charset="0"/>
                <a:ea typeface="Calibri" panose="020F0502020204030204" pitchFamily="34" charset="0"/>
              </a:rPr>
              <a:t>Provide strategic information that can be used in decision making</a:t>
            </a:r>
          </a:p>
          <a:p>
            <a:pPr>
              <a:spcBef>
                <a:spcPts val="2100"/>
              </a:spcBef>
            </a:pPr>
            <a:r>
              <a:rPr lang="en-US" sz="2800" dirty="0">
                <a:effectLst/>
                <a:latin typeface="Arial" panose="020B0604020202020204" pitchFamily="34" charset="0"/>
                <a:ea typeface="Calibri" panose="020F0502020204030204" pitchFamily="34" charset="0"/>
              </a:rPr>
              <a:t>Minimize need for customized analyses by licensees and applicants, and for customized NRC staff reviews</a:t>
            </a:r>
          </a:p>
          <a:p>
            <a:pPr>
              <a:spcBef>
                <a:spcPts val="2100"/>
              </a:spcBef>
            </a:pPr>
            <a:r>
              <a:rPr lang="en-US" sz="2800" dirty="0">
                <a:effectLst/>
                <a:latin typeface="Arial" panose="020B0604020202020204" pitchFamily="34" charset="0"/>
                <a:ea typeface="Calibri" panose="020F0502020204030204" pitchFamily="34" charset="0"/>
              </a:rPr>
              <a:t>Begin to identify and understand limitations of current NRC dispersion models and meteorological (Met) inputs if advanced reactors are deployed where subject to extreme and/or persistent cold conditions (e.g., as in Alaska)</a:t>
            </a:r>
            <a:endParaRPr lang="en-US" sz="2800" dirty="0">
              <a:latin typeface="Arial" panose="020B0604020202020204" pitchFamily="34" charset="0"/>
              <a:cs typeface="Arial" panose="020B0604020202020204" pitchFamily="34" charset="0"/>
            </a:endParaRPr>
          </a:p>
          <a:p>
            <a:pPr algn="ctr"/>
            <a:endParaRPr lang="en-US" sz="2800" dirty="0"/>
          </a:p>
        </p:txBody>
      </p:sp>
      <p:sp>
        <p:nvSpPr>
          <p:cNvPr id="4" name="TextBox 3">
            <a:extLst>
              <a:ext uri="{FF2B5EF4-FFF2-40B4-BE49-F238E27FC236}">
                <a16:creationId xmlns:a16="http://schemas.microsoft.com/office/drawing/2014/main" id="{C104636D-B477-205C-2485-C9678DF045B3}"/>
              </a:ext>
            </a:extLst>
          </p:cNvPr>
          <p:cNvSpPr txBox="1"/>
          <p:nvPr/>
        </p:nvSpPr>
        <p:spPr>
          <a:xfrm>
            <a:off x="13159409" y="7196795"/>
            <a:ext cx="477078" cy="369332"/>
          </a:xfrm>
          <a:prstGeom prst="rect">
            <a:avLst/>
          </a:prstGeom>
          <a:noFill/>
        </p:spPr>
        <p:txBody>
          <a:bodyPr wrap="square" rtlCol="0">
            <a:spAutoFit/>
          </a:bodyPr>
          <a:lstStyle/>
          <a:p>
            <a:pPr algn="ctr"/>
            <a:r>
              <a:rPr lang="en-US" b="1" dirty="0"/>
              <a:t>3</a:t>
            </a:r>
          </a:p>
        </p:txBody>
      </p:sp>
    </p:spTree>
    <p:extLst>
      <p:ext uri="{BB962C8B-B14F-4D97-AF65-F5344CB8AC3E}">
        <p14:creationId xmlns:p14="http://schemas.microsoft.com/office/powerpoint/2010/main" val="4182968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ACCC35DB-571A-6B45-123E-DF2988DC6B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95523-D3DA-D9E1-10A5-49DDD1C38368}"/>
              </a:ext>
            </a:extLst>
          </p:cNvPr>
          <p:cNvSpPr>
            <a:spLocks noGrp="1"/>
          </p:cNvSpPr>
          <p:nvPr>
            <p:ph type="title"/>
          </p:nvPr>
        </p:nvSpPr>
        <p:spPr/>
        <p:txBody>
          <a:bodyPr>
            <a:normAutofit/>
          </a:bodyPr>
          <a:lstStyle/>
          <a:p>
            <a:pPr algn="ctr"/>
            <a:r>
              <a:rPr lang="en-US" sz="3000" u="sng" dirty="0">
                <a:latin typeface="Arial" panose="020B0604020202020204" pitchFamily="34" charset="0"/>
                <a:cs typeface="Arial" panose="020B0604020202020204" pitchFamily="34" charset="0"/>
              </a:rPr>
              <a:t>Next Generation of Advanced Reactor Designs</a:t>
            </a:r>
            <a:endParaRPr lang="en-US" sz="3000" dirty="0"/>
          </a:p>
        </p:txBody>
      </p:sp>
      <p:sp>
        <p:nvSpPr>
          <p:cNvPr id="3" name="Content Placeholder 2">
            <a:extLst>
              <a:ext uri="{FF2B5EF4-FFF2-40B4-BE49-F238E27FC236}">
                <a16:creationId xmlns:a16="http://schemas.microsoft.com/office/drawing/2014/main" id="{26B1A211-CF7D-1522-C6E8-1BBE8E374E55}"/>
              </a:ext>
            </a:extLst>
          </p:cNvPr>
          <p:cNvSpPr>
            <a:spLocks noGrp="1"/>
          </p:cNvSpPr>
          <p:nvPr>
            <p:ph idx="1"/>
          </p:nvPr>
        </p:nvSpPr>
        <p:spPr>
          <a:xfrm>
            <a:off x="1701799" y="2046734"/>
            <a:ext cx="11163301" cy="3795266"/>
          </a:xfrm>
        </p:spPr>
        <p:txBody>
          <a:bodyPr>
            <a:normAutofit/>
          </a:bodyPr>
          <a:lstStyle/>
          <a:p>
            <a:pPr marL="800100" indent="-342900">
              <a:lnSpc>
                <a:spcPct val="80000"/>
              </a:lnSpc>
              <a:spcBef>
                <a:spcPts val="2400"/>
              </a:spcBef>
            </a:pPr>
            <a:r>
              <a:rPr lang="en-US" sz="2800" dirty="0">
                <a:latin typeface="Arial" panose="020B0604020202020204" pitchFamily="34" charset="0"/>
                <a:cs typeface="Arial" panose="020B0604020202020204" pitchFamily="34" charset="0"/>
              </a:rPr>
              <a:t>Small Modular Reactors (SMRs)</a:t>
            </a:r>
          </a:p>
          <a:p>
            <a:pPr marL="800100" indent="-342900">
              <a:lnSpc>
                <a:spcPct val="80000"/>
              </a:lnSpc>
              <a:spcBef>
                <a:spcPts val="2400"/>
              </a:spcBef>
            </a:pPr>
            <a:r>
              <a:rPr lang="en-US" sz="2800" dirty="0">
                <a:latin typeface="Arial" panose="020B0604020202020204" pitchFamily="34" charset="0"/>
                <a:cs typeface="Arial" panose="020B0604020202020204" pitchFamily="34" charset="0"/>
              </a:rPr>
              <a:t>Liquid Metal-Cooled Fast Reactors (LMFRs)</a:t>
            </a:r>
          </a:p>
          <a:p>
            <a:pPr marL="800100" indent="-342900">
              <a:lnSpc>
                <a:spcPct val="80000"/>
              </a:lnSpc>
              <a:spcBef>
                <a:spcPts val="2400"/>
              </a:spcBef>
            </a:pPr>
            <a:r>
              <a:rPr lang="en-US" sz="2800" dirty="0">
                <a:latin typeface="Arial" panose="020B0604020202020204" pitchFamily="34" charset="0"/>
                <a:cs typeface="Arial" panose="020B0604020202020204" pitchFamily="34" charset="0"/>
              </a:rPr>
              <a:t>High Temperature Gas-Cooled Reactors (HTGRs)</a:t>
            </a:r>
          </a:p>
          <a:p>
            <a:pPr marL="800100" indent="-342900">
              <a:lnSpc>
                <a:spcPct val="80000"/>
              </a:lnSpc>
              <a:spcBef>
                <a:spcPts val="2400"/>
              </a:spcBef>
            </a:pPr>
            <a:r>
              <a:rPr lang="en-US" sz="2800" dirty="0">
                <a:latin typeface="Arial" panose="020B0604020202020204" pitchFamily="34" charset="0"/>
                <a:cs typeface="Arial" panose="020B0604020202020204" pitchFamily="34" charset="0"/>
              </a:rPr>
              <a:t>Molten Salt Reactors (MSRs)</a:t>
            </a:r>
          </a:p>
          <a:p>
            <a:pPr marL="800100" indent="-342900">
              <a:lnSpc>
                <a:spcPct val="80000"/>
              </a:lnSpc>
              <a:spcBef>
                <a:spcPts val="2400"/>
              </a:spcBef>
            </a:pPr>
            <a:r>
              <a:rPr lang="en-US" sz="2800" dirty="0">
                <a:latin typeface="Arial" panose="020B0604020202020204" pitchFamily="34" charset="0"/>
                <a:cs typeface="Arial" panose="020B0604020202020204" pitchFamily="34" charset="0"/>
              </a:rPr>
              <a:t>Micro-Reactors (Stationary)</a:t>
            </a:r>
          </a:p>
          <a:p>
            <a:pPr algn="ctr"/>
            <a:endParaRPr lang="en-US" sz="2800" dirty="0"/>
          </a:p>
        </p:txBody>
      </p:sp>
      <p:sp>
        <p:nvSpPr>
          <p:cNvPr id="4" name="TextBox 3">
            <a:extLst>
              <a:ext uri="{FF2B5EF4-FFF2-40B4-BE49-F238E27FC236}">
                <a16:creationId xmlns:a16="http://schemas.microsoft.com/office/drawing/2014/main" id="{0A9B590C-EAAA-BD21-BB60-1B37E529DF89}"/>
              </a:ext>
            </a:extLst>
          </p:cNvPr>
          <p:cNvSpPr txBox="1"/>
          <p:nvPr/>
        </p:nvSpPr>
        <p:spPr>
          <a:xfrm>
            <a:off x="13238922" y="7116417"/>
            <a:ext cx="397565" cy="369332"/>
          </a:xfrm>
          <a:prstGeom prst="rect">
            <a:avLst/>
          </a:prstGeom>
          <a:noFill/>
        </p:spPr>
        <p:txBody>
          <a:bodyPr wrap="square" rtlCol="0">
            <a:spAutoFit/>
          </a:bodyPr>
          <a:lstStyle/>
          <a:p>
            <a:pPr algn="ctr"/>
            <a:r>
              <a:rPr lang="en-US" b="1" dirty="0"/>
              <a:t>4</a:t>
            </a:r>
          </a:p>
        </p:txBody>
      </p:sp>
    </p:spTree>
    <p:extLst>
      <p:ext uri="{BB962C8B-B14F-4D97-AF65-F5344CB8AC3E}">
        <p14:creationId xmlns:p14="http://schemas.microsoft.com/office/powerpoint/2010/main" val="3461914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C3D15086-CBF5-B7A5-1F8D-E97DE48BC123}"/>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D0FE3BF-CB15-EB07-BD06-7A9C476279CA}"/>
              </a:ext>
            </a:extLst>
          </p:cNvPr>
          <p:cNvSpPr>
            <a:spLocks noGrp="1"/>
          </p:cNvSpPr>
          <p:nvPr>
            <p:ph type="pic" sz="quarter" idx="28"/>
          </p:nvPr>
        </p:nvSpPr>
        <p:spPr>
          <a:xfrm>
            <a:off x="9464786" y="1972560"/>
            <a:ext cx="3794760" cy="4905318"/>
          </a:xfrm>
        </p:spPr>
        <p:txBody>
          <a:bodyPr>
            <a:normAutofit/>
          </a:bodyPr>
          <a:lstStyle/>
          <a:p>
            <a:pPr>
              <a:lnSpc>
                <a:spcPct val="100000"/>
              </a:lnSpc>
              <a:spcBef>
                <a:spcPts val="0"/>
              </a:spcBef>
            </a:pPr>
            <a:r>
              <a:rPr lang="en-US" sz="2100" b="1" dirty="0">
                <a:latin typeface="Arial" panose="020B0604020202020204" pitchFamily="34" charset="0"/>
                <a:cs typeface="Arial" panose="020B0604020202020204" pitchFamily="34" charset="0"/>
              </a:rPr>
              <a:t>Accident / Routine     </a:t>
            </a:r>
            <a:r>
              <a:rPr lang="en-US" sz="2100" b="1" u="sng" dirty="0">
                <a:latin typeface="Arial" panose="020B0604020202020204" pitchFamily="34" charset="0"/>
                <a:cs typeface="Arial" panose="020B0604020202020204" pitchFamily="34" charset="0"/>
              </a:rPr>
              <a:t>Releases Not Minimal</a:t>
            </a:r>
          </a:p>
          <a:p>
            <a:pPr marL="285750" indent="-285750" algn="ctr">
              <a:lnSpc>
                <a:spcPct val="100000"/>
              </a:lnSpc>
              <a:spcBef>
                <a:spcPts val="600"/>
              </a:spcBef>
              <a:buFont typeface="Arial" panose="020B0604020202020204" pitchFamily="34" charset="0"/>
              <a:buChar char="•"/>
            </a:pPr>
            <a:r>
              <a:rPr lang="en-US" sz="2000" dirty="0">
                <a:latin typeface="Arial" panose="020B0604020202020204" pitchFamily="34" charset="0"/>
                <a:cs typeface="Arial" panose="020B0604020202020204" pitchFamily="34" charset="0"/>
              </a:rPr>
              <a:t>Applicant’s dose analysts show airborne radiological releases / dose impacts are significant </a:t>
            </a:r>
            <a:r>
              <a:rPr lang="en-US" sz="2000" u="sng" dirty="0">
                <a:latin typeface="Arial" panose="020B0604020202020204" pitchFamily="34" charset="0"/>
                <a:cs typeface="Arial" panose="020B0604020202020204" pitchFamily="34" charset="0"/>
              </a:rPr>
              <a:t>or</a:t>
            </a:r>
            <a:r>
              <a:rPr lang="en-US" sz="2000" dirty="0">
                <a:latin typeface="Arial" panose="020B0604020202020204" pitchFamily="34" charset="0"/>
                <a:cs typeface="Arial" panose="020B0604020202020204" pitchFamily="34" charset="0"/>
              </a:rPr>
              <a:t> can’t show them to be minimal</a:t>
            </a:r>
          </a:p>
          <a:p>
            <a:pPr marL="285750" indent="-285750" algn="ctr">
              <a:lnSpc>
                <a:spcPct val="100000"/>
              </a:lnSpc>
              <a:spcBef>
                <a:spcPts val="900"/>
              </a:spcBef>
              <a:buFont typeface="Arial" panose="020B0604020202020204" pitchFamily="34" charset="0"/>
              <a:buChar char="•"/>
            </a:pPr>
            <a:r>
              <a:rPr lang="en-US" sz="2000" dirty="0">
                <a:latin typeface="Arial" panose="020B0604020202020204" pitchFamily="34" charset="0"/>
                <a:cs typeface="Arial" panose="020B0604020202020204" pitchFamily="34" charset="0"/>
              </a:rPr>
              <a:t>NRC staff agrees on significance </a:t>
            </a:r>
            <a:r>
              <a:rPr lang="en-US" sz="2000" u="sng" dirty="0">
                <a:latin typeface="Arial" panose="020B0604020202020204" pitchFamily="34" charset="0"/>
                <a:cs typeface="Arial" panose="020B0604020202020204" pitchFamily="34" charset="0"/>
              </a:rPr>
              <a:t>or</a:t>
            </a:r>
            <a:r>
              <a:rPr lang="en-US" sz="2000" dirty="0">
                <a:latin typeface="Arial" panose="020B0604020202020204" pitchFamily="34" charset="0"/>
                <a:cs typeface="Arial" panose="020B0604020202020204" pitchFamily="34" charset="0"/>
              </a:rPr>
              <a:t> shows  releases / dose impacts are significant technically and per regulations / guidance</a:t>
            </a:r>
          </a:p>
          <a:p>
            <a:pPr marL="285750" indent="-285750" algn="ctr">
              <a:lnSpc>
                <a:spcPct val="100000"/>
              </a:lnSpc>
              <a:spcBef>
                <a:spcPts val="900"/>
              </a:spcBef>
              <a:buFont typeface="Arial" panose="020B0604020202020204" pitchFamily="34" charset="0"/>
              <a:buChar char="•"/>
            </a:pPr>
            <a:r>
              <a:rPr lang="en-US" sz="2000" dirty="0">
                <a:latin typeface="Arial" panose="020B0604020202020204" pitchFamily="34" charset="0"/>
                <a:cs typeface="Arial" panose="020B0604020202020204" pitchFamily="34" charset="0"/>
              </a:rPr>
              <a:t>Dispersion modeling and Met monitoring needed</a:t>
            </a:r>
          </a:p>
          <a:p>
            <a:endParaRPr lang="en-US" dirty="0"/>
          </a:p>
        </p:txBody>
      </p:sp>
      <p:sp>
        <p:nvSpPr>
          <p:cNvPr id="3" name="Picture Placeholder 2">
            <a:extLst>
              <a:ext uri="{FF2B5EF4-FFF2-40B4-BE49-F238E27FC236}">
                <a16:creationId xmlns:a16="http://schemas.microsoft.com/office/drawing/2014/main" id="{02A61651-D51A-59A4-9B47-BF14CB786AA2}"/>
              </a:ext>
            </a:extLst>
          </p:cNvPr>
          <p:cNvSpPr>
            <a:spLocks noGrp="1"/>
          </p:cNvSpPr>
          <p:nvPr>
            <p:ph type="pic" sz="quarter" idx="29"/>
          </p:nvPr>
        </p:nvSpPr>
        <p:spPr>
          <a:xfrm>
            <a:off x="1342062" y="1942070"/>
            <a:ext cx="3794760" cy="4935808"/>
          </a:xfrm>
        </p:spPr>
        <p:txBody>
          <a:bodyPr>
            <a:normAutofit fontScale="92500" lnSpcReduction="10000"/>
          </a:bodyPr>
          <a:lstStyle/>
          <a:p>
            <a:pPr>
              <a:spcBef>
                <a:spcPts val="0"/>
              </a:spcBef>
            </a:pPr>
            <a:endParaRPr lang="en-US" sz="2200" dirty="0">
              <a:latin typeface="Arial" panose="020B0604020202020204" pitchFamily="34" charset="0"/>
              <a:cs typeface="Arial" panose="020B0604020202020204" pitchFamily="34" charset="0"/>
            </a:endParaRPr>
          </a:p>
          <a:p>
            <a:pPr>
              <a:lnSpc>
                <a:spcPct val="100000"/>
              </a:lnSpc>
              <a:spcBef>
                <a:spcPts val="0"/>
              </a:spcBef>
            </a:pPr>
            <a:r>
              <a:rPr lang="en-US" sz="2300" b="1" dirty="0">
                <a:latin typeface="Arial" panose="020B0604020202020204" pitchFamily="34" charset="0"/>
                <a:cs typeface="Arial" panose="020B0604020202020204" pitchFamily="34" charset="0"/>
              </a:rPr>
              <a:t>No Accident or Routine </a:t>
            </a:r>
            <a:r>
              <a:rPr lang="en-US" sz="2300" b="1" u="sng" dirty="0">
                <a:latin typeface="Arial" panose="020B0604020202020204" pitchFamily="34" charset="0"/>
                <a:cs typeface="Arial" panose="020B0604020202020204" pitchFamily="34" charset="0"/>
              </a:rPr>
              <a:t>Releases</a:t>
            </a:r>
          </a:p>
          <a:p>
            <a:pPr marL="285750" indent="-285750" algn="ctr">
              <a:lnSpc>
                <a:spcPct val="100000"/>
              </a:lnSpc>
              <a:spcBef>
                <a:spcPts val="900"/>
              </a:spcBef>
              <a:buFont typeface="Arial" panose="020B0604020202020204" pitchFamily="34" charset="0"/>
              <a:buChar char="•"/>
            </a:pPr>
            <a:r>
              <a:rPr lang="en-US" sz="2200" dirty="0">
                <a:latin typeface="Arial" panose="020B0604020202020204" pitchFamily="34" charset="0"/>
                <a:cs typeface="Arial" panose="020B0604020202020204" pitchFamily="34" charset="0"/>
              </a:rPr>
              <a:t>Applicant’s dose analysts demonstrate no airborne radiological releases</a:t>
            </a:r>
          </a:p>
          <a:p>
            <a:pPr marL="285750" indent="-285750" algn="ctr">
              <a:lnSpc>
                <a:spcPct val="100000"/>
              </a:lnSpc>
              <a:spcBef>
                <a:spcPts val="900"/>
              </a:spcBef>
              <a:buFont typeface="Arial" panose="020B0604020202020204" pitchFamily="34" charset="0"/>
              <a:buChar char="•"/>
            </a:pPr>
            <a:r>
              <a:rPr lang="en-US" sz="2200" dirty="0">
                <a:latin typeface="Arial" panose="020B0604020202020204" pitchFamily="34" charset="0"/>
                <a:cs typeface="Arial" panose="020B0604020202020204" pitchFamily="34" charset="0"/>
              </a:rPr>
              <a:t>NRC staff agrees technically and per regulations / guidance</a:t>
            </a:r>
          </a:p>
          <a:p>
            <a:pPr marL="285750" indent="-285750" algn="ctr">
              <a:lnSpc>
                <a:spcPct val="100000"/>
              </a:lnSpc>
              <a:spcBef>
                <a:spcPts val="900"/>
              </a:spcBef>
              <a:buFont typeface="Arial" panose="020B0604020202020204" pitchFamily="34" charset="0"/>
              <a:buChar char="•"/>
            </a:pPr>
            <a:r>
              <a:rPr lang="en-US" sz="2200" dirty="0">
                <a:latin typeface="Arial" panose="020B0604020202020204" pitchFamily="34" charset="0"/>
                <a:cs typeface="Arial" panose="020B0604020202020204" pitchFamily="34" charset="0"/>
              </a:rPr>
              <a:t>Dispersion modeling and Met monitoring doesn’t appear to be necessary</a:t>
            </a:r>
          </a:p>
          <a:p>
            <a:pPr marL="285750" indent="-285750" algn="ctr">
              <a:lnSpc>
                <a:spcPct val="100000"/>
              </a:lnSpc>
              <a:spcBef>
                <a:spcPts val="900"/>
              </a:spcBef>
              <a:buFont typeface="Arial" panose="020B0604020202020204" pitchFamily="34" charset="0"/>
              <a:buChar char="•"/>
            </a:pPr>
            <a:r>
              <a:rPr lang="en-US" sz="2200" dirty="0">
                <a:latin typeface="Arial" panose="020B0604020202020204" pitchFamily="34" charset="0"/>
                <a:cs typeface="Arial" panose="020B0604020202020204" pitchFamily="34" charset="0"/>
              </a:rPr>
              <a:t>However, some modeling with screening Met data may be valuable for community relations purposes</a:t>
            </a:r>
          </a:p>
          <a:p>
            <a:endParaRPr lang="en-US" sz="1800" u="sng" dirty="0">
              <a:latin typeface="Arial" panose="020B0604020202020204" pitchFamily="34" charset="0"/>
              <a:cs typeface="Arial" panose="020B0604020202020204" pitchFamily="34" charset="0"/>
            </a:endParaRPr>
          </a:p>
          <a:p>
            <a:endParaRPr lang="en-US" dirty="0"/>
          </a:p>
        </p:txBody>
      </p:sp>
      <p:sp>
        <p:nvSpPr>
          <p:cNvPr id="4" name="Picture Placeholder 3">
            <a:extLst>
              <a:ext uri="{FF2B5EF4-FFF2-40B4-BE49-F238E27FC236}">
                <a16:creationId xmlns:a16="http://schemas.microsoft.com/office/drawing/2014/main" id="{C41D87AA-B1C1-87F2-5DB7-E2FD249AD1A0}"/>
              </a:ext>
            </a:extLst>
          </p:cNvPr>
          <p:cNvSpPr>
            <a:spLocks noGrp="1"/>
          </p:cNvSpPr>
          <p:nvPr>
            <p:ph type="pic" sz="quarter" idx="12"/>
          </p:nvPr>
        </p:nvSpPr>
        <p:spPr>
          <a:xfrm>
            <a:off x="5393922" y="2227971"/>
            <a:ext cx="3794760" cy="4649907"/>
          </a:xfrm>
        </p:spPr>
        <p:txBody>
          <a:bodyPr>
            <a:normAutofit fontScale="85000" lnSpcReduction="20000"/>
          </a:bodyPr>
          <a:lstStyle/>
          <a:p>
            <a:pPr>
              <a:lnSpc>
                <a:spcPct val="110000"/>
              </a:lnSpc>
              <a:spcBef>
                <a:spcPts val="0"/>
              </a:spcBef>
            </a:pPr>
            <a:endParaRPr lang="en-US" sz="2300" dirty="0">
              <a:latin typeface="Arial" panose="020B0604020202020204" pitchFamily="34" charset="0"/>
              <a:cs typeface="Arial" panose="020B0604020202020204" pitchFamily="34" charset="0"/>
            </a:endParaRPr>
          </a:p>
          <a:p>
            <a:pPr>
              <a:lnSpc>
                <a:spcPct val="110000"/>
              </a:lnSpc>
              <a:spcBef>
                <a:spcPts val="0"/>
              </a:spcBef>
              <a:spcAft>
                <a:spcPts val="600"/>
              </a:spcAft>
            </a:pPr>
            <a:r>
              <a:rPr lang="en-US" sz="2300" b="1" dirty="0">
                <a:latin typeface="Arial" panose="020B0604020202020204" pitchFamily="34" charset="0"/>
                <a:cs typeface="Arial" panose="020B0604020202020204" pitchFamily="34" charset="0"/>
              </a:rPr>
              <a:t>Accident / Routine         </a:t>
            </a:r>
            <a:r>
              <a:rPr lang="en-US" sz="2300" b="1" u="sng" dirty="0">
                <a:latin typeface="Arial" panose="020B0604020202020204" pitchFamily="34" charset="0"/>
                <a:cs typeface="Arial" panose="020B0604020202020204" pitchFamily="34" charset="0"/>
              </a:rPr>
              <a:t>Releases Minimal</a:t>
            </a:r>
          </a:p>
          <a:p>
            <a:pPr marL="285750" indent="-285750" algn="ctr">
              <a:lnSpc>
                <a:spcPct val="100000"/>
              </a:lnSpc>
              <a:spcBef>
                <a:spcPts val="1200"/>
              </a:spcBef>
              <a:buFont typeface="Arial" panose="020B0604020202020204" pitchFamily="34" charset="0"/>
              <a:buChar char="•"/>
            </a:pPr>
            <a:r>
              <a:rPr lang="en-US" sz="2300" dirty="0">
                <a:latin typeface="Arial" panose="020B0604020202020204" pitchFamily="34" charset="0"/>
                <a:cs typeface="Arial" panose="020B0604020202020204" pitchFamily="34" charset="0"/>
              </a:rPr>
              <a:t>Applicant’s dose analysts show airborne radiological releases / dose impacts will be  minimal</a:t>
            </a:r>
          </a:p>
          <a:p>
            <a:pPr marL="285750" indent="-285750" algn="ctr">
              <a:lnSpc>
                <a:spcPct val="100000"/>
              </a:lnSpc>
              <a:spcBef>
                <a:spcPts val="900"/>
              </a:spcBef>
              <a:buFont typeface="Arial" panose="020B0604020202020204" pitchFamily="34" charset="0"/>
              <a:buChar char="•"/>
            </a:pPr>
            <a:r>
              <a:rPr lang="en-US" sz="2300" dirty="0">
                <a:latin typeface="Arial" panose="020B0604020202020204" pitchFamily="34" charset="0"/>
                <a:cs typeface="Arial" panose="020B0604020202020204" pitchFamily="34" charset="0"/>
              </a:rPr>
              <a:t>NRC staff agrees technically and per regulations / guidance</a:t>
            </a:r>
          </a:p>
          <a:p>
            <a:pPr marL="285750" indent="-285750" algn="ctr">
              <a:lnSpc>
                <a:spcPct val="100000"/>
              </a:lnSpc>
              <a:spcBef>
                <a:spcPts val="900"/>
              </a:spcBef>
              <a:buFont typeface="Arial" panose="020B0604020202020204" pitchFamily="34" charset="0"/>
              <a:buChar char="•"/>
            </a:pPr>
            <a:r>
              <a:rPr lang="en-US" sz="2300" dirty="0">
                <a:latin typeface="Arial" panose="020B0604020202020204" pitchFamily="34" charset="0"/>
                <a:cs typeface="Arial" panose="020B0604020202020204" pitchFamily="34" charset="0"/>
              </a:rPr>
              <a:t>Dispersion modeling using screening Met data rather than monitoring may be appropriate</a:t>
            </a:r>
          </a:p>
          <a:p>
            <a:pPr marL="285750" indent="-285750" algn="ctr">
              <a:lnSpc>
                <a:spcPct val="100000"/>
              </a:lnSpc>
              <a:spcBef>
                <a:spcPts val="900"/>
              </a:spcBef>
              <a:buFont typeface="Arial" panose="020B0604020202020204" pitchFamily="34" charset="0"/>
              <a:buChar char="•"/>
            </a:pPr>
            <a:r>
              <a:rPr lang="en-US" sz="2300" dirty="0">
                <a:latin typeface="Arial" panose="020B0604020202020204" pitchFamily="34" charset="0"/>
                <a:cs typeface="Arial" panose="020B0604020202020204" pitchFamily="34" charset="0"/>
              </a:rPr>
              <a:t>Some modeling with screening Met data may also be valuable for community relations purposes</a:t>
            </a:r>
          </a:p>
          <a:p>
            <a:endParaRPr lang="en-US" dirty="0"/>
          </a:p>
        </p:txBody>
      </p:sp>
      <p:sp>
        <p:nvSpPr>
          <p:cNvPr id="5" name="Content Placeholder 4">
            <a:extLst>
              <a:ext uri="{FF2B5EF4-FFF2-40B4-BE49-F238E27FC236}">
                <a16:creationId xmlns:a16="http://schemas.microsoft.com/office/drawing/2014/main" id="{E8575F6E-A3F3-B998-CD10-05AA7135552B}"/>
              </a:ext>
            </a:extLst>
          </p:cNvPr>
          <p:cNvSpPr>
            <a:spLocks noGrp="1"/>
          </p:cNvSpPr>
          <p:nvPr>
            <p:ph sz="quarter" idx="24"/>
          </p:nvPr>
        </p:nvSpPr>
        <p:spPr/>
        <p:txBody>
          <a:bodyPr/>
          <a:lstStyle/>
          <a:p>
            <a:pPr algn="ctr"/>
            <a:r>
              <a:rPr lang="en-US" sz="1600" b="1" i="1" dirty="0">
                <a:latin typeface="Arial" panose="020B0604020202020204" pitchFamily="34" charset="0"/>
                <a:cs typeface="Arial" panose="020B0604020202020204" pitchFamily="34" charset="0"/>
              </a:rPr>
              <a:t>(These positions on when Met monitoring and dispersion modeling is needed is based a future focused research project and do not reflect an NRC established position)</a:t>
            </a:r>
            <a:endParaRPr lang="en-US" sz="1600" b="1" dirty="0"/>
          </a:p>
        </p:txBody>
      </p:sp>
      <p:sp>
        <p:nvSpPr>
          <p:cNvPr id="6" name="Title 5">
            <a:extLst>
              <a:ext uri="{FF2B5EF4-FFF2-40B4-BE49-F238E27FC236}">
                <a16:creationId xmlns:a16="http://schemas.microsoft.com/office/drawing/2014/main" id="{5D6CC331-EAAF-FF00-E63D-DD8EFF4A05FD}"/>
              </a:ext>
            </a:extLst>
          </p:cNvPr>
          <p:cNvSpPr>
            <a:spLocks noGrp="1"/>
          </p:cNvSpPr>
          <p:nvPr>
            <p:ph type="title"/>
          </p:nvPr>
        </p:nvSpPr>
        <p:spPr>
          <a:xfrm>
            <a:off x="1331384" y="446690"/>
            <a:ext cx="11928162" cy="993947"/>
          </a:xfrm>
        </p:spPr>
        <p:txBody>
          <a:bodyPr>
            <a:normAutofit fontScale="90000"/>
          </a:bodyPr>
          <a:lstStyle/>
          <a:p>
            <a:pPr algn="ctr"/>
            <a:r>
              <a:rPr lang="en-US" sz="3600" i="1" dirty="0">
                <a:latin typeface="Arial" panose="020B0604020202020204" pitchFamily="34" charset="0"/>
                <a:cs typeface="Arial" panose="020B0604020202020204" pitchFamily="34" charset="0"/>
              </a:rPr>
              <a:t>A Process for Deciding If Atmos. Dispersion Modeling and Met Monitoring Is Needed</a:t>
            </a:r>
            <a:endParaRPr lang="en-US" dirty="0"/>
          </a:p>
        </p:txBody>
      </p:sp>
      <p:sp>
        <p:nvSpPr>
          <p:cNvPr id="10" name="TextBox 9">
            <a:extLst>
              <a:ext uri="{FF2B5EF4-FFF2-40B4-BE49-F238E27FC236}">
                <a16:creationId xmlns:a16="http://schemas.microsoft.com/office/drawing/2014/main" id="{EE34E0F4-6B39-6CBD-0AC7-EA072C6DE638}"/>
              </a:ext>
            </a:extLst>
          </p:cNvPr>
          <p:cNvSpPr txBox="1"/>
          <p:nvPr/>
        </p:nvSpPr>
        <p:spPr>
          <a:xfrm>
            <a:off x="13259546" y="6998012"/>
            <a:ext cx="363689" cy="369332"/>
          </a:xfrm>
          <a:prstGeom prst="rect">
            <a:avLst/>
          </a:prstGeom>
          <a:noFill/>
        </p:spPr>
        <p:txBody>
          <a:bodyPr wrap="square" rtlCol="0">
            <a:spAutoFit/>
          </a:bodyPr>
          <a:lstStyle/>
          <a:p>
            <a:pPr algn="ctr"/>
            <a:r>
              <a:rPr lang="en-US" b="1" dirty="0"/>
              <a:t>5</a:t>
            </a:r>
          </a:p>
        </p:txBody>
      </p:sp>
    </p:spTree>
    <p:extLst>
      <p:ext uri="{BB962C8B-B14F-4D97-AF65-F5344CB8AC3E}">
        <p14:creationId xmlns:p14="http://schemas.microsoft.com/office/powerpoint/2010/main" val="320507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A4CF234A-9BD7-F285-2E40-8DD995CD49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312B1-7A55-D488-BF45-CEF2426141A8}"/>
              </a:ext>
            </a:extLst>
          </p:cNvPr>
          <p:cNvSpPr>
            <a:spLocks noGrp="1"/>
          </p:cNvSpPr>
          <p:nvPr>
            <p:ph type="title"/>
          </p:nvPr>
        </p:nvSpPr>
        <p:spPr>
          <a:xfrm>
            <a:off x="1139079" y="482139"/>
            <a:ext cx="11917680" cy="698961"/>
          </a:xfrm>
        </p:spPr>
        <p:txBody>
          <a:bodyPr>
            <a:normAutofit/>
          </a:bodyPr>
          <a:lstStyle/>
          <a:p>
            <a:pPr algn="ctr"/>
            <a:r>
              <a:rPr lang="en-US" sz="3200" i="1" u="sng" dirty="0">
                <a:latin typeface="Arial" panose="020B0604020202020204" pitchFamily="34" charset="0"/>
                <a:cs typeface="Arial" panose="020B0604020202020204" pitchFamily="34" charset="0"/>
              </a:rPr>
              <a:t>Who, What, and When</a:t>
            </a:r>
            <a:r>
              <a:rPr lang="en-US" sz="3200" i="1" dirty="0">
                <a:latin typeface="Arial" panose="020B0604020202020204" pitchFamily="34" charset="0"/>
                <a:cs typeface="Arial" panose="020B0604020202020204" pitchFamily="34" charset="0"/>
              </a:rPr>
              <a:t> ?</a:t>
            </a:r>
            <a:endParaRPr lang="en-US" sz="3200" dirty="0"/>
          </a:p>
        </p:txBody>
      </p:sp>
      <p:sp>
        <p:nvSpPr>
          <p:cNvPr id="3" name="Content Placeholder 2">
            <a:extLst>
              <a:ext uri="{FF2B5EF4-FFF2-40B4-BE49-F238E27FC236}">
                <a16:creationId xmlns:a16="http://schemas.microsoft.com/office/drawing/2014/main" id="{718580B0-0075-1B92-C0C0-4D166F99879C}"/>
              </a:ext>
            </a:extLst>
          </p:cNvPr>
          <p:cNvSpPr>
            <a:spLocks noGrp="1"/>
          </p:cNvSpPr>
          <p:nvPr>
            <p:ph idx="1"/>
          </p:nvPr>
        </p:nvSpPr>
        <p:spPr>
          <a:xfrm>
            <a:off x="1327149" y="1285461"/>
            <a:ext cx="11302173" cy="5687391"/>
          </a:xfrm>
        </p:spPr>
        <p:txBody>
          <a:bodyPr>
            <a:noAutofit/>
          </a:bodyPr>
          <a:lstStyle/>
          <a:p>
            <a:pPr>
              <a:lnSpc>
                <a:spcPct val="100000"/>
              </a:lnSpc>
              <a:spcBef>
                <a:spcPts val="0"/>
              </a:spcBef>
            </a:pPr>
            <a:r>
              <a:rPr lang="en-US" sz="1900" b="1" u="sng" dirty="0">
                <a:latin typeface="Arial" panose="020B0604020202020204" pitchFamily="34" charset="0"/>
                <a:cs typeface="Arial" panose="020B0604020202020204" pitchFamily="34" charset="0"/>
              </a:rPr>
              <a:t>Who</a:t>
            </a:r>
            <a:r>
              <a:rPr lang="en-US" sz="1900" dirty="0">
                <a:latin typeface="Arial" panose="020B0604020202020204" pitchFamily="34" charset="0"/>
                <a:cs typeface="Arial" panose="020B0604020202020204" pitchFamily="34" charset="0"/>
              </a:rPr>
              <a:t>  ---  Applicant’s dose analysts as confirmed by NRC dose analysts with support, as needed, from respective Met staffs.  Applications may be for CPs, OLs, ESPs, COLs, DCs, SDAs, MLs.</a:t>
            </a:r>
          </a:p>
          <a:p>
            <a:pPr marL="0" indent="0">
              <a:lnSpc>
                <a:spcPct val="100000"/>
              </a:lnSpc>
              <a:spcBef>
                <a:spcPts val="600"/>
              </a:spcBef>
              <a:buNone/>
            </a:pPr>
            <a:endParaRPr lang="en-US" sz="1900" dirty="0">
              <a:latin typeface="Arial" panose="020B0604020202020204" pitchFamily="34" charset="0"/>
              <a:cs typeface="Arial" panose="020B0604020202020204" pitchFamily="34" charset="0"/>
            </a:endParaRPr>
          </a:p>
          <a:p>
            <a:pPr>
              <a:lnSpc>
                <a:spcPct val="20000"/>
              </a:lnSpc>
              <a:spcBef>
                <a:spcPts val="0"/>
              </a:spcBef>
            </a:pPr>
            <a:r>
              <a:rPr lang="en-US" sz="1900" b="1" u="sng" dirty="0">
                <a:latin typeface="Arial" panose="020B0604020202020204" pitchFamily="34" charset="0"/>
                <a:cs typeface="Arial" panose="020B0604020202020204" pitchFamily="34" charset="0"/>
              </a:rPr>
              <a:t>What</a:t>
            </a:r>
            <a:r>
              <a:rPr lang="en-US" sz="1900" dirty="0">
                <a:latin typeface="Arial" panose="020B0604020202020204" pitchFamily="34" charset="0"/>
                <a:cs typeface="Arial" panose="020B0604020202020204" pitchFamily="34" charset="0"/>
              </a:rPr>
              <a:t>  ---  If needed, Met monitoring  &gt;  dispersion modeling  &gt;  dose analyses</a:t>
            </a:r>
          </a:p>
          <a:p>
            <a:pPr lvl="1">
              <a:lnSpc>
                <a:spcPct val="100000"/>
              </a:lnSpc>
              <a:spcBef>
                <a:spcPts val="0"/>
              </a:spcBef>
            </a:pPr>
            <a:endParaRPr lang="en-US" sz="1900" dirty="0">
              <a:latin typeface="Arial" panose="020B0604020202020204" pitchFamily="34" charset="0"/>
              <a:cs typeface="Arial" panose="020B0604020202020204" pitchFamily="34" charset="0"/>
            </a:endParaRPr>
          </a:p>
          <a:p>
            <a:pPr lvl="1" indent="-457200">
              <a:lnSpc>
                <a:spcPct val="100000"/>
              </a:lnSpc>
              <a:spcBef>
                <a:spcPts val="600"/>
              </a:spcBef>
              <a:buFont typeface="Wingdings" panose="05000000000000000000" pitchFamily="2" charset="2"/>
              <a:buChar char="Ø"/>
            </a:pPr>
            <a:r>
              <a:rPr lang="en-US" sz="1900" dirty="0">
                <a:latin typeface="Arial" panose="020B0604020202020204" pitchFamily="34" charset="0"/>
                <a:cs typeface="Arial" panose="020B0604020202020204" pitchFamily="34" charset="0"/>
              </a:rPr>
              <a:t>Met monitoring includes siting, installation, operation and maintenance, QA/QC, data processing and validation, developing model inputs (does not apply to DCs, SDAs, and MLs)</a:t>
            </a:r>
          </a:p>
          <a:p>
            <a:pPr lvl="1" indent="-457200">
              <a:lnSpc>
                <a:spcPct val="100000"/>
              </a:lnSpc>
              <a:spcBef>
                <a:spcPts val="900"/>
              </a:spcBef>
              <a:buFont typeface="Wingdings" panose="05000000000000000000" pitchFamily="2" charset="2"/>
              <a:buChar char="Ø"/>
            </a:pPr>
            <a:r>
              <a:rPr lang="en-US" sz="1900" dirty="0">
                <a:latin typeface="Arial" panose="020B0604020202020204" pitchFamily="34" charset="0"/>
                <a:cs typeface="Arial" panose="020B0604020202020204" pitchFamily="34" charset="0"/>
              </a:rPr>
              <a:t>Accident dispersion modeling estimates offsite X/Qs at EAB and LPZ and onsite X/Qs for specific accident release scenarios at numerous source–receptor pairs</a:t>
            </a:r>
          </a:p>
          <a:p>
            <a:pPr lvl="1" indent="-457200">
              <a:lnSpc>
                <a:spcPct val="100000"/>
              </a:lnSpc>
              <a:spcBef>
                <a:spcPts val="900"/>
              </a:spcBef>
              <a:buFont typeface="Wingdings" panose="05000000000000000000" pitchFamily="2" charset="2"/>
              <a:buChar char="Ø"/>
            </a:pPr>
            <a:r>
              <a:rPr lang="en-US" sz="1900" dirty="0">
                <a:latin typeface="Arial" panose="020B0604020202020204" pitchFamily="34" charset="0"/>
                <a:cs typeface="Arial" panose="020B0604020202020204" pitchFamily="34" charset="0"/>
              </a:rPr>
              <a:t>Routine release dispersion modeling estimates X/Qs and D/Qs typically at specific offsite receptors and distances, and for distance segments. Supports population and other dose calculations, radiological monitor siting, operations.</a:t>
            </a:r>
          </a:p>
          <a:p>
            <a:pPr lvl="1" indent="-457200">
              <a:lnSpc>
                <a:spcPct val="100000"/>
              </a:lnSpc>
              <a:spcBef>
                <a:spcPts val="900"/>
              </a:spcBef>
              <a:buFont typeface="Wingdings" panose="05000000000000000000" pitchFamily="2" charset="2"/>
              <a:buChar char="Ø"/>
            </a:pPr>
            <a:r>
              <a:rPr lang="en-US" sz="1900" dirty="0">
                <a:latin typeface="Arial" panose="020B0604020202020204" pitchFamily="34" charset="0"/>
                <a:cs typeface="Arial" panose="020B0604020202020204" pitchFamily="34" charset="0"/>
              </a:rPr>
              <a:t>Dose analyses use, in part, dispersion modeling results as direct inputs to calculations</a:t>
            </a:r>
          </a:p>
          <a:p>
            <a:pPr>
              <a:lnSpc>
                <a:spcPct val="100000"/>
              </a:lnSpc>
              <a:spcBef>
                <a:spcPts val="1200"/>
              </a:spcBef>
            </a:pPr>
            <a:r>
              <a:rPr lang="en-US" sz="1900" b="1" u="sng" dirty="0">
                <a:latin typeface="Arial" panose="020B0604020202020204" pitchFamily="34" charset="0"/>
                <a:cs typeface="Arial" panose="020B0604020202020204" pitchFamily="34" charset="0"/>
              </a:rPr>
              <a:t>When</a:t>
            </a:r>
            <a:r>
              <a:rPr lang="en-US" sz="1900" dirty="0">
                <a:latin typeface="Arial" panose="020B0604020202020204" pitchFamily="34" charset="0"/>
                <a:cs typeface="Arial" panose="020B0604020202020204" pitchFamily="34" charset="0"/>
              </a:rPr>
              <a:t>  ---  Long-lead item. Per Reg Guide 1.23 (regulatory approach), one consecutive year for CP, two consecutive years for OL, ESP, or COL applications. Three or more years preferred with data not older than 10 years.  Long-lead duration recognized by industry (ANS-3.11 and NEI). DC, SDA, and ML applicants would use Met data representative of where their designs might be deployed.</a:t>
            </a:r>
          </a:p>
          <a:p>
            <a:pPr algn="ctr"/>
            <a:endParaRPr lang="en-US" sz="1800" dirty="0"/>
          </a:p>
        </p:txBody>
      </p:sp>
      <p:sp>
        <p:nvSpPr>
          <p:cNvPr id="4" name="TextBox 3">
            <a:extLst>
              <a:ext uri="{FF2B5EF4-FFF2-40B4-BE49-F238E27FC236}">
                <a16:creationId xmlns:a16="http://schemas.microsoft.com/office/drawing/2014/main" id="{1CF91F88-1223-8E63-B34B-82EE209A7725}"/>
              </a:ext>
            </a:extLst>
          </p:cNvPr>
          <p:cNvSpPr txBox="1"/>
          <p:nvPr/>
        </p:nvSpPr>
        <p:spPr>
          <a:xfrm>
            <a:off x="13056759" y="7105595"/>
            <a:ext cx="644939" cy="369332"/>
          </a:xfrm>
          <a:prstGeom prst="rect">
            <a:avLst/>
          </a:prstGeom>
          <a:noFill/>
        </p:spPr>
        <p:txBody>
          <a:bodyPr wrap="square" rtlCol="0">
            <a:spAutoFit/>
          </a:bodyPr>
          <a:lstStyle/>
          <a:p>
            <a:pPr algn="ctr"/>
            <a:r>
              <a:rPr lang="en-US" b="1" dirty="0"/>
              <a:t>6</a:t>
            </a:r>
          </a:p>
        </p:txBody>
      </p:sp>
    </p:spTree>
    <p:extLst>
      <p:ext uri="{BB962C8B-B14F-4D97-AF65-F5344CB8AC3E}">
        <p14:creationId xmlns:p14="http://schemas.microsoft.com/office/powerpoint/2010/main" val="2021276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E10A-847B-179D-B266-8070302127B8}"/>
              </a:ext>
            </a:extLst>
          </p:cNvPr>
          <p:cNvSpPr>
            <a:spLocks noGrp="1"/>
          </p:cNvSpPr>
          <p:nvPr>
            <p:ph type="title"/>
          </p:nvPr>
        </p:nvSpPr>
        <p:spPr>
          <a:xfrm>
            <a:off x="2282965" y="549966"/>
            <a:ext cx="3246782" cy="556591"/>
          </a:xfrm>
        </p:spPr>
        <p:txBody>
          <a:bodyPr>
            <a:normAutofit/>
          </a:bodyPr>
          <a:lstStyle/>
          <a:p>
            <a:pPr algn="ctr"/>
            <a:r>
              <a:rPr lang="en-US" sz="3000" u="sng" dirty="0"/>
              <a:t>Where ?</a:t>
            </a:r>
          </a:p>
        </p:txBody>
      </p:sp>
      <p:sp>
        <p:nvSpPr>
          <p:cNvPr id="3" name="Content Placeholder 2">
            <a:extLst>
              <a:ext uri="{FF2B5EF4-FFF2-40B4-BE49-F238E27FC236}">
                <a16:creationId xmlns:a16="http://schemas.microsoft.com/office/drawing/2014/main" id="{505E8437-0B05-6AA5-F33F-071D08B6C98C}"/>
              </a:ext>
            </a:extLst>
          </p:cNvPr>
          <p:cNvSpPr>
            <a:spLocks noGrp="1"/>
          </p:cNvSpPr>
          <p:nvPr>
            <p:ph idx="1"/>
          </p:nvPr>
        </p:nvSpPr>
        <p:spPr>
          <a:xfrm>
            <a:off x="7456555" y="265043"/>
            <a:ext cx="5976733" cy="6639339"/>
          </a:xfrm>
        </p:spPr>
        <p:txBody>
          <a:bodyPr>
            <a:normAutofit fontScale="32500" lnSpcReduction="20000"/>
          </a:bodyPr>
          <a:lstStyle/>
          <a:p>
            <a:pPr marL="0" indent="0" algn="ctr">
              <a:spcBef>
                <a:spcPts val="0"/>
              </a:spcBef>
              <a:buNone/>
            </a:pPr>
            <a:endParaRPr lang="en-US" sz="9200" b="1" i="1" u="sng" dirty="0">
              <a:solidFill>
                <a:schemeClr val="tx1"/>
              </a:solidFill>
              <a:latin typeface="Arial" panose="020B0604020202020204" pitchFamily="34" charset="0"/>
              <a:cs typeface="Arial" panose="020B0604020202020204" pitchFamily="34" charset="0"/>
            </a:endParaRPr>
          </a:p>
          <a:p>
            <a:pPr marL="0" indent="0" algn="ctr">
              <a:spcBef>
                <a:spcPts val="0"/>
              </a:spcBef>
              <a:buNone/>
            </a:pPr>
            <a:r>
              <a:rPr lang="en-US" sz="9200" b="1" i="1" u="sng" dirty="0">
                <a:solidFill>
                  <a:schemeClr val="tx1"/>
                </a:solidFill>
                <a:latin typeface="Arial" panose="020B0604020202020204" pitchFamily="34" charset="0"/>
                <a:cs typeface="Arial" panose="020B0604020202020204" pitchFamily="34" charset="0"/>
              </a:rPr>
              <a:t>Fast Facts</a:t>
            </a:r>
          </a:p>
          <a:p>
            <a:pPr>
              <a:spcBef>
                <a:spcPts val="2400"/>
              </a:spcBef>
            </a:pPr>
            <a:r>
              <a:rPr lang="en-US" sz="6800" dirty="0">
                <a:solidFill>
                  <a:schemeClr val="tx1"/>
                </a:solidFill>
                <a:latin typeface="Arial" panose="020B0604020202020204" pitchFamily="34" charset="0"/>
                <a:cs typeface="Arial" panose="020B0604020202020204" pitchFamily="34" charset="0"/>
              </a:rPr>
              <a:t>Lat (~ 71 to 52 deg N), ~1100 mi (N-S)</a:t>
            </a:r>
          </a:p>
          <a:p>
            <a:pPr>
              <a:spcBef>
                <a:spcPts val="1800"/>
              </a:spcBef>
            </a:pPr>
            <a:r>
              <a:rPr lang="en-US" sz="6800" dirty="0">
                <a:solidFill>
                  <a:schemeClr val="tx1"/>
                </a:solidFill>
                <a:latin typeface="Arial" panose="020B0604020202020204" pitchFamily="34" charset="0"/>
                <a:cs typeface="Arial" panose="020B0604020202020204" pitchFamily="34" charset="0"/>
              </a:rPr>
              <a:t>Lon (~ -130 to -177 deg W), ~2000 mi (E-W)</a:t>
            </a:r>
          </a:p>
          <a:p>
            <a:pPr>
              <a:spcBef>
                <a:spcPts val="1800"/>
              </a:spcBef>
            </a:pPr>
            <a:r>
              <a:rPr lang="en-US" sz="6800" dirty="0">
                <a:solidFill>
                  <a:schemeClr val="tx1"/>
                </a:solidFill>
                <a:latin typeface="Arial" panose="020B0604020202020204" pitchFamily="34" charset="0"/>
                <a:cs typeface="Arial" panose="020B0604020202020204" pitchFamily="34" charset="0"/>
              </a:rPr>
              <a:t>Coastline (~ 33000 mi, Beaufort Sea, Chukchi Sea, Bering Strait, Gulf of Alaska)</a:t>
            </a:r>
          </a:p>
          <a:p>
            <a:pPr>
              <a:spcBef>
                <a:spcPts val="1800"/>
              </a:spcBef>
            </a:pPr>
            <a:r>
              <a:rPr lang="en-US" sz="6800" dirty="0">
                <a:solidFill>
                  <a:schemeClr val="tx1"/>
                </a:solidFill>
                <a:latin typeface="Arial" panose="020B0604020202020204" pitchFamily="34" charset="0"/>
                <a:cs typeface="Arial" panose="020B0604020202020204" pitchFamily="34" charset="0"/>
              </a:rPr>
              <a:t>Mtn. Ranges – Brooks, Alaska-Aleutian, Chugach, Wrangell, St. Elias (Coast Range)</a:t>
            </a:r>
          </a:p>
          <a:p>
            <a:pPr>
              <a:spcBef>
                <a:spcPts val="1800"/>
              </a:spcBef>
            </a:pPr>
            <a:r>
              <a:rPr lang="en-US" sz="6800" dirty="0">
                <a:solidFill>
                  <a:schemeClr val="tx1"/>
                </a:solidFill>
                <a:latin typeface="Arial" panose="020B0604020202020204" pitchFamily="34" charset="0"/>
                <a:cs typeface="Arial" panose="020B0604020202020204" pitchFamily="34" charset="0"/>
              </a:rPr>
              <a:t>12 Major Rivers, 3 Major Tributaries - Yukon</a:t>
            </a:r>
          </a:p>
          <a:p>
            <a:pPr>
              <a:spcBef>
                <a:spcPts val="1800"/>
              </a:spcBef>
            </a:pPr>
            <a:r>
              <a:rPr lang="en-US" sz="6800" dirty="0">
                <a:solidFill>
                  <a:schemeClr val="tx1"/>
                </a:solidFill>
                <a:latin typeface="Arial" panose="020B0604020202020204" pitchFamily="34" charset="0"/>
                <a:cs typeface="Arial" panose="020B0604020202020204" pitchFamily="34" charset="0"/>
              </a:rPr>
              <a:t>13 Climate Divisions (NOAA-NCEI)</a:t>
            </a:r>
          </a:p>
          <a:p>
            <a:pPr>
              <a:spcBef>
                <a:spcPts val="1800"/>
              </a:spcBef>
            </a:pPr>
            <a:r>
              <a:rPr lang="en-US" sz="6800" dirty="0">
                <a:solidFill>
                  <a:schemeClr val="tx1"/>
                </a:solidFill>
                <a:latin typeface="Arial" panose="020B0604020202020204" pitchFamily="34" charset="0"/>
                <a:cs typeface="Arial" panose="020B0604020202020204" pitchFamily="34" charset="0"/>
              </a:rPr>
              <a:t>5 Climate Zones (WRCC) – Maritime, Maritime-Continental, Transition, Continental, Arctic</a:t>
            </a:r>
          </a:p>
          <a:p>
            <a:pPr>
              <a:spcBef>
                <a:spcPts val="1800"/>
              </a:spcBef>
            </a:pPr>
            <a:r>
              <a:rPr lang="en-US" sz="6800" dirty="0">
                <a:solidFill>
                  <a:schemeClr val="tx1"/>
                </a:solidFill>
                <a:latin typeface="Arial" panose="020B0604020202020204" pitchFamily="34" charset="0"/>
                <a:cs typeface="Arial" panose="020B0604020202020204" pitchFamily="34" charset="0"/>
              </a:rPr>
              <a:t>Temps – Annual Avg (40° to 10°) S to N, Seasonal range generally increases S to N, and from Maritime to Continental </a:t>
            </a:r>
          </a:p>
          <a:p>
            <a:pPr>
              <a:spcBef>
                <a:spcPts val="1800"/>
              </a:spcBef>
            </a:pPr>
            <a:r>
              <a:rPr lang="en-US" sz="6800" dirty="0">
                <a:solidFill>
                  <a:schemeClr val="tx1"/>
                </a:solidFill>
                <a:latin typeface="Arial" panose="020B0604020202020204" pitchFamily="34" charset="0"/>
                <a:cs typeface="Arial" panose="020B0604020202020204" pitchFamily="34" charset="0"/>
              </a:rPr>
              <a:t>Precip (Rain, Snow) – Significant decreases S/SW to N, and from Maritime to Continental</a:t>
            </a:r>
          </a:p>
          <a:p>
            <a:pPr marL="0" indent="0">
              <a:buNone/>
            </a:pPr>
            <a:endParaRPr lang="en-US" dirty="0"/>
          </a:p>
        </p:txBody>
      </p:sp>
      <p:pic>
        <p:nvPicPr>
          <p:cNvPr id="7" name="Content Placeholder 2" descr="Chart, surface chart&#10;&#10;Description automatically generated">
            <a:extLst>
              <a:ext uri="{FF2B5EF4-FFF2-40B4-BE49-F238E27FC236}">
                <a16:creationId xmlns:a16="http://schemas.microsoft.com/office/drawing/2014/main" id="{C01489B9-F110-C3AC-9302-7A80C2ABE7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17" r="4" b="4"/>
          <a:stretch/>
        </p:blipFill>
        <p:spPr>
          <a:xfrm>
            <a:off x="662607" y="1269389"/>
            <a:ext cx="6793947" cy="5953045"/>
          </a:xfrm>
          <a:prstGeom prst="rect">
            <a:avLst/>
          </a:prstGeom>
        </p:spPr>
      </p:pic>
      <p:sp>
        <p:nvSpPr>
          <p:cNvPr id="8" name="TextBox 7">
            <a:extLst>
              <a:ext uri="{FF2B5EF4-FFF2-40B4-BE49-F238E27FC236}">
                <a16:creationId xmlns:a16="http://schemas.microsoft.com/office/drawing/2014/main" id="{8034330F-6865-DD95-9899-AD35645D3D34}"/>
              </a:ext>
            </a:extLst>
          </p:cNvPr>
          <p:cNvSpPr txBox="1"/>
          <p:nvPr/>
        </p:nvSpPr>
        <p:spPr>
          <a:xfrm>
            <a:off x="12920870" y="7037768"/>
            <a:ext cx="622852" cy="369332"/>
          </a:xfrm>
          <a:prstGeom prst="rect">
            <a:avLst/>
          </a:prstGeom>
          <a:noFill/>
        </p:spPr>
        <p:txBody>
          <a:bodyPr wrap="square" rtlCol="0">
            <a:spAutoFit/>
          </a:bodyPr>
          <a:lstStyle/>
          <a:p>
            <a:pPr algn="ctr"/>
            <a:r>
              <a:rPr lang="en-US" b="1" dirty="0"/>
              <a:t>7</a:t>
            </a:r>
          </a:p>
        </p:txBody>
      </p:sp>
    </p:spTree>
    <p:extLst>
      <p:ext uri="{BB962C8B-B14F-4D97-AF65-F5344CB8AC3E}">
        <p14:creationId xmlns:p14="http://schemas.microsoft.com/office/powerpoint/2010/main" val="2112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271B7F87-1F37-A26C-68AF-47C9D4E10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138548-96E3-99AB-7C68-2EE63C6AA7C9}"/>
              </a:ext>
            </a:extLst>
          </p:cNvPr>
          <p:cNvSpPr>
            <a:spLocks noGrp="1"/>
          </p:cNvSpPr>
          <p:nvPr>
            <p:ph type="title"/>
          </p:nvPr>
        </p:nvSpPr>
        <p:spPr>
          <a:xfrm>
            <a:off x="4439478" y="463319"/>
            <a:ext cx="4744279" cy="698961"/>
          </a:xfrm>
        </p:spPr>
        <p:txBody>
          <a:bodyPr>
            <a:normAutofit/>
          </a:bodyPr>
          <a:lstStyle/>
          <a:p>
            <a:pPr marL="0" indent="0" algn="ctr">
              <a:spcBef>
                <a:spcPts val="600"/>
              </a:spcBef>
              <a:buNone/>
            </a:pPr>
            <a:r>
              <a:rPr lang="en-US" sz="3200" i="1" u="sng" dirty="0">
                <a:latin typeface="Arial" panose="020B0604020202020204" pitchFamily="34" charset="0"/>
                <a:cs typeface="Arial" panose="020B0604020202020204" pitchFamily="34" charset="0"/>
              </a:rPr>
              <a:t>Why</a:t>
            </a:r>
            <a:r>
              <a:rPr lang="en-US" sz="3200" i="1"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A8FF9E95-10A1-73AE-410F-5E29639EBCB0}"/>
              </a:ext>
            </a:extLst>
          </p:cNvPr>
          <p:cNvSpPr>
            <a:spLocks noGrp="1"/>
          </p:cNvSpPr>
          <p:nvPr>
            <p:ph idx="1"/>
          </p:nvPr>
        </p:nvSpPr>
        <p:spPr>
          <a:xfrm>
            <a:off x="967410" y="1473200"/>
            <a:ext cx="12245008" cy="5486400"/>
          </a:xfrm>
        </p:spPr>
        <p:txBody>
          <a:bodyPr>
            <a:noAutofit/>
          </a:bodyPr>
          <a:lstStyle/>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Existing commercial LWR fleet in U.S. deployed in Lower 48 states</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Some advanced reactor designs may be deployed in Alaska (and other cold regions)</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Current NRC dispersion models old, based on limited field studies in Lower 48 conducted many years ago, model results generally conservative per defense-in-depth</a:t>
            </a:r>
          </a:p>
          <a:p>
            <a:pPr marL="342900" indent="-342900">
              <a:lnSpc>
                <a:spcPct val="80000"/>
              </a:lnSpc>
              <a:spcBef>
                <a:spcPts val="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Current regulatory guidance developed based on above but with caveats on model use</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Other models (e.g., EPA, National Labs), Met data, and other model inputs are alternate approaches   =   </a:t>
            </a:r>
            <a:r>
              <a:rPr lang="en-US" sz="2400" u="sng" dirty="0">
                <a:latin typeface="Arial" panose="020B0604020202020204" pitchFamily="34" charset="0"/>
                <a:cs typeface="Arial" panose="020B0604020202020204" pitchFamily="34" charset="0"/>
              </a:rPr>
              <a:t>custom analyses by applicants</a:t>
            </a:r>
            <a:r>
              <a:rPr lang="en-US" sz="2400" dirty="0">
                <a:latin typeface="Arial" panose="020B0604020202020204" pitchFamily="34" charset="0"/>
                <a:cs typeface="Arial" panose="020B0604020202020204" pitchFamily="34" charset="0"/>
              </a:rPr>
              <a:t>  +  </a:t>
            </a:r>
            <a:r>
              <a:rPr lang="en-US" sz="2400" u="sng" dirty="0">
                <a:latin typeface="Arial" panose="020B0604020202020204" pitchFamily="34" charset="0"/>
                <a:cs typeface="Arial" panose="020B0604020202020204" pitchFamily="34" charset="0"/>
              </a:rPr>
              <a:t>custom reviews by Staff</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Atmos. dispersion may be different in cold regions (e.g., longer persistence of poor dispersion conditions  =  potentially higher doses) </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Dispersion conditions vary by location, may need different seasonal modeling approaches</a:t>
            </a:r>
          </a:p>
          <a:p>
            <a:pPr marL="342900" indent="-342900">
              <a:lnSpc>
                <a:spcPct val="8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Logistical issues for Met monitoring (weather, remote sites, maintenance, QA/QC, wildlife)</a:t>
            </a:r>
            <a:endParaRPr lang="en-US" sz="2400" dirty="0"/>
          </a:p>
        </p:txBody>
      </p:sp>
      <p:sp>
        <p:nvSpPr>
          <p:cNvPr id="4" name="TextBox 3">
            <a:extLst>
              <a:ext uri="{FF2B5EF4-FFF2-40B4-BE49-F238E27FC236}">
                <a16:creationId xmlns:a16="http://schemas.microsoft.com/office/drawing/2014/main" id="{0B5A2008-EE39-F1BD-F2A6-65556BDCDC19}"/>
              </a:ext>
            </a:extLst>
          </p:cNvPr>
          <p:cNvSpPr txBox="1"/>
          <p:nvPr/>
        </p:nvSpPr>
        <p:spPr>
          <a:xfrm>
            <a:off x="13212418" y="7085854"/>
            <a:ext cx="605182" cy="369332"/>
          </a:xfrm>
          <a:prstGeom prst="rect">
            <a:avLst/>
          </a:prstGeom>
          <a:noFill/>
        </p:spPr>
        <p:txBody>
          <a:bodyPr wrap="square" rtlCol="0">
            <a:spAutoFit/>
          </a:bodyPr>
          <a:lstStyle/>
          <a:p>
            <a:pPr algn="ctr"/>
            <a:r>
              <a:rPr lang="en-US" b="1" dirty="0"/>
              <a:t>8</a:t>
            </a:r>
          </a:p>
        </p:txBody>
      </p:sp>
    </p:spTree>
    <p:extLst>
      <p:ext uri="{BB962C8B-B14F-4D97-AF65-F5344CB8AC3E}">
        <p14:creationId xmlns:p14="http://schemas.microsoft.com/office/powerpoint/2010/main" val="2827922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EBDE"/>
        </a:solidFill>
        <a:effectLst/>
      </p:bgPr>
    </p:bg>
    <p:spTree>
      <p:nvGrpSpPr>
        <p:cNvPr id="1" name="">
          <a:extLst>
            <a:ext uri="{FF2B5EF4-FFF2-40B4-BE49-F238E27FC236}">
              <a16:creationId xmlns:a16="http://schemas.microsoft.com/office/drawing/2014/main" id="{C6DBAB5C-2C5E-B77C-36D8-6C48934960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E1DBC1-5532-0A80-4EC0-C92FF25DD484}"/>
              </a:ext>
            </a:extLst>
          </p:cNvPr>
          <p:cNvSpPr>
            <a:spLocks noGrp="1"/>
          </p:cNvSpPr>
          <p:nvPr>
            <p:ph type="title"/>
          </p:nvPr>
        </p:nvSpPr>
        <p:spPr>
          <a:xfrm>
            <a:off x="1159243" y="715617"/>
            <a:ext cx="8175256" cy="1338470"/>
          </a:xfrm>
        </p:spPr>
        <p:txBody>
          <a:bodyPr>
            <a:normAutofit fontScale="90000"/>
          </a:bodyPr>
          <a:lstStyle/>
          <a:p>
            <a:pPr marL="0" lvl="1" indent="0" algn="ctr">
              <a:spcBef>
                <a:spcPts val="0"/>
              </a:spcBef>
              <a:spcAft>
                <a:spcPts val="600"/>
              </a:spcAft>
              <a:buNone/>
            </a:pPr>
            <a:br>
              <a:rPr lang="en-US" sz="3200" i="1" dirty="0">
                <a:latin typeface="Arial" panose="020B0604020202020204" pitchFamily="34" charset="0"/>
                <a:cs typeface="Arial" panose="020B0604020202020204" pitchFamily="34" charset="0"/>
              </a:rPr>
            </a:br>
            <a:r>
              <a:rPr lang="en-US" sz="3600" b="1" i="1" dirty="0">
                <a:latin typeface="Arial" panose="020B0604020202020204" pitchFamily="34" charset="0"/>
                <a:cs typeface="Arial" panose="020B0604020202020204" pitchFamily="34" charset="0"/>
              </a:rPr>
              <a:t>A Deeper Look at Why</a:t>
            </a:r>
            <a:br>
              <a:rPr lang="en-US" sz="3200" b="1" i="1" dirty="0">
                <a:latin typeface="Arial" panose="020B0604020202020204" pitchFamily="34" charset="0"/>
                <a:cs typeface="Arial" panose="020B0604020202020204" pitchFamily="34" charset="0"/>
              </a:rPr>
            </a:br>
            <a:r>
              <a:rPr lang="en-US" sz="3100" b="1" i="1" u="sng" dirty="0">
                <a:latin typeface="Arial" panose="020B0604020202020204" pitchFamily="34" charset="0"/>
                <a:cs typeface="Arial" panose="020B0604020202020204" pitchFamily="34" charset="0"/>
              </a:rPr>
              <a:t>We May Not Even Know What We Don’t Know</a:t>
            </a:r>
            <a:r>
              <a:rPr lang="en-US" sz="3100" b="1" i="1" dirty="0">
                <a:latin typeface="Arial" panose="020B0604020202020204" pitchFamily="34" charset="0"/>
                <a:cs typeface="Arial" panose="020B0604020202020204" pitchFamily="34" charset="0"/>
              </a:rPr>
              <a:t>!</a:t>
            </a:r>
            <a:br>
              <a:rPr lang="en-US" sz="3100" b="1" i="1" dirty="0">
                <a:latin typeface="Arial" panose="020B0604020202020204" pitchFamily="34" charset="0"/>
                <a:cs typeface="Arial" panose="020B0604020202020204" pitchFamily="34" charset="0"/>
              </a:rPr>
            </a:br>
            <a:br>
              <a:rPr lang="en-US" sz="3100" b="1" i="1" u="sng" dirty="0">
                <a:latin typeface="Arial" panose="020B0604020202020204" pitchFamily="34" charset="0"/>
                <a:cs typeface="Arial" panose="020B0604020202020204" pitchFamily="34" charset="0"/>
              </a:rPr>
            </a:br>
            <a:endParaRPr lang="en-US" sz="3100" b="1" dirty="0"/>
          </a:p>
        </p:txBody>
      </p:sp>
      <p:sp>
        <p:nvSpPr>
          <p:cNvPr id="3" name="Content Placeholder 2">
            <a:extLst>
              <a:ext uri="{FF2B5EF4-FFF2-40B4-BE49-F238E27FC236}">
                <a16:creationId xmlns:a16="http://schemas.microsoft.com/office/drawing/2014/main" id="{0270E4FA-0425-3EBB-0CBF-F9A5C4672852}"/>
              </a:ext>
            </a:extLst>
          </p:cNvPr>
          <p:cNvSpPr>
            <a:spLocks noGrp="1"/>
          </p:cNvSpPr>
          <p:nvPr>
            <p:ph sz="half" idx="1"/>
          </p:nvPr>
        </p:nvSpPr>
        <p:spPr>
          <a:xfrm>
            <a:off x="1286242" y="2183020"/>
            <a:ext cx="8048257" cy="5125554"/>
          </a:xfrm>
        </p:spPr>
        <p:txBody>
          <a:bodyPr>
            <a:noAutofit/>
          </a:bodyPr>
          <a:lstStyle/>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Duration of sunlight and intensity of solar radiation</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Frequency of calm winds and low wind speeds</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Boundary layer, mixing height, and temperature inversions</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Persistence of restrictive dispersion conditions</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Presence of thermal internal boundary layers (TIBLs)</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Precipitation frequency and intensity</a:t>
            </a:r>
          </a:p>
          <a:p>
            <a:pPr marL="342900" indent="-342900">
              <a:lnSpc>
                <a:spcPct val="80000"/>
              </a:lnSpc>
              <a:spcBef>
                <a:spcPts val="12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Length of growing season</a:t>
            </a:r>
          </a:p>
          <a:p>
            <a:pPr marL="342900" indent="-342900">
              <a:lnSpc>
                <a:spcPct val="80000"/>
              </a:lnSpc>
              <a:spcBef>
                <a:spcPts val="900"/>
              </a:spcBef>
              <a:spcAft>
                <a:spcPts val="600"/>
              </a:spcAft>
              <a:buFont typeface="Arial" panose="020B0604020202020204" pitchFamily="34" charset="0"/>
              <a:buChar char="•"/>
            </a:pPr>
            <a:r>
              <a:rPr lang="en-US" sz="2600" dirty="0">
                <a:latin typeface="Arial" panose="020B0604020202020204" pitchFamily="34" charset="0"/>
                <a:cs typeface="Arial" panose="020B0604020202020204" pitchFamily="34" charset="0"/>
              </a:rPr>
              <a:t>Topography (including presence of sea &amp; river ice)</a:t>
            </a:r>
          </a:p>
        </p:txBody>
      </p:sp>
      <p:pic>
        <p:nvPicPr>
          <p:cNvPr id="6" name="Content Placeholder 5" descr="Thunderstorm lightning with a dark cloudy sky">
            <a:extLst>
              <a:ext uri="{FF2B5EF4-FFF2-40B4-BE49-F238E27FC236}">
                <a16:creationId xmlns:a16="http://schemas.microsoft.com/office/drawing/2014/main" id="{1787E82B-D077-1984-8AAA-186209187981}"/>
              </a:ext>
            </a:extLst>
          </p:cNvPr>
          <p:cNvPicPr>
            <a:picLocks noGrp="1" noChangeAspect="1"/>
          </p:cNvPicPr>
          <p:nvPr>
            <p:ph sz="half" idx="2"/>
          </p:nvPr>
        </p:nvPicPr>
        <p:blipFill>
          <a:blip r:embed="rId3"/>
          <a:srcRect/>
          <a:stretch/>
        </p:blipFill>
        <p:spPr>
          <a:xfrm>
            <a:off x="9462052" y="715617"/>
            <a:ext cx="3896761" cy="6281531"/>
          </a:xfrm>
          <a:prstGeom prst="rect">
            <a:avLst/>
          </a:prstGeom>
        </p:spPr>
      </p:pic>
      <p:sp>
        <p:nvSpPr>
          <p:cNvPr id="7" name="TextBox 6">
            <a:extLst>
              <a:ext uri="{FF2B5EF4-FFF2-40B4-BE49-F238E27FC236}">
                <a16:creationId xmlns:a16="http://schemas.microsoft.com/office/drawing/2014/main" id="{B27D7647-E0F4-FB5B-59B4-AC1BAB7F95AF}"/>
              </a:ext>
            </a:extLst>
          </p:cNvPr>
          <p:cNvSpPr txBox="1"/>
          <p:nvPr/>
        </p:nvSpPr>
        <p:spPr>
          <a:xfrm>
            <a:off x="13185913" y="7123908"/>
            <a:ext cx="490330" cy="369332"/>
          </a:xfrm>
          <a:prstGeom prst="rect">
            <a:avLst/>
          </a:prstGeom>
          <a:noFill/>
        </p:spPr>
        <p:txBody>
          <a:bodyPr wrap="square" rtlCol="0">
            <a:spAutoFit/>
          </a:bodyPr>
          <a:lstStyle/>
          <a:p>
            <a:pPr algn="ctr"/>
            <a:r>
              <a:rPr lang="en-US" b="1" dirty="0"/>
              <a:t>9</a:t>
            </a:r>
          </a:p>
        </p:txBody>
      </p:sp>
    </p:spTree>
    <p:extLst>
      <p:ext uri="{BB962C8B-B14F-4D97-AF65-F5344CB8AC3E}">
        <p14:creationId xmlns:p14="http://schemas.microsoft.com/office/powerpoint/2010/main" val="3868091166"/>
      </p:ext>
    </p:extLst>
  </p:cSld>
  <p:clrMapOvr>
    <a:masterClrMapping/>
  </p:clrMapOvr>
</p:sld>
</file>

<file path=ppt/theme/theme1.xml><?xml version="1.0" encoding="utf-8"?>
<a:theme xmlns:a="http://schemas.openxmlformats.org/drawingml/2006/main" name="2025 RUG">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577D85CA72664694D7796B41A5113E" ma:contentTypeVersion="13" ma:contentTypeDescription="Create a new document." ma:contentTypeScope="" ma:versionID="5fbab4d8e5ec03c7e77cc218b69c0fb3">
  <xsd:schema xmlns:xsd="http://www.w3.org/2001/XMLSchema" xmlns:xs="http://www.w3.org/2001/XMLSchema" xmlns:p="http://schemas.microsoft.com/office/2006/metadata/properties" xmlns:ns2="dfe7fab5-ca36-4373-9e84-14533c573aad" xmlns:ns3="f7f9503f-814b-432a-91f5-9c13c51348b4" targetNamespace="http://schemas.microsoft.com/office/2006/metadata/properties" ma:root="true" ma:fieldsID="7029b676fb4bc4740fa12ead05608141" ns2:_="" ns3:_="">
    <xsd:import namespace="dfe7fab5-ca36-4373-9e84-14533c573aad"/>
    <xsd:import namespace="f7f9503f-814b-432a-91f5-9c13c51348b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e7fab5-ca36-4373-9e84-14533c573a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2f5df239-3944-4746-8bca-185657cf9cd2}" ma:internalName="TaxCatchAll" ma:showField="CatchAllData" ma:web="dfe7fab5-ca36-4373-9e84-14533c573aa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7f9503f-814b-432a-91f5-9c13c51348b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60f1aaf-6244-4bb9-9bf9-38bf373853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9071de-f1d9-4b23-83dd-08b1335a1407">
      <Terms xmlns="http://schemas.microsoft.com/office/infopath/2007/PartnerControls"/>
    </lcf76f155ced4ddcb4097134ff3c332f>
    <TaxCatchAll xmlns="389bf431-880a-4b72-abca-ccf1bbc5d2b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34D12BCFAC0240A20826305D23CE28" ma:contentTypeVersion="14" ma:contentTypeDescription="Create a new document." ma:contentTypeScope="" ma:versionID="6a410a70177dc963b049859032de4722">
  <xsd:schema xmlns:xsd="http://www.w3.org/2001/XMLSchema" xmlns:xs="http://www.w3.org/2001/XMLSchema" xmlns:p="http://schemas.microsoft.com/office/2006/metadata/properties" xmlns:ns2="aa9071de-f1d9-4b23-83dd-08b1335a1407" xmlns:ns3="389bf431-880a-4b72-abca-ccf1bbc5d2b3" targetNamespace="http://schemas.microsoft.com/office/2006/metadata/properties" ma:root="true" ma:fieldsID="27e031d7d14e29b70c896fdef788ae4d" ns2:_="" ns3:_="">
    <xsd:import namespace="aa9071de-f1d9-4b23-83dd-08b1335a1407"/>
    <xsd:import namespace="389bf431-880a-4b72-abca-ccf1bbc5d2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071de-f1d9-4b23-83dd-08b1335a14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f26c1-4773-4e55-850a-517a34df127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89bf431-880a-4b72-abca-ccf1bbc5d2b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c27e5a9-8856-4740-9166-a61a114cd949}" ma:internalName="TaxCatchAll" ma:showField="CatchAllData" ma:web="389bf431-880a-4b72-abca-ccf1bbc5d2b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4A37E8-D217-4F3B-8FBB-61A87E7AE1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e7fab5-ca36-4373-9e84-14533c573aad"/>
    <ds:schemaRef ds:uri="f7f9503f-814b-432a-91f5-9c13c51348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7F8014-9403-4CC5-8F2F-0C66B954D1CC}">
  <ds:schemaRefs>
    <ds:schemaRef ds:uri="http://purl.org/dc/dcmitype/"/>
    <ds:schemaRef ds:uri="http://www.w3.org/XML/1998/namespace"/>
    <ds:schemaRef ds:uri="http://purl.org/dc/elements/1.1/"/>
    <ds:schemaRef ds:uri="http://schemas.microsoft.com/office/2006/documentManagement/types"/>
    <ds:schemaRef ds:uri="http://schemas.openxmlformats.org/package/2006/metadata/core-properties"/>
    <ds:schemaRef ds:uri="f7f9503f-814b-432a-91f5-9c13c51348b4"/>
    <ds:schemaRef ds:uri="http://schemas.microsoft.com/office/infopath/2007/PartnerControls"/>
    <ds:schemaRef ds:uri="dfe7fab5-ca36-4373-9e84-14533c573aa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2FA2080-6FFE-4B68-9822-139E4AE52AE9}"/>
</file>

<file path=customXml/itemProps4.xml><?xml version="1.0" encoding="utf-8"?>
<ds:datastoreItem xmlns:ds="http://schemas.openxmlformats.org/officeDocument/2006/customXml" ds:itemID="{F1C48D04-F599-42C9-AC4C-98BE4D8D6E8E}">
  <ds:schemaRefs>
    <ds:schemaRef ds:uri="http://schemas.microsoft.com/sharepoint/v3/contenttype/forms"/>
  </ds:schemaRefs>
</ds:datastoreItem>
</file>

<file path=docMetadata/LabelInfo.xml><?xml version="1.0" encoding="utf-8"?>
<clbl:labelList xmlns:clbl="http://schemas.microsoft.com/office/2020/mipLabelMetadata">
  <clbl:label id="{e8d01475-c3b5-436a-a065-5def4c64f52e}" enabled="0" method="" siteId="{e8d01475-c3b5-436a-a065-5def4c64f52e}" removed="1"/>
</clbl:labelList>
</file>

<file path=docProps/app.xml><?xml version="1.0" encoding="utf-8"?>
<Properties xmlns="http://schemas.openxmlformats.org/officeDocument/2006/extended-properties" xmlns:vt="http://schemas.openxmlformats.org/officeDocument/2006/docPropsVTypes">
  <Template>Office Theme</Template>
  <TotalTime>2338</TotalTime>
  <Words>1811</Words>
  <Application>Microsoft Office PowerPoint</Application>
  <PresentationFormat>Custom</PresentationFormat>
  <Paragraphs>294</Paragraphs>
  <Slides>19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Aptos</vt:lpstr>
      <vt:lpstr>Arial</vt:lpstr>
      <vt:lpstr>Wingdings</vt:lpstr>
      <vt:lpstr>2025 RUG</vt:lpstr>
      <vt:lpstr>Applicability of Current Atmospheric Dispersion Models for Extreme, Persistent Cold Locations</vt:lpstr>
      <vt:lpstr>Acronyms</vt:lpstr>
      <vt:lpstr>Aims of NRC’s Cold Regions Future Focused Research Project</vt:lpstr>
      <vt:lpstr>Next Generation of Advanced Reactor Designs</vt:lpstr>
      <vt:lpstr>A Process for Deciding If Atmos. Dispersion Modeling and Met Monitoring Is Needed</vt:lpstr>
      <vt:lpstr>Who, What, and When ?</vt:lpstr>
      <vt:lpstr>Where ?</vt:lpstr>
      <vt:lpstr>Why ?</vt:lpstr>
      <vt:lpstr> A Deeper Look at Why We May Not Even Know What We Don’t Know!  </vt:lpstr>
      <vt:lpstr>Atmospheric Dispersion Conditions</vt:lpstr>
      <vt:lpstr> Example 1 (1 of 2) – Duration of Sunlight (Hrs:Min) Source: NASA, Goddard Institute for Space Studies, “ModelEAR5 Simulations” </vt:lpstr>
      <vt:lpstr> Example 1 (2 of 2) – Avg. Solar Intensity (Watts/M**2) Source: NASA, Goddard Institute for Space Studies, “ModelEAR5 Simulations” </vt:lpstr>
      <vt:lpstr>Example 2  (1 of 4)  January Frequency of Nighttime Calm Winds</vt:lpstr>
      <vt:lpstr>Example 2  (2 of 4)  June Frequency of Nighttime Calm Winds</vt:lpstr>
      <vt:lpstr>Example 2  (3 of 4)  January Frequency of Daytime Calm Winds</vt:lpstr>
      <vt:lpstr>Example 2  (4 of 4)  June Frequency of Daytime Calm Winds</vt:lpstr>
      <vt:lpstr> Example 3 – Mixing Height &amp; Temperature Inversions </vt:lpstr>
      <vt:lpstr>Some Takeaways – Getting There From Here </vt:lpstr>
      <vt:lpstr>Contact michael.mazaika@nrc.gov for additional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Ramos, Carli A</dc:creator>
  <cp:lastModifiedBy>Mike Mazaika</cp:lastModifiedBy>
  <cp:revision>4</cp:revision>
  <dcterms:created xsi:type="dcterms:W3CDTF">2025-03-12T20:53:22Z</dcterms:created>
  <dcterms:modified xsi:type="dcterms:W3CDTF">2025-04-22T18:46:10Z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572d9eec-d7f7-4a68-87f2-ab308a751f70</vt:lpwstr>
  </property>
  <property fmtid="{D5CDD505-2E9C-101B-9397-08002B2CF9AE}" pid="3" name="ContentTypeId">
    <vt:lpwstr>0x0101004E34D12BCFAC0240A20826305D23CE28</vt:lpwstr>
  </property>
  <property fmtid="{D5CDD505-2E9C-101B-9397-08002B2CF9AE}" pid="4" name="MediaServiceImageTags">
    <vt:lpwstr/>
  </property>
</Properties>
</file>