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26"/>
  </p:notesMasterIdLst>
  <p:sldIdLst>
    <p:sldId id="270" r:id="rId6"/>
    <p:sldId id="261" r:id="rId7"/>
    <p:sldId id="271" r:id="rId8"/>
    <p:sldId id="265"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7" r:id="rId23"/>
    <p:sldId id="285" r:id="rId24"/>
    <p:sldId id="267" r:id="rId25"/>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346F10-0678-CD49-63B7-F78AA768B3D7}" name="Daniel Barnhurst" initials="DB" userId="S::daniel.barnhurst_nrc.gov#ext#@pnnl.onmicrosoft.com::c01b7c5a-012a-44f0-ab79-de86c1c55c06" providerId="AD"/>
  <p188:author id="{A354C28D-FB77-F8D5-FF8C-D55CA8ABA981}" name="Stacey Imboden" initials="SI" userId="S::SXF@NRC.GOV::67251873-a09d-44df-91e8-f063a39536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93A54"/>
    <a:srgbClr val="FEEBDE"/>
    <a:srgbClr val="FFF8E9"/>
    <a:srgbClr val="769DDB"/>
    <a:srgbClr val="FCE6DA"/>
    <a:srgbClr val="FACFBC"/>
    <a:srgbClr val="FED9BF"/>
    <a:srgbClr val="1CAEE5"/>
    <a:srgbClr val="2D73AE"/>
    <a:srgbClr val="F1C6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30"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4CE46-26AB-4469-B64E-30A7DD179034}"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3CEECBA7-9462-4141-8DAE-64E7CA771154}">
      <dgm:prSet phldrT="[Text]">
        <dgm:style>
          <a:lnRef idx="2">
            <a:schemeClr val="accent1"/>
          </a:lnRef>
          <a:fillRef idx="1">
            <a:schemeClr val="lt1"/>
          </a:fillRef>
          <a:effectRef idx="0">
            <a:schemeClr val="accent1"/>
          </a:effectRef>
          <a:fontRef idx="minor">
            <a:schemeClr val="dk1"/>
          </a:fontRef>
        </dgm:style>
      </dgm:prSet>
      <dgm:spPr>
        <a:xfrm>
          <a:off x="6045" y="549004"/>
          <a:ext cx="2275898" cy="1365538"/>
        </a:xfrm>
        <a:solidFill>
          <a:sysClr val="window" lastClr="FFFFFF"/>
        </a:solidFill>
        <a:ln w="25400" cap="flat" cmpd="sng" algn="ctr">
          <a:solidFill>
            <a:srgbClr val="4F81BD"/>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Proposed Rule to the Commission</a:t>
          </a:r>
        </a:p>
        <a:p>
          <a:pPr rtl="0">
            <a:buNone/>
          </a:pPr>
          <a:r>
            <a:rPr lang="en-US">
              <a:solidFill>
                <a:sysClr val="windowText" lastClr="000000"/>
              </a:solidFill>
              <a:latin typeface="Arial" panose="020B0604020202020204" pitchFamily="34" charset="0"/>
              <a:ea typeface="+mn-ea"/>
              <a:cs typeface="Arial" panose="020B0604020202020204" pitchFamily="34" charset="0"/>
            </a:rPr>
            <a:t>November 29, 2021</a:t>
          </a:r>
        </a:p>
      </dgm:t>
    </dgm:pt>
    <dgm:pt modelId="{DF99BD45-B88B-4785-9E6A-66D587CECBF4}" type="parTrans" cxnId="{80B8A53A-9447-4A8F-915F-7D5310FE9C79}">
      <dgm:prSet/>
      <dgm:spPr/>
      <dgm:t>
        <a:bodyPr/>
        <a:lstStyle/>
        <a:p>
          <a:endParaRPr lang="en-US"/>
        </a:p>
      </dgm:t>
    </dgm:pt>
    <dgm:pt modelId="{C0E8E918-AE6D-45BF-A1E4-B11DEC7376B7}" type="sibTrans" cxnId="{80B8A53A-9447-4A8F-915F-7D5310FE9C79}">
      <dgm:prSet/>
      <dgm:spPr>
        <a:xfrm>
          <a:off x="2280144" y="1186054"/>
          <a:ext cx="492856" cy="91440"/>
        </a:xfrm>
        <a:custGeom>
          <a:avLst/>
          <a:gdLst/>
          <a:ahLst/>
          <a:cxnLst/>
          <a:rect l="0" t="0" r="0" b="0"/>
          <a:pathLst>
            <a:path>
              <a:moveTo>
                <a:pt x="0" y="45720"/>
              </a:moveTo>
              <a:lnTo>
                <a:pt x="492856" y="45720"/>
              </a:lnTo>
            </a:path>
          </a:pathLst>
        </a:custGeom>
        <a:noFill/>
        <a:ln w="9525" cap="flat" cmpd="sng" algn="ctr">
          <a:solidFill>
            <a:srgbClr val="1F497D">
              <a:hueOff val="0"/>
              <a:satOff val="0"/>
              <a:lumOff val="0"/>
              <a:alphaOff val="0"/>
            </a:srgbClr>
          </a:solidFill>
          <a:prstDash val="solid"/>
          <a:tailEnd type="arrow"/>
        </a:ln>
        <a:effectLst/>
      </dgm:spPr>
      <dgm:t>
        <a:bodyPr/>
        <a:lstStyle/>
        <a:p>
          <a:pPr>
            <a:buNone/>
          </a:pPr>
          <a:endParaRPr lang="en-US">
            <a:solidFill>
              <a:srgbClr val="EEECE1">
                <a:hueOff val="0"/>
                <a:satOff val="0"/>
                <a:lumOff val="0"/>
                <a:alphaOff val="0"/>
              </a:srgbClr>
            </a:solidFill>
            <a:latin typeface="Calibri"/>
            <a:ea typeface="+mn-ea"/>
            <a:cs typeface="+mn-cs"/>
          </a:endParaRPr>
        </a:p>
      </dgm:t>
    </dgm:pt>
    <dgm:pt modelId="{98B06D15-8BB1-4996-A658-63A0E4EC0A1D}">
      <dgm:prSet phldrT="[Text]">
        <dgm:style>
          <a:lnRef idx="2">
            <a:schemeClr val="dk1"/>
          </a:lnRef>
          <a:fillRef idx="1">
            <a:schemeClr val="lt1"/>
          </a:fillRef>
          <a:effectRef idx="0">
            <a:schemeClr val="dk1"/>
          </a:effectRef>
          <a:fontRef idx="minor">
            <a:schemeClr val="dk1"/>
          </a:fontRef>
        </dgm:style>
      </dgm:prSet>
      <dgm:spPr>
        <a:xfrm>
          <a:off x="2805400" y="549004"/>
          <a:ext cx="2275898" cy="1365538"/>
        </a:xfrm>
        <a:solidFill>
          <a:sysClr val="window" lastClr="FFFFFF"/>
        </a:solidFill>
        <a:ln w="25400" cap="flat" cmpd="sng" algn="ctr">
          <a:solidFill>
            <a:sysClr val="windowText" lastClr="000000"/>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Proposed Rule Published    (89 FR 80797)</a:t>
          </a:r>
        </a:p>
        <a:p>
          <a:pPr>
            <a:buNone/>
          </a:pPr>
          <a:r>
            <a:rPr lang="en-US">
              <a:solidFill>
                <a:sysClr val="windowText" lastClr="000000"/>
              </a:solidFill>
              <a:latin typeface="Arial" panose="020B0604020202020204" pitchFamily="34" charset="0"/>
              <a:ea typeface="+mn-ea"/>
              <a:cs typeface="Arial" panose="020B0604020202020204" pitchFamily="34" charset="0"/>
            </a:rPr>
            <a:t>October 4, 2024</a:t>
          </a:r>
        </a:p>
      </dgm:t>
    </dgm:pt>
    <dgm:pt modelId="{94FA8268-9F31-482F-A6E5-68298FB76A1E}" type="parTrans" cxnId="{8F7102A4-365F-4647-91BD-C8D50147026C}">
      <dgm:prSet/>
      <dgm:spPr/>
      <dgm:t>
        <a:bodyPr/>
        <a:lstStyle/>
        <a:p>
          <a:endParaRPr lang="en-US"/>
        </a:p>
      </dgm:t>
    </dgm:pt>
    <dgm:pt modelId="{311B746B-A608-441B-833D-653DB56109FA}" type="sibTrans" cxnId="{8F7102A4-365F-4647-91BD-C8D50147026C}">
      <dgm:prSet/>
      <dgm:spPr>
        <a:xfrm>
          <a:off x="5079499" y="1186054"/>
          <a:ext cx="492856" cy="91440"/>
        </a:xfrm>
        <a:custGeom>
          <a:avLst/>
          <a:gdLst/>
          <a:ahLst/>
          <a:cxnLst/>
          <a:rect l="0" t="0" r="0" b="0"/>
          <a:pathLst>
            <a:path>
              <a:moveTo>
                <a:pt x="0" y="45720"/>
              </a:moveTo>
              <a:lnTo>
                <a:pt x="492856" y="45720"/>
              </a:lnTo>
            </a:path>
          </a:pathLst>
        </a:custGeom>
        <a:noFill/>
        <a:ln w="9525" cap="flat" cmpd="sng" algn="ctr">
          <a:solidFill>
            <a:srgbClr val="1F497D">
              <a:hueOff val="0"/>
              <a:satOff val="0"/>
              <a:lumOff val="0"/>
              <a:alphaOff val="0"/>
            </a:srgbClr>
          </a:solidFill>
          <a:prstDash val="solid"/>
          <a:tailEnd type="arrow"/>
        </a:ln>
        <a:effectLst/>
      </dgm:spPr>
      <dgm:t>
        <a:bodyPr/>
        <a:lstStyle/>
        <a:p>
          <a:pPr>
            <a:buNone/>
          </a:pPr>
          <a:endParaRPr lang="en-US">
            <a:solidFill>
              <a:srgbClr val="EEECE1">
                <a:hueOff val="0"/>
                <a:satOff val="0"/>
                <a:lumOff val="0"/>
                <a:alphaOff val="0"/>
              </a:srgbClr>
            </a:solidFill>
            <a:latin typeface="Calibri"/>
            <a:ea typeface="+mn-ea"/>
            <a:cs typeface="+mn-cs"/>
          </a:endParaRPr>
        </a:p>
      </dgm:t>
    </dgm:pt>
    <dgm:pt modelId="{30890967-6B06-42D8-9588-48960FFCBDF8}">
      <dgm:prSet phldrT="[Text]">
        <dgm:style>
          <a:lnRef idx="2">
            <a:schemeClr val="accent2"/>
          </a:lnRef>
          <a:fillRef idx="1">
            <a:schemeClr val="lt1"/>
          </a:fillRef>
          <a:effectRef idx="0">
            <a:schemeClr val="accent2"/>
          </a:effectRef>
          <a:fontRef idx="minor">
            <a:schemeClr val="dk1"/>
          </a:fontRef>
        </dgm:style>
      </dgm:prSet>
      <dgm:spPr>
        <a:xfrm>
          <a:off x="5604755" y="549004"/>
          <a:ext cx="2275898" cy="1365538"/>
        </a:xfrm>
        <a:solidFill>
          <a:sysClr val="window" lastClr="FFFFFF"/>
        </a:solidFill>
        <a:ln w="25400" cap="flat" cmpd="sng" algn="ctr">
          <a:solidFill>
            <a:srgbClr val="C0504D"/>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Public Comment Period Ends</a:t>
          </a:r>
        </a:p>
        <a:p>
          <a:pPr rtl="0">
            <a:buNone/>
          </a:pPr>
          <a:r>
            <a:rPr lang="en-US">
              <a:solidFill>
                <a:sysClr val="windowText" lastClr="000000"/>
              </a:solidFill>
              <a:latin typeface="Arial" panose="020B0604020202020204" pitchFamily="34" charset="0"/>
              <a:ea typeface="+mn-ea"/>
              <a:cs typeface="Arial" panose="020B0604020202020204" pitchFamily="34" charset="0"/>
            </a:rPr>
            <a:t> December 18, 2024</a:t>
          </a:r>
        </a:p>
      </dgm:t>
    </dgm:pt>
    <dgm:pt modelId="{4E32C7B5-3018-4DE2-B167-3A78F34FD414}" type="parTrans" cxnId="{9AC1EDBB-D0C9-4383-ACBC-4E76E149D71D}">
      <dgm:prSet/>
      <dgm:spPr/>
      <dgm:t>
        <a:bodyPr/>
        <a:lstStyle/>
        <a:p>
          <a:endParaRPr lang="en-US"/>
        </a:p>
      </dgm:t>
    </dgm:pt>
    <dgm:pt modelId="{100189BC-7F1B-4E35-A7CA-23B2AFF1B1E0}" type="sibTrans" cxnId="{9AC1EDBB-D0C9-4383-ACBC-4E76E149D71D}">
      <dgm:prSet/>
      <dgm:spPr>
        <a:xfrm>
          <a:off x="1143995" y="1912743"/>
          <a:ext cx="5598709" cy="492856"/>
        </a:xfrm>
        <a:custGeom>
          <a:avLst/>
          <a:gdLst/>
          <a:ahLst/>
          <a:cxnLst/>
          <a:rect l="0" t="0" r="0" b="0"/>
          <a:pathLst>
            <a:path>
              <a:moveTo>
                <a:pt x="5598709" y="0"/>
              </a:moveTo>
              <a:lnTo>
                <a:pt x="5598709" y="263528"/>
              </a:lnTo>
              <a:lnTo>
                <a:pt x="0" y="263528"/>
              </a:lnTo>
              <a:lnTo>
                <a:pt x="0" y="492856"/>
              </a:lnTo>
            </a:path>
          </a:pathLst>
        </a:custGeom>
        <a:noFill/>
        <a:ln w="9525" cap="flat" cmpd="sng" algn="ctr">
          <a:solidFill>
            <a:srgbClr val="1F497D">
              <a:hueOff val="0"/>
              <a:satOff val="0"/>
              <a:lumOff val="0"/>
              <a:alphaOff val="0"/>
            </a:srgbClr>
          </a:solidFill>
          <a:prstDash val="solid"/>
          <a:tailEnd type="arrow"/>
        </a:ln>
        <a:effectLst/>
      </dgm:spPr>
      <dgm:t>
        <a:bodyPr/>
        <a:lstStyle/>
        <a:p>
          <a:pPr>
            <a:buNone/>
          </a:pPr>
          <a:endParaRPr lang="en-US">
            <a:solidFill>
              <a:srgbClr val="EEECE1">
                <a:hueOff val="0"/>
                <a:satOff val="0"/>
                <a:lumOff val="0"/>
                <a:alphaOff val="0"/>
              </a:srgbClr>
            </a:solidFill>
            <a:latin typeface="Calibri"/>
            <a:ea typeface="+mn-ea"/>
            <a:cs typeface="+mn-cs"/>
          </a:endParaRPr>
        </a:p>
      </dgm:t>
    </dgm:pt>
    <dgm:pt modelId="{3B3CA838-6221-42B3-AE14-A02843D39488}">
      <dgm:prSet phldrT="[Text]">
        <dgm:style>
          <a:lnRef idx="2">
            <a:schemeClr val="accent1"/>
          </a:lnRef>
          <a:fillRef idx="1">
            <a:schemeClr val="lt1"/>
          </a:fillRef>
          <a:effectRef idx="0">
            <a:schemeClr val="accent1"/>
          </a:effectRef>
          <a:fontRef idx="minor">
            <a:schemeClr val="dk1"/>
          </a:fontRef>
        </dgm:style>
      </dgm:prSet>
      <dgm:spPr>
        <a:xfrm>
          <a:off x="6045" y="2438000"/>
          <a:ext cx="2275898" cy="1365538"/>
        </a:xfrm>
        <a:solidFill>
          <a:sysClr val="window" lastClr="FFFFFF"/>
        </a:solidFill>
        <a:ln w="25400" cap="flat" cmpd="sng" algn="ctr">
          <a:solidFill>
            <a:srgbClr val="4F81BD"/>
          </a:solidFill>
          <a:prstDash val="solid"/>
        </a:ln>
        <a:effectLst/>
      </dgm:spPr>
      <dgm:t>
        <a:bodyPr/>
        <a:lstStyle/>
        <a:p>
          <a:pPr>
            <a:buNone/>
          </a:pPr>
          <a:r>
            <a:rPr lang="en-US">
              <a:solidFill>
                <a:sysClr val="windowText" lastClr="000000"/>
              </a:solidFill>
              <a:latin typeface="Arial" panose="020B0604020202020204" pitchFamily="34" charset="0"/>
              <a:ea typeface="+mn-ea"/>
              <a:cs typeface="Arial" panose="020B0604020202020204" pitchFamily="34" charset="0"/>
            </a:rPr>
            <a:t>Final Rule      to the Commission</a:t>
          </a:r>
        </a:p>
        <a:p>
          <a:pPr>
            <a:buNone/>
          </a:pPr>
          <a:r>
            <a:rPr lang="en-US">
              <a:solidFill>
                <a:sysClr val="windowText" lastClr="000000"/>
              </a:solidFill>
              <a:latin typeface="Arial" panose="020B0604020202020204" pitchFamily="34" charset="0"/>
              <a:ea typeface="+mn-ea"/>
              <a:cs typeface="Arial" panose="020B0604020202020204" pitchFamily="34" charset="0"/>
            </a:rPr>
            <a:t>December 1, 2025</a:t>
          </a:r>
        </a:p>
      </dgm:t>
    </dgm:pt>
    <dgm:pt modelId="{61B90722-885C-40F2-876A-6E51CE48EDFC}" type="parTrans" cxnId="{A9FACA44-20EA-46E4-855C-629E1E9B9427}">
      <dgm:prSet/>
      <dgm:spPr/>
      <dgm:t>
        <a:bodyPr/>
        <a:lstStyle/>
        <a:p>
          <a:endParaRPr lang="en-US"/>
        </a:p>
      </dgm:t>
    </dgm:pt>
    <dgm:pt modelId="{FD412184-4793-4951-9EA6-B23EC2154FA5}" type="sibTrans" cxnId="{A9FACA44-20EA-46E4-855C-629E1E9B9427}">
      <dgm:prSet/>
      <dgm:spPr>
        <a:xfrm>
          <a:off x="2280144" y="3075049"/>
          <a:ext cx="492856" cy="91440"/>
        </a:xfrm>
        <a:custGeom>
          <a:avLst/>
          <a:gdLst/>
          <a:ahLst/>
          <a:cxnLst/>
          <a:rect l="0" t="0" r="0" b="0"/>
          <a:pathLst>
            <a:path>
              <a:moveTo>
                <a:pt x="0" y="45720"/>
              </a:moveTo>
              <a:lnTo>
                <a:pt x="492856" y="45720"/>
              </a:lnTo>
            </a:path>
          </a:pathLst>
        </a:custGeom>
        <a:noFill/>
        <a:ln w="9525" cap="flat" cmpd="sng" algn="ctr">
          <a:solidFill>
            <a:srgbClr val="1F497D">
              <a:hueOff val="0"/>
              <a:satOff val="0"/>
              <a:lumOff val="0"/>
              <a:alphaOff val="0"/>
            </a:srgbClr>
          </a:solidFill>
          <a:prstDash val="solid"/>
          <a:tailEnd type="arrow"/>
        </a:ln>
        <a:effectLst/>
      </dgm:spPr>
      <dgm:t>
        <a:bodyPr/>
        <a:lstStyle/>
        <a:p>
          <a:pPr>
            <a:buNone/>
          </a:pPr>
          <a:endParaRPr lang="en-US">
            <a:solidFill>
              <a:srgbClr val="EEECE1">
                <a:hueOff val="0"/>
                <a:satOff val="0"/>
                <a:lumOff val="0"/>
                <a:alphaOff val="0"/>
              </a:srgbClr>
            </a:solidFill>
            <a:latin typeface="Calibri"/>
            <a:ea typeface="+mn-ea"/>
            <a:cs typeface="+mn-cs"/>
          </a:endParaRPr>
        </a:p>
      </dgm:t>
    </dgm:pt>
    <dgm:pt modelId="{94164174-F522-4BDD-B9F0-00008C688E7E}">
      <dgm:prSet phldrT="[Text]">
        <dgm:style>
          <a:lnRef idx="2">
            <a:schemeClr val="accent3"/>
          </a:lnRef>
          <a:fillRef idx="1">
            <a:schemeClr val="lt1"/>
          </a:fillRef>
          <a:effectRef idx="0">
            <a:schemeClr val="accent3"/>
          </a:effectRef>
          <a:fontRef idx="minor">
            <a:schemeClr val="dk1"/>
          </a:fontRef>
        </dgm:style>
      </dgm:prSet>
      <dgm:spPr>
        <a:xfrm>
          <a:off x="2805400" y="2438000"/>
          <a:ext cx="2275898" cy="1365538"/>
        </a:xfrm>
        <a:solidFill>
          <a:sysClr val="window" lastClr="FFFFFF"/>
        </a:solidFill>
        <a:ln w="25400" cap="flat" cmpd="sng" algn="ctr">
          <a:solidFill>
            <a:srgbClr val="9BBB59"/>
          </a:solidFill>
          <a:prstDash val="solid"/>
        </a:ln>
        <a:effectLst/>
      </dgm:spPr>
      <dgm:t>
        <a:bodyPr/>
        <a:lstStyle/>
        <a:p>
          <a:pPr>
            <a:spcAft>
              <a:spcPct val="35000"/>
            </a:spcAft>
            <a:buNone/>
          </a:pPr>
          <a:r>
            <a:rPr lang="en-US">
              <a:solidFill>
                <a:sysClr val="windowText" lastClr="000000"/>
              </a:solidFill>
              <a:latin typeface="Arial" panose="020B0604020202020204" pitchFamily="34" charset="0"/>
              <a:ea typeface="+mn-ea"/>
              <a:cs typeface="Arial" panose="020B0604020202020204" pitchFamily="34" charset="0"/>
            </a:rPr>
            <a:t>Final Rule Published</a:t>
          </a:r>
          <a:r>
            <a:rPr lang="en-US">
              <a:solidFill>
                <a:srgbClr val="FF0000"/>
              </a:solidFill>
              <a:latin typeface="Arial" panose="020B0604020202020204" pitchFamily="34" charset="0"/>
              <a:ea typeface="+mn-ea"/>
              <a:cs typeface="Arial" panose="020B0604020202020204" pitchFamily="34" charset="0"/>
            </a:rPr>
            <a:t>*</a:t>
          </a:r>
        </a:p>
        <a:p>
          <a:pPr>
            <a:spcAft>
              <a:spcPts val="0"/>
            </a:spcAft>
            <a:buNone/>
          </a:pPr>
          <a:endParaRPr lang="en-US">
            <a:solidFill>
              <a:sysClr val="windowText" lastClr="000000"/>
            </a:solidFill>
            <a:latin typeface="Arial" panose="020B0604020202020204" pitchFamily="34" charset="0"/>
            <a:ea typeface="+mn-ea"/>
            <a:cs typeface="Arial" panose="020B0604020202020204" pitchFamily="34" charset="0"/>
          </a:endParaRPr>
        </a:p>
        <a:p>
          <a:pPr>
            <a:spcAft>
              <a:spcPct val="35000"/>
            </a:spcAft>
            <a:buNone/>
          </a:pPr>
          <a:r>
            <a:rPr lang="en-US">
              <a:solidFill>
                <a:sysClr val="windowText" lastClr="000000"/>
              </a:solidFill>
              <a:latin typeface="Arial" panose="020B0604020202020204" pitchFamily="34" charset="0"/>
              <a:ea typeface="+mn-ea"/>
              <a:cs typeface="Arial" panose="020B0604020202020204" pitchFamily="34" charset="0"/>
            </a:rPr>
            <a:t>June 1,     2026</a:t>
          </a:r>
        </a:p>
      </dgm:t>
    </dgm:pt>
    <dgm:pt modelId="{9A8998F1-B7C4-40CC-B035-6D640889528B}" type="parTrans" cxnId="{27E39D07-C855-420F-A0BC-8C95561EFE69}">
      <dgm:prSet/>
      <dgm:spPr/>
      <dgm:t>
        <a:bodyPr/>
        <a:lstStyle/>
        <a:p>
          <a:endParaRPr lang="en-US"/>
        </a:p>
      </dgm:t>
    </dgm:pt>
    <dgm:pt modelId="{609C4E63-B9ED-428D-8BD1-6F2565E22695}" type="sibTrans" cxnId="{27E39D07-C855-420F-A0BC-8C95561EFE69}">
      <dgm:prSet/>
      <dgm:spPr/>
      <dgm:t>
        <a:bodyPr/>
        <a:lstStyle/>
        <a:p>
          <a:endParaRPr lang="en-US"/>
        </a:p>
      </dgm:t>
    </dgm:pt>
    <dgm:pt modelId="{82534194-D2BA-49B9-9E9C-52439B36E12E}" type="pres">
      <dgm:prSet presAssocID="{AFA4CE46-26AB-4469-B64E-30A7DD179034}" presName="CompostProcess" presStyleCnt="0">
        <dgm:presLayoutVars>
          <dgm:dir/>
          <dgm:resizeHandles val="exact"/>
        </dgm:presLayoutVars>
      </dgm:prSet>
      <dgm:spPr/>
    </dgm:pt>
    <dgm:pt modelId="{243A70A0-4F71-4BAE-ABF4-2771FE6CC43D}" type="pres">
      <dgm:prSet presAssocID="{AFA4CE46-26AB-4469-B64E-30A7DD179034}" presName="arrow" presStyleLbl="bgShp" presStyleIdx="0" presStyleCnt="1" custLinFactNeighborX="212" custLinFactNeighborY="-2362"/>
      <dgm:spPr/>
    </dgm:pt>
    <dgm:pt modelId="{F9FEE9A9-4DC2-435B-B545-4AA458049660}" type="pres">
      <dgm:prSet presAssocID="{AFA4CE46-26AB-4469-B64E-30A7DD179034}" presName="linearProcess" presStyleCnt="0"/>
      <dgm:spPr/>
    </dgm:pt>
    <dgm:pt modelId="{2FBEFF69-E0A7-43FC-9A59-65C9429BB2E4}" type="pres">
      <dgm:prSet presAssocID="{3CEECBA7-9462-4141-8DAE-64E7CA771154}" presName="textNode" presStyleLbl="node1" presStyleIdx="0" presStyleCnt="5">
        <dgm:presLayoutVars>
          <dgm:bulletEnabled val="1"/>
        </dgm:presLayoutVars>
      </dgm:prSet>
      <dgm:spPr>
        <a:prstGeom prst="rect">
          <a:avLst/>
        </a:prstGeom>
      </dgm:spPr>
    </dgm:pt>
    <dgm:pt modelId="{0DEE75AB-AA14-475E-8B01-6C7897E0E174}" type="pres">
      <dgm:prSet presAssocID="{C0E8E918-AE6D-45BF-A1E4-B11DEC7376B7}" presName="sibTrans" presStyleCnt="0"/>
      <dgm:spPr/>
    </dgm:pt>
    <dgm:pt modelId="{3DC72230-E88A-4F97-89E2-0F6135F58304}" type="pres">
      <dgm:prSet presAssocID="{98B06D15-8BB1-4996-A658-63A0E4EC0A1D}" presName="textNode" presStyleLbl="node1" presStyleIdx="1" presStyleCnt="5">
        <dgm:presLayoutVars>
          <dgm:bulletEnabled val="1"/>
        </dgm:presLayoutVars>
      </dgm:prSet>
      <dgm:spPr>
        <a:prstGeom prst="rect">
          <a:avLst/>
        </a:prstGeom>
      </dgm:spPr>
    </dgm:pt>
    <dgm:pt modelId="{EB20EA55-679D-4B03-8C4F-7A5E6AC51717}" type="pres">
      <dgm:prSet presAssocID="{311B746B-A608-441B-833D-653DB56109FA}" presName="sibTrans" presStyleCnt="0"/>
      <dgm:spPr/>
    </dgm:pt>
    <dgm:pt modelId="{0DBF7EB8-F6F2-44D7-810C-80FD0A267AD7}" type="pres">
      <dgm:prSet presAssocID="{30890967-6B06-42D8-9588-48960FFCBDF8}" presName="textNode" presStyleLbl="node1" presStyleIdx="2" presStyleCnt="5">
        <dgm:presLayoutVars>
          <dgm:bulletEnabled val="1"/>
        </dgm:presLayoutVars>
      </dgm:prSet>
      <dgm:spPr>
        <a:prstGeom prst="rect">
          <a:avLst/>
        </a:prstGeom>
      </dgm:spPr>
    </dgm:pt>
    <dgm:pt modelId="{5D951972-3A85-497B-AB8C-1CF8C9C37C1C}" type="pres">
      <dgm:prSet presAssocID="{100189BC-7F1B-4E35-A7CA-23B2AFF1B1E0}" presName="sibTrans" presStyleCnt="0"/>
      <dgm:spPr/>
    </dgm:pt>
    <dgm:pt modelId="{142E78D1-D86B-48D1-A4E6-8477ACF7F05D}" type="pres">
      <dgm:prSet presAssocID="{3B3CA838-6221-42B3-AE14-A02843D39488}" presName="textNode" presStyleLbl="node1" presStyleIdx="3" presStyleCnt="5">
        <dgm:presLayoutVars>
          <dgm:bulletEnabled val="1"/>
        </dgm:presLayoutVars>
      </dgm:prSet>
      <dgm:spPr>
        <a:prstGeom prst="rect">
          <a:avLst/>
        </a:prstGeom>
      </dgm:spPr>
    </dgm:pt>
    <dgm:pt modelId="{36EFBC54-70A0-4946-88A8-3736C496F931}" type="pres">
      <dgm:prSet presAssocID="{FD412184-4793-4951-9EA6-B23EC2154FA5}" presName="sibTrans" presStyleCnt="0"/>
      <dgm:spPr/>
    </dgm:pt>
    <dgm:pt modelId="{85791FEC-13C8-48B6-A544-AD0B3C096509}" type="pres">
      <dgm:prSet presAssocID="{94164174-F522-4BDD-B9F0-00008C688E7E}" presName="textNode" presStyleLbl="node1" presStyleIdx="4" presStyleCnt="5">
        <dgm:presLayoutVars>
          <dgm:bulletEnabled val="1"/>
        </dgm:presLayoutVars>
      </dgm:prSet>
      <dgm:spPr>
        <a:prstGeom prst="rect">
          <a:avLst/>
        </a:prstGeom>
      </dgm:spPr>
    </dgm:pt>
  </dgm:ptLst>
  <dgm:cxnLst>
    <dgm:cxn modelId="{27E39D07-C855-420F-A0BC-8C95561EFE69}" srcId="{AFA4CE46-26AB-4469-B64E-30A7DD179034}" destId="{94164174-F522-4BDD-B9F0-00008C688E7E}" srcOrd="4" destOrd="0" parTransId="{9A8998F1-B7C4-40CC-B035-6D640889528B}" sibTransId="{609C4E63-B9ED-428D-8BD1-6F2565E22695}"/>
    <dgm:cxn modelId="{B8CDF110-2429-4E6B-853D-4EB096FFFF32}" type="presOf" srcId="{AFA4CE46-26AB-4469-B64E-30A7DD179034}" destId="{82534194-D2BA-49B9-9E9C-52439B36E12E}" srcOrd="0" destOrd="0" presId="urn:microsoft.com/office/officeart/2005/8/layout/hProcess9"/>
    <dgm:cxn modelId="{80B8A53A-9447-4A8F-915F-7D5310FE9C79}" srcId="{AFA4CE46-26AB-4469-B64E-30A7DD179034}" destId="{3CEECBA7-9462-4141-8DAE-64E7CA771154}" srcOrd="0" destOrd="0" parTransId="{DF99BD45-B88B-4785-9E6A-66D587CECBF4}" sibTransId="{C0E8E918-AE6D-45BF-A1E4-B11DEC7376B7}"/>
    <dgm:cxn modelId="{A9FACA44-20EA-46E4-855C-629E1E9B9427}" srcId="{AFA4CE46-26AB-4469-B64E-30A7DD179034}" destId="{3B3CA838-6221-42B3-AE14-A02843D39488}" srcOrd="3" destOrd="0" parTransId="{61B90722-885C-40F2-876A-6E51CE48EDFC}" sibTransId="{FD412184-4793-4951-9EA6-B23EC2154FA5}"/>
    <dgm:cxn modelId="{FF74C64F-F4C6-4B85-B256-002984E99C0B}" type="presOf" srcId="{3CEECBA7-9462-4141-8DAE-64E7CA771154}" destId="{2FBEFF69-E0A7-43FC-9A59-65C9429BB2E4}" srcOrd="0" destOrd="0" presId="urn:microsoft.com/office/officeart/2005/8/layout/hProcess9"/>
    <dgm:cxn modelId="{ADC41758-3822-4644-8F82-279095428F92}" type="presOf" srcId="{30890967-6B06-42D8-9588-48960FFCBDF8}" destId="{0DBF7EB8-F6F2-44D7-810C-80FD0A267AD7}" srcOrd="0" destOrd="0" presId="urn:microsoft.com/office/officeart/2005/8/layout/hProcess9"/>
    <dgm:cxn modelId="{8F7102A4-365F-4647-91BD-C8D50147026C}" srcId="{AFA4CE46-26AB-4469-B64E-30A7DD179034}" destId="{98B06D15-8BB1-4996-A658-63A0E4EC0A1D}" srcOrd="1" destOrd="0" parTransId="{94FA8268-9F31-482F-A6E5-68298FB76A1E}" sibTransId="{311B746B-A608-441B-833D-653DB56109FA}"/>
    <dgm:cxn modelId="{839DBDB2-E7DA-4E84-A344-4867817A44D9}" type="presOf" srcId="{3B3CA838-6221-42B3-AE14-A02843D39488}" destId="{142E78D1-D86B-48D1-A4E6-8477ACF7F05D}" srcOrd="0" destOrd="0" presId="urn:microsoft.com/office/officeart/2005/8/layout/hProcess9"/>
    <dgm:cxn modelId="{CA96DFB3-076F-4C99-BF1B-53F63F6140F8}" type="presOf" srcId="{98B06D15-8BB1-4996-A658-63A0E4EC0A1D}" destId="{3DC72230-E88A-4F97-89E2-0F6135F58304}" srcOrd="0" destOrd="0" presId="urn:microsoft.com/office/officeart/2005/8/layout/hProcess9"/>
    <dgm:cxn modelId="{9AC1EDBB-D0C9-4383-ACBC-4E76E149D71D}" srcId="{AFA4CE46-26AB-4469-B64E-30A7DD179034}" destId="{30890967-6B06-42D8-9588-48960FFCBDF8}" srcOrd="2" destOrd="0" parTransId="{4E32C7B5-3018-4DE2-B167-3A78F34FD414}" sibTransId="{100189BC-7F1B-4E35-A7CA-23B2AFF1B1E0}"/>
    <dgm:cxn modelId="{4EC60DF4-374D-43C0-9AEB-816E948F8CBA}" type="presOf" srcId="{94164174-F522-4BDD-B9F0-00008C688E7E}" destId="{85791FEC-13C8-48B6-A544-AD0B3C096509}" srcOrd="0" destOrd="0" presId="urn:microsoft.com/office/officeart/2005/8/layout/hProcess9"/>
    <dgm:cxn modelId="{EA134D1C-FCE9-4DC0-AE5C-1CCBAA4DA236}" type="presParOf" srcId="{82534194-D2BA-49B9-9E9C-52439B36E12E}" destId="{243A70A0-4F71-4BAE-ABF4-2771FE6CC43D}" srcOrd="0" destOrd="0" presId="urn:microsoft.com/office/officeart/2005/8/layout/hProcess9"/>
    <dgm:cxn modelId="{293764DA-4ABC-45B3-A09A-7C9AF3E745C9}" type="presParOf" srcId="{82534194-D2BA-49B9-9E9C-52439B36E12E}" destId="{F9FEE9A9-4DC2-435B-B545-4AA458049660}" srcOrd="1" destOrd="0" presId="urn:microsoft.com/office/officeart/2005/8/layout/hProcess9"/>
    <dgm:cxn modelId="{CF9B7D2B-B30B-4D40-9AD5-237FA6C5BA07}" type="presParOf" srcId="{F9FEE9A9-4DC2-435B-B545-4AA458049660}" destId="{2FBEFF69-E0A7-43FC-9A59-65C9429BB2E4}" srcOrd="0" destOrd="0" presId="urn:microsoft.com/office/officeart/2005/8/layout/hProcess9"/>
    <dgm:cxn modelId="{40ABE3AD-17F2-4B75-9E28-2ED76A3F4554}" type="presParOf" srcId="{F9FEE9A9-4DC2-435B-B545-4AA458049660}" destId="{0DEE75AB-AA14-475E-8B01-6C7897E0E174}" srcOrd="1" destOrd="0" presId="urn:microsoft.com/office/officeart/2005/8/layout/hProcess9"/>
    <dgm:cxn modelId="{4D1E415E-8FD7-497D-9748-79AE764DB06C}" type="presParOf" srcId="{F9FEE9A9-4DC2-435B-B545-4AA458049660}" destId="{3DC72230-E88A-4F97-89E2-0F6135F58304}" srcOrd="2" destOrd="0" presId="urn:microsoft.com/office/officeart/2005/8/layout/hProcess9"/>
    <dgm:cxn modelId="{90C964C2-FB24-4E39-A734-11E6A6B2C977}" type="presParOf" srcId="{F9FEE9A9-4DC2-435B-B545-4AA458049660}" destId="{EB20EA55-679D-4B03-8C4F-7A5E6AC51717}" srcOrd="3" destOrd="0" presId="urn:microsoft.com/office/officeart/2005/8/layout/hProcess9"/>
    <dgm:cxn modelId="{2CA874A0-04C3-44FE-BE28-AE8F2F170087}" type="presParOf" srcId="{F9FEE9A9-4DC2-435B-B545-4AA458049660}" destId="{0DBF7EB8-F6F2-44D7-810C-80FD0A267AD7}" srcOrd="4" destOrd="0" presId="urn:microsoft.com/office/officeart/2005/8/layout/hProcess9"/>
    <dgm:cxn modelId="{5974DF0D-2F5D-48B1-BC52-825E887137A6}" type="presParOf" srcId="{F9FEE9A9-4DC2-435B-B545-4AA458049660}" destId="{5D951972-3A85-497B-AB8C-1CF8C9C37C1C}" srcOrd="5" destOrd="0" presId="urn:microsoft.com/office/officeart/2005/8/layout/hProcess9"/>
    <dgm:cxn modelId="{E47B7BFF-4D3D-4244-9482-044E633F4F47}" type="presParOf" srcId="{F9FEE9A9-4DC2-435B-B545-4AA458049660}" destId="{142E78D1-D86B-48D1-A4E6-8477ACF7F05D}" srcOrd="6" destOrd="0" presId="urn:microsoft.com/office/officeart/2005/8/layout/hProcess9"/>
    <dgm:cxn modelId="{2C7FD0D0-98BA-4FBF-9FF7-87ABC90A49C9}" type="presParOf" srcId="{F9FEE9A9-4DC2-435B-B545-4AA458049660}" destId="{36EFBC54-70A0-4946-88A8-3736C496F931}" srcOrd="7" destOrd="0" presId="urn:microsoft.com/office/officeart/2005/8/layout/hProcess9"/>
    <dgm:cxn modelId="{0D2B46B1-0FE4-4092-9C3A-47DCC10C73EC}" type="presParOf" srcId="{F9FEE9A9-4DC2-435B-B545-4AA458049660}" destId="{85791FEC-13C8-48B6-A544-AD0B3C09650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A70A0-4F71-4BAE-ABF4-2771FE6CC43D}">
      <dsp:nvSpPr>
        <dsp:cNvPr id="0" name=""/>
        <dsp:cNvSpPr/>
      </dsp:nvSpPr>
      <dsp:spPr>
        <a:xfrm>
          <a:off x="778494" y="0"/>
          <a:ext cx="8615928" cy="519979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EFF69-E0A7-43FC-9A59-65C9429BB2E4}">
      <dsp:nvSpPr>
        <dsp:cNvPr id="0" name=""/>
        <dsp:cNvSpPr/>
      </dsp:nvSpPr>
      <dsp:spPr>
        <a:xfrm>
          <a:off x="4454" y="1559939"/>
          <a:ext cx="1947591" cy="2079919"/>
        </a:xfrm>
        <a:prstGeom prst="rect">
          <a:avLst/>
        </a:prstGeom>
        <a:solidFill>
          <a:sysClr val="window" lastClr="FFFFFF"/>
        </a:solidFill>
        <a:ln w="25400" cap="flat" cmpd="sng" algn="ctr">
          <a:solidFill>
            <a:srgbClr val="4F81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Text" lastClr="000000"/>
              </a:solidFill>
              <a:latin typeface="Arial" panose="020B0604020202020204" pitchFamily="34" charset="0"/>
              <a:ea typeface="+mn-ea"/>
              <a:cs typeface="Arial" panose="020B0604020202020204" pitchFamily="34" charset="0"/>
            </a:rPr>
            <a:t>Proposed Rule to the Commission</a:t>
          </a:r>
        </a:p>
        <a:p>
          <a:pPr marL="0" lvl="0" indent="0" algn="ctr" defTabSz="933450" rtl="0">
            <a:lnSpc>
              <a:spcPct val="90000"/>
            </a:lnSpc>
            <a:spcBef>
              <a:spcPct val="0"/>
            </a:spcBef>
            <a:spcAft>
              <a:spcPct val="35000"/>
            </a:spcAft>
            <a:buNone/>
          </a:pPr>
          <a:r>
            <a:rPr lang="en-US" sz="2100" kern="1200">
              <a:solidFill>
                <a:sysClr val="windowText" lastClr="000000"/>
              </a:solidFill>
              <a:latin typeface="Arial" panose="020B0604020202020204" pitchFamily="34" charset="0"/>
              <a:ea typeface="+mn-ea"/>
              <a:cs typeface="Arial" panose="020B0604020202020204" pitchFamily="34" charset="0"/>
            </a:rPr>
            <a:t>November 29, 2021</a:t>
          </a:r>
        </a:p>
      </dsp:txBody>
      <dsp:txXfrm>
        <a:off x="4454" y="1559939"/>
        <a:ext cx="1947591" cy="2079919"/>
      </dsp:txXfrm>
    </dsp:sp>
    <dsp:sp modelId="{3DC72230-E88A-4F97-89E2-0F6135F58304}">
      <dsp:nvSpPr>
        <dsp:cNvPr id="0" name=""/>
        <dsp:cNvSpPr/>
      </dsp:nvSpPr>
      <dsp:spPr>
        <a:xfrm>
          <a:off x="2049425" y="1559939"/>
          <a:ext cx="1947591" cy="2079919"/>
        </a:xfrm>
        <a:prstGeom prst="rect">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Text" lastClr="000000"/>
              </a:solidFill>
              <a:latin typeface="Arial" panose="020B0604020202020204" pitchFamily="34" charset="0"/>
              <a:ea typeface="+mn-ea"/>
              <a:cs typeface="Arial" panose="020B0604020202020204" pitchFamily="34" charset="0"/>
            </a:rPr>
            <a:t>Proposed Rule Published    (89 FR 80797)</a:t>
          </a:r>
        </a:p>
        <a:p>
          <a:pPr marL="0" lvl="0" indent="0" algn="ctr" defTabSz="933450">
            <a:lnSpc>
              <a:spcPct val="90000"/>
            </a:lnSpc>
            <a:spcBef>
              <a:spcPct val="0"/>
            </a:spcBef>
            <a:spcAft>
              <a:spcPct val="35000"/>
            </a:spcAft>
            <a:buNone/>
          </a:pPr>
          <a:r>
            <a:rPr lang="en-US" sz="2100" kern="1200">
              <a:solidFill>
                <a:sysClr val="windowText" lastClr="000000"/>
              </a:solidFill>
              <a:latin typeface="Arial" panose="020B0604020202020204" pitchFamily="34" charset="0"/>
              <a:ea typeface="+mn-ea"/>
              <a:cs typeface="Arial" panose="020B0604020202020204" pitchFamily="34" charset="0"/>
            </a:rPr>
            <a:t>October 4, 2024</a:t>
          </a:r>
        </a:p>
      </dsp:txBody>
      <dsp:txXfrm>
        <a:off x="2049425" y="1559939"/>
        <a:ext cx="1947591" cy="2079919"/>
      </dsp:txXfrm>
    </dsp:sp>
    <dsp:sp modelId="{0DBF7EB8-F6F2-44D7-810C-80FD0A267AD7}">
      <dsp:nvSpPr>
        <dsp:cNvPr id="0" name=""/>
        <dsp:cNvSpPr/>
      </dsp:nvSpPr>
      <dsp:spPr>
        <a:xfrm>
          <a:off x="4094397" y="1559939"/>
          <a:ext cx="1947591" cy="2079919"/>
        </a:xfrm>
        <a:prstGeom prst="rect">
          <a:avLst/>
        </a:prstGeom>
        <a:solidFill>
          <a:sysClr val="window" lastClr="FFFFFF"/>
        </a:solidFill>
        <a:ln w="25400" cap="flat" cmpd="sng" algn="ctr">
          <a:solidFill>
            <a:srgbClr val="C0504D"/>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Text" lastClr="000000"/>
              </a:solidFill>
              <a:latin typeface="Arial" panose="020B0604020202020204" pitchFamily="34" charset="0"/>
              <a:ea typeface="+mn-ea"/>
              <a:cs typeface="Arial" panose="020B0604020202020204" pitchFamily="34" charset="0"/>
            </a:rPr>
            <a:t>Public Comment Period Ends</a:t>
          </a:r>
        </a:p>
        <a:p>
          <a:pPr marL="0" lvl="0" indent="0" algn="ctr" defTabSz="933450" rtl="0">
            <a:lnSpc>
              <a:spcPct val="90000"/>
            </a:lnSpc>
            <a:spcBef>
              <a:spcPct val="0"/>
            </a:spcBef>
            <a:spcAft>
              <a:spcPct val="35000"/>
            </a:spcAft>
            <a:buNone/>
          </a:pPr>
          <a:r>
            <a:rPr lang="en-US" sz="2100" kern="1200">
              <a:solidFill>
                <a:sysClr val="windowText" lastClr="000000"/>
              </a:solidFill>
              <a:latin typeface="Arial" panose="020B0604020202020204" pitchFamily="34" charset="0"/>
              <a:ea typeface="+mn-ea"/>
              <a:cs typeface="Arial" panose="020B0604020202020204" pitchFamily="34" charset="0"/>
            </a:rPr>
            <a:t> December 18, 2024</a:t>
          </a:r>
        </a:p>
      </dsp:txBody>
      <dsp:txXfrm>
        <a:off x="4094397" y="1559939"/>
        <a:ext cx="1947591" cy="2079919"/>
      </dsp:txXfrm>
    </dsp:sp>
    <dsp:sp modelId="{142E78D1-D86B-48D1-A4E6-8477ACF7F05D}">
      <dsp:nvSpPr>
        <dsp:cNvPr id="0" name=""/>
        <dsp:cNvSpPr/>
      </dsp:nvSpPr>
      <dsp:spPr>
        <a:xfrm>
          <a:off x="6139369" y="1559939"/>
          <a:ext cx="1947591" cy="2079919"/>
        </a:xfrm>
        <a:prstGeom prst="rect">
          <a:avLst/>
        </a:prstGeom>
        <a:solidFill>
          <a:sysClr val="window" lastClr="FFFFFF"/>
        </a:solidFill>
        <a:ln w="25400" cap="flat" cmpd="sng" algn="ctr">
          <a:solidFill>
            <a:srgbClr val="4F81BD"/>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Text" lastClr="000000"/>
              </a:solidFill>
              <a:latin typeface="Arial" panose="020B0604020202020204" pitchFamily="34" charset="0"/>
              <a:ea typeface="+mn-ea"/>
              <a:cs typeface="Arial" panose="020B0604020202020204" pitchFamily="34" charset="0"/>
            </a:rPr>
            <a:t>Final Rule      to the Commission</a:t>
          </a:r>
        </a:p>
        <a:p>
          <a:pPr marL="0" lvl="0" indent="0" algn="ctr" defTabSz="933450">
            <a:lnSpc>
              <a:spcPct val="90000"/>
            </a:lnSpc>
            <a:spcBef>
              <a:spcPct val="0"/>
            </a:spcBef>
            <a:spcAft>
              <a:spcPct val="35000"/>
            </a:spcAft>
            <a:buNone/>
          </a:pPr>
          <a:r>
            <a:rPr lang="en-US" sz="2100" kern="1200">
              <a:solidFill>
                <a:sysClr val="windowText" lastClr="000000"/>
              </a:solidFill>
              <a:latin typeface="Arial" panose="020B0604020202020204" pitchFamily="34" charset="0"/>
              <a:ea typeface="+mn-ea"/>
              <a:cs typeface="Arial" panose="020B0604020202020204" pitchFamily="34" charset="0"/>
            </a:rPr>
            <a:t>December 1, 2025</a:t>
          </a:r>
        </a:p>
      </dsp:txBody>
      <dsp:txXfrm>
        <a:off x="6139369" y="1559939"/>
        <a:ext cx="1947591" cy="2079919"/>
      </dsp:txXfrm>
    </dsp:sp>
    <dsp:sp modelId="{85791FEC-13C8-48B6-A544-AD0B3C096509}">
      <dsp:nvSpPr>
        <dsp:cNvPr id="0" name=""/>
        <dsp:cNvSpPr/>
      </dsp:nvSpPr>
      <dsp:spPr>
        <a:xfrm>
          <a:off x="8184340" y="1559939"/>
          <a:ext cx="1947591" cy="2079919"/>
        </a:xfrm>
        <a:prstGeom prst="rect">
          <a:avLst/>
        </a:prstGeom>
        <a:solidFill>
          <a:sysClr val="window" lastClr="FFFFFF"/>
        </a:solidFill>
        <a:ln w="25400" cap="flat" cmpd="sng" algn="ctr">
          <a:solidFill>
            <a:srgbClr val="9BBB59"/>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Text" lastClr="000000"/>
              </a:solidFill>
              <a:latin typeface="Arial" panose="020B0604020202020204" pitchFamily="34" charset="0"/>
              <a:ea typeface="+mn-ea"/>
              <a:cs typeface="Arial" panose="020B0604020202020204" pitchFamily="34" charset="0"/>
            </a:rPr>
            <a:t>Final Rule Published</a:t>
          </a:r>
          <a:r>
            <a:rPr lang="en-US" sz="2100" kern="1200">
              <a:solidFill>
                <a:srgbClr val="FF0000"/>
              </a:solidFill>
              <a:latin typeface="Arial" panose="020B0604020202020204" pitchFamily="34" charset="0"/>
              <a:ea typeface="+mn-ea"/>
              <a:cs typeface="Arial" panose="020B0604020202020204" pitchFamily="34" charset="0"/>
            </a:rPr>
            <a:t>*</a:t>
          </a:r>
        </a:p>
        <a:p>
          <a:pPr marL="0" lvl="0" indent="0" algn="ctr" defTabSz="933450">
            <a:lnSpc>
              <a:spcPct val="90000"/>
            </a:lnSpc>
            <a:spcBef>
              <a:spcPct val="0"/>
            </a:spcBef>
            <a:spcAft>
              <a:spcPts val="0"/>
            </a:spcAft>
            <a:buNone/>
          </a:pPr>
          <a:endParaRPr lang="en-US" sz="2100" kern="1200">
            <a:solidFill>
              <a:sysClr val="windowText" lastClr="000000"/>
            </a:solidFill>
            <a:latin typeface="Arial" panose="020B0604020202020204" pitchFamily="34" charset="0"/>
            <a:ea typeface="+mn-ea"/>
            <a:cs typeface="Arial" panose="020B0604020202020204" pitchFamily="34" charset="0"/>
          </a:endParaRPr>
        </a:p>
        <a:p>
          <a:pPr marL="0" lvl="0" indent="0" algn="ctr" defTabSz="933450">
            <a:lnSpc>
              <a:spcPct val="90000"/>
            </a:lnSpc>
            <a:spcBef>
              <a:spcPct val="0"/>
            </a:spcBef>
            <a:spcAft>
              <a:spcPct val="35000"/>
            </a:spcAft>
            <a:buNone/>
          </a:pPr>
          <a:r>
            <a:rPr lang="en-US" sz="2100" kern="1200">
              <a:solidFill>
                <a:sysClr val="windowText" lastClr="000000"/>
              </a:solidFill>
              <a:latin typeface="Arial" panose="020B0604020202020204" pitchFamily="34" charset="0"/>
              <a:ea typeface="+mn-ea"/>
              <a:cs typeface="Arial" panose="020B0604020202020204" pitchFamily="34" charset="0"/>
            </a:rPr>
            <a:t>June 1,     2026</a:t>
          </a:r>
        </a:p>
      </dsp:txBody>
      <dsp:txXfrm>
        <a:off x="8184340" y="1559939"/>
        <a:ext cx="1947591" cy="20799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7C819-B797-456D-BC2A-12B6B6CA8363}"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5B519-4EE0-4A00-AB23-D0869EC57B45}" type="slidenum">
              <a:rPr lang="en-US" smtClean="0"/>
              <a:t>‹#›</a:t>
            </a:fld>
            <a:endParaRPr lang="en-US"/>
          </a:p>
        </p:txBody>
      </p:sp>
    </p:spTree>
    <p:extLst>
      <p:ext uri="{BB962C8B-B14F-4D97-AF65-F5344CB8AC3E}">
        <p14:creationId xmlns:p14="http://schemas.microsoft.com/office/powerpoint/2010/main" val="202105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72C907-F664-DFD9-8843-47B289522462}"/>
              </a:ext>
            </a:extLst>
          </p:cNvPr>
          <p:cNvSpPr>
            <a:spLocks/>
          </p:cNvSpPr>
          <p:nvPr userDrawn="1"/>
        </p:nvSpPr>
        <p:spPr>
          <a:xfrm>
            <a:off x="-1" y="0"/>
            <a:ext cx="9813638"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a:solidFill>
                <a:srgbClr val="193A54"/>
              </a:solidFill>
              <a:latin typeface="Arial" panose="020B0604020202020204" pitchFamily="34" charset="0"/>
              <a:cs typeface="Arial" panose="020B0604020202020204" pitchFamily="34" charset="0"/>
            </a:endParaRPr>
          </a:p>
        </p:txBody>
      </p:sp>
      <p:sp>
        <p:nvSpPr>
          <p:cNvPr id="2" name="Title 1"/>
          <p:cNvSpPr>
            <a:spLocks noGrp="1" noRot="1" noMove="1" noResize="1" noEditPoints="1" noAdjustHandles="1" noChangeArrowheads="1" noChangeShapeType="1"/>
          </p:cNvSpPr>
          <p:nvPr>
            <p:ph type="ctrTitle" hasCustomPrompt="1"/>
          </p:nvPr>
        </p:nvSpPr>
        <p:spPr>
          <a:xfrm>
            <a:off x="1084656" y="1007348"/>
            <a:ext cx="6392526" cy="1869883"/>
          </a:xfrm>
          <a:noFill/>
          <a:ln>
            <a:noFill/>
          </a:ln>
        </p:spPr>
        <p:txBody>
          <a:bodyPr anchor="b">
            <a:normAutofit/>
          </a:bodyPr>
          <a:lstStyle>
            <a:lvl1pPr algn="r">
              <a:defRPr sz="4400" b="1">
                <a:solidFill>
                  <a:srgbClr val="193A54"/>
                </a:solidFill>
                <a:latin typeface="Arial" panose="020B0604020202020204" pitchFamily="34" charset="0"/>
                <a:cs typeface="Arial" panose="020B0604020202020204" pitchFamily="34" charset="0"/>
              </a:defRPr>
            </a:lvl1pPr>
          </a:lstStyle>
          <a:p>
            <a:r>
              <a:rPr lang="en-US"/>
              <a:t>Click to add title</a:t>
            </a:r>
          </a:p>
        </p:txBody>
      </p:sp>
      <p:sp>
        <p:nvSpPr>
          <p:cNvPr id="3" name="Subtitle 2"/>
          <p:cNvSpPr>
            <a:spLocks noGrp="1" noRot="1" noMove="1" noResize="1" noEditPoints="1" noAdjustHandles="1" noChangeArrowheads="1" noChangeShapeType="1"/>
          </p:cNvSpPr>
          <p:nvPr>
            <p:ph type="subTitle" idx="1" hasCustomPrompt="1"/>
          </p:nvPr>
        </p:nvSpPr>
        <p:spPr>
          <a:xfrm>
            <a:off x="1073823" y="4044324"/>
            <a:ext cx="6414193" cy="388261"/>
          </a:xfrm>
        </p:spPr>
        <p:txBody>
          <a:bodyPr>
            <a:normAutofit/>
          </a:bodyPr>
          <a:lstStyle>
            <a:lvl1pPr marL="0" indent="0" algn="r">
              <a:buNone/>
              <a:defRPr sz="2000">
                <a:solidFill>
                  <a:srgbClr val="193A54"/>
                </a:solidFill>
                <a:latin typeface="Arial" panose="020B0604020202020204" pitchFamily="34" charset="0"/>
                <a:cs typeface="Arial" panose="020B0604020202020204" pitchFamily="34" charset="0"/>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Presenter’s title</a:t>
            </a:r>
          </a:p>
        </p:txBody>
      </p:sp>
      <p:sp>
        <p:nvSpPr>
          <p:cNvPr id="5" name="Footer Placeholder 4"/>
          <p:cNvSpPr>
            <a:spLocks noGrp="1" noRot="1" noMove="1" noResize="1" noEditPoints="1" noAdjustHandles="1" noChangeArrowheads="1" noChangeShapeType="1"/>
          </p:cNvSpPr>
          <p:nvPr>
            <p:ph type="ftr" sz="quarter" idx="11"/>
          </p:nvPr>
        </p:nvSpPr>
        <p:spPr>
          <a:xfrm>
            <a:off x="1727200" y="7318055"/>
            <a:ext cx="4663440" cy="413808"/>
          </a:xfrm>
        </p:spPr>
        <p:txBody>
          <a:bodyPr/>
          <a:lstStyle>
            <a:lvl1pPr>
              <a:defRPr>
                <a:solidFill>
                  <a:srgbClr val="193A54"/>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noRot="1" noMove="1" noResize="1" noEditPoints="1" noAdjustHandles="1" noChangeArrowheads="1" noChangeShapeType="1"/>
          </p:cNvSpPr>
          <p:nvPr>
            <p:ph type="sldNum" sz="quarter" idx="12"/>
          </p:nvPr>
        </p:nvSpPr>
        <p:spPr>
          <a:xfrm>
            <a:off x="9758680" y="7203864"/>
            <a:ext cx="3108960" cy="413808"/>
          </a:xfrm>
          <a:prstGeom prst="rect">
            <a:avLst/>
          </a:prstGeom>
        </p:spPr>
        <p:txBody>
          <a:bodyPr/>
          <a:lstStyle>
            <a:lvl1pPr>
              <a:defRPr>
                <a:solidFill>
                  <a:srgbClr val="193A54"/>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8" name="TextBox 7">
            <a:extLst>
              <a:ext uri="{FF2B5EF4-FFF2-40B4-BE49-F238E27FC236}">
                <a16:creationId xmlns:a16="http://schemas.microsoft.com/office/drawing/2014/main" id="{34E5909B-C17C-4369-E367-1A262D705629}"/>
              </a:ext>
            </a:extLst>
          </p:cNvPr>
          <p:cNvSpPr txBox="1">
            <a:spLocks noGrp="1" noRot="1" noMove="1" noResize="1" noEditPoints="1" noAdjustHandles="1" noChangeArrowheads="1" noChangeShapeType="1"/>
          </p:cNvSpPr>
          <p:nvPr userDrawn="1"/>
        </p:nvSpPr>
        <p:spPr>
          <a:xfrm>
            <a:off x="1185820" y="5271178"/>
            <a:ext cx="6414193" cy="400110"/>
          </a:xfrm>
          <a:prstGeom prst="rect">
            <a:avLst/>
          </a:prstGeom>
          <a:noFill/>
        </p:spPr>
        <p:txBody>
          <a:bodyPr wrap="square" rtlCol="0">
            <a:spAutoFit/>
          </a:bodyPr>
          <a:lstStyle/>
          <a:p>
            <a:pPr algn="r"/>
            <a:r>
              <a:rPr lang="en-US" sz="2000">
                <a:solidFill>
                  <a:srgbClr val="193A54"/>
                </a:solidFill>
                <a:latin typeface="Arial" panose="020B0604020202020204" pitchFamily="34" charset="0"/>
                <a:cs typeface="Arial" panose="020B0604020202020204" pitchFamily="34" charset="0"/>
              </a:rPr>
              <a:t>2025 International RAMP Users’ Group Meeting</a:t>
            </a:r>
          </a:p>
        </p:txBody>
      </p:sp>
      <p:pic>
        <p:nvPicPr>
          <p:cNvPr id="12" name="Picture 11" descr="A large building with a clock tower&#10;&#10;AI-generated content may be incorrect.">
            <a:extLst>
              <a:ext uri="{FF2B5EF4-FFF2-40B4-BE49-F238E27FC236}">
                <a16:creationId xmlns:a16="http://schemas.microsoft.com/office/drawing/2014/main" id="{9C9BF36A-2114-2861-853B-800D1C2EF7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989378" y="0"/>
            <a:ext cx="5828222" cy="7772400"/>
          </a:xfrm>
          <a:prstGeom prst="rect">
            <a:avLst/>
          </a:prstGeom>
        </p:spPr>
      </p:pic>
      <p:sp>
        <p:nvSpPr>
          <p:cNvPr id="9" name="Rectangle 8">
            <a:extLst>
              <a:ext uri="{FF2B5EF4-FFF2-40B4-BE49-F238E27FC236}">
                <a16:creationId xmlns:a16="http://schemas.microsoft.com/office/drawing/2014/main" id="{0F23EEFC-F17D-20E2-19B5-57978019C933}"/>
              </a:ext>
            </a:extLst>
          </p:cNvPr>
          <p:cNvSpPr>
            <a:spLocks noGrp="1" noRot="1" noMove="1" noResize="1" noEditPoints="1" noAdjustHandles="1" noChangeArrowheads="1" noChangeShapeType="1"/>
          </p:cNvSpPr>
          <p:nvPr userDrawn="1"/>
        </p:nvSpPr>
        <p:spPr>
          <a:xfrm>
            <a:off x="439377" y="410052"/>
            <a:ext cx="12938845" cy="6952295"/>
          </a:xfrm>
          <a:prstGeom prst="rect">
            <a:avLst/>
          </a:prstGeom>
          <a:noFill/>
          <a:ln w="57150">
            <a:solidFill>
              <a:srgbClr val="193A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a:solidFill>
                <a:srgbClr val="193A54"/>
              </a:solidFill>
              <a:latin typeface="Arial" panose="020B0604020202020204" pitchFamily="34" charset="0"/>
              <a:cs typeface="Arial" panose="020B0604020202020204" pitchFamily="34" charset="0"/>
            </a:endParaRPr>
          </a:p>
        </p:txBody>
      </p:sp>
      <p:sp>
        <p:nvSpPr>
          <p:cNvPr id="15" name="Text Placeholder 5">
            <a:extLst>
              <a:ext uri="{FF2B5EF4-FFF2-40B4-BE49-F238E27FC236}">
                <a16:creationId xmlns:a16="http://schemas.microsoft.com/office/drawing/2014/main" id="{98813727-678A-A3F1-E46B-2449D824DD4C}"/>
              </a:ext>
            </a:extLst>
          </p:cNvPr>
          <p:cNvSpPr>
            <a:spLocks noGrp="1" noRot="1" noMove="1" noResize="1" noEditPoints="1" noAdjustHandles="1" noChangeArrowheads="1" noChangeShapeType="1"/>
          </p:cNvSpPr>
          <p:nvPr>
            <p:ph type="body" sz="quarter" idx="10" hasCustomPrompt="1"/>
          </p:nvPr>
        </p:nvSpPr>
        <p:spPr>
          <a:xfrm>
            <a:off x="1073823" y="3612059"/>
            <a:ext cx="6414192" cy="388261"/>
          </a:xfrm>
        </p:spPr>
        <p:txBody>
          <a:bodyPr>
            <a:normAutofit/>
          </a:bodyPr>
          <a:lstStyle>
            <a:lvl1pPr marL="0" indent="0" algn="r">
              <a:buNone/>
              <a:defRPr sz="2000">
                <a:solidFill>
                  <a:srgbClr val="193A54"/>
                </a:solidFill>
                <a:latin typeface="Arial" panose="020B0604020202020204" pitchFamily="34" charset="0"/>
                <a:cs typeface="Arial" panose="020B0604020202020204" pitchFamily="34" charset="0"/>
              </a:defRPr>
            </a:lvl1pPr>
          </a:lstStyle>
          <a:p>
            <a:r>
              <a:rPr lang="en-US"/>
              <a:t>Presenter name</a:t>
            </a:r>
          </a:p>
        </p:txBody>
      </p:sp>
      <p:grpSp>
        <p:nvGrpSpPr>
          <p:cNvPr id="23" name="Group 22">
            <a:extLst>
              <a:ext uri="{FF2B5EF4-FFF2-40B4-BE49-F238E27FC236}">
                <a16:creationId xmlns:a16="http://schemas.microsoft.com/office/drawing/2014/main" id="{A960FE16-483F-9FC8-41FF-5E41331F440D}"/>
              </a:ext>
            </a:extLst>
          </p:cNvPr>
          <p:cNvGrpSpPr>
            <a:grpSpLocks noGrp="1" noUngrp="1" noRot="1" noMove="1" noResize="1"/>
          </p:cNvGrpSpPr>
          <p:nvPr userDrawn="1"/>
        </p:nvGrpSpPr>
        <p:grpSpPr>
          <a:xfrm>
            <a:off x="592026" y="6658516"/>
            <a:ext cx="2552922" cy="659539"/>
            <a:chOff x="682881" y="6658516"/>
            <a:chExt cx="2552922" cy="659539"/>
          </a:xfrm>
        </p:grpSpPr>
        <p:pic>
          <p:nvPicPr>
            <p:cNvPr id="17" name="Picture 16">
              <a:extLst>
                <a:ext uri="{FF2B5EF4-FFF2-40B4-BE49-F238E27FC236}">
                  <a16:creationId xmlns:a16="http://schemas.microsoft.com/office/drawing/2014/main" id="{AF42669E-CD9A-647B-E146-3DA8869A653E}"/>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10" name="Picture 2">
              <a:extLst>
                <a:ext uri="{FF2B5EF4-FFF2-40B4-BE49-F238E27FC236}">
                  <a16:creationId xmlns:a16="http://schemas.microsoft.com/office/drawing/2014/main" id="{D2364261-F9EF-D8F4-AEF2-7D757B157496}"/>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10;&#10;AI-generated content may be incorrect.">
              <a:extLst>
                <a:ext uri="{FF2B5EF4-FFF2-40B4-BE49-F238E27FC236}">
                  <a16:creationId xmlns:a16="http://schemas.microsoft.com/office/drawing/2014/main" id="{7D027802-0BBD-28DA-98A4-10EA64BC16CA}"/>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22" name="Text Placeholder 9">
            <a:extLst>
              <a:ext uri="{FF2B5EF4-FFF2-40B4-BE49-F238E27FC236}">
                <a16:creationId xmlns:a16="http://schemas.microsoft.com/office/drawing/2014/main" id="{E9F53F73-51CA-4363-ED1C-A09E357814A4}"/>
              </a:ext>
            </a:extLst>
          </p:cNvPr>
          <p:cNvSpPr>
            <a:spLocks noGrp="1" noRot="1" noMove="1" noResize="1" noEditPoints="1" noAdjustHandles="1" noChangeArrowheads="1" noChangeShapeType="1"/>
          </p:cNvSpPr>
          <p:nvPr>
            <p:ph type="body" sz="quarter" idx="13" hasCustomPrompt="1"/>
          </p:nvPr>
        </p:nvSpPr>
        <p:spPr>
          <a:xfrm>
            <a:off x="1073823" y="4735148"/>
            <a:ext cx="6426794" cy="388261"/>
          </a:xfrm>
        </p:spPr>
        <p:txBody>
          <a:bodyPr>
            <a:noAutofit/>
          </a:bodyPr>
          <a:lstStyle>
            <a:lvl1pPr marL="0" indent="0" algn="r">
              <a:buNone/>
              <a:defRPr sz="2000">
                <a:solidFill>
                  <a:srgbClr val="193A54"/>
                </a:solidFill>
                <a:latin typeface="Arial" panose="020B0604020202020204" pitchFamily="34" charset="0"/>
                <a:cs typeface="Arial" panose="020B0604020202020204" pitchFamily="34" charset="0"/>
              </a:defRPr>
            </a:lvl1pPr>
          </a:lstStyle>
          <a:p>
            <a:r>
              <a:rPr lang="en-US"/>
              <a:t>Date</a:t>
            </a:r>
          </a:p>
        </p:txBody>
      </p:sp>
      <p:sp>
        <p:nvSpPr>
          <p:cNvPr id="28" name="Rectangle 27">
            <a:extLst>
              <a:ext uri="{FF2B5EF4-FFF2-40B4-BE49-F238E27FC236}">
                <a16:creationId xmlns:a16="http://schemas.microsoft.com/office/drawing/2014/main" id="{E5E9A8B0-CE4D-554A-86AF-E8AD2BCACDF7}"/>
              </a:ext>
            </a:extLst>
          </p:cNvPr>
          <p:cNvSpPr>
            <a:spLocks noGrp="1" noRot="1" noMove="1" noResize="1" noEditPoints="1" noAdjustHandles="1" noChangeArrowheads="1" noChangeShapeType="1"/>
          </p:cNvSpPr>
          <p:nvPr userDrawn="1"/>
        </p:nvSpPr>
        <p:spPr>
          <a:xfrm>
            <a:off x="-2" y="3106166"/>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32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079" y="482139"/>
            <a:ext cx="11917680" cy="1280397"/>
          </a:xfrm>
        </p:spPr>
        <p:txBody>
          <a:bodyPr>
            <a:normAutofit/>
          </a:bodyPr>
          <a:lstStyle>
            <a:lvl1pPr>
              <a:defRPr sz="4000" b="1">
                <a:solidFill>
                  <a:srgbClr val="193A54"/>
                </a:solidFill>
              </a:defRPr>
            </a:lvl1pPr>
          </a:lstStyle>
          <a:p>
            <a:r>
              <a:rPr lang="en-US"/>
              <a:t>Click to edit slide title</a:t>
            </a:r>
          </a:p>
        </p:txBody>
      </p:sp>
      <p:sp>
        <p:nvSpPr>
          <p:cNvPr id="3" name="Content Placeholder 2"/>
          <p:cNvSpPr>
            <a:spLocks noGrp="1"/>
          </p:cNvSpPr>
          <p:nvPr>
            <p:ph idx="1" hasCustomPrompt="1"/>
          </p:nvPr>
        </p:nvSpPr>
        <p:spPr>
          <a:xfrm>
            <a:off x="1159243" y="2069405"/>
            <a:ext cx="11917680" cy="4931516"/>
          </a:xfrm>
        </p:spPr>
        <p:txBody>
          <a:bodyPr/>
          <a:lstStyle>
            <a:lvl1pPr marL="457200" indent="-457200">
              <a:buFont typeface="Arial" panose="020B0604020202020204" pitchFamily="34" charset="0"/>
              <a:buChar char="•"/>
              <a:defRPr sz="3600">
                <a:solidFill>
                  <a:srgbClr val="193A54"/>
                </a:solidFill>
              </a:defRPr>
            </a:lvl1pPr>
            <a:lvl2pPr>
              <a:defRPr sz="3200">
                <a:solidFill>
                  <a:srgbClr val="193A54"/>
                </a:solidFill>
              </a:defRPr>
            </a:lvl2pPr>
            <a:lvl3pPr>
              <a:defRPr sz="2800">
                <a:solidFill>
                  <a:srgbClr val="193A54"/>
                </a:solidFill>
              </a:defRPr>
            </a:lvl3pPr>
            <a:lvl4pPr>
              <a:defRPr sz="2400">
                <a:solidFill>
                  <a:srgbClr val="193A54"/>
                </a:solidFill>
              </a:defRPr>
            </a:lvl4pPr>
            <a:lvl5pPr>
              <a:defRPr sz="2000">
                <a:solidFill>
                  <a:srgbClr val="193A54"/>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6" name="Footer Placeholder 5">
            <a:extLst>
              <a:ext uri="{FF2B5EF4-FFF2-40B4-BE49-F238E27FC236}">
                <a16:creationId xmlns:a16="http://schemas.microsoft.com/office/drawing/2014/main" id="{A4FB85FE-5E2B-0653-291A-3A4698458537}"/>
              </a:ext>
            </a:extLst>
          </p:cNvPr>
          <p:cNvSpPr>
            <a:spLocks noGrp="1"/>
          </p:cNvSpPr>
          <p:nvPr userDrawn="1">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a:p>
        </p:txBody>
      </p:sp>
      <p:grpSp>
        <p:nvGrpSpPr>
          <p:cNvPr id="4" name="Group 3">
            <a:extLst>
              <a:ext uri="{FF2B5EF4-FFF2-40B4-BE49-F238E27FC236}">
                <a16:creationId xmlns:a16="http://schemas.microsoft.com/office/drawing/2014/main" id="{B2FB5B68-8252-29EF-E689-D0BD3BEAF6EA}"/>
              </a:ext>
            </a:extLst>
          </p:cNvPr>
          <p:cNvGrpSpPr>
            <a:grpSpLocks noGrp="1" noUngrp="1" noRot="1" noMove="1" noResize="1"/>
          </p:cNvGrpSpPr>
          <p:nvPr userDrawn="1"/>
        </p:nvGrpSpPr>
        <p:grpSpPr>
          <a:xfrm>
            <a:off x="10586536" y="6960491"/>
            <a:ext cx="2552922" cy="659539"/>
            <a:chOff x="682881" y="6658516"/>
            <a:chExt cx="2552922" cy="659539"/>
          </a:xfrm>
        </p:grpSpPr>
        <p:pic>
          <p:nvPicPr>
            <p:cNvPr id="5" name="Picture 4">
              <a:extLst>
                <a:ext uri="{FF2B5EF4-FFF2-40B4-BE49-F238E27FC236}">
                  <a16:creationId xmlns:a16="http://schemas.microsoft.com/office/drawing/2014/main" id="{03900425-7887-B071-AA8C-90D3346C534F}"/>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6" name="Picture 2">
              <a:extLst>
                <a:ext uri="{FF2B5EF4-FFF2-40B4-BE49-F238E27FC236}">
                  <a16:creationId xmlns:a16="http://schemas.microsoft.com/office/drawing/2014/main" id="{200EF96D-D774-7331-D463-A9580006B486}"/>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CC2C6B1F-7449-8550-25E1-C39A7D0E7848}"/>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13" name="Group 12">
            <a:extLst>
              <a:ext uri="{FF2B5EF4-FFF2-40B4-BE49-F238E27FC236}">
                <a16:creationId xmlns:a16="http://schemas.microsoft.com/office/drawing/2014/main" id="{DC848E9A-7E37-0E61-4640-FF205CEF2C79}"/>
              </a:ext>
            </a:extLst>
          </p:cNvPr>
          <p:cNvGrpSpPr>
            <a:grpSpLocks noGrp="1" noUngrp="1" noRot="1" noMove="1" noResize="1"/>
          </p:cNvGrpSpPr>
          <p:nvPr userDrawn="1"/>
        </p:nvGrpSpPr>
        <p:grpSpPr>
          <a:xfrm>
            <a:off x="-5755" y="0"/>
            <a:ext cx="789980" cy="7772400"/>
            <a:chOff x="-5755" y="-1"/>
            <a:chExt cx="787808" cy="7772400"/>
          </a:xfrm>
        </p:grpSpPr>
        <p:grpSp>
          <p:nvGrpSpPr>
            <p:cNvPr id="11" name="Group 10">
              <a:extLst>
                <a:ext uri="{FF2B5EF4-FFF2-40B4-BE49-F238E27FC236}">
                  <a16:creationId xmlns:a16="http://schemas.microsoft.com/office/drawing/2014/main" id="{64B5FCD4-DEC0-8547-C8D0-C56907345D5A}"/>
                </a:ext>
              </a:extLst>
            </p:cNvPr>
            <p:cNvGrpSpPr>
              <a:grpSpLocks noGrp="1" noUngrp="1" noRot="1" noMove="1" noResize="1"/>
            </p:cNvGrpSpPr>
            <p:nvPr userDrawn="1"/>
          </p:nvGrpSpPr>
          <p:grpSpPr>
            <a:xfrm>
              <a:off x="-5755" y="-1"/>
              <a:ext cx="787808" cy="7772400"/>
              <a:chOff x="-5755" y="-1"/>
              <a:chExt cx="787808" cy="7772400"/>
            </a:xfrm>
          </p:grpSpPr>
          <p:sp>
            <p:nvSpPr>
              <p:cNvPr id="7" name="Rectangle 6">
                <a:extLst>
                  <a:ext uri="{FF2B5EF4-FFF2-40B4-BE49-F238E27FC236}">
                    <a16:creationId xmlns:a16="http://schemas.microsoft.com/office/drawing/2014/main" id="{E57585BF-B978-55A7-0D8E-843378B08713}"/>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EC80F0A4-29C5-21B3-8D1C-C7C43B11E745}"/>
                  </a:ext>
                </a:extLst>
              </p:cNvPr>
              <p:cNvGrpSpPr>
                <a:grpSpLocks noGrp="1" noUngrp="1" noRot="1" noMove="1" noResize="1"/>
              </p:cNvGrpSpPr>
              <p:nvPr userDrawn="1"/>
            </p:nvGrpSpPr>
            <p:grpSpPr>
              <a:xfrm>
                <a:off x="377190" y="412643"/>
                <a:ext cx="404863" cy="6947111"/>
                <a:chOff x="377190" y="412643"/>
                <a:chExt cx="404863" cy="6947111"/>
              </a:xfrm>
            </p:grpSpPr>
            <p:cxnSp>
              <p:nvCxnSpPr>
                <p:cNvPr id="18" name="Straight Connector 17">
                  <a:extLst>
                    <a:ext uri="{FF2B5EF4-FFF2-40B4-BE49-F238E27FC236}">
                      <a16:creationId xmlns:a16="http://schemas.microsoft.com/office/drawing/2014/main" id="{A813D862-645F-325B-5CF9-A69B4538AE98}"/>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036B84A-B32B-73D8-F3BF-BBFF327EF8D0}"/>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DF32B22-1B1E-B7BD-B2BB-0BD9A9D1DE2C}"/>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5413D334-A24D-D24D-092F-3EFE25279ECA}"/>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073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Large Text Box">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48884F-1B02-6B0E-9E7A-2E2B12F1D439}"/>
              </a:ext>
            </a:extLst>
          </p:cNvPr>
          <p:cNvSpPr>
            <a:spLocks/>
          </p:cNvSpPr>
          <p:nvPr userDrawn="1"/>
        </p:nvSpPr>
        <p:spPr>
          <a:xfrm>
            <a:off x="-381" y="0"/>
            <a:ext cx="5629876"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534" y="873975"/>
            <a:ext cx="4456535" cy="1416655"/>
          </a:xfrm>
        </p:spPr>
        <p:txBody>
          <a:bodyPr anchor="b">
            <a:normAutofit/>
          </a:bodyPr>
          <a:lstStyle>
            <a:lvl1pPr>
              <a:defRPr sz="3800" b="1">
                <a:solidFill>
                  <a:srgbClr val="193A54"/>
                </a:solidFill>
              </a:defRPr>
            </a:lvl1pPr>
          </a:lstStyle>
          <a:p>
            <a:r>
              <a:rPr lang="en-US"/>
              <a:t>Click to edit Master title style</a:t>
            </a:r>
          </a:p>
        </p:txBody>
      </p:sp>
      <p:sp>
        <p:nvSpPr>
          <p:cNvPr id="3" name="Content Placeholder 2"/>
          <p:cNvSpPr>
            <a:spLocks noGrp="1"/>
          </p:cNvSpPr>
          <p:nvPr>
            <p:ph idx="1"/>
          </p:nvPr>
        </p:nvSpPr>
        <p:spPr>
          <a:xfrm>
            <a:off x="5874280" y="873976"/>
            <a:ext cx="6995160" cy="5629036"/>
          </a:xfrm>
        </p:spPr>
        <p:txBody>
          <a:bodyPr/>
          <a:lstStyle>
            <a:lvl1pPr>
              <a:defRPr sz="3600">
                <a:solidFill>
                  <a:srgbClr val="193A54"/>
                </a:solidFill>
              </a:defRPr>
            </a:lvl1pPr>
            <a:lvl2pPr>
              <a:defRPr sz="3200">
                <a:solidFill>
                  <a:srgbClr val="193A54"/>
                </a:solidFill>
              </a:defRPr>
            </a:lvl2pPr>
            <a:lvl3pPr>
              <a:defRPr sz="2800">
                <a:solidFill>
                  <a:srgbClr val="193A54"/>
                </a:solidFill>
              </a:defRPr>
            </a:lvl3pPr>
            <a:lvl4pPr>
              <a:defRPr sz="2400">
                <a:solidFill>
                  <a:srgbClr val="193A54"/>
                </a:solidFill>
              </a:defRPr>
            </a:lvl4pPr>
            <a:lvl5pPr>
              <a:defRPr sz="2200">
                <a:solidFill>
                  <a:srgbClr val="193A54"/>
                </a:solidFill>
              </a:defRPr>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8160" y="2712888"/>
            <a:ext cx="4456535" cy="3790123"/>
          </a:xfrm>
        </p:spPr>
        <p:txBody>
          <a:bodyPr>
            <a:normAutofit/>
          </a:bodyPr>
          <a:lstStyle>
            <a:lvl1pPr marL="0" indent="0">
              <a:buNone/>
              <a:defRPr sz="2400">
                <a:solidFill>
                  <a:srgbClr val="193A54"/>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6" name="Footer Placeholder 5"/>
          <p:cNvSpPr>
            <a:spLocks noGrp="1"/>
          </p:cNvSpPr>
          <p:nvPr>
            <p:ph type="ftr" sz="quarter" idx="11"/>
          </p:nvPr>
        </p:nvSpPr>
        <p:spPr>
          <a:xfrm>
            <a:off x="5874279" y="7010650"/>
            <a:ext cx="4197455" cy="316845"/>
          </a:xfrm>
        </p:spPr>
        <p:txBody>
          <a:bodyPr/>
          <a:lstStyle/>
          <a:p>
            <a:endParaRPr lang="en-US"/>
          </a:p>
        </p:txBody>
      </p:sp>
      <p:grpSp>
        <p:nvGrpSpPr>
          <p:cNvPr id="13" name="Group 12">
            <a:extLst>
              <a:ext uri="{FF2B5EF4-FFF2-40B4-BE49-F238E27FC236}">
                <a16:creationId xmlns:a16="http://schemas.microsoft.com/office/drawing/2014/main" id="{D6D08F97-CAEB-A693-D63F-C53683CD4D94}"/>
              </a:ext>
            </a:extLst>
          </p:cNvPr>
          <p:cNvGrpSpPr>
            <a:grpSpLocks noGrp="1" noUngrp="1" noRot="1" noMove="1" noResize="1"/>
          </p:cNvGrpSpPr>
          <p:nvPr userDrawn="1"/>
        </p:nvGrpSpPr>
        <p:grpSpPr>
          <a:xfrm>
            <a:off x="447895" y="412644"/>
            <a:ext cx="5181600" cy="6947111"/>
            <a:chOff x="2743200" y="412644"/>
            <a:chExt cx="5181600" cy="6947111"/>
          </a:xfrm>
        </p:grpSpPr>
        <p:cxnSp>
          <p:nvCxnSpPr>
            <p:cNvPr id="14" name="Straight Connector 13">
              <a:extLst>
                <a:ext uri="{FF2B5EF4-FFF2-40B4-BE49-F238E27FC236}">
                  <a16:creationId xmlns:a16="http://schemas.microsoft.com/office/drawing/2014/main" id="{409ACDE3-F563-6B40-484C-9FE5FCB5EC00}"/>
                </a:ext>
              </a:extLst>
            </p:cNvPr>
            <p:cNvCxnSpPr>
              <a:cxnSpLocks noGrp="1" noRot="1" noMove="1" noResize="1" noEditPoints="1" noAdjustHandles="1" noChangeArrowheads="1" noChangeShapeType="1"/>
            </p:cNvCxnSpPr>
            <p:nvPr userDrawn="1"/>
          </p:nvCxnSpPr>
          <p:spPr>
            <a:xfrm>
              <a:off x="2743200" y="412644"/>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EB0E919-AAA6-8824-C75B-BFEE79216D8D}"/>
                </a:ext>
              </a:extLst>
            </p:cNvPr>
            <p:cNvCxnSpPr>
              <a:cxnSpLocks noGrp="1" noRot="1" noMove="1" noResize="1" noEditPoints="1" noAdjustHandles="1" noChangeArrowheads="1" noChangeShapeType="1"/>
            </p:cNvCxnSpPr>
            <p:nvPr userDrawn="1"/>
          </p:nvCxnSpPr>
          <p:spPr>
            <a:xfrm>
              <a:off x="2743200" y="442384"/>
              <a:ext cx="5181600"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FCA4023-FA11-682B-60CA-EC3C25F93EEF}"/>
                </a:ext>
              </a:extLst>
            </p:cNvPr>
            <p:cNvCxnSpPr>
              <a:cxnSpLocks noGrp="1" noRot="1" noMove="1" noResize="1" noEditPoints="1" noAdjustHandles="1" noChangeArrowheads="1" noChangeShapeType="1"/>
            </p:cNvCxnSpPr>
            <p:nvPr userDrawn="1"/>
          </p:nvCxnSpPr>
          <p:spPr>
            <a:xfrm>
              <a:off x="2743200" y="7332892"/>
              <a:ext cx="5181600"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676DFA6D-7A5A-9BD3-D211-A23B3BBEB215}"/>
              </a:ext>
            </a:extLst>
          </p:cNvPr>
          <p:cNvGrpSpPr>
            <a:grpSpLocks noGrp="1" noUngrp="1" noRot="1" noMove="1" noResize="1"/>
          </p:cNvGrpSpPr>
          <p:nvPr userDrawn="1"/>
        </p:nvGrpSpPr>
        <p:grpSpPr>
          <a:xfrm>
            <a:off x="10316518" y="6839302"/>
            <a:ext cx="2552922" cy="659539"/>
            <a:chOff x="682881" y="6658516"/>
            <a:chExt cx="2552922" cy="659539"/>
          </a:xfrm>
        </p:grpSpPr>
        <p:pic>
          <p:nvPicPr>
            <p:cNvPr id="19" name="Picture 18">
              <a:extLst>
                <a:ext uri="{FF2B5EF4-FFF2-40B4-BE49-F238E27FC236}">
                  <a16:creationId xmlns:a16="http://schemas.microsoft.com/office/drawing/2014/main" id="{0A990286-D502-E28B-E6A1-99C3506D5B4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20" name="Picture 2">
              <a:extLst>
                <a:ext uri="{FF2B5EF4-FFF2-40B4-BE49-F238E27FC236}">
                  <a16:creationId xmlns:a16="http://schemas.microsoft.com/office/drawing/2014/main" id="{4289B7BC-87FF-BE2F-3A25-A8C41F78F543}"/>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Logo&#10;&#10;AI-generated content may be incorrect.">
              <a:extLst>
                <a:ext uri="{FF2B5EF4-FFF2-40B4-BE49-F238E27FC236}">
                  <a16:creationId xmlns:a16="http://schemas.microsoft.com/office/drawing/2014/main" id="{EF9BD222-C1E8-DE34-EA6E-DFE891981CD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23" name="Rectangle 22">
            <a:extLst>
              <a:ext uri="{FF2B5EF4-FFF2-40B4-BE49-F238E27FC236}">
                <a16:creationId xmlns:a16="http://schemas.microsoft.com/office/drawing/2014/main" id="{B736D514-C3B7-B75E-377F-9E54D1E4030B}"/>
              </a:ext>
            </a:extLst>
          </p:cNvPr>
          <p:cNvSpPr>
            <a:spLocks noGrp="1" noRot="1" noMove="1" noResize="1" noEditPoints="1" noAdjustHandles="1" noChangeArrowheads="1" noChangeShapeType="1"/>
          </p:cNvSpPr>
          <p:nvPr userDrawn="1"/>
        </p:nvSpPr>
        <p:spPr>
          <a:xfrm>
            <a:off x="0" y="3285237"/>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17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9243" y="413809"/>
            <a:ext cx="11917680" cy="1502305"/>
          </a:xfrm>
        </p:spPr>
        <p:txBody>
          <a:bodyPr>
            <a:normAutofit/>
          </a:bodyPr>
          <a:lstStyle>
            <a:lvl1pPr>
              <a:defRPr sz="4000" b="1">
                <a:solidFill>
                  <a:srgbClr val="193A54"/>
                </a:solidFill>
              </a:defRPr>
            </a:lvl1pPr>
          </a:lstStyle>
          <a:p>
            <a:r>
              <a:rPr lang="en-US"/>
              <a:t>Click to edit Master title style</a:t>
            </a:r>
          </a:p>
        </p:txBody>
      </p:sp>
      <p:sp>
        <p:nvSpPr>
          <p:cNvPr id="3" name="Content Placeholder 2"/>
          <p:cNvSpPr>
            <a:spLocks noGrp="1"/>
          </p:cNvSpPr>
          <p:nvPr>
            <p:ph sz="half" idx="1"/>
          </p:nvPr>
        </p:nvSpPr>
        <p:spPr>
          <a:xfrm>
            <a:off x="1159243" y="2091049"/>
            <a:ext cx="5872480" cy="4931516"/>
          </a:xfrm>
        </p:spPr>
        <p:txBody>
          <a:bodyPr/>
          <a:lstStyle>
            <a:lvl1pPr>
              <a:defRPr sz="3600">
                <a:solidFill>
                  <a:srgbClr val="193A54"/>
                </a:solidFill>
              </a:defRPr>
            </a:lvl1pPr>
            <a:lvl2pPr>
              <a:defRPr sz="3200">
                <a:solidFill>
                  <a:srgbClr val="193A54"/>
                </a:solidFill>
              </a:defRPr>
            </a:lvl2pPr>
            <a:lvl3pPr>
              <a:defRPr sz="2800">
                <a:solidFill>
                  <a:srgbClr val="193A54"/>
                </a:solidFill>
              </a:defRPr>
            </a:lvl3pPr>
            <a:lvl4pPr>
              <a:defRPr sz="2400">
                <a:solidFill>
                  <a:srgbClr val="193A54"/>
                </a:solidFill>
              </a:defRPr>
            </a:lvl4pPr>
            <a:lvl5pPr>
              <a:defRPr sz="2000">
                <a:solidFill>
                  <a:srgbClr val="193A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04443" y="2091049"/>
            <a:ext cx="5872480" cy="4931516"/>
          </a:xfrm>
        </p:spPr>
        <p:txBody>
          <a:bodyPr>
            <a:normAutofit/>
          </a:bodyPr>
          <a:lstStyle>
            <a:lvl1pPr marL="259072" indent="-259072" algn="l" defTabSz="1036290" rtl="0" eaLnBrk="1" latinLnBrk="0" hangingPunct="1">
              <a:lnSpc>
                <a:spcPct val="90000"/>
              </a:lnSpc>
              <a:buFont typeface="Arial" panose="020B0604020202020204" pitchFamily="34" charset="0"/>
              <a:buChar char="•"/>
              <a:defRPr lang="en-US" sz="3600" kern="1200" dirty="0" smtClean="0">
                <a:solidFill>
                  <a:srgbClr val="193A54"/>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buFont typeface="Arial" panose="020B0604020202020204" pitchFamily="34" charset="0"/>
              <a:buChar char="•"/>
              <a:defRPr lang="en-US" sz="3200" kern="1200" dirty="0" smtClean="0">
                <a:solidFill>
                  <a:srgbClr val="193A54"/>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buFont typeface="Arial" panose="020B0604020202020204" pitchFamily="34" charset="0"/>
              <a:buChar char="•"/>
              <a:defRPr lang="en-US" sz="2800" kern="1200" dirty="0" smtClean="0">
                <a:solidFill>
                  <a:srgbClr val="193A54"/>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buFont typeface="Arial" panose="020B0604020202020204" pitchFamily="34" charset="0"/>
              <a:buChar char="•"/>
              <a:defRPr lang="en-US" sz="2400" kern="1200" dirty="0" smtClean="0">
                <a:solidFill>
                  <a:srgbClr val="193A54"/>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buFont typeface="Arial" panose="020B0604020202020204" pitchFamily="34" charset="0"/>
              <a:buChar char="•"/>
              <a:defRPr lang="en-US" sz="2000" kern="1200" dirty="0">
                <a:solidFill>
                  <a:srgbClr val="193A54"/>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Footer Placeholder 5">
            <a:extLst>
              <a:ext uri="{FF2B5EF4-FFF2-40B4-BE49-F238E27FC236}">
                <a16:creationId xmlns:a16="http://schemas.microsoft.com/office/drawing/2014/main" id="{E66B943F-6214-F651-6AFE-0E5CE6DD435A}"/>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a:p>
        </p:txBody>
      </p:sp>
      <p:grpSp>
        <p:nvGrpSpPr>
          <p:cNvPr id="5" name="Group 4">
            <a:extLst>
              <a:ext uri="{FF2B5EF4-FFF2-40B4-BE49-F238E27FC236}">
                <a16:creationId xmlns:a16="http://schemas.microsoft.com/office/drawing/2014/main" id="{52FF1249-3BEA-9125-3DC7-18309FAF65AF}"/>
              </a:ext>
            </a:extLst>
          </p:cNvPr>
          <p:cNvGrpSpPr>
            <a:grpSpLocks noGrp="1" noUngrp="1" noRot="1" noMove="1" noResize="1"/>
          </p:cNvGrpSpPr>
          <p:nvPr userDrawn="1"/>
        </p:nvGrpSpPr>
        <p:grpSpPr>
          <a:xfrm>
            <a:off x="10635773" y="7003122"/>
            <a:ext cx="2552922" cy="659539"/>
            <a:chOff x="682881" y="6658516"/>
            <a:chExt cx="2552922" cy="659539"/>
          </a:xfrm>
        </p:grpSpPr>
        <p:pic>
          <p:nvPicPr>
            <p:cNvPr id="6" name="Picture 5">
              <a:extLst>
                <a:ext uri="{FF2B5EF4-FFF2-40B4-BE49-F238E27FC236}">
                  <a16:creationId xmlns:a16="http://schemas.microsoft.com/office/drawing/2014/main" id="{413B1981-83C4-C605-0187-5D7BD04291A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12A902FE-C772-6B3E-E16C-5B6059E0B55C}"/>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3D25EFD8-4544-1D33-310C-B709BEEF69B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27" name="Group 26">
            <a:extLst>
              <a:ext uri="{FF2B5EF4-FFF2-40B4-BE49-F238E27FC236}">
                <a16:creationId xmlns:a16="http://schemas.microsoft.com/office/drawing/2014/main" id="{85573885-5A58-7AF2-04A2-A0A9A73AE1BC}"/>
              </a:ext>
            </a:extLst>
          </p:cNvPr>
          <p:cNvGrpSpPr>
            <a:grpSpLocks noGrp="1" noUngrp="1" noRot="1" noMove="1" noResize="1"/>
          </p:cNvGrpSpPr>
          <p:nvPr userDrawn="1"/>
        </p:nvGrpSpPr>
        <p:grpSpPr>
          <a:xfrm>
            <a:off x="0" y="0"/>
            <a:ext cx="830580" cy="7772400"/>
            <a:chOff x="-5755" y="-1"/>
            <a:chExt cx="787808" cy="7772400"/>
          </a:xfrm>
        </p:grpSpPr>
        <p:grpSp>
          <p:nvGrpSpPr>
            <p:cNvPr id="28" name="Group 27">
              <a:extLst>
                <a:ext uri="{FF2B5EF4-FFF2-40B4-BE49-F238E27FC236}">
                  <a16:creationId xmlns:a16="http://schemas.microsoft.com/office/drawing/2014/main" id="{4BF536E5-7F3A-D347-0A97-63CBC031EA4E}"/>
                </a:ext>
              </a:extLst>
            </p:cNvPr>
            <p:cNvGrpSpPr>
              <a:grpSpLocks noGrp="1" noUngrp="1" noRot="1" noMove="1" noResize="1"/>
            </p:cNvGrpSpPr>
            <p:nvPr userDrawn="1"/>
          </p:nvGrpSpPr>
          <p:grpSpPr>
            <a:xfrm>
              <a:off x="-5755" y="-1"/>
              <a:ext cx="787808" cy="7772400"/>
              <a:chOff x="-5755" y="-1"/>
              <a:chExt cx="787808" cy="7772400"/>
            </a:xfrm>
          </p:grpSpPr>
          <p:sp>
            <p:nvSpPr>
              <p:cNvPr id="30" name="Rectangle 29">
                <a:extLst>
                  <a:ext uri="{FF2B5EF4-FFF2-40B4-BE49-F238E27FC236}">
                    <a16:creationId xmlns:a16="http://schemas.microsoft.com/office/drawing/2014/main" id="{E5F10DEE-4F98-E5C9-830F-47EB60EB5F64}"/>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9B4FD87-5534-BC67-CD15-5F24870D3F86}"/>
                  </a:ext>
                </a:extLst>
              </p:cNvPr>
              <p:cNvGrpSpPr>
                <a:grpSpLocks noGrp="1" noUngrp="1" noRot="1" noMove="1" noResize="1"/>
              </p:cNvGrpSpPr>
              <p:nvPr userDrawn="1"/>
            </p:nvGrpSpPr>
            <p:grpSpPr>
              <a:xfrm>
                <a:off x="377190" y="412643"/>
                <a:ext cx="404863" cy="6947111"/>
                <a:chOff x="377190" y="412643"/>
                <a:chExt cx="404863" cy="6947111"/>
              </a:xfrm>
            </p:grpSpPr>
            <p:cxnSp>
              <p:nvCxnSpPr>
                <p:cNvPr id="32" name="Straight Connector 31">
                  <a:extLst>
                    <a:ext uri="{FF2B5EF4-FFF2-40B4-BE49-F238E27FC236}">
                      <a16:creationId xmlns:a16="http://schemas.microsoft.com/office/drawing/2014/main" id="{CE8DEDC4-AAB6-B088-C8DF-3E361BCF0DDB}"/>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EAA386C-3CEC-39EE-BE6E-01018C5E3E1E}"/>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1D31B86-68DD-96A9-90D0-9E460C04474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29" name="Rectangle 28">
              <a:extLst>
                <a:ext uri="{FF2B5EF4-FFF2-40B4-BE49-F238E27FC236}">
                  <a16:creationId xmlns:a16="http://schemas.microsoft.com/office/drawing/2014/main" id="{183E14A1-BA7D-438D-3A19-0C31EBE9BFA8}"/>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000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35EDA6-759A-1F75-F971-31D70AAEF9A4}"/>
              </a:ext>
            </a:extLst>
          </p:cNvPr>
          <p:cNvSpPr>
            <a:spLocks noGrp="1" noRot="1" noMove="1" noResize="1" noEditPoints="1" noAdjustHandles="1" noChangeArrowheads="1" noChangeShapeType="1"/>
          </p:cNvSpPr>
          <p:nvPr userDrawn="1"/>
        </p:nvSpPr>
        <p:spPr>
          <a:xfrm>
            <a:off x="0" y="0"/>
            <a:ext cx="5748452"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436" y="873975"/>
            <a:ext cx="4425859" cy="1457745"/>
          </a:xfrm>
        </p:spPr>
        <p:txBody>
          <a:bodyPr anchor="b">
            <a:normAutofit/>
          </a:bodyPr>
          <a:lstStyle>
            <a:lvl1pPr>
              <a:defRPr sz="3600" b="1">
                <a:solidFill>
                  <a:srgbClr val="193A54"/>
                </a:solidFill>
              </a:defRPr>
            </a:lvl1pPr>
          </a:lstStyle>
          <a:p>
            <a:r>
              <a:rPr lang="en-US"/>
              <a:t>Click to edit Master title style</a:t>
            </a:r>
          </a:p>
        </p:txBody>
      </p:sp>
      <p:sp>
        <p:nvSpPr>
          <p:cNvPr id="3" name="Picture Placeholder 2"/>
          <p:cNvSpPr>
            <a:spLocks noGrp="1" noChangeAspect="1"/>
          </p:cNvSpPr>
          <p:nvPr>
            <p:ph type="pic" idx="1"/>
          </p:nvPr>
        </p:nvSpPr>
        <p:spPr>
          <a:xfrm>
            <a:off x="6193356" y="407247"/>
            <a:ext cx="7086713" cy="6661321"/>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p>
        </p:txBody>
      </p:sp>
      <p:sp>
        <p:nvSpPr>
          <p:cNvPr id="4" name="Text Placeholder 3"/>
          <p:cNvSpPr>
            <a:spLocks noGrp="1"/>
          </p:cNvSpPr>
          <p:nvPr>
            <p:ph type="body" sz="half" idx="2"/>
          </p:nvPr>
        </p:nvSpPr>
        <p:spPr>
          <a:xfrm>
            <a:off x="982436" y="2768707"/>
            <a:ext cx="4425859" cy="3630023"/>
          </a:xfrm>
        </p:spPr>
        <p:txBody>
          <a:bodyPr>
            <a:normAutofit/>
          </a:bodyPr>
          <a:lstStyle>
            <a:lvl1pPr marL="0" indent="0">
              <a:buNone/>
              <a:defRPr sz="2400">
                <a:solidFill>
                  <a:srgbClr val="193A54"/>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grpSp>
        <p:nvGrpSpPr>
          <p:cNvPr id="15" name="Group 14">
            <a:extLst>
              <a:ext uri="{FF2B5EF4-FFF2-40B4-BE49-F238E27FC236}">
                <a16:creationId xmlns:a16="http://schemas.microsoft.com/office/drawing/2014/main" id="{5217F25E-7C06-4D12-C522-A92214619018}"/>
              </a:ext>
            </a:extLst>
          </p:cNvPr>
          <p:cNvGrpSpPr>
            <a:grpSpLocks noGrp="1" noUngrp="1" noRot="1" noMove="1" noResize="1"/>
          </p:cNvGrpSpPr>
          <p:nvPr userDrawn="1"/>
        </p:nvGrpSpPr>
        <p:grpSpPr>
          <a:xfrm>
            <a:off x="426720" y="410139"/>
            <a:ext cx="5321732" cy="6947111"/>
            <a:chOff x="2743200" y="412644"/>
            <a:chExt cx="5321732" cy="6947111"/>
          </a:xfrm>
        </p:grpSpPr>
        <p:cxnSp>
          <p:nvCxnSpPr>
            <p:cNvPr id="12" name="Straight Connector 11">
              <a:extLst>
                <a:ext uri="{FF2B5EF4-FFF2-40B4-BE49-F238E27FC236}">
                  <a16:creationId xmlns:a16="http://schemas.microsoft.com/office/drawing/2014/main" id="{707CD3D7-E31A-C36F-4345-172428C3AE72}"/>
                </a:ext>
              </a:extLst>
            </p:cNvPr>
            <p:cNvCxnSpPr>
              <a:cxnSpLocks noGrp="1" noRot="1" noMove="1" noResize="1" noEditPoints="1" noAdjustHandles="1" noChangeArrowheads="1" noChangeShapeType="1"/>
            </p:cNvCxnSpPr>
            <p:nvPr userDrawn="1"/>
          </p:nvCxnSpPr>
          <p:spPr>
            <a:xfrm>
              <a:off x="2743200" y="412644"/>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B6FA27E-D674-FF2A-2991-6A58B67CC866}"/>
                </a:ext>
              </a:extLst>
            </p:cNvPr>
            <p:cNvCxnSpPr>
              <a:cxnSpLocks noGrp="1" noRot="1" noMove="1" noResize="1" noEditPoints="1" noAdjustHandles="1" noChangeArrowheads="1" noChangeShapeType="1"/>
            </p:cNvCxnSpPr>
            <p:nvPr userDrawn="1"/>
          </p:nvCxnSpPr>
          <p:spPr>
            <a:xfrm>
              <a:off x="2743200" y="442384"/>
              <a:ext cx="5321732"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78DDE3B-652E-B0C4-E4B5-0B0C45FA1BAD}"/>
                </a:ext>
              </a:extLst>
            </p:cNvPr>
            <p:cNvCxnSpPr>
              <a:cxnSpLocks noGrp="1" noRot="1" noMove="1" noResize="1" noEditPoints="1" noAdjustHandles="1" noChangeArrowheads="1" noChangeShapeType="1"/>
            </p:cNvCxnSpPr>
            <p:nvPr userDrawn="1"/>
          </p:nvCxnSpPr>
          <p:spPr>
            <a:xfrm flipV="1">
              <a:off x="2743200" y="7320559"/>
              <a:ext cx="5321732" cy="12333"/>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sp>
        <p:nvSpPr>
          <p:cNvPr id="31" name="Text Placeholder 5">
            <a:extLst>
              <a:ext uri="{FF2B5EF4-FFF2-40B4-BE49-F238E27FC236}">
                <a16:creationId xmlns:a16="http://schemas.microsoft.com/office/drawing/2014/main" id="{9E82978E-A1DE-78D8-8AD1-834D97B1BF17}"/>
              </a:ext>
            </a:extLst>
          </p:cNvPr>
          <p:cNvSpPr>
            <a:spLocks noGrp="1"/>
          </p:cNvSpPr>
          <p:nvPr>
            <p:ph type="body" sz="quarter" idx="14" hasCustomPrompt="1"/>
          </p:nvPr>
        </p:nvSpPr>
        <p:spPr>
          <a:xfrm>
            <a:off x="6193356" y="6382630"/>
            <a:ext cx="7086713" cy="659539"/>
          </a:xfrm>
          <a:prstGeom prst="rect">
            <a:avLst/>
          </a:prstGeom>
          <a:noFill/>
        </p:spPr>
        <p:txBody>
          <a:bodyPr lIns="182880" tIns="182880" rIns="182880" bIns="182880" anchor="b" anchorCtr="0"/>
          <a:lstStyle>
            <a:lvl1pPr marL="0" indent="0">
              <a:buNone/>
              <a:defRPr sz="1700"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a:t>Click to insert image caption</a:t>
            </a:r>
          </a:p>
        </p:txBody>
      </p:sp>
      <p:grpSp>
        <p:nvGrpSpPr>
          <p:cNvPr id="5" name="Group 4">
            <a:extLst>
              <a:ext uri="{FF2B5EF4-FFF2-40B4-BE49-F238E27FC236}">
                <a16:creationId xmlns:a16="http://schemas.microsoft.com/office/drawing/2014/main" id="{9FD8A122-72A9-15CD-0577-0F649CC74152}"/>
              </a:ext>
            </a:extLst>
          </p:cNvPr>
          <p:cNvGrpSpPr>
            <a:grpSpLocks noGrp="1" noUngrp="1" noRot="1" noMove="1" noResize="1"/>
          </p:cNvGrpSpPr>
          <p:nvPr userDrawn="1"/>
        </p:nvGrpSpPr>
        <p:grpSpPr>
          <a:xfrm>
            <a:off x="10837958" y="7045023"/>
            <a:ext cx="2552922" cy="659539"/>
            <a:chOff x="682881" y="6658516"/>
            <a:chExt cx="2552922" cy="659539"/>
          </a:xfrm>
        </p:grpSpPr>
        <p:pic>
          <p:nvPicPr>
            <p:cNvPr id="6" name="Picture 5">
              <a:extLst>
                <a:ext uri="{FF2B5EF4-FFF2-40B4-BE49-F238E27FC236}">
                  <a16:creationId xmlns:a16="http://schemas.microsoft.com/office/drawing/2014/main" id="{21FCA1AF-E1F4-A8FD-4CF8-864FBD08F7A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E9FAE527-D0B1-E203-A217-005C6FED052C}"/>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6133B79A-FFD7-C251-44FC-D57426BCDE22}"/>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9" name="Rectangle 8">
            <a:extLst>
              <a:ext uri="{FF2B5EF4-FFF2-40B4-BE49-F238E27FC236}">
                <a16:creationId xmlns:a16="http://schemas.microsoft.com/office/drawing/2014/main" id="{3B6AF077-932D-01FB-6B5B-3767A4152D9E}"/>
              </a:ext>
            </a:extLst>
          </p:cNvPr>
          <p:cNvSpPr>
            <a:spLocks noGrp="1" noRot="1" noMove="1" noResize="1" noEditPoints="1" noAdjustHandles="1" noChangeArrowheads="1" noChangeShapeType="1"/>
          </p:cNvSpPr>
          <p:nvPr userDrawn="1"/>
        </p:nvSpPr>
        <p:spPr>
          <a:xfrm>
            <a:off x="-1" y="3186177"/>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37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8240" y="413810"/>
            <a:ext cx="11709400" cy="1502304"/>
          </a:xfrm>
        </p:spPr>
        <p:txBody>
          <a:bodyPr>
            <a:normAutofit/>
          </a:bodyPr>
          <a:lstStyle>
            <a:lvl1pPr>
              <a:defRPr sz="3600" b="1">
                <a:solidFill>
                  <a:srgbClr val="193A54"/>
                </a:solidFill>
              </a:defRPr>
            </a:lvl1pPr>
          </a:lstStyle>
          <a:p>
            <a:r>
              <a:rPr lang="en-US"/>
              <a:t>Click to edit Master title style</a:t>
            </a:r>
          </a:p>
        </p:txBody>
      </p:sp>
      <p:sp>
        <p:nvSpPr>
          <p:cNvPr id="23" name="Footer Placeholder 5">
            <a:extLst>
              <a:ext uri="{FF2B5EF4-FFF2-40B4-BE49-F238E27FC236}">
                <a16:creationId xmlns:a16="http://schemas.microsoft.com/office/drawing/2014/main" id="{0F9269DB-64A2-42EA-CD47-4F39B0401DD9}"/>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a:p>
        </p:txBody>
      </p:sp>
      <p:grpSp>
        <p:nvGrpSpPr>
          <p:cNvPr id="3" name="Group 2">
            <a:extLst>
              <a:ext uri="{FF2B5EF4-FFF2-40B4-BE49-F238E27FC236}">
                <a16:creationId xmlns:a16="http://schemas.microsoft.com/office/drawing/2014/main" id="{BF7E4B8C-BBE7-ADEC-F02C-19D22E8F57A0}"/>
              </a:ext>
            </a:extLst>
          </p:cNvPr>
          <p:cNvGrpSpPr>
            <a:grpSpLocks noGrp="1" noUngrp="1" noRot="1" noMove="1" noResize="1"/>
          </p:cNvGrpSpPr>
          <p:nvPr userDrawn="1"/>
        </p:nvGrpSpPr>
        <p:grpSpPr>
          <a:xfrm>
            <a:off x="10783485" y="6874094"/>
            <a:ext cx="2552922" cy="659539"/>
            <a:chOff x="682881" y="6658516"/>
            <a:chExt cx="2552922" cy="659539"/>
          </a:xfrm>
        </p:grpSpPr>
        <p:pic>
          <p:nvPicPr>
            <p:cNvPr id="4" name="Picture 3">
              <a:extLst>
                <a:ext uri="{FF2B5EF4-FFF2-40B4-BE49-F238E27FC236}">
                  <a16:creationId xmlns:a16="http://schemas.microsoft.com/office/drawing/2014/main" id="{AB012EBF-9EEF-1ACC-40E1-6793B687235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5" name="Picture 2">
              <a:extLst>
                <a:ext uri="{FF2B5EF4-FFF2-40B4-BE49-F238E27FC236}">
                  <a16:creationId xmlns:a16="http://schemas.microsoft.com/office/drawing/2014/main" id="{D0C1B8D1-A8D8-4392-D512-E2168881A2B6}"/>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AI-generated content may be incorrect.">
              <a:extLst>
                <a:ext uri="{FF2B5EF4-FFF2-40B4-BE49-F238E27FC236}">
                  <a16:creationId xmlns:a16="http://schemas.microsoft.com/office/drawing/2014/main" id="{6FB6ACD8-960B-6077-322B-96505EFFDABC}"/>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7" name="Group 6">
            <a:extLst>
              <a:ext uri="{FF2B5EF4-FFF2-40B4-BE49-F238E27FC236}">
                <a16:creationId xmlns:a16="http://schemas.microsoft.com/office/drawing/2014/main" id="{E9C4E97F-BD56-E0B5-C20A-A2673B0A17FE}"/>
              </a:ext>
            </a:extLst>
          </p:cNvPr>
          <p:cNvGrpSpPr>
            <a:grpSpLocks noGrp="1" noUngrp="1" noRot="1" noMove="1" noResize="1"/>
          </p:cNvGrpSpPr>
          <p:nvPr userDrawn="1"/>
        </p:nvGrpSpPr>
        <p:grpSpPr>
          <a:xfrm>
            <a:off x="-5756" y="0"/>
            <a:ext cx="955715" cy="7772400"/>
            <a:chOff x="-5755" y="-1"/>
            <a:chExt cx="787808" cy="7772400"/>
          </a:xfrm>
        </p:grpSpPr>
        <p:grpSp>
          <p:nvGrpSpPr>
            <p:cNvPr id="8" name="Group 7">
              <a:extLst>
                <a:ext uri="{FF2B5EF4-FFF2-40B4-BE49-F238E27FC236}">
                  <a16:creationId xmlns:a16="http://schemas.microsoft.com/office/drawing/2014/main" id="{A9356792-B099-08A8-E6D8-D766DAD3F823}"/>
                </a:ext>
              </a:extLst>
            </p:cNvPr>
            <p:cNvGrpSpPr>
              <a:grpSpLocks noGrp="1" noUngrp="1" noRot="1" noMove="1" noResize="1"/>
            </p:cNvGrpSpPr>
            <p:nvPr userDrawn="1"/>
          </p:nvGrpSpPr>
          <p:grpSpPr>
            <a:xfrm>
              <a:off x="-5755" y="-1"/>
              <a:ext cx="787808" cy="7772400"/>
              <a:chOff x="-5755" y="-1"/>
              <a:chExt cx="787808" cy="7772400"/>
            </a:xfrm>
          </p:grpSpPr>
          <p:sp>
            <p:nvSpPr>
              <p:cNvPr id="10" name="Rectangle 9">
                <a:extLst>
                  <a:ext uri="{FF2B5EF4-FFF2-40B4-BE49-F238E27FC236}">
                    <a16:creationId xmlns:a16="http://schemas.microsoft.com/office/drawing/2014/main" id="{5F44E85F-BA7F-B8A7-EAC8-6987D616DEDB}"/>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33F04BE-B760-ABBC-B8CB-F9BCCD6AB7F4}"/>
                  </a:ext>
                </a:extLst>
              </p:cNvPr>
              <p:cNvGrpSpPr>
                <a:grpSpLocks noGrp="1" noUngrp="1" noRot="1" noMove="1" noResize="1"/>
              </p:cNvGrpSpPr>
              <p:nvPr userDrawn="1"/>
            </p:nvGrpSpPr>
            <p:grpSpPr>
              <a:xfrm>
                <a:off x="377190" y="412643"/>
                <a:ext cx="404863" cy="6947111"/>
                <a:chOff x="377190" y="412643"/>
                <a:chExt cx="404863" cy="6947111"/>
              </a:xfrm>
            </p:grpSpPr>
            <p:cxnSp>
              <p:nvCxnSpPr>
                <p:cNvPr id="24" name="Straight Connector 23">
                  <a:extLst>
                    <a:ext uri="{FF2B5EF4-FFF2-40B4-BE49-F238E27FC236}">
                      <a16:creationId xmlns:a16="http://schemas.microsoft.com/office/drawing/2014/main" id="{89B8C467-3EC2-4768-12E1-8026D036831E}"/>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020966E-6A1A-26E9-C70B-90AF4F00FD23}"/>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D52C62C-5011-AB07-715B-B0A4628691A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E01607B9-981B-425E-6860-2A8EDB7D402F}"/>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012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Picture Grid with Subhead">
    <p:spTree>
      <p:nvGrpSpPr>
        <p:cNvPr id="1" name=""/>
        <p:cNvGrpSpPr/>
        <p:nvPr/>
      </p:nvGrpSpPr>
      <p:grpSpPr>
        <a:xfrm>
          <a:off x="0" y="0"/>
          <a:ext cx="0" cy="0"/>
          <a:chOff x="0" y="0"/>
          <a:chExt cx="0" cy="0"/>
        </a:xfrm>
      </p:grpSpPr>
      <p:sp>
        <p:nvSpPr>
          <p:cNvPr id="27" name="Picture Placeholder 2">
            <a:extLst>
              <a:ext uri="{FF2B5EF4-FFF2-40B4-BE49-F238E27FC236}">
                <a16:creationId xmlns:a16="http://schemas.microsoft.com/office/drawing/2014/main" id="{709B553D-5F79-3A71-4E74-7B4AA0A19EF2}"/>
              </a:ext>
            </a:extLst>
          </p:cNvPr>
          <p:cNvSpPr>
            <a:spLocks noGrp="1"/>
          </p:cNvSpPr>
          <p:nvPr>
            <p:ph type="pic" sz="quarter" idx="28"/>
          </p:nvPr>
        </p:nvSpPr>
        <p:spPr>
          <a:xfrm>
            <a:off x="9464786" y="2216906"/>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8" name="Picture Placeholder 2">
            <a:extLst>
              <a:ext uri="{FF2B5EF4-FFF2-40B4-BE49-F238E27FC236}">
                <a16:creationId xmlns:a16="http://schemas.microsoft.com/office/drawing/2014/main" id="{1EE6E1F7-65CB-63F3-E02F-CDB0981C5915}"/>
              </a:ext>
            </a:extLst>
          </p:cNvPr>
          <p:cNvSpPr>
            <a:spLocks noGrp="1"/>
          </p:cNvSpPr>
          <p:nvPr>
            <p:ph type="pic" sz="quarter" idx="29"/>
          </p:nvPr>
        </p:nvSpPr>
        <p:spPr>
          <a:xfrm>
            <a:off x="1342062" y="2227971"/>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393922" y="2227971"/>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295399" y="1471127"/>
            <a:ext cx="11964147" cy="470943"/>
          </a:xfrm>
          <a:prstGeom prst="rect">
            <a:avLst/>
          </a:prstGeom>
        </p:spPr>
        <p:txBody>
          <a:bodyPr>
            <a:noAutofit/>
          </a:bodyPr>
          <a:lstStyle>
            <a:lvl1pPr marL="0" indent="0">
              <a:buClr>
                <a:srgbClr val="18335A"/>
              </a:buClr>
              <a:buNone/>
              <a:defRPr sz="2400">
                <a:solidFill>
                  <a:srgbClr val="193A54"/>
                </a:solidFill>
                <a:latin typeface="Arial" panose="020B0604020202020204" pitchFamily="34" charset="0"/>
                <a:cs typeface="Arial" panose="020B0604020202020204" pitchFamily="34" charset="0"/>
              </a:defRPr>
            </a:lvl1pPr>
            <a:lvl2pPr marL="777203" indent="-259068">
              <a:buFont typeface="Wingdings" panose="05000000000000000000" pitchFamily="2" charset="2"/>
              <a:buChar char="§"/>
              <a:defRPr sz="2267">
                <a:latin typeface="Arial" panose="020B0604020202020204" pitchFamily="34" charset="0"/>
                <a:cs typeface="Arial" panose="020B0604020202020204" pitchFamily="34" charset="0"/>
              </a:defRPr>
            </a:lvl2pPr>
            <a:lvl3pPr marL="1295339" indent="-259068">
              <a:buFont typeface="Wingdings" panose="05000000000000000000" pitchFamily="2" charset="2"/>
              <a:buChar char="ü"/>
              <a:defRPr sz="1889">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marL="2331610" indent="-259068">
              <a:buFont typeface="Wingdings" panose="05000000000000000000" pitchFamily="2" charset="2"/>
              <a:buChar char="§"/>
              <a:defRPr sz="1511">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331384" y="446691"/>
            <a:ext cx="7624984" cy="826080"/>
          </a:xfrm>
          <a:prstGeom prst="rect">
            <a:avLst/>
          </a:prstGeom>
        </p:spPr>
        <p:txBody>
          <a:bodyPr lIns="0" anchor="b"/>
          <a:lstStyle>
            <a:lvl1pPr>
              <a:defRPr lang="en-US" sz="3400" b="1" kern="1200" dirty="0">
                <a:solidFill>
                  <a:srgbClr val="193A54"/>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8" name="Text Placeholder 5">
            <a:extLst>
              <a:ext uri="{FF2B5EF4-FFF2-40B4-BE49-F238E27FC236}">
                <a16:creationId xmlns:a16="http://schemas.microsoft.com/office/drawing/2014/main" id="{32E3C0F3-5BB0-7B03-CCD2-28B61A61BD68}"/>
              </a:ext>
            </a:extLst>
          </p:cNvPr>
          <p:cNvSpPr>
            <a:spLocks noGrp="1"/>
          </p:cNvSpPr>
          <p:nvPr>
            <p:ph type="body" sz="quarter" idx="25" hasCustomPrompt="1"/>
          </p:nvPr>
        </p:nvSpPr>
        <p:spPr>
          <a:xfrm>
            <a:off x="9445782" y="5912653"/>
            <a:ext cx="3771054"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5379294" y="5912653"/>
            <a:ext cx="3843020"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a:t>Click to insert image caption</a:t>
            </a:r>
          </a:p>
        </p:txBody>
      </p:sp>
      <p:sp>
        <p:nvSpPr>
          <p:cNvPr id="26" name="Text Placeholder 5">
            <a:extLst>
              <a:ext uri="{FF2B5EF4-FFF2-40B4-BE49-F238E27FC236}">
                <a16:creationId xmlns:a16="http://schemas.microsoft.com/office/drawing/2014/main" id="{9FD8E4C0-4646-4BD9-7323-1C00BDF18B32}"/>
              </a:ext>
            </a:extLst>
          </p:cNvPr>
          <p:cNvSpPr>
            <a:spLocks noGrp="1"/>
          </p:cNvSpPr>
          <p:nvPr>
            <p:ph type="body" sz="quarter" idx="27" hasCustomPrompt="1"/>
          </p:nvPr>
        </p:nvSpPr>
        <p:spPr>
          <a:xfrm>
            <a:off x="1331384" y="5918755"/>
            <a:ext cx="3843020"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a:t>Click to insert image caption</a:t>
            </a:r>
          </a:p>
        </p:txBody>
      </p:sp>
      <p:grpSp>
        <p:nvGrpSpPr>
          <p:cNvPr id="3" name="Group 2">
            <a:extLst>
              <a:ext uri="{FF2B5EF4-FFF2-40B4-BE49-F238E27FC236}">
                <a16:creationId xmlns:a16="http://schemas.microsoft.com/office/drawing/2014/main" id="{035CFDB1-F386-FB48-240E-FBEFE5411890}"/>
              </a:ext>
            </a:extLst>
          </p:cNvPr>
          <p:cNvGrpSpPr>
            <a:grpSpLocks noGrp="1" noUngrp="1" noRot="1" noMove="1" noResize="1"/>
          </p:cNvGrpSpPr>
          <p:nvPr userDrawn="1"/>
        </p:nvGrpSpPr>
        <p:grpSpPr>
          <a:xfrm>
            <a:off x="10663914" y="6848430"/>
            <a:ext cx="2552922" cy="659539"/>
            <a:chOff x="682881" y="6658516"/>
            <a:chExt cx="2552922" cy="659539"/>
          </a:xfrm>
        </p:grpSpPr>
        <p:pic>
          <p:nvPicPr>
            <p:cNvPr id="6" name="Picture 5">
              <a:extLst>
                <a:ext uri="{FF2B5EF4-FFF2-40B4-BE49-F238E27FC236}">
                  <a16:creationId xmlns:a16="http://schemas.microsoft.com/office/drawing/2014/main" id="{3260F470-DA2C-3AA8-D875-F3131C35AFDB}"/>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86B600B2-B942-CEDF-5D4D-AC025B75FDA0}"/>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AI-generated content may be incorrect.">
              <a:extLst>
                <a:ext uri="{FF2B5EF4-FFF2-40B4-BE49-F238E27FC236}">
                  <a16:creationId xmlns:a16="http://schemas.microsoft.com/office/drawing/2014/main" id="{F2967307-24DF-AB90-35A6-018B58ED01E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11" name="Group 10">
            <a:extLst>
              <a:ext uri="{FF2B5EF4-FFF2-40B4-BE49-F238E27FC236}">
                <a16:creationId xmlns:a16="http://schemas.microsoft.com/office/drawing/2014/main" id="{0D22BD6C-DA93-D7A0-9E15-E0A6B283A847}"/>
              </a:ext>
            </a:extLst>
          </p:cNvPr>
          <p:cNvGrpSpPr>
            <a:grpSpLocks noGrp="1" noUngrp="1" noRot="1" noMove="1" noResize="1"/>
          </p:cNvGrpSpPr>
          <p:nvPr userDrawn="1"/>
        </p:nvGrpSpPr>
        <p:grpSpPr>
          <a:xfrm>
            <a:off x="-35951" y="0"/>
            <a:ext cx="828431" cy="7772400"/>
            <a:chOff x="-5755" y="-1"/>
            <a:chExt cx="787808" cy="7772400"/>
          </a:xfrm>
        </p:grpSpPr>
        <p:grpSp>
          <p:nvGrpSpPr>
            <p:cNvPr id="14" name="Group 13">
              <a:extLst>
                <a:ext uri="{FF2B5EF4-FFF2-40B4-BE49-F238E27FC236}">
                  <a16:creationId xmlns:a16="http://schemas.microsoft.com/office/drawing/2014/main" id="{2C547704-5C58-557B-7F43-B5240CE5C4AA}"/>
                </a:ext>
              </a:extLst>
            </p:cNvPr>
            <p:cNvGrpSpPr>
              <a:grpSpLocks noGrp="1" noUngrp="1" noRot="1" noMove="1" noResize="1"/>
            </p:cNvGrpSpPr>
            <p:nvPr userDrawn="1"/>
          </p:nvGrpSpPr>
          <p:grpSpPr>
            <a:xfrm>
              <a:off x="-5755" y="-1"/>
              <a:ext cx="787808" cy="7772400"/>
              <a:chOff x="-5755" y="-1"/>
              <a:chExt cx="787808" cy="7772400"/>
            </a:xfrm>
          </p:grpSpPr>
          <p:sp>
            <p:nvSpPr>
              <p:cNvPr id="16" name="Rectangle 15">
                <a:extLst>
                  <a:ext uri="{FF2B5EF4-FFF2-40B4-BE49-F238E27FC236}">
                    <a16:creationId xmlns:a16="http://schemas.microsoft.com/office/drawing/2014/main" id="{3E421745-07B7-6340-3D6E-4922BF14F71D}"/>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715DA54-CF5C-C375-255F-44D30D0D8E50}"/>
                  </a:ext>
                </a:extLst>
              </p:cNvPr>
              <p:cNvGrpSpPr>
                <a:grpSpLocks noGrp="1" noUngrp="1" noRot="1" noMove="1" noResize="1"/>
              </p:cNvGrpSpPr>
              <p:nvPr userDrawn="1"/>
            </p:nvGrpSpPr>
            <p:grpSpPr>
              <a:xfrm>
                <a:off x="377190" y="412643"/>
                <a:ext cx="404863" cy="6947111"/>
                <a:chOff x="377190" y="412643"/>
                <a:chExt cx="404863" cy="6947111"/>
              </a:xfrm>
            </p:grpSpPr>
            <p:cxnSp>
              <p:nvCxnSpPr>
                <p:cNvPr id="19" name="Straight Connector 18">
                  <a:extLst>
                    <a:ext uri="{FF2B5EF4-FFF2-40B4-BE49-F238E27FC236}">
                      <a16:creationId xmlns:a16="http://schemas.microsoft.com/office/drawing/2014/main" id="{B7CCC004-241E-FB5A-F374-6E8867FD3AE1}"/>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6B8BAC3-4908-0915-EDD0-E3A1A775DADF}"/>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1E99828-20C6-092B-C7B9-7CB90C6736C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15" name="Rectangle 14">
              <a:extLst>
                <a:ext uri="{FF2B5EF4-FFF2-40B4-BE49-F238E27FC236}">
                  <a16:creationId xmlns:a16="http://schemas.microsoft.com/office/drawing/2014/main" id="{91AF7355-F310-7E1C-8CE7-DD811E3DD7BF}"/>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543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id="{F204AAE8-ACBE-8F9F-67E3-EFBCACDFCF93}"/>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a:p>
        </p:txBody>
      </p:sp>
      <p:grpSp>
        <p:nvGrpSpPr>
          <p:cNvPr id="2" name="Group 1">
            <a:extLst>
              <a:ext uri="{FF2B5EF4-FFF2-40B4-BE49-F238E27FC236}">
                <a16:creationId xmlns:a16="http://schemas.microsoft.com/office/drawing/2014/main" id="{7D22DF48-59FE-9CF3-D075-35556E978934}"/>
              </a:ext>
            </a:extLst>
          </p:cNvPr>
          <p:cNvGrpSpPr>
            <a:grpSpLocks/>
          </p:cNvGrpSpPr>
          <p:nvPr userDrawn="1"/>
        </p:nvGrpSpPr>
        <p:grpSpPr>
          <a:xfrm>
            <a:off x="11036702" y="6958133"/>
            <a:ext cx="2552922" cy="659539"/>
            <a:chOff x="682881" y="6658516"/>
            <a:chExt cx="2552922" cy="659539"/>
          </a:xfrm>
        </p:grpSpPr>
        <p:pic>
          <p:nvPicPr>
            <p:cNvPr id="3" name="Picture 2">
              <a:extLst>
                <a:ext uri="{FF2B5EF4-FFF2-40B4-BE49-F238E27FC236}">
                  <a16:creationId xmlns:a16="http://schemas.microsoft.com/office/drawing/2014/main" id="{6642FA71-93DC-FFBE-6192-1EFD392C6C1A}"/>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4" name="Picture 2">
              <a:extLst>
                <a:ext uri="{FF2B5EF4-FFF2-40B4-BE49-F238E27FC236}">
                  <a16:creationId xmlns:a16="http://schemas.microsoft.com/office/drawing/2014/main" id="{A7F792D5-F6AF-7C29-631D-16CC525A396D}"/>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AI-generated content may be incorrect.">
              <a:extLst>
                <a:ext uri="{FF2B5EF4-FFF2-40B4-BE49-F238E27FC236}">
                  <a16:creationId xmlns:a16="http://schemas.microsoft.com/office/drawing/2014/main" id="{3440E4AF-3EBD-3A1F-FCBA-F34798179EB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Tree>
    <p:extLst>
      <p:ext uri="{BB962C8B-B14F-4D97-AF65-F5344CB8AC3E}">
        <p14:creationId xmlns:p14="http://schemas.microsoft.com/office/powerpoint/2010/main" val="177129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Conclus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72C907-F664-DFD9-8843-47B289522462}"/>
              </a:ext>
            </a:extLst>
          </p:cNvPr>
          <p:cNvSpPr>
            <a:spLocks noGrp="1" noRot="1" noMove="1" noResize="1" noEditPoints="1" noAdjustHandles="1" noChangeArrowheads="1" noChangeShapeType="1"/>
          </p:cNvSpPr>
          <p:nvPr userDrawn="1"/>
        </p:nvSpPr>
        <p:spPr>
          <a:xfrm>
            <a:off x="-1" y="0"/>
            <a:ext cx="9813638"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a:solidFill>
                <a:srgbClr val="193A54"/>
              </a:solidFill>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972348" y="3424290"/>
            <a:ext cx="6173143" cy="923816"/>
          </a:xfrm>
          <a:noFill/>
          <a:ln>
            <a:noFill/>
          </a:ln>
        </p:spPr>
        <p:txBody>
          <a:bodyPr anchor="b">
            <a:normAutofit/>
          </a:bodyPr>
          <a:lstStyle>
            <a:lvl1pPr algn="r">
              <a:defRPr sz="5400" b="1">
                <a:solidFill>
                  <a:srgbClr val="193A54"/>
                </a:solidFill>
                <a:latin typeface="Arial" panose="020B0604020202020204" pitchFamily="34" charset="0"/>
                <a:cs typeface="Arial" panose="020B0604020202020204" pitchFamily="34" charset="0"/>
              </a:defRPr>
            </a:lvl1pPr>
          </a:lstStyle>
          <a:p>
            <a:r>
              <a:rPr lang="en-US"/>
              <a:t>Thank you</a:t>
            </a:r>
          </a:p>
        </p:txBody>
      </p:sp>
      <p:sp>
        <p:nvSpPr>
          <p:cNvPr id="5" name="Footer Placeholder 4"/>
          <p:cNvSpPr>
            <a:spLocks noGrp="1"/>
          </p:cNvSpPr>
          <p:nvPr>
            <p:ph type="ftr" sz="quarter" idx="11"/>
          </p:nvPr>
        </p:nvSpPr>
        <p:spPr>
          <a:xfrm>
            <a:off x="1727200" y="7318055"/>
            <a:ext cx="4663440" cy="413808"/>
          </a:xfrm>
        </p:spPr>
        <p:txBody>
          <a:bodyPr/>
          <a:lstStyle>
            <a:lvl1pPr>
              <a:defRPr>
                <a:solidFill>
                  <a:srgbClr val="193A54"/>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a:xfrm>
            <a:off x="9758680" y="7203864"/>
            <a:ext cx="3108960" cy="413808"/>
          </a:xfrm>
          <a:prstGeom prst="rect">
            <a:avLst/>
          </a:prstGeom>
        </p:spPr>
        <p:txBody>
          <a:bodyPr/>
          <a:lstStyle>
            <a:lvl1pPr>
              <a:defRPr>
                <a:solidFill>
                  <a:srgbClr val="193A54"/>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12" name="Picture 11" descr="A large building with a clock tower&#10;&#10;AI-generated content may be incorrect.">
            <a:extLst>
              <a:ext uri="{FF2B5EF4-FFF2-40B4-BE49-F238E27FC236}">
                <a16:creationId xmlns:a16="http://schemas.microsoft.com/office/drawing/2014/main" id="{9C9BF36A-2114-2861-853B-800D1C2EF7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989378" y="0"/>
            <a:ext cx="5828222" cy="7772400"/>
          </a:xfrm>
          <a:prstGeom prst="rect">
            <a:avLst/>
          </a:prstGeom>
        </p:spPr>
      </p:pic>
      <p:sp>
        <p:nvSpPr>
          <p:cNvPr id="9" name="Rectangle 8">
            <a:extLst>
              <a:ext uri="{FF2B5EF4-FFF2-40B4-BE49-F238E27FC236}">
                <a16:creationId xmlns:a16="http://schemas.microsoft.com/office/drawing/2014/main" id="{0F23EEFC-F17D-20E2-19B5-57978019C933}"/>
              </a:ext>
            </a:extLst>
          </p:cNvPr>
          <p:cNvSpPr>
            <a:spLocks noGrp="1" noRot="1" noMove="1" noResize="1" noEditPoints="1" noAdjustHandles="1" noChangeArrowheads="1" noChangeShapeType="1"/>
          </p:cNvSpPr>
          <p:nvPr userDrawn="1"/>
        </p:nvSpPr>
        <p:spPr>
          <a:xfrm>
            <a:off x="439377" y="410051"/>
            <a:ext cx="12938845" cy="6952295"/>
          </a:xfrm>
          <a:prstGeom prst="rect">
            <a:avLst/>
          </a:prstGeom>
          <a:noFill/>
          <a:ln w="57150">
            <a:solidFill>
              <a:srgbClr val="193A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a:solidFill>
                <a:srgbClr val="193A54"/>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1E9C008-5633-CF7B-A4AC-A8BCEF03ACAD}"/>
              </a:ext>
            </a:extLst>
          </p:cNvPr>
          <p:cNvGrpSpPr>
            <a:grpSpLocks noGrp="1" noUngrp="1" noRot="1" noMove="1" noResize="1"/>
          </p:cNvGrpSpPr>
          <p:nvPr userDrawn="1"/>
        </p:nvGrpSpPr>
        <p:grpSpPr>
          <a:xfrm>
            <a:off x="542204" y="6658516"/>
            <a:ext cx="2552922" cy="659539"/>
            <a:chOff x="682881" y="6658516"/>
            <a:chExt cx="2552922" cy="659539"/>
          </a:xfrm>
        </p:grpSpPr>
        <p:pic>
          <p:nvPicPr>
            <p:cNvPr id="4" name="Picture 3">
              <a:extLst>
                <a:ext uri="{FF2B5EF4-FFF2-40B4-BE49-F238E27FC236}">
                  <a16:creationId xmlns:a16="http://schemas.microsoft.com/office/drawing/2014/main" id="{6E823BFE-7C6E-043C-C3F7-1F0E8E11E75A}"/>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8" name="Picture 2">
              <a:extLst>
                <a:ext uri="{FF2B5EF4-FFF2-40B4-BE49-F238E27FC236}">
                  <a16:creationId xmlns:a16="http://schemas.microsoft.com/office/drawing/2014/main" id="{C85286DB-A3D2-2659-6C9D-A08F4D2C6B5E}"/>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AI-generated content may be incorrect.">
              <a:extLst>
                <a:ext uri="{FF2B5EF4-FFF2-40B4-BE49-F238E27FC236}">
                  <a16:creationId xmlns:a16="http://schemas.microsoft.com/office/drawing/2014/main" id="{7C6FE9FC-C9EE-2229-5945-DAA9D7C752B9}"/>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13" name="Rectangle 12">
            <a:extLst>
              <a:ext uri="{FF2B5EF4-FFF2-40B4-BE49-F238E27FC236}">
                <a16:creationId xmlns:a16="http://schemas.microsoft.com/office/drawing/2014/main" id="{5C66186B-D8B6-E43B-AD39-2740F1A53E79}"/>
              </a:ext>
            </a:extLst>
          </p:cNvPr>
          <p:cNvSpPr>
            <a:spLocks noGrp="1" noRot="1" noMove="1" noResize="1" noEditPoints="1" noAdjustHandles="1" noChangeArrowheads="1" noChangeShapeType="1"/>
          </p:cNvSpPr>
          <p:nvPr userDrawn="1"/>
        </p:nvSpPr>
        <p:spPr>
          <a:xfrm>
            <a:off x="8909" y="3215640"/>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29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82000"/>
                  </a:schemeClr>
                </a:solidFill>
              </a:defRPr>
            </a:lvl1pPr>
          </a:lstStyle>
          <a:p>
            <a:endParaRPr lang="en-US"/>
          </a:p>
        </p:txBody>
      </p:sp>
    </p:spTree>
    <p:extLst>
      <p:ext uri="{BB962C8B-B14F-4D97-AF65-F5344CB8AC3E}">
        <p14:creationId xmlns:p14="http://schemas.microsoft.com/office/powerpoint/2010/main" val="3087500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0" r:id="rId3"/>
    <p:sldLayoutId id="2147483676" r:id="rId4"/>
    <p:sldLayoutId id="2147483681" r:id="rId5"/>
    <p:sldLayoutId id="2147483678" r:id="rId6"/>
    <p:sldLayoutId id="2147483691" r:id="rId7"/>
    <p:sldLayoutId id="2147483679" r:id="rId8"/>
    <p:sldLayoutId id="2147483684" r:id="rId9"/>
  </p:sldLayoutIdLst>
  <p:txStyles>
    <p:titleStyle>
      <a:lvl1pPr algn="l" defTabSz="1036290" rtl="0" eaLnBrk="1" latinLnBrk="0" hangingPunct="1">
        <a:lnSpc>
          <a:spcPct val="90000"/>
        </a:lnSpc>
        <a:spcBef>
          <a:spcPct val="0"/>
        </a:spcBef>
        <a:buNone/>
        <a:defRPr sz="4987" kern="1200">
          <a:solidFill>
            <a:schemeClr val="tx1"/>
          </a:solidFill>
          <a:latin typeface="Arial" panose="020B0604020202020204" pitchFamily="34" charset="0"/>
          <a:ea typeface="+mj-ea"/>
          <a:cs typeface="Arial" panose="020B0604020202020204" pitchFamily="34" charset="0"/>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info.gov/content/pkg/FR-2024-10-04/pdf/2024-22385.pdf" TargetMode="External"/><Relationship Id="rId7" Type="http://schemas.openxmlformats.org/officeDocument/2006/relationships/hyperlink" Target="https://www.nrc.gov/docs/ML2122/ML21225A754.pdf" TargetMode="External"/><Relationship Id="rId2" Type="http://schemas.openxmlformats.org/officeDocument/2006/relationships/hyperlink" Target="https://www.nrc.gov/docs/ML2417/ML24176A220.pdf" TargetMode="External"/><Relationship Id="rId1" Type="http://schemas.openxmlformats.org/officeDocument/2006/relationships/slideLayout" Target="../slideLayouts/slideLayout2.xml"/><Relationship Id="rId6" Type="http://schemas.openxmlformats.org/officeDocument/2006/relationships/hyperlink" Target="https://www.nrc.gov/docs/ML2417/ML24176A231.pdf" TargetMode="External"/><Relationship Id="rId5" Type="http://schemas.openxmlformats.org/officeDocument/2006/relationships/hyperlink" Target="https://www.nrc.gov/docs/ML2417/ML24176A228.pdf" TargetMode="External"/><Relationship Id="rId4" Type="http://schemas.openxmlformats.org/officeDocument/2006/relationships/hyperlink" Target="https://www.nrc.gov/docs/ML2417/ML24176A218.pdf"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govinfo.gov/content/pkg/FR-2024-10-04/pdf/2024-22385.pdf" TargetMode="External"/><Relationship Id="rId3" Type="http://schemas.openxmlformats.org/officeDocument/2006/relationships/hyperlink" Target="https://www.nrc.gov/docs/ML2005/ML20052D175.pdf" TargetMode="External"/><Relationship Id="rId7" Type="http://schemas.openxmlformats.org/officeDocument/2006/relationships/hyperlink" Target="https://www.nrc.gov/docs/ML2410/ML24108A199.html" TargetMode="External"/><Relationship Id="rId2" Type="http://schemas.openxmlformats.org/officeDocument/2006/relationships/hyperlink" Target="https://www.federalregister.gov/documents/2019/11/15/2019-24792/agency-action-regarding-the-exploratory-process-for-the-development-of-an-advanced-nuclear-reactor" TargetMode="External"/><Relationship Id="rId1" Type="http://schemas.openxmlformats.org/officeDocument/2006/relationships/slideLayout" Target="../slideLayouts/slideLayout2.xml"/><Relationship Id="rId6" Type="http://schemas.openxmlformats.org/officeDocument/2006/relationships/hyperlink" Target="https://www.nrc.gov/docs/ML2122/ML21222A044.html" TargetMode="External"/><Relationship Id="rId5" Type="http://schemas.openxmlformats.org/officeDocument/2006/relationships/hyperlink" Target="https://www.nrc.gov/docs/ML2026/ML20265A112.pdf" TargetMode="External"/><Relationship Id="rId4" Type="http://schemas.openxmlformats.org/officeDocument/2006/relationships/hyperlink" Target="https://www.federalregister.gov/documents/2020/04/30/2020-08798/notice-to-conduct-scoping-and-prepare-an-advanced-nuclear-reactor-generic-environmental-impac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4527-BFBA-E7A2-F401-09A736AEFA18}"/>
              </a:ext>
            </a:extLst>
          </p:cNvPr>
          <p:cNvSpPr>
            <a:spLocks noGrp="1"/>
          </p:cNvSpPr>
          <p:nvPr>
            <p:ph type="ctrTitle"/>
          </p:nvPr>
        </p:nvSpPr>
        <p:spPr>
          <a:xfrm>
            <a:off x="613186" y="1007348"/>
            <a:ext cx="6863996" cy="1869883"/>
          </a:xfrm>
        </p:spPr>
        <p:txBody>
          <a:bodyPr>
            <a:noAutofit/>
          </a:bodyPr>
          <a:lstStyle/>
          <a:p>
            <a:r>
              <a:rPr lang="en-US" sz="3200" dirty="0"/>
              <a:t>Draft New Reactor</a:t>
            </a:r>
            <a:br>
              <a:rPr lang="en-US" sz="3200" dirty="0"/>
            </a:br>
            <a:r>
              <a:rPr lang="en-US" sz="3200" dirty="0"/>
              <a:t>Generic Environmental </a:t>
            </a:r>
            <a:br>
              <a:rPr lang="en-US" sz="3200" dirty="0"/>
            </a:br>
            <a:r>
              <a:rPr lang="en-US" sz="3200" dirty="0"/>
              <a:t>Impact Statement</a:t>
            </a:r>
            <a:br>
              <a:rPr lang="en-US" sz="3200" dirty="0"/>
            </a:br>
            <a:r>
              <a:rPr lang="en-US" sz="3200" dirty="0"/>
              <a:t>and Proposed Rule</a:t>
            </a:r>
          </a:p>
        </p:txBody>
      </p:sp>
      <p:sp>
        <p:nvSpPr>
          <p:cNvPr id="3" name="Subtitle 2">
            <a:extLst>
              <a:ext uri="{FF2B5EF4-FFF2-40B4-BE49-F238E27FC236}">
                <a16:creationId xmlns:a16="http://schemas.microsoft.com/office/drawing/2014/main" id="{C9314680-B850-00F3-20ED-CDC18542B1AB}"/>
              </a:ext>
            </a:extLst>
          </p:cNvPr>
          <p:cNvSpPr>
            <a:spLocks noGrp="1"/>
          </p:cNvSpPr>
          <p:nvPr>
            <p:ph type="subTitle" idx="1"/>
          </p:nvPr>
        </p:nvSpPr>
        <p:spPr/>
        <p:txBody>
          <a:bodyPr/>
          <a:lstStyle/>
          <a:p>
            <a:r>
              <a:rPr lang="en-US" dirty="0"/>
              <a:t>Senior Project Manager</a:t>
            </a:r>
            <a:endParaRPr lang="en-US"/>
          </a:p>
        </p:txBody>
      </p:sp>
      <p:sp>
        <p:nvSpPr>
          <p:cNvPr id="4" name="Text Placeholder 3">
            <a:extLst>
              <a:ext uri="{FF2B5EF4-FFF2-40B4-BE49-F238E27FC236}">
                <a16:creationId xmlns:a16="http://schemas.microsoft.com/office/drawing/2014/main" id="{12D72517-0DC5-685B-55E9-818622F9AE22}"/>
              </a:ext>
            </a:extLst>
          </p:cNvPr>
          <p:cNvSpPr>
            <a:spLocks noGrp="1"/>
          </p:cNvSpPr>
          <p:nvPr>
            <p:ph type="body" sz="quarter" idx="10"/>
          </p:nvPr>
        </p:nvSpPr>
        <p:spPr/>
        <p:txBody>
          <a:bodyPr/>
          <a:lstStyle/>
          <a:p>
            <a:r>
              <a:rPr lang="en-US"/>
              <a:t>Stacey Imboden</a:t>
            </a:r>
          </a:p>
        </p:txBody>
      </p:sp>
      <p:sp>
        <p:nvSpPr>
          <p:cNvPr id="5" name="Text Placeholder 4">
            <a:extLst>
              <a:ext uri="{FF2B5EF4-FFF2-40B4-BE49-F238E27FC236}">
                <a16:creationId xmlns:a16="http://schemas.microsoft.com/office/drawing/2014/main" id="{F4FC37E5-EBDB-D364-AEE3-1DBCF51777A2}"/>
              </a:ext>
            </a:extLst>
          </p:cNvPr>
          <p:cNvSpPr>
            <a:spLocks noGrp="1"/>
          </p:cNvSpPr>
          <p:nvPr>
            <p:ph type="body" sz="quarter" idx="13"/>
          </p:nvPr>
        </p:nvSpPr>
        <p:spPr>
          <a:xfrm>
            <a:off x="1073823" y="4541017"/>
            <a:ext cx="6426794" cy="388261"/>
          </a:xfrm>
        </p:spPr>
        <p:txBody>
          <a:bodyPr/>
          <a:lstStyle/>
          <a:p>
            <a:r>
              <a:rPr lang="en-US" dirty="0"/>
              <a:t>NRC Office of Nuclear Material Safety and Safeguards</a:t>
            </a:r>
            <a:endParaRPr lang="en-US"/>
          </a:p>
        </p:txBody>
      </p:sp>
    </p:spTree>
    <p:extLst>
      <p:ext uri="{BB962C8B-B14F-4D97-AF65-F5344CB8AC3E}">
        <p14:creationId xmlns:p14="http://schemas.microsoft.com/office/powerpoint/2010/main" val="65380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Process and Methodology </a:t>
            </a:r>
            <a:r>
              <a:rPr lang="en-US" b="0" i="1"/>
              <a:t>(continued)</a:t>
            </a:r>
            <a:endParaRPr lang="en-US"/>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normAutofit fontScale="92500" lnSpcReduction="20000"/>
          </a:bodyPr>
          <a:lstStyle/>
          <a:p>
            <a:pPr marL="0" indent="0">
              <a:buNone/>
            </a:pPr>
            <a:r>
              <a:rPr lang="en-US"/>
              <a:t>Each issue was assigned a category as follows:</a:t>
            </a:r>
          </a:p>
          <a:p>
            <a:r>
              <a:rPr lang="en-US" b="1">
                <a:solidFill>
                  <a:schemeClr val="tx2"/>
                </a:solidFill>
              </a:rPr>
              <a:t>Category 1 issues </a:t>
            </a:r>
            <a:r>
              <a:rPr lang="en-US"/>
              <a:t>– environmental issues for which a generic analysis concluding SMALL adverse environmental impacts is possible, provided that relevant values and assumptions in the PPE and SPE are met, or beneficial impacts</a:t>
            </a:r>
          </a:p>
          <a:p>
            <a:r>
              <a:rPr lang="en-US" b="1">
                <a:solidFill>
                  <a:srgbClr val="E45E00"/>
                </a:solidFill>
              </a:rPr>
              <a:t>Category 2 issues</a:t>
            </a:r>
            <a:r>
              <a:rPr lang="en-US">
                <a:solidFill>
                  <a:srgbClr val="E45E00"/>
                </a:solidFill>
              </a:rPr>
              <a:t> </a:t>
            </a:r>
            <a:r>
              <a:rPr lang="en-US"/>
              <a:t>– environmental issues for which a meaningful generic analysis of environmental impacts is not possible because the issue requires consideration of project-specific information</a:t>
            </a:r>
          </a:p>
          <a:p>
            <a:r>
              <a:rPr lang="en-US" b="1">
                <a:solidFill>
                  <a:srgbClr val="00B050"/>
                </a:solidFill>
              </a:rPr>
              <a:t>N/A (Uncertain) issues</a:t>
            </a:r>
            <a:r>
              <a:rPr lang="en-US">
                <a:solidFill>
                  <a:srgbClr val="00B050"/>
                </a:solidFill>
              </a:rPr>
              <a:t> </a:t>
            </a:r>
            <a:r>
              <a:rPr lang="en-US"/>
              <a:t>– environmental impacts of these issues are uncertain</a:t>
            </a:r>
          </a:p>
        </p:txBody>
      </p:sp>
    </p:spTree>
    <p:extLst>
      <p:ext uri="{BB962C8B-B14F-4D97-AF65-F5344CB8AC3E}">
        <p14:creationId xmlns:p14="http://schemas.microsoft.com/office/powerpoint/2010/main" val="7763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Preliminary Findings</a:t>
            </a:r>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normAutofit fontScale="92500"/>
          </a:bodyPr>
          <a:lstStyle/>
          <a:p>
            <a:r>
              <a:rPr lang="en-US"/>
              <a:t>122 total issues in 16 environmental resource areas:</a:t>
            </a:r>
          </a:p>
          <a:p>
            <a:pPr lvl="1">
              <a:buSzPct val="70000"/>
            </a:pPr>
            <a:r>
              <a:rPr lang="en-US"/>
              <a:t>100 Category 1 issues</a:t>
            </a:r>
          </a:p>
          <a:p>
            <a:pPr lvl="1">
              <a:buSzPct val="70000"/>
            </a:pPr>
            <a:r>
              <a:rPr lang="en-US"/>
              <a:t>20 Category 2 issues</a:t>
            </a:r>
          </a:p>
          <a:p>
            <a:pPr lvl="1">
              <a:buSzPct val="70000"/>
            </a:pPr>
            <a:r>
              <a:rPr lang="en-US"/>
              <a:t>2 N/A (Uncertain) issues</a:t>
            </a:r>
          </a:p>
          <a:p>
            <a:r>
              <a:rPr lang="en-US"/>
              <a:t>Table 4-1 of the NR GEIS includes a list of all issues and relevant PPE/SPE values and assumptions, as applicable:</a:t>
            </a:r>
          </a:p>
          <a:p>
            <a:pPr lvl="1">
              <a:buSzPct val="70000"/>
            </a:pPr>
            <a:r>
              <a:rPr lang="en-US"/>
              <a:t>The bases for these values and assumptions are included in Appendix G of the NR GEIS</a:t>
            </a:r>
          </a:p>
          <a:p>
            <a:pPr lvl="1">
              <a:buSzPct val="70000"/>
            </a:pPr>
            <a:r>
              <a:rPr lang="en-US"/>
              <a:t>NRC proposes to codify these generic findings (Category 1 issues) in 10 CFR Part 51</a:t>
            </a:r>
            <a:endParaRPr lang="en-US" sz="2800"/>
          </a:p>
        </p:txBody>
      </p:sp>
    </p:spTree>
    <p:extLst>
      <p:ext uri="{BB962C8B-B14F-4D97-AF65-F5344CB8AC3E}">
        <p14:creationId xmlns:p14="http://schemas.microsoft.com/office/powerpoint/2010/main" val="239635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Category 1 Issue Example</a:t>
            </a:r>
          </a:p>
        </p:txBody>
      </p:sp>
      <p:graphicFrame>
        <p:nvGraphicFramePr>
          <p:cNvPr id="4" name="Content Placeholder 5">
            <a:extLst>
              <a:ext uri="{FF2B5EF4-FFF2-40B4-BE49-F238E27FC236}">
                <a16:creationId xmlns:a16="http://schemas.microsoft.com/office/drawing/2014/main" id="{B39B2D71-A886-EF66-20E2-795A7E1235CE}"/>
              </a:ext>
            </a:extLst>
          </p:cNvPr>
          <p:cNvGraphicFramePr>
            <a:graphicFrameLocks/>
          </p:cNvGraphicFramePr>
          <p:nvPr>
            <p:extLst>
              <p:ext uri="{D42A27DB-BD31-4B8C-83A1-F6EECF244321}">
                <p14:modId xmlns:p14="http://schemas.microsoft.com/office/powerpoint/2010/main" val="2152066883"/>
              </p:ext>
            </p:extLst>
          </p:nvPr>
        </p:nvGraphicFramePr>
        <p:xfrm>
          <a:off x="1249354" y="1485134"/>
          <a:ext cx="11697129" cy="5460138"/>
        </p:xfrm>
        <a:graphic>
          <a:graphicData uri="http://schemas.openxmlformats.org/drawingml/2006/table">
            <a:tbl>
              <a:tblPr firstRow="1" bandRow="1"/>
              <a:tblGrid>
                <a:gridCol w="1565282">
                  <a:extLst>
                    <a:ext uri="{9D8B030D-6E8A-4147-A177-3AD203B41FA5}">
                      <a16:colId xmlns:a16="http://schemas.microsoft.com/office/drawing/2014/main" val="4110393090"/>
                    </a:ext>
                  </a:extLst>
                </a:gridCol>
                <a:gridCol w="1258256">
                  <a:extLst>
                    <a:ext uri="{9D8B030D-6E8A-4147-A177-3AD203B41FA5}">
                      <a16:colId xmlns:a16="http://schemas.microsoft.com/office/drawing/2014/main" val="2333894442"/>
                    </a:ext>
                  </a:extLst>
                </a:gridCol>
                <a:gridCol w="8873591">
                  <a:extLst>
                    <a:ext uri="{9D8B030D-6E8A-4147-A177-3AD203B41FA5}">
                      <a16:colId xmlns:a16="http://schemas.microsoft.com/office/drawing/2014/main" val="1001321067"/>
                    </a:ext>
                  </a:extLst>
                </a:gridCol>
              </a:tblGrid>
              <a:tr h="292229">
                <a:tc>
                  <a:txBody>
                    <a:bodyPr/>
                    <a:lstStyle>
                      <a:lvl1pPr marL="0" algn="l" defTabSz="1036290" rtl="0" eaLnBrk="1" latinLnBrk="0" hangingPunct="1">
                        <a:defRPr sz="2040" b="1" kern="1200">
                          <a:solidFill>
                            <a:schemeClr val="lt1"/>
                          </a:solidFill>
                          <a:latin typeface="Arial"/>
                        </a:defRPr>
                      </a:lvl1pPr>
                      <a:lvl2pPr marL="518145" algn="l" defTabSz="1036290" rtl="0" eaLnBrk="1" latinLnBrk="0" hangingPunct="1">
                        <a:defRPr sz="2040" b="1" kern="1200">
                          <a:solidFill>
                            <a:schemeClr val="lt1"/>
                          </a:solidFill>
                          <a:latin typeface="Arial"/>
                        </a:defRPr>
                      </a:lvl2pPr>
                      <a:lvl3pPr marL="1036290" algn="l" defTabSz="1036290" rtl="0" eaLnBrk="1" latinLnBrk="0" hangingPunct="1">
                        <a:defRPr sz="2040" b="1" kern="1200">
                          <a:solidFill>
                            <a:schemeClr val="lt1"/>
                          </a:solidFill>
                          <a:latin typeface="Arial"/>
                        </a:defRPr>
                      </a:lvl3pPr>
                      <a:lvl4pPr marL="1554434" algn="l" defTabSz="1036290" rtl="0" eaLnBrk="1" latinLnBrk="0" hangingPunct="1">
                        <a:defRPr sz="2040" b="1" kern="1200">
                          <a:solidFill>
                            <a:schemeClr val="lt1"/>
                          </a:solidFill>
                          <a:latin typeface="Arial"/>
                        </a:defRPr>
                      </a:lvl4pPr>
                      <a:lvl5pPr marL="2072579" algn="l" defTabSz="1036290" rtl="0" eaLnBrk="1" latinLnBrk="0" hangingPunct="1">
                        <a:defRPr sz="2040" b="1" kern="1200">
                          <a:solidFill>
                            <a:schemeClr val="lt1"/>
                          </a:solidFill>
                          <a:latin typeface="Arial"/>
                        </a:defRPr>
                      </a:lvl5pPr>
                      <a:lvl6pPr marL="2590724" algn="l" defTabSz="1036290" rtl="0" eaLnBrk="1" latinLnBrk="0" hangingPunct="1">
                        <a:defRPr sz="2040" b="1" kern="1200">
                          <a:solidFill>
                            <a:schemeClr val="lt1"/>
                          </a:solidFill>
                          <a:latin typeface="Arial"/>
                        </a:defRPr>
                      </a:lvl6pPr>
                      <a:lvl7pPr marL="3108869" algn="l" defTabSz="1036290" rtl="0" eaLnBrk="1" latinLnBrk="0" hangingPunct="1">
                        <a:defRPr sz="2040" b="1" kern="1200">
                          <a:solidFill>
                            <a:schemeClr val="lt1"/>
                          </a:solidFill>
                          <a:latin typeface="Arial"/>
                        </a:defRPr>
                      </a:lvl7pPr>
                      <a:lvl8pPr marL="3627013" algn="l" defTabSz="1036290" rtl="0" eaLnBrk="1" latinLnBrk="0" hangingPunct="1">
                        <a:defRPr sz="2040" b="1" kern="1200">
                          <a:solidFill>
                            <a:schemeClr val="lt1"/>
                          </a:solidFill>
                          <a:latin typeface="Arial"/>
                        </a:defRPr>
                      </a:lvl8pPr>
                      <a:lvl9pPr marL="4145158" algn="l" defTabSz="1036290" rtl="0" eaLnBrk="1" latinLnBrk="0" hangingPunct="1">
                        <a:defRPr sz="2040" b="1" kern="1200">
                          <a:solidFill>
                            <a:schemeClr val="lt1"/>
                          </a:solidFill>
                          <a:latin typeface="Arial"/>
                        </a:defRPr>
                      </a:lvl9pPr>
                    </a:lstStyle>
                    <a:p>
                      <a:pPr marL="0" marR="0" algn="ctr">
                        <a:spcBef>
                          <a:spcPts val="0"/>
                        </a:spcBef>
                        <a:spcAft>
                          <a:spcPts val="0"/>
                        </a:spcAft>
                      </a:pPr>
                      <a:r>
                        <a:rPr lang="en-US" sz="2000" b="1" i="0">
                          <a:effectLst/>
                          <a:latin typeface="Arial" panose="020B0604020202020204" pitchFamily="34" charset="0"/>
                          <a:cs typeface="Arial" panose="020B0604020202020204" pitchFamily="34" charset="0"/>
                        </a:rPr>
                        <a:t>ISSUE</a:t>
                      </a:r>
                      <a:endParaRPr lang="en-US" sz="2000" b="1" i="0">
                        <a:effectLst/>
                        <a:latin typeface="Arial" panose="020B0604020202020204" pitchFamily="34" charset="0"/>
                        <a:ea typeface="Times New Roman" panose="02020603050405020304" pitchFamily="18" charset="0"/>
                        <a:cs typeface="Arial" panose="020B0604020202020204" pitchFamily="34" charset="0"/>
                      </a:endParaRPr>
                    </a:p>
                  </a:txBody>
                  <a:tcPr marL="17349" marR="17349" marT="17349" marB="173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E92"/>
                    </a:solidFill>
                  </a:tcPr>
                </a:tc>
                <a:tc>
                  <a:txBody>
                    <a:bodyPr/>
                    <a:lstStyle>
                      <a:lvl1pPr marL="0" algn="l" defTabSz="1036290" rtl="0" eaLnBrk="1" latinLnBrk="0" hangingPunct="1">
                        <a:defRPr sz="2040" b="1" kern="1200">
                          <a:solidFill>
                            <a:schemeClr val="lt1"/>
                          </a:solidFill>
                          <a:latin typeface="Arial"/>
                        </a:defRPr>
                      </a:lvl1pPr>
                      <a:lvl2pPr marL="518145" algn="l" defTabSz="1036290" rtl="0" eaLnBrk="1" latinLnBrk="0" hangingPunct="1">
                        <a:defRPr sz="2040" b="1" kern="1200">
                          <a:solidFill>
                            <a:schemeClr val="lt1"/>
                          </a:solidFill>
                          <a:latin typeface="Arial"/>
                        </a:defRPr>
                      </a:lvl2pPr>
                      <a:lvl3pPr marL="1036290" algn="l" defTabSz="1036290" rtl="0" eaLnBrk="1" latinLnBrk="0" hangingPunct="1">
                        <a:defRPr sz="2040" b="1" kern="1200">
                          <a:solidFill>
                            <a:schemeClr val="lt1"/>
                          </a:solidFill>
                          <a:latin typeface="Arial"/>
                        </a:defRPr>
                      </a:lvl3pPr>
                      <a:lvl4pPr marL="1554434" algn="l" defTabSz="1036290" rtl="0" eaLnBrk="1" latinLnBrk="0" hangingPunct="1">
                        <a:defRPr sz="2040" b="1" kern="1200">
                          <a:solidFill>
                            <a:schemeClr val="lt1"/>
                          </a:solidFill>
                          <a:latin typeface="Arial"/>
                        </a:defRPr>
                      </a:lvl4pPr>
                      <a:lvl5pPr marL="2072579" algn="l" defTabSz="1036290" rtl="0" eaLnBrk="1" latinLnBrk="0" hangingPunct="1">
                        <a:defRPr sz="2040" b="1" kern="1200">
                          <a:solidFill>
                            <a:schemeClr val="lt1"/>
                          </a:solidFill>
                          <a:latin typeface="Arial"/>
                        </a:defRPr>
                      </a:lvl5pPr>
                      <a:lvl6pPr marL="2590724" algn="l" defTabSz="1036290" rtl="0" eaLnBrk="1" latinLnBrk="0" hangingPunct="1">
                        <a:defRPr sz="2040" b="1" kern="1200">
                          <a:solidFill>
                            <a:schemeClr val="lt1"/>
                          </a:solidFill>
                          <a:latin typeface="Arial"/>
                        </a:defRPr>
                      </a:lvl6pPr>
                      <a:lvl7pPr marL="3108869" algn="l" defTabSz="1036290" rtl="0" eaLnBrk="1" latinLnBrk="0" hangingPunct="1">
                        <a:defRPr sz="2040" b="1" kern="1200">
                          <a:solidFill>
                            <a:schemeClr val="lt1"/>
                          </a:solidFill>
                          <a:latin typeface="Arial"/>
                        </a:defRPr>
                      </a:lvl7pPr>
                      <a:lvl8pPr marL="3627013" algn="l" defTabSz="1036290" rtl="0" eaLnBrk="1" latinLnBrk="0" hangingPunct="1">
                        <a:defRPr sz="2040" b="1" kern="1200">
                          <a:solidFill>
                            <a:schemeClr val="lt1"/>
                          </a:solidFill>
                          <a:latin typeface="Arial"/>
                        </a:defRPr>
                      </a:lvl8pPr>
                      <a:lvl9pPr marL="4145158" algn="l" defTabSz="1036290" rtl="0" eaLnBrk="1" latinLnBrk="0" hangingPunct="1">
                        <a:defRPr sz="2040" b="1" kern="1200">
                          <a:solidFill>
                            <a:schemeClr val="lt1"/>
                          </a:solidFill>
                          <a:latin typeface="Arial"/>
                        </a:defRPr>
                      </a:lvl9pPr>
                    </a:lstStyle>
                    <a:p>
                      <a:pPr marL="0" marR="0" algn="ctr">
                        <a:spcBef>
                          <a:spcPts val="0"/>
                        </a:spcBef>
                        <a:spcAft>
                          <a:spcPts val="0"/>
                        </a:spcAft>
                      </a:pPr>
                      <a:r>
                        <a:rPr lang="en-US" sz="2000" b="1" i="0">
                          <a:effectLst/>
                          <a:latin typeface="Arial" panose="020B0604020202020204" pitchFamily="34" charset="0"/>
                          <a:cs typeface="Arial" panose="020B0604020202020204" pitchFamily="34" charset="0"/>
                        </a:rPr>
                        <a:t>FINDING</a:t>
                      </a:r>
                      <a:endParaRPr lang="en-US" sz="2000" b="1" i="0">
                        <a:effectLst/>
                        <a:latin typeface="Arial" panose="020B0604020202020204" pitchFamily="34" charset="0"/>
                        <a:ea typeface="Times New Roman" panose="02020603050405020304" pitchFamily="18" charset="0"/>
                        <a:cs typeface="Arial" panose="020B0604020202020204" pitchFamily="34" charset="0"/>
                      </a:endParaRPr>
                    </a:p>
                  </a:txBody>
                  <a:tcPr marL="17349" marR="17349" marT="17349" marB="173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E92"/>
                    </a:solidFill>
                  </a:tcPr>
                </a:tc>
                <a:tc>
                  <a:txBody>
                    <a:bodyPr/>
                    <a:lstStyle>
                      <a:lvl1pPr marL="0" algn="l" defTabSz="1036290" rtl="0" eaLnBrk="1" latinLnBrk="0" hangingPunct="1">
                        <a:defRPr sz="2040" b="1" kern="1200">
                          <a:solidFill>
                            <a:schemeClr val="lt1"/>
                          </a:solidFill>
                          <a:latin typeface="Arial"/>
                        </a:defRPr>
                      </a:lvl1pPr>
                      <a:lvl2pPr marL="518145" algn="l" defTabSz="1036290" rtl="0" eaLnBrk="1" latinLnBrk="0" hangingPunct="1">
                        <a:defRPr sz="2040" b="1" kern="1200">
                          <a:solidFill>
                            <a:schemeClr val="lt1"/>
                          </a:solidFill>
                          <a:latin typeface="Arial"/>
                        </a:defRPr>
                      </a:lvl2pPr>
                      <a:lvl3pPr marL="1036290" algn="l" defTabSz="1036290" rtl="0" eaLnBrk="1" latinLnBrk="0" hangingPunct="1">
                        <a:defRPr sz="2040" b="1" kern="1200">
                          <a:solidFill>
                            <a:schemeClr val="lt1"/>
                          </a:solidFill>
                          <a:latin typeface="Arial"/>
                        </a:defRPr>
                      </a:lvl3pPr>
                      <a:lvl4pPr marL="1554434" algn="l" defTabSz="1036290" rtl="0" eaLnBrk="1" latinLnBrk="0" hangingPunct="1">
                        <a:defRPr sz="2040" b="1" kern="1200">
                          <a:solidFill>
                            <a:schemeClr val="lt1"/>
                          </a:solidFill>
                          <a:latin typeface="Arial"/>
                        </a:defRPr>
                      </a:lvl4pPr>
                      <a:lvl5pPr marL="2072579" algn="l" defTabSz="1036290" rtl="0" eaLnBrk="1" latinLnBrk="0" hangingPunct="1">
                        <a:defRPr sz="2040" b="1" kern="1200">
                          <a:solidFill>
                            <a:schemeClr val="lt1"/>
                          </a:solidFill>
                          <a:latin typeface="Arial"/>
                        </a:defRPr>
                      </a:lvl5pPr>
                      <a:lvl6pPr marL="2590724" algn="l" defTabSz="1036290" rtl="0" eaLnBrk="1" latinLnBrk="0" hangingPunct="1">
                        <a:defRPr sz="2040" b="1" kern="1200">
                          <a:solidFill>
                            <a:schemeClr val="lt1"/>
                          </a:solidFill>
                          <a:latin typeface="Arial"/>
                        </a:defRPr>
                      </a:lvl6pPr>
                      <a:lvl7pPr marL="3108869" algn="l" defTabSz="1036290" rtl="0" eaLnBrk="1" latinLnBrk="0" hangingPunct="1">
                        <a:defRPr sz="2040" b="1" kern="1200">
                          <a:solidFill>
                            <a:schemeClr val="lt1"/>
                          </a:solidFill>
                          <a:latin typeface="Arial"/>
                        </a:defRPr>
                      </a:lvl7pPr>
                      <a:lvl8pPr marL="3627013" algn="l" defTabSz="1036290" rtl="0" eaLnBrk="1" latinLnBrk="0" hangingPunct="1">
                        <a:defRPr sz="2040" b="1" kern="1200">
                          <a:solidFill>
                            <a:schemeClr val="lt1"/>
                          </a:solidFill>
                          <a:latin typeface="Arial"/>
                        </a:defRPr>
                      </a:lvl8pPr>
                      <a:lvl9pPr marL="4145158" algn="l" defTabSz="1036290" rtl="0" eaLnBrk="1" latinLnBrk="0" hangingPunct="1">
                        <a:defRPr sz="2040" b="1" kern="1200">
                          <a:solidFill>
                            <a:schemeClr val="lt1"/>
                          </a:solidFill>
                          <a:latin typeface="Arial"/>
                        </a:defRPr>
                      </a:lvl9pPr>
                    </a:lstStyle>
                    <a:p>
                      <a:pPr marL="0" marR="0" lvl="0" indent="0" algn="ctr">
                        <a:spcBef>
                          <a:spcPts val="0"/>
                        </a:spcBef>
                        <a:spcAft>
                          <a:spcPts val="0"/>
                        </a:spcAft>
                        <a:buFont typeface="Symbol" panose="05050102010706020507" pitchFamily="18" charset="2"/>
                        <a:buNone/>
                      </a:pPr>
                      <a:r>
                        <a:rPr lang="en-US" sz="2000" b="1" i="0">
                          <a:effectLst/>
                          <a:latin typeface="Arial" panose="020B0604020202020204" pitchFamily="34" charset="0"/>
                          <a:cs typeface="Arial" panose="020B0604020202020204" pitchFamily="34" charset="0"/>
                        </a:rPr>
                        <a:t>PPE/SPE VALUES AND ASSUMPTIONS</a:t>
                      </a:r>
                      <a:endParaRPr lang="en-US" sz="2000" b="1" i="0">
                        <a:effectLst/>
                        <a:latin typeface="Arial" panose="020B0604020202020204" pitchFamily="34" charset="0"/>
                        <a:ea typeface="Times New Roman" panose="02020603050405020304" pitchFamily="18" charset="0"/>
                        <a:cs typeface="Arial" panose="020B0604020202020204" pitchFamily="34" charset="0"/>
                      </a:endParaRPr>
                    </a:p>
                  </a:txBody>
                  <a:tcPr marL="17349" marR="17349" marT="17349" marB="173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E92"/>
                    </a:solidFill>
                  </a:tcPr>
                </a:tc>
                <a:extLst>
                  <a:ext uri="{0D108BD9-81ED-4DB2-BD59-A6C34878D82A}">
                    <a16:rowId xmlns:a16="http://schemas.microsoft.com/office/drawing/2014/main" val="3258212984"/>
                  </a:ext>
                </a:extLst>
              </a:tr>
              <a:tr h="4407680">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lgn="l">
                        <a:spcBef>
                          <a:spcPts val="0"/>
                        </a:spcBef>
                        <a:spcAft>
                          <a:spcPts val="0"/>
                        </a:spcAft>
                      </a:pPr>
                      <a:r>
                        <a:rPr lang="en-US" sz="1800" b="1" kern="1200" dirty="0">
                          <a:solidFill>
                            <a:schemeClr val="tx1"/>
                          </a:solidFill>
                          <a:effectLst/>
                          <a:latin typeface="Arial" panose="020B0604020202020204" pitchFamily="34" charset="0"/>
                          <a:cs typeface="Arial" panose="020B0604020202020204" pitchFamily="34" charset="0"/>
                        </a:rPr>
                        <a:t>Onsite Land Use </a:t>
                      </a:r>
                      <a:endParaRPr lang="en-US" sz="1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R="17349" marT="91440" marB="17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B3B3">
                        <a:lumMod val="20000"/>
                        <a:lumOff val="80000"/>
                      </a:srgbClr>
                    </a:solidFill>
                  </a:tcPr>
                </a:tc>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lgn="l">
                        <a:spcBef>
                          <a:spcPts val="0"/>
                        </a:spcBef>
                        <a:spcAft>
                          <a:spcPts val="0"/>
                        </a:spcAft>
                      </a:pPr>
                      <a:r>
                        <a:rPr lang="en-US" sz="1800" b="0" i="0" kern="1200">
                          <a:solidFill>
                            <a:schemeClr val="tx1"/>
                          </a:solidFill>
                          <a:effectLst/>
                          <a:latin typeface="Arial Narrow" panose="020B0604020202020204" pitchFamily="34" charset="0"/>
                          <a:cs typeface="Arial Narrow" panose="020B0604020202020204" pitchFamily="34" charset="0"/>
                        </a:rPr>
                        <a:t>Small</a:t>
                      </a:r>
                      <a:endParaRPr lang="en-US" sz="1800" b="0" i="0" kern="120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R="17349" marT="91440" marB="173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B3B3">
                        <a:lumMod val="20000"/>
                        <a:lumOff val="80000"/>
                      </a:srgbClr>
                    </a:solidFill>
                  </a:tcPr>
                </a:tc>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171450" marR="0" lvl="0" indent="-171450" algn="l" defTabSz="1097280" rtl="0" eaLnBrk="1" latinLnBrk="0" hangingPunct="1">
                        <a:spcBef>
                          <a:spcPts val="0"/>
                        </a:spcBef>
                        <a:spcAft>
                          <a:spcPts val="0"/>
                        </a:spcAft>
                        <a:buFont typeface="Arial" panose="020B0604020202020204" pitchFamily="34" charset="0"/>
                        <a:buChar char="•"/>
                        <a:tabLst>
                          <a:tab pos="228600" algn="l"/>
                          <a:tab pos="274320" algn="l"/>
                        </a:tabLst>
                      </a:pPr>
                      <a:r>
                        <a:rPr lang="en-US" sz="1800" b="0" i="0" kern="1200" dirty="0">
                          <a:solidFill>
                            <a:schemeClr val="tx1"/>
                          </a:solidFill>
                          <a:effectLst/>
                          <a:latin typeface="Arial Narrow" panose="020B0604020202020204" pitchFamily="34" charset="0"/>
                          <a:cs typeface="Arial Narrow" panose="020B0604020202020204" pitchFamily="34" charset="0"/>
                        </a:rPr>
                        <a:t>The proposed project, including any associated land uses, complies with NRC siting regulations in 10 CFR Part 100.</a:t>
                      </a:r>
                    </a:p>
                    <a:p>
                      <a:pPr marL="171450" marR="0" lvl="0" indent="-171450" algn="l" defTabSz="1097280" rtl="0" eaLnBrk="1" latinLnBrk="0" hangingPunct="1">
                        <a:spcBef>
                          <a:spcPts val="0"/>
                        </a:spcBef>
                        <a:spcAft>
                          <a:spcPts val="0"/>
                        </a:spcAft>
                        <a:buFont typeface="Arial" panose="020B0604020202020204" pitchFamily="34" charset="0"/>
                        <a:buChar char="•"/>
                        <a:tabLst>
                          <a:tab pos="228600" algn="l"/>
                          <a:tab pos="274320" algn="l"/>
                        </a:tabLst>
                      </a:pPr>
                      <a:r>
                        <a:rPr lang="en-US" sz="1800" b="0" i="0" kern="1200" dirty="0">
                          <a:solidFill>
                            <a:schemeClr val="tx1"/>
                          </a:solidFill>
                          <a:effectLst/>
                          <a:latin typeface="Arial Narrow" panose="020B0604020202020204" pitchFamily="34" charset="0"/>
                          <a:cs typeface="Arial Narrow" panose="020B0604020202020204" pitchFamily="34" charset="0"/>
                        </a:rPr>
                        <a:t>The site size is 100 ac or less.</a:t>
                      </a:r>
                    </a:p>
                    <a:p>
                      <a:pPr marL="171450" marR="0" lvl="0" indent="-171450" algn="l" defTabSz="1097280" rtl="0" eaLnBrk="1" latinLnBrk="0" hangingPunct="1">
                        <a:spcBef>
                          <a:spcPts val="0"/>
                        </a:spcBef>
                        <a:spcAft>
                          <a:spcPts val="0"/>
                        </a:spcAft>
                        <a:buFont typeface="Arial" panose="020B0604020202020204" pitchFamily="34" charset="0"/>
                        <a:buChar char="•"/>
                        <a:tabLst>
                          <a:tab pos="228600" algn="l"/>
                          <a:tab pos="274320" algn="l"/>
                        </a:tabLst>
                      </a:pPr>
                      <a:r>
                        <a:rPr lang="en-US" sz="1800" b="0" i="0" kern="1200" dirty="0">
                          <a:solidFill>
                            <a:schemeClr val="tx1"/>
                          </a:solidFill>
                          <a:effectLst/>
                          <a:latin typeface="Arial Narrow" panose="020B0604020202020204" pitchFamily="34" charset="0"/>
                          <a:cs typeface="Arial Narrow" panose="020B0604020202020204" pitchFamily="34" charset="0"/>
                        </a:rPr>
                        <a:t>The permanent footprint of disturbance includes 30 ac or less of vegetated lands, and the temporary footprint of disturbance includes no more than an additional 20 ac or less of vegetated lands.</a:t>
                      </a:r>
                    </a:p>
                    <a:p>
                      <a:pPr marL="171450" marR="0" lvl="0" indent="-171450" algn="l" defTabSz="1097280" rtl="0" eaLnBrk="1" latinLnBrk="0" hangingPunct="1">
                        <a:spcBef>
                          <a:spcPts val="0"/>
                        </a:spcBef>
                        <a:spcAft>
                          <a:spcPts val="0"/>
                        </a:spcAft>
                        <a:buFont typeface="Arial" panose="020B0604020202020204" pitchFamily="34" charset="0"/>
                        <a:buChar char="•"/>
                        <a:tabLst>
                          <a:tab pos="228600" algn="l"/>
                          <a:tab pos="274320" algn="l"/>
                        </a:tabLst>
                      </a:pPr>
                      <a:r>
                        <a:rPr lang="en-US" sz="1800" b="0" i="0" kern="1200" dirty="0">
                          <a:solidFill>
                            <a:schemeClr val="tx1"/>
                          </a:solidFill>
                          <a:effectLst/>
                          <a:latin typeface="Arial Narrow" panose="020B0604020202020204" pitchFamily="34" charset="0"/>
                          <a:cs typeface="Arial Narrow" panose="020B0604020202020204" pitchFamily="34" charset="0"/>
                        </a:rPr>
                        <a:t>The proposed project complies with the site’s zoning and is consistent with any relevant land use plans or comprehensive plans.</a:t>
                      </a:r>
                    </a:p>
                    <a:p>
                      <a:pPr marL="171450" marR="0" lvl="0" indent="-171450" algn="l" defTabSz="1097280" rtl="0" eaLnBrk="1" latinLnBrk="0" hangingPunct="1">
                        <a:spcBef>
                          <a:spcPts val="0"/>
                        </a:spcBef>
                        <a:spcAft>
                          <a:spcPts val="0"/>
                        </a:spcAft>
                        <a:buFont typeface="Arial" panose="020B0604020202020204" pitchFamily="34" charset="0"/>
                        <a:buChar char="•"/>
                        <a:tabLst>
                          <a:tab pos="228600" algn="l"/>
                          <a:tab pos="274320" algn="l"/>
                        </a:tabLst>
                      </a:pPr>
                      <a:r>
                        <a:rPr lang="en-US" sz="1800" b="0" i="0" kern="1200" dirty="0">
                          <a:solidFill>
                            <a:schemeClr val="tx1"/>
                          </a:solidFill>
                          <a:effectLst/>
                          <a:latin typeface="Arial Narrow" panose="020B0604020202020204" pitchFamily="34" charset="0"/>
                          <a:cs typeface="Arial Narrow" panose="020B0604020202020204" pitchFamily="34" charset="0"/>
                        </a:rPr>
                        <a:t>The site would not be situated closer than 0.5 mi to existing residential areas or 1.0 mi to sensitive land uses such as Federal, State, or local parks; wildlife refuges; conservation lands; Wild and Scenic Rivers; or Natural Heritage Rivers.</a:t>
                      </a:r>
                    </a:p>
                    <a:p>
                      <a:pPr marL="171450" marR="0" lvl="0" indent="-171450" algn="l" defTabSz="1097280" rtl="0" eaLnBrk="1" latinLnBrk="0" hangingPunct="1">
                        <a:spcBef>
                          <a:spcPts val="0"/>
                        </a:spcBef>
                        <a:spcAft>
                          <a:spcPts val="0"/>
                        </a:spcAft>
                        <a:buFont typeface="Arial" panose="020B0604020202020204" pitchFamily="34" charset="0"/>
                        <a:buChar char="•"/>
                        <a:tabLst>
                          <a:tab pos="228600" algn="l"/>
                          <a:tab pos="274320" algn="l"/>
                        </a:tabLst>
                      </a:pPr>
                      <a:r>
                        <a:rPr lang="en-US" sz="1800" b="0" i="0" kern="1200" dirty="0">
                          <a:solidFill>
                            <a:schemeClr val="tx1"/>
                          </a:solidFill>
                          <a:effectLst/>
                          <a:latin typeface="Arial Narrow" panose="020B0604020202020204" pitchFamily="34" charset="0"/>
                          <a:cs typeface="Arial Narrow" panose="020B0604020202020204" pitchFamily="34" charset="0"/>
                        </a:rPr>
                        <a:t>The site does not have a history of past industrial use capable of leaving a legacy of contamination requiring cleanup to protect human health and the environment.</a:t>
                      </a:r>
                    </a:p>
                    <a:p>
                      <a:pPr marL="171450" marR="0" lvl="0" indent="-171450" algn="l" defTabSz="1097280" rtl="0" eaLnBrk="1" latinLnBrk="0" hangingPunct="1">
                        <a:spcBef>
                          <a:spcPts val="0"/>
                        </a:spcBef>
                        <a:spcAft>
                          <a:spcPts val="0"/>
                        </a:spcAft>
                        <a:buFont typeface="Arial" panose="020B0604020202020204" pitchFamily="34" charset="0"/>
                        <a:buChar char="•"/>
                        <a:tabLst>
                          <a:tab pos="228600" algn="l"/>
                          <a:tab pos="274320" algn="l"/>
                        </a:tabLst>
                      </a:pPr>
                      <a:r>
                        <a:rPr lang="en-US" sz="1800" b="0" i="0" kern="1200" dirty="0">
                          <a:solidFill>
                            <a:schemeClr val="tx1"/>
                          </a:solidFill>
                          <a:effectLst/>
                          <a:latin typeface="Arial Narrow" panose="020B0604020202020204" pitchFamily="34" charset="0"/>
                          <a:cs typeface="Arial Narrow" panose="020B0604020202020204" pitchFamily="34" charset="0"/>
                        </a:rPr>
                        <a:t>The total wetland loss from use of the site, including use of any offsite rights-of-way, would be no more than 0.5 ac.</a:t>
                      </a:r>
                    </a:p>
                    <a:p>
                      <a:pPr marL="171450" marR="0" lvl="0" indent="-171450" algn="l" defTabSz="1097280" rtl="0" eaLnBrk="1" latinLnBrk="0" hangingPunct="1">
                        <a:spcBef>
                          <a:spcPts val="0"/>
                        </a:spcBef>
                        <a:spcAft>
                          <a:spcPts val="0"/>
                        </a:spcAft>
                        <a:buFont typeface="Arial" panose="020B0604020202020204" pitchFamily="34" charset="0"/>
                        <a:buChar char="•"/>
                        <a:tabLst>
                          <a:tab pos="228600" algn="l"/>
                          <a:tab pos="274320" algn="l"/>
                        </a:tabLst>
                      </a:pPr>
                      <a:r>
                        <a:rPr lang="en-US" sz="1800" b="0" i="0" kern="1200" dirty="0">
                          <a:solidFill>
                            <a:schemeClr val="tx1"/>
                          </a:solidFill>
                          <a:effectLst/>
                          <a:latin typeface="Arial Narrow" panose="020B0604020202020204" pitchFamily="34" charset="0"/>
                          <a:cs typeface="Arial Narrow" panose="020B0604020202020204" pitchFamily="34" charset="0"/>
                        </a:rPr>
                        <a:t>Best management practices for erosion, sediment control, and stormwater management would be used.</a:t>
                      </a:r>
                    </a:p>
                    <a:p>
                      <a:pPr marL="171450" marR="0" lvl="0" indent="-171450" algn="l" defTabSz="1097280" rtl="0" eaLnBrk="1" latinLnBrk="0" hangingPunct="1">
                        <a:spcBef>
                          <a:spcPts val="0"/>
                        </a:spcBef>
                        <a:spcAft>
                          <a:spcPts val="0"/>
                        </a:spcAft>
                        <a:buFont typeface="Arial" panose="020B0604020202020204" pitchFamily="34" charset="0"/>
                        <a:buChar char="•"/>
                        <a:tabLst>
                          <a:tab pos="228600" algn="l"/>
                          <a:tab pos="274320" algn="l"/>
                        </a:tabLst>
                      </a:pPr>
                      <a:r>
                        <a:rPr lang="en-US" sz="1800" b="0" i="0" kern="1200" dirty="0">
                          <a:solidFill>
                            <a:schemeClr val="tx1"/>
                          </a:solidFill>
                          <a:effectLst/>
                          <a:latin typeface="Arial Narrow" panose="020B0604020202020204" pitchFamily="34" charset="0"/>
                          <a:cs typeface="Arial Narrow" panose="020B0604020202020204" pitchFamily="34" charset="0"/>
                        </a:rPr>
                        <a:t>Compliance with any mitigation measures established through zoning ordinances, local building permits, site use permits, or other land use authorizations.</a:t>
                      </a:r>
                      <a:endParaRPr lang="en-US" sz="1800" b="0" i="0" kern="1200" dirty="0">
                        <a:solidFill>
                          <a:schemeClr val="tx1"/>
                        </a:solidFill>
                        <a:effectLst/>
                        <a:latin typeface="Arial Narrow" panose="020B0604020202020204" pitchFamily="34" charset="0"/>
                        <a:ea typeface="+mn-ea"/>
                        <a:cs typeface="Arial Narrow" panose="020B0604020202020204"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B3B3">
                        <a:lumMod val="20000"/>
                        <a:lumOff val="80000"/>
                      </a:srgbClr>
                    </a:solidFill>
                  </a:tcPr>
                </a:tc>
                <a:extLst>
                  <a:ext uri="{0D108BD9-81ED-4DB2-BD59-A6C34878D82A}">
                    <a16:rowId xmlns:a16="http://schemas.microsoft.com/office/drawing/2014/main" val="1595194323"/>
                  </a:ext>
                </a:extLst>
              </a:tr>
            </a:tbl>
          </a:graphicData>
        </a:graphic>
      </p:graphicFrame>
    </p:spTree>
    <p:extLst>
      <p:ext uri="{BB962C8B-B14F-4D97-AF65-F5344CB8AC3E}">
        <p14:creationId xmlns:p14="http://schemas.microsoft.com/office/powerpoint/2010/main" val="1627874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Category 2 Issue Example</a:t>
            </a:r>
          </a:p>
        </p:txBody>
      </p:sp>
      <p:graphicFrame>
        <p:nvGraphicFramePr>
          <p:cNvPr id="3" name="Content Placeholder 5">
            <a:extLst>
              <a:ext uri="{FF2B5EF4-FFF2-40B4-BE49-F238E27FC236}">
                <a16:creationId xmlns:a16="http://schemas.microsoft.com/office/drawing/2014/main" id="{0761D754-6222-F28B-5898-05BAEC216744}"/>
              </a:ext>
            </a:extLst>
          </p:cNvPr>
          <p:cNvGraphicFramePr>
            <a:graphicFrameLocks/>
          </p:cNvGraphicFramePr>
          <p:nvPr>
            <p:extLst>
              <p:ext uri="{D42A27DB-BD31-4B8C-83A1-F6EECF244321}">
                <p14:modId xmlns:p14="http://schemas.microsoft.com/office/powerpoint/2010/main" val="1615262124"/>
              </p:ext>
            </p:extLst>
          </p:nvPr>
        </p:nvGraphicFramePr>
        <p:xfrm>
          <a:off x="1241479" y="1762536"/>
          <a:ext cx="11887199" cy="2956560"/>
        </p:xfrm>
        <a:graphic>
          <a:graphicData uri="http://schemas.openxmlformats.org/drawingml/2006/table">
            <a:tbl>
              <a:tblPr firstRow="1" bandRow="1">
                <a:tableStyleId>{5C22544A-7EE6-4342-B048-85BDC9FD1C3A}</a:tableStyleId>
              </a:tblPr>
              <a:tblGrid>
                <a:gridCol w="2381390">
                  <a:extLst>
                    <a:ext uri="{9D8B030D-6E8A-4147-A177-3AD203B41FA5}">
                      <a16:colId xmlns:a16="http://schemas.microsoft.com/office/drawing/2014/main" val="4110393090"/>
                    </a:ext>
                  </a:extLst>
                </a:gridCol>
                <a:gridCol w="1451022">
                  <a:extLst>
                    <a:ext uri="{9D8B030D-6E8A-4147-A177-3AD203B41FA5}">
                      <a16:colId xmlns:a16="http://schemas.microsoft.com/office/drawing/2014/main" val="2333894442"/>
                    </a:ext>
                  </a:extLst>
                </a:gridCol>
                <a:gridCol w="8054787">
                  <a:extLst>
                    <a:ext uri="{9D8B030D-6E8A-4147-A177-3AD203B41FA5}">
                      <a16:colId xmlns:a16="http://schemas.microsoft.com/office/drawing/2014/main" val="1001321067"/>
                    </a:ext>
                  </a:extLst>
                </a:gridCol>
              </a:tblGrid>
              <a:tr h="326858">
                <a:tc>
                  <a:txBody>
                    <a:bodyPr/>
                    <a:lstStyle/>
                    <a:p>
                      <a:pPr marL="0" marR="0" algn="ctr">
                        <a:spcBef>
                          <a:spcPts val="0"/>
                        </a:spcBef>
                        <a:spcAft>
                          <a:spcPts val="0"/>
                        </a:spcAft>
                      </a:pPr>
                      <a:r>
                        <a:rPr lang="en-US" sz="2000" b="1" i="0">
                          <a:effectLst/>
                          <a:latin typeface="Arial" panose="020B0604020202020204" pitchFamily="34" charset="0"/>
                          <a:ea typeface="Times New Roman" panose="02020603050405020304" pitchFamily="18" charset="0"/>
                          <a:cs typeface="Arial" panose="020B0604020202020204" pitchFamily="34" charset="0"/>
                        </a:rPr>
                        <a:t>ISSUE</a:t>
                      </a:r>
                    </a:p>
                  </a:txBody>
                  <a:tcPr marL="17349" marR="1734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5E00"/>
                    </a:solidFill>
                  </a:tcPr>
                </a:tc>
                <a:tc>
                  <a:txBody>
                    <a:bodyPr/>
                    <a:lstStyle/>
                    <a:p>
                      <a:pPr marL="0" marR="0" algn="ctr">
                        <a:spcBef>
                          <a:spcPts val="0"/>
                        </a:spcBef>
                        <a:spcAft>
                          <a:spcPts val="0"/>
                        </a:spcAft>
                      </a:pPr>
                      <a:r>
                        <a:rPr lang="en-US" sz="2000" b="1" i="0">
                          <a:effectLst/>
                          <a:latin typeface="Arial" panose="020B0604020202020204" pitchFamily="34" charset="0"/>
                          <a:ea typeface="Times New Roman" panose="02020603050405020304" pitchFamily="18" charset="0"/>
                          <a:cs typeface="Arial" panose="020B0604020202020204" pitchFamily="34" charset="0"/>
                        </a:rPr>
                        <a:t>FINDING</a:t>
                      </a:r>
                    </a:p>
                  </a:txBody>
                  <a:tcPr marL="17349" marR="1734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5E00"/>
                    </a:solidFill>
                  </a:tcPr>
                </a:tc>
                <a:tc>
                  <a:txBody>
                    <a:bodyPr/>
                    <a:lstStyle/>
                    <a:p>
                      <a:pPr marL="0" marR="0" lvl="0" indent="0" algn="ctr">
                        <a:spcBef>
                          <a:spcPts val="0"/>
                        </a:spcBef>
                        <a:spcAft>
                          <a:spcPts val="0"/>
                        </a:spcAft>
                        <a:buFont typeface="Symbol" panose="05050102010706020507" pitchFamily="18" charset="2"/>
                        <a:buNone/>
                      </a:pPr>
                      <a:r>
                        <a:rPr lang="en-US" sz="2000" b="1" i="0">
                          <a:effectLst/>
                          <a:latin typeface="Arial" panose="020B0604020202020204" pitchFamily="34" charset="0"/>
                          <a:ea typeface="Times New Roman" panose="02020603050405020304" pitchFamily="18" charset="0"/>
                          <a:cs typeface="Arial" panose="020B0604020202020204" pitchFamily="34" charset="0"/>
                        </a:rPr>
                        <a:t>PPE/SPE VALUES AND ASSUMPTIONS</a:t>
                      </a:r>
                    </a:p>
                  </a:txBody>
                  <a:tcPr marL="17349" marR="17349"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5E00"/>
                    </a:solidFill>
                  </a:tcPr>
                </a:tc>
                <a:extLst>
                  <a:ext uri="{0D108BD9-81ED-4DB2-BD59-A6C34878D82A}">
                    <a16:rowId xmlns:a16="http://schemas.microsoft.com/office/drawing/2014/main" val="3258212984"/>
                  </a:ext>
                </a:extLst>
              </a:tr>
              <a:tr h="1675146">
                <a:tc>
                  <a:txBody>
                    <a:bodyPr/>
                    <a:lstStyle/>
                    <a:p>
                      <a:pPr marL="0" marR="0" lvl="0" algn="l">
                        <a:spcBef>
                          <a:spcPts val="0"/>
                        </a:spcBef>
                        <a:spcAft>
                          <a:spcPts val="0"/>
                        </a:spcAft>
                      </a:pPr>
                      <a:r>
                        <a:rPr lang="en-US" sz="18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Surface Water Quality Degradation Due to Chemical and Thermal Discharges</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gn="l">
                        <a:spcBef>
                          <a:spcPts val="0"/>
                        </a:spcBef>
                        <a:spcAft>
                          <a:spcPts val="0"/>
                        </a:spcAft>
                      </a:pPr>
                      <a:r>
                        <a:rPr lang="en-US" sz="1800" b="0" i="0" kern="120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Undetermined</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l" defTabSz="1097280" rtl="0" eaLnBrk="1" latinLnBrk="0" hangingPunct="1">
                        <a:spcBef>
                          <a:spcPts val="0"/>
                        </a:spcBef>
                        <a:spcAft>
                          <a:spcPts val="0"/>
                        </a:spcAft>
                        <a:buFont typeface="Arial" panose="020B0604020202020204" pitchFamily="34" charset="0"/>
                        <a:buNone/>
                        <a:tabLst>
                          <a:tab pos="228600" algn="l"/>
                          <a:tab pos="274320" algn="l"/>
                        </a:tabLst>
                      </a:pPr>
                      <a:r>
                        <a:rPr lang="en-US" sz="1800" b="0" i="0" kern="1200" dirty="0">
                          <a:solidFill>
                            <a:schemeClr val="tx1"/>
                          </a:solidFill>
                          <a:effectLst/>
                          <a:latin typeface="Arial Narrow" panose="020B0604020202020204" pitchFamily="34" charset="0"/>
                          <a:ea typeface="+mn-ea"/>
                          <a:cs typeface="Arial Narrow" panose="020B0604020202020204" pitchFamily="34" charset="0"/>
                        </a:rPr>
                        <a:t>The staff determined that a generic analysis to determine operational impacts on surface water quality due to chemical and thermal discharges was not possible because (1) some States may impose effluent constituent limitations more stringent that those required by the EPA, (2) limitations imposed on effluent constituents may vary among States, and (3) the establishment of a mixing zone may be required. Because all of these issues related to degradation of surface water quality from chemical and thermal discharges require consideration of project-specific information, a project-specific assessment should be performed in the SEIS.</a:t>
                      </a:r>
                    </a:p>
                  </a:txBody>
                  <a:tcPr marL="182880" marR="182880" marT="9144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605803958"/>
                  </a:ext>
                </a:extLst>
              </a:tr>
            </a:tbl>
          </a:graphicData>
        </a:graphic>
      </p:graphicFrame>
    </p:spTree>
    <p:extLst>
      <p:ext uri="{BB962C8B-B14F-4D97-AF65-F5344CB8AC3E}">
        <p14:creationId xmlns:p14="http://schemas.microsoft.com/office/powerpoint/2010/main" val="420780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Implementation of the NR GEIS</a:t>
            </a:r>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normAutofit fontScale="92500" lnSpcReduction="10000"/>
          </a:bodyPr>
          <a:lstStyle/>
          <a:p>
            <a:r>
              <a:rPr lang="en-US"/>
              <a:t>Applicants may rely on Category 1 NR GEIS findings in their environmental report without further analysis, provided that:</a:t>
            </a:r>
          </a:p>
          <a:p>
            <a:pPr lvl="1">
              <a:buSzPct val="70000"/>
            </a:pPr>
            <a:r>
              <a:rPr lang="en-US"/>
              <a:t>They demonstrate that the relevant values and assumptions of the PPE and SPE used in the resource analysis are met</a:t>
            </a:r>
          </a:p>
          <a:p>
            <a:pPr lvl="1">
              <a:buSzPct val="70000"/>
            </a:pPr>
            <a:r>
              <a:rPr lang="en-US"/>
              <a:t>There is no new and significant information that would require project-specific analysis</a:t>
            </a:r>
          </a:p>
          <a:p>
            <a:r>
              <a:rPr lang="en-US"/>
              <a:t>NRC Staff would:</a:t>
            </a:r>
          </a:p>
          <a:p>
            <a:pPr lvl="1">
              <a:buSzPct val="70000"/>
            </a:pPr>
            <a:r>
              <a:rPr lang="en-US"/>
              <a:t>Verify the PPE/SPE demonstration for Category 1 issues</a:t>
            </a:r>
          </a:p>
          <a:p>
            <a:pPr lvl="1">
              <a:buSzPct val="70000"/>
            </a:pPr>
            <a:r>
              <a:rPr lang="en-US"/>
              <a:t>Audit the applicant’s new and significant process</a:t>
            </a:r>
          </a:p>
          <a:p>
            <a:pPr lvl="1">
              <a:buSzPct val="70000"/>
            </a:pPr>
            <a:r>
              <a:rPr lang="en-US"/>
              <a:t>Produce a SEIS that focuses on Category 2 issues and Category 1 issues that do not meet the PPE/SPE values</a:t>
            </a:r>
          </a:p>
        </p:txBody>
      </p:sp>
    </p:spTree>
    <p:extLst>
      <p:ext uri="{BB962C8B-B14F-4D97-AF65-F5344CB8AC3E}">
        <p14:creationId xmlns:p14="http://schemas.microsoft.com/office/powerpoint/2010/main" val="329255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Proposed Amendments to 10 CFR Part 51</a:t>
            </a:r>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normAutofit fontScale="92500" lnSpcReduction="20000"/>
          </a:bodyPr>
          <a:lstStyle/>
          <a:p>
            <a:r>
              <a:rPr lang="en-US">
                <a:latin typeface="Arial"/>
                <a:cs typeface="Arial"/>
              </a:rPr>
              <a:t>Add a new appendix C to subpart A of 10 CFR Part 51 to codify the NR GEIS generic findings</a:t>
            </a:r>
          </a:p>
          <a:p>
            <a:r>
              <a:rPr lang="en-US">
                <a:latin typeface="Arial"/>
                <a:cs typeface="Arial"/>
              </a:rPr>
              <a:t>Require that on a 10-year cycle, the Commission intends to review the material in appendix C and update if necessary</a:t>
            </a:r>
          </a:p>
          <a:p>
            <a:r>
              <a:rPr lang="en-US">
                <a:latin typeface="Arial"/>
                <a:cs typeface="Arial"/>
              </a:rPr>
              <a:t>Revise </a:t>
            </a:r>
            <a:r>
              <a:rPr lang="en-US"/>
              <a:t>§ 51.50 to provide applicants with the option to use the NR GEIS when preparing environmental reports for new reactors</a:t>
            </a:r>
          </a:p>
          <a:p>
            <a:r>
              <a:rPr lang="en-US">
                <a:latin typeface="Arial"/>
                <a:cs typeface="Arial"/>
              </a:rPr>
              <a:t>Revise § 51.75 to require the NRC staff to use the NR GEIS in preparing its draft EIS if an applicant referenced the NR GEIS in its application</a:t>
            </a:r>
          </a:p>
          <a:p>
            <a:r>
              <a:rPr lang="en-US">
                <a:latin typeface="Arial"/>
                <a:cs typeface="Arial"/>
              </a:rPr>
              <a:t>Add a new section (§ 51.96) to provide the NRC staff with directions on preparing its final EIS referencing the NR GEIS</a:t>
            </a:r>
          </a:p>
        </p:txBody>
      </p:sp>
    </p:spTree>
    <p:extLst>
      <p:ext uri="{BB962C8B-B14F-4D97-AF65-F5344CB8AC3E}">
        <p14:creationId xmlns:p14="http://schemas.microsoft.com/office/powerpoint/2010/main" val="2651498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Key Supporting Documents</a:t>
            </a:r>
          </a:p>
        </p:txBody>
      </p:sp>
      <p:graphicFrame>
        <p:nvGraphicFramePr>
          <p:cNvPr id="9" name="Table 8">
            <a:extLst>
              <a:ext uri="{FF2B5EF4-FFF2-40B4-BE49-F238E27FC236}">
                <a16:creationId xmlns:a16="http://schemas.microsoft.com/office/drawing/2014/main" id="{1DAC08F7-6892-35E4-4663-C3F205ECAC92}"/>
              </a:ext>
            </a:extLst>
          </p:cNvPr>
          <p:cNvGraphicFramePr>
            <a:graphicFrameLocks noGrp="1"/>
          </p:cNvGraphicFramePr>
          <p:nvPr>
            <p:extLst>
              <p:ext uri="{D42A27DB-BD31-4B8C-83A1-F6EECF244321}">
                <p14:modId xmlns:p14="http://schemas.microsoft.com/office/powerpoint/2010/main" val="859757606"/>
              </p:ext>
            </p:extLst>
          </p:nvPr>
        </p:nvGraphicFramePr>
        <p:xfrm>
          <a:off x="1377387" y="1628677"/>
          <a:ext cx="11679372" cy="4968240"/>
        </p:xfrm>
        <a:graphic>
          <a:graphicData uri="http://schemas.openxmlformats.org/drawingml/2006/table">
            <a:tbl>
              <a:tblPr firstRow="1" bandRow="1"/>
              <a:tblGrid>
                <a:gridCol w="9741751">
                  <a:extLst>
                    <a:ext uri="{9D8B030D-6E8A-4147-A177-3AD203B41FA5}">
                      <a16:colId xmlns:a16="http://schemas.microsoft.com/office/drawing/2014/main" val="1125362229"/>
                    </a:ext>
                  </a:extLst>
                </a:gridCol>
                <a:gridCol w="1937621">
                  <a:extLst>
                    <a:ext uri="{9D8B030D-6E8A-4147-A177-3AD203B41FA5}">
                      <a16:colId xmlns:a16="http://schemas.microsoft.com/office/drawing/2014/main" val="1667217080"/>
                    </a:ext>
                  </a:extLst>
                </a:gridCol>
              </a:tblGrid>
              <a:tr h="196392">
                <a:tc>
                  <a:txBody>
                    <a:bodyPr/>
                    <a:lstStyle>
                      <a:lvl1pPr marL="0" algn="l" defTabSz="1036290" rtl="0" eaLnBrk="1" latinLnBrk="0" hangingPunct="1">
                        <a:defRPr sz="2040" b="1" kern="1200">
                          <a:solidFill>
                            <a:schemeClr val="lt1"/>
                          </a:solidFill>
                          <a:latin typeface="Arial"/>
                        </a:defRPr>
                      </a:lvl1pPr>
                      <a:lvl2pPr marL="518145" algn="l" defTabSz="1036290" rtl="0" eaLnBrk="1" latinLnBrk="0" hangingPunct="1">
                        <a:defRPr sz="2040" b="1" kern="1200">
                          <a:solidFill>
                            <a:schemeClr val="lt1"/>
                          </a:solidFill>
                          <a:latin typeface="Arial"/>
                        </a:defRPr>
                      </a:lvl2pPr>
                      <a:lvl3pPr marL="1036290" algn="l" defTabSz="1036290" rtl="0" eaLnBrk="1" latinLnBrk="0" hangingPunct="1">
                        <a:defRPr sz="2040" b="1" kern="1200">
                          <a:solidFill>
                            <a:schemeClr val="lt1"/>
                          </a:solidFill>
                          <a:latin typeface="Arial"/>
                        </a:defRPr>
                      </a:lvl3pPr>
                      <a:lvl4pPr marL="1554434" algn="l" defTabSz="1036290" rtl="0" eaLnBrk="1" latinLnBrk="0" hangingPunct="1">
                        <a:defRPr sz="2040" b="1" kern="1200">
                          <a:solidFill>
                            <a:schemeClr val="lt1"/>
                          </a:solidFill>
                          <a:latin typeface="Arial"/>
                        </a:defRPr>
                      </a:lvl4pPr>
                      <a:lvl5pPr marL="2072579" algn="l" defTabSz="1036290" rtl="0" eaLnBrk="1" latinLnBrk="0" hangingPunct="1">
                        <a:defRPr sz="2040" b="1" kern="1200">
                          <a:solidFill>
                            <a:schemeClr val="lt1"/>
                          </a:solidFill>
                          <a:latin typeface="Arial"/>
                        </a:defRPr>
                      </a:lvl5pPr>
                      <a:lvl6pPr marL="2590724" algn="l" defTabSz="1036290" rtl="0" eaLnBrk="1" latinLnBrk="0" hangingPunct="1">
                        <a:defRPr sz="2040" b="1" kern="1200">
                          <a:solidFill>
                            <a:schemeClr val="lt1"/>
                          </a:solidFill>
                          <a:latin typeface="Arial"/>
                        </a:defRPr>
                      </a:lvl6pPr>
                      <a:lvl7pPr marL="3108869" algn="l" defTabSz="1036290" rtl="0" eaLnBrk="1" latinLnBrk="0" hangingPunct="1">
                        <a:defRPr sz="2040" b="1" kern="1200">
                          <a:solidFill>
                            <a:schemeClr val="lt1"/>
                          </a:solidFill>
                          <a:latin typeface="Arial"/>
                        </a:defRPr>
                      </a:lvl7pPr>
                      <a:lvl8pPr marL="3627013" algn="l" defTabSz="1036290" rtl="0" eaLnBrk="1" latinLnBrk="0" hangingPunct="1">
                        <a:defRPr sz="2040" b="1" kern="1200">
                          <a:solidFill>
                            <a:schemeClr val="lt1"/>
                          </a:solidFill>
                          <a:latin typeface="Arial"/>
                        </a:defRPr>
                      </a:lvl8pPr>
                      <a:lvl9pPr marL="4145158" algn="l" defTabSz="1036290" rtl="0" eaLnBrk="1" latinLnBrk="0" hangingPunct="1">
                        <a:defRPr sz="2040" b="1" kern="1200">
                          <a:solidFill>
                            <a:schemeClr val="lt1"/>
                          </a:solidFill>
                          <a:latin typeface="Arial"/>
                        </a:defRPr>
                      </a:lvl9pPr>
                    </a:lstStyle>
                    <a:p>
                      <a:pPr marL="0" marR="0" algn="ctr">
                        <a:spcBef>
                          <a:spcPts val="0"/>
                        </a:spcBef>
                        <a:spcAft>
                          <a:spcPts val="0"/>
                        </a:spcAft>
                      </a:pPr>
                      <a:r>
                        <a:rPr lang="en-US" sz="1800" b="1" i="0" kern="100">
                          <a:effectLst/>
                          <a:latin typeface="Arial" panose="020B0604020202020204" pitchFamily="34" charset="0"/>
                          <a:cs typeface="Arial" panose="020B0604020202020204" pitchFamily="34" charset="0"/>
                        </a:rPr>
                        <a:t>DOCUMENT NAME</a:t>
                      </a:r>
                      <a:endParaRPr lang="en-US" sz="1800" b="1" i="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616265"/>
                      </a:solidFill>
                      <a:prstDash val="solid"/>
                      <a:round/>
                      <a:headEnd type="none" w="med" len="med"/>
                      <a:tailEnd type="none" w="med" len="med"/>
                    </a:lnL>
                    <a:lnR w="12700" cmpd="sng">
                      <a:noFill/>
                    </a:lnR>
                    <a:lnT w="12700" cap="flat" cmpd="sng" algn="ctr">
                      <a:solidFill>
                        <a:srgbClr val="61626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4E92"/>
                    </a:solidFill>
                  </a:tcPr>
                </a:tc>
                <a:tc>
                  <a:txBody>
                    <a:bodyPr/>
                    <a:lstStyle>
                      <a:lvl1pPr marL="0" algn="l" defTabSz="1036290" rtl="0" eaLnBrk="1" latinLnBrk="0" hangingPunct="1">
                        <a:defRPr sz="2040" b="1" kern="1200">
                          <a:solidFill>
                            <a:schemeClr val="lt1"/>
                          </a:solidFill>
                          <a:latin typeface="Arial"/>
                        </a:defRPr>
                      </a:lvl1pPr>
                      <a:lvl2pPr marL="518145" algn="l" defTabSz="1036290" rtl="0" eaLnBrk="1" latinLnBrk="0" hangingPunct="1">
                        <a:defRPr sz="2040" b="1" kern="1200">
                          <a:solidFill>
                            <a:schemeClr val="lt1"/>
                          </a:solidFill>
                          <a:latin typeface="Arial"/>
                        </a:defRPr>
                      </a:lvl2pPr>
                      <a:lvl3pPr marL="1036290" algn="l" defTabSz="1036290" rtl="0" eaLnBrk="1" latinLnBrk="0" hangingPunct="1">
                        <a:defRPr sz="2040" b="1" kern="1200">
                          <a:solidFill>
                            <a:schemeClr val="lt1"/>
                          </a:solidFill>
                          <a:latin typeface="Arial"/>
                        </a:defRPr>
                      </a:lvl3pPr>
                      <a:lvl4pPr marL="1554434" algn="l" defTabSz="1036290" rtl="0" eaLnBrk="1" latinLnBrk="0" hangingPunct="1">
                        <a:defRPr sz="2040" b="1" kern="1200">
                          <a:solidFill>
                            <a:schemeClr val="lt1"/>
                          </a:solidFill>
                          <a:latin typeface="Arial"/>
                        </a:defRPr>
                      </a:lvl4pPr>
                      <a:lvl5pPr marL="2072579" algn="l" defTabSz="1036290" rtl="0" eaLnBrk="1" latinLnBrk="0" hangingPunct="1">
                        <a:defRPr sz="2040" b="1" kern="1200">
                          <a:solidFill>
                            <a:schemeClr val="lt1"/>
                          </a:solidFill>
                          <a:latin typeface="Arial"/>
                        </a:defRPr>
                      </a:lvl5pPr>
                      <a:lvl6pPr marL="2590724" algn="l" defTabSz="1036290" rtl="0" eaLnBrk="1" latinLnBrk="0" hangingPunct="1">
                        <a:defRPr sz="2040" b="1" kern="1200">
                          <a:solidFill>
                            <a:schemeClr val="lt1"/>
                          </a:solidFill>
                          <a:latin typeface="Arial"/>
                        </a:defRPr>
                      </a:lvl6pPr>
                      <a:lvl7pPr marL="3108869" algn="l" defTabSz="1036290" rtl="0" eaLnBrk="1" latinLnBrk="0" hangingPunct="1">
                        <a:defRPr sz="2040" b="1" kern="1200">
                          <a:solidFill>
                            <a:schemeClr val="lt1"/>
                          </a:solidFill>
                          <a:latin typeface="Arial"/>
                        </a:defRPr>
                      </a:lvl7pPr>
                      <a:lvl8pPr marL="3627013" algn="l" defTabSz="1036290" rtl="0" eaLnBrk="1" latinLnBrk="0" hangingPunct="1">
                        <a:defRPr sz="2040" b="1" kern="1200">
                          <a:solidFill>
                            <a:schemeClr val="lt1"/>
                          </a:solidFill>
                          <a:latin typeface="Arial"/>
                        </a:defRPr>
                      </a:lvl8pPr>
                      <a:lvl9pPr marL="4145158" algn="l" defTabSz="1036290" rtl="0" eaLnBrk="1" latinLnBrk="0" hangingPunct="1">
                        <a:defRPr sz="2040" b="1" kern="1200">
                          <a:solidFill>
                            <a:schemeClr val="lt1"/>
                          </a:solidFill>
                          <a:latin typeface="Arial"/>
                        </a:defRPr>
                      </a:lvl9pPr>
                    </a:lstStyle>
                    <a:p>
                      <a:pPr marL="0" marR="0" algn="ctr">
                        <a:spcBef>
                          <a:spcPts val="0"/>
                        </a:spcBef>
                        <a:spcAft>
                          <a:spcPts val="0"/>
                        </a:spcAft>
                      </a:pPr>
                      <a:r>
                        <a:rPr lang="en-US" sz="1800" b="1" i="0" kern="100">
                          <a:effectLst/>
                          <a:latin typeface="Arial" panose="020B0604020202020204" pitchFamily="34" charset="0"/>
                          <a:cs typeface="Arial" panose="020B0604020202020204" pitchFamily="34" charset="0"/>
                        </a:rPr>
                        <a:t>ACCESSION #</a:t>
                      </a:r>
                      <a:endParaRPr lang="en-US" sz="1800" b="1" i="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rgbClr val="616265"/>
                      </a:solidFill>
                      <a:prstDash val="solid"/>
                      <a:round/>
                      <a:headEnd type="none" w="med" len="med"/>
                      <a:tailEnd type="none" w="med" len="med"/>
                    </a:lnR>
                    <a:lnT w="12700" cap="flat" cmpd="sng" algn="ctr">
                      <a:solidFill>
                        <a:srgbClr val="61626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4E92"/>
                    </a:solidFill>
                  </a:tcPr>
                </a:tc>
                <a:extLst>
                  <a:ext uri="{0D108BD9-81ED-4DB2-BD59-A6C34878D82A}">
                    <a16:rowId xmlns:a16="http://schemas.microsoft.com/office/drawing/2014/main" val="4238024107"/>
                  </a:ext>
                </a:extLst>
              </a:tr>
              <a:tr h="471341">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spcBef>
                          <a:spcPts val="0"/>
                        </a:spcBef>
                        <a:spcAft>
                          <a:spcPts val="0"/>
                        </a:spcAft>
                      </a:pPr>
                      <a:r>
                        <a:rPr lang="en-US" sz="1600" b="0" i="0" kern="100">
                          <a:solidFill>
                            <a:schemeClr val="tx1"/>
                          </a:solidFill>
                          <a:effectLst/>
                          <a:latin typeface="Arial" panose="020B0604020202020204" pitchFamily="34" charset="0"/>
                          <a:cs typeface="Arial" panose="020B0604020202020204" pitchFamily="34" charset="0"/>
                        </a:rPr>
                        <a:t>Draft Generic Environmental Impact Statement for Licensing of New Nuclear Reactors, NUREG-2249 (NR GEIS) </a:t>
                      </a:r>
                      <a:endParaRPr lang="en-US" sz="1600" b="0" i="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lnL w="12700" cap="flat" cmpd="sng" algn="ctr">
                      <a:solidFill>
                        <a:srgbClr val="61626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3B3B3">
                        <a:lumMod val="20000"/>
                        <a:lumOff val="80000"/>
                      </a:srgbClr>
                    </a:solidFill>
                  </a:tcPr>
                </a:tc>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lgn="ctr">
                        <a:spcBef>
                          <a:spcPts val="0"/>
                        </a:spcBef>
                        <a:spcAft>
                          <a:spcPts val="0"/>
                        </a:spcAft>
                      </a:pPr>
                      <a:r>
                        <a:rPr lang="en-US" sz="1600" b="0" i="0" kern="100">
                          <a:solidFill>
                            <a:srgbClr val="000000"/>
                          </a:solidFill>
                          <a:effectLst/>
                          <a:latin typeface="Arial" panose="020B0604020202020204" pitchFamily="34" charset="0"/>
                          <a:cs typeface="Arial" panose="020B0604020202020204" pitchFamily="34" charset="0"/>
                          <a:hlinkClick r:id="rId2"/>
                        </a:rPr>
                        <a:t>ML24176A220</a:t>
                      </a:r>
                      <a:endParaRPr lang="en-US" sz="1600" b="0" i="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ctr">
                    <a:lnL w="12700" cmpd="sng">
                      <a:noFill/>
                    </a:lnL>
                    <a:lnR w="12700" cap="flat" cmpd="sng" algn="ctr">
                      <a:solidFill>
                        <a:srgbClr val="61626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3B3B3">
                        <a:lumMod val="20000"/>
                        <a:lumOff val="80000"/>
                      </a:srgbClr>
                    </a:solidFill>
                  </a:tcPr>
                </a:tc>
                <a:extLst>
                  <a:ext uri="{0D108BD9-81ED-4DB2-BD59-A6C34878D82A}">
                    <a16:rowId xmlns:a16="http://schemas.microsoft.com/office/drawing/2014/main" val="1763466812"/>
                  </a:ext>
                </a:extLst>
              </a:tr>
              <a:tr h="471341">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spcBef>
                          <a:spcPts val="0"/>
                        </a:spcBef>
                        <a:spcAft>
                          <a:spcPts val="0"/>
                        </a:spcAft>
                      </a:pPr>
                      <a:r>
                        <a:rPr lang="en-US" sz="1600" b="0" i="0" kern="100">
                          <a:solidFill>
                            <a:schemeClr val="tx1"/>
                          </a:solidFill>
                          <a:effectLst/>
                          <a:latin typeface="Arial" panose="020B0604020202020204" pitchFamily="34" charset="0"/>
                          <a:cs typeface="Arial" panose="020B0604020202020204" pitchFamily="34" charset="0"/>
                        </a:rPr>
                        <a:t>Federal Register Notice for the Generic Environmental Impact Statement for Licensing of New Nuclear Reactors (proposed rule) </a:t>
                      </a:r>
                      <a:endParaRPr lang="en-US" sz="1600" b="0" i="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lnL w="12700" cap="flat" cmpd="sng" algn="ctr">
                      <a:solidFill>
                        <a:srgbClr val="616265"/>
                      </a:solidFill>
                      <a:prstDash val="solid"/>
                      <a:round/>
                      <a:headEnd type="none" w="med" len="med"/>
                      <a:tailEnd type="none" w="med" len="med"/>
                    </a:lnL>
                    <a:lnR w="12700" cmpd="sng">
                      <a:solidFill>
                        <a:srgbClr val="FFFFFF"/>
                      </a:solidFill>
                    </a:lnR>
                    <a:lnT w="12700" cmpd="sng">
                      <a:noFill/>
                    </a:lnT>
                    <a:lnB w="12700" cmpd="sng">
                      <a:solidFill>
                        <a:srgbClr val="FFFFFF"/>
                      </a:solidFill>
                    </a:lnB>
                    <a:lnTlToBr w="12700" cmpd="sng">
                      <a:noFill/>
                      <a:prstDash val="solid"/>
                    </a:lnTlToBr>
                    <a:lnBlToTr w="12700" cmpd="sng">
                      <a:noFill/>
                      <a:prstDash val="solid"/>
                    </a:lnBlToTr>
                    <a:solidFill>
                      <a:srgbClr val="B3B3B3">
                        <a:lumMod val="60000"/>
                        <a:lumOff val="40000"/>
                      </a:srgbClr>
                    </a:solidFill>
                  </a:tcPr>
                </a:tc>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lgn="ctr">
                        <a:spcBef>
                          <a:spcPts val="0"/>
                        </a:spcBef>
                        <a:spcAft>
                          <a:spcPts val="0"/>
                        </a:spcAft>
                      </a:pPr>
                      <a:r>
                        <a:rPr lang="en-US" sz="1600" b="0" i="0" kern="100">
                          <a:solidFill>
                            <a:srgbClr val="000000"/>
                          </a:solidFill>
                          <a:effectLst/>
                          <a:latin typeface="Arial" panose="020B0604020202020204" pitchFamily="34" charset="0"/>
                          <a:cs typeface="Arial" panose="020B0604020202020204" pitchFamily="34" charset="0"/>
                          <a:hlinkClick r:id="rId3"/>
                        </a:rPr>
                        <a:t>ML24176A216</a:t>
                      </a:r>
                      <a:endParaRPr lang="en-US" sz="1600" b="0" i="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ctr">
                    <a:lnL w="12700" cmpd="sng">
                      <a:solidFill>
                        <a:srgbClr val="FFFFFF"/>
                      </a:solidFill>
                    </a:lnL>
                    <a:lnR w="12700" cap="flat" cmpd="sng" algn="ctr">
                      <a:solidFill>
                        <a:srgbClr val="616265"/>
                      </a:solidFill>
                      <a:prstDash val="solid"/>
                      <a:round/>
                      <a:headEnd type="none" w="med" len="med"/>
                      <a:tailEnd type="none" w="med" len="med"/>
                    </a:lnR>
                    <a:lnT w="12700" cmpd="sng">
                      <a:noFill/>
                    </a:lnT>
                    <a:lnB w="12700" cmpd="sng">
                      <a:solidFill>
                        <a:srgbClr val="FFFFFF"/>
                      </a:solidFill>
                    </a:lnB>
                    <a:lnTlToBr w="12700" cmpd="sng">
                      <a:noFill/>
                      <a:prstDash val="solid"/>
                    </a:lnTlToBr>
                    <a:lnBlToTr w="12700" cmpd="sng">
                      <a:noFill/>
                      <a:prstDash val="solid"/>
                    </a:lnBlToTr>
                    <a:solidFill>
                      <a:srgbClr val="B3B3B3">
                        <a:lumMod val="60000"/>
                        <a:lumOff val="40000"/>
                      </a:srgbClr>
                    </a:solidFill>
                  </a:tcPr>
                </a:tc>
                <a:extLst>
                  <a:ext uri="{0D108BD9-81ED-4DB2-BD59-A6C34878D82A}">
                    <a16:rowId xmlns:a16="http://schemas.microsoft.com/office/drawing/2014/main" val="1368681949"/>
                  </a:ext>
                </a:extLst>
              </a:tr>
              <a:tr h="471341">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spcBef>
                          <a:spcPts val="0"/>
                        </a:spcBef>
                        <a:spcAft>
                          <a:spcPts val="0"/>
                        </a:spcAft>
                      </a:pPr>
                      <a:r>
                        <a:rPr lang="en-US" sz="1600" b="0" i="0" u="none" kern="100">
                          <a:solidFill>
                            <a:schemeClr val="tx1"/>
                          </a:solidFill>
                          <a:effectLst/>
                          <a:latin typeface="Arial" panose="020B0604020202020204" pitchFamily="34" charset="0"/>
                          <a:cs typeface="Arial" panose="020B0604020202020204" pitchFamily="34" charset="0"/>
                        </a:rPr>
                        <a:t>Draft Regulatory Analysis for the 10 CFR Part 51, Generic Environmental Impact Statement for Licensing of New Nuclear Reactors </a:t>
                      </a:r>
                      <a:endParaRPr lang="en-US" sz="1600" b="0" i="0" u="none"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lnL w="12700" cap="flat" cmpd="sng" algn="ctr">
                      <a:solidFill>
                        <a:srgbClr val="616265"/>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3B3B3">
                        <a:lumMod val="20000"/>
                        <a:lumOff val="80000"/>
                      </a:srgbClr>
                    </a:solidFill>
                  </a:tcPr>
                </a:tc>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lgn="ctr">
                        <a:spcBef>
                          <a:spcPts val="0"/>
                        </a:spcBef>
                        <a:spcAft>
                          <a:spcPts val="0"/>
                        </a:spcAft>
                      </a:pPr>
                      <a:r>
                        <a:rPr lang="en-US" sz="1600" b="0" i="0" kern="100">
                          <a:solidFill>
                            <a:srgbClr val="000000"/>
                          </a:solidFill>
                          <a:effectLst/>
                          <a:latin typeface="Arial" panose="020B0604020202020204" pitchFamily="34" charset="0"/>
                          <a:cs typeface="Arial" panose="020B0604020202020204" pitchFamily="34" charset="0"/>
                          <a:hlinkClick r:id="rId4"/>
                        </a:rPr>
                        <a:t>ML24176A218</a:t>
                      </a:r>
                      <a:endParaRPr lang="en-US" sz="1600" b="0" i="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ctr">
                    <a:lnL w="12700" cmpd="sng">
                      <a:solidFill>
                        <a:srgbClr val="FFFFFF"/>
                      </a:solidFill>
                    </a:lnL>
                    <a:lnR w="12700" cap="flat" cmpd="sng" algn="ctr">
                      <a:solidFill>
                        <a:srgbClr val="616265"/>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3B3B3">
                        <a:lumMod val="20000"/>
                        <a:lumOff val="80000"/>
                      </a:srgbClr>
                    </a:solidFill>
                  </a:tcPr>
                </a:tc>
                <a:extLst>
                  <a:ext uri="{0D108BD9-81ED-4DB2-BD59-A6C34878D82A}">
                    <a16:rowId xmlns:a16="http://schemas.microsoft.com/office/drawing/2014/main" val="770869951"/>
                  </a:ext>
                </a:extLst>
              </a:tr>
              <a:tr h="471341">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spcBef>
                          <a:spcPts val="0"/>
                        </a:spcBef>
                        <a:spcAft>
                          <a:spcPts val="0"/>
                        </a:spcAft>
                      </a:pPr>
                      <a:r>
                        <a:rPr lang="en-US" sz="1600" b="0" i="0" kern="100">
                          <a:solidFill>
                            <a:schemeClr val="tx1"/>
                          </a:solidFill>
                          <a:effectLst/>
                          <a:latin typeface="Arial" panose="020B0604020202020204" pitchFamily="34" charset="0"/>
                          <a:cs typeface="Arial" panose="020B0604020202020204" pitchFamily="34" charset="0"/>
                        </a:rPr>
                        <a:t>Draft Regulatory Guide - Preparation of Environmental Reports for Nuclear Power Stations (Draft Regulatory Guide DG-4032/Proposed Revision 4 to Regulatory Guide 4.2) </a:t>
                      </a:r>
                      <a:endParaRPr lang="en-US" sz="1600" b="0" i="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lnL w="12700" cap="flat" cmpd="sng" algn="ctr">
                      <a:solidFill>
                        <a:srgbClr val="616265"/>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3B3B3">
                        <a:lumMod val="60000"/>
                        <a:lumOff val="40000"/>
                      </a:srgbClr>
                    </a:solidFill>
                  </a:tcPr>
                </a:tc>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lgn="ctr">
                        <a:spcBef>
                          <a:spcPts val="0"/>
                        </a:spcBef>
                        <a:spcAft>
                          <a:spcPts val="0"/>
                        </a:spcAft>
                      </a:pPr>
                      <a:r>
                        <a:rPr lang="en-US" sz="1600" b="0" i="0" kern="100">
                          <a:solidFill>
                            <a:srgbClr val="000000"/>
                          </a:solidFill>
                          <a:effectLst/>
                          <a:latin typeface="Arial" panose="020B0604020202020204" pitchFamily="34" charset="0"/>
                          <a:cs typeface="Arial" panose="020B0604020202020204" pitchFamily="34" charset="0"/>
                          <a:hlinkClick r:id="rId5"/>
                        </a:rPr>
                        <a:t>ML24176A228</a:t>
                      </a:r>
                      <a:endParaRPr lang="en-US" sz="1600" b="0" i="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ctr">
                    <a:lnL w="12700" cmpd="sng">
                      <a:solidFill>
                        <a:srgbClr val="FFFFFF"/>
                      </a:solidFill>
                    </a:lnL>
                    <a:lnR w="12700" cap="flat" cmpd="sng" algn="ctr">
                      <a:solidFill>
                        <a:srgbClr val="616265"/>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3B3B3">
                        <a:lumMod val="60000"/>
                        <a:lumOff val="40000"/>
                      </a:srgbClr>
                    </a:solidFill>
                  </a:tcPr>
                </a:tc>
                <a:extLst>
                  <a:ext uri="{0D108BD9-81ED-4DB2-BD59-A6C34878D82A}">
                    <a16:rowId xmlns:a16="http://schemas.microsoft.com/office/drawing/2014/main" val="3566324933"/>
                  </a:ext>
                </a:extLst>
              </a:tr>
              <a:tr h="648093">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spcBef>
                          <a:spcPts val="0"/>
                        </a:spcBef>
                        <a:spcAft>
                          <a:spcPts val="0"/>
                        </a:spcAft>
                      </a:pPr>
                      <a:r>
                        <a:rPr lang="en-US" sz="1600" b="0" i="0" kern="100">
                          <a:solidFill>
                            <a:schemeClr val="tx1"/>
                          </a:solidFill>
                          <a:effectLst/>
                          <a:latin typeface="Arial" panose="020B0604020202020204" pitchFamily="34" charset="0"/>
                          <a:cs typeface="Arial" panose="020B0604020202020204" pitchFamily="34" charset="0"/>
                        </a:rPr>
                        <a:t>Draft Interim Staff Guidance – Environmental Considerations for New Nuclear Reactor Applications that Reference the Generic Environmental Impact Statement for Licensing of New Nuclear Reactors (NUREG-2249)</a:t>
                      </a:r>
                      <a:endParaRPr lang="en-US" sz="1600" b="0" i="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lnL w="12700" cap="flat" cmpd="sng" algn="ctr">
                      <a:solidFill>
                        <a:srgbClr val="616265"/>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3B3B3">
                        <a:lumMod val="20000"/>
                        <a:lumOff val="80000"/>
                      </a:srgbClr>
                    </a:solidFill>
                  </a:tcPr>
                </a:tc>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lgn="ctr">
                        <a:spcBef>
                          <a:spcPts val="0"/>
                        </a:spcBef>
                        <a:spcAft>
                          <a:spcPts val="0"/>
                        </a:spcAft>
                      </a:pPr>
                      <a:r>
                        <a:rPr lang="en-US" sz="1600" b="0" i="0" kern="100">
                          <a:solidFill>
                            <a:srgbClr val="000000"/>
                          </a:solidFill>
                          <a:effectLst/>
                          <a:latin typeface="Arial" panose="020B0604020202020204" pitchFamily="34" charset="0"/>
                          <a:cs typeface="Arial" panose="020B0604020202020204" pitchFamily="34" charset="0"/>
                          <a:hlinkClick r:id="rId6"/>
                        </a:rPr>
                        <a:t>ML24176A231</a:t>
                      </a:r>
                      <a:endParaRPr lang="en-US" sz="1600" b="0" i="0" kern="100">
                        <a:solidFill>
                          <a:srgbClr val="000000"/>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b="0" i="0" kern="100">
                          <a:solidFill>
                            <a:srgbClr val="000000"/>
                          </a:solidFill>
                          <a:effectLst/>
                          <a:latin typeface="Arial" panose="020B0604020202020204" pitchFamily="34" charset="0"/>
                          <a:cs typeface="Arial" panose="020B0604020202020204" pitchFamily="34" charset="0"/>
                        </a:rPr>
                        <a:t> </a:t>
                      </a:r>
                      <a:endParaRPr lang="en-US" sz="1600" b="0" i="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ctr">
                    <a:lnL w="12700" cmpd="sng">
                      <a:solidFill>
                        <a:srgbClr val="FFFFFF"/>
                      </a:solidFill>
                    </a:lnL>
                    <a:lnR w="12700" cap="flat" cmpd="sng" algn="ctr">
                      <a:solidFill>
                        <a:srgbClr val="616265"/>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3B3B3">
                        <a:lumMod val="20000"/>
                        <a:lumOff val="80000"/>
                      </a:srgbClr>
                    </a:solidFill>
                  </a:tcPr>
                </a:tc>
                <a:extLst>
                  <a:ext uri="{0D108BD9-81ED-4DB2-BD59-A6C34878D82A}">
                    <a16:rowId xmlns:a16="http://schemas.microsoft.com/office/drawing/2014/main" val="2342012031"/>
                  </a:ext>
                </a:extLst>
              </a:tr>
              <a:tr h="648093">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spcBef>
                          <a:spcPts val="0"/>
                        </a:spcBef>
                        <a:spcAft>
                          <a:spcPts val="0"/>
                        </a:spcAft>
                      </a:pPr>
                      <a:r>
                        <a:rPr lang="en-US" sz="1600" b="0" i="0" kern="100">
                          <a:solidFill>
                            <a:schemeClr val="tx1"/>
                          </a:solidFill>
                          <a:effectLst/>
                          <a:latin typeface="Arial" panose="020B0604020202020204" pitchFamily="34" charset="0"/>
                          <a:cs typeface="Arial" panose="020B0604020202020204" pitchFamily="34" charset="0"/>
                        </a:rPr>
                        <a:t>Recommendations for an Applicant to Calculate Activity Data for Greenhouse Gases Estimates</a:t>
                      </a:r>
                      <a:br>
                        <a:rPr lang="en-US" sz="1600" b="0" i="0" kern="100">
                          <a:solidFill>
                            <a:schemeClr val="tx1"/>
                          </a:solidFill>
                          <a:effectLst/>
                          <a:latin typeface="Arial" panose="020B0604020202020204" pitchFamily="34" charset="0"/>
                          <a:cs typeface="Arial" panose="020B0604020202020204" pitchFamily="34" charset="0"/>
                        </a:rPr>
                      </a:br>
                      <a:r>
                        <a:rPr lang="en-US" sz="1600" b="0" i="0" kern="100">
                          <a:solidFill>
                            <a:schemeClr val="tx1"/>
                          </a:solidFill>
                          <a:effectLst/>
                          <a:latin typeface="Arial" panose="020B0604020202020204" pitchFamily="34" charset="0"/>
                          <a:cs typeface="Arial" panose="020B0604020202020204" pitchFamily="34" charset="0"/>
                        </a:rPr>
                        <a:t>(GHG White Paper) </a:t>
                      </a:r>
                      <a:endParaRPr lang="en-US" sz="1600" b="0" i="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lnL w="12700" cap="flat" cmpd="sng" algn="ctr">
                      <a:solidFill>
                        <a:srgbClr val="616265"/>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3B3B3">
                        <a:lumMod val="60000"/>
                        <a:lumOff val="40000"/>
                      </a:srgbClr>
                    </a:solidFill>
                  </a:tcPr>
                </a:tc>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lgn="ctr">
                        <a:spcBef>
                          <a:spcPts val="0"/>
                        </a:spcBef>
                        <a:spcAft>
                          <a:spcPts val="0"/>
                        </a:spcAft>
                      </a:pPr>
                      <a:r>
                        <a:rPr lang="en-US" sz="1600" b="0" i="0" kern="100">
                          <a:solidFill>
                            <a:srgbClr val="000000"/>
                          </a:solidFill>
                          <a:effectLst/>
                          <a:latin typeface="Arial" panose="020B0604020202020204" pitchFamily="34" charset="0"/>
                          <a:cs typeface="Arial" panose="020B0604020202020204" pitchFamily="34" charset="0"/>
                          <a:hlinkClick r:id="rId6"/>
                        </a:rPr>
                        <a:t>ML21225A768</a:t>
                      </a:r>
                      <a:endParaRPr lang="en-US" sz="1600" b="0" i="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ctr">
                    <a:lnL w="12700" cmpd="sng">
                      <a:solidFill>
                        <a:srgbClr val="FFFFFF"/>
                      </a:solidFill>
                    </a:lnL>
                    <a:lnR w="12700" cap="flat" cmpd="sng" algn="ctr">
                      <a:solidFill>
                        <a:srgbClr val="616265"/>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3B3B3">
                        <a:lumMod val="60000"/>
                        <a:lumOff val="40000"/>
                      </a:srgbClr>
                    </a:solidFill>
                  </a:tcPr>
                </a:tc>
                <a:extLst>
                  <a:ext uri="{0D108BD9-81ED-4DB2-BD59-A6C34878D82A}">
                    <a16:rowId xmlns:a16="http://schemas.microsoft.com/office/drawing/2014/main" val="2788009074"/>
                  </a:ext>
                </a:extLst>
              </a:tr>
              <a:tr h="294588">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spcBef>
                          <a:spcPts val="0"/>
                        </a:spcBef>
                        <a:spcAft>
                          <a:spcPts val="0"/>
                        </a:spcAft>
                      </a:pPr>
                      <a:r>
                        <a:rPr lang="en-US" sz="1600" b="0" i="0" kern="100">
                          <a:solidFill>
                            <a:schemeClr val="tx1"/>
                          </a:solidFill>
                          <a:effectLst/>
                          <a:latin typeface="Arial" panose="020B0604020202020204" pitchFamily="34" charset="0"/>
                          <a:cs typeface="Arial" panose="020B0604020202020204" pitchFamily="34" charset="0"/>
                        </a:rPr>
                        <a:t>Energy and System Design Mitigation Alternatives White Paper </a:t>
                      </a:r>
                      <a:endParaRPr lang="en-US" sz="1600" b="0" i="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lnL w="12700" cap="flat" cmpd="sng" algn="ctr">
                      <a:solidFill>
                        <a:srgbClr val="616265"/>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616265"/>
                      </a:solidFill>
                      <a:prstDash val="solid"/>
                      <a:round/>
                      <a:headEnd type="none" w="med" len="med"/>
                      <a:tailEnd type="none" w="med" len="med"/>
                    </a:lnB>
                    <a:lnTlToBr w="12700" cmpd="sng">
                      <a:noFill/>
                      <a:prstDash val="solid"/>
                    </a:lnTlToBr>
                    <a:lnBlToTr w="12700" cmpd="sng">
                      <a:noFill/>
                      <a:prstDash val="solid"/>
                    </a:lnBlToTr>
                    <a:solidFill>
                      <a:srgbClr val="B3B3B3">
                        <a:lumMod val="20000"/>
                        <a:lumOff val="80000"/>
                      </a:srgbClr>
                    </a:solidFill>
                  </a:tcPr>
                </a:tc>
                <a:tc>
                  <a:txBody>
                    <a:bodyPr/>
                    <a:lstStyle>
                      <a:lvl1pPr marL="0" algn="l" defTabSz="1036290" rtl="0" eaLnBrk="1" latinLnBrk="0" hangingPunct="1">
                        <a:defRPr sz="2040" kern="1200">
                          <a:solidFill>
                            <a:schemeClr val="dk1"/>
                          </a:solidFill>
                          <a:latin typeface="Arial"/>
                        </a:defRPr>
                      </a:lvl1pPr>
                      <a:lvl2pPr marL="518145" algn="l" defTabSz="1036290" rtl="0" eaLnBrk="1" latinLnBrk="0" hangingPunct="1">
                        <a:defRPr sz="2040" kern="1200">
                          <a:solidFill>
                            <a:schemeClr val="dk1"/>
                          </a:solidFill>
                          <a:latin typeface="Arial"/>
                        </a:defRPr>
                      </a:lvl2pPr>
                      <a:lvl3pPr marL="1036290" algn="l" defTabSz="1036290" rtl="0" eaLnBrk="1" latinLnBrk="0" hangingPunct="1">
                        <a:defRPr sz="2040" kern="1200">
                          <a:solidFill>
                            <a:schemeClr val="dk1"/>
                          </a:solidFill>
                          <a:latin typeface="Arial"/>
                        </a:defRPr>
                      </a:lvl3pPr>
                      <a:lvl4pPr marL="1554434" algn="l" defTabSz="1036290" rtl="0" eaLnBrk="1" latinLnBrk="0" hangingPunct="1">
                        <a:defRPr sz="2040" kern="1200">
                          <a:solidFill>
                            <a:schemeClr val="dk1"/>
                          </a:solidFill>
                          <a:latin typeface="Arial"/>
                        </a:defRPr>
                      </a:lvl4pPr>
                      <a:lvl5pPr marL="2072579" algn="l" defTabSz="1036290" rtl="0" eaLnBrk="1" latinLnBrk="0" hangingPunct="1">
                        <a:defRPr sz="2040" kern="1200">
                          <a:solidFill>
                            <a:schemeClr val="dk1"/>
                          </a:solidFill>
                          <a:latin typeface="Arial"/>
                        </a:defRPr>
                      </a:lvl5pPr>
                      <a:lvl6pPr marL="2590724" algn="l" defTabSz="1036290" rtl="0" eaLnBrk="1" latinLnBrk="0" hangingPunct="1">
                        <a:defRPr sz="2040" kern="1200">
                          <a:solidFill>
                            <a:schemeClr val="dk1"/>
                          </a:solidFill>
                          <a:latin typeface="Arial"/>
                        </a:defRPr>
                      </a:lvl6pPr>
                      <a:lvl7pPr marL="3108869" algn="l" defTabSz="1036290" rtl="0" eaLnBrk="1" latinLnBrk="0" hangingPunct="1">
                        <a:defRPr sz="2040" kern="1200">
                          <a:solidFill>
                            <a:schemeClr val="dk1"/>
                          </a:solidFill>
                          <a:latin typeface="Arial"/>
                        </a:defRPr>
                      </a:lvl7pPr>
                      <a:lvl8pPr marL="3627013" algn="l" defTabSz="1036290" rtl="0" eaLnBrk="1" latinLnBrk="0" hangingPunct="1">
                        <a:defRPr sz="2040" kern="1200">
                          <a:solidFill>
                            <a:schemeClr val="dk1"/>
                          </a:solidFill>
                          <a:latin typeface="Arial"/>
                        </a:defRPr>
                      </a:lvl8pPr>
                      <a:lvl9pPr marL="4145158" algn="l" defTabSz="1036290" rtl="0" eaLnBrk="1" latinLnBrk="0" hangingPunct="1">
                        <a:defRPr sz="2040" kern="1200">
                          <a:solidFill>
                            <a:schemeClr val="dk1"/>
                          </a:solidFill>
                          <a:latin typeface="Arial"/>
                        </a:defRPr>
                      </a:lvl9pPr>
                    </a:lstStyle>
                    <a:p>
                      <a:pPr marL="0" marR="0" algn="ctr">
                        <a:spcBef>
                          <a:spcPts val="0"/>
                        </a:spcBef>
                        <a:spcAft>
                          <a:spcPts val="0"/>
                        </a:spcAft>
                      </a:pPr>
                      <a:r>
                        <a:rPr lang="en-US" sz="1600" b="0" i="0" kern="100">
                          <a:solidFill>
                            <a:srgbClr val="000000"/>
                          </a:solidFill>
                          <a:effectLst/>
                          <a:latin typeface="Arial" panose="020B0604020202020204" pitchFamily="34" charset="0"/>
                          <a:cs typeface="Arial" panose="020B0604020202020204" pitchFamily="34" charset="0"/>
                          <a:hlinkClick r:id="rId7"/>
                        </a:rPr>
                        <a:t>ML21225A754</a:t>
                      </a:r>
                      <a:endParaRPr lang="en-US" sz="1600" b="0" i="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T="91440" marB="91440" anchor="ctr">
                    <a:lnL w="12700" cmpd="sng">
                      <a:solidFill>
                        <a:srgbClr val="FFFFFF"/>
                      </a:solidFill>
                    </a:lnL>
                    <a:lnR w="12700" cap="flat" cmpd="sng" algn="ctr">
                      <a:solidFill>
                        <a:srgbClr val="616265"/>
                      </a:solidFill>
                      <a:prstDash val="solid"/>
                      <a:round/>
                      <a:headEnd type="none" w="med" len="med"/>
                      <a:tailEnd type="none" w="med" len="med"/>
                    </a:lnR>
                    <a:lnT w="12700" cmpd="sng">
                      <a:solidFill>
                        <a:srgbClr val="FFFFFF"/>
                      </a:solidFill>
                    </a:lnT>
                    <a:lnB w="12700" cap="flat" cmpd="sng" algn="ctr">
                      <a:solidFill>
                        <a:srgbClr val="616265"/>
                      </a:solidFill>
                      <a:prstDash val="solid"/>
                      <a:round/>
                      <a:headEnd type="none" w="med" len="med"/>
                      <a:tailEnd type="none" w="med" len="med"/>
                    </a:lnB>
                    <a:lnTlToBr w="12700" cmpd="sng">
                      <a:noFill/>
                      <a:prstDash val="solid"/>
                    </a:lnTlToBr>
                    <a:lnBlToTr w="12700" cmpd="sng">
                      <a:noFill/>
                      <a:prstDash val="solid"/>
                    </a:lnBlToTr>
                    <a:solidFill>
                      <a:srgbClr val="B3B3B3">
                        <a:lumMod val="20000"/>
                        <a:lumOff val="80000"/>
                      </a:srgbClr>
                    </a:solidFill>
                  </a:tcPr>
                </a:tc>
                <a:extLst>
                  <a:ext uri="{0D108BD9-81ED-4DB2-BD59-A6C34878D82A}">
                    <a16:rowId xmlns:a16="http://schemas.microsoft.com/office/drawing/2014/main" val="2565910337"/>
                  </a:ext>
                </a:extLst>
              </a:tr>
            </a:tbl>
          </a:graphicData>
        </a:graphic>
      </p:graphicFrame>
    </p:spTree>
    <p:extLst>
      <p:ext uri="{BB962C8B-B14F-4D97-AF65-F5344CB8AC3E}">
        <p14:creationId xmlns:p14="http://schemas.microsoft.com/office/powerpoint/2010/main" val="112466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NR GEIS Rulemaking Schedule</a:t>
            </a:r>
          </a:p>
        </p:txBody>
      </p:sp>
      <p:graphicFrame>
        <p:nvGraphicFramePr>
          <p:cNvPr id="3" name="Content Placeholder 4">
            <a:extLst>
              <a:ext uri="{FF2B5EF4-FFF2-40B4-BE49-F238E27FC236}">
                <a16:creationId xmlns:a16="http://schemas.microsoft.com/office/drawing/2014/main" id="{EAE0AA35-78BE-979A-FBA9-7254E61E7026}"/>
              </a:ext>
            </a:extLst>
          </p:cNvPr>
          <p:cNvGraphicFramePr>
            <a:graphicFrameLocks/>
          </p:cNvGraphicFramePr>
          <p:nvPr>
            <p:extLst>
              <p:ext uri="{D42A27DB-BD31-4B8C-83A1-F6EECF244321}">
                <p14:modId xmlns:p14="http://schemas.microsoft.com/office/powerpoint/2010/main" val="319483963"/>
              </p:ext>
            </p:extLst>
          </p:nvPr>
        </p:nvGraphicFramePr>
        <p:xfrm>
          <a:off x="2351313" y="1637731"/>
          <a:ext cx="10136387" cy="5199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7439193-DA45-7967-A7DD-E79B63ED7519}"/>
              </a:ext>
            </a:extLst>
          </p:cNvPr>
          <p:cNvSpPr txBox="1"/>
          <p:nvPr/>
        </p:nvSpPr>
        <p:spPr>
          <a:xfrm>
            <a:off x="2814070" y="6379503"/>
            <a:ext cx="4815068" cy="461665"/>
          </a:xfrm>
          <a:prstGeom prst="rect">
            <a:avLst/>
          </a:prstGeom>
          <a:noFill/>
        </p:spPr>
        <p:txBody>
          <a:bodyPr wrap="square" rtlCol="0">
            <a:spAutoFit/>
          </a:bodyPr>
          <a:lstStyle/>
          <a:p>
            <a:r>
              <a:rPr lang="en-US" sz="2400">
                <a:solidFill>
                  <a:srgbClr val="FF0000"/>
                </a:solidFill>
              </a:rPr>
              <a:t>*</a:t>
            </a:r>
            <a:r>
              <a:rPr lang="en-US" sz="1900">
                <a:solidFill>
                  <a:sysClr val="windowText" lastClr="000000"/>
                </a:solidFill>
                <a:latin typeface="Arial" panose="020B0604020202020204" pitchFamily="34" charset="0"/>
                <a:ea typeface="+mn-ea"/>
                <a:cs typeface="Arial" panose="020B0604020202020204" pitchFamily="34" charset="0"/>
              </a:rPr>
              <a:t>The publication date is an estimate.</a:t>
            </a:r>
            <a:endParaRPr lang="en-US" sz="1900"/>
          </a:p>
        </p:txBody>
      </p:sp>
    </p:spTree>
    <p:extLst>
      <p:ext uri="{BB962C8B-B14F-4D97-AF65-F5344CB8AC3E}">
        <p14:creationId xmlns:p14="http://schemas.microsoft.com/office/powerpoint/2010/main" val="1524403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D44C-1F9B-6343-98A6-9AD2F360991C}"/>
              </a:ext>
            </a:extLst>
          </p:cNvPr>
          <p:cNvSpPr>
            <a:spLocks noGrp="1"/>
          </p:cNvSpPr>
          <p:nvPr>
            <p:ph type="title"/>
          </p:nvPr>
        </p:nvSpPr>
        <p:spPr/>
        <p:txBody>
          <a:bodyPr/>
          <a:lstStyle/>
          <a:p>
            <a:r>
              <a:rPr lang="en-US" dirty="0">
                <a:latin typeface="Arial"/>
                <a:cs typeface="Arial"/>
              </a:rPr>
              <a:t>Questions/Comments Received on the Draft NR GEIS and Proposed Rule</a:t>
            </a:r>
            <a:endParaRPr lang="en-US" dirty="0"/>
          </a:p>
        </p:txBody>
      </p:sp>
      <p:sp>
        <p:nvSpPr>
          <p:cNvPr id="3" name="Content Placeholder 2">
            <a:extLst>
              <a:ext uri="{FF2B5EF4-FFF2-40B4-BE49-F238E27FC236}">
                <a16:creationId xmlns:a16="http://schemas.microsoft.com/office/drawing/2014/main" id="{7FDE01D1-8CE7-2CA7-095F-9DCCE50BD641}"/>
              </a:ext>
            </a:extLst>
          </p:cNvPr>
          <p:cNvSpPr>
            <a:spLocks noGrp="1"/>
          </p:cNvSpPr>
          <p:nvPr>
            <p:ph idx="1"/>
          </p:nvPr>
        </p:nvSpPr>
        <p:spPr/>
        <p:txBody>
          <a:bodyPr>
            <a:normAutofit fontScale="77500" lnSpcReduction="20000"/>
          </a:bodyPr>
          <a:lstStyle/>
          <a:p>
            <a:r>
              <a:rPr lang="en-US" dirty="0"/>
              <a:t>Limited Work Authorizations – should the GEIS and rule be expanded to include NRC approval of LWAs?</a:t>
            </a:r>
          </a:p>
          <a:p>
            <a:r>
              <a:rPr lang="en-US" dirty="0"/>
              <a:t>Postulated Accidents – should this be a Category 1 issue?</a:t>
            </a:r>
          </a:p>
          <a:p>
            <a:r>
              <a:rPr lang="en-US" dirty="0"/>
              <a:t>Non-Resource Related Issues – should Purpose and Need, Need for Power, and Alternatives be Category 1 issues and/or are these issues at all?</a:t>
            </a:r>
          </a:p>
          <a:p>
            <a:r>
              <a:rPr lang="en-US" dirty="0"/>
              <a:t>EIS requirements – should Rule allow new reactor impacts to be addressed in environmental assessments or categorical exclusions instead of EISs?</a:t>
            </a:r>
          </a:p>
          <a:p>
            <a:r>
              <a:rPr lang="en-US" dirty="0"/>
              <a:t>Research and Test Reactors – is the GEIS applicable to these reactors?</a:t>
            </a:r>
          </a:p>
          <a:p>
            <a:r>
              <a:rPr lang="en-US" dirty="0"/>
              <a:t>Fiscal Responsibility Act and ADVANCE Act – what is the relationship between this GEIS and these laws?</a:t>
            </a:r>
          </a:p>
        </p:txBody>
      </p:sp>
    </p:spTree>
    <p:extLst>
      <p:ext uri="{BB962C8B-B14F-4D97-AF65-F5344CB8AC3E}">
        <p14:creationId xmlns:p14="http://schemas.microsoft.com/office/powerpoint/2010/main" val="129738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Next Steps for the NRC Staff</a:t>
            </a:r>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normAutofit/>
          </a:bodyPr>
          <a:lstStyle/>
          <a:p>
            <a:r>
              <a:rPr lang="en-US"/>
              <a:t>Review and respond to substantive comments received on the NR GEIS</a:t>
            </a:r>
          </a:p>
          <a:p>
            <a:r>
              <a:rPr lang="en-US"/>
              <a:t>Update the NR GEIS, the rule, and supporting documents as appropriate</a:t>
            </a:r>
          </a:p>
          <a:p>
            <a:r>
              <a:rPr lang="en-US"/>
              <a:t>Send the revised rule to the Commission for review and approval by December 1, 2025</a:t>
            </a:r>
          </a:p>
        </p:txBody>
      </p:sp>
    </p:spTree>
    <p:extLst>
      <p:ext uri="{BB962C8B-B14F-4D97-AF65-F5344CB8AC3E}">
        <p14:creationId xmlns:p14="http://schemas.microsoft.com/office/powerpoint/2010/main" val="167694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normAutofit lnSpcReduction="10000"/>
          </a:bodyPr>
          <a:lstStyle/>
          <a:p>
            <a:r>
              <a:rPr lang="en-US"/>
              <a:t>NEPA Overview</a:t>
            </a:r>
          </a:p>
          <a:p>
            <a:r>
              <a:rPr lang="en-US"/>
              <a:t>Purpose of the Generic Environmental Impact Statement for Licensing of New Nuclear Reactors (NR GEIS)</a:t>
            </a:r>
          </a:p>
          <a:p>
            <a:r>
              <a:rPr lang="en-US"/>
              <a:t>Background</a:t>
            </a:r>
          </a:p>
          <a:p>
            <a:r>
              <a:rPr lang="en-US"/>
              <a:t>Process and Methodology</a:t>
            </a:r>
          </a:p>
          <a:p>
            <a:r>
              <a:rPr lang="en-US"/>
              <a:t>Preliminary Findings of the NR GEIS</a:t>
            </a:r>
          </a:p>
          <a:p>
            <a:r>
              <a:rPr lang="en-US"/>
              <a:t>Proposed Amendments to 10 CFR Part 51</a:t>
            </a:r>
          </a:p>
          <a:p>
            <a:r>
              <a:rPr lang="en-US"/>
              <a:t>Schedule</a:t>
            </a:r>
          </a:p>
          <a:p>
            <a:endParaRPr lang="en-US"/>
          </a:p>
        </p:txBody>
      </p:sp>
    </p:spTree>
    <p:extLst>
      <p:ext uri="{BB962C8B-B14F-4D97-AF65-F5344CB8AC3E}">
        <p14:creationId xmlns:p14="http://schemas.microsoft.com/office/powerpoint/2010/main" val="418296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35D9-ABBB-6F66-6CFC-84191EF114AD}"/>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26381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NEPA and the NRC</a:t>
            </a:r>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normAutofit lnSpcReduction="10000"/>
          </a:bodyPr>
          <a:lstStyle/>
          <a:p>
            <a:r>
              <a:rPr lang="en-US"/>
              <a:t>National Environmental Policy Act (NEPA) of 1969</a:t>
            </a:r>
          </a:p>
          <a:p>
            <a:pPr lvl="1"/>
            <a:r>
              <a:rPr lang="en-US" sz="3000"/>
              <a:t>Requires Federal agencies to assess environmental impacts of their proposed actions</a:t>
            </a:r>
          </a:p>
          <a:p>
            <a:pPr lvl="1"/>
            <a:r>
              <a:rPr lang="en-US" sz="3000"/>
              <a:t>Informs Federal decision making</a:t>
            </a:r>
          </a:p>
          <a:p>
            <a:pPr lvl="1"/>
            <a:r>
              <a:rPr lang="en-US" sz="3000"/>
              <a:t>Involves public disclosure of environmental impacts and other considerations</a:t>
            </a:r>
          </a:p>
          <a:p>
            <a:pPr>
              <a:lnSpc>
                <a:spcPct val="90000"/>
              </a:lnSpc>
            </a:pPr>
            <a:r>
              <a:rPr lang="en-US"/>
              <a:t>NRC’s Environmental Regulations are in 10 CFR Part 51</a:t>
            </a:r>
          </a:p>
          <a:p>
            <a:pPr lvl="1"/>
            <a:r>
              <a:rPr lang="en-US" sz="3000"/>
              <a:t>Issuance of a construction permit, operating license, or early site permit for a new reactor requires an environmental impact statement (EIS) under 10 CFR 51.20</a:t>
            </a:r>
          </a:p>
          <a:p>
            <a:endParaRPr lang="en-US"/>
          </a:p>
        </p:txBody>
      </p:sp>
    </p:spTree>
    <p:extLst>
      <p:ext uri="{BB962C8B-B14F-4D97-AF65-F5344CB8AC3E}">
        <p14:creationId xmlns:p14="http://schemas.microsoft.com/office/powerpoint/2010/main" val="252087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F783-06B3-A014-B2F8-B76AC026E66C}"/>
              </a:ext>
            </a:extLst>
          </p:cNvPr>
          <p:cNvSpPr>
            <a:spLocks noGrp="1"/>
          </p:cNvSpPr>
          <p:nvPr>
            <p:ph type="title"/>
          </p:nvPr>
        </p:nvSpPr>
        <p:spPr/>
        <p:txBody>
          <a:bodyPr/>
          <a:lstStyle/>
          <a:p>
            <a:r>
              <a:rPr lang="en-US"/>
              <a:t>Resource Areas Considered in NRC NEPA Reviews</a:t>
            </a:r>
          </a:p>
        </p:txBody>
      </p:sp>
      <p:pic>
        <p:nvPicPr>
          <p:cNvPr id="3" name="Picture 2">
            <a:extLst>
              <a:ext uri="{FF2B5EF4-FFF2-40B4-BE49-F238E27FC236}">
                <a16:creationId xmlns:a16="http://schemas.microsoft.com/office/drawing/2014/main" id="{C2A0C2BC-3EDB-37A1-DF19-28927A6D0394}"/>
              </a:ext>
            </a:extLst>
          </p:cNvPr>
          <p:cNvPicPr>
            <a:picLocks noChangeAspect="1"/>
          </p:cNvPicPr>
          <p:nvPr/>
        </p:nvPicPr>
        <p:blipFill>
          <a:blip r:embed="rId2"/>
          <a:stretch>
            <a:fillRect/>
          </a:stretch>
        </p:blipFill>
        <p:spPr>
          <a:xfrm>
            <a:off x="1796716" y="1916114"/>
            <a:ext cx="8346636" cy="5448664"/>
          </a:xfrm>
          <a:prstGeom prst="rect">
            <a:avLst/>
          </a:prstGeom>
        </p:spPr>
      </p:pic>
    </p:spTree>
    <p:extLst>
      <p:ext uri="{BB962C8B-B14F-4D97-AF65-F5344CB8AC3E}">
        <p14:creationId xmlns:p14="http://schemas.microsoft.com/office/powerpoint/2010/main" val="226745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Purpose of the NR GEIS</a:t>
            </a:r>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normAutofit fontScale="85000" lnSpcReduction="10000"/>
          </a:bodyPr>
          <a:lstStyle/>
          <a:p>
            <a:r>
              <a:rPr lang="en-US" dirty="0"/>
              <a:t>Present impact analyses for environmental issues common to many new nuclear reactors that can be addressed generically, and improve licensing efficiency, by:</a:t>
            </a:r>
          </a:p>
          <a:p>
            <a:pPr lvl="1">
              <a:buSzPct val="70000"/>
            </a:pPr>
            <a:r>
              <a:rPr lang="en-US" dirty="0"/>
              <a:t>Eliminating the need to reproduce the same analyses during licensing reviews</a:t>
            </a:r>
          </a:p>
          <a:p>
            <a:pPr lvl="1">
              <a:buSzPct val="70000"/>
            </a:pPr>
            <a:r>
              <a:rPr lang="en-US" dirty="0"/>
              <a:t>Allowing NRC staff to focus environmental review efforts on issues that can only be resolved once a site is identified</a:t>
            </a:r>
          </a:p>
          <a:p>
            <a:pPr lvl="1">
              <a:buSzPct val="70000"/>
            </a:pPr>
            <a:r>
              <a:rPr lang="en-US" dirty="0"/>
              <a:t>Identifying the possible types of environmental impacts of constructing, operating and decommissioning a nuclear reactor </a:t>
            </a:r>
          </a:p>
          <a:p>
            <a:pPr lvl="1">
              <a:buSzPct val="70000"/>
            </a:pPr>
            <a:r>
              <a:rPr lang="en-US" dirty="0"/>
              <a:t>Assessing impacts that are expected to be generic (the same or similar) for many nuclear reactors </a:t>
            </a:r>
          </a:p>
          <a:p>
            <a:pPr lvl="1">
              <a:buSzPct val="70000"/>
            </a:pPr>
            <a:r>
              <a:rPr lang="en-US" dirty="0"/>
              <a:t>Defining the environmental issues that will need to be addressed in project-specific supplemental environmental impact statements (SEISs) </a:t>
            </a:r>
          </a:p>
        </p:txBody>
      </p:sp>
    </p:spTree>
    <p:extLst>
      <p:ext uri="{BB962C8B-B14F-4D97-AF65-F5344CB8AC3E}">
        <p14:creationId xmlns:p14="http://schemas.microsoft.com/office/powerpoint/2010/main" val="29465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Background</a:t>
            </a:r>
          </a:p>
        </p:txBody>
      </p:sp>
      <p:graphicFrame>
        <p:nvGraphicFramePr>
          <p:cNvPr id="9" name="Table 8">
            <a:extLst>
              <a:ext uri="{FF2B5EF4-FFF2-40B4-BE49-F238E27FC236}">
                <a16:creationId xmlns:a16="http://schemas.microsoft.com/office/drawing/2014/main" id="{026DD604-1FA1-6CBB-F1B0-F9DBCE45B87A}"/>
              </a:ext>
            </a:extLst>
          </p:cNvPr>
          <p:cNvGraphicFramePr>
            <a:graphicFrameLocks noGrp="1"/>
          </p:cNvGraphicFramePr>
          <p:nvPr>
            <p:extLst>
              <p:ext uri="{D42A27DB-BD31-4B8C-83A1-F6EECF244321}">
                <p14:modId xmlns:p14="http://schemas.microsoft.com/office/powerpoint/2010/main" val="805985351"/>
              </p:ext>
            </p:extLst>
          </p:nvPr>
        </p:nvGraphicFramePr>
        <p:xfrm>
          <a:off x="1319715" y="1762536"/>
          <a:ext cx="11887200" cy="5102352"/>
        </p:xfrm>
        <a:graphic>
          <a:graphicData uri="http://schemas.openxmlformats.org/drawingml/2006/table">
            <a:tbl>
              <a:tblPr firstRow="1" bandRow="1">
                <a:tableStyleId>{5940675A-B579-460E-94D1-54222C63F5DA}</a:tableStyleId>
              </a:tblPr>
              <a:tblGrid>
                <a:gridCol w="1694330">
                  <a:extLst>
                    <a:ext uri="{9D8B030D-6E8A-4147-A177-3AD203B41FA5}">
                      <a16:colId xmlns:a16="http://schemas.microsoft.com/office/drawing/2014/main" val="460697319"/>
                    </a:ext>
                  </a:extLst>
                </a:gridCol>
                <a:gridCol w="10192870">
                  <a:extLst>
                    <a:ext uri="{9D8B030D-6E8A-4147-A177-3AD203B41FA5}">
                      <a16:colId xmlns:a16="http://schemas.microsoft.com/office/drawing/2014/main" val="641410342"/>
                    </a:ext>
                  </a:extLst>
                </a:gridCol>
              </a:tblGrid>
              <a:tr h="370840">
                <a:tc>
                  <a:txBody>
                    <a:bodyPr/>
                    <a:lstStyle/>
                    <a:p>
                      <a:pPr algn="ctr"/>
                      <a:r>
                        <a:rPr lang="en-US" sz="1800" b="1">
                          <a:solidFill>
                            <a:schemeClr val="bg1"/>
                          </a:solidFill>
                        </a:rPr>
                        <a:t>Nov. 15, 2019</a:t>
                      </a: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A5E88"/>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b="0" i="0">
                          <a:latin typeface="Arial" panose="020B0604020202020204" pitchFamily="34" charset="0"/>
                          <a:cs typeface="Arial" panose="020B0604020202020204" pitchFamily="34" charset="0"/>
                        </a:rPr>
                        <a:t>NRC initiates an exploratory process to determine the possible utility of developing a GEIS for licensing advanced nuclear reactors </a:t>
                      </a:r>
                      <a:r>
                        <a:rPr lang="en-US" sz="1800" b="0" i="0">
                          <a:solidFill>
                            <a:schemeClr val="tx2"/>
                          </a:solidFill>
                          <a:latin typeface="Arial" panose="020B0604020202020204" pitchFamily="34" charset="0"/>
                          <a:cs typeface="Arial" panose="020B0604020202020204" pitchFamily="34" charset="0"/>
                        </a:rPr>
                        <a:t>(</a:t>
                      </a:r>
                      <a:r>
                        <a:rPr lang="en-US" sz="1800" b="0" i="0">
                          <a:solidFill>
                            <a:schemeClr val="tx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84 FR 62559</a:t>
                      </a:r>
                      <a:r>
                        <a:rPr lang="en-US" sz="1800" b="0" i="0">
                          <a:solidFill>
                            <a:schemeClr val="tx2"/>
                          </a:solidFill>
                          <a:latin typeface="Arial" panose="020B0604020202020204" pitchFamily="34" charset="0"/>
                          <a:cs typeface="Arial" panose="020B0604020202020204" pitchFamily="34" charset="0"/>
                        </a:rPr>
                        <a:t>)</a:t>
                      </a:r>
                    </a:p>
                  </a:txBody>
                  <a:tcPr marT="109728" marB="109728" anchor="ct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75816200"/>
                  </a:ext>
                </a:extLst>
              </a:tr>
              <a:tr h="370840">
                <a:tc>
                  <a:txBody>
                    <a:bodyPr/>
                    <a:lstStyle/>
                    <a:p>
                      <a:pPr algn="ctr"/>
                      <a:r>
                        <a:rPr lang="en-US" sz="1800" b="1">
                          <a:solidFill>
                            <a:schemeClr val="bg1"/>
                          </a:solidFill>
                        </a:rPr>
                        <a:t>Feb. 28, 2020</a:t>
                      </a: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A5E88"/>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b="0" i="0">
                          <a:latin typeface="Arial" panose="020B0604020202020204" pitchFamily="34" charset="0"/>
                          <a:cs typeface="Arial" panose="020B0604020202020204" pitchFamily="34" charset="0"/>
                        </a:rPr>
                        <a:t>NRC staff informs the Commission that it has concluded that developing a GEIS is viable and would generically resolve many environmental issues, reduce licensing review time and costs, and increase regulatory stability and predictability for applicants </a:t>
                      </a:r>
                      <a:r>
                        <a:rPr lang="en-US" sz="1800" b="0" i="0">
                          <a:solidFill>
                            <a:schemeClr val="tx2"/>
                          </a:solidFill>
                          <a:latin typeface="Arial" panose="020B0604020202020204" pitchFamily="34" charset="0"/>
                          <a:cs typeface="Arial" panose="020B0604020202020204" pitchFamily="34" charset="0"/>
                        </a:rPr>
                        <a:t>(</a:t>
                      </a:r>
                      <a:r>
                        <a:rPr lang="en-US" sz="1800" b="0" i="0" u="sng">
                          <a:solidFill>
                            <a:schemeClr val="tx2"/>
                          </a:solidFill>
                          <a:latin typeface="Arial" panose="020B0604020202020204" pitchFamily="34" charset="0"/>
                          <a:cs typeface="Arial" panose="020B0604020202020204" pitchFamily="34" charset="0"/>
                          <a:hlinkClick r:id="rId3"/>
                        </a:rPr>
                        <a:t>SECY-20-0020</a:t>
                      </a:r>
                      <a:r>
                        <a:rPr lang="en-US" sz="1800" b="0" i="0">
                          <a:solidFill>
                            <a:schemeClr val="tx2"/>
                          </a:solidFill>
                          <a:latin typeface="Arial" panose="020B0604020202020204" pitchFamily="34" charset="0"/>
                          <a:cs typeface="Arial" panose="020B0604020202020204" pitchFamily="34" charset="0"/>
                        </a:rPr>
                        <a:t>)</a:t>
                      </a:r>
                    </a:p>
                  </a:txBody>
                  <a:tcPr marT="109728" marB="109728" anchor="ct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2550747806"/>
                  </a:ext>
                </a:extLst>
              </a:tr>
              <a:tr h="370840">
                <a:tc>
                  <a:txBody>
                    <a:bodyPr/>
                    <a:lstStyle/>
                    <a:p>
                      <a:pPr algn="ctr"/>
                      <a:r>
                        <a:rPr lang="en-US" sz="1800" b="1">
                          <a:solidFill>
                            <a:schemeClr val="bg1"/>
                          </a:solidFill>
                        </a:rPr>
                        <a:t>Apr. 30, 2020</a:t>
                      </a: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A5E88"/>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b="0" i="0">
                          <a:latin typeface="Arial" panose="020B0604020202020204" pitchFamily="34" charset="0"/>
                          <a:cs typeface="Arial" panose="020B0604020202020204" pitchFamily="34" charset="0"/>
                        </a:rPr>
                        <a:t>NRC issues a Notice of Intent to prepare the GEIS </a:t>
                      </a:r>
                      <a:r>
                        <a:rPr lang="en-US" sz="1800" b="0" i="0">
                          <a:solidFill>
                            <a:schemeClr val="tx2"/>
                          </a:solidFill>
                          <a:latin typeface="Arial" panose="020B0604020202020204" pitchFamily="34" charset="0"/>
                          <a:cs typeface="Arial" panose="020B0604020202020204" pitchFamily="34" charset="0"/>
                        </a:rPr>
                        <a:t>(</a:t>
                      </a:r>
                      <a:r>
                        <a:rPr lang="en-US" sz="1800" b="0" i="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85 FR 24040</a:t>
                      </a:r>
                      <a:r>
                        <a:rPr lang="en-US" sz="1800" b="0" i="0">
                          <a:solidFill>
                            <a:schemeClr val="tx2"/>
                          </a:solidFill>
                          <a:latin typeface="Arial" panose="020B0604020202020204" pitchFamily="34" charset="0"/>
                          <a:cs typeface="Arial" panose="020B0604020202020204" pitchFamily="34" charset="0"/>
                        </a:rPr>
                        <a:t>)</a:t>
                      </a:r>
                    </a:p>
                  </a:txBody>
                  <a:tcPr marT="109728" marB="109728" anchor="ct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73001591"/>
                  </a:ext>
                </a:extLst>
              </a:tr>
              <a:tr h="370840">
                <a:tc>
                  <a:txBody>
                    <a:bodyPr/>
                    <a:lstStyle/>
                    <a:p>
                      <a:pPr algn="ctr"/>
                      <a:r>
                        <a:rPr lang="en-US" sz="1800" b="1">
                          <a:solidFill>
                            <a:schemeClr val="bg1"/>
                          </a:solidFill>
                        </a:rPr>
                        <a:t>Sept. 21, 2020 </a:t>
                      </a: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A5E88"/>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b="0" i="0">
                          <a:latin typeface="Arial" panose="020B0604020202020204" pitchFamily="34" charset="0"/>
                          <a:cs typeface="Arial" panose="020B0604020202020204" pitchFamily="34" charset="0"/>
                        </a:rPr>
                        <a:t>Commission approves the development of the GEIS, and directs staff to codify the results of the GEIS </a:t>
                      </a:r>
                      <a:r>
                        <a:rPr lang="en-US" sz="1800" b="0" i="0">
                          <a:solidFill>
                            <a:schemeClr val="tx2"/>
                          </a:solidFill>
                          <a:latin typeface="Arial" panose="020B0604020202020204" pitchFamily="34" charset="0"/>
                          <a:cs typeface="Arial" panose="020B0604020202020204" pitchFamily="34" charset="0"/>
                        </a:rPr>
                        <a:t>(</a:t>
                      </a:r>
                      <a:r>
                        <a:rPr lang="en-US" sz="1800" b="0" i="0" u="sng">
                          <a:solidFill>
                            <a:schemeClr val="tx2"/>
                          </a:solidFill>
                          <a:latin typeface="Arial" panose="020B0604020202020204" pitchFamily="34" charset="0"/>
                          <a:cs typeface="Arial" panose="020B0604020202020204" pitchFamily="34" charset="0"/>
                          <a:hlinkClick r:id="rId5"/>
                        </a:rPr>
                        <a:t>SRM-SECY-20-0020</a:t>
                      </a:r>
                      <a:r>
                        <a:rPr lang="en-US" sz="1800" b="0" i="0">
                          <a:solidFill>
                            <a:schemeClr val="tx2"/>
                          </a:solidFill>
                          <a:latin typeface="Arial" panose="020B0604020202020204" pitchFamily="34" charset="0"/>
                          <a:cs typeface="Arial" panose="020B0604020202020204" pitchFamily="34" charset="0"/>
                        </a:rPr>
                        <a:t>)</a:t>
                      </a:r>
                    </a:p>
                  </a:txBody>
                  <a:tcPr marT="109728" marB="109728" anchor="ct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142543449"/>
                  </a:ext>
                </a:extLst>
              </a:tr>
              <a:tr h="370840">
                <a:tc>
                  <a:txBody>
                    <a:bodyPr/>
                    <a:lstStyle/>
                    <a:p>
                      <a:pPr algn="ctr"/>
                      <a:r>
                        <a:rPr lang="en-US" sz="1800" b="1">
                          <a:solidFill>
                            <a:schemeClr val="bg1"/>
                          </a:solidFill>
                        </a:rPr>
                        <a:t>Nov. 29, 2021</a:t>
                      </a: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A5E88"/>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b="0" i="0">
                          <a:latin typeface="Arial" panose="020B0604020202020204" pitchFamily="34" charset="0"/>
                          <a:cs typeface="Arial" panose="020B0604020202020204" pitchFamily="34" charset="0"/>
                        </a:rPr>
                        <a:t>Proposed rule and draft GEIS sent to the Commission </a:t>
                      </a:r>
                      <a:r>
                        <a:rPr lang="en-US" sz="1800" b="0" i="0">
                          <a:solidFill>
                            <a:schemeClr val="tx2"/>
                          </a:solidFill>
                          <a:latin typeface="Arial" panose="020B0604020202020204" pitchFamily="34" charset="0"/>
                          <a:cs typeface="Arial" panose="020B0604020202020204" pitchFamily="34" charset="0"/>
                        </a:rPr>
                        <a:t>(</a:t>
                      </a:r>
                      <a:r>
                        <a:rPr lang="en-US" sz="1800" b="0" i="0" u="sng">
                          <a:solidFill>
                            <a:schemeClr val="tx2"/>
                          </a:solidFill>
                          <a:latin typeface="Arial" panose="020B0604020202020204" pitchFamily="34" charset="0"/>
                          <a:cs typeface="Arial" panose="020B0604020202020204" pitchFamily="34" charset="0"/>
                          <a:hlinkClick r:id="rId6"/>
                        </a:rPr>
                        <a:t>SECY-21-0098</a:t>
                      </a:r>
                      <a:r>
                        <a:rPr lang="en-US" sz="1800" b="0" i="0">
                          <a:solidFill>
                            <a:schemeClr val="tx2"/>
                          </a:solidFill>
                          <a:latin typeface="Arial" panose="020B0604020202020204" pitchFamily="34" charset="0"/>
                          <a:cs typeface="Arial" panose="020B0604020202020204" pitchFamily="34" charset="0"/>
                        </a:rPr>
                        <a:t>)</a:t>
                      </a:r>
                    </a:p>
                  </a:txBody>
                  <a:tcPr marT="109728" marB="109728" anchor="ct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015924462"/>
                  </a:ext>
                </a:extLst>
              </a:tr>
              <a:tr h="370840">
                <a:tc>
                  <a:txBody>
                    <a:bodyPr/>
                    <a:lstStyle/>
                    <a:p>
                      <a:pPr algn="ctr"/>
                      <a:r>
                        <a:rPr lang="en-US" sz="1800" b="1">
                          <a:solidFill>
                            <a:schemeClr val="bg1"/>
                          </a:solidFill>
                        </a:rPr>
                        <a:t>Apr. 18, 2024</a:t>
                      </a: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A5E88"/>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b="0" i="0">
                          <a:latin typeface="Arial" panose="020B0604020202020204" pitchFamily="34" charset="0"/>
                          <a:cs typeface="Arial" panose="020B0604020202020204" pitchFamily="34" charset="0"/>
                        </a:rPr>
                        <a:t>Commission approves proposed rule and draft GEIS for publication subject to edits and comments</a:t>
                      </a:r>
                      <a:br>
                        <a:rPr lang="en-US" sz="1800" b="0" i="0">
                          <a:latin typeface="Arial" panose="020B0604020202020204" pitchFamily="34" charset="0"/>
                          <a:cs typeface="Arial" panose="020B0604020202020204" pitchFamily="34" charset="0"/>
                        </a:rPr>
                      </a:br>
                      <a:r>
                        <a:rPr lang="en-US" sz="1800" b="0" i="0">
                          <a:solidFill>
                            <a:schemeClr val="tx2"/>
                          </a:solidFill>
                          <a:latin typeface="Arial" panose="020B0604020202020204" pitchFamily="34" charset="0"/>
                          <a:cs typeface="Arial" panose="020B0604020202020204" pitchFamily="34" charset="0"/>
                        </a:rPr>
                        <a:t>(</a:t>
                      </a:r>
                      <a:r>
                        <a:rPr lang="en-US" sz="1800" b="0" i="0" u="sng">
                          <a:solidFill>
                            <a:schemeClr val="tx2"/>
                          </a:solidFill>
                          <a:latin typeface="Arial" panose="020B0604020202020204" pitchFamily="34" charset="0"/>
                          <a:cs typeface="Arial" panose="020B0604020202020204" pitchFamily="34" charset="0"/>
                          <a:hlinkClick r:id="rId7"/>
                        </a:rPr>
                        <a:t>SRM-SECY-21-0098</a:t>
                      </a:r>
                      <a:r>
                        <a:rPr lang="en-US" sz="1800" b="0" i="0">
                          <a:solidFill>
                            <a:schemeClr val="tx2"/>
                          </a:solidFill>
                          <a:latin typeface="Arial" panose="020B0604020202020204" pitchFamily="34" charset="0"/>
                          <a:cs typeface="Arial" panose="020B0604020202020204" pitchFamily="34" charset="0"/>
                        </a:rPr>
                        <a:t>)</a:t>
                      </a:r>
                    </a:p>
                  </a:txBody>
                  <a:tcPr marT="109728" marB="109728" anchor="ct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195884379"/>
                  </a:ext>
                </a:extLst>
              </a:tr>
              <a:tr h="370840">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800" b="1">
                          <a:solidFill>
                            <a:schemeClr val="bg1"/>
                          </a:solidFill>
                        </a:rPr>
                        <a:t>Oct. 4, 2024</a:t>
                      </a: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5E88"/>
                    </a:solid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b="0" i="0">
                          <a:latin typeface="Arial" panose="020B0604020202020204" pitchFamily="34" charset="0"/>
                          <a:cs typeface="Arial" panose="020B0604020202020204" pitchFamily="34" charset="0"/>
                        </a:rPr>
                        <a:t>NRC issues Notice of Availability for proposed rule and draft GEIS for public comment                  </a:t>
                      </a:r>
                      <a:r>
                        <a:rPr lang="en-US" sz="1800" b="0" i="0">
                          <a:solidFill>
                            <a:schemeClr val="tx2"/>
                          </a:solidFill>
                          <a:latin typeface="Arial" panose="020B0604020202020204" pitchFamily="34" charset="0"/>
                          <a:cs typeface="Arial" panose="020B0604020202020204" pitchFamily="34" charset="0"/>
                        </a:rPr>
                        <a:t>(</a:t>
                      </a:r>
                      <a:r>
                        <a:rPr lang="en-US" sz="1800" b="0" i="0" u="sng" kern="1200">
                          <a:solidFill>
                            <a:schemeClr val="tx2"/>
                          </a:solidFill>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89 FR 80797</a:t>
                      </a:r>
                      <a:r>
                        <a:rPr lang="en-US" sz="1800" b="0" i="0">
                          <a:solidFill>
                            <a:schemeClr val="tx2"/>
                          </a:solidFill>
                          <a:latin typeface="Arial" panose="020B0604020202020204" pitchFamily="34" charset="0"/>
                          <a:cs typeface="Arial" panose="020B0604020202020204" pitchFamily="34" charset="0"/>
                        </a:rPr>
                        <a:t>) </a:t>
                      </a:r>
                    </a:p>
                  </a:txBody>
                  <a:tcPr marT="109728" marB="109728" anchor="ctr">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984303725"/>
                  </a:ext>
                </a:extLst>
              </a:tr>
            </a:tbl>
          </a:graphicData>
        </a:graphic>
      </p:graphicFrame>
    </p:spTree>
    <p:extLst>
      <p:ext uri="{BB962C8B-B14F-4D97-AF65-F5344CB8AC3E}">
        <p14:creationId xmlns:p14="http://schemas.microsoft.com/office/powerpoint/2010/main" val="188913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SRM-SECY-21-0098 </a:t>
            </a:r>
            <a:r>
              <a:rPr lang="en-US" b="0" i="1"/>
              <a:t>(April 18, 2024)</a:t>
            </a:r>
            <a:endParaRPr lang="en-US"/>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normAutofit fontScale="77500" lnSpcReduction="20000"/>
          </a:bodyPr>
          <a:lstStyle/>
          <a:p>
            <a:pPr marL="0" indent="0">
              <a:buNone/>
            </a:pPr>
            <a:r>
              <a:rPr lang="en-US" sz="4100"/>
              <a:t>NRC Commission approved publication of the proposed rule subject to the following:</a:t>
            </a:r>
          </a:p>
          <a:p>
            <a:r>
              <a:rPr lang="en-US"/>
              <a:t>Change the limited applicability of the GEIS from solely “advanced nuclear reactors” to any new nuclear reactor application</a:t>
            </a:r>
          </a:p>
          <a:p>
            <a:pPr lvl="1">
              <a:buSzPct val="70000"/>
            </a:pPr>
            <a:r>
              <a:rPr lang="en-US"/>
              <a:t>Provided the application meets the values and assumptions of the plant parameter envelope (PPE) and site parameter envelope (SPE) used to develop the GEIS</a:t>
            </a:r>
          </a:p>
          <a:p>
            <a:r>
              <a:rPr lang="en-US"/>
              <a:t>Clarify that any applicable site-specific and conditionally site-specific issues identified in the Decommissioning GEIS will need to be addressed in project-specific environmental reviews</a:t>
            </a:r>
          </a:p>
          <a:p>
            <a:r>
              <a:rPr lang="en-US"/>
              <a:t>Remove references to fusion reactors</a:t>
            </a:r>
          </a:p>
          <a:p>
            <a:r>
              <a:rPr lang="en-US"/>
              <a:t>Include a provision requiring a review of the GEIS every 10 years</a:t>
            </a:r>
          </a:p>
        </p:txBody>
      </p:sp>
    </p:spTree>
    <p:extLst>
      <p:ext uri="{BB962C8B-B14F-4D97-AF65-F5344CB8AC3E}">
        <p14:creationId xmlns:p14="http://schemas.microsoft.com/office/powerpoint/2010/main" val="371192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Process and Methodology</a:t>
            </a:r>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normAutofit fontScale="92500" lnSpcReduction="10000"/>
          </a:bodyPr>
          <a:lstStyle/>
          <a:p>
            <a:pPr marL="0" indent="0">
              <a:buNone/>
            </a:pPr>
            <a:r>
              <a:rPr lang="en-US"/>
              <a:t>Technology-neutral, performance-based approach using a plant parameter envelope (PPE) and a site parameter envelope (SPE)</a:t>
            </a:r>
          </a:p>
          <a:p>
            <a:r>
              <a:rPr lang="en-US" b="1"/>
              <a:t>PPE</a:t>
            </a:r>
            <a:r>
              <a:rPr lang="en-US"/>
              <a:t> – consists of parameters for specific reactor design features regardless of the site</a:t>
            </a:r>
          </a:p>
          <a:p>
            <a:pPr lvl="1">
              <a:buSzPct val="70000"/>
            </a:pPr>
            <a:r>
              <a:rPr lang="en-US"/>
              <a:t>For example: reactor footprint, building height, water use, air emissions, employment levels, noise generation levels</a:t>
            </a:r>
          </a:p>
          <a:p>
            <a:r>
              <a:rPr lang="en-US" b="1"/>
              <a:t>SPE</a:t>
            </a:r>
            <a:r>
              <a:rPr lang="en-US"/>
              <a:t> – consists of parameters specific to the location where the reactor may be sited</a:t>
            </a:r>
          </a:p>
          <a:p>
            <a:pPr lvl="1">
              <a:buSzPct val="70000"/>
            </a:pPr>
            <a:r>
              <a:rPr lang="en-US"/>
              <a:t>For example: site size, size of water bodies supplying water to the reactor, demographics </a:t>
            </a:r>
          </a:p>
        </p:txBody>
      </p:sp>
    </p:spTree>
    <p:extLst>
      <p:ext uri="{BB962C8B-B14F-4D97-AF65-F5344CB8AC3E}">
        <p14:creationId xmlns:p14="http://schemas.microsoft.com/office/powerpoint/2010/main" val="123412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a:t>Process and Methodology </a:t>
            </a:r>
            <a:r>
              <a:rPr lang="en-US" b="0" i="1"/>
              <a:t>(continued)</a:t>
            </a:r>
            <a:endParaRPr lang="en-US"/>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11917680" cy="4931516"/>
          </a:xfrm>
        </p:spPr>
        <p:txBody>
          <a:bodyPr>
            <a:normAutofit fontScale="85000" lnSpcReduction="20000"/>
          </a:bodyPr>
          <a:lstStyle/>
          <a:p>
            <a:pPr marL="0" indent="0">
              <a:buNone/>
            </a:pPr>
            <a:r>
              <a:rPr lang="en-US"/>
              <a:t>For each PPE and SPE parameter, the NRC developed a set of bounding values and assumptions based upon:</a:t>
            </a:r>
          </a:p>
          <a:p>
            <a:r>
              <a:rPr lang="en-US"/>
              <a:t>Regulatory limits and permitting requirements relevant to the resource as established by Federal, State, or local agencies</a:t>
            </a:r>
          </a:p>
          <a:p>
            <a:r>
              <a:rPr lang="en-US"/>
              <a:t>Relevant information obtained from other NRC GEISs</a:t>
            </a:r>
          </a:p>
          <a:p>
            <a:r>
              <a:rPr lang="en-US"/>
              <a:t>Empirical knowledge gained from conducting evaluations and analyses for past new reactor EISs and operating reactor SEISs</a:t>
            </a:r>
          </a:p>
          <a:p>
            <a:r>
              <a:rPr lang="en-US"/>
              <a:t>Values and assumptions derived from other documents applying a PPE/SPE approach</a:t>
            </a:r>
          </a:p>
          <a:p>
            <a:r>
              <a:rPr lang="en-US"/>
              <a:t>Subject matter expertise and/or development of calculations and formulas based upon education and experience with the resource</a:t>
            </a:r>
          </a:p>
        </p:txBody>
      </p:sp>
    </p:spTree>
    <p:extLst>
      <p:ext uri="{BB962C8B-B14F-4D97-AF65-F5344CB8AC3E}">
        <p14:creationId xmlns:p14="http://schemas.microsoft.com/office/powerpoint/2010/main" val="2519692565"/>
      </p:ext>
    </p:extLst>
  </p:cSld>
  <p:clrMapOvr>
    <a:masterClrMapping/>
  </p:clrMapOvr>
</p:sld>
</file>

<file path=ppt/theme/theme1.xml><?xml version="1.0" encoding="utf-8"?>
<a:theme xmlns:a="http://schemas.openxmlformats.org/drawingml/2006/main" name="2025 RUG">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4" ma:contentTypeDescription="Create a new document." ma:contentTypeScope="" ma:versionID="6a410a70177dc963b049859032de4722">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27e031d7d14e29b70c896fdef788ae4d"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89bf431-880a-4b72-abca-ccf1bbc5d2b3" xsi:nil="true"/>
    <lcf76f155ced4ddcb4097134ff3c332f xmlns="aa9071de-f1d9-4b23-83dd-08b1335a1407">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C48D04-F599-42C9-AC4C-98BE4D8D6E8E}">
  <ds:schemaRefs>
    <ds:schemaRef ds:uri="http://schemas.microsoft.com/sharepoint/v3/contenttype/forms"/>
  </ds:schemaRefs>
</ds:datastoreItem>
</file>

<file path=customXml/itemProps2.xml><?xml version="1.0" encoding="utf-8"?>
<ds:datastoreItem xmlns:ds="http://schemas.openxmlformats.org/officeDocument/2006/customXml" ds:itemID="{9FE41F1E-39DA-4BE7-9CEF-7A0C4929809B}"/>
</file>

<file path=customXml/itemProps3.xml><?xml version="1.0" encoding="utf-8"?>
<ds:datastoreItem xmlns:ds="http://schemas.openxmlformats.org/officeDocument/2006/customXml" ds:itemID="{617F8014-9403-4CC5-8F2F-0C66B954D1CC}">
  <ds:schemaRefs>
    <ds:schemaRef ds:uri="http://schemas.openxmlformats.org/package/2006/metadata/core-properties"/>
    <ds:schemaRef ds:uri="http://purl.org/dc/elements/1.1/"/>
    <ds:schemaRef ds:uri="http://schemas.microsoft.com/office/infopath/2007/PartnerControls"/>
    <ds:schemaRef ds:uri="http://purl.org/dc/terms/"/>
    <ds:schemaRef ds:uri="74eb7684-44a9-4f30-be9d-6aa009e317ff"/>
    <ds:schemaRef ds:uri="http://schemas.microsoft.com/office/2006/documentManagement/types"/>
    <ds:schemaRef ds:uri="dfe7fab5-ca36-4373-9e84-14533c573aad"/>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D54BEC15-504C-4B14-B3F5-9471BAF17A63}"/>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Office Theme</Template>
  <TotalTime>16</TotalTime>
  <Words>1889</Words>
  <Application>Microsoft Office PowerPoint</Application>
  <PresentationFormat>Custom</PresentationFormat>
  <Paragraphs>154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Arial Narrow</vt:lpstr>
      <vt:lpstr>Symbol</vt:lpstr>
      <vt:lpstr>Wingdings</vt:lpstr>
      <vt:lpstr>2025 RUG</vt:lpstr>
      <vt:lpstr>Draft New Reactor Generic Environmental  Impact Statement and Proposed Rule</vt:lpstr>
      <vt:lpstr>Agenda</vt:lpstr>
      <vt:lpstr>NEPA and the NRC</vt:lpstr>
      <vt:lpstr>Resource Areas Considered in NRC NEPA Reviews</vt:lpstr>
      <vt:lpstr>Purpose of the NR GEIS</vt:lpstr>
      <vt:lpstr>Background</vt:lpstr>
      <vt:lpstr>SRM-SECY-21-0098 (April 18, 2024)</vt:lpstr>
      <vt:lpstr>Process and Methodology</vt:lpstr>
      <vt:lpstr>Process and Methodology (continued)</vt:lpstr>
      <vt:lpstr>Process and Methodology (continued)</vt:lpstr>
      <vt:lpstr>Preliminary Findings</vt:lpstr>
      <vt:lpstr>Category 1 Issue Example</vt:lpstr>
      <vt:lpstr>Category 2 Issue Example</vt:lpstr>
      <vt:lpstr>Implementation of the NR GEIS</vt:lpstr>
      <vt:lpstr>Proposed Amendments to 10 CFR Part 51</vt:lpstr>
      <vt:lpstr>Key Supporting Documents</vt:lpstr>
      <vt:lpstr>NR GEIS Rulemaking Schedule</vt:lpstr>
      <vt:lpstr>Questions/Comments Received on the Draft NR GEIS and Proposed Rule</vt:lpstr>
      <vt:lpstr>Next Steps for the NRC Staff</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Ramos, Carli A</dc:creator>
  <cp:lastModifiedBy>Stacey Imboden</cp:lastModifiedBy>
  <cp:revision>2</cp:revision>
  <dcterms:created xsi:type="dcterms:W3CDTF">2025-03-12T20:53:22Z</dcterms:created>
  <dcterms:modified xsi:type="dcterms:W3CDTF">2025-04-25T12:28:44Z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0x0101004E34D12BCFAC0240A20826305D23CE28</vt:lpwstr>
  </property>
  <property fmtid="{D5CDD505-2E9C-101B-9397-08002B2CF9AE}" pid="3" name="MediaServiceImageTags">
    <vt:lpwstr/>
  </property>
  <property fmtid="{D5CDD505-2E9C-101B-9397-08002B2CF9AE}" pid="4" name="_dlc_DocIdItemGuid">
    <vt:lpwstr>d606fc46-7f4c-4ef5-b212-53eaade7b2c7</vt:lpwstr>
  </property>
</Properties>
</file>