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5"/>
  </p:sldMasterIdLst>
  <p:notesMasterIdLst>
    <p:notesMasterId r:id="rId14"/>
  </p:notesMasterIdLst>
  <p:sldIdLst>
    <p:sldId id="270" r:id="rId6"/>
    <p:sldId id="261" r:id="rId7"/>
    <p:sldId id="265" r:id="rId8"/>
    <p:sldId id="272" r:id="rId9"/>
    <p:sldId id="273" r:id="rId10"/>
    <p:sldId id="274" r:id="rId11"/>
    <p:sldId id="275" r:id="rId12"/>
    <p:sldId id="267" r:id="rId13"/>
  </p:sldIdLst>
  <p:sldSz cx="138176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CC6D605-11FA-57F4-92AB-5BD91DA45212}" name="Vary, Beth" initials="BV" userId="S::beth.vary@cnsc-ccsn.gc.ca::32b4c101-80a6-4d96-a2b3-6424b190fea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3A54"/>
    <a:srgbClr val="FEEBDE"/>
    <a:srgbClr val="FFF8E9"/>
    <a:srgbClr val="769DDB"/>
    <a:srgbClr val="FCE6DA"/>
    <a:srgbClr val="FACFBC"/>
    <a:srgbClr val="FED9BF"/>
    <a:srgbClr val="1CAEE5"/>
    <a:srgbClr val="2D73AE"/>
    <a:srgbClr val="F1C6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98" autoAdjust="0"/>
    <p:restoredTop sz="94192" autoAdjust="0"/>
  </p:normalViewPr>
  <p:slideViewPr>
    <p:cSldViewPr snapToGrid="0">
      <p:cViewPr varScale="1">
        <p:scale>
          <a:sx n="67" d="100"/>
          <a:sy n="67" d="100"/>
        </p:scale>
        <p:origin x="72" y="6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8/10/relationships/authors" Target="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BB8CA1-D396-4896-96F8-196FD04FF7FF}" type="datetimeFigureOut">
              <a:rPr lang="en-CA" smtClean="0"/>
              <a:t>2025-04-28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E0869-CEF1-4699-90E5-8A32F915A05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6016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E0869-CEF1-4699-90E5-8A32F915A057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0978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B08D28-607A-F804-6EA8-C7C3DA35D7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3A72D5-7E86-1819-1822-C25E68AC60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639AA8-7BF1-8B85-4091-D5CECEF9A4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0B852E-1992-C0CB-6999-7A899A7AAE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E0869-CEF1-4699-90E5-8A32F915A057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0114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85565D-7EA1-5E6C-46AA-FF25596F9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8F05DA-8194-38B5-5C4B-9164101CF3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647F9F-ACD5-4BCF-CBC6-AEA539C2BA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1D445A-0F6E-EFB0-7882-EFB0909636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E0869-CEF1-4699-90E5-8A32F915A057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2794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572C907-F664-DFD9-8843-47B289522462}"/>
              </a:ext>
            </a:extLst>
          </p:cNvPr>
          <p:cNvSpPr>
            <a:spLocks/>
          </p:cNvSpPr>
          <p:nvPr userDrawn="1"/>
        </p:nvSpPr>
        <p:spPr>
          <a:xfrm>
            <a:off x="-1" y="0"/>
            <a:ext cx="9813638" cy="7772400"/>
          </a:xfrm>
          <a:prstGeom prst="rect">
            <a:avLst/>
          </a:prstGeom>
          <a:solidFill>
            <a:srgbClr val="FEEB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73" dirty="0">
              <a:solidFill>
                <a:srgbClr val="193A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 noRot="1" noMove="1" noResize="1" noEditPoints="1" noAdjustHandles="1" noChangeArrowheads="1" noChangeShapeType="1"/>
          </p:cNvSpPr>
          <p:nvPr>
            <p:ph type="ctrTitle" hasCustomPrompt="1"/>
          </p:nvPr>
        </p:nvSpPr>
        <p:spPr>
          <a:xfrm>
            <a:off x="1084656" y="1007348"/>
            <a:ext cx="6392526" cy="1869883"/>
          </a:xfrm>
          <a:noFill/>
          <a:ln>
            <a:noFill/>
          </a:ln>
        </p:spPr>
        <p:txBody>
          <a:bodyPr anchor="b">
            <a:normAutofit/>
          </a:bodyPr>
          <a:lstStyle>
            <a:lvl1pPr algn="r">
              <a:defRPr sz="4400" b="1">
                <a:solidFill>
                  <a:srgbClr val="193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 noRot="1" noMove="1" noResize="1" noEditPoints="1" noAdjustHandles="1" noChangeArrowheads="1" noChangeShapeType="1"/>
          </p:cNvSpPr>
          <p:nvPr>
            <p:ph type="subTitle" idx="1" hasCustomPrompt="1"/>
          </p:nvPr>
        </p:nvSpPr>
        <p:spPr>
          <a:xfrm>
            <a:off x="1073823" y="4044324"/>
            <a:ext cx="6414193" cy="388261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rgbClr val="193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 dirty="0"/>
              <a:t>Presenter’s title</a:t>
            </a:r>
          </a:p>
        </p:txBody>
      </p:sp>
      <p:sp>
        <p:nvSpPr>
          <p:cNvPr id="5" name="Footer Placeholder 4"/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1727200" y="7318055"/>
            <a:ext cx="4663440" cy="413808"/>
          </a:xfrm>
        </p:spPr>
        <p:txBody>
          <a:bodyPr/>
          <a:lstStyle>
            <a:lvl1pPr>
              <a:defRPr>
                <a:solidFill>
                  <a:srgbClr val="193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93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E5909B-C17C-4369-E367-1A262D70562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185820" y="5271178"/>
            <a:ext cx="6414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193A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International RAMP Users’ Group Meeting</a:t>
            </a:r>
          </a:p>
        </p:txBody>
      </p:sp>
      <p:pic>
        <p:nvPicPr>
          <p:cNvPr id="12" name="Picture 11" descr="A large building with a clock tower&#10;&#10;AI-generated content may be incorrect.">
            <a:extLst>
              <a:ext uri="{FF2B5EF4-FFF2-40B4-BE49-F238E27FC236}">
                <a16:creationId xmlns:a16="http://schemas.microsoft.com/office/drawing/2014/main" id="{9C9BF36A-2114-2861-853B-800D1C2EF7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378" y="0"/>
            <a:ext cx="5828222" cy="77724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F23EEFC-F17D-20E2-19B5-57978019C93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39377" y="410052"/>
            <a:ext cx="12938845" cy="6952295"/>
          </a:xfrm>
          <a:prstGeom prst="rect">
            <a:avLst/>
          </a:prstGeom>
          <a:noFill/>
          <a:ln w="57150">
            <a:solidFill>
              <a:srgbClr val="193A5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73">
              <a:solidFill>
                <a:srgbClr val="193A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98813727-678A-A3F1-E46B-2449D824DD4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1073823" y="3612059"/>
            <a:ext cx="6414192" cy="388261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rgbClr val="193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Presenter name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0FE16-483F-9FC8-41FF-5E41331F440D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592026" y="6658516"/>
            <a:ext cx="2552922" cy="659539"/>
            <a:chOff x="682881" y="6658516"/>
            <a:chExt cx="2552922" cy="65953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F42669E-CD9A-647B-E146-3DA8869A653E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1684" y="6713621"/>
              <a:ext cx="1214119" cy="5601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D2364261-F9EF-D8F4-AEF2-7D757B157496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881" y="6728975"/>
              <a:ext cx="684571" cy="560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 descr="Logo&#10;&#10;AI-generated content may be incorrect.">
              <a:extLst>
                <a:ext uri="{FF2B5EF4-FFF2-40B4-BE49-F238E27FC236}">
                  <a16:creationId xmlns:a16="http://schemas.microsoft.com/office/drawing/2014/main" id="{7D027802-0BBD-28DA-98A4-10EA64BC16C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7452" y="6658516"/>
              <a:ext cx="660982" cy="659539"/>
            </a:xfrm>
            <a:prstGeom prst="rect">
              <a:avLst/>
            </a:prstGeom>
          </p:spPr>
        </p:pic>
      </p:grp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E9F53F73-51CA-4363-ED1C-A09E357814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1073823" y="4735148"/>
            <a:ext cx="6426794" cy="388261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rgbClr val="193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5E9A8B0-CE4D-554A-86AF-E8AD2BCACDF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2" y="3106166"/>
            <a:ext cx="853441" cy="1400045"/>
          </a:xfrm>
          <a:prstGeom prst="rect">
            <a:avLst/>
          </a:prstGeom>
          <a:solidFill>
            <a:srgbClr val="193A5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326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39079" y="482139"/>
            <a:ext cx="11917680" cy="1280397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193A54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59243" y="2069405"/>
            <a:ext cx="11917680" cy="4931516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3600">
                <a:solidFill>
                  <a:srgbClr val="193A54"/>
                </a:solidFill>
              </a:defRPr>
            </a:lvl1pPr>
            <a:lvl2pPr>
              <a:defRPr sz="3200">
                <a:solidFill>
                  <a:srgbClr val="193A54"/>
                </a:solidFill>
              </a:defRPr>
            </a:lvl2pPr>
            <a:lvl3pPr>
              <a:defRPr sz="2800">
                <a:solidFill>
                  <a:srgbClr val="193A54"/>
                </a:solidFill>
              </a:defRPr>
            </a:lvl3pPr>
            <a:lvl4pPr>
              <a:defRPr sz="2400">
                <a:solidFill>
                  <a:srgbClr val="193A54"/>
                </a:solidFill>
              </a:defRPr>
            </a:lvl4pPr>
            <a:lvl5pPr>
              <a:defRPr sz="2000">
                <a:solidFill>
                  <a:srgbClr val="193A54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6" name="Footer Placeholder 5">
            <a:extLst>
              <a:ext uri="{FF2B5EF4-FFF2-40B4-BE49-F238E27FC236}">
                <a16:creationId xmlns:a16="http://schemas.microsoft.com/office/drawing/2014/main" id="{A4FB85FE-5E2B-0653-291A-3A4698458537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577080" y="7203864"/>
            <a:ext cx="4663440" cy="41380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2FB5B68-8252-29EF-E689-D0BD3BEAF6EA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0586536" y="6960491"/>
            <a:ext cx="2552922" cy="659539"/>
            <a:chOff x="682881" y="6658516"/>
            <a:chExt cx="2552922" cy="65953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3900425-7887-B071-AA8C-90D3346C534F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1684" y="6713621"/>
              <a:ext cx="1214119" cy="5601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200EF96D-D774-7331-D463-A9580006B486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881" y="6728975"/>
              <a:ext cx="684571" cy="560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Logo&#10;&#10;AI-generated content may be incorrect.">
              <a:extLst>
                <a:ext uri="{FF2B5EF4-FFF2-40B4-BE49-F238E27FC236}">
                  <a16:creationId xmlns:a16="http://schemas.microsoft.com/office/drawing/2014/main" id="{CC2C6B1F-7449-8550-25E1-C39A7D0E7848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7452" y="6658516"/>
              <a:ext cx="660982" cy="659539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C848E9A-7E37-0E61-4640-FF205CEF2C79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-5755" y="0"/>
            <a:ext cx="789980" cy="7772400"/>
            <a:chOff x="-5755" y="-1"/>
            <a:chExt cx="787808" cy="777240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4B5FCD4-DEC0-8547-C8D0-C56907345D5A}"/>
                </a:ext>
              </a:extLst>
            </p:cNvPr>
            <p:cNvGrpSpPr>
              <a:grpSpLocks noGrp="1" noUngrp="1" noRot="1" noMove="1" noResize="1"/>
            </p:cNvGrpSpPr>
            <p:nvPr userDrawn="1"/>
          </p:nvGrpSpPr>
          <p:grpSpPr>
            <a:xfrm>
              <a:off x="-5755" y="-1"/>
              <a:ext cx="787808" cy="7772400"/>
              <a:chOff x="-5755" y="-1"/>
              <a:chExt cx="787808" cy="777240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57585BF-B978-55A7-0D8E-843378B0871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>
                <a:off x="-5755" y="-1"/>
                <a:ext cx="782053" cy="7772400"/>
              </a:xfrm>
              <a:prstGeom prst="rect">
                <a:avLst/>
              </a:prstGeom>
              <a:solidFill>
                <a:srgbClr val="FEEBD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EC80F0A4-29C5-21B3-8D1C-C7C43B11E745}"/>
                  </a:ext>
                </a:extLst>
              </p:cNvPr>
              <p:cNvGrpSpPr>
                <a:grpSpLocks noGrp="1" noUngrp="1" noRot="1" noMove="1" noResize="1"/>
              </p:cNvGrpSpPr>
              <p:nvPr userDrawn="1"/>
            </p:nvGrpSpPr>
            <p:grpSpPr>
              <a:xfrm>
                <a:off x="377190" y="412643"/>
                <a:ext cx="404863" cy="6947111"/>
                <a:chOff x="377190" y="412643"/>
                <a:chExt cx="404863" cy="6947111"/>
              </a:xfrm>
            </p:grpSpPr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A813D862-645F-325B-5CF9-A69B4538AE98}"/>
                    </a:ext>
                  </a:extLst>
                </p:cNvPr>
                <p:cNvCxnSpPr>
                  <a:cxnSpLocks noGrp="1" noRot="1" noMove="1" noResize="1" noEditPoints="1" noAdjustHandles="1" noChangeArrowheads="1" noChangeShapeType="1"/>
                </p:cNvCxnSpPr>
                <p:nvPr userDrawn="1"/>
              </p:nvCxnSpPr>
              <p:spPr>
                <a:xfrm>
                  <a:off x="385271" y="412643"/>
                  <a:ext cx="0" cy="6947111"/>
                </a:xfrm>
                <a:prstGeom prst="line">
                  <a:avLst/>
                </a:prstGeom>
                <a:ln w="57150">
                  <a:solidFill>
                    <a:srgbClr val="193A54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8036B84A-B32B-73D8-F3BF-BBFF327EF8D0}"/>
                    </a:ext>
                  </a:extLst>
                </p:cNvPr>
                <p:cNvCxnSpPr>
                  <a:cxnSpLocks noGrp="1" noRot="1" noMove="1" noResize="1" noEditPoints="1" noAdjustHandles="1" noChangeArrowheads="1" noChangeShapeType="1"/>
                </p:cNvCxnSpPr>
                <p:nvPr userDrawn="1"/>
              </p:nvCxnSpPr>
              <p:spPr>
                <a:xfrm>
                  <a:off x="377190" y="442384"/>
                  <a:ext cx="404863" cy="0"/>
                </a:xfrm>
                <a:prstGeom prst="line">
                  <a:avLst/>
                </a:prstGeom>
                <a:ln w="57150">
                  <a:solidFill>
                    <a:srgbClr val="193A54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0DF32B22-1B1E-B7BD-B2BB-0BD9A9D1DE2C}"/>
                    </a:ext>
                  </a:extLst>
                </p:cNvPr>
                <p:cNvCxnSpPr>
                  <a:cxnSpLocks noGrp="1" noRot="1" noMove="1" noResize="1" noEditPoints="1" noAdjustHandles="1" noChangeArrowheads="1" noChangeShapeType="1"/>
                </p:cNvCxnSpPr>
                <p:nvPr userDrawn="1"/>
              </p:nvCxnSpPr>
              <p:spPr>
                <a:xfrm>
                  <a:off x="377190" y="7332892"/>
                  <a:ext cx="404863" cy="0"/>
                </a:xfrm>
                <a:prstGeom prst="line">
                  <a:avLst/>
                </a:prstGeom>
                <a:ln w="57150">
                  <a:solidFill>
                    <a:srgbClr val="193A54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413D334-A24D-D24D-092F-3EFE25279EC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-5755" y="3187616"/>
              <a:ext cx="782052" cy="1400045"/>
            </a:xfrm>
            <a:prstGeom prst="rect">
              <a:avLst/>
            </a:prstGeom>
            <a:solidFill>
              <a:srgbClr val="193A5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40730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Larg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248884F-1B02-6B0E-9E7A-2E2B12F1D439}"/>
              </a:ext>
            </a:extLst>
          </p:cNvPr>
          <p:cNvSpPr>
            <a:spLocks/>
          </p:cNvSpPr>
          <p:nvPr userDrawn="1"/>
        </p:nvSpPr>
        <p:spPr>
          <a:xfrm>
            <a:off x="-381" y="0"/>
            <a:ext cx="5629876" cy="7772400"/>
          </a:xfrm>
          <a:prstGeom prst="rect">
            <a:avLst/>
          </a:prstGeom>
          <a:solidFill>
            <a:srgbClr val="FEEB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534" y="873975"/>
            <a:ext cx="4456535" cy="1416655"/>
          </a:xfrm>
        </p:spPr>
        <p:txBody>
          <a:bodyPr anchor="b">
            <a:normAutofit/>
          </a:bodyPr>
          <a:lstStyle>
            <a:lvl1pPr>
              <a:defRPr sz="3800" b="1">
                <a:solidFill>
                  <a:srgbClr val="193A5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4280" y="873976"/>
            <a:ext cx="6995160" cy="5629036"/>
          </a:xfrm>
        </p:spPr>
        <p:txBody>
          <a:bodyPr/>
          <a:lstStyle>
            <a:lvl1pPr>
              <a:defRPr sz="3600">
                <a:solidFill>
                  <a:srgbClr val="193A54"/>
                </a:solidFill>
              </a:defRPr>
            </a:lvl1pPr>
            <a:lvl2pPr>
              <a:defRPr sz="3200">
                <a:solidFill>
                  <a:srgbClr val="193A54"/>
                </a:solidFill>
              </a:defRPr>
            </a:lvl2pPr>
            <a:lvl3pPr>
              <a:defRPr sz="2800">
                <a:solidFill>
                  <a:srgbClr val="193A54"/>
                </a:solidFill>
              </a:defRPr>
            </a:lvl3pPr>
            <a:lvl4pPr>
              <a:defRPr sz="2400">
                <a:solidFill>
                  <a:srgbClr val="193A54"/>
                </a:solidFill>
              </a:defRPr>
            </a:lvl4pPr>
            <a:lvl5pPr>
              <a:defRPr sz="2200">
                <a:solidFill>
                  <a:srgbClr val="193A54"/>
                </a:solidFill>
              </a:defRPr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8160" y="2712888"/>
            <a:ext cx="4456535" cy="379012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193A54"/>
                </a:solidFill>
              </a:defRPr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74279" y="7010650"/>
            <a:ext cx="4197455" cy="31684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6D08F97-CAEB-A693-D63F-C53683CD4D94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447895" y="412644"/>
            <a:ext cx="5181600" cy="6947111"/>
            <a:chOff x="2743200" y="412644"/>
            <a:chExt cx="5181600" cy="694711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09ACDE3-F563-6B40-484C-9FE5FCB5EC00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 userDrawn="1"/>
          </p:nvCxnSpPr>
          <p:spPr>
            <a:xfrm>
              <a:off x="2743200" y="412644"/>
              <a:ext cx="0" cy="6947111"/>
            </a:xfrm>
            <a:prstGeom prst="line">
              <a:avLst/>
            </a:prstGeom>
            <a:ln w="57150">
              <a:solidFill>
                <a:srgbClr val="193A5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EB0E919-AAA6-8824-C75B-BFEE79216D8D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 userDrawn="1"/>
          </p:nvCxnSpPr>
          <p:spPr>
            <a:xfrm>
              <a:off x="2743200" y="442384"/>
              <a:ext cx="5181600" cy="0"/>
            </a:xfrm>
            <a:prstGeom prst="line">
              <a:avLst/>
            </a:prstGeom>
            <a:ln w="57150">
              <a:solidFill>
                <a:srgbClr val="193A5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FCA4023-FA11-682B-60CA-EC3C25F93EEF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 userDrawn="1"/>
          </p:nvCxnSpPr>
          <p:spPr>
            <a:xfrm>
              <a:off x="2743200" y="7332892"/>
              <a:ext cx="5181600" cy="0"/>
            </a:xfrm>
            <a:prstGeom prst="line">
              <a:avLst/>
            </a:prstGeom>
            <a:ln w="57150">
              <a:solidFill>
                <a:srgbClr val="193A5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76DFA6D-7A5A-9BD3-D211-A23B3BBEB215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0316518" y="6839302"/>
            <a:ext cx="2552922" cy="659539"/>
            <a:chOff x="682881" y="6658516"/>
            <a:chExt cx="2552922" cy="65953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A990286-D502-E28B-E6A1-99C3506D5B41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1684" y="6713621"/>
              <a:ext cx="1214119" cy="5601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4289B7BC-87FF-BE2F-3A25-A8C41F78F543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881" y="6728975"/>
              <a:ext cx="684571" cy="560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0" descr="Logo&#10;&#10;AI-generated content may be incorrect.">
              <a:extLst>
                <a:ext uri="{FF2B5EF4-FFF2-40B4-BE49-F238E27FC236}">
                  <a16:creationId xmlns:a16="http://schemas.microsoft.com/office/drawing/2014/main" id="{EF9BD222-C1E8-DE34-EA6E-DFE891981CD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7452" y="6658516"/>
              <a:ext cx="660982" cy="659539"/>
            </a:xfrm>
            <a:prstGeom prst="rect">
              <a:avLst/>
            </a:prstGeom>
          </p:spPr>
        </p:pic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B736D514-C3B7-B75E-377F-9E54D1E4030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3285237"/>
            <a:ext cx="853441" cy="1400045"/>
          </a:xfrm>
          <a:prstGeom prst="rect">
            <a:avLst/>
          </a:prstGeom>
          <a:solidFill>
            <a:srgbClr val="193A5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179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243" y="413809"/>
            <a:ext cx="11917680" cy="1502305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193A5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9243" y="2091049"/>
            <a:ext cx="5872480" cy="4931516"/>
          </a:xfrm>
        </p:spPr>
        <p:txBody>
          <a:bodyPr/>
          <a:lstStyle>
            <a:lvl1pPr>
              <a:defRPr sz="3600">
                <a:solidFill>
                  <a:srgbClr val="193A54"/>
                </a:solidFill>
              </a:defRPr>
            </a:lvl1pPr>
            <a:lvl2pPr>
              <a:defRPr sz="3200">
                <a:solidFill>
                  <a:srgbClr val="193A54"/>
                </a:solidFill>
              </a:defRPr>
            </a:lvl2pPr>
            <a:lvl3pPr>
              <a:defRPr sz="2800">
                <a:solidFill>
                  <a:srgbClr val="193A54"/>
                </a:solidFill>
              </a:defRPr>
            </a:lvl3pPr>
            <a:lvl4pPr>
              <a:defRPr sz="2400">
                <a:solidFill>
                  <a:srgbClr val="193A54"/>
                </a:solidFill>
              </a:defRPr>
            </a:lvl4pPr>
            <a:lvl5pPr>
              <a:defRPr sz="2000">
                <a:solidFill>
                  <a:srgbClr val="193A5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4443" y="2091049"/>
            <a:ext cx="5872480" cy="4931516"/>
          </a:xfrm>
        </p:spPr>
        <p:txBody>
          <a:bodyPr>
            <a:normAutofit/>
          </a:bodyPr>
          <a:lstStyle>
            <a:lvl1pPr marL="259072" indent="-259072" algn="l" defTabSz="103629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3600" kern="1200" dirty="0" smtClean="0">
                <a:solidFill>
                  <a:srgbClr val="193A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7217" indent="-259072" algn="l" defTabSz="103629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3200" kern="1200" dirty="0" smtClean="0">
                <a:solidFill>
                  <a:srgbClr val="193A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95362" indent="-259072" algn="l" defTabSz="103629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2800" kern="1200" dirty="0" smtClean="0">
                <a:solidFill>
                  <a:srgbClr val="193A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13507" indent="-259072" algn="l" defTabSz="103629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2400" kern="1200" dirty="0" smtClean="0">
                <a:solidFill>
                  <a:srgbClr val="193A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331651" indent="-259072" algn="l" defTabSz="103629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2000" kern="1200" dirty="0">
                <a:solidFill>
                  <a:srgbClr val="193A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Footer Placeholder 5">
            <a:extLst>
              <a:ext uri="{FF2B5EF4-FFF2-40B4-BE49-F238E27FC236}">
                <a16:creationId xmlns:a16="http://schemas.microsoft.com/office/drawing/2014/main" id="{E66B943F-6214-F651-6AFE-0E5CE6DD4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7080" y="7203864"/>
            <a:ext cx="4663440" cy="41380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2FF1249-3BEA-9125-3DC7-18309FAF65AF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0635773" y="7003122"/>
            <a:ext cx="2552922" cy="659539"/>
            <a:chOff x="682881" y="6658516"/>
            <a:chExt cx="2552922" cy="65953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13B1981-83C4-C605-0187-5D7BD04291A1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1684" y="6713621"/>
              <a:ext cx="1214119" cy="5601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12A902FE-C772-6B3E-E16C-5B6059E0B55C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881" y="6728975"/>
              <a:ext cx="684571" cy="560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Logo&#10;&#10;AI-generated content may be incorrect.">
              <a:extLst>
                <a:ext uri="{FF2B5EF4-FFF2-40B4-BE49-F238E27FC236}">
                  <a16:creationId xmlns:a16="http://schemas.microsoft.com/office/drawing/2014/main" id="{3D25EFD8-4544-1D33-310C-B709BEEF69B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7452" y="6658516"/>
              <a:ext cx="660982" cy="659539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5573885-5A58-7AF2-04A2-A0A9A73AE1BC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0" y="0"/>
            <a:ext cx="830580" cy="7772400"/>
            <a:chOff x="-5755" y="-1"/>
            <a:chExt cx="787808" cy="777240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4BF536E5-7F3A-D347-0A97-63CBC031EA4E}"/>
                </a:ext>
              </a:extLst>
            </p:cNvPr>
            <p:cNvGrpSpPr>
              <a:grpSpLocks noGrp="1" noUngrp="1" noRot="1" noMove="1" noResize="1"/>
            </p:cNvGrpSpPr>
            <p:nvPr userDrawn="1"/>
          </p:nvGrpSpPr>
          <p:grpSpPr>
            <a:xfrm>
              <a:off x="-5755" y="-1"/>
              <a:ext cx="787808" cy="7772400"/>
              <a:chOff x="-5755" y="-1"/>
              <a:chExt cx="787808" cy="7772400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5F10DEE-4F98-E5C9-830F-47EB60EB5F6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>
                <a:off x="-5755" y="-1"/>
                <a:ext cx="782053" cy="7772400"/>
              </a:xfrm>
              <a:prstGeom prst="rect">
                <a:avLst/>
              </a:prstGeom>
              <a:solidFill>
                <a:srgbClr val="FEEBD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79B4FD87-5534-BC67-CD15-5F24870D3F86}"/>
                  </a:ext>
                </a:extLst>
              </p:cNvPr>
              <p:cNvGrpSpPr>
                <a:grpSpLocks noGrp="1" noUngrp="1" noRot="1" noMove="1" noResize="1"/>
              </p:cNvGrpSpPr>
              <p:nvPr userDrawn="1"/>
            </p:nvGrpSpPr>
            <p:grpSpPr>
              <a:xfrm>
                <a:off x="377190" y="412643"/>
                <a:ext cx="404863" cy="6947111"/>
                <a:chOff x="377190" y="412643"/>
                <a:chExt cx="404863" cy="6947111"/>
              </a:xfrm>
            </p:grpSpPr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CE8DEDC4-AAB6-B088-C8DF-3E361BCF0DDB}"/>
                    </a:ext>
                  </a:extLst>
                </p:cNvPr>
                <p:cNvCxnSpPr>
                  <a:cxnSpLocks noGrp="1" noRot="1" noMove="1" noResize="1" noEditPoints="1" noAdjustHandles="1" noChangeArrowheads="1" noChangeShapeType="1"/>
                </p:cNvCxnSpPr>
                <p:nvPr userDrawn="1"/>
              </p:nvCxnSpPr>
              <p:spPr>
                <a:xfrm>
                  <a:off x="385271" y="412643"/>
                  <a:ext cx="0" cy="6947111"/>
                </a:xfrm>
                <a:prstGeom prst="line">
                  <a:avLst/>
                </a:prstGeom>
                <a:ln w="57150">
                  <a:solidFill>
                    <a:srgbClr val="193A54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AEAA386C-3CEC-39EE-BE6E-01018C5E3E1E}"/>
                    </a:ext>
                  </a:extLst>
                </p:cNvPr>
                <p:cNvCxnSpPr>
                  <a:cxnSpLocks noGrp="1" noRot="1" noMove="1" noResize="1" noEditPoints="1" noAdjustHandles="1" noChangeArrowheads="1" noChangeShapeType="1"/>
                </p:cNvCxnSpPr>
                <p:nvPr userDrawn="1"/>
              </p:nvCxnSpPr>
              <p:spPr>
                <a:xfrm>
                  <a:off x="377190" y="442384"/>
                  <a:ext cx="404863" cy="0"/>
                </a:xfrm>
                <a:prstGeom prst="line">
                  <a:avLst/>
                </a:prstGeom>
                <a:ln w="57150">
                  <a:solidFill>
                    <a:srgbClr val="193A54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D1D31B86-68DD-96A9-90D0-9E460C044740}"/>
                    </a:ext>
                  </a:extLst>
                </p:cNvPr>
                <p:cNvCxnSpPr>
                  <a:cxnSpLocks noGrp="1" noRot="1" noMove="1" noResize="1" noEditPoints="1" noAdjustHandles="1" noChangeArrowheads="1" noChangeShapeType="1"/>
                </p:cNvCxnSpPr>
                <p:nvPr userDrawn="1"/>
              </p:nvCxnSpPr>
              <p:spPr>
                <a:xfrm>
                  <a:off x="377190" y="7332892"/>
                  <a:ext cx="404863" cy="0"/>
                </a:xfrm>
                <a:prstGeom prst="line">
                  <a:avLst/>
                </a:prstGeom>
                <a:ln w="57150">
                  <a:solidFill>
                    <a:srgbClr val="193A54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83E14A1-BA7D-438D-3A19-0C31EBE9BFA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-5755" y="3187616"/>
              <a:ext cx="782052" cy="1400045"/>
            </a:xfrm>
            <a:prstGeom prst="rect">
              <a:avLst/>
            </a:prstGeom>
            <a:solidFill>
              <a:srgbClr val="193A5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60001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535EDA6-759A-1F75-F971-31D70AAEF9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5748452" cy="7772400"/>
          </a:xfrm>
          <a:prstGeom prst="rect">
            <a:avLst/>
          </a:prstGeom>
          <a:solidFill>
            <a:srgbClr val="FEEB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436" y="873975"/>
            <a:ext cx="4425859" cy="1457745"/>
          </a:xfrm>
        </p:spPr>
        <p:txBody>
          <a:bodyPr anchor="b">
            <a:normAutofit/>
          </a:bodyPr>
          <a:lstStyle>
            <a:lvl1pPr>
              <a:defRPr sz="3600" b="1">
                <a:solidFill>
                  <a:srgbClr val="193A5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93356" y="407247"/>
            <a:ext cx="7086713" cy="6661321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82436" y="2768707"/>
            <a:ext cx="4425859" cy="363002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193A54"/>
                </a:solidFill>
              </a:defRPr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217F25E-7C06-4D12-C522-A92214619018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426720" y="410139"/>
            <a:ext cx="5321732" cy="6947111"/>
            <a:chOff x="2743200" y="412644"/>
            <a:chExt cx="5321732" cy="6947111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07CD3D7-E31A-C36F-4345-172428C3AE72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 userDrawn="1"/>
          </p:nvCxnSpPr>
          <p:spPr>
            <a:xfrm>
              <a:off x="2743200" y="412644"/>
              <a:ext cx="0" cy="6947111"/>
            </a:xfrm>
            <a:prstGeom prst="line">
              <a:avLst/>
            </a:prstGeom>
            <a:ln w="57150">
              <a:solidFill>
                <a:srgbClr val="193A5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B6FA27E-D674-FF2A-2991-6A58B67CC866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 userDrawn="1"/>
          </p:nvCxnSpPr>
          <p:spPr>
            <a:xfrm>
              <a:off x="2743200" y="442384"/>
              <a:ext cx="5321732" cy="0"/>
            </a:xfrm>
            <a:prstGeom prst="line">
              <a:avLst/>
            </a:prstGeom>
            <a:ln w="57150">
              <a:solidFill>
                <a:srgbClr val="193A5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78DDE3B-652E-B0C4-E4B5-0B0C45FA1BAD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 userDrawn="1"/>
          </p:nvCxnSpPr>
          <p:spPr>
            <a:xfrm flipV="1">
              <a:off x="2743200" y="7320559"/>
              <a:ext cx="5321732" cy="12333"/>
            </a:xfrm>
            <a:prstGeom prst="line">
              <a:avLst/>
            </a:prstGeom>
            <a:ln w="57150">
              <a:solidFill>
                <a:srgbClr val="193A5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9E82978E-A1DE-78D8-8AD1-834D97B1BF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93356" y="6382630"/>
            <a:ext cx="7086713" cy="659539"/>
          </a:xfrm>
          <a:prstGeom prst="rect">
            <a:avLst/>
          </a:prstGeom>
          <a:noFill/>
        </p:spPr>
        <p:txBody>
          <a:bodyPr lIns="182880" tIns="182880" rIns="182880" bIns="182880" anchor="b" anchorCtr="0"/>
          <a:lstStyle>
            <a:lvl1pPr marL="0" indent="0">
              <a:buNone/>
              <a:defRPr sz="17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8136" indent="0">
              <a:buNone/>
              <a:defRPr sz="1322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36271" indent="0">
              <a:buNone/>
              <a:defRPr sz="1322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54407" indent="0">
              <a:buNone/>
              <a:defRPr sz="1322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2542" indent="0">
              <a:buNone/>
              <a:defRPr sz="1322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FD8A122-72A9-15CD-0577-0F649CC74152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0837958" y="7045023"/>
            <a:ext cx="2552922" cy="659539"/>
            <a:chOff x="682881" y="6658516"/>
            <a:chExt cx="2552922" cy="65953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1FCA1AF-E1F4-A8FD-4CF8-864FBD08F7AD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1684" y="6713621"/>
              <a:ext cx="1214119" cy="5601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E9FAE527-D0B1-E203-A217-005C6FED052C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881" y="6728975"/>
              <a:ext cx="684571" cy="560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Logo&#10;&#10;AI-generated content may be incorrect.">
              <a:extLst>
                <a:ext uri="{FF2B5EF4-FFF2-40B4-BE49-F238E27FC236}">
                  <a16:creationId xmlns:a16="http://schemas.microsoft.com/office/drawing/2014/main" id="{6133B79A-FFD7-C251-44FC-D57426BCDE22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7452" y="6658516"/>
              <a:ext cx="660982" cy="659539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3B6AF077-932D-01FB-6B5B-3767A4152D9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1" y="3186177"/>
            <a:ext cx="853441" cy="1400045"/>
          </a:xfrm>
          <a:prstGeom prst="rect">
            <a:avLst/>
          </a:prstGeom>
          <a:solidFill>
            <a:srgbClr val="193A5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76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240" y="413810"/>
            <a:ext cx="11709400" cy="1502304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193A5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Footer Placeholder 5">
            <a:extLst>
              <a:ext uri="{FF2B5EF4-FFF2-40B4-BE49-F238E27FC236}">
                <a16:creationId xmlns:a16="http://schemas.microsoft.com/office/drawing/2014/main" id="{0F9269DB-64A2-42EA-CD47-4F39B040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7080" y="7203864"/>
            <a:ext cx="4663440" cy="41380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F7E4B8C-BBE7-ADEC-F02C-19D22E8F57A0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0783485" y="6874094"/>
            <a:ext cx="2552922" cy="659539"/>
            <a:chOff x="682881" y="6658516"/>
            <a:chExt cx="2552922" cy="65953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B012EBF-9EEF-1ACC-40E1-6793B6872351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1684" y="6713621"/>
              <a:ext cx="1214119" cy="5601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D0C1B8D1-A8D8-4392-D512-E2168881A2B6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881" y="6728975"/>
              <a:ext cx="684571" cy="560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Logo&#10;&#10;AI-generated content may be incorrect.">
              <a:extLst>
                <a:ext uri="{FF2B5EF4-FFF2-40B4-BE49-F238E27FC236}">
                  <a16:creationId xmlns:a16="http://schemas.microsoft.com/office/drawing/2014/main" id="{6FB6ACD8-960B-6077-322B-96505EFFDAB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7452" y="6658516"/>
              <a:ext cx="660982" cy="659539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9C4E97F-BD56-E0B5-C20A-A2673B0A17FE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-5756" y="0"/>
            <a:ext cx="955715" cy="7772400"/>
            <a:chOff x="-5755" y="-1"/>
            <a:chExt cx="787808" cy="77724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9356792-B099-08A8-E6D8-D766DAD3F823}"/>
                </a:ext>
              </a:extLst>
            </p:cNvPr>
            <p:cNvGrpSpPr>
              <a:grpSpLocks noGrp="1" noUngrp="1" noRot="1" noMove="1" noResize="1"/>
            </p:cNvGrpSpPr>
            <p:nvPr userDrawn="1"/>
          </p:nvGrpSpPr>
          <p:grpSpPr>
            <a:xfrm>
              <a:off x="-5755" y="-1"/>
              <a:ext cx="787808" cy="7772400"/>
              <a:chOff x="-5755" y="-1"/>
              <a:chExt cx="787808" cy="7772400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F44E85F-BA7F-B8A7-EAC8-6987D616DED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>
                <a:off x="-5755" y="-1"/>
                <a:ext cx="782053" cy="7772400"/>
              </a:xfrm>
              <a:prstGeom prst="rect">
                <a:avLst/>
              </a:prstGeom>
              <a:solidFill>
                <a:srgbClr val="FEEBD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733F04BE-B760-ABBC-B8CB-F9BCCD6AB7F4}"/>
                  </a:ext>
                </a:extLst>
              </p:cNvPr>
              <p:cNvGrpSpPr>
                <a:grpSpLocks noGrp="1" noUngrp="1" noRot="1" noMove="1" noResize="1"/>
              </p:cNvGrpSpPr>
              <p:nvPr userDrawn="1"/>
            </p:nvGrpSpPr>
            <p:grpSpPr>
              <a:xfrm>
                <a:off x="377190" y="412643"/>
                <a:ext cx="404863" cy="6947111"/>
                <a:chOff x="377190" y="412643"/>
                <a:chExt cx="404863" cy="6947111"/>
              </a:xfrm>
            </p:grpSpPr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89B8C467-3EC2-4768-12E1-8026D036831E}"/>
                    </a:ext>
                  </a:extLst>
                </p:cNvPr>
                <p:cNvCxnSpPr>
                  <a:cxnSpLocks noGrp="1" noRot="1" noMove="1" noResize="1" noEditPoints="1" noAdjustHandles="1" noChangeArrowheads="1" noChangeShapeType="1"/>
                </p:cNvCxnSpPr>
                <p:nvPr userDrawn="1"/>
              </p:nvCxnSpPr>
              <p:spPr>
                <a:xfrm>
                  <a:off x="385271" y="412643"/>
                  <a:ext cx="0" cy="6947111"/>
                </a:xfrm>
                <a:prstGeom prst="line">
                  <a:avLst/>
                </a:prstGeom>
                <a:ln w="57150">
                  <a:solidFill>
                    <a:srgbClr val="193A54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E020966E-6A1A-26E9-C70B-90AF4F00FD23}"/>
                    </a:ext>
                  </a:extLst>
                </p:cNvPr>
                <p:cNvCxnSpPr>
                  <a:cxnSpLocks noGrp="1" noRot="1" noMove="1" noResize="1" noEditPoints="1" noAdjustHandles="1" noChangeArrowheads="1" noChangeShapeType="1"/>
                </p:cNvCxnSpPr>
                <p:nvPr userDrawn="1"/>
              </p:nvCxnSpPr>
              <p:spPr>
                <a:xfrm>
                  <a:off x="377190" y="442384"/>
                  <a:ext cx="404863" cy="0"/>
                </a:xfrm>
                <a:prstGeom prst="line">
                  <a:avLst/>
                </a:prstGeom>
                <a:ln w="57150">
                  <a:solidFill>
                    <a:srgbClr val="193A54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DD52C62C-5011-AB07-715B-B0A4628691A0}"/>
                    </a:ext>
                  </a:extLst>
                </p:cNvPr>
                <p:cNvCxnSpPr>
                  <a:cxnSpLocks noGrp="1" noRot="1" noMove="1" noResize="1" noEditPoints="1" noAdjustHandles="1" noChangeArrowheads="1" noChangeShapeType="1"/>
                </p:cNvCxnSpPr>
                <p:nvPr userDrawn="1"/>
              </p:nvCxnSpPr>
              <p:spPr>
                <a:xfrm>
                  <a:off x="377190" y="7332892"/>
                  <a:ext cx="404863" cy="0"/>
                </a:xfrm>
                <a:prstGeom prst="line">
                  <a:avLst/>
                </a:prstGeom>
                <a:ln w="57150">
                  <a:solidFill>
                    <a:srgbClr val="193A54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01607B9-981B-425E-6860-2A8EDB7D402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-5755" y="3187616"/>
              <a:ext cx="782052" cy="1400045"/>
            </a:xfrm>
            <a:prstGeom prst="rect">
              <a:avLst/>
            </a:prstGeom>
            <a:solidFill>
              <a:srgbClr val="193A5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30129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Picture Grid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709B553D-5F79-3A71-4E74-7B4AA0A19EF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464786" y="2216906"/>
            <a:ext cx="3794760" cy="4492411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1EE6E1F7-65CB-63F3-E02F-CDB0981C591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342062" y="2227971"/>
            <a:ext cx="3794760" cy="4492411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93922" y="2227971"/>
            <a:ext cx="3794760" cy="4492411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C14080C3-5390-4F4E-9C88-2C080B5CE5D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295399" y="1471127"/>
            <a:ext cx="11964147" cy="4709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>
                <a:srgbClr val="18335A"/>
              </a:buClr>
              <a:buNone/>
              <a:defRPr sz="2400">
                <a:solidFill>
                  <a:srgbClr val="193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77203" indent="-259068">
              <a:buFont typeface="Wingdings" panose="05000000000000000000" pitchFamily="2" charset="2"/>
              <a:buChar char="§"/>
              <a:defRPr sz="22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95339" indent="-259068">
              <a:buFont typeface="Wingdings" panose="05000000000000000000" pitchFamily="2" charset="2"/>
              <a:buChar char="ü"/>
              <a:defRPr sz="1889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331610" indent="-259068">
              <a:buFont typeface="Wingdings" panose="05000000000000000000" pitchFamily="2" charset="2"/>
              <a:buChar char="§"/>
              <a:defRPr sz="151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99476DF-EB14-B0C0-F260-BEAA5736E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1384" y="446691"/>
            <a:ext cx="7624984" cy="826080"/>
          </a:xfrm>
          <a:prstGeom prst="rect">
            <a:avLst/>
          </a:prstGeom>
        </p:spPr>
        <p:txBody>
          <a:bodyPr lIns="0" anchor="b"/>
          <a:lstStyle>
            <a:lvl1pPr>
              <a:defRPr lang="en-US" sz="3400" b="1" kern="1200" dirty="0">
                <a:solidFill>
                  <a:srgbClr val="193A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32E3C0F3-5BB0-7B03-CCD2-28B61A61BD6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45782" y="5912653"/>
            <a:ext cx="3771054" cy="777240"/>
          </a:xfrm>
          <a:prstGeom prst="rect">
            <a:avLst/>
          </a:prstGeom>
          <a:noFill/>
        </p:spPr>
        <p:txBody>
          <a:bodyPr lIns="182880" tIns="182880" rIns="182880" bIns="182880" anchor="b" anchorCtr="0"/>
          <a:lstStyle>
            <a:lvl1pPr marL="0" indent="0">
              <a:buNone/>
              <a:defRPr sz="1417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8136" indent="0">
              <a:buNone/>
              <a:defRPr sz="1322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36271" indent="0">
              <a:buNone/>
              <a:defRPr sz="1322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54407" indent="0">
              <a:buNone/>
              <a:defRPr sz="1322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2542" indent="0">
              <a:buNone/>
              <a:defRPr sz="1322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79294" y="5912653"/>
            <a:ext cx="3843020" cy="777240"/>
          </a:xfrm>
          <a:prstGeom prst="rect">
            <a:avLst/>
          </a:prstGeom>
          <a:noFill/>
        </p:spPr>
        <p:txBody>
          <a:bodyPr lIns="182880" tIns="182880" rIns="182880" bIns="182880" anchor="b" anchorCtr="0"/>
          <a:lstStyle>
            <a:lvl1pPr marL="0" indent="0">
              <a:buNone/>
              <a:defRPr sz="1417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8136" indent="0">
              <a:buNone/>
              <a:defRPr sz="1322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36271" indent="0">
              <a:buNone/>
              <a:defRPr sz="1322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54407" indent="0">
              <a:buNone/>
              <a:defRPr sz="1322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2542" indent="0">
              <a:buNone/>
              <a:defRPr sz="1322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9FD8E4C0-4646-4BD9-7323-1C00BDF18B3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31384" y="5918755"/>
            <a:ext cx="3843020" cy="777240"/>
          </a:xfrm>
          <a:prstGeom prst="rect">
            <a:avLst/>
          </a:prstGeom>
          <a:noFill/>
        </p:spPr>
        <p:txBody>
          <a:bodyPr lIns="182880" tIns="182880" rIns="182880" bIns="182880" anchor="b" anchorCtr="0"/>
          <a:lstStyle>
            <a:lvl1pPr marL="0" indent="0">
              <a:buNone/>
              <a:defRPr sz="1417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8136" indent="0">
              <a:buNone/>
              <a:defRPr sz="1322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36271" indent="0">
              <a:buNone/>
              <a:defRPr sz="1322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54407" indent="0">
              <a:buNone/>
              <a:defRPr sz="1322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2542" indent="0">
              <a:buNone/>
              <a:defRPr sz="1322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35CFDB1-F386-FB48-240E-FBEFE5411890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0663914" y="6848430"/>
            <a:ext cx="2552922" cy="659539"/>
            <a:chOff x="682881" y="6658516"/>
            <a:chExt cx="2552922" cy="65953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260F470-DA2C-3AA8-D875-F3131C35AFDB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1684" y="6713621"/>
              <a:ext cx="1214119" cy="5601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86B600B2-B942-CEDF-5D4D-AC025B75FDA0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881" y="6728975"/>
              <a:ext cx="684571" cy="560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 descr="Logo&#10;&#10;AI-generated content may be incorrect.">
              <a:extLst>
                <a:ext uri="{FF2B5EF4-FFF2-40B4-BE49-F238E27FC236}">
                  <a16:creationId xmlns:a16="http://schemas.microsoft.com/office/drawing/2014/main" id="{F2967307-24DF-AB90-35A6-018B58ED01E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7452" y="6658516"/>
              <a:ext cx="660982" cy="659539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D22BD6C-DA93-D7A0-9E15-E0A6B283A847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-35951" y="0"/>
            <a:ext cx="828431" cy="7772400"/>
            <a:chOff x="-5755" y="-1"/>
            <a:chExt cx="787808" cy="777240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C547704-5C58-557B-7F43-B5240CE5C4AA}"/>
                </a:ext>
              </a:extLst>
            </p:cNvPr>
            <p:cNvGrpSpPr>
              <a:grpSpLocks noGrp="1" noUngrp="1" noRot="1" noMove="1" noResize="1"/>
            </p:cNvGrpSpPr>
            <p:nvPr userDrawn="1"/>
          </p:nvGrpSpPr>
          <p:grpSpPr>
            <a:xfrm>
              <a:off x="-5755" y="-1"/>
              <a:ext cx="787808" cy="7772400"/>
              <a:chOff x="-5755" y="-1"/>
              <a:chExt cx="787808" cy="77724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E421745-07B7-6340-3D6E-4922BF14F71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>
                <a:off x="-5755" y="-1"/>
                <a:ext cx="782053" cy="7772400"/>
              </a:xfrm>
              <a:prstGeom prst="rect">
                <a:avLst/>
              </a:prstGeom>
              <a:solidFill>
                <a:srgbClr val="FEEBD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4715DA54-CF5C-C375-255F-44D30D0D8E50}"/>
                  </a:ext>
                </a:extLst>
              </p:cNvPr>
              <p:cNvGrpSpPr>
                <a:grpSpLocks noGrp="1" noUngrp="1" noRot="1" noMove="1" noResize="1"/>
              </p:cNvGrpSpPr>
              <p:nvPr userDrawn="1"/>
            </p:nvGrpSpPr>
            <p:grpSpPr>
              <a:xfrm>
                <a:off x="377190" y="412643"/>
                <a:ext cx="404863" cy="6947111"/>
                <a:chOff x="377190" y="412643"/>
                <a:chExt cx="404863" cy="6947111"/>
              </a:xfrm>
            </p:grpSpPr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B7CCC004-241E-FB5A-F374-6E8867FD3AE1}"/>
                    </a:ext>
                  </a:extLst>
                </p:cNvPr>
                <p:cNvCxnSpPr>
                  <a:cxnSpLocks noGrp="1" noRot="1" noMove="1" noResize="1" noEditPoints="1" noAdjustHandles="1" noChangeArrowheads="1" noChangeShapeType="1"/>
                </p:cNvCxnSpPr>
                <p:nvPr userDrawn="1"/>
              </p:nvCxnSpPr>
              <p:spPr>
                <a:xfrm>
                  <a:off x="385271" y="412643"/>
                  <a:ext cx="0" cy="6947111"/>
                </a:xfrm>
                <a:prstGeom prst="line">
                  <a:avLst/>
                </a:prstGeom>
                <a:ln w="57150">
                  <a:solidFill>
                    <a:srgbClr val="193A54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C6B8BAC3-4908-0915-EDD0-E3A1A775DADF}"/>
                    </a:ext>
                  </a:extLst>
                </p:cNvPr>
                <p:cNvCxnSpPr>
                  <a:cxnSpLocks noGrp="1" noRot="1" noMove="1" noResize="1" noEditPoints="1" noAdjustHandles="1" noChangeArrowheads="1" noChangeShapeType="1"/>
                </p:cNvCxnSpPr>
                <p:nvPr userDrawn="1"/>
              </p:nvCxnSpPr>
              <p:spPr>
                <a:xfrm>
                  <a:off x="377190" y="442384"/>
                  <a:ext cx="404863" cy="0"/>
                </a:xfrm>
                <a:prstGeom prst="line">
                  <a:avLst/>
                </a:prstGeom>
                <a:ln w="57150">
                  <a:solidFill>
                    <a:srgbClr val="193A54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41E99828-20C6-092B-C7B9-7CB90C6736C0}"/>
                    </a:ext>
                  </a:extLst>
                </p:cNvPr>
                <p:cNvCxnSpPr>
                  <a:cxnSpLocks noGrp="1" noRot="1" noMove="1" noResize="1" noEditPoints="1" noAdjustHandles="1" noChangeArrowheads="1" noChangeShapeType="1"/>
                </p:cNvCxnSpPr>
                <p:nvPr userDrawn="1"/>
              </p:nvCxnSpPr>
              <p:spPr>
                <a:xfrm>
                  <a:off x="377190" y="7332892"/>
                  <a:ext cx="404863" cy="0"/>
                </a:xfrm>
                <a:prstGeom prst="line">
                  <a:avLst/>
                </a:prstGeom>
                <a:ln w="57150">
                  <a:solidFill>
                    <a:srgbClr val="193A54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1AF7355-F310-7E1C-8CE7-DD811E3DD7B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-5755" y="3187616"/>
              <a:ext cx="782052" cy="1400045"/>
            </a:xfrm>
            <a:prstGeom prst="rect">
              <a:avLst/>
            </a:prstGeom>
            <a:solidFill>
              <a:srgbClr val="193A5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95433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F204AAE8-ACBE-8F9F-67E3-EFBCACDFC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7080" y="7203864"/>
            <a:ext cx="4663440" cy="41380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D22DF48-59FE-9CF3-D075-35556E978934}"/>
              </a:ext>
            </a:extLst>
          </p:cNvPr>
          <p:cNvGrpSpPr>
            <a:grpSpLocks/>
          </p:cNvGrpSpPr>
          <p:nvPr userDrawn="1"/>
        </p:nvGrpSpPr>
        <p:grpSpPr>
          <a:xfrm>
            <a:off x="11036702" y="6958133"/>
            <a:ext cx="2552922" cy="659539"/>
            <a:chOff x="682881" y="6658516"/>
            <a:chExt cx="2552922" cy="65953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642FA71-93DC-FFBE-6192-1EFD392C6C1A}"/>
                </a:ext>
              </a:extLst>
            </p:cNvPr>
            <p:cNvPicPr>
              <a:picLocks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1684" y="6713621"/>
              <a:ext cx="1214119" cy="5601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A7F792D5-F6AF-7C29-631D-16CC525A396D}"/>
                </a:ext>
              </a:extLst>
            </p:cNvPr>
            <p:cNvPicPr>
              <a:picLocks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881" y="6728975"/>
              <a:ext cx="684571" cy="560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Logo&#10;&#10;AI-generated content may be incorrect.">
              <a:extLst>
                <a:ext uri="{FF2B5EF4-FFF2-40B4-BE49-F238E27FC236}">
                  <a16:creationId xmlns:a16="http://schemas.microsoft.com/office/drawing/2014/main" id="{3440E4AF-3EBD-3A1F-FCBA-F34798179E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7452" y="6658516"/>
              <a:ext cx="660982" cy="6595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1295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/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572C907-F664-DFD9-8843-47B2895224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1" y="0"/>
            <a:ext cx="9813638" cy="7772400"/>
          </a:xfrm>
          <a:prstGeom prst="rect">
            <a:avLst/>
          </a:prstGeom>
          <a:solidFill>
            <a:srgbClr val="FEEB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73" dirty="0">
              <a:solidFill>
                <a:srgbClr val="193A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2348" y="3424290"/>
            <a:ext cx="6173143" cy="923816"/>
          </a:xfrm>
          <a:noFill/>
          <a:ln>
            <a:noFill/>
          </a:ln>
        </p:spPr>
        <p:txBody>
          <a:bodyPr anchor="b">
            <a:normAutofit/>
          </a:bodyPr>
          <a:lstStyle>
            <a:lvl1pPr algn="r">
              <a:defRPr sz="5400" b="1">
                <a:solidFill>
                  <a:srgbClr val="193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27200" y="7318055"/>
            <a:ext cx="4663440" cy="413808"/>
          </a:xfrm>
        </p:spPr>
        <p:txBody>
          <a:bodyPr/>
          <a:lstStyle>
            <a:lvl1pPr>
              <a:defRPr>
                <a:solidFill>
                  <a:srgbClr val="193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93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A large building with a clock tower&#10;&#10;AI-generated content may be incorrect.">
            <a:extLst>
              <a:ext uri="{FF2B5EF4-FFF2-40B4-BE49-F238E27FC236}">
                <a16:creationId xmlns:a16="http://schemas.microsoft.com/office/drawing/2014/main" id="{9C9BF36A-2114-2861-853B-800D1C2EF7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378" y="0"/>
            <a:ext cx="5828222" cy="77724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F23EEFC-F17D-20E2-19B5-57978019C93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39377" y="410051"/>
            <a:ext cx="12938845" cy="6952295"/>
          </a:xfrm>
          <a:prstGeom prst="rect">
            <a:avLst/>
          </a:prstGeom>
          <a:noFill/>
          <a:ln w="57150">
            <a:solidFill>
              <a:srgbClr val="193A5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73">
              <a:solidFill>
                <a:srgbClr val="193A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1E9C008-5633-CF7B-A4AC-A8BCEF03ACAD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542204" y="6658516"/>
            <a:ext cx="2552922" cy="659539"/>
            <a:chOff x="682881" y="6658516"/>
            <a:chExt cx="2552922" cy="65953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E823BFE-7C6E-043C-C3F7-1F0E8E11E75A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1684" y="6713621"/>
              <a:ext cx="1214119" cy="5601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C85286DB-A3D2-2659-6C9D-A08F4D2C6B5E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881" y="6728975"/>
              <a:ext cx="684571" cy="560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Logo&#10;&#10;AI-generated content may be incorrect.">
              <a:extLst>
                <a:ext uri="{FF2B5EF4-FFF2-40B4-BE49-F238E27FC236}">
                  <a16:creationId xmlns:a16="http://schemas.microsoft.com/office/drawing/2014/main" id="{7C6FE9FC-C9EE-2229-5945-DAA9D7C752B9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7452" y="6658516"/>
              <a:ext cx="660982" cy="659539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5C66186B-D8B6-E43B-AD39-2740F1A53E7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8909" y="3215640"/>
            <a:ext cx="853441" cy="1400045"/>
          </a:xfrm>
          <a:prstGeom prst="rect">
            <a:avLst/>
          </a:prstGeom>
          <a:solidFill>
            <a:srgbClr val="193A5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96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9960" y="413809"/>
            <a:ext cx="119176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9960" y="2069042"/>
            <a:ext cx="119176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7080" y="7203864"/>
            <a:ext cx="46634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500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0" r:id="rId3"/>
    <p:sldLayoutId id="2147483676" r:id="rId4"/>
    <p:sldLayoutId id="2147483681" r:id="rId5"/>
    <p:sldLayoutId id="2147483678" r:id="rId6"/>
    <p:sldLayoutId id="2147483691" r:id="rId7"/>
    <p:sldLayoutId id="2147483679" r:id="rId8"/>
    <p:sldLayoutId id="2147483684" r:id="rId9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nrc.gov/reactors/new-reactors/advanced/who-were-working-with/international-cooperation/nrc-cnsc-moc/joint-reports.html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34527-BFBA-E7A2-F401-09A736AEFA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Canada-US Collaboration under the Memorandum of Cooperation (MOC)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314680-B850-00F3-20ED-CDC18542B1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Advanced Reactor Licensing Division, CNSC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D72517-0DC5-685B-55E9-818622F9AE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Matthew Naraine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FC37E5-EBDB-D364-AEE3-1DBCF51777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May 13, 2025</a:t>
            </a:r>
          </a:p>
        </p:txBody>
      </p:sp>
    </p:spTree>
    <p:extLst>
      <p:ext uri="{BB962C8B-B14F-4D97-AF65-F5344CB8AC3E}">
        <p14:creationId xmlns:p14="http://schemas.microsoft.com/office/powerpoint/2010/main" val="653808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DA23D-1226-4A60-B02F-901AB5616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243" y="413809"/>
            <a:ext cx="11917680" cy="1502305"/>
          </a:xfrm>
        </p:spPr>
        <p:txBody>
          <a:bodyPr anchor="ctr">
            <a:normAutofit/>
          </a:bodyPr>
          <a:lstStyle/>
          <a:p>
            <a:r>
              <a:rPr lang="en-US" sz="3600" dirty="0"/>
              <a:t>Background on Memorandum of Cooperation (MOC)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19957-3B69-7275-43A0-F99174CD47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9243" y="2091049"/>
            <a:ext cx="5872480" cy="4931516"/>
          </a:xfrm>
        </p:spPr>
        <p:txBody>
          <a:bodyPr>
            <a:normAutofit/>
          </a:bodyPr>
          <a:lstStyle/>
          <a:p>
            <a:r>
              <a:rPr lang="en-US" sz="2000" dirty="0"/>
              <a:t>Trilateral MOC between CNSC, US NRC, and UK ONR</a:t>
            </a:r>
          </a:p>
          <a:p>
            <a:pPr lvl="1"/>
            <a:r>
              <a:rPr lang="en-US" sz="2000" dirty="0"/>
              <a:t>Signed in March 2024</a:t>
            </a:r>
          </a:p>
          <a:p>
            <a:pPr lvl="1"/>
            <a:r>
              <a:rPr lang="en-US" sz="2000" dirty="0"/>
              <a:t>Builds on the success of previous MOUs/MOCs since 2017</a:t>
            </a:r>
          </a:p>
          <a:p>
            <a:r>
              <a:rPr lang="en-US" sz="2000" dirty="0"/>
              <a:t> Mandate to share experiences in:</a:t>
            </a:r>
          </a:p>
          <a:p>
            <a:pPr lvl="1"/>
            <a:r>
              <a:rPr lang="en-CA" sz="2000" dirty="0"/>
              <a:t>Pre-licensing, licensing </a:t>
            </a:r>
            <a:br>
              <a:rPr lang="en-CA" sz="2000" dirty="0"/>
            </a:br>
            <a:r>
              <a:rPr lang="en-CA" sz="2000" dirty="0"/>
              <a:t>and construction oversight for new builds</a:t>
            </a:r>
          </a:p>
          <a:p>
            <a:pPr lvl="1"/>
            <a:r>
              <a:rPr lang="en-CA" sz="2000" dirty="0"/>
              <a:t>Computer codes, training and research</a:t>
            </a:r>
          </a:p>
          <a:p>
            <a:pPr lvl="1"/>
            <a:r>
              <a:rPr lang="en-CA" sz="2000" dirty="0"/>
              <a:t>Joint reviews </a:t>
            </a:r>
            <a:r>
              <a:rPr lang="en-CA" sz="2000" dirty="0">
                <a:hlinkClick r:id="rId2"/>
              </a:rPr>
              <a:t>published online</a:t>
            </a:r>
            <a:endParaRPr lang="en-CA" sz="2000" dirty="0"/>
          </a:p>
          <a:p>
            <a:pPr marL="518145" lvl="1" indent="0">
              <a:buNone/>
            </a:pPr>
            <a:endParaRPr lang="en-CA" sz="2000" b="1" dirty="0"/>
          </a:p>
          <a:p>
            <a:pPr marL="518145" lvl="1" indent="0">
              <a:buNone/>
            </a:pPr>
            <a:r>
              <a:rPr lang="en-CA" sz="2000" b="1" dirty="0"/>
              <a:t>Collaboration to enhance </a:t>
            </a:r>
            <a:r>
              <a:rPr lang="en-CA" sz="2000" b="1" i="1" dirty="0"/>
              <a:t>safety</a:t>
            </a:r>
            <a:r>
              <a:rPr lang="en-CA" sz="2000" b="1" dirty="0"/>
              <a:t> and </a:t>
            </a:r>
            <a:br>
              <a:rPr lang="en-CA" sz="2000" b="1" dirty="0"/>
            </a:br>
            <a:r>
              <a:rPr lang="en-CA" sz="2000" b="1" i="1" dirty="0"/>
              <a:t>agility</a:t>
            </a:r>
            <a:r>
              <a:rPr lang="en-CA" sz="2000" b="1" dirty="0"/>
              <a:t> in each country maintaining regulatory </a:t>
            </a:r>
            <a:r>
              <a:rPr lang="en-CA" sz="2000" b="1" u="sng" dirty="0"/>
              <a:t>independence </a:t>
            </a:r>
            <a:r>
              <a:rPr lang="en-CA" sz="2000" b="1" dirty="0"/>
              <a:t>and </a:t>
            </a:r>
            <a:r>
              <a:rPr lang="en-CA" sz="2000" b="1" u="sng" dirty="0"/>
              <a:t>sovereignty</a:t>
            </a:r>
          </a:p>
          <a:p>
            <a:endParaRPr lang="en-US" sz="20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8C9CACA-2C90-09DE-1F9A-C37A260C4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2134853"/>
            <a:ext cx="6826495" cy="452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4D2D031-DB71-CC69-D2E3-683B456EA172}"/>
              </a:ext>
            </a:extLst>
          </p:cNvPr>
          <p:cNvSpPr/>
          <p:nvPr/>
        </p:nvSpPr>
        <p:spPr>
          <a:xfrm>
            <a:off x="12658357" y="6308333"/>
            <a:ext cx="1076938" cy="354716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4182968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EF783-06B3-A014-B2F8-B76AC026E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to the US and Canada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9F0BB41A-FFF4-2C7B-ADA2-03AB203BE440}"/>
              </a:ext>
            </a:extLst>
          </p:cNvPr>
          <p:cNvSpPr/>
          <p:nvPr/>
        </p:nvSpPr>
        <p:spPr>
          <a:xfrm rot="5400000">
            <a:off x="3624146" y="3799509"/>
            <a:ext cx="1039807" cy="844073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2F76AA8D-00F6-0205-2420-CB57A8244BA3}"/>
              </a:ext>
            </a:extLst>
          </p:cNvPr>
          <p:cNvSpPr/>
          <p:nvPr/>
        </p:nvSpPr>
        <p:spPr>
          <a:xfrm rot="5400000">
            <a:off x="6755488" y="3799509"/>
            <a:ext cx="1039807" cy="844073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576171B9-BDE4-D76D-CA22-220A87DC1E1C}"/>
              </a:ext>
            </a:extLst>
          </p:cNvPr>
          <p:cNvSpPr/>
          <p:nvPr/>
        </p:nvSpPr>
        <p:spPr>
          <a:xfrm rot="5400000">
            <a:off x="9987672" y="3800337"/>
            <a:ext cx="1039805" cy="842419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4F7872-37AC-3206-03E2-C8221383C149}"/>
              </a:ext>
            </a:extLst>
          </p:cNvPr>
          <p:cNvSpPr/>
          <p:nvPr/>
        </p:nvSpPr>
        <p:spPr>
          <a:xfrm>
            <a:off x="9265398" y="2275050"/>
            <a:ext cx="2365060" cy="16111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125E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Align regulatory review approaches to extent practical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EB757C-2E9B-E552-12C9-3242C6AB3031}"/>
              </a:ext>
            </a:extLst>
          </p:cNvPr>
          <p:cNvSpPr/>
          <p:nvPr/>
        </p:nvSpPr>
        <p:spPr>
          <a:xfrm>
            <a:off x="6005842" y="2274732"/>
            <a:ext cx="2472638" cy="16111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dirty="0">
              <a:solidFill>
                <a:srgbClr val="125E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>
                <a:solidFill>
                  <a:srgbClr val="125E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 expertise and leverage analysis performed by each regulator</a:t>
            </a:r>
            <a:endParaRPr lang="en-US" dirty="0">
              <a:solidFill>
                <a:srgbClr val="125E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25E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69613B-701B-B796-4517-8377801BD11A}"/>
              </a:ext>
            </a:extLst>
          </p:cNvPr>
          <p:cNvSpPr/>
          <p:nvPr/>
        </p:nvSpPr>
        <p:spPr>
          <a:xfrm>
            <a:off x="2585638" y="4711439"/>
            <a:ext cx="9044820" cy="154317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Expedited technical reviews with timely and informed conclusions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31BD467-31DE-E0D9-AF5E-2002684B87E3}"/>
              </a:ext>
            </a:extLst>
          </p:cNvPr>
          <p:cNvSpPr/>
          <p:nvPr/>
        </p:nvSpPr>
        <p:spPr>
          <a:xfrm>
            <a:off x="2858184" y="2275050"/>
            <a:ext cx="2366715" cy="16111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125E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 joint review and verification activities of novel safety features</a:t>
            </a:r>
          </a:p>
        </p:txBody>
      </p:sp>
    </p:spTree>
    <p:extLst>
      <p:ext uri="{BB962C8B-B14F-4D97-AF65-F5344CB8AC3E}">
        <p14:creationId xmlns:p14="http://schemas.microsoft.com/office/powerpoint/2010/main" val="2267453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B05A47-0330-0B76-D080-C972E19320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BA948-075E-D759-503B-B72543DDA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243" y="413809"/>
            <a:ext cx="11917680" cy="1502305"/>
          </a:xfrm>
        </p:spPr>
        <p:txBody>
          <a:bodyPr anchor="ctr">
            <a:normAutofit/>
          </a:bodyPr>
          <a:lstStyle/>
          <a:p>
            <a:r>
              <a:rPr lang="en-US" sz="3600" dirty="0"/>
              <a:t>MOC Strategic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F8EAD-D9A7-FF00-DFCC-7CE81CC279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9243" y="2091049"/>
            <a:ext cx="11762817" cy="4931516"/>
          </a:xfrm>
        </p:spPr>
        <p:txBody>
          <a:bodyPr>
            <a:normAutofit/>
          </a:bodyPr>
          <a:lstStyle/>
          <a:p>
            <a:pPr marL="971550" indent="-742950">
              <a:buFont typeface="+mj-lt"/>
              <a:buAutoNum type="arabicPeriod"/>
            </a:pPr>
            <a:r>
              <a:rPr lang="en-CA" sz="2000" dirty="0"/>
              <a:t>Collaborate on technical reviews such as generic design of BWRX-300 to optimize schedule and resources for each country </a:t>
            </a:r>
          </a:p>
          <a:p>
            <a:pPr marL="971550" indent="-742950">
              <a:buFont typeface="+mj-lt"/>
              <a:buAutoNum type="arabicPeriod"/>
            </a:pPr>
            <a:r>
              <a:rPr lang="en-CA" sz="2000" dirty="0"/>
              <a:t>Explore lifecycle collaboration (siting, construction, operation, etc.)</a:t>
            </a:r>
          </a:p>
          <a:p>
            <a:pPr marL="971550" indent="-742950">
              <a:buFont typeface="+mj-lt"/>
              <a:buAutoNum type="arabicPeriod"/>
            </a:pPr>
            <a:r>
              <a:rPr lang="en-CA" sz="2000" dirty="0"/>
              <a:t>Demonstrate a model for successful international collaboration that other countries may adopt</a:t>
            </a:r>
          </a:p>
          <a:p>
            <a:pPr marL="971550" indent="-742950">
              <a:buFont typeface="+mj-lt"/>
              <a:buAutoNum type="arabicPeriod"/>
            </a:pPr>
            <a:r>
              <a:rPr lang="en-CA" sz="2000" dirty="0"/>
              <a:t>Establish joint regulatory positions/conclusions that may serve as a foundation for regulatory approval by other regulators worldwide</a:t>
            </a:r>
          </a:p>
          <a:p>
            <a:pPr marL="971550" indent="-742950">
              <a:buFont typeface="+mj-lt"/>
              <a:buAutoNum type="arabicPeriod"/>
            </a:pPr>
            <a:r>
              <a:rPr lang="en-CA" sz="2000" dirty="0"/>
              <a:t>Prepare for other vendors/applicants engaged in two or more countries (Westinghouse, etc.)</a:t>
            </a:r>
          </a:p>
          <a:p>
            <a:pPr marL="228600" indent="0">
              <a:buNone/>
            </a:pPr>
            <a:endParaRPr lang="en-CA" sz="2000" dirty="0"/>
          </a:p>
          <a:p>
            <a:pPr marL="228600" indent="0">
              <a:buNone/>
            </a:pPr>
            <a:endParaRPr lang="en-CA" sz="2000" dirty="0"/>
          </a:p>
          <a:p>
            <a:pPr marL="228600" indent="0" algn="ctr">
              <a:buNone/>
            </a:pPr>
            <a:r>
              <a:rPr lang="en-CA" sz="2000" b="1" dirty="0"/>
              <a:t>Strategic international collaboration yields mutual benefit by putting </a:t>
            </a:r>
            <a:r>
              <a:rPr lang="en-CA" sz="2000" b="1" u="sng" dirty="0"/>
              <a:t>domestic priorities first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45624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D6FC26-8732-68F9-4CF8-B532551270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14303-F2C7-FF9C-CEF1-1394F63A3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MOC Leadership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19DA68A-A833-5B69-DE6F-C2FF4A5D3D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983382"/>
              </p:ext>
            </p:extLst>
          </p:nvPr>
        </p:nvGraphicFramePr>
        <p:xfrm>
          <a:off x="1976918" y="2052173"/>
          <a:ext cx="10635049" cy="3623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0847">
                  <a:extLst>
                    <a:ext uri="{9D8B030D-6E8A-4147-A177-3AD203B41FA5}">
                      <a16:colId xmlns:a16="http://schemas.microsoft.com/office/drawing/2014/main" val="3228671427"/>
                    </a:ext>
                  </a:extLst>
                </a:gridCol>
                <a:gridCol w="4053943">
                  <a:extLst>
                    <a:ext uri="{9D8B030D-6E8A-4147-A177-3AD203B41FA5}">
                      <a16:colId xmlns:a16="http://schemas.microsoft.com/office/drawing/2014/main" val="2557563937"/>
                    </a:ext>
                  </a:extLst>
                </a:gridCol>
                <a:gridCol w="3410259">
                  <a:extLst>
                    <a:ext uri="{9D8B030D-6E8A-4147-A177-3AD203B41FA5}">
                      <a16:colId xmlns:a16="http://schemas.microsoft.com/office/drawing/2014/main" val="3952128118"/>
                    </a:ext>
                  </a:extLst>
                </a:gridCol>
              </a:tblGrid>
              <a:tr h="760439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  <a:p>
                      <a:pPr algn="ctr"/>
                      <a:r>
                        <a:rPr lang="en-CA" sz="2000" b="1" dirty="0"/>
                        <a:t>CNSC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  <a:p>
                      <a:pPr algn="ctr"/>
                      <a:r>
                        <a:rPr lang="en-US" sz="2000" b="1" dirty="0"/>
                        <a:t>US NRC</a:t>
                      </a:r>
                      <a:endParaRPr lang="en-C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  <a:p>
                      <a:pPr algn="ctr"/>
                      <a:r>
                        <a:rPr lang="en-CA" sz="2000" b="1" dirty="0"/>
                        <a:t>UK ONR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0481381"/>
                  </a:ext>
                </a:extLst>
              </a:tr>
              <a:tr h="819502"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Director General, Directorate of Advanced Reactor Technologies (DART), Co-Chair</a:t>
                      </a:r>
                      <a:endParaRPr lang="en-CA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b="0" dirty="0">
                          <a:effectLst/>
                        </a:rPr>
                        <a:t>Director, Division of Advanced Reactors and Non-Power Production and Utilization Facilities (DANU), </a:t>
                      </a:r>
                      <a:r>
                        <a:rPr lang="en-CA" sz="1800" b="0" i="1" dirty="0">
                          <a:effectLst/>
                        </a:rPr>
                        <a:t>Co-Chair</a:t>
                      </a:r>
                      <a:endParaRPr lang="en-CA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Head of </a:t>
                      </a:r>
                      <a:r>
                        <a:rPr lang="en-US" sz="1800" b="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Regulation,</a:t>
                      </a:r>
                      <a:r>
                        <a:rPr lang="en-US" sz="1800" b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Advanced Nuclear Technologies (ANT), </a:t>
                      </a:r>
                      <a:b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Co-Chair</a:t>
                      </a:r>
                      <a:endParaRPr lang="en-CA" b="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518912"/>
                  </a:ext>
                </a:extLst>
              </a:tr>
              <a:tr h="760439"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Director General, Directorate of Assessment &amp; Analysis (DAA)</a:t>
                      </a:r>
                      <a:endParaRPr lang="en-CA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Director, Division of New and Renewed Licenses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Head of Regulation, Generic Design Assessment (GDA)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101639"/>
                  </a:ext>
                </a:extLst>
              </a:tr>
              <a:tr h="760439"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The Advanced Reactor Technologies and Small Modular Reactor Committee </a:t>
                      </a:r>
                      <a:br>
                        <a:rPr lang="en-US" b="1" dirty="0"/>
                      </a:br>
                      <a:r>
                        <a:rPr lang="en-US" b="1" dirty="0"/>
                        <a:t>is supported by international experts acting as a </a:t>
                      </a:r>
                      <a:r>
                        <a:rPr lang="en-US" b="1" i="1" dirty="0"/>
                        <a:t>single staff body</a:t>
                      </a:r>
                      <a:endParaRPr lang="en-CA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683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9138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99D08E-97D3-4F42-1D9F-DBB1B4CBC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4EB76-1EE4-68CF-9F59-CD7CF6C1E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243" y="413809"/>
            <a:ext cx="11917680" cy="1502305"/>
          </a:xfrm>
        </p:spPr>
        <p:txBody>
          <a:bodyPr anchor="ctr">
            <a:normAutofit/>
          </a:bodyPr>
          <a:lstStyle/>
          <a:p>
            <a:r>
              <a:rPr lang="en-US" sz="3600" dirty="0"/>
              <a:t>Collaboration on Siting and Environmental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03EFD-301B-F40F-D192-3DE056BC43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9243" y="2091049"/>
            <a:ext cx="11762817" cy="4931516"/>
          </a:xfrm>
        </p:spPr>
        <p:txBody>
          <a:bodyPr>
            <a:normAutofit/>
          </a:bodyPr>
          <a:lstStyle/>
          <a:p>
            <a:pPr marL="571500" indent="-342900"/>
            <a:r>
              <a:rPr lang="en-US" sz="2000" dirty="0"/>
              <a:t>C</a:t>
            </a:r>
            <a:r>
              <a:rPr lang="en-CA" sz="2000" dirty="0"/>
              <a:t>NSC and Health Canada input to NRC Office of Nuclear Regulator Research </a:t>
            </a:r>
          </a:p>
          <a:p>
            <a:pPr marL="1089645" lvl="1" indent="-342900"/>
            <a:r>
              <a:rPr lang="en-CA" sz="1800" dirty="0"/>
              <a:t>“</a:t>
            </a:r>
            <a:r>
              <a:rPr lang="en-CA" sz="1800" i="1" dirty="0"/>
              <a:t>Applicability of Current Atmospheric Dispersion Models for Extreme, Persistent Cold Locations” (ML25069A620)</a:t>
            </a:r>
          </a:p>
          <a:p>
            <a:pPr marL="571500" indent="-342900"/>
            <a:r>
              <a:rPr lang="en-CA" sz="2000" dirty="0"/>
              <a:t>NRC processes considered in development of CNSC fleet licensing approach </a:t>
            </a:r>
          </a:p>
          <a:p>
            <a:pPr marL="1089645" lvl="1" indent="-342900"/>
            <a:r>
              <a:rPr lang="en-CA" sz="1800" dirty="0"/>
              <a:t>“</a:t>
            </a:r>
            <a:r>
              <a:rPr lang="en-CA" sz="1800" i="1" dirty="0"/>
              <a:t>Generic Environmental Impact Statement for Licensing New Nuclear Reactors” (NUREG-2249)</a:t>
            </a:r>
          </a:p>
          <a:p>
            <a:pPr marL="1089645" lvl="1" indent="-342900"/>
            <a:r>
              <a:rPr lang="en-CA" sz="1800" i="1" dirty="0"/>
              <a:t>“Industry Guideline for Developing a Plant Parameter Envelope in Support of an Early Site Permit” (</a:t>
            </a:r>
            <a:r>
              <a:rPr lang="en-CA" sz="1800" dirty="0">
                <a:effectLst/>
                <a:latin typeface="Segoe UI" panose="020B0502040204020203" pitchFamily="34" charset="0"/>
              </a:rPr>
              <a:t>NEI 10-01)</a:t>
            </a:r>
            <a:endParaRPr lang="en-CA" sz="1600" dirty="0"/>
          </a:p>
          <a:p>
            <a:pPr marL="571500" indent="-342900"/>
            <a:r>
              <a:rPr lang="en-CA" sz="2000" dirty="0"/>
              <a:t>Early engagement on regulatory approach to Brownfield Sites and Coal to Nuclear transitions with DOE, NRC, CNSC, CNL, NRCan, and more.</a:t>
            </a:r>
          </a:p>
          <a:p>
            <a:pPr marL="571500" indent="-342900"/>
            <a:endParaRPr lang="en-CA" sz="2000" dirty="0"/>
          </a:p>
          <a:p>
            <a:pPr marL="228600" indent="0">
              <a:buNone/>
            </a:pPr>
            <a:endParaRPr lang="en-CA" sz="2000" dirty="0"/>
          </a:p>
          <a:p>
            <a:pPr marL="228600" indent="0">
              <a:buNone/>
            </a:pPr>
            <a:endParaRPr lang="en-CA" sz="2000" dirty="0"/>
          </a:p>
          <a:p>
            <a:pPr marL="228600" indent="0" algn="ctr">
              <a:buNone/>
            </a:pPr>
            <a:r>
              <a:rPr lang="en-CA" sz="2000" b="1" dirty="0"/>
              <a:t>Lifecycle collaboration prioritizes the right activities at the right time for mutual benefit</a:t>
            </a:r>
          </a:p>
        </p:txBody>
      </p:sp>
    </p:spTree>
    <p:extLst>
      <p:ext uri="{BB962C8B-B14F-4D97-AF65-F5344CB8AC3E}">
        <p14:creationId xmlns:p14="http://schemas.microsoft.com/office/powerpoint/2010/main" val="228221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745822-3B0A-5CBC-7B6C-BC8D6C5CCF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6F261-E659-8881-827A-7B0472286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243" y="413809"/>
            <a:ext cx="11917680" cy="1502305"/>
          </a:xfrm>
        </p:spPr>
        <p:txBody>
          <a:bodyPr anchor="ctr">
            <a:normAutofit/>
          </a:bodyPr>
          <a:lstStyle/>
          <a:p>
            <a:r>
              <a:rPr lang="en-US" sz="3600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620EE-AA1E-7B4A-9E7A-55C230E341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9243" y="2091049"/>
            <a:ext cx="11762817" cy="4931516"/>
          </a:xfrm>
        </p:spPr>
        <p:txBody>
          <a:bodyPr>
            <a:normAutofit/>
          </a:bodyPr>
          <a:lstStyle/>
          <a:p>
            <a:pPr marL="571500" indent="-342900"/>
            <a:r>
              <a:rPr lang="en-US" sz="2400" dirty="0"/>
              <a:t>International cooperation and implementing agreements enable exchange of scientific, technical and regulatory information that is </a:t>
            </a:r>
            <a:r>
              <a:rPr lang="en-US" sz="2400"/>
              <a:t>relevant for computer </a:t>
            </a:r>
            <a:r>
              <a:rPr lang="en-US" sz="2400" dirty="0"/>
              <a:t>codes like RAMP</a:t>
            </a:r>
          </a:p>
          <a:p>
            <a:pPr marL="571500" indent="-342900"/>
            <a:r>
              <a:rPr lang="en-US" sz="2400" dirty="0"/>
              <a:t>The MOC is the blueprint for international regulatory collaboration on reviewing advanced reactors and small modular reactors (SMR)</a:t>
            </a:r>
          </a:p>
          <a:p>
            <a:pPr marL="571500" indent="-342900"/>
            <a:r>
              <a:rPr lang="en-US" sz="2400" dirty="0"/>
              <a:t>CNSC and NRC staff are exploring siting and environmental topics under a lifecycle collaboration model</a:t>
            </a:r>
          </a:p>
          <a:p>
            <a:pPr marL="571500" indent="-342900"/>
            <a:r>
              <a:rPr lang="en-US" sz="2400" dirty="0"/>
              <a:t>The strategic approach to international collaboration continues to realize mutual benefit to the US and Canada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845981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F35D9-ABBB-6F66-6CFC-84191EF114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817321"/>
      </p:ext>
    </p:extLst>
  </p:cSld>
  <p:clrMapOvr>
    <a:masterClrMapping/>
  </p:clrMapOvr>
</p:sld>
</file>

<file path=ppt/theme/theme1.xml><?xml version="1.0" encoding="utf-8"?>
<a:theme xmlns:a="http://schemas.openxmlformats.org/drawingml/2006/main" name="2025 RUG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577D85CA72664694D7796B41A5113E" ma:contentTypeVersion="13" ma:contentTypeDescription="Create a new document." ma:contentTypeScope="" ma:versionID="5fbab4d8e5ec03c7e77cc218b69c0fb3">
  <xsd:schema xmlns:xsd="http://www.w3.org/2001/XMLSchema" xmlns:xs="http://www.w3.org/2001/XMLSchema" xmlns:p="http://schemas.microsoft.com/office/2006/metadata/properties" xmlns:ns2="dfe7fab5-ca36-4373-9e84-14533c573aad" xmlns:ns3="f7f9503f-814b-432a-91f5-9c13c51348b4" targetNamespace="http://schemas.microsoft.com/office/2006/metadata/properties" ma:root="true" ma:fieldsID="7029b676fb4bc4740fa12ead05608141" ns2:_="" ns3:_="">
    <xsd:import namespace="dfe7fab5-ca36-4373-9e84-14533c573aad"/>
    <xsd:import namespace="f7f9503f-814b-432a-91f5-9c13c51348b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e7fab5-ca36-4373-9e84-14533c573aa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7" nillable="true" ma:displayName="Taxonomy Catch All Column" ma:hidden="true" ma:list="{2f5df239-3944-4746-8bca-185657cf9cd2}" ma:internalName="TaxCatchAll" ma:showField="CatchAllData" ma:web="dfe7fab5-ca36-4373-9e84-14533c573a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f9503f-814b-432a-91f5-9c13c5134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260f1aaf-6244-4bb9-9bf9-38bf373853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34D12BCFAC0240A20826305D23CE28" ma:contentTypeVersion="14" ma:contentTypeDescription="Create a new document." ma:contentTypeScope="" ma:versionID="6a410a70177dc963b049859032de4722">
  <xsd:schema xmlns:xsd="http://www.w3.org/2001/XMLSchema" xmlns:xs="http://www.w3.org/2001/XMLSchema" xmlns:p="http://schemas.microsoft.com/office/2006/metadata/properties" xmlns:ns2="aa9071de-f1d9-4b23-83dd-08b1335a1407" xmlns:ns3="389bf431-880a-4b72-abca-ccf1bbc5d2b3" targetNamespace="http://schemas.microsoft.com/office/2006/metadata/properties" ma:root="true" ma:fieldsID="27e031d7d14e29b70c896fdef788ae4d" ns2:_="" ns3:_="">
    <xsd:import namespace="aa9071de-f1d9-4b23-83dd-08b1335a1407"/>
    <xsd:import namespace="389bf431-880a-4b72-abca-ccf1bbc5d2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9071de-f1d9-4b23-83dd-08b1335a14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36f26c1-4773-4e55-850a-517a34df12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9bf431-880a-4b72-abca-ccf1bbc5d2b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c27e5a9-8856-4740-9166-a61a114cd949}" ma:internalName="TaxCatchAll" ma:showField="CatchAllData" ma:web="389bf431-880a-4b72-abca-ccf1bbc5d2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9071de-f1d9-4b23-83dd-08b1335a1407">
      <Terms xmlns="http://schemas.microsoft.com/office/infopath/2007/PartnerControls"/>
    </lcf76f155ced4ddcb4097134ff3c332f>
    <TaxCatchAll xmlns="389bf431-880a-4b72-abca-ccf1bbc5d2b3" xsi:nil="true"/>
  </documentManagement>
</p:properties>
</file>

<file path=customXml/itemProps1.xml><?xml version="1.0" encoding="utf-8"?>
<ds:datastoreItem xmlns:ds="http://schemas.openxmlformats.org/officeDocument/2006/customXml" ds:itemID="{0B4A37E8-D217-4F3B-8FBB-61A87E7AE1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e7fab5-ca36-4373-9e84-14533c573aad"/>
    <ds:schemaRef ds:uri="f7f9503f-814b-432a-91f5-9c13c51348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1C48D04-F599-42C9-AC4C-98BE4D8D6E8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271638-0000-43B1-8794-D7E5537D9CCD}"/>
</file>

<file path=customXml/itemProps4.xml><?xml version="1.0" encoding="utf-8"?>
<ds:datastoreItem xmlns:ds="http://schemas.openxmlformats.org/officeDocument/2006/customXml" ds:itemID="{617F8014-9403-4CC5-8F2F-0C66B954D1CC}">
  <ds:schemaRefs>
    <ds:schemaRef ds:uri="http://purl.org/dc/dcmitype/"/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f7f9503f-814b-432a-91f5-9c13c51348b4"/>
    <ds:schemaRef ds:uri="http://schemas.microsoft.com/office/infopath/2007/PartnerControls"/>
    <ds:schemaRef ds:uri="dfe7fab5-ca36-4373-9e84-14533c573aad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1113</TotalTime>
  <Words>528</Words>
  <Application>Microsoft Office PowerPoint</Application>
  <PresentationFormat>Custom</PresentationFormat>
  <Paragraphs>64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Arial</vt:lpstr>
      <vt:lpstr>Segoe UI</vt:lpstr>
      <vt:lpstr>Wingdings</vt:lpstr>
      <vt:lpstr>2025 RUG</vt:lpstr>
      <vt:lpstr>Canada-US Collaboration under the Memorandum of Cooperation (MOC)</vt:lpstr>
      <vt:lpstr>Background on Memorandum of Cooperation (MOC)</vt:lpstr>
      <vt:lpstr>Benefits to the US and Canada</vt:lpstr>
      <vt:lpstr>MOC Strategic Goals</vt:lpstr>
      <vt:lpstr>MOC Leadership</vt:lpstr>
      <vt:lpstr>Collaboration on Siting and Environmental Topics</vt:lpstr>
      <vt:lpstr>Conclusions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Ramos, Carli A</dc:creator>
  <cp:lastModifiedBy>Naraine, Matthew</cp:lastModifiedBy>
  <cp:revision>21</cp:revision>
  <dcterms:created xsi:type="dcterms:W3CDTF">2025-03-12T20:53:22Z</dcterms:created>
  <dcterms:modified xsi:type="dcterms:W3CDTF">2025-04-28T13:50:31Z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09496172-1866-420a-a133-95a859490e23</vt:lpwstr>
  </property>
  <property fmtid="{D5CDD505-2E9C-101B-9397-08002B2CF9AE}" pid="3" name="ContentTypeId">
    <vt:lpwstr>0x0101004E34D12BCFAC0240A20826305D23CE28</vt:lpwstr>
  </property>
  <property fmtid="{D5CDD505-2E9C-101B-9397-08002B2CF9AE}" pid="4" name="MediaServiceImageTags">
    <vt:lpwstr/>
  </property>
  <property fmtid="{D5CDD505-2E9C-101B-9397-08002B2CF9AE}" pid="5" name="MSIP_Label_d5725669-efcc-4cdf-ab3c-5f9e46e1a48a_Enabled">
    <vt:lpwstr>true</vt:lpwstr>
  </property>
  <property fmtid="{D5CDD505-2E9C-101B-9397-08002B2CF9AE}" pid="6" name="MSIP_Label_d5725669-efcc-4cdf-ab3c-5f9e46e1a48a_SetDate">
    <vt:lpwstr>2025-03-14T14:07:44Z</vt:lpwstr>
  </property>
  <property fmtid="{D5CDD505-2E9C-101B-9397-08002B2CF9AE}" pid="7" name="MSIP_Label_d5725669-efcc-4cdf-ab3c-5f9e46e1a48a_Method">
    <vt:lpwstr>Standard</vt:lpwstr>
  </property>
  <property fmtid="{D5CDD505-2E9C-101B-9397-08002B2CF9AE}" pid="8" name="MSIP_Label_d5725669-efcc-4cdf-ab3c-5f9e46e1a48a_Name">
    <vt:lpwstr>Unclassified - Non classifié</vt:lpwstr>
  </property>
  <property fmtid="{D5CDD505-2E9C-101B-9397-08002B2CF9AE}" pid="9" name="MSIP_Label_d5725669-efcc-4cdf-ab3c-5f9e46e1a48a_SiteId">
    <vt:lpwstr>bb89644a-48bf-49b7-8f8a-6f2519ea6bd4</vt:lpwstr>
  </property>
  <property fmtid="{D5CDD505-2E9C-101B-9397-08002B2CF9AE}" pid="10" name="MSIP_Label_d5725669-efcc-4cdf-ab3c-5f9e46e1a48a_ActionId">
    <vt:lpwstr>e5d51a81-df27-4746-85d5-fe89a3e458de</vt:lpwstr>
  </property>
  <property fmtid="{D5CDD505-2E9C-101B-9397-08002B2CF9AE}" pid="11" name="MSIP_Label_d5725669-efcc-4cdf-ab3c-5f9e46e1a48a_ContentBits">
    <vt:lpwstr>0</vt:lpwstr>
  </property>
</Properties>
</file>