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Metadata/LabelInfo.xml" ContentType="application/vnd.ms-office.classificationlabels+xml"/>
  <Override PartName="/ppt/revisionInfo.xml" ContentType="application/vnd.ms-powerpoint.revisioninfo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2"/>
  </p:notesMasterIdLst>
  <p:sldIdLst>
    <p:sldId id="270" r:id="rId5"/>
    <p:sldId id="1110" r:id="rId6"/>
    <p:sldId id="273" r:id="rId7"/>
    <p:sldId id="1117" r:id="rId8"/>
    <p:sldId id="1119" r:id="rId9"/>
    <p:sldId id="1120" r:id="rId10"/>
    <p:sldId id="1116" r:id="rId11"/>
    <p:sldId id="1086" r:id="rId12"/>
    <p:sldId id="1087" r:id="rId13"/>
    <p:sldId id="1092" r:id="rId14"/>
    <p:sldId id="1098" r:id="rId15"/>
    <p:sldId id="1097" r:id="rId16"/>
    <p:sldId id="1101" r:id="rId17"/>
    <p:sldId id="1112" r:id="rId18"/>
    <p:sldId id="1115" r:id="rId19"/>
    <p:sldId id="1113" r:id="rId20"/>
    <p:sldId id="267" r:id="rId21"/>
  </p:sldIdLst>
  <p:sldSz cx="13817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A54"/>
    <a:srgbClr val="FEEBDE"/>
    <a:srgbClr val="FFF8E9"/>
    <a:srgbClr val="769DDB"/>
    <a:srgbClr val="FCE6DA"/>
    <a:srgbClr val="FACFBC"/>
    <a:srgbClr val="FED9BF"/>
    <a:srgbClr val="1CAEE5"/>
    <a:srgbClr val="2D73AE"/>
    <a:srgbClr val="F1C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4EDA4-47F6-4B96-947C-0912AEAC9013}" v="34" dt="2025-05-08T20:43:22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3" autoAdjust="0"/>
    <p:restoredTop sz="93457" autoAdjust="0"/>
  </p:normalViewPr>
  <p:slideViewPr>
    <p:cSldViewPr snapToGrid="0">
      <p:cViewPr varScale="1">
        <p:scale>
          <a:sx n="52" d="100"/>
          <a:sy n="52" d="100"/>
        </p:scale>
        <p:origin x="77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72290-036D-4D06-8867-1CE9D071DA33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4AAE6-965A-4416-872A-746CA19D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5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8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1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1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5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4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dirty="0">
                <a:latin typeface="Arial"/>
                <a:cs typeface="Arial"/>
              </a:rPr>
              <a:t>Fix KML file errors for speed and population densities.</a:t>
            </a:r>
          </a:p>
          <a:p>
            <a:pPr lvl="2"/>
            <a:r>
              <a:rPr lang="en-US" sz="1200" dirty="0">
                <a:latin typeface="Arial"/>
                <a:cs typeface="Arial"/>
              </a:rPr>
              <a:t>Develop WebTRAGIS alternatives.</a:t>
            </a:r>
            <a:endParaRPr lang="en-US" sz="1200" dirty="0">
              <a:cs typeface="Calibri"/>
            </a:endParaRPr>
          </a:p>
          <a:p>
            <a:pPr lvl="2"/>
            <a:r>
              <a:rPr lang="en-US" sz="1200" dirty="0">
                <a:latin typeface="Arial"/>
                <a:cs typeface="Arial"/>
              </a:rPr>
              <a:t>Sum population risk across all transportation links and fix errors while using &gt;9 links.</a:t>
            </a:r>
            <a:endParaRPr lang="en-US" sz="1200" dirty="0">
              <a:cs typeface="Calibri"/>
            </a:endParaRPr>
          </a:p>
          <a:p>
            <a:pPr lvl="2"/>
            <a:r>
              <a:rPr lang="en-US" sz="1200" dirty="0">
                <a:latin typeface="Arial"/>
                <a:cs typeface="Arial"/>
              </a:rPr>
              <a:t>Implement coding changes to display default values in NRC-RADTRAN.,</a:t>
            </a:r>
            <a:endParaRPr lang="en-US" sz="1200" dirty="0">
              <a:cs typeface="Calibri"/>
            </a:endParaRPr>
          </a:p>
          <a:p>
            <a:pPr lvl="2"/>
            <a:r>
              <a:rPr lang="en-US" sz="1200" dirty="0">
                <a:latin typeface="Arial"/>
                <a:cs typeface="Arial"/>
              </a:rPr>
              <a:t>Implement GUI changes to include air cargo, air passenger, and other rail options, and </a:t>
            </a:r>
          </a:p>
          <a:p>
            <a:pPr lvl="2"/>
            <a:r>
              <a:rPr lang="en-US" sz="1200" dirty="0">
                <a:latin typeface="Arial"/>
                <a:cs typeface="Arial"/>
              </a:rPr>
              <a:t>Investigate and correct hard coded conversion factors.</a:t>
            </a:r>
            <a:endParaRPr lang="en-US" sz="1200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53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7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7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6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4AAE6-965A-4416-872A-746CA19D27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0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72C907-F664-DFD9-8843-47B289522462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9813638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 dirty="0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084656" y="1007348"/>
            <a:ext cx="6392526" cy="1869883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4400" b="1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073823" y="4044324"/>
            <a:ext cx="6414193" cy="38826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 dirty="0"/>
              <a:t>Presenter’s title</a:t>
            </a:r>
          </a:p>
        </p:txBody>
      </p:sp>
      <p:sp>
        <p:nvSpPr>
          <p:cNvPr id="5" name="Footer Placeholder 4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727200" y="7318055"/>
            <a:ext cx="4663440" cy="413808"/>
          </a:xfr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5909B-C17C-4369-E367-1A262D7056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85820" y="5271178"/>
            <a:ext cx="641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International RAMP Users’ Group Meeting</a:t>
            </a:r>
          </a:p>
        </p:txBody>
      </p:sp>
      <p:pic>
        <p:nvPicPr>
          <p:cNvPr id="12" name="Picture 11" descr="A large building with a clock tower&#10;&#10;AI-generated content may be incorrect.">
            <a:extLst>
              <a:ext uri="{FF2B5EF4-FFF2-40B4-BE49-F238E27FC236}">
                <a16:creationId xmlns:a16="http://schemas.microsoft.com/office/drawing/2014/main" id="{9C9BF36A-2114-2861-853B-800D1C2EF7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78" y="0"/>
            <a:ext cx="5828222" cy="777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23EEFC-F17D-20E2-19B5-57978019C9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39377" y="410052"/>
            <a:ext cx="12938845" cy="6952295"/>
          </a:xfrm>
          <a:prstGeom prst="rect">
            <a:avLst/>
          </a:prstGeom>
          <a:noFill/>
          <a:ln w="57150">
            <a:solidFill>
              <a:srgbClr val="193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 dirty="0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8813727-678A-A3F1-E46B-2449D824DD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1073823" y="3612059"/>
            <a:ext cx="6414192" cy="38826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0FE16-483F-9FC8-41FF-5E41331F440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92026" y="6658516"/>
            <a:ext cx="2552922" cy="659539"/>
            <a:chOff x="682881" y="6658516"/>
            <a:chExt cx="2552922" cy="6595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42669E-CD9A-647B-E146-3DA8869A653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364261-F9EF-D8F4-AEF2-7D757B15749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Logo&#10;&#10;AI-generated content may be incorrect.">
              <a:extLst>
                <a:ext uri="{FF2B5EF4-FFF2-40B4-BE49-F238E27FC236}">
                  <a16:creationId xmlns:a16="http://schemas.microsoft.com/office/drawing/2014/main" id="{7D027802-0BBD-28DA-98A4-10EA64BC16C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9F53F73-51CA-4363-ED1C-A09E357814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1073823" y="4735148"/>
            <a:ext cx="6426794" cy="388261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E9A8B0-CE4D-554A-86AF-E8AD2BCACD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3106166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2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727595" y="0"/>
            <a:ext cx="8090005" cy="777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216836" y="7340600"/>
            <a:ext cx="428044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133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384" y="446691"/>
            <a:ext cx="7624984" cy="826080"/>
          </a:xfrm>
          <a:prstGeom prst="rect">
            <a:avLst/>
          </a:prstGeom>
        </p:spPr>
        <p:txBody>
          <a:bodyPr lIns="0" anchor="b"/>
          <a:lstStyle>
            <a:lvl1pPr>
              <a:defRPr lang="en-US" sz="3400" b="1" kern="1200" dirty="0">
                <a:solidFill>
                  <a:srgbClr val="49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95400" y="1943100"/>
            <a:ext cx="12090400" cy="5181601"/>
          </a:xfrm>
          <a:prstGeom prst="rect">
            <a:avLst/>
          </a:prstGeom>
        </p:spPr>
        <p:txBody>
          <a:bodyPr/>
          <a:lstStyle>
            <a:lvl1pPr>
              <a:buClr>
                <a:srgbClr val="493064"/>
              </a:buClr>
              <a:defRPr sz="2644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7203" indent="-259068">
              <a:buFont typeface="Wingdings" panose="05000000000000000000" pitchFamily="2" charset="2"/>
              <a:buChar char="§"/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5339" indent="-259068">
              <a:buFont typeface="Wingdings" panose="05000000000000000000" pitchFamily="2" charset="2"/>
              <a:buChar char="ü"/>
              <a:defRPr sz="188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31610" indent="-259068">
              <a:buFont typeface="Wingdings" panose="05000000000000000000" pitchFamily="2" charset="2"/>
              <a:buChar char="§"/>
              <a:defRPr sz="151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08775" y="7362091"/>
            <a:ext cx="2935340" cy="410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622" y="7340600"/>
            <a:ext cx="113407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E5B0-FFA0-2DF3-ED40-0A9EAB782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40547" y="354752"/>
            <a:ext cx="1054358" cy="904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95627-7E5A-075F-6B9D-3CDD5BF72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6645" y="416472"/>
            <a:ext cx="2591203" cy="7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39079" y="482139"/>
            <a:ext cx="11917680" cy="1280397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9243" y="2069405"/>
            <a:ext cx="11917680" cy="493151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600">
                <a:solidFill>
                  <a:srgbClr val="193A54"/>
                </a:solidFill>
              </a:defRPr>
            </a:lvl1pPr>
            <a:lvl2pPr>
              <a:defRPr sz="3200">
                <a:solidFill>
                  <a:srgbClr val="193A54"/>
                </a:solidFill>
              </a:defRPr>
            </a:lvl2pPr>
            <a:lvl3pPr>
              <a:defRPr sz="2800">
                <a:solidFill>
                  <a:srgbClr val="193A54"/>
                </a:solidFill>
              </a:defRPr>
            </a:lvl3pPr>
            <a:lvl4pPr>
              <a:defRPr sz="2400">
                <a:solidFill>
                  <a:srgbClr val="193A54"/>
                </a:solidFill>
              </a:defRPr>
            </a:lvl4pPr>
            <a:lvl5pPr>
              <a:defRPr sz="2000">
                <a:solidFill>
                  <a:srgbClr val="193A54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A4FB85FE-5E2B-0653-291A-3A469845853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FB5B68-8252-29EF-E689-D0BD3BEAF6E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586536" y="6960491"/>
            <a:ext cx="2552922" cy="659539"/>
            <a:chOff x="682881" y="6658516"/>
            <a:chExt cx="2552922" cy="6595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900425-7887-B071-AA8C-90D3346C534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00EF96D-D774-7331-D463-A9580006B48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CC2C6B1F-7449-8550-25E1-C39A7D0E78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848E9A-7E37-0E61-4640-FF205CEF2C7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5755" y="0"/>
            <a:ext cx="789980" cy="7772400"/>
            <a:chOff x="-5755" y="-1"/>
            <a:chExt cx="787808" cy="7772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B5FCD4-DEC0-8547-C8D0-C56907345D5A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7585BF-B978-55A7-0D8E-843378B087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C80F0A4-29C5-21B3-8D1C-C7C43B11E745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813D862-645F-325B-5CF9-A69B4538AE98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036B84A-B32B-73D8-F3BF-BBFF327EF8D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0DF32B22-1B1E-B7BD-B2BB-0BD9A9D1DE2C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13D334-A24D-D24D-092F-3EFE25279E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73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248884F-1B02-6B0E-9E7A-2E2B12F1D439}"/>
              </a:ext>
            </a:extLst>
          </p:cNvPr>
          <p:cNvSpPr>
            <a:spLocks/>
          </p:cNvSpPr>
          <p:nvPr userDrawn="1"/>
        </p:nvSpPr>
        <p:spPr>
          <a:xfrm>
            <a:off x="-381" y="0"/>
            <a:ext cx="5629876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34" y="873975"/>
            <a:ext cx="4456535" cy="1416655"/>
          </a:xfrm>
        </p:spPr>
        <p:txBody>
          <a:bodyPr anchor="b">
            <a:normAutofit/>
          </a:bodyPr>
          <a:lstStyle>
            <a:lvl1pPr>
              <a:defRPr sz="38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873976"/>
            <a:ext cx="6995160" cy="5629036"/>
          </a:xfrm>
        </p:spPr>
        <p:txBody>
          <a:bodyPr/>
          <a:lstStyle>
            <a:lvl1pPr>
              <a:defRPr sz="3600">
                <a:solidFill>
                  <a:srgbClr val="193A54"/>
                </a:solidFill>
              </a:defRPr>
            </a:lvl1pPr>
            <a:lvl2pPr>
              <a:defRPr sz="3200">
                <a:solidFill>
                  <a:srgbClr val="193A54"/>
                </a:solidFill>
              </a:defRPr>
            </a:lvl2pPr>
            <a:lvl3pPr>
              <a:defRPr sz="2800">
                <a:solidFill>
                  <a:srgbClr val="193A54"/>
                </a:solidFill>
              </a:defRPr>
            </a:lvl3pPr>
            <a:lvl4pPr>
              <a:defRPr sz="2400">
                <a:solidFill>
                  <a:srgbClr val="193A54"/>
                </a:solidFill>
              </a:defRPr>
            </a:lvl4pPr>
            <a:lvl5pPr>
              <a:defRPr sz="2200">
                <a:solidFill>
                  <a:srgbClr val="193A54"/>
                </a:solidFill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160" y="2712888"/>
            <a:ext cx="4456535" cy="379012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93A54"/>
                </a:solidFill>
              </a:defRPr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74279" y="7010650"/>
            <a:ext cx="4197455" cy="31684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D08F97-CAEB-A693-D63F-C53683CD4D9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47895" y="412644"/>
            <a:ext cx="5181600" cy="6947111"/>
            <a:chOff x="2743200" y="412644"/>
            <a:chExt cx="5181600" cy="694711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9ACDE3-F563-6B40-484C-9FE5FCB5EC0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12644"/>
              <a:ext cx="0" cy="6947111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B0E919-AAA6-8824-C75B-BFEE79216D8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42384"/>
              <a:ext cx="5181600" cy="0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CA4023-FA11-682B-60CA-EC3C25F93E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7332892"/>
              <a:ext cx="5181600" cy="0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6DFA6D-7A5A-9BD3-D211-A23B3BBEB21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316518" y="6839302"/>
            <a:ext cx="2552922" cy="659539"/>
            <a:chOff x="682881" y="6658516"/>
            <a:chExt cx="2552922" cy="6595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990286-D502-E28B-E6A1-99C3506D5B4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4289B7BC-87FF-BE2F-3A25-A8C41F78F54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Logo&#10;&#10;AI-generated content may be incorrect.">
              <a:extLst>
                <a:ext uri="{FF2B5EF4-FFF2-40B4-BE49-F238E27FC236}">
                  <a16:creationId xmlns:a16="http://schemas.microsoft.com/office/drawing/2014/main" id="{EF9BD222-C1E8-DE34-EA6E-DFE891981C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736D514-C3B7-B75E-377F-9E54D1E403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285237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7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243" y="413809"/>
            <a:ext cx="11917680" cy="150230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9243" y="2091049"/>
            <a:ext cx="5872480" cy="4931516"/>
          </a:xfrm>
        </p:spPr>
        <p:txBody>
          <a:bodyPr/>
          <a:lstStyle>
            <a:lvl1pPr>
              <a:defRPr sz="3600">
                <a:solidFill>
                  <a:srgbClr val="193A54"/>
                </a:solidFill>
              </a:defRPr>
            </a:lvl1pPr>
            <a:lvl2pPr>
              <a:defRPr sz="3200">
                <a:solidFill>
                  <a:srgbClr val="193A54"/>
                </a:solidFill>
              </a:defRPr>
            </a:lvl2pPr>
            <a:lvl3pPr>
              <a:defRPr sz="2800">
                <a:solidFill>
                  <a:srgbClr val="193A54"/>
                </a:solidFill>
              </a:defRPr>
            </a:lvl3pPr>
            <a:lvl4pPr>
              <a:defRPr sz="2400">
                <a:solidFill>
                  <a:srgbClr val="193A54"/>
                </a:solidFill>
              </a:defRPr>
            </a:lvl4pPr>
            <a:lvl5pPr>
              <a:defRPr sz="2000">
                <a:solidFill>
                  <a:srgbClr val="193A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4443" y="2091049"/>
            <a:ext cx="5872480" cy="4931516"/>
          </a:xfrm>
        </p:spPr>
        <p:txBody>
          <a:bodyPr>
            <a:norm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36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32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E66B943F-6214-F651-6AFE-0E5CE6DD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FF1249-3BEA-9125-3DC7-18309FAF65A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35773" y="7003122"/>
            <a:ext cx="2552922" cy="659539"/>
            <a:chOff x="682881" y="6658516"/>
            <a:chExt cx="2552922" cy="6595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3B1981-83C4-C605-0187-5D7BD04291A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2A902FE-C772-6B3E-E16C-5B6059E0B5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3D25EFD8-4544-1D33-310C-B709BEEF69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573885-5A58-7AF2-04A2-A0A9A73AE1B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830580" cy="7772400"/>
            <a:chOff x="-5755" y="-1"/>
            <a:chExt cx="787808" cy="77724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F536E5-7F3A-D347-0A97-63CBC031EA4E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5F10DEE-4F98-E5C9-830F-47EB60EB5F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9B4FD87-5534-BC67-CD15-5F24870D3F8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E8DEDC4-AAB6-B088-C8DF-3E361BCF0DDB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EAA386C-3CEC-39EE-BE6E-01018C5E3E1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D1D31B86-68DD-96A9-90D0-9E460C04474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3E14A1-BA7D-438D-3A19-0C31EBE9BF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000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35EDA6-759A-1F75-F971-31D70AAEF9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5748452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436" y="873975"/>
            <a:ext cx="4425859" cy="1457745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93356" y="407247"/>
            <a:ext cx="7086713" cy="6661321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436" y="2768707"/>
            <a:ext cx="4425859" cy="363002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93A54"/>
                </a:solidFill>
              </a:defRPr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17F25E-7C06-4D12-C522-A9221461901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26720" y="410139"/>
            <a:ext cx="5321732" cy="6947111"/>
            <a:chOff x="2743200" y="412644"/>
            <a:chExt cx="5321732" cy="694711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7CD3D7-E31A-C36F-4345-172428C3AE7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12644"/>
              <a:ext cx="0" cy="6947111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FA27E-D674-FF2A-2991-6A58B67CC86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42384"/>
              <a:ext cx="5321732" cy="0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8DDE3B-652E-B0C4-E4B5-0B0C45FA1BA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2743200" y="7320559"/>
              <a:ext cx="5321732" cy="12333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E82978E-A1DE-78D8-8AD1-834D97B1B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3356" y="6382630"/>
            <a:ext cx="7086713" cy="659539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D8A122-72A9-15CD-0577-0F649CC7415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37958" y="7045023"/>
            <a:ext cx="2552922" cy="659539"/>
            <a:chOff x="682881" y="6658516"/>
            <a:chExt cx="2552922" cy="6595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CA1AF-E1F4-A8FD-4CF8-864FBD08F7A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9FAE527-D0B1-E203-A217-005C6FED052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6133B79A-FFD7-C251-44FC-D57426BCDE2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B6AF077-932D-01FB-6B5B-3767A4152D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3186177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7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413810"/>
            <a:ext cx="11709400" cy="150230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0F9269DB-64A2-42EA-CD47-4F39B040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7E4B8C-BBE7-ADEC-F02C-19D22E8F57A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783485" y="6874094"/>
            <a:ext cx="2552922" cy="659539"/>
            <a:chOff x="682881" y="6658516"/>
            <a:chExt cx="2552922" cy="6595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012EBF-9EEF-1ACC-40E1-6793B687235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0C1B8D1-A8D8-4392-D512-E2168881A2B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Logo&#10;&#10;AI-generated content may be incorrect.">
              <a:extLst>
                <a:ext uri="{FF2B5EF4-FFF2-40B4-BE49-F238E27FC236}">
                  <a16:creationId xmlns:a16="http://schemas.microsoft.com/office/drawing/2014/main" id="{6FB6ACD8-960B-6077-322B-96505EFFDAB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C4E97F-BD56-E0B5-C20A-A2673B0A17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5756" y="0"/>
            <a:ext cx="955715" cy="7772400"/>
            <a:chOff x="-5755" y="-1"/>
            <a:chExt cx="787808" cy="77724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356792-B099-08A8-E6D8-D766DAD3F82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44E85F-BA7F-B8A7-EAC8-6987D616DE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33F04BE-B760-ABBC-B8CB-F9BCCD6AB7F4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9B8C467-3EC2-4768-12E1-8026D036831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020966E-6A1A-26E9-C70B-90AF4F00FD23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D52C62C-5011-AB07-715B-B0A4628691A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607B9-981B-425E-6860-2A8EDB7D402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12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09B553D-5F79-3A71-4E74-7B4AA0A19E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4786" y="2216906"/>
            <a:ext cx="3794760" cy="4492411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1EE6E1F7-65CB-63F3-E02F-CDB0981C59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42062" y="2227971"/>
            <a:ext cx="3794760" cy="4492411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3922" y="2227971"/>
            <a:ext cx="3794760" cy="4492411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95399" y="1471127"/>
            <a:ext cx="11964147" cy="4709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18335A"/>
              </a:buClr>
              <a:buNone/>
              <a:defRPr sz="24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7203" indent="-259068">
              <a:buFont typeface="Wingdings" panose="05000000000000000000" pitchFamily="2" charset="2"/>
              <a:buChar char="§"/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5339" indent="-259068">
              <a:buFont typeface="Wingdings" panose="05000000000000000000" pitchFamily="2" charset="2"/>
              <a:buChar char="ü"/>
              <a:defRPr sz="188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31610" indent="-259068">
              <a:buFont typeface="Wingdings" panose="05000000000000000000" pitchFamily="2" charset="2"/>
              <a:buChar char="§"/>
              <a:defRPr sz="151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9476DF-EB14-B0C0-F260-BEAA5736E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384" y="446691"/>
            <a:ext cx="7624984" cy="826080"/>
          </a:xfrm>
          <a:prstGeom prst="rect">
            <a:avLst/>
          </a:prstGeom>
        </p:spPr>
        <p:txBody>
          <a:bodyPr lIns="0" anchor="b"/>
          <a:lstStyle>
            <a:lvl1pPr>
              <a:defRPr lang="en-US" sz="3400" b="1" kern="1200" dirty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2E3C0F3-5BB0-7B03-CCD2-28B61A61BD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5782" y="5912653"/>
            <a:ext cx="3771054" cy="777240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41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9294" y="5912653"/>
            <a:ext cx="3843020" cy="777240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41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9FD8E4C0-4646-4BD9-7323-1C00BDF18B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1384" y="5918755"/>
            <a:ext cx="3843020" cy="777240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41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5CFDB1-F386-FB48-240E-FBEFE541189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63914" y="6848430"/>
            <a:ext cx="2552922" cy="659539"/>
            <a:chOff x="682881" y="6658516"/>
            <a:chExt cx="2552922" cy="6595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60F470-DA2C-3AA8-D875-F3131C35AFD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6B600B2-B942-CEDF-5D4D-AC025B75FDA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&#10;&#10;AI-generated content may be incorrect.">
              <a:extLst>
                <a:ext uri="{FF2B5EF4-FFF2-40B4-BE49-F238E27FC236}">
                  <a16:creationId xmlns:a16="http://schemas.microsoft.com/office/drawing/2014/main" id="{F2967307-24DF-AB90-35A6-018B58ED01E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22BD6C-DA93-D7A0-9E15-E0A6B283A84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35951" y="0"/>
            <a:ext cx="828431" cy="7772400"/>
            <a:chOff x="-5755" y="-1"/>
            <a:chExt cx="787808" cy="77724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547704-5C58-557B-7F43-B5240CE5C4AA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421745-07B7-6340-3D6E-4922BF14F7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5DA54-CF5C-C375-255F-44D30D0D8E50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7CCC004-241E-FB5A-F374-6E8867FD3AE1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6B8BAC3-4908-0915-EDD0-E3A1A775DADF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1E99828-20C6-092B-C7B9-7CB90C6736C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AF7355-F310-7E1C-8CE7-DD811E3DD7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543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204AAE8-ACBE-8F9F-67E3-EFBCACDF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22DF48-59FE-9CF3-D075-35556E978934}"/>
              </a:ext>
            </a:extLst>
          </p:cNvPr>
          <p:cNvGrpSpPr>
            <a:grpSpLocks/>
          </p:cNvGrpSpPr>
          <p:nvPr userDrawn="1"/>
        </p:nvGrpSpPr>
        <p:grpSpPr>
          <a:xfrm>
            <a:off x="11036702" y="6958133"/>
            <a:ext cx="2552922" cy="659539"/>
            <a:chOff x="682881" y="6658516"/>
            <a:chExt cx="2552922" cy="6595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42FA71-93DC-FFBE-6192-1EFD392C6C1A}"/>
                </a:ext>
              </a:extLst>
            </p:cNvPr>
            <p:cNvPicPr>
              <a:picLocks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7F792D5-F6AF-7C29-631D-16CC525A396D}"/>
                </a:ext>
              </a:extLst>
            </p:cNvPr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Logo&#10;&#10;AI-generated content may be incorrect.">
              <a:extLst>
                <a:ext uri="{FF2B5EF4-FFF2-40B4-BE49-F238E27FC236}">
                  <a16:creationId xmlns:a16="http://schemas.microsoft.com/office/drawing/2014/main" id="{3440E4AF-3EBD-3A1F-FCBA-F34798179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9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72C907-F664-DFD9-8843-47B2895224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0"/>
            <a:ext cx="9813638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 dirty="0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348" y="3424290"/>
            <a:ext cx="6173143" cy="923816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5400" b="1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7200" y="7318055"/>
            <a:ext cx="4663440" cy="413808"/>
          </a:xfr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large building with a clock tower&#10;&#10;AI-generated content may be incorrect.">
            <a:extLst>
              <a:ext uri="{FF2B5EF4-FFF2-40B4-BE49-F238E27FC236}">
                <a16:creationId xmlns:a16="http://schemas.microsoft.com/office/drawing/2014/main" id="{9C9BF36A-2114-2861-853B-800D1C2EF7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78" y="0"/>
            <a:ext cx="5828222" cy="777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23EEFC-F17D-20E2-19B5-57978019C9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39377" y="410051"/>
            <a:ext cx="12938845" cy="6952295"/>
          </a:xfrm>
          <a:prstGeom prst="rect">
            <a:avLst/>
          </a:prstGeom>
          <a:noFill/>
          <a:ln w="57150">
            <a:solidFill>
              <a:srgbClr val="193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 dirty="0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E9C008-5633-CF7B-A4AC-A8BCEF03ACA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42204" y="6658516"/>
            <a:ext cx="2552922" cy="659539"/>
            <a:chOff x="682881" y="6658516"/>
            <a:chExt cx="2552922" cy="6595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23BFE-7C6E-043C-C3F7-1F0E8E11E75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85286DB-A3D2-2659-6C9D-A08F4D2C6B5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Logo&#10;&#10;AI-generated content may be incorrect.">
              <a:extLst>
                <a:ext uri="{FF2B5EF4-FFF2-40B4-BE49-F238E27FC236}">
                  <a16:creationId xmlns:a16="http://schemas.microsoft.com/office/drawing/2014/main" id="{7C6FE9FC-C9EE-2229-5945-DAA9D7C752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C66186B-D8B6-E43B-AD39-2740F1A53E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909" y="3215640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9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0" r:id="rId3"/>
    <p:sldLayoutId id="2147483676" r:id="rId4"/>
    <p:sldLayoutId id="2147483681" r:id="rId5"/>
    <p:sldLayoutId id="2147483678" r:id="rId6"/>
    <p:sldLayoutId id="2147483691" r:id="rId7"/>
    <p:sldLayoutId id="2147483679" r:id="rId8"/>
    <p:sldLayoutId id="2147483684" r:id="rId9"/>
    <p:sldLayoutId id="2147483693" r:id="rId10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ramp.nrc-gateway.gov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nirp-support-fogbugs@sandia.go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emf"/><Relationship Id="rId4" Type="http://schemas.openxmlformats.org/officeDocument/2006/relationships/hyperlink" Target="https://nirp.sandia.gov/Software/TurboFRMAC/TurboFRMAC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34527-BFBA-E7A2-F401-09A736AEF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RAMP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14680-B850-00F3-20ED-CDC18542B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Senior Researcher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72517-0DC5-685B-55E9-818622F9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Stephanie Bush-Goddard, Ph. 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37E5-EBDB-D364-AEE3-1DBCF5177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May 13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65380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A3586-19A3-65F8-855E-3403A8C0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55" dirty="0"/>
              <a:t>Licensing Support Codes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061182-FCAB-1C3C-1584-0ACFC7BA9EF3}"/>
              </a:ext>
            </a:extLst>
          </p:cNvPr>
          <p:cNvSpPr txBox="1">
            <a:spLocks/>
          </p:cNvSpPr>
          <p:nvPr/>
        </p:nvSpPr>
        <p:spPr>
          <a:xfrm>
            <a:off x="1776270" y="1272770"/>
            <a:ext cx="4318000" cy="873481"/>
          </a:xfrm>
          <a:prstGeom prst="rect">
            <a:avLst/>
          </a:prstGeom>
        </p:spPr>
        <p:txBody>
          <a:bodyPr vert="horz" lIns="103632" tIns="51816" rIns="103632" bIns="51816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986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NRC-RADTRAN</a:t>
            </a:r>
            <a:endParaRPr lang="en-US" sz="498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C070A-E622-8939-41C0-90E50220CC90}"/>
              </a:ext>
            </a:extLst>
          </p:cNvPr>
          <p:cNvSpPr txBox="1">
            <a:spLocks/>
          </p:cNvSpPr>
          <p:nvPr/>
        </p:nvSpPr>
        <p:spPr>
          <a:xfrm>
            <a:off x="876322" y="2501062"/>
            <a:ext cx="7955951" cy="732204"/>
          </a:xfrm>
          <a:prstGeom prst="rect">
            <a:avLst/>
          </a:prstGeom>
        </p:spPr>
        <p:txBody>
          <a:bodyPr lIns="103632" tIns="51816" rIns="103632" bIns="51816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/>
                <a:cs typeface="Arial"/>
              </a:rPr>
              <a:t>Code for risk and consequence analysis of radioactive material transportation.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7CDFE4-AE99-9B63-73DC-88D281B1F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79" y="1399043"/>
            <a:ext cx="4289551" cy="2936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75920-CC00-549F-C147-C84BB25A9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" t="1330" r="1176" b="6363"/>
          <a:stretch/>
        </p:blipFill>
        <p:spPr bwMode="auto">
          <a:xfrm>
            <a:off x="6861167" y="4461557"/>
            <a:ext cx="4289551" cy="2936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573AA17-1EA4-F598-602C-18E5C369A954}"/>
              </a:ext>
            </a:extLst>
          </p:cNvPr>
          <p:cNvSpPr txBox="1">
            <a:spLocks/>
          </p:cNvSpPr>
          <p:nvPr/>
        </p:nvSpPr>
        <p:spPr>
          <a:xfrm>
            <a:off x="1618607" y="2001589"/>
            <a:ext cx="4633326" cy="502859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67" b="1" dirty="0"/>
              <a:t>Radioactive Material Transport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671A70-DE16-01BE-CED4-E2E490FA3A03}"/>
              </a:ext>
            </a:extLst>
          </p:cNvPr>
          <p:cNvSpPr txBox="1">
            <a:spLocks/>
          </p:cNvSpPr>
          <p:nvPr/>
        </p:nvSpPr>
        <p:spPr>
          <a:xfrm>
            <a:off x="876322" y="3417721"/>
            <a:ext cx="5770781" cy="2936240"/>
          </a:xfrm>
          <a:prstGeom prst="rect">
            <a:avLst/>
          </a:prstGeom>
        </p:spPr>
        <p:txBody>
          <a:bodyPr lIns="103632" tIns="51816" rIns="103632" bIns="51816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</a:p>
          <a:p>
            <a:pPr lvl="1"/>
            <a:r>
              <a:rPr lang="en-US" sz="1700" dirty="0">
                <a:latin typeface="Arial"/>
                <a:cs typeface="Arial"/>
              </a:rPr>
              <a:t>Updated Code ‒ NRC-RADTRAN 1.1 to include:</a:t>
            </a:r>
          </a:p>
          <a:p>
            <a:pPr lvl="2"/>
            <a:r>
              <a:rPr lang="en-US" sz="1700" dirty="0">
                <a:latin typeface="Arial"/>
                <a:cs typeface="Arial"/>
              </a:rPr>
              <a:t>Develop WebTRAGIS alternatives.</a:t>
            </a:r>
            <a:endParaRPr lang="en-US" sz="1700" dirty="0">
              <a:cs typeface="Calibri"/>
            </a:endParaRPr>
          </a:p>
          <a:p>
            <a:pPr lvl="2"/>
            <a:r>
              <a:rPr lang="en-US" sz="1700" dirty="0">
                <a:latin typeface="Arial"/>
                <a:cs typeface="Arial"/>
              </a:rPr>
              <a:t>Sum population risk across all transportation links and fix errors while using &gt;9 links.</a:t>
            </a:r>
            <a:endParaRPr lang="en-US" sz="1700" dirty="0">
              <a:cs typeface="Calibri"/>
            </a:endParaRPr>
          </a:p>
          <a:p>
            <a:pPr lvl="2"/>
            <a:r>
              <a:rPr lang="en-US" sz="1700" dirty="0">
                <a:latin typeface="Arial"/>
                <a:cs typeface="Arial"/>
              </a:rPr>
              <a:t>Implement coding changes to display default values in NRC-RADTRAN.,</a:t>
            </a:r>
            <a:endParaRPr lang="en-US" sz="1700" dirty="0">
              <a:cs typeface="Calibri"/>
            </a:endParaRPr>
          </a:p>
          <a:p>
            <a:pPr lvl="2"/>
            <a:r>
              <a:rPr lang="en-US" sz="1700" dirty="0">
                <a:latin typeface="Arial"/>
                <a:cs typeface="Arial"/>
              </a:rPr>
              <a:t>Implement GUI changes to include air cargo, air passenger, and other rail options.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EEC5E54-AA7B-9756-E123-88080D5D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904" y="4853305"/>
            <a:ext cx="1439932" cy="16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DDC17-B095-8B58-9335-BABF07C31209}"/>
              </a:ext>
            </a:extLst>
          </p:cNvPr>
          <p:cNvSpPr txBox="1"/>
          <p:nvPr/>
        </p:nvSpPr>
        <p:spPr>
          <a:xfrm>
            <a:off x="11652013" y="6529585"/>
            <a:ext cx="168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Dr. Jon Napier,</a:t>
            </a:r>
          </a:p>
          <a:p>
            <a:pPr algn="ctr"/>
            <a:r>
              <a:rPr lang="en-US" sz="1200" dirty="0"/>
              <a:t>Pacific Northwest Lab</a:t>
            </a:r>
          </a:p>
          <a:p>
            <a:pPr algn="ctr"/>
            <a:r>
              <a:rPr lang="en-US" sz="1200" dirty="0"/>
              <a:t>NRC-RADTRAN Trainer</a:t>
            </a:r>
          </a:p>
        </p:txBody>
      </p:sp>
    </p:spTree>
    <p:extLst>
      <p:ext uri="{BB962C8B-B14F-4D97-AF65-F5344CB8AC3E}">
        <p14:creationId xmlns:p14="http://schemas.microsoft.com/office/powerpoint/2010/main" val="41864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3D2C1C2-459B-9AE1-7921-3C7A90428044}"/>
              </a:ext>
            </a:extLst>
          </p:cNvPr>
          <p:cNvSpPr txBox="1">
            <a:spLocks/>
          </p:cNvSpPr>
          <p:nvPr/>
        </p:nvSpPr>
        <p:spPr>
          <a:xfrm>
            <a:off x="695547" y="266407"/>
            <a:ext cx="6656816" cy="908809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155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V+ (formally VARSKIN+)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567ED4A-54AD-3BA1-EF28-3BB0AF21B468}"/>
              </a:ext>
            </a:extLst>
          </p:cNvPr>
          <p:cNvSpPr txBox="1">
            <a:spLocks/>
          </p:cNvSpPr>
          <p:nvPr/>
        </p:nvSpPr>
        <p:spPr>
          <a:xfrm>
            <a:off x="641310" y="1175217"/>
            <a:ext cx="6927006" cy="3045092"/>
          </a:xfrm>
          <a:prstGeom prst="rect">
            <a:avLst/>
          </a:prstGeom>
        </p:spPr>
        <p:txBody>
          <a:bodyPr lIns="103632" tIns="51816" rIns="103632" bIns="51816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/>
                <a:cs typeface="Arial"/>
              </a:rPr>
              <a:t>Used to calculate occupational dose to the skin resulting from exposure to radiation emitted from contamination on or near skin.</a:t>
            </a:r>
            <a:endParaRPr lang="en-US" sz="1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latin typeface="Arial"/>
                <a:cs typeface="Arial"/>
              </a:rPr>
              <a:t>Current Activities:</a:t>
            </a:r>
          </a:p>
          <a:p>
            <a:pPr lvl="1"/>
            <a:r>
              <a:rPr lang="en-US" sz="1700" dirty="0">
                <a:latin typeface="Arial"/>
                <a:cs typeface="Arial"/>
              </a:rPr>
              <a:t>Release of VARSKIN+ v1.2</a:t>
            </a:r>
            <a:endParaRPr lang="en-US" sz="1700" dirty="0">
              <a:highlight>
                <a:srgbClr val="FFFF00"/>
              </a:highlight>
              <a:latin typeface="Arial"/>
              <a:cs typeface="Arial"/>
            </a:endParaRPr>
          </a:p>
          <a:p>
            <a:pPr lvl="2"/>
            <a:r>
              <a:rPr lang="en-US" sz="1700" dirty="0">
                <a:latin typeface="Arial"/>
                <a:cs typeface="Arial"/>
              </a:rPr>
              <a:t>Improved Alpha Dosimetry.</a:t>
            </a:r>
          </a:p>
          <a:p>
            <a:pPr lvl="2"/>
            <a:r>
              <a:rPr lang="en-US" sz="1700" dirty="0">
                <a:latin typeface="Arial"/>
                <a:cs typeface="Arial"/>
              </a:rPr>
              <a:t>Improved Ingrown Decay Progeny Calculation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700" dirty="0">
                <a:latin typeface="Arial"/>
                <a:cs typeface="Arial"/>
              </a:rPr>
              <a:t>Neutron Energy Degradation Model.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700" dirty="0">
                <a:latin typeface="Arial"/>
                <a:cs typeface="Arial"/>
              </a:rPr>
              <a:t>Integrated the Radiological Toolbox</a:t>
            </a:r>
          </a:p>
          <a:p>
            <a:pPr lvl="1"/>
            <a:r>
              <a:rPr lang="en-US" sz="1700" dirty="0">
                <a:latin typeface="Arial"/>
                <a:cs typeface="Arial"/>
              </a:rPr>
              <a:t>Release of Extravasation Dose Module in FY24/25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EF60E-EDB7-AE77-B6BA-F6446745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05" y="4220309"/>
            <a:ext cx="3790862" cy="2953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Infiltration and Extravasation: Complications of Peripherally Inserted  Catheters in Children">
            <a:extLst>
              <a:ext uri="{FF2B5EF4-FFF2-40B4-BE49-F238E27FC236}">
                <a16:creationId xmlns:a16="http://schemas.microsoft.com/office/drawing/2014/main" id="{91164B59-2505-96CD-0EA2-B704AFC96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966" y="2301311"/>
            <a:ext cx="2657236" cy="14723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B5E05B0-6711-8481-0CBF-997C36A0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646" y="1033658"/>
            <a:ext cx="36195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0C2FDFE-FA80-0A5B-BBA0-F01B7F43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22" y="4190784"/>
            <a:ext cx="1668990" cy="250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B46DC2-1EDA-DBAC-2533-AFBEEAEF668F}"/>
              </a:ext>
            </a:extLst>
          </p:cNvPr>
          <p:cNvSpPr txBox="1"/>
          <p:nvPr/>
        </p:nvSpPr>
        <p:spPr>
          <a:xfrm>
            <a:off x="2036468" y="6694269"/>
            <a:ext cx="246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Charlotte Rose,</a:t>
            </a:r>
          </a:p>
          <a:p>
            <a:pPr algn="ctr"/>
            <a:r>
              <a:rPr lang="en-US" sz="1200" dirty="0"/>
              <a:t>Renaissance Code Development</a:t>
            </a:r>
          </a:p>
          <a:p>
            <a:pPr algn="ctr"/>
            <a:r>
              <a:rPr lang="en-US" sz="1200" dirty="0"/>
              <a:t>V+ Trainer</a:t>
            </a:r>
          </a:p>
        </p:txBody>
      </p:sp>
    </p:spTree>
    <p:extLst>
      <p:ext uri="{BB962C8B-B14F-4D97-AF65-F5344CB8AC3E}">
        <p14:creationId xmlns:p14="http://schemas.microsoft.com/office/powerpoint/2010/main" val="2647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71C35-2E47-2ADF-CE67-4567374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FE1FE57-989B-1944-828E-14A9762EE043}"/>
              </a:ext>
            </a:extLst>
          </p:cNvPr>
          <p:cNvSpPr txBox="1">
            <a:spLocks/>
          </p:cNvSpPr>
          <p:nvPr/>
        </p:nvSpPr>
        <p:spPr>
          <a:xfrm>
            <a:off x="362403" y="387155"/>
            <a:ext cx="2929994" cy="826080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155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IMBA</a:t>
            </a:r>
            <a:endParaRPr lang="en-US" sz="4155" b="1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24A26E9-E9ED-DEF3-F4A3-D49A4288CFF6}"/>
              </a:ext>
            </a:extLst>
          </p:cNvPr>
          <p:cNvSpPr txBox="1">
            <a:spLocks/>
          </p:cNvSpPr>
          <p:nvPr/>
        </p:nvSpPr>
        <p:spPr>
          <a:xfrm>
            <a:off x="801731" y="1431872"/>
            <a:ext cx="4981331" cy="30586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suite of modules for internal dosimetry that implements respiratory tract, GI-tract, tissue dosimetry, biokinetic, and bioassay models as recommended by the International Commission on Radiological Protection.</a:t>
            </a: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IMBA modules can estimate single or multiple intakes of different radionuclides and calculate resulting doses based on ICRP 68 and US 10 CFR 835.</a:t>
            </a: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11FD30-2F39-E545-7D91-16D776A4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73" y="1658680"/>
            <a:ext cx="7215554" cy="534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6DF162F-7CC0-1414-04E7-1442B96714BF}"/>
              </a:ext>
            </a:extLst>
          </p:cNvPr>
          <p:cNvSpPr txBox="1">
            <a:spLocks/>
          </p:cNvSpPr>
          <p:nvPr/>
        </p:nvSpPr>
        <p:spPr>
          <a:xfrm>
            <a:off x="3292397" y="491720"/>
            <a:ext cx="6053051" cy="616951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67" b="1" dirty="0"/>
              <a:t>Integrated Modules for Bioassay Analysis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F5D434C-ADD4-AFA5-EFC2-ADF06EA1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0" y="4690299"/>
            <a:ext cx="12763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C77C6D-5C55-F94B-1AFE-72D92B326C74}"/>
              </a:ext>
            </a:extLst>
          </p:cNvPr>
          <p:cNvSpPr txBox="1"/>
          <p:nvPr/>
        </p:nvSpPr>
        <p:spPr>
          <a:xfrm>
            <a:off x="11652013" y="6529585"/>
            <a:ext cx="168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Dr. Jon Napier,</a:t>
            </a:r>
          </a:p>
          <a:p>
            <a:pPr algn="ctr"/>
            <a:r>
              <a:rPr lang="en-US" sz="1200" dirty="0"/>
              <a:t>NRC-RADTRAN Trainer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CD9A0-57BE-F327-E471-1E2B7444E38F}"/>
              </a:ext>
            </a:extLst>
          </p:cNvPr>
          <p:cNvSpPr txBox="1"/>
          <p:nvPr/>
        </p:nvSpPr>
        <p:spPr>
          <a:xfrm>
            <a:off x="2058546" y="6604824"/>
            <a:ext cx="246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Charlotte Rose,</a:t>
            </a:r>
          </a:p>
          <a:p>
            <a:pPr algn="ctr"/>
            <a:r>
              <a:rPr lang="en-US" sz="1200" dirty="0"/>
              <a:t>Renaissance Code Development</a:t>
            </a:r>
          </a:p>
          <a:p>
            <a:pPr algn="ctr"/>
            <a:r>
              <a:rPr lang="en-US" sz="1200" dirty="0"/>
              <a:t>V+ Trainer</a:t>
            </a:r>
          </a:p>
        </p:txBody>
      </p:sp>
    </p:spTree>
    <p:extLst>
      <p:ext uri="{BB962C8B-B14F-4D97-AF65-F5344CB8AC3E}">
        <p14:creationId xmlns:p14="http://schemas.microsoft.com/office/powerpoint/2010/main" val="42296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BF14-9CBE-59E5-B9BF-C1887287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EDF0C50-0DDC-2643-47B0-AA1EC7F154D0}"/>
              </a:ext>
            </a:extLst>
          </p:cNvPr>
          <p:cNvSpPr txBox="1">
            <a:spLocks/>
          </p:cNvSpPr>
          <p:nvPr/>
        </p:nvSpPr>
        <p:spPr>
          <a:xfrm>
            <a:off x="801035" y="310471"/>
            <a:ext cx="4662197" cy="948238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155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RESRAD- BIOTA</a:t>
            </a:r>
            <a:endParaRPr lang="en-US" sz="4155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325F4DB-9FD7-2971-7653-A2827251D975}"/>
              </a:ext>
            </a:extLst>
          </p:cNvPr>
          <p:cNvSpPr txBox="1">
            <a:spLocks/>
          </p:cNvSpPr>
          <p:nvPr/>
        </p:nvSpPr>
        <p:spPr>
          <a:xfrm>
            <a:off x="956971" y="2007188"/>
            <a:ext cx="7441844" cy="19078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spc="-4" dirty="0">
                <a:latin typeface="Arial" panose="020B0604020202020204" pitchFamily="34" charset="0"/>
                <a:cs typeface="Arial" panose="020B0604020202020204" pitchFamily="34" charset="0"/>
              </a:rPr>
              <a:t>Family of codes used to analyze human and biota radiation exposures from environmental contamination of residual radioactive materials.</a:t>
            </a:r>
          </a:p>
          <a:p>
            <a:r>
              <a:rPr lang="en-US" sz="1700" spc="-4" dirty="0">
                <a:latin typeface="Arial" panose="020B0604020202020204" pitchFamily="34" charset="0"/>
                <a:cs typeface="Arial" panose="020B0604020202020204" pitchFamily="34" charset="0"/>
              </a:rPr>
              <a:t>Uses pathway analysis to evaluate exposure and associated risks, which then informs cleanup criteria and authorized limits.</a:t>
            </a:r>
          </a:p>
          <a:p>
            <a:endParaRPr lang="en-US" sz="9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17" dirty="0">
                <a:latin typeface="Arial" panose="020B0604020202020204" pitchFamily="34" charset="0"/>
                <a:cs typeface="Arial" panose="020B0604020202020204" pitchFamily="34" charset="0"/>
              </a:rPr>
              <a:t>RESRAD ONSITE v8.0 FGR-15 DCFs.</a:t>
            </a:r>
            <a:endParaRPr lang="en-US" sz="17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33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1C46E-2FD1-E0B8-39F3-AD1729AF1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31" y="4617592"/>
            <a:ext cx="8242054" cy="2844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53BAC-5957-4E54-C447-5F3F12FD88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61169" y="1634183"/>
            <a:ext cx="4407027" cy="284433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2ED12D4A-B682-2DE9-6C8F-A59FE2E2917B}"/>
              </a:ext>
            </a:extLst>
          </p:cNvPr>
          <p:cNvSpPr txBox="1">
            <a:spLocks/>
          </p:cNvSpPr>
          <p:nvPr/>
        </p:nvSpPr>
        <p:spPr>
          <a:xfrm>
            <a:off x="573261" y="1058950"/>
            <a:ext cx="4662197" cy="582424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67" b="1" dirty="0"/>
              <a:t>Residual Radioactivity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174A7-3731-F11C-C64A-D2B949D2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3999" y="4566010"/>
            <a:ext cx="2193097" cy="2187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7A2633-9807-03D5-0ABF-BFD5F1C8A29E}"/>
              </a:ext>
            </a:extLst>
          </p:cNvPr>
          <p:cNvSpPr txBox="1"/>
          <p:nvPr/>
        </p:nvSpPr>
        <p:spPr>
          <a:xfrm>
            <a:off x="10235470" y="6753624"/>
            <a:ext cx="246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Dr. Charlie Yu,</a:t>
            </a:r>
          </a:p>
          <a:p>
            <a:pPr algn="ctr"/>
            <a:r>
              <a:rPr lang="en-US" sz="1200" dirty="0"/>
              <a:t>Argonne National Lab</a:t>
            </a:r>
          </a:p>
          <a:p>
            <a:pPr algn="ctr"/>
            <a:r>
              <a:rPr lang="en-US" sz="1200" dirty="0"/>
              <a:t>Principle Investor</a:t>
            </a:r>
          </a:p>
        </p:txBody>
      </p:sp>
    </p:spTree>
    <p:extLst>
      <p:ext uri="{BB962C8B-B14F-4D97-AF65-F5344CB8AC3E}">
        <p14:creationId xmlns:p14="http://schemas.microsoft.com/office/powerpoint/2010/main" val="41056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26C3-3B49-B494-050D-565166394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870" y="2359821"/>
            <a:ext cx="6392526" cy="1869883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Are</a:t>
            </a:r>
            <a:r>
              <a:rPr lang="en-CA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RAMP codes, such as RASCAL, fit-for-purpose to be used/applied for the new reactor technologies being proposed?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4AD12-BCF2-3058-B9D1-97CBE6230E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2204" y="4557631"/>
            <a:ext cx="6414192" cy="388261"/>
          </a:xfrm>
        </p:spPr>
        <p:txBody>
          <a:bodyPr/>
          <a:lstStyle/>
          <a:p>
            <a:r>
              <a:rPr lang="en-US" dirty="0"/>
              <a:t>Answer:  It depends/maybe.</a:t>
            </a:r>
          </a:p>
        </p:txBody>
      </p:sp>
    </p:spTree>
    <p:extLst>
      <p:ext uri="{BB962C8B-B14F-4D97-AF65-F5344CB8AC3E}">
        <p14:creationId xmlns:p14="http://schemas.microsoft.com/office/powerpoint/2010/main" val="103564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7276-45A9-E592-EC96-54750FED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Volume 4:	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Licensing and Siting Dose Assessment Codes</a:t>
            </a:r>
            <a:endParaRPr lang="en-US" dirty="0"/>
          </a:p>
        </p:txBody>
      </p:sp>
      <p:pic>
        <p:nvPicPr>
          <p:cNvPr id="8" name="Picture Placeholder 7" descr="Diagram, venn diagram&#10;&#10;AI-generated content may be incorrect.">
            <a:extLst>
              <a:ext uri="{FF2B5EF4-FFF2-40B4-BE49-F238E27FC236}">
                <a16:creationId xmlns:a16="http://schemas.microsoft.com/office/drawing/2014/main" id="{06C62881-D29C-1B1F-B511-ECBD14F90F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7" b="1119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745B8-BBD0-E316-EEDC-3EBA290EF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436" y="2747977"/>
            <a:ext cx="4588370" cy="396442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</a:p>
          <a:p>
            <a:pPr marL="861045" lvl="1" indent="-34290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Consolidate/Modernize Codes</a:t>
            </a:r>
          </a:p>
          <a:p>
            <a:pPr lvl="1">
              <a:spcBef>
                <a:spcPts val="3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1045" lvl="1" indent="-34290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Improve Source Terms</a:t>
            </a:r>
          </a:p>
          <a:p>
            <a:pPr lvl="1">
              <a:spcBef>
                <a:spcPts val="300"/>
              </a:spcBef>
            </a:pPr>
            <a:endParaRPr lang="en-US" sz="2000" dirty="0"/>
          </a:p>
          <a:p>
            <a:pPr marL="861045" lvl="1" indent="-34290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Improve Atmospheric Transport &amp; Dispersion Models</a:t>
            </a:r>
          </a:p>
          <a:p>
            <a:pPr lvl="1">
              <a:spcBef>
                <a:spcPts val="3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1045" lvl="1" indent="-34290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Update Dose Coefficients</a:t>
            </a:r>
          </a:p>
          <a:p>
            <a:pPr marL="861045" lvl="1" indent="-342900">
              <a:spcBef>
                <a:spcPts val="300"/>
              </a:spcBef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1045" lvl="1" indent="-34290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Develop Environmental Pathway Models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3BB5-E2E0-7FB7-D80A-DD7E99CAC9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RAMP Code Non-LWR Vision and Strategy</a:t>
            </a:r>
          </a:p>
        </p:txBody>
      </p:sp>
    </p:spTree>
    <p:extLst>
      <p:ext uri="{BB962C8B-B14F-4D97-AF65-F5344CB8AC3E}">
        <p14:creationId xmlns:p14="http://schemas.microsoft.com/office/powerpoint/2010/main" val="141209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58C1-DAB5-C3F7-8CAE-C0DACD8A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NPP Licensing: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SIERRA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EC069-DF47-BC2F-D1C4-B0C7E4D4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953" y="2079107"/>
            <a:ext cx="4680448" cy="2616895"/>
          </a:xfrm>
        </p:spPr>
        <p:txBody>
          <a:bodyPr>
            <a:normAutofit lnSpcReduction="10000"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Software under active development which aims to combine multiple RAMP codes into one easy to use package. 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SIERRA- ATD is live!!!!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Current efforts underway for SIERRA.</a:t>
            </a: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Source Term</a:t>
            </a: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Dose Coefficients</a:t>
            </a: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Modification for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Advanced reactors</a:t>
            </a:r>
          </a:p>
          <a:p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958CCEB-F866-0105-A231-9BE2E81A3CE3}"/>
              </a:ext>
            </a:extLst>
          </p:cNvPr>
          <p:cNvSpPr txBox="1">
            <a:spLocks/>
          </p:cNvSpPr>
          <p:nvPr/>
        </p:nvSpPr>
        <p:spPr>
          <a:xfrm>
            <a:off x="7481049" y="580131"/>
            <a:ext cx="5522111" cy="1084411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67" b="1" dirty="0"/>
              <a:t>Software Integration for Environmental Radiological Release Assessments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597C6B5-1176-4EE6-CA97-85B3DD2B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8126" y="4778029"/>
            <a:ext cx="1142102" cy="1585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BE1E7-8F8F-6D1F-C659-5C8FC35A999D}"/>
              </a:ext>
            </a:extLst>
          </p:cNvPr>
          <p:cNvSpPr txBox="1"/>
          <p:nvPr/>
        </p:nvSpPr>
        <p:spPr>
          <a:xfrm>
            <a:off x="3263714" y="6473179"/>
            <a:ext cx="205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Mr. Sam Edwards,</a:t>
            </a:r>
          </a:p>
          <a:p>
            <a:pPr algn="ctr"/>
            <a:r>
              <a:rPr lang="en-US" sz="1200" dirty="0"/>
              <a:t>Computer Scientist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0E9E9C-8E9D-AB10-66EF-17D78C3D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00" y="1728512"/>
            <a:ext cx="5983607" cy="497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08F4B-C56E-24B3-C430-D4192AC4F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6" r="14330" b="18978"/>
          <a:stretch/>
        </p:blipFill>
        <p:spPr>
          <a:xfrm>
            <a:off x="6119157" y="5252941"/>
            <a:ext cx="2715354" cy="1939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615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35D9-ABBB-6F66-6CFC-84191EF11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348" y="3424290"/>
            <a:ext cx="6708612" cy="923816"/>
          </a:xfrm>
        </p:spPr>
        <p:txBody>
          <a:bodyPr>
            <a:normAutofit fontScale="90000"/>
          </a:bodyPr>
          <a:lstStyle/>
          <a:p>
            <a:r>
              <a:rPr lang="en-US" dirty="0"/>
              <a:t>Next: </a:t>
            </a:r>
            <a:br>
              <a:rPr lang="en-US" dirty="0"/>
            </a:br>
            <a:r>
              <a:rPr lang="en-US" dirty="0"/>
              <a:t>Overview of the Week</a:t>
            </a:r>
          </a:p>
        </p:txBody>
      </p:sp>
    </p:spTree>
    <p:extLst>
      <p:ext uri="{BB962C8B-B14F-4D97-AF65-F5344CB8AC3E}">
        <p14:creationId xmlns:p14="http://schemas.microsoft.com/office/powerpoint/2010/main" val="126381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2A297-4BCC-499B-5AC2-1696B926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NRC: Who we are.</a:t>
            </a:r>
          </a:p>
        </p:txBody>
      </p:sp>
      <p:pic>
        <p:nvPicPr>
          <p:cNvPr id="13" name="Picture Placeholder 12" descr="Diagram&#10;&#10;AI-generated content may be incorrect.">
            <a:extLst>
              <a:ext uri="{FF2B5EF4-FFF2-40B4-BE49-F238E27FC236}">
                <a16:creationId xmlns:a16="http://schemas.microsoft.com/office/drawing/2014/main" id="{473D5E29-E546-0E08-056A-2027F888B8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 b="5678"/>
          <a:stretch>
            <a:fillRect/>
          </a:stretch>
        </p:blipFill>
        <p:spPr>
          <a:xfrm>
            <a:off x="1067536" y="1519881"/>
            <a:ext cx="4984484" cy="5671751"/>
          </a:xfrm>
        </p:spPr>
      </p:pic>
      <p:pic>
        <p:nvPicPr>
          <p:cNvPr id="26" name="Picture 25" descr="A picture containing text, newspaper, screenshot&#10;&#10;AI-generated content may be incorrect.">
            <a:extLst>
              <a:ext uri="{FF2B5EF4-FFF2-40B4-BE49-F238E27FC236}">
                <a16:creationId xmlns:a16="http://schemas.microsoft.com/office/drawing/2014/main" id="{65151615-53BC-013C-6F0D-087DFA020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4" r="4102" b="17809"/>
          <a:stretch/>
        </p:blipFill>
        <p:spPr>
          <a:xfrm>
            <a:off x="7623209" y="404091"/>
            <a:ext cx="5297896" cy="1737360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8E950DF-975F-151C-1D59-C731CDFC084F}"/>
              </a:ext>
            </a:extLst>
          </p:cNvPr>
          <p:cNvSpPr txBox="1">
            <a:spLocks/>
          </p:cNvSpPr>
          <p:nvPr/>
        </p:nvSpPr>
        <p:spPr>
          <a:xfrm>
            <a:off x="6351081" y="2436076"/>
            <a:ext cx="7466519" cy="4802477"/>
          </a:xfrm>
          <a:prstGeom prst="rect">
            <a:avLst/>
          </a:prstGeom>
        </p:spPr>
        <p:txBody>
          <a:bodyPr/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A7B9B7"/>
              </a:solidFill>
              <a:latin typeface="Webdings" panose="05030102010509060703" pitchFamily="18" charset="2"/>
            </a:endParaRP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Arial-ItalicMT"/>
              </a:rPr>
              <a:t>NRC-licensed reactor generate 18.5% of U.S. </a:t>
            </a:r>
            <a:r>
              <a:rPr lang="en-US" sz="1800" i="1" dirty="0">
                <a:solidFill>
                  <a:srgbClr val="000000"/>
                </a:solidFill>
                <a:latin typeface="Arial-ItalicMT"/>
              </a:rPr>
              <a:t>gross electricity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Arial-ItalicMT"/>
              </a:rPr>
              <a:t> 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Arial-ItalicMT"/>
              </a:rPr>
              <a:t>94 commercial nuclear power reactors operating in 28 States 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Arial-ItalicMT"/>
              </a:rPr>
              <a:t>29 licensed research and test reactors operate in 21 States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Arial-ItalicMT"/>
              </a:rPr>
              <a:t>~ 5,960 total inspection and assessment hours at each reactor </a:t>
            </a:r>
          </a:p>
          <a:p>
            <a:pPr algn="l"/>
            <a:r>
              <a:rPr lang="en-US" sz="1800" i="1" dirty="0">
                <a:latin typeface="Arial-ItalicMT"/>
              </a:rPr>
              <a:t>17,000 medical, academic, industrial and general use licensees </a:t>
            </a:r>
          </a:p>
          <a:p>
            <a:pPr algn="l"/>
            <a:r>
              <a:rPr lang="en-US" sz="1800" i="1" dirty="0">
                <a:latin typeface="Arial-ItalicMT"/>
              </a:rPr>
              <a:t>10 regional low-level compacts/4 disposal facilities</a:t>
            </a:r>
          </a:p>
          <a:p>
            <a:pPr algn="l"/>
            <a:r>
              <a:rPr lang="en-US" sz="1800" i="1" dirty="0">
                <a:latin typeface="Arial-ItalicMT"/>
              </a:rPr>
              <a:t>3 Reactor Fuel Vendors</a:t>
            </a:r>
          </a:p>
          <a:p>
            <a:pPr algn="l"/>
            <a:r>
              <a:rPr lang="en-US" sz="1800" i="1" dirty="0">
                <a:latin typeface="Arial-ItalicMT"/>
              </a:rPr>
              <a:t>3 Uranium Recovery Sites</a:t>
            </a:r>
          </a:p>
          <a:p>
            <a:pPr algn="l"/>
            <a:r>
              <a:rPr lang="en-US" sz="1800" i="1" dirty="0">
                <a:latin typeface="Arial-ItalicMT"/>
              </a:rPr>
              <a:t>9 Active Fuel Cycle Facilities</a:t>
            </a:r>
          </a:p>
          <a:p>
            <a:pPr algn="l"/>
            <a:r>
              <a:rPr lang="en-US" sz="1800" i="1" dirty="0">
                <a:latin typeface="Arial-ItalicMT"/>
              </a:rPr>
              <a:t>Track 80,000 sources, mostly Co-60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7D00C-2414-A44A-106F-A4F57486BC1A}"/>
              </a:ext>
            </a:extLst>
          </p:cNvPr>
          <p:cNvSpPr txBox="1"/>
          <p:nvPr/>
        </p:nvSpPr>
        <p:spPr>
          <a:xfrm>
            <a:off x="7765581" y="2353771"/>
            <a:ext cx="634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2024-2025  Information Digest (ML25051A094)</a:t>
            </a:r>
          </a:p>
        </p:txBody>
      </p:sp>
    </p:spTree>
    <p:extLst>
      <p:ext uri="{BB962C8B-B14F-4D97-AF65-F5344CB8AC3E}">
        <p14:creationId xmlns:p14="http://schemas.microsoft.com/office/powerpoint/2010/main" val="412692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AI-generated content may be incorrect.">
            <a:extLst>
              <a:ext uri="{FF2B5EF4-FFF2-40B4-BE49-F238E27FC236}">
                <a16:creationId xmlns:a16="http://schemas.microsoft.com/office/drawing/2014/main" id="{2F43CC66-3EFB-A652-76C8-D1C1D55A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3" y="4040022"/>
            <a:ext cx="5524500" cy="3429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C3E45-C355-DD83-78D8-7E3E2179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C4E955-73E9-8A34-11C3-9EAA2466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79" y="361786"/>
            <a:ext cx="8181778" cy="826080"/>
          </a:xfrm>
        </p:spPr>
        <p:txBody>
          <a:bodyPr vert="horz" lIns="0" tIns="43180" rIns="86360" bIns="43180" rtlCol="0" anchor="b">
            <a:normAutofit/>
          </a:bodyPr>
          <a:lstStyle/>
          <a:p>
            <a:r>
              <a:rPr lang="en-US" sz="4155" dirty="0">
                <a:latin typeface="+mn-lt"/>
                <a:cs typeface="Arial"/>
              </a:rPr>
              <a:t>Office of Research: Who we are.</a:t>
            </a:r>
            <a:endParaRPr lang="en-US" sz="415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05DF4-3676-B07A-68B3-B2F57879B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4" t="37901" r="71195" b="29446"/>
          <a:stretch/>
        </p:blipFill>
        <p:spPr>
          <a:xfrm>
            <a:off x="632196" y="1187866"/>
            <a:ext cx="5933594" cy="34389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413B0C-5B93-0C49-4824-1592285B2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51" y="1055077"/>
            <a:ext cx="4420845" cy="64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1067">
            <a:extLst>
              <a:ext uri="{FF2B5EF4-FFF2-40B4-BE49-F238E27FC236}">
                <a16:creationId xmlns:a16="http://schemas.microsoft.com/office/drawing/2014/main" id="{2C2972DB-37F3-C350-AC9D-11D107261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317" y="2335792"/>
            <a:ext cx="3017087" cy="385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CF8B-5B67-6C55-F87D-D281EFB2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7" y="873975"/>
            <a:ext cx="4889022" cy="1416655"/>
          </a:xfrm>
        </p:spPr>
        <p:txBody>
          <a:bodyPr/>
          <a:lstStyle/>
          <a:p>
            <a:r>
              <a:rPr lang="en-US" dirty="0"/>
              <a:t>RAMP: Who we 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86CCB-0F9E-44A7-DD0C-F40B00893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280" y="873975"/>
            <a:ext cx="7681082" cy="5526825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D</a:t>
            </a:r>
            <a:r>
              <a:rPr lang="en-US" b="0" i="0" dirty="0">
                <a:effectLst/>
                <a:highlight>
                  <a:srgbClr val="FFFFFF"/>
                </a:highlight>
              </a:rPr>
              <a:t>evelop, maintain, improve, distribute, and provide training on NRC-sponsored radiation protection and dose assessment computer codes</a:t>
            </a:r>
            <a:r>
              <a:rPr lang="en-US" dirty="0">
                <a:highlight>
                  <a:srgbClr val="FFFFFF"/>
                </a:highlight>
              </a:rPr>
              <a:t> to be used for:</a:t>
            </a:r>
          </a:p>
          <a:p>
            <a:pPr lvl="1"/>
            <a:r>
              <a:rPr lang="en-US" dirty="0">
                <a:highlight>
                  <a:srgbClr val="FFFFFF"/>
                </a:highlight>
              </a:rPr>
              <a:t>Licensing</a:t>
            </a:r>
          </a:p>
          <a:p>
            <a:pPr lvl="1"/>
            <a:r>
              <a:rPr lang="en-US" dirty="0">
                <a:highlight>
                  <a:srgbClr val="FFFFFF"/>
                </a:highlight>
              </a:rPr>
              <a:t>Inspection</a:t>
            </a:r>
          </a:p>
          <a:p>
            <a:pPr lvl="1"/>
            <a:r>
              <a:rPr lang="en-US" dirty="0">
                <a:highlight>
                  <a:srgbClr val="FFFFFF"/>
                </a:highlight>
              </a:rPr>
              <a:t>Emergency Response</a:t>
            </a:r>
          </a:p>
          <a:p>
            <a:pPr lvl="1"/>
            <a:r>
              <a:rPr lang="en-US" dirty="0">
                <a:highlight>
                  <a:srgbClr val="FFFFFF"/>
                </a:highlight>
              </a:rPr>
              <a:t>Environmental Remediation</a:t>
            </a:r>
          </a:p>
          <a:p>
            <a:pPr lvl="1"/>
            <a:r>
              <a:rPr lang="en-US" dirty="0">
                <a:highlight>
                  <a:srgbClr val="FFFFFF"/>
                </a:highlight>
              </a:rPr>
              <a:t>Medical Activities, etc.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Placeholder 12" descr="A circular object with text on it&#10;&#10;Description automatically generated">
            <a:extLst>
              <a:ext uri="{FF2B5EF4-FFF2-40B4-BE49-F238E27FC236}">
                <a16:creationId xmlns:a16="http://schemas.microsoft.com/office/drawing/2014/main" id="{CB4C8EF1-A0F1-694C-E924-6383758207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4" r="1" b="3842"/>
          <a:stretch/>
        </p:blipFill>
        <p:spPr>
          <a:xfrm>
            <a:off x="948294" y="2748700"/>
            <a:ext cx="4422775" cy="4149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89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A7B68-81B3-641A-3BF0-DFAE9AC5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RAMP Website</a:t>
            </a:r>
            <a:br>
              <a:rPr lang="en-US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2"/>
              </a:rPr>
              <a:t>https://ramp.nrc-gateway.gov/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EF917-D0E1-F6B0-AEE7-1B8A28F4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280" y="873976"/>
            <a:ext cx="7491524" cy="56290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Major communication tool for RAMP</a:t>
            </a:r>
          </a:p>
          <a:p>
            <a:pPr lvl="1"/>
            <a:r>
              <a:rPr lang="en-US" dirty="0"/>
              <a:t>Download most codes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Training/webinar recordings</a:t>
            </a:r>
          </a:p>
          <a:p>
            <a:pPr lvl="1"/>
            <a:r>
              <a:rPr lang="en-US" dirty="0"/>
              <a:t>Support</a:t>
            </a:r>
          </a:p>
          <a:p>
            <a:pPr lvl="1"/>
            <a:endParaRPr lang="en-US" dirty="0"/>
          </a:p>
          <a:p>
            <a:r>
              <a:rPr lang="en-US" dirty="0"/>
              <a:t>Current Activities</a:t>
            </a:r>
          </a:p>
          <a:p>
            <a:pPr lvl="1"/>
            <a:r>
              <a:rPr lang="en-US" dirty="0"/>
              <a:t>More targeted communication</a:t>
            </a:r>
          </a:p>
          <a:p>
            <a:pPr lvl="2"/>
            <a:r>
              <a:rPr lang="en-US" dirty="0"/>
              <a:t>Surveys</a:t>
            </a:r>
          </a:p>
          <a:p>
            <a:pPr lvl="2"/>
            <a:r>
              <a:rPr lang="en-US" dirty="0"/>
              <a:t>Support</a:t>
            </a:r>
          </a:p>
          <a:p>
            <a:pPr lvl="1"/>
            <a:r>
              <a:rPr lang="en-US" dirty="0"/>
              <a:t>Forums</a:t>
            </a:r>
          </a:p>
          <a:p>
            <a:pPr lvl="1"/>
            <a:r>
              <a:rPr lang="en-US" dirty="0"/>
              <a:t>University Corner</a:t>
            </a:r>
          </a:p>
          <a:p>
            <a:pPr lvl="1"/>
            <a:r>
              <a:rPr lang="en-US" dirty="0"/>
              <a:t>International pages</a:t>
            </a:r>
          </a:p>
          <a:p>
            <a:endParaRPr lang="en-US" dirty="0"/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0217568D-C2D2-762E-4D1A-C67471E6A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76" b="7151"/>
          <a:stretch/>
        </p:blipFill>
        <p:spPr>
          <a:xfrm>
            <a:off x="515981" y="3214505"/>
            <a:ext cx="5358299" cy="3288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946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BF4E-5328-0D8A-11A2-99D9B1D0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Users:</a:t>
            </a:r>
            <a:br>
              <a:rPr lang="en-US" dirty="0"/>
            </a:br>
            <a:r>
              <a:rPr lang="en-US" dirty="0"/>
              <a:t>International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868C-BA46-1BC5-5D1F-1B040146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243" y="2069405"/>
            <a:ext cx="6978917" cy="4931516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100+ bilateral or multilateral agreements  with over 20 countries :15 Agreements for RAMP</a:t>
            </a:r>
          </a:p>
          <a:p>
            <a:r>
              <a:rPr lang="en-US" sz="2200" dirty="0"/>
              <a:t>~3900 Members, including ~180 Canadian Members</a:t>
            </a:r>
          </a:p>
          <a:p>
            <a:r>
              <a:rPr lang="en-US" sz="2200" dirty="0"/>
              <a:t>Major Canadian RAMP Members</a:t>
            </a:r>
          </a:p>
          <a:p>
            <a:pPr lvl="1"/>
            <a:r>
              <a:rPr lang="en-US" sz="2200" dirty="0"/>
              <a:t>CNSC</a:t>
            </a:r>
          </a:p>
          <a:p>
            <a:pPr lvl="1"/>
            <a:r>
              <a:rPr lang="en-US" sz="2200" dirty="0"/>
              <a:t>Canadian National Lab</a:t>
            </a:r>
          </a:p>
          <a:p>
            <a:pPr lvl="1"/>
            <a:r>
              <a:rPr lang="en-US" sz="2200" dirty="0"/>
              <a:t>Emergency Management Ontario</a:t>
            </a:r>
          </a:p>
          <a:p>
            <a:pPr lvl="1"/>
            <a:r>
              <a:rPr lang="en-US" sz="2200" dirty="0"/>
              <a:t>Nuclear Waste Management Organization</a:t>
            </a:r>
          </a:p>
          <a:p>
            <a:r>
              <a:rPr lang="en-US" sz="2200" dirty="0"/>
              <a:t>Codes mostly used:</a:t>
            </a:r>
          </a:p>
          <a:p>
            <a:pPr lvl="1"/>
            <a:r>
              <a:rPr lang="en-US" sz="2200" dirty="0"/>
              <a:t>RASCAL</a:t>
            </a:r>
          </a:p>
          <a:p>
            <a:pPr lvl="1"/>
            <a:r>
              <a:rPr lang="en-US" sz="2200" dirty="0"/>
              <a:t>V+ (formally VARSKIN)</a:t>
            </a:r>
          </a:p>
          <a:p>
            <a:pPr lvl="1"/>
            <a:r>
              <a:rPr lang="en-US" sz="2200" dirty="0"/>
              <a:t>NRC RADTRAN</a:t>
            </a:r>
          </a:p>
          <a:p>
            <a:r>
              <a:rPr lang="en-US" sz="2200" dirty="0">
                <a:latin typeface="Arial"/>
                <a:cs typeface="Arial"/>
              </a:rPr>
              <a:t>Over 60 participants at this RAMP Meeting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Representatives from 5 Countries </a:t>
            </a:r>
            <a:endParaRPr lang="en-US" sz="2200" dirty="0"/>
          </a:p>
          <a:p>
            <a:pPr lvl="2"/>
            <a:r>
              <a:rPr lang="en-US" sz="2200" dirty="0">
                <a:latin typeface="Arial"/>
                <a:cs typeface="Arial"/>
              </a:rPr>
              <a:t>Canada, Ghana, South Korea, US, Belgium</a:t>
            </a:r>
          </a:p>
          <a:p>
            <a:pPr lvl="2"/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First Custom by Country ABV">
            <a:extLst>
              <a:ext uri="{FF2B5EF4-FFF2-40B4-BE49-F238E27FC236}">
                <a16:creationId xmlns:a16="http://schemas.microsoft.com/office/drawing/2014/main" id="{3F9F5089-D70D-D4A8-F144-0F49FC9C6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903" y="4119664"/>
            <a:ext cx="5660285" cy="35027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F52C0C-7D8C-41E6-3F42-4D758B53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435" y="248675"/>
            <a:ext cx="4720323" cy="363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4ACDD-6DD7-B631-6274-8D4BD58ED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474" y="3295010"/>
            <a:ext cx="1258528" cy="7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0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0728-4ACC-A1B4-A7A7-4F28CC62C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Codes in RAMP at this meeting.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86AAF-E1BD-0974-065D-1AFEB1C53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22" y="3650610"/>
            <a:ext cx="1665412" cy="9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6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A3A46-696C-5265-A3CA-37E1B4E4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60D979-6483-41AA-3FD1-4A27B6EE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55" dirty="0"/>
              <a:t>Emergency Response Codes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7987FFD-01F5-F4D6-2C2E-B49DA3E20C7E}"/>
              </a:ext>
            </a:extLst>
          </p:cNvPr>
          <p:cNvSpPr txBox="1">
            <a:spLocks/>
          </p:cNvSpPr>
          <p:nvPr/>
        </p:nvSpPr>
        <p:spPr>
          <a:xfrm>
            <a:off x="2432300" y="1229933"/>
            <a:ext cx="3534504" cy="906974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33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RASCAL</a:t>
            </a:r>
            <a:endParaRPr lang="en-US" sz="4533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A32485B-13E4-C3F7-1329-51BF0D5F22EF}"/>
              </a:ext>
            </a:extLst>
          </p:cNvPr>
          <p:cNvSpPr txBox="1">
            <a:spLocks/>
          </p:cNvSpPr>
          <p:nvPr/>
        </p:nvSpPr>
        <p:spPr>
          <a:xfrm>
            <a:off x="1437249" y="2841503"/>
            <a:ext cx="5455153" cy="28825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Fast-running software used for beyond-design-basis radiological incidents to assess off-site dose consequences and to help inform or evaluate protective actions.</a:t>
            </a:r>
          </a:p>
          <a:p>
            <a:endParaRPr lang="en-US" sz="9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Current Activities: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RASCAL v4.3.5 release date in early 2024.</a:t>
            </a:r>
          </a:p>
          <a:p>
            <a:pPr lvl="1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Beginning RASCAL 5.0 Development.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EBCDB94-1905-AB33-0632-D1C0DB5DEE8A}"/>
              </a:ext>
            </a:extLst>
          </p:cNvPr>
          <p:cNvSpPr txBox="1">
            <a:spLocks/>
          </p:cNvSpPr>
          <p:nvPr/>
        </p:nvSpPr>
        <p:spPr>
          <a:xfrm>
            <a:off x="779103" y="2027170"/>
            <a:ext cx="6573401" cy="814333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67" b="1" dirty="0"/>
              <a:t>Radiological Assessment System for Consequence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900B6-8BF5-0211-E1CB-DC89CDBB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36" y="5777107"/>
            <a:ext cx="3373768" cy="1790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57C2E8-208F-1B95-6FD5-A0A0FCE8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00" y="3805351"/>
            <a:ext cx="6268928" cy="3822856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EB00D22-6FBF-3DC5-A23D-6CDAA1394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98" y="1272771"/>
            <a:ext cx="3844177" cy="2614041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9E3B4CE-69A7-74F1-DCEE-FD963B2E9C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17573" y="1272771"/>
            <a:ext cx="1395676" cy="1968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56F8F-D815-8C0D-DBED-25A7D4BEC7AD}"/>
              </a:ext>
            </a:extLst>
          </p:cNvPr>
          <p:cNvSpPr txBox="1"/>
          <p:nvPr/>
        </p:nvSpPr>
        <p:spPr>
          <a:xfrm>
            <a:off x="11194932" y="3241614"/>
            <a:ext cx="139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Mr. Rigel Flora,</a:t>
            </a:r>
          </a:p>
          <a:p>
            <a:pPr algn="ctr"/>
            <a:r>
              <a:rPr lang="en-US" sz="1200" dirty="0"/>
              <a:t>US NRC</a:t>
            </a:r>
          </a:p>
          <a:p>
            <a:pPr algn="ctr"/>
            <a:r>
              <a:rPr lang="en-US" sz="1200" dirty="0"/>
              <a:t>RASCAL Trainer</a:t>
            </a:r>
          </a:p>
        </p:txBody>
      </p:sp>
    </p:spTree>
    <p:extLst>
      <p:ext uri="{BB962C8B-B14F-4D97-AF65-F5344CB8AC3E}">
        <p14:creationId xmlns:p14="http://schemas.microsoft.com/office/powerpoint/2010/main" val="12421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D499B-37E3-E0C6-FC84-DD00A282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DF541-D7F4-2479-B26A-4D16638A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55" dirty="0"/>
              <a:t>Emergency Response Codes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C05D0B4-54E3-6BB6-E4DC-8543528781D8}"/>
              </a:ext>
            </a:extLst>
          </p:cNvPr>
          <p:cNvSpPr txBox="1">
            <a:spLocks/>
          </p:cNvSpPr>
          <p:nvPr/>
        </p:nvSpPr>
        <p:spPr>
          <a:xfrm>
            <a:off x="284003" y="1962125"/>
            <a:ext cx="5777345" cy="26514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Performs complex calculations to quickly evaluate radiological hazards during an emergency response by assessing impacts to the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public, workers, and the food supply.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Sandia National Laboratories maintains distribution of Turbo FRMAC, but RAMP users have access to code discussions, training, and technical support.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If you need technical support for Turbo FRMAC please email: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nirp-support-fogbugs@sandia.gov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C7948D7-9C13-C246-C239-DA013DCA9101}"/>
              </a:ext>
            </a:extLst>
          </p:cNvPr>
          <p:cNvSpPr txBox="1">
            <a:spLocks/>
          </p:cNvSpPr>
          <p:nvPr/>
        </p:nvSpPr>
        <p:spPr>
          <a:xfrm>
            <a:off x="1205897" y="1136045"/>
            <a:ext cx="4117815" cy="953757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33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Turbo FRMAC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1B04EC-D501-5DF1-49EE-5D6DBEA5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48" y="1454728"/>
            <a:ext cx="7442227" cy="538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E347B-A794-EC26-A197-918FD4297B3C}"/>
              </a:ext>
            </a:extLst>
          </p:cNvPr>
          <p:cNvSpPr txBox="1"/>
          <p:nvPr/>
        </p:nvSpPr>
        <p:spPr>
          <a:xfrm>
            <a:off x="6469459" y="7019175"/>
            <a:ext cx="662600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hlinkClick r:id="rId4"/>
              </a:rPr>
              <a:t>https://nirp.sandia.gov/Software/TurboFRMAC/TurboFRMAC.aspx</a:t>
            </a:r>
            <a:r>
              <a:rPr lang="en-US" sz="17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8A61C-C84F-5625-A79A-309F25B1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97" y="4778181"/>
            <a:ext cx="1735601" cy="2314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D61E28-D097-D5E1-33A8-A1C4EDF99DF9}"/>
              </a:ext>
            </a:extLst>
          </p:cNvPr>
          <p:cNvSpPr txBox="1"/>
          <p:nvPr/>
        </p:nvSpPr>
        <p:spPr>
          <a:xfrm>
            <a:off x="2941498" y="5612082"/>
            <a:ext cx="171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Autumn Kalinowski,</a:t>
            </a:r>
          </a:p>
          <a:p>
            <a:pPr algn="ctr"/>
            <a:r>
              <a:rPr lang="en-US" sz="1200" dirty="0"/>
              <a:t>Sandia National Lab</a:t>
            </a:r>
          </a:p>
          <a:p>
            <a:pPr algn="ctr"/>
            <a:r>
              <a:rPr lang="en-US" sz="1200" dirty="0"/>
              <a:t>Turbo FRMAC Trainer</a:t>
            </a:r>
          </a:p>
        </p:txBody>
      </p:sp>
    </p:spTree>
    <p:extLst>
      <p:ext uri="{BB962C8B-B14F-4D97-AF65-F5344CB8AC3E}">
        <p14:creationId xmlns:p14="http://schemas.microsoft.com/office/powerpoint/2010/main" val="26749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025 RUG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4D12BCFAC0240A20826305D23CE28" ma:contentTypeVersion="14" ma:contentTypeDescription="Create a new document." ma:contentTypeScope="" ma:versionID="6a410a70177dc963b049859032de4722">
  <xsd:schema xmlns:xsd="http://www.w3.org/2001/XMLSchema" xmlns:xs="http://www.w3.org/2001/XMLSchema" xmlns:p="http://schemas.microsoft.com/office/2006/metadata/properties" xmlns:ns2="aa9071de-f1d9-4b23-83dd-08b1335a1407" xmlns:ns3="389bf431-880a-4b72-abca-ccf1bbc5d2b3" targetNamespace="http://schemas.microsoft.com/office/2006/metadata/properties" ma:root="true" ma:fieldsID="27e031d7d14e29b70c896fdef788ae4d" ns2:_="" ns3:_="">
    <xsd:import namespace="aa9071de-f1d9-4b23-83dd-08b1335a1407"/>
    <xsd:import namespace="389bf431-880a-4b72-abca-ccf1bbc5d2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071de-f1d9-4b23-83dd-08b1335a1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bf431-880a-4b72-abca-ccf1bbc5d2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27e5a9-8856-4740-9166-a61a114cd949}" ma:internalName="TaxCatchAll" ma:showField="CatchAllData" ma:web="389bf431-880a-4b72-abca-ccf1bbc5d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9071de-f1d9-4b23-83dd-08b1335a1407">
      <Terms xmlns="http://schemas.microsoft.com/office/infopath/2007/PartnerControls"/>
    </lcf76f155ced4ddcb4097134ff3c332f>
    <TaxCatchAll xmlns="389bf431-880a-4b72-abca-ccf1bbc5d2b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5D43204-AF6F-4408-A6D6-4AA164363D35}"/>
</file>

<file path=customXml/itemProps2.xml><?xml version="1.0" encoding="utf-8"?>
<ds:datastoreItem xmlns:ds="http://schemas.openxmlformats.org/officeDocument/2006/customXml" ds:itemID="{617F8014-9403-4CC5-8F2F-0C66B954D1CC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f7f9503f-814b-432a-91f5-9c13c51348b4"/>
    <ds:schemaRef ds:uri="http://schemas.microsoft.com/office/infopath/2007/PartnerControls"/>
    <ds:schemaRef ds:uri="dfe7fab5-ca36-4373-9e84-14533c573aad"/>
    <ds:schemaRef ds:uri="http://schemas.microsoft.com/office/2006/metadata/properties"/>
    <ds:schemaRef ds:uri="http://purl.org/dc/terms/"/>
    <ds:schemaRef ds:uri="88aa1e67-bf56-42a8-955c-ccd28d4dd807"/>
    <ds:schemaRef ds:uri="c31f235b-85d7-48ff-acc4-f339d7328c9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1C48D04-F599-42C9-AC4C-98BE4D8D6E8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D881367-CE2C-4D99-BE56-A5CE768C9E61}"/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7868</TotalTime>
  <Words>939</Words>
  <Application>Microsoft Office PowerPoint</Application>
  <PresentationFormat>Custom</PresentationFormat>
  <Paragraphs>170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Arial-ItalicMT</vt:lpstr>
      <vt:lpstr>Calibri</vt:lpstr>
      <vt:lpstr>Webdings</vt:lpstr>
      <vt:lpstr>Wingdings</vt:lpstr>
      <vt:lpstr>2025 RUG</vt:lpstr>
      <vt:lpstr>RAMP OVERVIEW</vt:lpstr>
      <vt:lpstr>US NRC: Who we are.</vt:lpstr>
      <vt:lpstr>Office of Research: Who we are.</vt:lpstr>
      <vt:lpstr>RAMP: Who we are:</vt:lpstr>
      <vt:lpstr>RAMP Website https://ramp.nrc-gateway.gov/</vt:lpstr>
      <vt:lpstr>Users: International Collaboration</vt:lpstr>
      <vt:lpstr>Codes in RAMP at this meeting.</vt:lpstr>
      <vt:lpstr>Emergency Response Codes</vt:lpstr>
      <vt:lpstr>Emergency Response Codes</vt:lpstr>
      <vt:lpstr>Licensing Support Codes</vt:lpstr>
      <vt:lpstr>PowerPoint Presentation</vt:lpstr>
      <vt:lpstr>PowerPoint Presentation</vt:lpstr>
      <vt:lpstr>PowerPoint Presentation</vt:lpstr>
      <vt:lpstr>Are RAMP codes, such as RASCAL, fit-for-purpose to be used/applied for the new reactor technologies being proposed?</vt:lpstr>
      <vt:lpstr>Volume 4:  Licensing and Siting Dose Assessment Codes</vt:lpstr>
      <vt:lpstr>NPP Licensing: SIERRA</vt:lpstr>
      <vt:lpstr>Next:  Overview of the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Ramos, Carli A</dc:creator>
  <cp:lastModifiedBy>Stephanie Bush-Goddard</cp:lastModifiedBy>
  <cp:revision>6</cp:revision>
  <dcterms:created xsi:type="dcterms:W3CDTF">2025-03-12T20:53:22Z</dcterms:created>
  <dcterms:modified xsi:type="dcterms:W3CDTF">2025-05-09T17:46:00Z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b8fffb62-f6bb-4c03-bf0d-1b7e8648a411</vt:lpwstr>
  </property>
  <property fmtid="{D5CDD505-2E9C-101B-9397-08002B2CF9AE}" pid="3" name="MediaServiceImageTags">
    <vt:lpwstr/>
  </property>
  <property fmtid="{D5CDD505-2E9C-101B-9397-08002B2CF9AE}" pid="4" name="ContentTypeId">
    <vt:lpwstr>0x0101004E34D12BCFAC0240A20826305D23CE28</vt:lpwstr>
  </property>
</Properties>
</file>