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44"/>
  </p:notesMasterIdLst>
  <p:sldIdLst>
    <p:sldId id="270" r:id="rId6"/>
    <p:sldId id="290" r:id="rId7"/>
    <p:sldId id="274" r:id="rId8"/>
    <p:sldId id="276" r:id="rId9"/>
    <p:sldId id="275" r:id="rId10"/>
    <p:sldId id="286" r:id="rId11"/>
    <p:sldId id="287" r:id="rId12"/>
    <p:sldId id="288" r:id="rId13"/>
    <p:sldId id="283" r:id="rId14"/>
    <p:sldId id="285" r:id="rId15"/>
    <p:sldId id="262" r:id="rId16"/>
    <p:sldId id="271" r:id="rId17"/>
    <p:sldId id="279" r:id="rId18"/>
    <p:sldId id="292" r:id="rId19"/>
    <p:sldId id="1110" r:id="rId20"/>
    <p:sldId id="1111" r:id="rId21"/>
    <p:sldId id="1117" r:id="rId22"/>
    <p:sldId id="1119" r:id="rId23"/>
    <p:sldId id="1120" r:id="rId24"/>
    <p:sldId id="1116" r:id="rId25"/>
    <p:sldId id="1086" r:id="rId26"/>
    <p:sldId id="1087" r:id="rId27"/>
    <p:sldId id="1092" r:id="rId28"/>
    <p:sldId id="1098" r:id="rId29"/>
    <p:sldId id="1097" r:id="rId30"/>
    <p:sldId id="1101" r:id="rId31"/>
    <p:sldId id="1112" r:id="rId32"/>
    <p:sldId id="1115" r:id="rId33"/>
    <p:sldId id="1113" r:id="rId34"/>
    <p:sldId id="1122" r:id="rId35"/>
    <p:sldId id="1121" r:id="rId36"/>
    <p:sldId id="273" r:id="rId37"/>
    <p:sldId id="272" r:id="rId38"/>
    <p:sldId id="280" r:id="rId39"/>
    <p:sldId id="266" r:id="rId40"/>
    <p:sldId id="281" r:id="rId41"/>
    <p:sldId id="278" r:id="rId42"/>
    <p:sldId id="267" r:id="rId43"/>
  </p:sldIdLst>
  <p:sldSz cx="138176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A54"/>
    <a:srgbClr val="769DDB"/>
    <a:srgbClr val="FEEBDE"/>
    <a:srgbClr val="FFF8E9"/>
    <a:srgbClr val="FCE6DA"/>
    <a:srgbClr val="FACFBC"/>
    <a:srgbClr val="FED9BF"/>
    <a:srgbClr val="1CAEE5"/>
    <a:srgbClr val="2D73AE"/>
    <a:srgbClr val="F1C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8" autoAdjust="0"/>
    <p:restoredTop sz="96283" autoAdjust="0"/>
  </p:normalViewPr>
  <p:slideViewPr>
    <p:cSldViewPr snapToGrid="0">
      <p:cViewPr varScale="1">
        <p:scale>
          <a:sx n="99" d="100"/>
          <a:sy n="99" d="100"/>
        </p:scale>
        <p:origin x="822" y="78"/>
      </p:cViewPr>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86877-00E2-456B-A155-DC7D176DA2E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1D96A2E-8E17-4D56-BAEB-33AB284628FE}">
      <dgm:prSet/>
      <dgm:spPr/>
      <dgm:t>
        <a:bodyPr/>
        <a:lstStyle/>
        <a:p>
          <a:pPr>
            <a:lnSpc>
              <a:spcPct val="100000"/>
            </a:lnSpc>
          </a:pPr>
          <a:r>
            <a:rPr lang="en-CA"/>
            <a:t>Actively listen and participate</a:t>
          </a:r>
          <a:endParaRPr lang="en-US"/>
        </a:p>
      </dgm:t>
    </dgm:pt>
    <dgm:pt modelId="{4A46B18C-D1ED-4675-987B-D92B101C355E}" type="parTrans" cxnId="{E8B57B3A-40D2-4F26-A7B2-B36DE65679BB}">
      <dgm:prSet/>
      <dgm:spPr/>
      <dgm:t>
        <a:bodyPr/>
        <a:lstStyle/>
        <a:p>
          <a:endParaRPr lang="en-US"/>
        </a:p>
      </dgm:t>
    </dgm:pt>
    <dgm:pt modelId="{5632EA0D-45F8-4D9B-9223-962F77C2C388}" type="sibTrans" cxnId="{E8B57B3A-40D2-4F26-A7B2-B36DE65679BB}">
      <dgm:prSet/>
      <dgm:spPr/>
      <dgm:t>
        <a:bodyPr/>
        <a:lstStyle/>
        <a:p>
          <a:endParaRPr lang="en-US"/>
        </a:p>
      </dgm:t>
    </dgm:pt>
    <dgm:pt modelId="{C903FC6A-7CA4-467B-A401-175F37543060}">
      <dgm:prSet/>
      <dgm:spPr/>
      <dgm:t>
        <a:bodyPr/>
        <a:lstStyle/>
        <a:p>
          <a:pPr>
            <a:lnSpc>
              <a:spcPct val="100000"/>
            </a:lnSpc>
          </a:pPr>
          <a:r>
            <a:rPr lang="en-CA"/>
            <a:t>Share ideas and ask questions</a:t>
          </a:r>
          <a:endParaRPr lang="en-US"/>
        </a:p>
      </dgm:t>
    </dgm:pt>
    <dgm:pt modelId="{A1408CE6-B000-4B20-A5F7-FE36E8436198}" type="parTrans" cxnId="{EB4A8B57-CFB1-45CF-A6BE-CEE1C7BB096A}">
      <dgm:prSet/>
      <dgm:spPr/>
      <dgm:t>
        <a:bodyPr/>
        <a:lstStyle/>
        <a:p>
          <a:endParaRPr lang="en-US"/>
        </a:p>
      </dgm:t>
    </dgm:pt>
    <dgm:pt modelId="{B204682A-0BB9-43B1-84D5-CCDEDB1E9847}" type="sibTrans" cxnId="{EB4A8B57-CFB1-45CF-A6BE-CEE1C7BB096A}">
      <dgm:prSet/>
      <dgm:spPr/>
      <dgm:t>
        <a:bodyPr/>
        <a:lstStyle/>
        <a:p>
          <a:endParaRPr lang="en-US"/>
        </a:p>
      </dgm:t>
    </dgm:pt>
    <dgm:pt modelId="{ABABDA97-A3C8-456E-BF22-29E014121C57}">
      <dgm:prSet/>
      <dgm:spPr/>
      <dgm:t>
        <a:bodyPr/>
        <a:lstStyle/>
        <a:p>
          <a:pPr>
            <a:lnSpc>
              <a:spcPct val="100000"/>
            </a:lnSpc>
          </a:pPr>
          <a:r>
            <a:rPr lang="en-CA"/>
            <a:t>Provide feedback that is respectful and focused on the issue, not the person</a:t>
          </a:r>
          <a:endParaRPr lang="en-US"/>
        </a:p>
      </dgm:t>
    </dgm:pt>
    <dgm:pt modelId="{ABC6BD70-D95C-4D5E-97AB-B258A57FAC9F}" type="parTrans" cxnId="{7D4BB4A4-8B54-43D2-8951-6FE38CD5D06E}">
      <dgm:prSet/>
      <dgm:spPr/>
      <dgm:t>
        <a:bodyPr/>
        <a:lstStyle/>
        <a:p>
          <a:endParaRPr lang="en-US"/>
        </a:p>
      </dgm:t>
    </dgm:pt>
    <dgm:pt modelId="{1D8D49D3-EAB4-4814-AF61-6402A94AAA72}" type="sibTrans" cxnId="{7D4BB4A4-8B54-43D2-8951-6FE38CD5D06E}">
      <dgm:prSet/>
      <dgm:spPr/>
      <dgm:t>
        <a:bodyPr/>
        <a:lstStyle/>
        <a:p>
          <a:endParaRPr lang="en-US"/>
        </a:p>
      </dgm:t>
    </dgm:pt>
    <dgm:pt modelId="{4BAD945C-493A-48B9-99A4-DBAFF7A14C75}">
      <dgm:prSet/>
      <dgm:spPr/>
      <dgm:t>
        <a:bodyPr/>
        <a:lstStyle/>
        <a:p>
          <a:pPr>
            <a:lnSpc>
              <a:spcPct val="100000"/>
            </a:lnSpc>
          </a:pPr>
          <a:r>
            <a:rPr lang="en-CA"/>
            <a:t>Identify action items to be followed-up on after the meeting</a:t>
          </a:r>
          <a:endParaRPr lang="en-US"/>
        </a:p>
      </dgm:t>
    </dgm:pt>
    <dgm:pt modelId="{74FC8BA8-5DFE-4E43-8639-8A2F30566C9A}" type="parTrans" cxnId="{4A3269CB-0440-4D2E-AF4B-540B751328CA}">
      <dgm:prSet/>
      <dgm:spPr/>
      <dgm:t>
        <a:bodyPr/>
        <a:lstStyle/>
        <a:p>
          <a:endParaRPr lang="en-US"/>
        </a:p>
      </dgm:t>
    </dgm:pt>
    <dgm:pt modelId="{CC8A1020-A996-4B55-AEB3-9453A7ECA7EA}" type="sibTrans" cxnId="{4A3269CB-0440-4D2E-AF4B-540B751328CA}">
      <dgm:prSet/>
      <dgm:spPr/>
      <dgm:t>
        <a:bodyPr/>
        <a:lstStyle/>
        <a:p>
          <a:endParaRPr lang="en-US"/>
        </a:p>
      </dgm:t>
    </dgm:pt>
    <dgm:pt modelId="{F89DDE57-151E-4022-9A25-A7A86C08FC5C}" type="pres">
      <dgm:prSet presAssocID="{74386877-00E2-456B-A155-DC7D176DA2ED}" presName="root" presStyleCnt="0">
        <dgm:presLayoutVars>
          <dgm:dir/>
          <dgm:resizeHandles val="exact"/>
        </dgm:presLayoutVars>
      </dgm:prSet>
      <dgm:spPr/>
    </dgm:pt>
    <dgm:pt modelId="{D723089A-8916-4030-9796-D0A92E2A568A}" type="pres">
      <dgm:prSet presAssocID="{F1D96A2E-8E17-4D56-BAEB-33AB284628FE}" presName="compNode" presStyleCnt="0"/>
      <dgm:spPr/>
    </dgm:pt>
    <dgm:pt modelId="{FD9D3674-0640-4ECB-8E96-2D78B2CFB90E}" type="pres">
      <dgm:prSet presAssocID="{F1D96A2E-8E17-4D56-BAEB-33AB284628FE}" presName="bgRect" presStyleLbl="bgShp" presStyleIdx="0" presStyleCnt="4"/>
      <dgm:spPr/>
    </dgm:pt>
    <dgm:pt modelId="{5799CCDD-FB92-4DFA-9A8E-70C68B063D2D}" type="pres">
      <dgm:prSet presAssocID="{F1D96A2E-8E17-4D56-BAEB-33AB284628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phones"/>
        </a:ext>
      </dgm:extLst>
    </dgm:pt>
    <dgm:pt modelId="{52FF0407-AED3-403F-85D9-1DA8023DA4ED}" type="pres">
      <dgm:prSet presAssocID="{F1D96A2E-8E17-4D56-BAEB-33AB284628FE}" presName="spaceRect" presStyleCnt="0"/>
      <dgm:spPr/>
    </dgm:pt>
    <dgm:pt modelId="{53D5EDA0-02E3-4041-B712-74C921C66D60}" type="pres">
      <dgm:prSet presAssocID="{F1D96A2E-8E17-4D56-BAEB-33AB284628FE}" presName="parTx" presStyleLbl="revTx" presStyleIdx="0" presStyleCnt="4">
        <dgm:presLayoutVars>
          <dgm:chMax val="0"/>
          <dgm:chPref val="0"/>
        </dgm:presLayoutVars>
      </dgm:prSet>
      <dgm:spPr/>
    </dgm:pt>
    <dgm:pt modelId="{73793556-96AD-4A4E-A286-E45A5D0D7473}" type="pres">
      <dgm:prSet presAssocID="{5632EA0D-45F8-4D9B-9223-962F77C2C388}" presName="sibTrans" presStyleCnt="0"/>
      <dgm:spPr/>
    </dgm:pt>
    <dgm:pt modelId="{3244DFF0-979B-44AD-88B3-91334BA96ED6}" type="pres">
      <dgm:prSet presAssocID="{C903FC6A-7CA4-467B-A401-175F37543060}" presName="compNode" presStyleCnt="0"/>
      <dgm:spPr/>
    </dgm:pt>
    <dgm:pt modelId="{22A7ED9A-3EC3-4125-9AB9-9218D319505A}" type="pres">
      <dgm:prSet presAssocID="{C903FC6A-7CA4-467B-A401-175F37543060}" presName="bgRect" presStyleLbl="bgShp" presStyleIdx="1" presStyleCnt="4"/>
      <dgm:spPr/>
    </dgm:pt>
    <dgm:pt modelId="{71AD688E-5051-46FB-9F01-C9E7822D20D4}" type="pres">
      <dgm:prSet presAssocID="{C903FC6A-7CA4-467B-A401-175F375430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A23F519A-782D-430A-A31D-42C333A84503}" type="pres">
      <dgm:prSet presAssocID="{C903FC6A-7CA4-467B-A401-175F37543060}" presName="spaceRect" presStyleCnt="0"/>
      <dgm:spPr/>
    </dgm:pt>
    <dgm:pt modelId="{3D6733C7-D42C-40B2-8687-439B5CADE891}" type="pres">
      <dgm:prSet presAssocID="{C903FC6A-7CA4-467B-A401-175F37543060}" presName="parTx" presStyleLbl="revTx" presStyleIdx="1" presStyleCnt="4">
        <dgm:presLayoutVars>
          <dgm:chMax val="0"/>
          <dgm:chPref val="0"/>
        </dgm:presLayoutVars>
      </dgm:prSet>
      <dgm:spPr/>
    </dgm:pt>
    <dgm:pt modelId="{E4E430E9-30FB-4885-A757-C337E5FDA1B9}" type="pres">
      <dgm:prSet presAssocID="{B204682A-0BB9-43B1-84D5-CCDEDB1E9847}" presName="sibTrans" presStyleCnt="0"/>
      <dgm:spPr/>
    </dgm:pt>
    <dgm:pt modelId="{788C1C65-2BBC-41CD-B89B-C9E0B5C78499}" type="pres">
      <dgm:prSet presAssocID="{ABABDA97-A3C8-456E-BF22-29E014121C57}" presName="compNode" presStyleCnt="0"/>
      <dgm:spPr/>
    </dgm:pt>
    <dgm:pt modelId="{472B13A4-BF6A-45D1-9572-294FCE340CDE}" type="pres">
      <dgm:prSet presAssocID="{ABABDA97-A3C8-456E-BF22-29E014121C57}" presName="bgRect" presStyleLbl="bgShp" presStyleIdx="2" presStyleCnt="4"/>
      <dgm:spPr/>
    </dgm:pt>
    <dgm:pt modelId="{1DD928FD-A3AD-4AEE-82A3-C492DC9E1AF0}" type="pres">
      <dgm:prSet presAssocID="{ABABDA97-A3C8-456E-BF22-29E014121C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75D71B4A-8487-487E-98EE-98AC8CE0CE81}" type="pres">
      <dgm:prSet presAssocID="{ABABDA97-A3C8-456E-BF22-29E014121C57}" presName="spaceRect" presStyleCnt="0"/>
      <dgm:spPr/>
    </dgm:pt>
    <dgm:pt modelId="{E4BE32B3-0642-4B22-B03F-117091C91D57}" type="pres">
      <dgm:prSet presAssocID="{ABABDA97-A3C8-456E-BF22-29E014121C57}" presName="parTx" presStyleLbl="revTx" presStyleIdx="2" presStyleCnt="4">
        <dgm:presLayoutVars>
          <dgm:chMax val="0"/>
          <dgm:chPref val="0"/>
        </dgm:presLayoutVars>
      </dgm:prSet>
      <dgm:spPr/>
    </dgm:pt>
    <dgm:pt modelId="{BC068FAE-E1F6-45C0-AF41-BBBAF398BCF8}" type="pres">
      <dgm:prSet presAssocID="{1D8D49D3-EAB4-4814-AF61-6402A94AAA72}" presName="sibTrans" presStyleCnt="0"/>
      <dgm:spPr/>
    </dgm:pt>
    <dgm:pt modelId="{B55A559A-ECD1-4291-A84B-673A536336A7}" type="pres">
      <dgm:prSet presAssocID="{4BAD945C-493A-48B9-99A4-DBAFF7A14C75}" presName="compNode" presStyleCnt="0"/>
      <dgm:spPr/>
    </dgm:pt>
    <dgm:pt modelId="{72FA1467-17DD-4239-97FE-BF9AC64BD9F1}" type="pres">
      <dgm:prSet presAssocID="{4BAD945C-493A-48B9-99A4-DBAFF7A14C75}" presName="bgRect" presStyleLbl="bgShp" presStyleIdx="3" presStyleCnt="4"/>
      <dgm:spPr/>
    </dgm:pt>
    <dgm:pt modelId="{264C0608-ABF2-46B4-956C-8698A809CD19}" type="pres">
      <dgm:prSet presAssocID="{4BAD945C-493A-48B9-99A4-DBAFF7A14C7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pper board"/>
        </a:ext>
      </dgm:extLst>
    </dgm:pt>
    <dgm:pt modelId="{428EBDDC-F5A6-4685-A459-62854E8EC975}" type="pres">
      <dgm:prSet presAssocID="{4BAD945C-493A-48B9-99A4-DBAFF7A14C75}" presName="spaceRect" presStyleCnt="0"/>
      <dgm:spPr/>
    </dgm:pt>
    <dgm:pt modelId="{EC3DC4C5-26B6-4C28-8FAB-ADCB1EC82D13}" type="pres">
      <dgm:prSet presAssocID="{4BAD945C-493A-48B9-99A4-DBAFF7A14C75}" presName="parTx" presStyleLbl="revTx" presStyleIdx="3" presStyleCnt="4">
        <dgm:presLayoutVars>
          <dgm:chMax val="0"/>
          <dgm:chPref val="0"/>
        </dgm:presLayoutVars>
      </dgm:prSet>
      <dgm:spPr/>
    </dgm:pt>
  </dgm:ptLst>
  <dgm:cxnLst>
    <dgm:cxn modelId="{CDEB5F20-F6D2-40F2-98D6-329DE80B405B}" type="presOf" srcId="{ABABDA97-A3C8-456E-BF22-29E014121C57}" destId="{E4BE32B3-0642-4B22-B03F-117091C91D57}" srcOrd="0" destOrd="0" presId="urn:microsoft.com/office/officeart/2018/2/layout/IconVerticalSolidList"/>
    <dgm:cxn modelId="{E8B57B3A-40D2-4F26-A7B2-B36DE65679BB}" srcId="{74386877-00E2-456B-A155-DC7D176DA2ED}" destId="{F1D96A2E-8E17-4D56-BAEB-33AB284628FE}" srcOrd="0" destOrd="0" parTransId="{4A46B18C-D1ED-4675-987B-D92B101C355E}" sibTransId="{5632EA0D-45F8-4D9B-9223-962F77C2C388}"/>
    <dgm:cxn modelId="{EB4A8B57-CFB1-45CF-A6BE-CEE1C7BB096A}" srcId="{74386877-00E2-456B-A155-DC7D176DA2ED}" destId="{C903FC6A-7CA4-467B-A401-175F37543060}" srcOrd="1" destOrd="0" parTransId="{A1408CE6-B000-4B20-A5F7-FE36E8436198}" sibTransId="{B204682A-0BB9-43B1-84D5-CCDEDB1E9847}"/>
    <dgm:cxn modelId="{27C5C992-1A81-469C-A9F9-8F015E4D34A8}" type="presOf" srcId="{74386877-00E2-456B-A155-DC7D176DA2ED}" destId="{F89DDE57-151E-4022-9A25-A7A86C08FC5C}" srcOrd="0" destOrd="0" presId="urn:microsoft.com/office/officeart/2018/2/layout/IconVerticalSolidList"/>
    <dgm:cxn modelId="{7D4BB4A4-8B54-43D2-8951-6FE38CD5D06E}" srcId="{74386877-00E2-456B-A155-DC7D176DA2ED}" destId="{ABABDA97-A3C8-456E-BF22-29E014121C57}" srcOrd="2" destOrd="0" parTransId="{ABC6BD70-D95C-4D5E-97AB-B258A57FAC9F}" sibTransId="{1D8D49D3-EAB4-4814-AF61-6402A94AAA72}"/>
    <dgm:cxn modelId="{5A3DDCC1-9DD6-424C-82CB-53FBE4AB35F3}" type="presOf" srcId="{F1D96A2E-8E17-4D56-BAEB-33AB284628FE}" destId="{53D5EDA0-02E3-4041-B712-74C921C66D60}" srcOrd="0" destOrd="0" presId="urn:microsoft.com/office/officeart/2018/2/layout/IconVerticalSolidList"/>
    <dgm:cxn modelId="{DB1D14C3-9F11-4832-88DF-ACB63C12D215}" type="presOf" srcId="{4BAD945C-493A-48B9-99A4-DBAFF7A14C75}" destId="{EC3DC4C5-26B6-4C28-8FAB-ADCB1EC82D13}" srcOrd="0" destOrd="0" presId="urn:microsoft.com/office/officeart/2018/2/layout/IconVerticalSolidList"/>
    <dgm:cxn modelId="{4A3269CB-0440-4D2E-AF4B-540B751328CA}" srcId="{74386877-00E2-456B-A155-DC7D176DA2ED}" destId="{4BAD945C-493A-48B9-99A4-DBAFF7A14C75}" srcOrd="3" destOrd="0" parTransId="{74FC8BA8-5DFE-4E43-8639-8A2F30566C9A}" sibTransId="{CC8A1020-A996-4B55-AEB3-9453A7ECA7EA}"/>
    <dgm:cxn modelId="{9D952DDE-5517-475C-8586-CD7961F0F24C}" type="presOf" srcId="{C903FC6A-7CA4-467B-A401-175F37543060}" destId="{3D6733C7-D42C-40B2-8687-439B5CADE891}" srcOrd="0" destOrd="0" presId="urn:microsoft.com/office/officeart/2018/2/layout/IconVerticalSolidList"/>
    <dgm:cxn modelId="{5652D896-FD25-4163-9B65-DEA46CA1D4CF}" type="presParOf" srcId="{F89DDE57-151E-4022-9A25-A7A86C08FC5C}" destId="{D723089A-8916-4030-9796-D0A92E2A568A}" srcOrd="0" destOrd="0" presId="urn:microsoft.com/office/officeart/2018/2/layout/IconVerticalSolidList"/>
    <dgm:cxn modelId="{9FF4E6E4-C702-4033-A66A-F222A3C7A21D}" type="presParOf" srcId="{D723089A-8916-4030-9796-D0A92E2A568A}" destId="{FD9D3674-0640-4ECB-8E96-2D78B2CFB90E}" srcOrd="0" destOrd="0" presId="urn:microsoft.com/office/officeart/2018/2/layout/IconVerticalSolidList"/>
    <dgm:cxn modelId="{2132C257-9464-469A-BD90-998081FBC7C8}" type="presParOf" srcId="{D723089A-8916-4030-9796-D0A92E2A568A}" destId="{5799CCDD-FB92-4DFA-9A8E-70C68B063D2D}" srcOrd="1" destOrd="0" presId="urn:microsoft.com/office/officeart/2018/2/layout/IconVerticalSolidList"/>
    <dgm:cxn modelId="{4C5D458F-A54A-4FDA-ABAD-59660AF9349F}" type="presParOf" srcId="{D723089A-8916-4030-9796-D0A92E2A568A}" destId="{52FF0407-AED3-403F-85D9-1DA8023DA4ED}" srcOrd="2" destOrd="0" presId="urn:microsoft.com/office/officeart/2018/2/layout/IconVerticalSolidList"/>
    <dgm:cxn modelId="{A88DF078-674C-4FC1-9134-D5C378622846}" type="presParOf" srcId="{D723089A-8916-4030-9796-D0A92E2A568A}" destId="{53D5EDA0-02E3-4041-B712-74C921C66D60}" srcOrd="3" destOrd="0" presId="urn:microsoft.com/office/officeart/2018/2/layout/IconVerticalSolidList"/>
    <dgm:cxn modelId="{48171B70-8BEC-4EF8-93E1-B7C9074F69D2}" type="presParOf" srcId="{F89DDE57-151E-4022-9A25-A7A86C08FC5C}" destId="{73793556-96AD-4A4E-A286-E45A5D0D7473}" srcOrd="1" destOrd="0" presId="urn:microsoft.com/office/officeart/2018/2/layout/IconVerticalSolidList"/>
    <dgm:cxn modelId="{104C3893-9720-4938-9AC9-424C4EE159CB}" type="presParOf" srcId="{F89DDE57-151E-4022-9A25-A7A86C08FC5C}" destId="{3244DFF0-979B-44AD-88B3-91334BA96ED6}" srcOrd="2" destOrd="0" presId="urn:microsoft.com/office/officeart/2018/2/layout/IconVerticalSolidList"/>
    <dgm:cxn modelId="{9DFD6D6B-46FB-4206-BF82-33160E876E6F}" type="presParOf" srcId="{3244DFF0-979B-44AD-88B3-91334BA96ED6}" destId="{22A7ED9A-3EC3-4125-9AB9-9218D319505A}" srcOrd="0" destOrd="0" presId="urn:microsoft.com/office/officeart/2018/2/layout/IconVerticalSolidList"/>
    <dgm:cxn modelId="{E53377E1-B9E5-401A-BC64-F75E859010E8}" type="presParOf" srcId="{3244DFF0-979B-44AD-88B3-91334BA96ED6}" destId="{71AD688E-5051-46FB-9F01-C9E7822D20D4}" srcOrd="1" destOrd="0" presId="urn:microsoft.com/office/officeart/2018/2/layout/IconVerticalSolidList"/>
    <dgm:cxn modelId="{96DC8C16-2C9E-4B21-9C2E-2614B5BBE100}" type="presParOf" srcId="{3244DFF0-979B-44AD-88B3-91334BA96ED6}" destId="{A23F519A-782D-430A-A31D-42C333A84503}" srcOrd="2" destOrd="0" presId="urn:microsoft.com/office/officeart/2018/2/layout/IconVerticalSolidList"/>
    <dgm:cxn modelId="{00AB9395-036A-4DB6-92D6-F6951E5279BF}" type="presParOf" srcId="{3244DFF0-979B-44AD-88B3-91334BA96ED6}" destId="{3D6733C7-D42C-40B2-8687-439B5CADE891}" srcOrd="3" destOrd="0" presId="urn:microsoft.com/office/officeart/2018/2/layout/IconVerticalSolidList"/>
    <dgm:cxn modelId="{AE8207E1-888D-4D4D-A671-192F5CEE9633}" type="presParOf" srcId="{F89DDE57-151E-4022-9A25-A7A86C08FC5C}" destId="{E4E430E9-30FB-4885-A757-C337E5FDA1B9}" srcOrd="3" destOrd="0" presId="urn:microsoft.com/office/officeart/2018/2/layout/IconVerticalSolidList"/>
    <dgm:cxn modelId="{1A10EFC6-D439-49B8-9C4E-105AB4DA02E3}" type="presParOf" srcId="{F89DDE57-151E-4022-9A25-A7A86C08FC5C}" destId="{788C1C65-2BBC-41CD-B89B-C9E0B5C78499}" srcOrd="4" destOrd="0" presId="urn:microsoft.com/office/officeart/2018/2/layout/IconVerticalSolidList"/>
    <dgm:cxn modelId="{C8CFB2CF-347F-4ED9-B0D8-FCC2846E8AA8}" type="presParOf" srcId="{788C1C65-2BBC-41CD-B89B-C9E0B5C78499}" destId="{472B13A4-BF6A-45D1-9572-294FCE340CDE}" srcOrd="0" destOrd="0" presId="urn:microsoft.com/office/officeart/2018/2/layout/IconVerticalSolidList"/>
    <dgm:cxn modelId="{547B898A-A936-4D0E-ABA0-C45E14A4AD82}" type="presParOf" srcId="{788C1C65-2BBC-41CD-B89B-C9E0B5C78499}" destId="{1DD928FD-A3AD-4AEE-82A3-C492DC9E1AF0}" srcOrd="1" destOrd="0" presId="urn:microsoft.com/office/officeart/2018/2/layout/IconVerticalSolidList"/>
    <dgm:cxn modelId="{CB73C531-81D4-400C-BD96-F81825DFA7AF}" type="presParOf" srcId="{788C1C65-2BBC-41CD-B89B-C9E0B5C78499}" destId="{75D71B4A-8487-487E-98EE-98AC8CE0CE81}" srcOrd="2" destOrd="0" presId="urn:microsoft.com/office/officeart/2018/2/layout/IconVerticalSolidList"/>
    <dgm:cxn modelId="{1304E8DA-049B-458F-A30E-A3CD616DB786}" type="presParOf" srcId="{788C1C65-2BBC-41CD-B89B-C9E0B5C78499}" destId="{E4BE32B3-0642-4B22-B03F-117091C91D57}" srcOrd="3" destOrd="0" presId="urn:microsoft.com/office/officeart/2018/2/layout/IconVerticalSolidList"/>
    <dgm:cxn modelId="{FB036747-6C6C-452D-9E22-A55FF650EB52}" type="presParOf" srcId="{F89DDE57-151E-4022-9A25-A7A86C08FC5C}" destId="{BC068FAE-E1F6-45C0-AF41-BBBAF398BCF8}" srcOrd="5" destOrd="0" presId="urn:microsoft.com/office/officeart/2018/2/layout/IconVerticalSolidList"/>
    <dgm:cxn modelId="{2750A7BC-CD7A-4EF4-B16F-337AADF2433C}" type="presParOf" srcId="{F89DDE57-151E-4022-9A25-A7A86C08FC5C}" destId="{B55A559A-ECD1-4291-A84B-673A536336A7}" srcOrd="6" destOrd="0" presId="urn:microsoft.com/office/officeart/2018/2/layout/IconVerticalSolidList"/>
    <dgm:cxn modelId="{E9F478B9-5E6D-401F-90D2-98E465CA91B5}" type="presParOf" srcId="{B55A559A-ECD1-4291-A84B-673A536336A7}" destId="{72FA1467-17DD-4239-97FE-BF9AC64BD9F1}" srcOrd="0" destOrd="0" presId="urn:microsoft.com/office/officeart/2018/2/layout/IconVerticalSolidList"/>
    <dgm:cxn modelId="{9D5078BF-DA8E-455E-B36B-8BAC450209D2}" type="presParOf" srcId="{B55A559A-ECD1-4291-A84B-673A536336A7}" destId="{264C0608-ABF2-46B4-956C-8698A809CD19}" srcOrd="1" destOrd="0" presId="urn:microsoft.com/office/officeart/2018/2/layout/IconVerticalSolidList"/>
    <dgm:cxn modelId="{49A006A1-CC0F-4CF0-AC46-67D7243BA4AB}" type="presParOf" srcId="{B55A559A-ECD1-4291-A84B-673A536336A7}" destId="{428EBDDC-F5A6-4685-A459-62854E8EC975}" srcOrd="2" destOrd="0" presId="urn:microsoft.com/office/officeart/2018/2/layout/IconVerticalSolidList"/>
    <dgm:cxn modelId="{5FBA11E8-66C5-48EB-B903-3A2E1723DE30}" type="presParOf" srcId="{B55A559A-ECD1-4291-A84B-673A536336A7}" destId="{EC3DC4C5-26B6-4C28-8FAB-ADCB1EC82D1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780DA2-64B1-47FD-BEEB-EC589E5FAC44}"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FA1280BF-E1FC-49CE-8E29-534482EAF704}">
      <dgm:prSet/>
      <dgm:spPr/>
      <dgm:t>
        <a:bodyPr/>
        <a:lstStyle/>
        <a:p>
          <a:r>
            <a:rPr lang="en-US" b="1" dirty="0"/>
            <a:t>Arrival: </a:t>
          </a:r>
          <a:r>
            <a:rPr lang="en-US" dirty="0"/>
            <a:t>Please arrive at the CNSC lobby at least 15 minutes before your session begins to sign in at the Commissionaires Desk.</a:t>
          </a:r>
        </a:p>
      </dgm:t>
    </dgm:pt>
    <dgm:pt modelId="{9EB1AE40-FFB6-4B3A-B2B1-CB74DE5C0A0E}" type="parTrans" cxnId="{8FE52DB8-3E3F-4899-8C94-A638663A3D7F}">
      <dgm:prSet/>
      <dgm:spPr/>
      <dgm:t>
        <a:bodyPr/>
        <a:lstStyle/>
        <a:p>
          <a:endParaRPr lang="en-US"/>
        </a:p>
      </dgm:t>
    </dgm:pt>
    <dgm:pt modelId="{4ACA231C-DE86-48E7-AA82-E7F8F67C5A3F}" type="sibTrans" cxnId="{8FE52DB8-3E3F-4899-8C94-A638663A3D7F}">
      <dgm:prSet/>
      <dgm:spPr/>
      <dgm:t>
        <a:bodyPr/>
        <a:lstStyle/>
        <a:p>
          <a:endParaRPr lang="en-US"/>
        </a:p>
      </dgm:t>
    </dgm:pt>
    <dgm:pt modelId="{5BD0B54F-F20E-4E15-B138-51453C453348}">
      <dgm:prSet/>
      <dgm:spPr/>
      <dgm:t>
        <a:bodyPr/>
        <a:lstStyle/>
        <a:p>
          <a:r>
            <a:rPr lang="en-US" b="1" dirty="0"/>
            <a:t>14</a:t>
          </a:r>
          <a:r>
            <a:rPr lang="en-US" b="1" baseline="30000" dirty="0"/>
            <a:t>th</a:t>
          </a:r>
          <a:r>
            <a:rPr lang="en-US" b="1" dirty="0"/>
            <a:t> Floor Access: </a:t>
          </a:r>
          <a:r>
            <a:rPr lang="en-US" dirty="0"/>
            <a:t>For meetings on the 14</a:t>
          </a:r>
          <a:r>
            <a:rPr lang="en-US" baseline="30000" dirty="0"/>
            <a:t>th</a:t>
          </a:r>
          <a:r>
            <a:rPr lang="en-US" dirty="0"/>
            <a:t> floor, a Commissionaire or CNSC staff member will escort you up.</a:t>
          </a:r>
        </a:p>
      </dgm:t>
    </dgm:pt>
    <dgm:pt modelId="{A6537F07-0AB8-42E3-A9AA-5AB864FF9A92}" type="parTrans" cxnId="{0AAFC2EA-4ADA-4FDF-AF0F-DE288E640012}">
      <dgm:prSet/>
      <dgm:spPr/>
      <dgm:t>
        <a:bodyPr/>
        <a:lstStyle/>
        <a:p>
          <a:endParaRPr lang="en-US"/>
        </a:p>
      </dgm:t>
    </dgm:pt>
    <dgm:pt modelId="{7CC840C7-6D83-4110-A54B-52DA8A194140}" type="sibTrans" cxnId="{0AAFC2EA-4ADA-4FDF-AF0F-DE288E640012}">
      <dgm:prSet/>
      <dgm:spPr/>
      <dgm:t>
        <a:bodyPr/>
        <a:lstStyle/>
        <a:p>
          <a:endParaRPr lang="en-US"/>
        </a:p>
      </dgm:t>
    </dgm:pt>
    <dgm:pt modelId="{EDE058CC-CF76-465F-90BC-373D0362CB88}">
      <dgm:prSet/>
      <dgm:spPr/>
      <dgm:t>
        <a:bodyPr/>
        <a:lstStyle/>
        <a:p>
          <a:r>
            <a:rPr lang="en-US" b="1" dirty="0"/>
            <a:t>Escorting Requirement: </a:t>
          </a:r>
          <a:r>
            <a:rPr lang="en-US" dirty="0"/>
            <a:t>External visitors must </a:t>
          </a:r>
          <a:r>
            <a:rPr lang="en-CA" dirty="0"/>
            <a:t>always be accompanied by CNSC staff</a:t>
          </a:r>
          <a:r>
            <a:rPr lang="en-US" dirty="0"/>
            <a:t> within secure areas (including the 14</a:t>
          </a:r>
          <a:r>
            <a:rPr lang="en-US" baseline="30000" dirty="0"/>
            <a:t>th</a:t>
          </a:r>
          <a:r>
            <a:rPr lang="en-US" dirty="0"/>
            <a:t> floor).</a:t>
          </a:r>
        </a:p>
      </dgm:t>
    </dgm:pt>
    <dgm:pt modelId="{D7F88BD9-C314-4329-B649-2266784D0C37}" type="parTrans" cxnId="{3C537438-CFB1-4315-A4C5-6D81907320A9}">
      <dgm:prSet/>
      <dgm:spPr/>
      <dgm:t>
        <a:bodyPr/>
        <a:lstStyle/>
        <a:p>
          <a:endParaRPr lang="en-US"/>
        </a:p>
      </dgm:t>
    </dgm:pt>
    <dgm:pt modelId="{86430550-13FC-459F-BB5D-A935AD953B36}" type="sibTrans" cxnId="{3C537438-CFB1-4315-A4C5-6D81907320A9}">
      <dgm:prSet/>
      <dgm:spPr/>
      <dgm:t>
        <a:bodyPr/>
        <a:lstStyle/>
        <a:p>
          <a:endParaRPr lang="en-US"/>
        </a:p>
      </dgm:t>
    </dgm:pt>
    <dgm:pt modelId="{3E0BC9E1-A0F0-4F5F-BADA-571134068FBD}">
      <dgm:prSet/>
      <dgm:spPr/>
      <dgm:t>
        <a:bodyPr/>
        <a:lstStyle/>
        <a:p>
          <a:r>
            <a:rPr lang="en-US" b="1" dirty="0"/>
            <a:t>Stepping Away: </a:t>
          </a:r>
          <a:r>
            <a:rPr lang="en-CA" dirty="0"/>
            <a:t>If you need to step away while in the secured area, please inform the organizing team to be escorted.</a:t>
          </a:r>
          <a:endParaRPr lang="en-US" dirty="0"/>
        </a:p>
      </dgm:t>
    </dgm:pt>
    <dgm:pt modelId="{B107AD8F-98BB-466C-AA84-09427D8DF8C2}" type="parTrans" cxnId="{B4A453C6-7C7D-43D6-B595-B201BEDB3DBC}">
      <dgm:prSet/>
      <dgm:spPr/>
      <dgm:t>
        <a:bodyPr/>
        <a:lstStyle/>
        <a:p>
          <a:endParaRPr lang="en-US"/>
        </a:p>
      </dgm:t>
    </dgm:pt>
    <dgm:pt modelId="{096B663A-15FA-41E7-A1E3-F5D6298787CC}" type="sibTrans" cxnId="{B4A453C6-7C7D-43D6-B595-B201BEDB3DBC}">
      <dgm:prSet/>
      <dgm:spPr/>
      <dgm:t>
        <a:bodyPr/>
        <a:lstStyle/>
        <a:p>
          <a:endParaRPr lang="en-US"/>
        </a:p>
      </dgm:t>
    </dgm:pt>
    <dgm:pt modelId="{BA7195C1-3701-4DBC-9610-45325C46E0C5}">
      <dgm:prSet custT="1"/>
      <dgm:spPr/>
      <dgm:t>
        <a:bodyPr/>
        <a:lstStyle/>
        <a:p>
          <a:r>
            <a:rPr lang="en-CA" sz="2300" b="1" dirty="0"/>
            <a:t>Visitor Pass: </a:t>
          </a:r>
          <a:r>
            <a:rPr lang="en-CA" sz="2300" dirty="0"/>
            <a:t>Ensure your visitor pass is always clearly visible while inside the CNSC building. </a:t>
          </a:r>
          <a:endParaRPr lang="en-US" sz="2300" dirty="0"/>
        </a:p>
      </dgm:t>
    </dgm:pt>
    <dgm:pt modelId="{A74A7D64-AEE2-4CB8-BD99-E9B0681827ED}" type="parTrans" cxnId="{45FB84E8-CECF-422B-B256-DF3413F4537B}">
      <dgm:prSet/>
      <dgm:spPr/>
      <dgm:t>
        <a:bodyPr/>
        <a:lstStyle/>
        <a:p>
          <a:endParaRPr lang="en-US"/>
        </a:p>
      </dgm:t>
    </dgm:pt>
    <dgm:pt modelId="{57065A39-0F91-4274-ADBE-D1BAA0903F96}" type="sibTrans" cxnId="{45FB84E8-CECF-422B-B256-DF3413F4537B}">
      <dgm:prSet/>
      <dgm:spPr/>
      <dgm:t>
        <a:bodyPr/>
        <a:lstStyle/>
        <a:p>
          <a:endParaRPr lang="en-US"/>
        </a:p>
      </dgm:t>
    </dgm:pt>
    <dgm:pt modelId="{C76449B8-91D2-4F3A-BD2A-BC3842F624ED}" type="pres">
      <dgm:prSet presAssocID="{E4780DA2-64B1-47FD-BEEB-EC589E5FAC44}" presName="vert0" presStyleCnt="0">
        <dgm:presLayoutVars>
          <dgm:dir/>
          <dgm:animOne val="branch"/>
          <dgm:animLvl val="lvl"/>
        </dgm:presLayoutVars>
      </dgm:prSet>
      <dgm:spPr/>
    </dgm:pt>
    <dgm:pt modelId="{CD316D2C-460A-48B7-B9BD-B9A051B0DC29}" type="pres">
      <dgm:prSet presAssocID="{FA1280BF-E1FC-49CE-8E29-534482EAF704}" presName="thickLine" presStyleLbl="alignNode1" presStyleIdx="0" presStyleCnt="5"/>
      <dgm:spPr/>
    </dgm:pt>
    <dgm:pt modelId="{C5BCBFCA-3722-4652-8AFC-AD44A9168619}" type="pres">
      <dgm:prSet presAssocID="{FA1280BF-E1FC-49CE-8E29-534482EAF704}" presName="horz1" presStyleCnt="0"/>
      <dgm:spPr/>
    </dgm:pt>
    <dgm:pt modelId="{70AB409D-2F39-441C-89AF-C2A65DF7E041}" type="pres">
      <dgm:prSet presAssocID="{FA1280BF-E1FC-49CE-8E29-534482EAF704}" presName="tx1" presStyleLbl="revTx" presStyleIdx="0" presStyleCnt="5"/>
      <dgm:spPr/>
    </dgm:pt>
    <dgm:pt modelId="{04C7F9A0-5FFE-413E-81C6-544F6127D5E3}" type="pres">
      <dgm:prSet presAssocID="{FA1280BF-E1FC-49CE-8E29-534482EAF704}" presName="vert1" presStyleCnt="0"/>
      <dgm:spPr/>
    </dgm:pt>
    <dgm:pt modelId="{2D0675B4-7D4A-4CCE-B913-56A7995DD320}" type="pres">
      <dgm:prSet presAssocID="{5BD0B54F-F20E-4E15-B138-51453C453348}" presName="thickLine" presStyleLbl="alignNode1" presStyleIdx="1" presStyleCnt="5"/>
      <dgm:spPr/>
    </dgm:pt>
    <dgm:pt modelId="{C70A1348-5196-4861-824B-4C7901D14BBC}" type="pres">
      <dgm:prSet presAssocID="{5BD0B54F-F20E-4E15-B138-51453C453348}" presName="horz1" presStyleCnt="0"/>
      <dgm:spPr/>
    </dgm:pt>
    <dgm:pt modelId="{48618D83-9651-4D9F-8D75-C0E8BFE9D71A}" type="pres">
      <dgm:prSet presAssocID="{5BD0B54F-F20E-4E15-B138-51453C453348}" presName="tx1" presStyleLbl="revTx" presStyleIdx="1" presStyleCnt="5"/>
      <dgm:spPr/>
    </dgm:pt>
    <dgm:pt modelId="{0634DFDE-1064-4367-96E8-EF777A502479}" type="pres">
      <dgm:prSet presAssocID="{5BD0B54F-F20E-4E15-B138-51453C453348}" presName="vert1" presStyleCnt="0"/>
      <dgm:spPr/>
    </dgm:pt>
    <dgm:pt modelId="{16FC5238-00F8-42BD-9B91-1F16B20B65CE}" type="pres">
      <dgm:prSet presAssocID="{EDE058CC-CF76-465F-90BC-373D0362CB88}" presName="thickLine" presStyleLbl="alignNode1" presStyleIdx="2" presStyleCnt="5"/>
      <dgm:spPr/>
    </dgm:pt>
    <dgm:pt modelId="{1B9595F6-3D1C-4736-9C63-D9CB4189305C}" type="pres">
      <dgm:prSet presAssocID="{EDE058CC-CF76-465F-90BC-373D0362CB88}" presName="horz1" presStyleCnt="0"/>
      <dgm:spPr/>
    </dgm:pt>
    <dgm:pt modelId="{75B305F3-00DC-4697-863D-E4AF7ADBE7A3}" type="pres">
      <dgm:prSet presAssocID="{EDE058CC-CF76-465F-90BC-373D0362CB88}" presName="tx1" presStyleLbl="revTx" presStyleIdx="2" presStyleCnt="5"/>
      <dgm:spPr/>
    </dgm:pt>
    <dgm:pt modelId="{E7C7E6ED-7C4D-493A-920D-02950029D16D}" type="pres">
      <dgm:prSet presAssocID="{EDE058CC-CF76-465F-90BC-373D0362CB88}" presName="vert1" presStyleCnt="0"/>
      <dgm:spPr/>
    </dgm:pt>
    <dgm:pt modelId="{E9255EF1-A7CD-4F84-AF82-331C499AF8CC}" type="pres">
      <dgm:prSet presAssocID="{3E0BC9E1-A0F0-4F5F-BADA-571134068FBD}" presName="thickLine" presStyleLbl="alignNode1" presStyleIdx="3" presStyleCnt="5"/>
      <dgm:spPr/>
    </dgm:pt>
    <dgm:pt modelId="{AD5045E6-699C-4A5B-BDCF-5236DDC9C067}" type="pres">
      <dgm:prSet presAssocID="{3E0BC9E1-A0F0-4F5F-BADA-571134068FBD}" presName="horz1" presStyleCnt="0"/>
      <dgm:spPr/>
    </dgm:pt>
    <dgm:pt modelId="{219B0F6C-6B9A-4BC6-BD1E-3725E20636D1}" type="pres">
      <dgm:prSet presAssocID="{3E0BC9E1-A0F0-4F5F-BADA-571134068FBD}" presName="tx1" presStyleLbl="revTx" presStyleIdx="3" presStyleCnt="5"/>
      <dgm:spPr/>
    </dgm:pt>
    <dgm:pt modelId="{32F4E23D-BBC3-4458-8A80-9B34707A919F}" type="pres">
      <dgm:prSet presAssocID="{3E0BC9E1-A0F0-4F5F-BADA-571134068FBD}" presName="vert1" presStyleCnt="0"/>
      <dgm:spPr/>
    </dgm:pt>
    <dgm:pt modelId="{FCE1D64E-70FB-4B4C-9AC2-43853CAD11FC}" type="pres">
      <dgm:prSet presAssocID="{BA7195C1-3701-4DBC-9610-45325C46E0C5}" presName="thickLine" presStyleLbl="alignNode1" presStyleIdx="4" presStyleCnt="5"/>
      <dgm:spPr/>
    </dgm:pt>
    <dgm:pt modelId="{06A27A7E-F972-489D-955B-CF5CB11A1F3E}" type="pres">
      <dgm:prSet presAssocID="{BA7195C1-3701-4DBC-9610-45325C46E0C5}" presName="horz1" presStyleCnt="0"/>
      <dgm:spPr/>
    </dgm:pt>
    <dgm:pt modelId="{15AF7855-B0CF-4FD1-9CCB-3706C7243112}" type="pres">
      <dgm:prSet presAssocID="{BA7195C1-3701-4DBC-9610-45325C46E0C5}" presName="tx1" presStyleLbl="revTx" presStyleIdx="4" presStyleCnt="5" custScaleY="100122"/>
      <dgm:spPr/>
    </dgm:pt>
    <dgm:pt modelId="{754B7284-3ED3-4535-A49B-8A8F23BD8BBC}" type="pres">
      <dgm:prSet presAssocID="{BA7195C1-3701-4DBC-9610-45325C46E0C5}" presName="vert1" presStyleCnt="0"/>
      <dgm:spPr/>
    </dgm:pt>
  </dgm:ptLst>
  <dgm:cxnLst>
    <dgm:cxn modelId="{89AF6505-E0FE-47D5-B515-3E14C2D01340}" type="presOf" srcId="{3E0BC9E1-A0F0-4F5F-BADA-571134068FBD}" destId="{219B0F6C-6B9A-4BC6-BD1E-3725E20636D1}" srcOrd="0" destOrd="0" presId="urn:microsoft.com/office/officeart/2008/layout/LinedList"/>
    <dgm:cxn modelId="{7F587610-92D5-4702-B91B-FCC2E774CB5C}" type="presOf" srcId="{BA7195C1-3701-4DBC-9610-45325C46E0C5}" destId="{15AF7855-B0CF-4FD1-9CCB-3706C7243112}" srcOrd="0" destOrd="0" presId="urn:microsoft.com/office/officeart/2008/layout/LinedList"/>
    <dgm:cxn modelId="{3C537438-CFB1-4315-A4C5-6D81907320A9}" srcId="{E4780DA2-64B1-47FD-BEEB-EC589E5FAC44}" destId="{EDE058CC-CF76-465F-90BC-373D0362CB88}" srcOrd="2" destOrd="0" parTransId="{D7F88BD9-C314-4329-B649-2266784D0C37}" sibTransId="{86430550-13FC-459F-BB5D-A935AD953B36}"/>
    <dgm:cxn modelId="{CF8C2E3D-78A7-4605-A84B-02962A579F65}" type="presOf" srcId="{EDE058CC-CF76-465F-90BC-373D0362CB88}" destId="{75B305F3-00DC-4697-863D-E4AF7ADBE7A3}" srcOrd="0" destOrd="0" presId="urn:microsoft.com/office/officeart/2008/layout/LinedList"/>
    <dgm:cxn modelId="{1E308F74-575D-465B-B350-C86757B790F3}" type="presOf" srcId="{FA1280BF-E1FC-49CE-8E29-534482EAF704}" destId="{70AB409D-2F39-441C-89AF-C2A65DF7E041}" srcOrd="0" destOrd="0" presId="urn:microsoft.com/office/officeart/2008/layout/LinedList"/>
    <dgm:cxn modelId="{13D4B9AF-589C-41E1-84B4-15739B5485AE}" type="presOf" srcId="{5BD0B54F-F20E-4E15-B138-51453C453348}" destId="{48618D83-9651-4D9F-8D75-C0E8BFE9D71A}" srcOrd="0" destOrd="0" presId="urn:microsoft.com/office/officeart/2008/layout/LinedList"/>
    <dgm:cxn modelId="{8FE52DB8-3E3F-4899-8C94-A638663A3D7F}" srcId="{E4780DA2-64B1-47FD-BEEB-EC589E5FAC44}" destId="{FA1280BF-E1FC-49CE-8E29-534482EAF704}" srcOrd="0" destOrd="0" parTransId="{9EB1AE40-FFB6-4B3A-B2B1-CB74DE5C0A0E}" sibTransId="{4ACA231C-DE86-48E7-AA82-E7F8F67C5A3F}"/>
    <dgm:cxn modelId="{B4A453C6-7C7D-43D6-B595-B201BEDB3DBC}" srcId="{E4780DA2-64B1-47FD-BEEB-EC589E5FAC44}" destId="{3E0BC9E1-A0F0-4F5F-BADA-571134068FBD}" srcOrd="3" destOrd="0" parTransId="{B107AD8F-98BB-466C-AA84-09427D8DF8C2}" sibTransId="{096B663A-15FA-41E7-A1E3-F5D6298787CC}"/>
    <dgm:cxn modelId="{2839B3D8-F4D1-42E4-9AA2-D63E54D4E68A}" type="presOf" srcId="{E4780DA2-64B1-47FD-BEEB-EC589E5FAC44}" destId="{C76449B8-91D2-4F3A-BD2A-BC3842F624ED}" srcOrd="0" destOrd="0" presId="urn:microsoft.com/office/officeart/2008/layout/LinedList"/>
    <dgm:cxn modelId="{45FB84E8-CECF-422B-B256-DF3413F4537B}" srcId="{E4780DA2-64B1-47FD-BEEB-EC589E5FAC44}" destId="{BA7195C1-3701-4DBC-9610-45325C46E0C5}" srcOrd="4" destOrd="0" parTransId="{A74A7D64-AEE2-4CB8-BD99-E9B0681827ED}" sibTransId="{57065A39-0F91-4274-ADBE-D1BAA0903F96}"/>
    <dgm:cxn modelId="{0AAFC2EA-4ADA-4FDF-AF0F-DE288E640012}" srcId="{E4780DA2-64B1-47FD-BEEB-EC589E5FAC44}" destId="{5BD0B54F-F20E-4E15-B138-51453C453348}" srcOrd="1" destOrd="0" parTransId="{A6537F07-0AB8-42E3-A9AA-5AB864FF9A92}" sibTransId="{7CC840C7-6D83-4110-A54B-52DA8A194140}"/>
    <dgm:cxn modelId="{245AEFBE-C90A-4910-9855-F59650FCDD1C}" type="presParOf" srcId="{C76449B8-91D2-4F3A-BD2A-BC3842F624ED}" destId="{CD316D2C-460A-48B7-B9BD-B9A051B0DC29}" srcOrd="0" destOrd="0" presId="urn:microsoft.com/office/officeart/2008/layout/LinedList"/>
    <dgm:cxn modelId="{2B7CD74E-3623-498F-9615-5A5B73F2D6AB}" type="presParOf" srcId="{C76449B8-91D2-4F3A-BD2A-BC3842F624ED}" destId="{C5BCBFCA-3722-4652-8AFC-AD44A9168619}" srcOrd="1" destOrd="0" presId="urn:microsoft.com/office/officeart/2008/layout/LinedList"/>
    <dgm:cxn modelId="{61B6ECFE-092D-4E05-8479-3D06CEDE324A}" type="presParOf" srcId="{C5BCBFCA-3722-4652-8AFC-AD44A9168619}" destId="{70AB409D-2F39-441C-89AF-C2A65DF7E041}" srcOrd="0" destOrd="0" presId="urn:microsoft.com/office/officeart/2008/layout/LinedList"/>
    <dgm:cxn modelId="{5B1AB551-CEF6-40C2-B301-87F4E0254077}" type="presParOf" srcId="{C5BCBFCA-3722-4652-8AFC-AD44A9168619}" destId="{04C7F9A0-5FFE-413E-81C6-544F6127D5E3}" srcOrd="1" destOrd="0" presId="urn:microsoft.com/office/officeart/2008/layout/LinedList"/>
    <dgm:cxn modelId="{101CFBCC-1D4D-43C5-A027-14E3412B3B88}" type="presParOf" srcId="{C76449B8-91D2-4F3A-BD2A-BC3842F624ED}" destId="{2D0675B4-7D4A-4CCE-B913-56A7995DD320}" srcOrd="2" destOrd="0" presId="urn:microsoft.com/office/officeart/2008/layout/LinedList"/>
    <dgm:cxn modelId="{3E0B87F8-910A-4C2D-BF40-BC28457C605B}" type="presParOf" srcId="{C76449B8-91D2-4F3A-BD2A-BC3842F624ED}" destId="{C70A1348-5196-4861-824B-4C7901D14BBC}" srcOrd="3" destOrd="0" presId="urn:microsoft.com/office/officeart/2008/layout/LinedList"/>
    <dgm:cxn modelId="{58E1C6F1-A226-4594-8E96-F7B2DC0A818A}" type="presParOf" srcId="{C70A1348-5196-4861-824B-4C7901D14BBC}" destId="{48618D83-9651-4D9F-8D75-C0E8BFE9D71A}" srcOrd="0" destOrd="0" presId="urn:microsoft.com/office/officeart/2008/layout/LinedList"/>
    <dgm:cxn modelId="{7A77C99A-FBA8-47C1-8BBD-2E7D8DDA3003}" type="presParOf" srcId="{C70A1348-5196-4861-824B-4C7901D14BBC}" destId="{0634DFDE-1064-4367-96E8-EF777A502479}" srcOrd="1" destOrd="0" presId="urn:microsoft.com/office/officeart/2008/layout/LinedList"/>
    <dgm:cxn modelId="{4D540201-734E-4565-996B-52939E6489AC}" type="presParOf" srcId="{C76449B8-91D2-4F3A-BD2A-BC3842F624ED}" destId="{16FC5238-00F8-42BD-9B91-1F16B20B65CE}" srcOrd="4" destOrd="0" presId="urn:microsoft.com/office/officeart/2008/layout/LinedList"/>
    <dgm:cxn modelId="{007EAADE-FF0D-448B-B47E-F7280813B9D9}" type="presParOf" srcId="{C76449B8-91D2-4F3A-BD2A-BC3842F624ED}" destId="{1B9595F6-3D1C-4736-9C63-D9CB4189305C}" srcOrd="5" destOrd="0" presId="urn:microsoft.com/office/officeart/2008/layout/LinedList"/>
    <dgm:cxn modelId="{4FB02822-C8A6-4757-ADA3-74ED6914F389}" type="presParOf" srcId="{1B9595F6-3D1C-4736-9C63-D9CB4189305C}" destId="{75B305F3-00DC-4697-863D-E4AF7ADBE7A3}" srcOrd="0" destOrd="0" presId="urn:microsoft.com/office/officeart/2008/layout/LinedList"/>
    <dgm:cxn modelId="{46875631-2266-4CE7-B462-C377FBA9B0D4}" type="presParOf" srcId="{1B9595F6-3D1C-4736-9C63-D9CB4189305C}" destId="{E7C7E6ED-7C4D-493A-920D-02950029D16D}" srcOrd="1" destOrd="0" presId="urn:microsoft.com/office/officeart/2008/layout/LinedList"/>
    <dgm:cxn modelId="{F4276425-EEC0-446B-B187-C236D6C0F612}" type="presParOf" srcId="{C76449B8-91D2-4F3A-BD2A-BC3842F624ED}" destId="{E9255EF1-A7CD-4F84-AF82-331C499AF8CC}" srcOrd="6" destOrd="0" presId="urn:microsoft.com/office/officeart/2008/layout/LinedList"/>
    <dgm:cxn modelId="{DFBD5D2D-6482-4E86-AAB8-BEFD03ED0640}" type="presParOf" srcId="{C76449B8-91D2-4F3A-BD2A-BC3842F624ED}" destId="{AD5045E6-699C-4A5B-BDCF-5236DDC9C067}" srcOrd="7" destOrd="0" presId="urn:microsoft.com/office/officeart/2008/layout/LinedList"/>
    <dgm:cxn modelId="{382A6796-4FBF-4EE8-BC9F-8331CA281099}" type="presParOf" srcId="{AD5045E6-699C-4A5B-BDCF-5236DDC9C067}" destId="{219B0F6C-6B9A-4BC6-BD1E-3725E20636D1}" srcOrd="0" destOrd="0" presId="urn:microsoft.com/office/officeart/2008/layout/LinedList"/>
    <dgm:cxn modelId="{BB108CBF-F7E1-43D8-AE41-F1BCD2945C25}" type="presParOf" srcId="{AD5045E6-699C-4A5B-BDCF-5236DDC9C067}" destId="{32F4E23D-BBC3-4458-8A80-9B34707A919F}" srcOrd="1" destOrd="0" presId="urn:microsoft.com/office/officeart/2008/layout/LinedList"/>
    <dgm:cxn modelId="{A36E6E20-3A77-4E29-90F7-422BF40B42F5}" type="presParOf" srcId="{C76449B8-91D2-4F3A-BD2A-BC3842F624ED}" destId="{FCE1D64E-70FB-4B4C-9AC2-43853CAD11FC}" srcOrd="8" destOrd="0" presId="urn:microsoft.com/office/officeart/2008/layout/LinedList"/>
    <dgm:cxn modelId="{293B14A1-4D31-4109-9A13-B6DBD6B800E9}" type="presParOf" srcId="{C76449B8-91D2-4F3A-BD2A-BC3842F624ED}" destId="{06A27A7E-F972-489D-955B-CF5CB11A1F3E}" srcOrd="9" destOrd="0" presId="urn:microsoft.com/office/officeart/2008/layout/LinedList"/>
    <dgm:cxn modelId="{A8FA046A-26C2-4D2C-A533-B63097C553DF}" type="presParOf" srcId="{06A27A7E-F972-489D-955B-CF5CB11A1F3E}" destId="{15AF7855-B0CF-4FD1-9CCB-3706C7243112}" srcOrd="0" destOrd="0" presId="urn:microsoft.com/office/officeart/2008/layout/LinedList"/>
    <dgm:cxn modelId="{AE264809-A5B0-4FE4-BF87-152B159CF9E0}" type="presParOf" srcId="{06A27A7E-F972-489D-955B-CF5CB11A1F3E}" destId="{754B7284-3ED3-4535-A49B-8A8F23BD8BB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D3674-0640-4ECB-8E96-2D78B2CFB90E}">
      <dsp:nvSpPr>
        <dsp:cNvPr id="0" name=""/>
        <dsp:cNvSpPr/>
      </dsp:nvSpPr>
      <dsp:spPr>
        <a:xfrm>
          <a:off x="0" y="2336"/>
          <a:ext cx="6995160" cy="11840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9CCDD-FB92-4DFA-9A8E-70C68B063D2D}">
      <dsp:nvSpPr>
        <dsp:cNvPr id="0" name=""/>
        <dsp:cNvSpPr/>
      </dsp:nvSpPr>
      <dsp:spPr>
        <a:xfrm>
          <a:off x="358183" y="268753"/>
          <a:ext cx="651242" cy="651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D5EDA0-02E3-4041-B712-74C921C66D60}">
      <dsp:nvSpPr>
        <dsp:cNvPr id="0" name=""/>
        <dsp:cNvSpPr/>
      </dsp:nvSpPr>
      <dsp:spPr>
        <a:xfrm>
          <a:off x="1367608" y="2336"/>
          <a:ext cx="5627551" cy="118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15" tIns="125315" rIns="125315" bIns="125315" numCol="1" spcCol="1270" anchor="ctr" anchorCtr="0">
          <a:noAutofit/>
        </a:bodyPr>
        <a:lstStyle/>
        <a:p>
          <a:pPr marL="0" lvl="0" indent="0" algn="l" defTabSz="977900">
            <a:lnSpc>
              <a:spcPct val="100000"/>
            </a:lnSpc>
            <a:spcBef>
              <a:spcPct val="0"/>
            </a:spcBef>
            <a:spcAft>
              <a:spcPct val="35000"/>
            </a:spcAft>
            <a:buNone/>
          </a:pPr>
          <a:r>
            <a:rPr lang="en-CA" sz="2200" kern="1200"/>
            <a:t>Actively listen and participate</a:t>
          </a:r>
          <a:endParaRPr lang="en-US" sz="2200" kern="1200"/>
        </a:p>
      </dsp:txBody>
      <dsp:txXfrm>
        <a:off x="1367608" y="2336"/>
        <a:ext cx="5627551" cy="1184076"/>
      </dsp:txXfrm>
    </dsp:sp>
    <dsp:sp modelId="{22A7ED9A-3EC3-4125-9AB9-9218D319505A}">
      <dsp:nvSpPr>
        <dsp:cNvPr id="0" name=""/>
        <dsp:cNvSpPr/>
      </dsp:nvSpPr>
      <dsp:spPr>
        <a:xfrm>
          <a:off x="0" y="1482431"/>
          <a:ext cx="6995160" cy="11840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D688E-5051-46FB-9F01-C9E7822D20D4}">
      <dsp:nvSpPr>
        <dsp:cNvPr id="0" name=""/>
        <dsp:cNvSpPr/>
      </dsp:nvSpPr>
      <dsp:spPr>
        <a:xfrm>
          <a:off x="358183" y="1748849"/>
          <a:ext cx="651242" cy="651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733C7-D42C-40B2-8687-439B5CADE891}">
      <dsp:nvSpPr>
        <dsp:cNvPr id="0" name=""/>
        <dsp:cNvSpPr/>
      </dsp:nvSpPr>
      <dsp:spPr>
        <a:xfrm>
          <a:off x="1367608" y="1482431"/>
          <a:ext cx="5627551" cy="118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15" tIns="125315" rIns="125315" bIns="125315" numCol="1" spcCol="1270" anchor="ctr" anchorCtr="0">
          <a:noAutofit/>
        </a:bodyPr>
        <a:lstStyle/>
        <a:p>
          <a:pPr marL="0" lvl="0" indent="0" algn="l" defTabSz="977900">
            <a:lnSpc>
              <a:spcPct val="100000"/>
            </a:lnSpc>
            <a:spcBef>
              <a:spcPct val="0"/>
            </a:spcBef>
            <a:spcAft>
              <a:spcPct val="35000"/>
            </a:spcAft>
            <a:buNone/>
          </a:pPr>
          <a:r>
            <a:rPr lang="en-CA" sz="2200" kern="1200"/>
            <a:t>Share ideas and ask questions</a:t>
          </a:r>
          <a:endParaRPr lang="en-US" sz="2200" kern="1200"/>
        </a:p>
      </dsp:txBody>
      <dsp:txXfrm>
        <a:off x="1367608" y="1482431"/>
        <a:ext cx="5627551" cy="1184076"/>
      </dsp:txXfrm>
    </dsp:sp>
    <dsp:sp modelId="{472B13A4-BF6A-45D1-9572-294FCE340CDE}">
      <dsp:nvSpPr>
        <dsp:cNvPr id="0" name=""/>
        <dsp:cNvSpPr/>
      </dsp:nvSpPr>
      <dsp:spPr>
        <a:xfrm>
          <a:off x="0" y="2962527"/>
          <a:ext cx="6995160" cy="11840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928FD-A3AD-4AEE-82A3-C492DC9E1AF0}">
      <dsp:nvSpPr>
        <dsp:cNvPr id="0" name=""/>
        <dsp:cNvSpPr/>
      </dsp:nvSpPr>
      <dsp:spPr>
        <a:xfrm>
          <a:off x="358183" y="3228944"/>
          <a:ext cx="651242" cy="651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E32B3-0642-4B22-B03F-117091C91D57}">
      <dsp:nvSpPr>
        <dsp:cNvPr id="0" name=""/>
        <dsp:cNvSpPr/>
      </dsp:nvSpPr>
      <dsp:spPr>
        <a:xfrm>
          <a:off x="1367608" y="2962527"/>
          <a:ext cx="5627551" cy="118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15" tIns="125315" rIns="125315" bIns="125315" numCol="1" spcCol="1270" anchor="ctr" anchorCtr="0">
          <a:noAutofit/>
        </a:bodyPr>
        <a:lstStyle/>
        <a:p>
          <a:pPr marL="0" lvl="0" indent="0" algn="l" defTabSz="977900">
            <a:lnSpc>
              <a:spcPct val="100000"/>
            </a:lnSpc>
            <a:spcBef>
              <a:spcPct val="0"/>
            </a:spcBef>
            <a:spcAft>
              <a:spcPct val="35000"/>
            </a:spcAft>
            <a:buNone/>
          </a:pPr>
          <a:r>
            <a:rPr lang="en-CA" sz="2200" kern="1200"/>
            <a:t>Provide feedback that is respectful and focused on the issue, not the person</a:t>
          </a:r>
          <a:endParaRPr lang="en-US" sz="2200" kern="1200"/>
        </a:p>
      </dsp:txBody>
      <dsp:txXfrm>
        <a:off x="1367608" y="2962527"/>
        <a:ext cx="5627551" cy="1184076"/>
      </dsp:txXfrm>
    </dsp:sp>
    <dsp:sp modelId="{72FA1467-17DD-4239-97FE-BF9AC64BD9F1}">
      <dsp:nvSpPr>
        <dsp:cNvPr id="0" name=""/>
        <dsp:cNvSpPr/>
      </dsp:nvSpPr>
      <dsp:spPr>
        <a:xfrm>
          <a:off x="0" y="4442623"/>
          <a:ext cx="6995160" cy="11840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C0608-ABF2-46B4-956C-8698A809CD19}">
      <dsp:nvSpPr>
        <dsp:cNvPr id="0" name=""/>
        <dsp:cNvSpPr/>
      </dsp:nvSpPr>
      <dsp:spPr>
        <a:xfrm>
          <a:off x="358183" y="4709040"/>
          <a:ext cx="651242" cy="651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3DC4C5-26B6-4C28-8FAB-ADCB1EC82D13}">
      <dsp:nvSpPr>
        <dsp:cNvPr id="0" name=""/>
        <dsp:cNvSpPr/>
      </dsp:nvSpPr>
      <dsp:spPr>
        <a:xfrm>
          <a:off x="1367608" y="4442623"/>
          <a:ext cx="5627551" cy="118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15" tIns="125315" rIns="125315" bIns="125315" numCol="1" spcCol="1270" anchor="ctr" anchorCtr="0">
          <a:noAutofit/>
        </a:bodyPr>
        <a:lstStyle/>
        <a:p>
          <a:pPr marL="0" lvl="0" indent="0" algn="l" defTabSz="977900">
            <a:lnSpc>
              <a:spcPct val="100000"/>
            </a:lnSpc>
            <a:spcBef>
              <a:spcPct val="0"/>
            </a:spcBef>
            <a:spcAft>
              <a:spcPct val="35000"/>
            </a:spcAft>
            <a:buNone/>
          </a:pPr>
          <a:r>
            <a:rPr lang="en-CA" sz="2200" kern="1200"/>
            <a:t>Identify action items to be followed-up on after the meeting</a:t>
          </a:r>
          <a:endParaRPr lang="en-US" sz="2200" kern="1200"/>
        </a:p>
      </dsp:txBody>
      <dsp:txXfrm>
        <a:off x="1367608" y="4442623"/>
        <a:ext cx="5627551" cy="1184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16D2C-460A-48B7-B9BD-B9A051B0DC29}">
      <dsp:nvSpPr>
        <dsp:cNvPr id="0" name=""/>
        <dsp:cNvSpPr/>
      </dsp:nvSpPr>
      <dsp:spPr>
        <a:xfrm>
          <a:off x="0" y="0"/>
          <a:ext cx="69759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B409D-2F39-441C-89AF-C2A65DF7E041}">
      <dsp:nvSpPr>
        <dsp:cNvPr id="0" name=""/>
        <dsp:cNvSpPr/>
      </dsp:nvSpPr>
      <dsp:spPr>
        <a:xfrm>
          <a:off x="0" y="0"/>
          <a:ext cx="6975986" cy="114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Arrival: </a:t>
          </a:r>
          <a:r>
            <a:rPr lang="en-US" sz="2300" kern="1200" dirty="0"/>
            <a:t>Please arrive at the CNSC lobby at least 15 minutes before your session begins to sign in at the Commissionaires Desk.</a:t>
          </a:r>
        </a:p>
      </dsp:txBody>
      <dsp:txXfrm>
        <a:off x="0" y="0"/>
        <a:ext cx="6975986" cy="1140473"/>
      </dsp:txXfrm>
    </dsp:sp>
    <dsp:sp modelId="{2D0675B4-7D4A-4CCE-B913-56A7995DD320}">
      <dsp:nvSpPr>
        <dsp:cNvPr id="0" name=""/>
        <dsp:cNvSpPr/>
      </dsp:nvSpPr>
      <dsp:spPr>
        <a:xfrm>
          <a:off x="0" y="1140474"/>
          <a:ext cx="69759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18D83-9651-4D9F-8D75-C0E8BFE9D71A}">
      <dsp:nvSpPr>
        <dsp:cNvPr id="0" name=""/>
        <dsp:cNvSpPr/>
      </dsp:nvSpPr>
      <dsp:spPr>
        <a:xfrm>
          <a:off x="0" y="1140474"/>
          <a:ext cx="6975986" cy="114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14</a:t>
          </a:r>
          <a:r>
            <a:rPr lang="en-US" sz="2300" b="1" kern="1200" baseline="30000" dirty="0"/>
            <a:t>th</a:t>
          </a:r>
          <a:r>
            <a:rPr lang="en-US" sz="2300" b="1" kern="1200" dirty="0"/>
            <a:t> Floor Access: </a:t>
          </a:r>
          <a:r>
            <a:rPr lang="en-US" sz="2300" kern="1200" dirty="0"/>
            <a:t>For meetings on the 14</a:t>
          </a:r>
          <a:r>
            <a:rPr lang="en-US" sz="2300" kern="1200" baseline="30000" dirty="0"/>
            <a:t>th</a:t>
          </a:r>
          <a:r>
            <a:rPr lang="en-US" sz="2300" kern="1200" dirty="0"/>
            <a:t> floor, a Commissionaire or CNSC staff member will escort you up.</a:t>
          </a:r>
        </a:p>
      </dsp:txBody>
      <dsp:txXfrm>
        <a:off x="0" y="1140474"/>
        <a:ext cx="6975986" cy="1140473"/>
      </dsp:txXfrm>
    </dsp:sp>
    <dsp:sp modelId="{16FC5238-00F8-42BD-9B91-1F16B20B65CE}">
      <dsp:nvSpPr>
        <dsp:cNvPr id="0" name=""/>
        <dsp:cNvSpPr/>
      </dsp:nvSpPr>
      <dsp:spPr>
        <a:xfrm>
          <a:off x="0" y="2280947"/>
          <a:ext cx="69759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305F3-00DC-4697-863D-E4AF7ADBE7A3}">
      <dsp:nvSpPr>
        <dsp:cNvPr id="0" name=""/>
        <dsp:cNvSpPr/>
      </dsp:nvSpPr>
      <dsp:spPr>
        <a:xfrm>
          <a:off x="0" y="2280947"/>
          <a:ext cx="6975986" cy="114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Escorting Requirement: </a:t>
          </a:r>
          <a:r>
            <a:rPr lang="en-US" sz="2300" kern="1200" dirty="0"/>
            <a:t>External visitors must </a:t>
          </a:r>
          <a:r>
            <a:rPr lang="en-CA" sz="2300" kern="1200" dirty="0"/>
            <a:t>always be accompanied by CNSC staff</a:t>
          </a:r>
          <a:r>
            <a:rPr lang="en-US" sz="2300" kern="1200" dirty="0"/>
            <a:t> within secure areas (including the 14</a:t>
          </a:r>
          <a:r>
            <a:rPr lang="en-US" sz="2300" kern="1200" baseline="30000" dirty="0"/>
            <a:t>th</a:t>
          </a:r>
          <a:r>
            <a:rPr lang="en-US" sz="2300" kern="1200" dirty="0"/>
            <a:t> floor).</a:t>
          </a:r>
        </a:p>
      </dsp:txBody>
      <dsp:txXfrm>
        <a:off x="0" y="2280947"/>
        <a:ext cx="6975986" cy="1140473"/>
      </dsp:txXfrm>
    </dsp:sp>
    <dsp:sp modelId="{E9255EF1-A7CD-4F84-AF82-331C499AF8CC}">
      <dsp:nvSpPr>
        <dsp:cNvPr id="0" name=""/>
        <dsp:cNvSpPr/>
      </dsp:nvSpPr>
      <dsp:spPr>
        <a:xfrm>
          <a:off x="0" y="3421421"/>
          <a:ext cx="69759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B0F6C-6B9A-4BC6-BD1E-3725E20636D1}">
      <dsp:nvSpPr>
        <dsp:cNvPr id="0" name=""/>
        <dsp:cNvSpPr/>
      </dsp:nvSpPr>
      <dsp:spPr>
        <a:xfrm>
          <a:off x="0" y="3421421"/>
          <a:ext cx="6975986" cy="114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Stepping Away: </a:t>
          </a:r>
          <a:r>
            <a:rPr lang="en-CA" sz="2300" kern="1200" dirty="0"/>
            <a:t>If you need to step away while in the secured area, please inform the organizing team to be escorted.</a:t>
          </a:r>
          <a:endParaRPr lang="en-US" sz="2300" kern="1200" dirty="0"/>
        </a:p>
      </dsp:txBody>
      <dsp:txXfrm>
        <a:off x="0" y="3421421"/>
        <a:ext cx="6975986" cy="1140473"/>
      </dsp:txXfrm>
    </dsp:sp>
    <dsp:sp modelId="{FCE1D64E-70FB-4B4C-9AC2-43853CAD11FC}">
      <dsp:nvSpPr>
        <dsp:cNvPr id="0" name=""/>
        <dsp:cNvSpPr/>
      </dsp:nvSpPr>
      <dsp:spPr>
        <a:xfrm>
          <a:off x="0" y="4561895"/>
          <a:ext cx="697598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F7855-B0CF-4FD1-9CCB-3706C7243112}">
      <dsp:nvSpPr>
        <dsp:cNvPr id="0" name=""/>
        <dsp:cNvSpPr/>
      </dsp:nvSpPr>
      <dsp:spPr>
        <a:xfrm>
          <a:off x="0" y="4561895"/>
          <a:ext cx="6969173" cy="1141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b="1" kern="1200" dirty="0"/>
            <a:t>Visitor Pass: </a:t>
          </a:r>
          <a:r>
            <a:rPr lang="en-CA" sz="2300" kern="1200" dirty="0"/>
            <a:t>Ensure your visitor pass is always clearly visible while inside the CNSC building. </a:t>
          </a:r>
          <a:endParaRPr lang="en-US" sz="2300" kern="1200" dirty="0"/>
        </a:p>
      </dsp:txBody>
      <dsp:txXfrm>
        <a:off x="0" y="4561895"/>
        <a:ext cx="6969173" cy="114186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13C25-BCF7-4619-AEA2-22E6BD8D866A}" type="datetimeFigureOut">
              <a:rPr lang="en-CA" smtClean="0"/>
              <a:t>2025-06-18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67FC9-89A9-41AC-9156-454E00A82D16}" type="slidenum">
              <a:rPr lang="en-CA" smtClean="0"/>
              <a:t>‹#›</a:t>
            </a:fld>
            <a:endParaRPr lang="en-CA"/>
          </a:p>
        </p:txBody>
      </p:sp>
    </p:spTree>
    <p:extLst>
      <p:ext uri="{BB962C8B-B14F-4D97-AF65-F5344CB8AC3E}">
        <p14:creationId xmlns:p14="http://schemas.microsoft.com/office/powerpoint/2010/main" val="217039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b="1" dirty="0"/>
              <a:t>VERENA</a:t>
            </a:r>
          </a:p>
        </p:txBody>
      </p:sp>
      <p:sp>
        <p:nvSpPr>
          <p:cNvPr id="4" name="Slide Number Placeholder 3"/>
          <p:cNvSpPr>
            <a:spLocks noGrp="1"/>
          </p:cNvSpPr>
          <p:nvPr>
            <p:ph type="sldNum" sz="quarter" idx="5"/>
          </p:nvPr>
        </p:nvSpPr>
        <p:spPr/>
        <p:txBody>
          <a:bodyPr/>
          <a:lstStyle/>
          <a:p>
            <a:fld id="{E1E67FC9-89A9-41AC-9156-454E00A82D16}" type="slidenum">
              <a:rPr lang="en-CA" smtClean="0"/>
              <a:t>1</a:t>
            </a:fld>
            <a:endParaRPr lang="en-CA"/>
          </a:p>
        </p:txBody>
      </p:sp>
    </p:spTree>
    <p:extLst>
      <p:ext uri="{BB962C8B-B14F-4D97-AF65-F5344CB8AC3E}">
        <p14:creationId xmlns:p14="http://schemas.microsoft.com/office/powerpoint/2010/main" val="1984754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10</a:t>
            </a:fld>
            <a:endParaRPr lang="en-CA"/>
          </a:p>
        </p:txBody>
      </p:sp>
    </p:spTree>
    <p:extLst>
      <p:ext uri="{BB962C8B-B14F-4D97-AF65-F5344CB8AC3E}">
        <p14:creationId xmlns:p14="http://schemas.microsoft.com/office/powerpoint/2010/main" val="301647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Aptos" panose="020B0004020202020204" pitchFamily="34" charset="0"/>
                <a:ea typeface="Aptos" panose="020B0004020202020204" pitchFamily="34" charset="0"/>
                <a:cs typeface="Times New Roman" panose="02020603050405020304" pitchFamily="18" charset="0"/>
              </a:rPr>
              <a:t>COURTNEY</a:t>
            </a:r>
            <a:endParaRPr lang="en-US" sz="2400" dirty="0"/>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11</a:t>
            </a:fld>
            <a:endParaRPr lang="en-CA"/>
          </a:p>
        </p:txBody>
      </p:sp>
    </p:spTree>
    <p:extLst>
      <p:ext uri="{BB962C8B-B14F-4D97-AF65-F5344CB8AC3E}">
        <p14:creationId xmlns:p14="http://schemas.microsoft.com/office/powerpoint/2010/main" val="4173381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b="1" dirty="0"/>
              <a:t>VERENA</a:t>
            </a:r>
          </a:p>
          <a:p>
            <a:r>
              <a:rPr lang="en-CA" dirty="0"/>
              <a:t>Slide as background for oral remarks</a:t>
            </a:r>
          </a:p>
        </p:txBody>
      </p:sp>
      <p:sp>
        <p:nvSpPr>
          <p:cNvPr id="4" name="Slide Number Placeholder 3"/>
          <p:cNvSpPr>
            <a:spLocks noGrp="1"/>
          </p:cNvSpPr>
          <p:nvPr>
            <p:ph type="sldNum" sz="quarter" idx="5"/>
          </p:nvPr>
        </p:nvSpPr>
        <p:spPr/>
        <p:txBody>
          <a:bodyPr/>
          <a:lstStyle/>
          <a:p>
            <a:fld id="{E1E67FC9-89A9-41AC-9156-454E00A82D16}" type="slidenum">
              <a:rPr lang="en-CA" smtClean="0"/>
              <a:t>12</a:t>
            </a:fld>
            <a:endParaRPr lang="en-CA"/>
          </a:p>
        </p:txBody>
      </p:sp>
    </p:spTree>
    <p:extLst>
      <p:ext uri="{BB962C8B-B14F-4D97-AF65-F5344CB8AC3E}">
        <p14:creationId xmlns:p14="http://schemas.microsoft.com/office/powerpoint/2010/main" val="205516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 to introduce Dean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as background for oral remarks</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13</a:t>
            </a:fld>
            <a:endParaRPr lang="en-CA"/>
          </a:p>
        </p:txBody>
      </p:sp>
    </p:spTree>
    <p:extLst>
      <p:ext uri="{BB962C8B-B14F-4D97-AF65-F5344CB8AC3E}">
        <p14:creationId xmlns:p14="http://schemas.microsoft.com/office/powerpoint/2010/main" val="2492377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14</a:t>
            </a:fld>
            <a:endParaRPr lang="en-US" dirty="0"/>
          </a:p>
        </p:txBody>
      </p:sp>
    </p:spTree>
    <p:extLst>
      <p:ext uri="{BB962C8B-B14F-4D97-AF65-F5344CB8AC3E}">
        <p14:creationId xmlns:p14="http://schemas.microsoft.com/office/powerpoint/2010/main" val="62758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15</a:t>
            </a:fld>
            <a:endParaRPr lang="en-US" dirty="0"/>
          </a:p>
        </p:txBody>
      </p:sp>
    </p:spTree>
    <p:extLst>
      <p:ext uri="{BB962C8B-B14F-4D97-AF65-F5344CB8AC3E}">
        <p14:creationId xmlns:p14="http://schemas.microsoft.com/office/powerpoint/2010/main" val="236581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200"/>
              </a:spcBef>
              <a:buFont typeface="Arial"/>
              <a:buChar char="•"/>
            </a:pP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dirty="0"/>
          </a:p>
        </p:txBody>
      </p:sp>
    </p:spTree>
    <p:extLst>
      <p:ext uri="{BB962C8B-B14F-4D97-AF65-F5344CB8AC3E}">
        <p14:creationId xmlns:p14="http://schemas.microsoft.com/office/powerpoint/2010/main" val="306655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19</a:t>
            </a:fld>
            <a:endParaRPr lang="en-US" dirty="0"/>
          </a:p>
        </p:txBody>
      </p:sp>
    </p:spTree>
    <p:extLst>
      <p:ext uri="{BB962C8B-B14F-4D97-AF65-F5344CB8AC3E}">
        <p14:creationId xmlns:p14="http://schemas.microsoft.com/office/powerpoint/2010/main" val="3392549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dirty="0">
                <a:latin typeface="Arial"/>
                <a:cs typeface="Arial"/>
              </a:rPr>
              <a:t>Fix KML file errors for speed and population densities.</a:t>
            </a:r>
          </a:p>
          <a:p>
            <a:pPr lvl="2"/>
            <a:r>
              <a:rPr lang="en-US" sz="1200" dirty="0">
                <a:latin typeface="Arial"/>
                <a:cs typeface="Arial"/>
              </a:rPr>
              <a:t>Develop WebTRAGIS alternatives.</a:t>
            </a:r>
            <a:endParaRPr lang="en-US" sz="1200" dirty="0">
              <a:cs typeface="Calibri"/>
            </a:endParaRPr>
          </a:p>
          <a:p>
            <a:pPr lvl="2"/>
            <a:r>
              <a:rPr lang="en-US" sz="1200" dirty="0">
                <a:latin typeface="Arial"/>
                <a:cs typeface="Arial"/>
              </a:rPr>
              <a:t>Sum population risk across all transportation links and fix errors while using &gt;9 links.</a:t>
            </a:r>
            <a:endParaRPr lang="en-US" sz="1200" dirty="0">
              <a:cs typeface="Calibri"/>
            </a:endParaRPr>
          </a:p>
          <a:p>
            <a:pPr lvl="2"/>
            <a:r>
              <a:rPr lang="en-US" sz="1200" dirty="0">
                <a:latin typeface="Arial"/>
                <a:cs typeface="Arial"/>
              </a:rPr>
              <a:t>Implement coding changes to display default values in NRC-RADTRAN.,</a:t>
            </a:r>
            <a:endParaRPr lang="en-US" sz="1200" dirty="0">
              <a:cs typeface="Calibri"/>
            </a:endParaRPr>
          </a:p>
          <a:p>
            <a:pPr lvl="2"/>
            <a:r>
              <a:rPr lang="en-US" sz="1200" dirty="0">
                <a:latin typeface="Arial"/>
                <a:cs typeface="Arial"/>
              </a:rPr>
              <a:t>Implement GUI changes to include air cargo, air passenger, and other rail options, and </a:t>
            </a:r>
          </a:p>
          <a:p>
            <a:pPr lvl="2"/>
            <a:r>
              <a:rPr lang="en-US" sz="1200" dirty="0">
                <a:latin typeface="Arial"/>
                <a:cs typeface="Arial"/>
              </a:rPr>
              <a:t>Investigate and correct hard coded conversion factors.</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23</a:t>
            </a:fld>
            <a:endParaRPr lang="en-US" dirty="0"/>
          </a:p>
        </p:txBody>
      </p:sp>
    </p:spTree>
    <p:extLst>
      <p:ext uri="{BB962C8B-B14F-4D97-AF65-F5344CB8AC3E}">
        <p14:creationId xmlns:p14="http://schemas.microsoft.com/office/powerpoint/2010/main" val="3916453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24</a:t>
            </a:fld>
            <a:endParaRPr lang="en-US" dirty="0"/>
          </a:p>
        </p:txBody>
      </p:sp>
    </p:spTree>
    <p:extLst>
      <p:ext uri="{BB962C8B-B14F-4D97-AF65-F5344CB8AC3E}">
        <p14:creationId xmlns:p14="http://schemas.microsoft.com/office/powerpoint/2010/main" val="331537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b="1" dirty="0"/>
              <a:t>VERENA</a:t>
            </a:r>
          </a:p>
        </p:txBody>
      </p:sp>
      <p:sp>
        <p:nvSpPr>
          <p:cNvPr id="4" name="Slide Number Placeholder 3"/>
          <p:cNvSpPr>
            <a:spLocks noGrp="1"/>
          </p:cNvSpPr>
          <p:nvPr>
            <p:ph type="sldNum" sz="quarter" idx="5"/>
          </p:nvPr>
        </p:nvSpPr>
        <p:spPr/>
        <p:txBody>
          <a:bodyPr/>
          <a:lstStyle/>
          <a:p>
            <a:fld id="{E1E67FC9-89A9-41AC-9156-454E00A82D16}" type="slidenum">
              <a:rPr lang="en-CA" smtClean="0"/>
              <a:t>2</a:t>
            </a:fld>
            <a:endParaRPr lang="en-CA"/>
          </a:p>
        </p:txBody>
      </p:sp>
    </p:spTree>
    <p:extLst>
      <p:ext uri="{BB962C8B-B14F-4D97-AF65-F5344CB8AC3E}">
        <p14:creationId xmlns:p14="http://schemas.microsoft.com/office/powerpoint/2010/main" val="384351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26</a:t>
            </a:fld>
            <a:endParaRPr lang="en-US" dirty="0"/>
          </a:p>
        </p:txBody>
      </p:sp>
    </p:spTree>
    <p:extLst>
      <p:ext uri="{BB962C8B-B14F-4D97-AF65-F5344CB8AC3E}">
        <p14:creationId xmlns:p14="http://schemas.microsoft.com/office/powerpoint/2010/main" val="895371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28</a:t>
            </a:fld>
            <a:endParaRPr lang="en-US" dirty="0"/>
          </a:p>
        </p:txBody>
      </p:sp>
    </p:spTree>
    <p:extLst>
      <p:ext uri="{BB962C8B-B14F-4D97-AF65-F5344CB8AC3E}">
        <p14:creationId xmlns:p14="http://schemas.microsoft.com/office/powerpoint/2010/main" val="2136162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29</a:t>
            </a:fld>
            <a:endParaRPr lang="en-US" dirty="0"/>
          </a:p>
        </p:txBody>
      </p:sp>
    </p:spTree>
    <p:extLst>
      <p:ext uri="{BB962C8B-B14F-4D97-AF65-F5344CB8AC3E}">
        <p14:creationId xmlns:p14="http://schemas.microsoft.com/office/powerpoint/2010/main" val="1674000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4AAE6-965A-4416-872A-746CA19D2754}" type="slidenum">
              <a:rPr lang="en-US" smtClean="0"/>
              <a:t>31</a:t>
            </a:fld>
            <a:endParaRPr lang="en-US" dirty="0"/>
          </a:p>
        </p:txBody>
      </p:sp>
    </p:spTree>
    <p:extLst>
      <p:ext uri="{BB962C8B-B14F-4D97-AF65-F5344CB8AC3E}">
        <p14:creationId xmlns:p14="http://schemas.microsoft.com/office/powerpoint/2010/main" val="542415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32</a:t>
            </a:fld>
            <a:endParaRPr lang="en-CA"/>
          </a:p>
        </p:txBody>
      </p:sp>
    </p:spTree>
    <p:extLst>
      <p:ext uri="{BB962C8B-B14F-4D97-AF65-F5344CB8AC3E}">
        <p14:creationId xmlns:p14="http://schemas.microsoft.com/office/powerpoint/2010/main" val="204635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33</a:t>
            </a:fld>
            <a:endParaRPr lang="en-CA"/>
          </a:p>
        </p:txBody>
      </p:sp>
    </p:spTree>
    <p:extLst>
      <p:ext uri="{BB962C8B-B14F-4D97-AF65-F5344CB8AC3E}">
        <p14:creationId xmlns:p14="http://schemas.microsoft.com/office/powerpoint/2010/main" val="1345470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34</a:t>
            </a:fld>
            <a:endParaRPr lang="en-CA"/>
          </a:p>
        </p:txBody>
      </p:sp>
    </p:spTree>
    <p:extLst>
      <p:ext uri="{BB962C8B-B14F-4D97-AF65-F5344CB8AC3E}">
        <p14:creationId xmlns:p14="http://schemas.microsoft.com/office/powerpoint/2010/main" val="2426405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Aptos" panose="020B0004020202020204" pitchFamily="34" charset="0"/>
                <a:ea typeface="Aptos" panose="020B0004020202020204" pitchFamily="34" charset="0"/>
                <a:cs typeface="Times New Roman" panose="02020603050405020304" pitchFamily="18" charset="0"/>
              </a:rPr>
              <a:t>COURTNEY</a:t>
            </a:r>
            <a:endParaRPr lang="en-US" sz="2400" dirty="0"/>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35</a:t>
            </a:fld>
            <a:endParaRPr lang="en-CA"/>
          </a:p>
        </p:txBody>
      </p:sp>
    </p:spTree>
    <p:extLst>
      <p:ext uri="{BB962C8B-B14F-4D97-AF65-F5344CB8AC3E}">
        <p14:creationId xmlns:p14="http://schemas.microsoft.com/office/powerpoint/2010/main" val="2070729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Aptos" panose="020B0004020202020204" pitchFamily="34" charset="0"/>
                <a:ea typeface="Aptos" panose="020B0004020202020204" pitchFamily="34" charset="0"/>
                <a:cs typeface="Times New Roman" panose="02020603050405020304" pitchFamily="18" charset="0"/>
              </a:rPr>
              <a:t>COURTNEY</a:t>
            </a:r>
            <a:endParaRPr lang="en-US" sz="2400" dirty="0"/>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36</a:t>
            </a:fld>
            <a:endParaRPr lang="en-CA"/>
          </a:p>
        </p:txBody>
      </p:sp>
    </p:spTree>
    <p:extLst>
      <p:ext uri="{BB962C8B-B14F-4D97-AF65-F5344CB8AC3E}">
        <p14:creationId xmlns:p14="http://schemas.microsoft.com/office/powerpoint/2010/main" val="1803689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Aptos" panose="020B0004020202020204" pitchFamily="34" charset="0"/>
                <a:ea typeface="Aptos" panose="020B0004020202020204" pitchFamily="34" charset="0"/>
                <a:cs typeface="Times New Roman" panose="02020603050405020304" pitchFamily="18" charset="0"/>
              </a:rPr>
              <a:t>COURTNEY</a:t>
            </a:r>
            <a:endParaRPr lang="en-US" sz="2400" dirty="0"/>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37</a:t>
            </a:fld>
            <a:endParaRPr lang="en-CA"/>
          </a:p>
        </p:txBody>
      </p:sp>
    </p:spTree>
    <p:extLst>
      <p:ext uri="{BB962C8B-B14F-4D97-AF65-F5344CB8AC3E}">
        <p14:creationId xmlns:p14="http://schemas.microsoft.com/office/powerpoint/2010/main" val="352552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3</a:t>
            </a:fld>
            <a:endParaRPr lang="en-CA"/>
          </a:p>
        </p:txBody>
      </p:sp>
    </p:spTree>
    <p:extLst>
      <p:ext uri="{BB962C8B-B14F-4D97-AF65-F5344CB8AC3E}">
        <p14:creationId xmlns:p14="http://schemas.microsoft.com/office/powerpoint/2010/main" val="349918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effectLst/>
                <a:latin typeface="Aptos" panose="020B0004020202020204" pitchFamily="34" charset="0"/>
                <a:ea typeface="Aptos" panose="020B0004020202020204" pitchFamily="34" charset="0"/>
                <a:cs typeface="Times New Roman" panose="02020603050405020304" pitchFamily="18" charset="0"/>
              </a:rPr>
              <a:t>COURTNEY</a:t>
            </a:r>
          </a:p>
          <a:p>
            <a:r>
              <a:rPr lang="en-US" sz="1800" dirty="0">
                <a:effectLst/>
                <a:latin typeface="Aptos" panose="020B0004020202020204" pitchFamily="34" charset="0"/>
                <a:ea typeface="Aptos" panose="020B0004020202020204" pitchFamily="34" charset="0"/>
                <a:cs typeface="Times New Roman" panose="02020603050405020304" pitchFamily="18" charset="0"/>
              </a:rPr>
              <a:t>Before we begin this week, I’d like to take a few moments for a quick safety briefing. In the event of an alarm or evacuation order, please remain calm and listen closely. </a:t>
            </a:r>
          </a:p>
          <a:p>
            <a:r>
              <a:rPr lang="en-US" sz="1800" dirty="0">
                <a:effectLst/>
                <a:latin typeface="Aptos" panose="020B0004020202020204" pitchFamily="34" charset="0"/>
                <a:ea typeface="Aptos" panose="020B0004020202020204" pitchFamily="34" charset="0"/>
                <a:cs typeface="Times New Roman" panose="02020603050405020304" pitchFamily="18" charset="0"/>
              </a:rPr>
              <a:t>Look for the CNSC staff; as they will direct you to the nearest stairwell to exit the building. </a:t>
            </a:r>
            <a:r>
              <a:rPr lang="en-CA" sz="1800" b="0" i="0" dirty="0">
                <a:solidFill>
                  <a:srgbClr val="000000"/>
                </a:solidFill>
                <a:effectLst/>
                <a:latin typeface="ArialMT"/>
              </a:rPr>
              <a:t>During an evacuation, only the stairwells can be used. Although if you do have accessibility needs, please see me (or Courtney) and I (she) can have alternate arrangement made. Staff and visitors should descend quickly, exiting either at the parking lot or on Slater Street, moving to the evacuation assembly area at the corner of Kent and Slater. When crossing the street, only do so at the traffic lights.</a:t>
            </a:r>
            <a:r>
              <a:rPr lang="en-CA" sz="2800" dirty="0"/>
              <a:t> </a:t>
            </a:r>
            <a:endParaRPr lang="en-CA" sz="1800" b="0" i="0" dirty="0">
              <a:solidFill>
                <a:srgbClr val="000000"/>
              </a:solidFill>
              <a:effectLst/>
              <a:latin typeface="ArialMT"/>
            </a:endParaRPr>
          </a:p>
          <a:p>
            <a:r>
              <a:rPr lang="en-CA" sz="1800" b="0" i="0" dirty="0">
                <a:solidFill>
                  <a:srgbClr val="000000"/>
                </a:solidFill>
                <a:effectLst/>
                <a:latin typeface="ArialMT"/>
              </a:rPr>
              <a:t>Once you have evacuated the building, please proceed directly to the designated assembly point. You’ll know you are there when you see the large tea kettle. Remain at the assembly area until further instructions are given. A headcount will be conducted to ensure everyone has safety evacuated.</a:t>
            </a:r>
            <a:r>
              <a:rPr lang="en-CA" sz="1800" dirty="0"/>
              <a:t> </a:t>
            </a:r>
            <a:br>
              <a:rPr lang="en-CA" dirty="0"/>
            </a:br>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4</a:t>
            </a:fld>
            <a:endParaRPr lang="en-CA"/>
          </a:p>
        </p:txBody>
      </p:sp>
    </p:spTree>
    <p:extLst>
      <p:ext uri="{BB962C8B-B14F-4D97-AF65-F5344CB8AC3E}">
        <p14:creationId xmlns:p14="http://schemas.microsoft.com/office/powerpoint/2010/main" val="97830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Aptos" panose="020B0004020202020204" pitchFamily="34" charset="0"/>
                <a:ea typeface="Aptos" panose="020B0004020202020204" pitchFamily="34" charset="0"/>
                <a:cs typeface="Times New Roman" panose="02020603050405020304" pitchFamily="18" charset="0"/>
              </a:rPr>
              <a:t>COURTNEY</a:t>
            </a:r>
            <a:endParaRPr lang="en-US" sz="2400" dirty="0"/>
          </a:p>
          <a:p>
            <a:r>
              <a:rPr lang="en-US" sz="2400" dirty="0"/>
              <a:t>If you are on the 14</a:t>
            </a:r>
            <a:r>
              <a:rPr lang="en-US" sz="2400" baseline="30000" dirty="0"/>
              <a:t>th</a:t>
            </a:r>
            <a:r>
              <a:rPr lang="en-US" sz="2400" dirty="0"/>
              <a:t> floor during an emergency, please head towards the stairwell and descend quickly but safely. And as previously mentioned follow CNSC staff to the designed assembly point, at Slater and Kent. </a:t>
            </a:r>
            <a:endParaRPr lang="en-CA" sz="2400" dirty="0"/>
          </a:p>
        </p:txBody>
      </p:sp>
      <p:sp>
        <p:nvSpPr>
          <p:cNvPr id="4" name="Slide Number Placeholder 3"/>
          <p:cNvSpPr>
            <a:spLocks noGrp="1"/>
          </p:cNvSpPr>
          <p:nvPr>
            <p:ph type="sldNum" sz="quarter" idx="5"/>
          </p:nvPr>
        </p:nvSpPr>
        <p:spPr/>
        <p:txBody>
          <a:bodyPr/>
          <a:lstStyle/>
          <a:p>
            <a:fld id="{E1E67FC9-89A9-41AC-9156-454E00A82D16}" type="slidenum">
              <a:rPr lang="en-CA" smtClean="0"/>
              <a:t>5</a:t>
            </a:fld>
            <a:endParaRPr lang="en-CA"/>
          </a:p>
        </p:txBody>
      </p:sp>
    </p:spTree>
    <p:extLst>
      <p:ext uri="{BB962C8B-B14F-4D97-AF65-F5344CB8AC3E}">
        <p14:creationId xmlns:p14="http://schemas.microsoft.com/office/powerpoint/2010/main" val="2907450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VERENA</a:t>
            </a:r>
            <a:endParaRPr lang="en-CA" sz="2400" b="1" dirty="0"/>
          </a:p>
        </p:txBody>
      </p:sp>
      <p:sp>
        <p:nvSpPr>
          <p:cNvPr id="4" name="Slide Number Placeholder 3"/>
          <p:cNvSpPr>
            <a:spLocks noGrp="1"/>
          </p:cNvSpPr>
          <p:nvPr>
            <p:ph type="sldNum" sz="quarter" idx="5"/>
          </p:nvPr>
        </p:nvSpPr>
        <p:spPr/>
        <p:txBody>
          <a:bodyPr/>
          <a:lstStyle/>
          <a:p>
            <a:fld id="{E1E67FC9-89A9-41AC-9156-454E00A82D16}" type="slidenum">
              <a:rPr lang="en-CA" smtClean="0"/>
              <a:t>6</a:t>
            </a:fld>
            <a:endParaRPr lang="en-CA"/>
          </a:p>
        </p:txBody>
      </p:sp>
    </p:spTree>
    <p:extLst>
      <p:ext uri="{BB962C8B-B14F-4D97-AF65-F5344CB8AC3E}">
        <p14:creationId xmlns:p14="http://schemas.microsoft.com/office/powerpoint/2010/main" val="420273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7</a:t>
            </a:fld>
            <a:endParaRPr lang="en-CA"/>
          </a:p>
        </p:txBody>
      </p:sp>
    </p:spTree>
    <p:extLst>
      <p:ext uri="{BB962C8B-B14F-4D97-AF65-F5344CB8AC3E}">
        <p14:creationId xmlns:p14="http://schemas.microsoft.com/office/powerpoint/2010/main" val="2216105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8</a:t>
            </a:fld>
            <a:endParaRPr lang="en-CA"/>
          </a:p>
        </p:txBody>
      </p:sp>
    </p:spTree>
    <p:extLst>
      <p:ext uri="{BB962C8B-B14F-4D97-AF65-F5344CB8AC3E}">
        <p14:creationId xmlns:p14="http://schemas.microsoft.com/office/powerpoint/2010/main" val="298635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t>VERENA</a:t>
            </a:r>
          </a:p>
          <a:p>
            <a:endParaRPr lang="en-CA" dirty="0"/>
          </a:p>
        </p:txBody>
      </p:sp>
      <p:sp>
        <p:nvSpPr>
          <p:cNvPr id="4" name="Slide Number Placeholder 3"/>
          <p:cNvSpPr>
            <a:spLocks noGrp="1"/>
          </p:cNvSpPr>
          <p:nvPr>
            <p:ph type="sldNum" sz="quarter" idx="5"/>
          </p:nvPr>
        </p:nvSpPr>
        <p:spPr/>
        <p:txBody>
          <a:bodyPr/>
          <a:lstStyle/>
          <a:p>
            <a:fld id="{E1E67FC9-89A9-41AC-9156-454E00A82D16}" type="slidenum">
              <a:rPr lang="en-CA" smtClean="0"/>
              <a:t>9</a:t>
            </a:fld>
            <a:endParaRPr lang="en-CA"/>
          </a:p>
        </p:txBody>
      </p:sp>
    </p:spTree>
    <p:extLst>
      <p:ext uri="{BB962C8B-B14F-4D97-AF65-F5344CB8AC3E}">
        <p14:creationId xmlns:p14="http://schemas.microsoft.com/office/powerpoint/2010/main" val="2840826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72C907-F664-DFD9-8843-47B289522462}"/>
              </a:ext>
            </a:extLst>
          </p:cNvPr>
          <p:cNvSpPr>
            <a:spLocks/>
          </p:cNvSpPr>
          <p:nvPr userDrawn="1"/>
        </p:nvSpPr>
        <p:spPr>
          <a:xfrm>
            <a:off x="-1" y="0"/>
            <a:ext cx="9813638"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dirty="0">
              <a:solidFill>
                <a:srgbClr val="193A54"/>
              </a:solidFill>
              <a:latin typeface="Arial" panose="020B0604020202020204" pitchFamily="34" charset="0"/>
              <a:cs typeface="Arial" panose="020B0604020202020204" pitchFamily="34" charset="0"/>
            </a:endParaRPr>
          </a:p>
        </p:txBody>
      </p:sp>
      <p:sp>
        <p:nvSpPr>
          <p:cNvPr id="2" name="Title 1"/>
          <p:cNvSpPr>
            <a:spLocks noGrp="1" noRot="1" noMove="1" noResize="1" noEditPoints="1" noAdjustHandles="1" noChangeArrowheads="1" noChangeShapeType="1"/>
          </p:cNvSpPr>
          <p:nvPr>
            <p:ph type="ctrTitle" hasCustomPrompt="1"/>
          </p:nvPr>
        </p:nvSpPr>
        <p:spPr>
          <a:xfrm>
            <a:off x="1084656" y="1007348"/>
            <a:ext cx="6392526" cy="1869883"/>
          </a:xfrm>
          <a:noFill/>
          <a:ln>
            <a:noFill/>
          </a:ln>
        </p:spPr>
        <p:txBody>
          <a:bodyPr anchor="b">
            <a:normAutofit/>
          </a:bodyPr>
          <a:lstStyle>
            <a:lvl1pPr algn="r">
              <a:defRPr sz="4400" b="1">
                <a:solidFill>
                  <a:srgbClr val="193A54"/>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p:cNvSpPr>
            <a:spLocks noGrp="1" noRot="1" noMove="1" noResize="1" noEditPoints="1" noAdjustHandles="1" noChangeArrowheads="1" noChangeShapeType="1"/>
          </p:cNvSpPr>
          <p:nvPr>
            <p:ph type="subTitle" idx="1" hasCustomPrompt="1"/>
          </p:nvPr>
        </p:nvSpPr>
        <p:spPr>
          <a:xfrm>
            <a:off x="1073823" y="4044324"/>
            <a:ext cx="6414193" cy="388261"/>
          </a:xfrm>
        </p:spPr>
        <p:txBody>
          <a:bodyPr>
            <a:normAutofit/>
          </a:bodyPr>
          <a:lstStyle>
            <a:lvl1pPr marL="0" indent="0" algn="r">
              <a:buNone/>
              <a:defRPr sz="2000">
                <a:solidFill>
                  <a:srgbClr val="193A54"/>
                </a:solidFill>
                <a:latin typeface="Arial" panose="020B0604020202020204" pitchFamily="34" charset="0"/>
                <a:cs typeface="Arial"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dirty="0"/>
              <a:t>Presenter’s title</a:t>
            </a:r>
          </a:p>
        </p:txBody>
      </p:sp>
      <p:sp>
        <p:nvSpPr>
          <p:cNvPr id="5" name="Footer Placeholder 4"/>
          <p:cNvSpPr>
            <a:spLocks noGrp="1" noRot="1" noMove="1" noResize="1" noEditPoints="1" noAdjustHandles="1" noChangeArrowheads="1" noChangeShapeType="1"/>
          </p:cNvSpPr>
          <p:nvPr>
            <p:ph type="ftr" sz="quarter" idx="11"/>
          </p:nvPr>
        </p:nvSpPr>
        <p:spPr>
          <a:xfrm>
            <a:off x="1727200" y="7318055"/>
            <a:ext cx="4663440" cy="413808"/>
          </a:xfrm>
        </p:spPr>
        <p:txBody>
          <a:bodyPr/>
          <a:lstStyle>
            <a:lvl1pPr>
              <a:defRPr>
                <a:solidFill>
                  <a:srgbClr val="193A54"/>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noRot="1" noMove="1" noResize="1" noEditPoints="1" noAdjustHandles="1" noChangeArrowheads="1" noChangeShapeType="1"/>
          </p:cNvSpPr>
          <p:nvPr>
            <p:ph type="sldNum" sz="quarter" idx="12"/>
          </p:nvPr>
        </p:nvSpPr>
        <p:spPr>
          <a:xfrm>
            <a:off x="9758680" y="7203864"/>
            <a:ext cx="3108960" cy="413808"/>
          </a:xfrm>
          <a:prstGeom prst="rect">
            <a:avLst/>
          </a:prstGeom>
        </p:spPr>
        <p:txBody>
          <a:bodyPr/>
          <a:lstStyle>
            <a:lvl1pPr>
              <a:defRPr>
                <a:solidFill>
                  <a:srgbClr val="193A54"/>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Box 7">
            <a:extLst>
              <a:ext uri="{FF2B5EF4-FFF2-40B4-BE49-F238E27FC236}">
                <a16:creationId xmlns:a16="http://schemas.microsoft.com/office/drawing/2014/main" id="{34E5909B-C17C-4369-E367-1A262D705629}"/>
              </a:ext>
            </a:extLst>
          </p:cNvPr>
          <p:cNvSpPr txBox="1">
            <a:spLocks noGrp="1" noRot="1" noMove="1" noResize="1" noEditPoints="1" noAdjustHandles="1" noChangeArrowheads="1" noChangeShapeType="1"/>
          </p:cNvSpPr>
          <p:nvPr userDrawn="1"/>
        </p:nvSpPr>
        <p:spPr>
          <a:xfrm>
            <a:off x="1185820" y="5271178"/>
            <a:ext cx="6414193" cy="400110"/>
          </a:xfrm>
          <a:prstGeom prst="rect">
            <a:avLst/>
          </a:prstGeom>
          <a:noFill/>
        </p:spPr>
        <p:txBody>
          <a:bodyPr wrap="square" rtlCol="0">
            <a:spAutoFit/>
          </a:bodyPr>
          <a:lstStyle/>
          <a:p>
            <a:pPr algn="r"/>
            <a:r>
              <a:rPr lang="en-US" sz="2000" dirty="0">
                <a:solidFill>
                  <a:srgbClr val="193A54"/>
                </a:solidFill>
                <a:latin typeface="Arial" panose="020B0604020202020204" pitchFamily="34" charset="0"/>
                <a:cs typeface="Arial" panose="020B0604020202020204" pitchFamily="34" charset="0"/>
              </a:rPr>
              <a:t>2025 International RAMP Users’ Group Meeting</a:t>
            </a:r>
          </a:p>
        </p:txBody>
      </p:sp>
      <p:pic>
        <p:nvPicPr>
          <p:cNvPr id="12" name="Picture 11" descr="A large building with a clock tower&#10;&#10;AI-generated content may be incorrect.">
            <a:extLst>
              <a:ext uri="{FF2B5EF4-FFF2-40B4-BE49-F238E27FC236}">
                <a16:creationId xmlns:a16="http://schemas.microsoft.com/office/drawing/2014/main" id="{9C9BF36A-2114-2861-853B-800D1C2EF7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989378" y="0"/>
            <a:ext cx="5828222" cy="7772400"/>
          </a:xfrm>
          <a:prstGeom prst="rect">
            <a:avLst/>
          </a:prstGeom>
        </p:spPr>
      </p:pic>
      <p:sp>
        <p:nvSpPr>
          <p:cNvPr id="9" name="Rectangle 8">
            <a:extLst>
              <a:ext uri="{FF2B5EF4-FFF2-40B4-BE49-F238E27FC236}">
                <a16:creationId xmlns:a16="http://schemas.microsoft.com/office/drawing/2014/main" id="{0F23EEFC-F17D-20E2-19B5-57978019C933}"/>
              </a:ext>
            </a:extLst>
          </p:cNvPr>
          <p:cNvSpPr>
            <a:spLocks noGrp="1" noRot="1" noMove="1" noResize="1" noEditPoints="1" noAdjustHandles="1" noChangeArrowheads="1" noChangeShapeType="1"/>
          </p:cNvSpPr>
          <p:nvPr userDrawn="1"/>
        </p:nvSpPr>
        <p:spPr>
          <a:xfrm>
            <a:off x="439377" y="410052"/>
            <a:ext cx="12938845" cy="6952295"/>
          </a:xfrm>
          <a:prstGeom prst="rect">
            <a:avLst/>
          </a:prstGeom>
          <a:noFill/>
          <a:ln w="57150">
            <a:solidFill>
              <a:srgbClr val="193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a:solidFill>
                <a:srgbClr val="193A54"/>
              </a:solidFill>
              <a:latin typeface="Arial" panose="020B06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98813727-678A-A3F1-E46B-2449D824DD4C}"/>
              </a:ext>
            </a:extLst>
          </p:cNvPr>
          <p:cNvSpPr>
            <a:spLocks noGrp="1" noRot="1" noMove="1" noResize="1" noEditPoints="1" noAdjustHandles="1" noChangeArrowheads="1" noChangeShapeType="1"/>
          </p:cNvSpPr>
          <p:nvPr>
            <p:ph type="body" sz="quarter" idx="10" hasCustomPrompt="1"/>
          </p:nvPr>
        </p:nvSpPr>
        <p:spPr>
          <a:xfrm>
            <a:off x="1073823" y="3612059"/>
            <a:ext cx="6414192" cy="388261"/>
          </a:xfrm>
        </p:spPr>
        <p:txBody>
          <a:bodyPr>
            <a:normAutofit/>
          </a:bodyPr>
          <a:lstStyle>
            <a:lvl1pPr marL="0" indent="0" algn="r">
              <a:buNone/>
              <a:defRPr sz="2000">
                <a:solidFill>
                  <a:srgbClr val="193A54"/>
                </a:solidFill>
                <a:latin typeface="Arial" panose="020B0604020202020204" pitchFamily="34" charset="0"/>
                <a:cs typeface="Arial" panose="020B0604020202020204" pitchFamily="34" charset="0"/>
              </a:defRPr>
            </a:lvl1pPr>
          </a:lstStyle>
          <a:p>
            <a:r>
              <a:rPr lang="en-US" dirty="0"/>
              <a:t>Presenter name</a:t>
            </a:r>
          </a:p>
        </p:txBody>
      </p:sp>
      <p:grpSp>
        <p:nvGrpSpPr>
          <p:cNvPr id="23" name="Group 22">
            <a:extLst>
              <a:ext uri="{FF2B5EF4-FFF2-40B4-BE49-F238E27FC236}">
                <a16:creationId xmlns:a16="http://schemas.microsoft.com/office/drawing/2014/main" id="{A960FE16-483F-9FC8-41FF-5E41331F440D}"/>
              </a:ext>
            </a:extLst>
          </p:cNvPr>
          <p:cNvGrpSpPr>
            <a:grpSpLocks noGrp="1" noUngrp="1" noRot="1" noMove="1" noResize="1"/>
          </p:cNvGrpSpPr>
          <p:nvPr userDrawn="1"/>
        </p:nvGrpSpPr>
        <p:grpSpPr>
          <a:xfrm>
            <a:off x="592026" y="6658516"/>
            <a:ext cx="2552922" cy="659539"/>
            <a:chOff x="682881" y="6658516"/>
            <a:chExt cx="2552922" cy="659539"/>
          </a:xfrm>
        </p:grpSpPr>
        <p:pic>
          <p:nvPicPr>
            <p:cNvPr id="17" name="Picture 16">
              <a:extLst>
                <a:ext uri="{FF2B5EF4-FFF2-40B4-BE49-F238E27FC236}">
                  <a16:creationId xmlns:a16="http://schemas.microsoft.com/office/drawing/2014/main" id="{AF42669E-CD9A-647B-E146-3DA8869A653E}"/>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10" name="Picture 2">
              <a:extLst>
                <a:ext uri="{FF2B5EF4-FFF2-40B4-BE49-F238E27FC236}">
                  <a16:creationId xmlns:a16="http://schemas.microsoft.com/office/drawing/2014/main" id="{D2364261-F9EF-D8F4-AEF2-7D757B157496}"/>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10;&#10;AI-generated content may be incorrect.">
              <a:extLst>
                <a:ext uri="{FF2B5EF4-FFF2-40B4-BE49-F238E27FC236}">
                  <a16:creationId xmlns:a16="http://schemas.microsoft.com/office/drawing/2014/main" id="{7D027802-0BBD-28DA-98A4-10EA64BC16CA}"/>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22" name="Text Placeholder 9">
            <a:extLst>
              <a:ext uri="{FF2B5EF4-FFF2-40B4-BE49-F238E27FC236}">
                <a16:creationId xmlns:a16="http://schemas.microsoft.com/office/drawing/2014/main" id="{E9F53F73-51CA-4363-ED1C-A09E357814A4}"/>
              </a:ext>
            </a:extLst>
          </p:cNvPr>
          <p:cNvSpPr>
            <a:spLocks noGrp="1" noRot="1" noMove="1" noResize="1" noEditPoints="1" noAdjustHandles="1" noChangeArrowheads="1" noChangeShapeType="1"/>
          </p:cNvSpPr>
          <p:nvPr>
            <p:ph type="body" sz="quarter" idx="13" hasCustomPrompt="1"/>
          </p:nvPr>
        </p:nvSpPr>
        <p:spPr>
          <a:xfrm>
            <a:off x="1073823" y="4735148"/>
            <a:ext cx="6426794" cy="388261"/>
          </a:xfrm>
        </p:spPr>
        <p:txBody>
          <a:bodyPr>
            <a:noAutofit/>
          </a:bodyPr>
          <a:lstStyle>
            <a:lvl1pPr marL="0" indent="0" algn="r">
              <a:buNone/>
              <a:defRPr sz="2000">
                <a:solidFill>
                  <a:srgbClr val="193A54"/>
                </a:solidFill>
                <a:latin typeface="Arial" panose="020B0604020202020204" pitchFamily="34" charset="0"/>
                <a:cs typeface="Arial" panose="020B0604020202020204" pitchFamily="34" charset="0"/>
              </a:defRPr>
            </a:lvl1pPr>
          </a:lstStyle>
          <a:p>
            <a:r>
              <a:rPr lang="en-US" dirty="0"/>
              <a:t>Date</a:t>
            </a:r>
          </a:p>
        </p:txBody>
      </p:sp>
      <p:sp>
        <p:nvSpPr>
          <p:cNvPr id="28" name="Rectangle 27">
            <a:extLst>
              <a:ext uri="{FF2B5EF4-FFF2-40B4-BE49-F238E27FC236}">
                <a16:creationId xmlns:a16="http://schemas.microsoft.com/office/drawing/2014/main" id="{E5E9A8B0-CE4D-554A-86AF-E8AD2BCACDF7}"/>
              </a:ext>
            </a:extLst>
          </p:cNvPr>
          <p:cNvSpPr>
            <a:spLocks noGrp="1" noRot="1" noMove="1" noResize="1" noEditPoints="1" noAdjustHandles="1" noChangeArrowheads="1" noChangeShapeType="1"/>
          </p:cNvSpPr>
          <p:nvPr userDrawn="1"/>
        </p:nvSpPr>
        <p:spPr>
          <a:xfrm>
            <a:off x="-2" y="3106166"/>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32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727595" y="0"/>
            <a:ext cx="8090005" cy="7772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4" name="Slide Number Placeholder 3"/>
          <p:cNvSpPr>
            <a:spLocks noGrp="1"/>
          </p:cNvSpPr>
          <p:nvPr>
            <p:ph type="sldNum" sz="quarter" idx="12"/>
          </p:nvPr>
        </p:nvSpPr>
        <p:spPr>
          <a:xfrm>
            <a:off x="13216836" y="7340600"/>
            <a:ext cx="428044" cy="431800"/>
          </a:xfrm>
          <a:prstGeom prst="rect">
            <a:avLst/>
          </a:prstGeom>
        </p:spPr>
        <p:txBody>
          <a:bodyPr lIns="0" tIns="0" rIns="0" bIns="0" anchor="ctr" anchorCtr="0"/>
          <a:lstStyle>
            <a:lvl1pPr algn="r">
              <a:defRPr sz="1133">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331384" y="446691"/>
            <a:ext cx="7624984" cy="826080"/>
          </a:xfrm>
          <a:prstGeom prst="rect">
            <a:avLst/>
          </a:prstGeom>
        </p:spPr>
        <p:txBody>
          <a:bodyPr lIns="0" anchor="b"/>
          <a:lstStyle>
            <a:lvl1pPr>
              <a:defRPr lang="en-US" sz="34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295400" y="1943100"/>
            <a:ext cx="12090400" cy="5181601"/>
          </a:xfrm>
          <a:prstGeom prst="rect">
            <a:avLst/>
          </a:prstGeom>
        </p:spPr>
        <p:txBody>
          <a:bodyPr/>
          <a:lstStyle>
            <a:lvl1pPr>
              <a:buClr>
                <a:srgbClr val="493064"/>
              </a:buClr>
              <a:defRPr sz="2644">
                <a:latin typeface="Arial" panose="020B0604020202020204" pitchFamily="34" charset="0"/>
                <a:cs typeface="Arial" panose="020B0604020202020204" pitchFamily="34" charset="0"/>
              </a:defRPr>
            </a:lvl1pPr>
            <a:lvl2pPr marL="777203" indent="-259068">
              <a:buFont typeface="Wingdings" panose="05000000000000000000" pitchFamily="2" charset="2"/>
              <a:buChar char="§"/>
              <a:defRPr sz="2267">
                <a:latin typeface="Arial" panose="020B0604020202020204" pitchFamily="34" charset="0"/>
                <a:cs typeface="Arial" panose="020B0604020202020204" pitchFamily="34" charset="0"/>
              </a:defRPr>
            </a:lvl2pPr>
            <a:lvl3pPr marL="1295339" indent="-259068">
              <a:buFont typeface="Wingdings" panose="05000000000000000000" pitchFamily="2" charset="2"/>
              <a:buChar char="ü"/>
              <a:defRPr sz="1889">
                <a:latin typeface="Arial" panose="020B0604020202020204" pitchFamily="34" charset="0"/>
                <a:cs typeface="Arial" panose="020B0604020202020204" pitchFamily="34" charset="0"/>
              </a:defRPr>
            </a:lvl3pPr>
            <a:lvl4pPr>
              <a:defRPr sz="1700">
                <a:latin typeface="Arial" panose="020B0604020202020204" pitchFamily="34" charset="0"/>
                <a:cs typeface="Arial" panose="020B0604020202020204" pitchFamily="34" charset="0"/>
              </a:defRPr>
            </a:lvl4pPr>
            <a:lvl5pPr marL="2331610" indent="-259068">
              <a:buFont typeface="Wingdings" panose="05000000000000000000" pitchFamily="2" charset="2"/>
              <a:buChar char="§"/>
              <a:defRPr sz="151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108775" y="7362091"/>
            <a:ext cx="2935340" cy="410309"/>
          </a:xfrm>
          <a:prstGeom prst="rect">
            <a:avLst/>
          </a:prstGeom>
        </p:spPr>
        <p:txBody>
          <a:bodyPr vert="horz" lIns="91440" tIns="45720" rIns="91440" bIns="45720" rtlCol="0" anchor="ctr"/>
          <a:lstStyle>
            <a:lvl1pPr algn="r">
              <a:defRPr sz="1133">
                <a:solidFill>
                  <a:schemeClr val="tx1">
                    <a:tint val="75000"/>
                  </a:schemeClr>
                </a:solidFill>
              </a:defRPr>
            </a:lvl1pPr>
          </a:lstStyle>
          <a:p>
            <a:fld id="{9B7EE7B1-A6C1-4E39-8665-A73ED03F32E1}" type="datetimeFigureOut">
              <a:rPr lang="en-US" smtClean="0"/>
              <a:pPr/>
              <a:t>6/18/2025</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877622" y="7340600"/>
            <a:ext cx="11340720" cy="413808"/>
          </a:xfrm>
          <a:prstGeom prst="rect">
            <a:avLst/>
          </a:prstGeom>
        </p:spPr>
        <p:txBody>
          <a:bodyPr vert="horz" lIns="91440" tIns="45720" rIns="91440" bIns="45720" rtlCol="0" anchor="ctr"/>
          <a:lstStyle>
            <a:lvl1pPr algn="ctr">
              <a:defRPr sz="1133">
                <a:solidFill>
                  <a:schemeClr val="tx1">
                    <a:tint val="75000"/>
                  </a:schemeClr>
                </a:solidFill>
              </a:defRPr>
            </a:lvl1pPr>
          </a:lstStyle>
          <a:p>
            <a:endParaRPr lang="en-US" dirty="0"/>
          </a:p>
        </p:txBody>
      </p:sp>
      <p:pic>
        <p:nvPicPr>
          <p:cNvPr id="2" name="Picture 1">
            <a:extLst>
              <a:ext uri="{FF2B5EF4-FFF2-40B4-BE49-F238E27FC236}">
                <a16:creationId xmlns:a16="http://schemas.microsoft.com/office/drawing/2014/main" id="{292DE5B0-FFA0-2DF3-ED40-0A9EAB782926}"/>
              </a:ext>
            </a:extLst>
          </p:cNvPr>
          <p:cNvPicPr>
            <a:picLocks noChangeAspect="1"/>
          </p:cNvPicPr>
          <p:nvPr userDrawn="1"/>
        </p:nvPicPr>
        <p:blipFill>
          <a:blip r:embed="rId2"/>
          <a:srcRect/>
          <a:stretch/>
        </p:blipFill>
        <p:spPr>
          <a:xfrm>
            <a:off x="12340547" y="354752"/>
            <a:ext cx="1054358" cy="904664"/>
          </a:xfrm>
          <a:prstGeom prst="rect">
            <a:avLst/>
          </a:prstGeom>
        </p:spPr>
      </p:pic>
      <p:pic>
        <p:nvPicPr>
          <p:cNvPr id="3" name="Picture 2">
            <a:extLst>
              <a:ext uri="{FF2B5EF4-FFF2-40B4-BE49-F238E27FC236}">
                <a16:creationId xmlns:a16="http://schemas.microsoft.com/office/drawing/2014/main" id="{BE095627-7E5A-075F-6B9D-3CDD5BF723C1}"/>
              </a:ext>
            </a:extLst>
          </p:cNvPr>
          <p:cNvPicPr>
            <a:picLocks noChangeAspect="1"/>
          </p:cNvPicPr>
          <p:nvPr userDrawn="1"/>
        </p:nvPicPr>
        <p:blipFill>
          <a:blip r:embed="rId3"/>
          <a:stretch>
            <a:fillRect/>
          </a:stretch>
        </p:blipFill>
        <p:spPr>
          <a:xfrm>
            <a:off x="9326645" y="416472"/>
            <a:ext cx="2591203" cy="732044"/>
          </a:xfrm>
          <a:prstGeom prst="rect">
            <a:avLst/>
          </a:prstGeom>
        </p:spPr>
      </p:pic>
    </p:spTree>
    <p:extLst>
      <p:ext uri="{BB962C8B-B14F-4D97-AF65-F5344CB8AC3E}">
        <p14:creationId xmlns:p14="http://schemas.microsoft.com/office/powerpoint/2010/main" val="33840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p15:clr>
            <a:srgbClr val="FBAE40"/>
          </p15:clr>
        </p15:guide>
        <p15:guide id="2" pos="46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9079" y="482139"/>
            <a:ext cx="11917680" cy="1280397"/>
          </a:xfrm>
        </p:spPr>
        <p:txBody>
          <a:bodyPr>
            <a:normAutofit/>
          </a:bodyPr>
          <a:lstStyle>
            <a:lvl1pPr>
              <a:defRPr sz="4000" b="1">
                <a:solidFill>
                  <a:srgbClr val="193A54"/>
                </a:solidFill>
              </a:defRPr>
            </a:lvl1pPr>
          </a:lstStyle>
          <a:p>
            <a:r>
              <a:rPr lang="en-US" dirty="0"/>
              <a:t>Click to edit slide title</a:t>
            </a:r>
          </a:p>
        </p:txBody>
      </p:sp>
      <p:sp>
        <p:nvSpPr>
          <p:cNvPr id="3" name="Content Placeholder 2"/>
          <p:cNvSpPr>
            <a:spLocks noGrp="1"/>
          </p:cNvSpPr>
          <p:nvPr>
            <p:ph idx="1" hasCustomPrompt="1"/>
          </p:nvPr>
        </p:nvSpPr>
        <p:spPr>
          <a:xfrm>
            <a:off x="1159243" y="2069405"/>
            <a:ext cx="11917680" cy="4931516"/>
          </a:xfrm>
        </p:spPr>
        <p:txBody>
          <a:bodyPr/>
          <a:lstStyle>
            <a:lvl1pPr marL="457200" indent="-457200">
              <a:buFont typeface="Arial" panose="020B0604020202020204" pitchFamily="34" charset="0"/>
              <a:buChar char="•"/>
              <a:defRPr sz="3600">
                <a:solidFill>
                  <a:srgbClr val="193A54"/>
                </a:solidFill>
              </a:defRPr>
            </a:lvl1pPr>
            <a:lvl2pPr>
              <a:defRPr sz="3200">
                <a:solidFill>
                  <a:srgbClr val="193A54"/>
                </a:solidFill>
              </a:defRPr>
            </a:lvl2pPr>
            <a:lvl3pPr>
              <a:defRPr sz="2800">
                <a:solidFill>
                  <a:srgbClr val="193A54"/>
                </a:solidFill>
              </a:defRPr>
            </a:lvl3pPr>
            <a:lvl4pPr>
              <a:defRPr sz="2400">
                <a:solidFill>
                  <a:srgbClr val="193A54"/>
                </a:solidFill>
              </a:defRPr>
            </a:lvl4pPr>
            <a:lvl5pPr>
              <a:defRPr sz="2000">
                <a:solidFill>
                  <a:srgbClr val="193A54"/>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Footer Placeholder 5">
            <a:extLst>
              <a:ext uri="{FF2B5EF4-FFF2-40B4-BE49-F238E27FC236}">
                <a16:creationId xmlns:a16="http://schemas.microsoft.com/office/drawing/2014/main" id="{A4FB85FE-5E2B-0653-291A-3A4698458537}"/>
              </a:ext>
            </a:extLst>
          </p:cNvPr>
          <p:cNvSpPr>
            <a:spLocks noGrp="1"/>
          </p:cNvSpPr>
          <p:nvPr userDrawn="1">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4" name="Group 3">
            <a:extLst>
              <a:ext uri="{FF2B5EF4-FFF2-40B4-BE49-F238E27FC236}">
                <a16:creationId xmlns:a16="http://schemas.microsoft.com/office/drawing/2014/main" id="{B2FB5B68-8252-29EF-E689-D0BD3BEAF6EA}"/>
              </a:ext>
            </a:extLst>
          </p:cNvPr>
          <p:cNvGrpSpPr>
            <a:grpSpLocks noGrp="1" noUngrp="1" noRot="1" noMove="1" noResize="1"/>
          </p:cNvGrpSpPr>
          <p:nvPr userDrawn="1"/>
        </p:nvGrpSpPr>
        <p:grpSpPr>
          <a:xfrm>
            <a:off x="10586536" y="6960491"/>
            <a:ext cx="2552922" cy="659539"/>
            <a:chOff x="682881" y="6658516"/>
            <a:chExt cx="2552922" cy="659539"/>
          </a:xfrm>
        </p:grpSpPr>
        <p:pic>
          <p:nvPicPr>
            <p:cNvPr id="5" name="Picture 4">
              <a:extLst>
                <a:ext uri="{FF2B5EF4-FFF2-40B4-BE49-F238E27FC236}">
                  <a16:creationId xmlns:a16="http://schemas.microsoft.com/office/drawing/2014/main" id="{03900425-7887-B071-AA8C-90D3346C534F}"/>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6" name="Picture 2">
              <a:extLst>
                <a:ext uri="{FF2B5EF4-FFF2-40B4-BE49-F238E27FC236}">
                  <a16:creationId xmlns:a16="http://schemas.microsoft.com/office/drawing/2014/main" id="{200EF96D-D774-7331-D463-A9580006B486}"/>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CC2C6B1F-7449-8550-25E1-C39A7D0E7848}"/>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13" name="Group 12">
            <a:extLst>
              <a:ext uri="{FF2B5EF4-FFF2-40B4-BE49-F238E27FC236}">
                <a16:creationId xmlns:a16="http://schemas.microsoft.com/office/drawing/2014/main" id="{DC848E9A-7E37-0E61-4640-FF205CEF2C79}"/>
              </a:ext>
            </a:extLst>
          </p:cNvPr>
          <p:cNvGrpSpPr>
            <a:grpSpLocks noGrp="1" noUngrp="1" noRot="1" noMove="1" noResize="1"/>
          </p:cNvGrpSpPr>
          <p:nvPr userDrawn="1"/>
        </p:nvGrpSpPr>
        <p:grpSpPr>
          <a:xfrm>
            <a:off x="-5755" y="0"/>
            <a:ext cx="789980" cy="7772400"/>
            <a:chOff x="-5755" y="-1"/>
            <a:chExt cx="787808" cy="7772400"/>
          </a:xfrm>
        </p:grpSpPr>
        <p:grpSp>
          <p:nvGrpSpPr>
            <p:cNvPr id="11" name="Group 10">
              <a:extLst>
                <a:ext uri="{FF2B5EF4-FFF2-40B4-BE49-F238E27FC236}">
                  <a16:creationId xmlns:a16="http://schemas.microsoft.com/office/drawing/2014/main" id="{64B5FCD4-DEC0-8547-C8D0-C56907345D5A}"/>
                </a:ext>
              </a:extLst>
            </p:cNvPr>
            <p:cNvGrpSpPr>
              <a:grpSpLocks noGrp="1" noUngrp="1" noRot="1" noMove="1" noResize="1"/>
            </p:cNvGrpSpPr>
            <p:nvPr userDrawn="1"/>
          </p:nvGrpSpPr>
          <p:grpSpPr>
            <a:xfrm>
              <a:off x="-5755" y="-1"/>
              <a:ext cx="787808" cy="7772400"/>
              <a:chOff x="-5755" y="-1"/>
              <a:chExt cx="787808" cy="7772400"/>
            </a:xfrm>
          </p:grpSpPr>
          <p:sp>
            <p:nvSpPr>
              <p:cNvPr id="7" name="Rectangle 6">
                <a:extLst>
                  <a:ext uri="{FF2B5EF4-FFF2-40B4-BE49-F238E27FC236}">
                    <a16:creationId xmlns:a16="http://schemas.microsoft.com/office/drawing/2014/main" id="{E57585BF-B978-55A7-0D8E-843378B08713}"/>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C80F0A4-29C5-21B3-8D1C-C7C43B11E745}"/>
                  </a:ext>
                </a:extLst>
              </p:cNvPr>
              <p:cNvGrpSpPr>
                <a:grpSpLocks noGrp="1" noUngrp="1" noRot="1" noMove="1" noResize="1"/>
              </p:cNvGrpSpPr>
              <p:nvPr userDrawn="1"/>
            </p:nvGrpSpPr>
            <p:grpSpPr>
              <a:xfrm>
                <a:off x="377190" y="412643"/>
                <a:ext cx="404863" cy="6947111"/>
                <a:chOff x="377190" y="412643"/>
                <a:chExt cx="404863" cy="6947111"/>
              </a:xfrm>
            </p:grpSpPr>
            <p:cxnSp>
              <p:nvCxnSpPr>
                <p:cNvPr id="18" name="Straight Connector 17">
                  <a:extLst>
                    <a:ext uri="{FF2B5EF4-FFF2-40B4-BE49-F238E27FC236}">
                      <a16:creationId xmlns:a16="http://schemas.microsoft.com/office/drawing/2014/main" id="{A813D862-645F-325B-5CF9-A69B4538AE98}"/>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036B84A-B32B-73D8-F3BF-BBFF327EF8D0}"/>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DF32B22-1B1E-B7BD-B2BB-0BD9A9D1DE2C}"/>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9" name="Rectangle 8">
              <a:extLst>
                <a:ext uri="{FF2B5EF4-FFF2-40B4-BE49-F238E27FC236}">
                  <a16:creationId xmlns:a16="http://schemas.microsoft.com/office/drawing/2014/main" id="{5413D334-A24D-D24D-092F-3EFE25279ECA}"/>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073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Large Text Box">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48884F-1B02-6B0E-9E7A-2E2B12F1D439}"/>
              </a:ext>
            </a:extLst>
          </p:cNvPr>
          <p:cNvSpPr>
            <a:spLocks/>
          </p:cNvSpPr>
          <p:nvPr userDrawn="1"/>
        </p:nvSpPr>
        <p:spPr>
          <a:xfrm>
            <a:off x="-381" y="0"/>
            <a:ext cx="5629876"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4534" y="873975"/>
            <a:ext cx="4456535" cy="1416655"/>
          </a:xfrm>
        </p:spPr>
        <p:txBody>
          <a:bodyPr anchor="b">
            <a:normAutofit/>
          </a:bodyPr>
          <a:lstStyle>
            <a:lvl1pPr>
              <a:defRPr sz="3800" b="1">
                <a:solidFill>
                  <a:srgbClr val="193A54"/>
                </a:solidFill>
              </a:defRPr>
            </a:lvl1pPr>
          </a:lstStyle>
          <a:p>
            <a:r>
              <a:rPr lang="en-US" dirty="0"/>
              <a:t>Click to edit Master title style</a:t>
            </a:r>
          </a:p>
        </p:txBody>
      </p:sp>
      <p:sp>
        <p:nvSpPr>
          <p:cNvPr id="3" name="Content Placeholder 2"/>
          <p:cNvSpPr>
            <a:spLocks noGrp="1"/>
          </p:cNvSpPr>
          <p:nvPr>
            <p:ph idx="1"/>
          </p:nvPr>
        </p:nvSpPr>
        <p:spPr>
          <a:xfrm>
            <a:off x="5874280" y="873976"/>
            <a:ext cx="6995160" cy="5629036"/>
          </a:xfrm>
        </p:spPr>
        <p:txBody>
          <a:bodyPr/>
          <a:lstStyle>
            <a:lvl1pPr>
              <a:defRPr sz="3600">
                <a:solidFill>
                  <a:srgbClr val="193A54"/>
                </a:solidFill>
              </a:defRPr>
            </a:lvl1pPr>
            <a:lvl2pPr>
              <a:defRPr sz="3200">
                <a:solidFill>
                  <a:srgbClr val="193A54"/>
                </a:solidFill>
              </a:defRPr>
            </a:lvl2pPr>
            <a:lvl3pPr>
              <a:defRPr sz="2800">
                <a:solidFill>
                  <a:srgbClr val="193A54"/>
                </a:solidFill>
              </a:defRPr>
            </a:lvl3pPr>
            <a:lvl4pPr>
              <a:defRPr sz="2400">
                <a:solidFill>
                  <a:srgbClr val="193A54"/>
                </a:solidFill>
              </a:defRPr>
            </a:lvl4pPr>
            <a:lvl5pPr>
              <a:defRPr sz="2200">
                <a:solidFill>
                  <a:srgbClr val="193A54"/>
                </a:solidFill>
              </a:defRPr>
            </a:lvl5pPr>
            <a:lvl6pPr>
              <a:defRPr sz="2267"/>
            </a:lvl6pPr>
            <a:lvl7pPr>
              <a:defRPr sz="2267"/>
            </a:lvl7pPr>
            <a:lvl8pPr>
              <a:defRPr sz="2267"/>
            </a:lvl8pPr>
            <a:lvl9pPr>
              <a:defRPr sz="22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48160" y="2712888"/>
            <a:ext cx="4456535" cy="3790123"/>
          </a:xfrm>
        </p:spPr>
        <p:txBody>
          <a:bodyPr>
            <a:normAutofit/>
          </a:bodyPr>
          <a:lstStyle>
            <a:lvl1pPr marL="0" indent="0">
              <a:buNone/>
              <a:defRPr sz="2400">
                <a:solidFill>
                  <a:srgbClr val="193A54"/>
                </a:solidFill>
              </a:defRPr>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dirty="0"/>
              <a:t>Click to edit Master text styles</a:t>
            </a:r>
          </a:p>
        </p:txBody>
      </p:sp>
      <p:sp>
        <p:nvSpPr>
          <p:cNvPr id="6" name="Footer Placeholder 5"/>
          <p:cNvSpPr>
            <a:spLocks noGrp="1"/>
          </p:cNvSpPr>
          <p:nvPr>
            <p:ph type="ftr" sz="quarter" idx="11"/>
          </p:nvPr>
        </p:nvSpPr>
        <p:spPr>
          <a:xfrm>
            <a:off x="5874279" y="7010650"/>
            <a:ext cx="4197455" cy="316845"/>
          </a:xfrm>
        </p:spPr>
        <p:txBody>
          <a:bodyPr/>
          <a:lstStyle/>
          <a:p>
            <a:endParaRPr lang="en-US" dirty="0"/>
          </a:p>
        </p:txBody>
      </p:sp>
      <p:grpSp>
        <p:nvGrpSpPr>
          <p:cNvPr id="13" name="Group 12">
            <a:extLst>
              <a:ext uri="{FF2B5EF4-FFF2-40B4-BE49-F238E27FC236}">
                <a16:creationId xmlns:a16="http://schemas.microsoft.com/office/drawing/2014/main" id="{D6D08F97-CAEB-A693-D63F-C53683CD4D94}"/>
              </a:ext>
            </a:extLst>
          </p:cNvPr>
          <p:cNvGrpSpPr>
            <a:grpSpLocks noGrp="1" noUngrp="1" noRot="1" noMove="1" noResize="1"/>
          </p:cNvGrpSpPr>
          <p:nvPr userDrawn="1"/>
        </p:nvGrpSpPr>
        <p:grpSpPr>
          <a:xfrm>
            <a:off x="447895" y="412644"/>
            <a:ext cx="5181600" cy="6947111"/>
            <a:chOff x="2743200" y="412644"/>
            <a:chExt cx="5181600" cy="6947111"/>
          </a:xfrm>
        </p:grpSpPr>
        <p:cxnSp>
          <p:nvCxnSpPr>
            <p:cNvPr id="14" name="Straight Connector 13">
              <a:extLst>
                <a:ext uri="{FF2B5EF4-FFF2-40B4-BE49-F238E27FC236}">
                  <a16:creationId xmlns:a16="http://schemas.microsoft.com/office/drawing/2014/main" id="{409ACDE3-F563-6B40-484C-9FE5FCB5EC00}"/>
                </a:ext>
              </a:extLst>
            </p:cNvPr>
            <p:cNvCxnSpPr>
              <a:cxnSpLocks noGrp="1" noRot="1" noMove="1" noResize="1" noEditPoints="1" noAdjustHandles="1" noChangeArrowheads="1" noChangeShapeType="1"/>
            </p:cNvCxnSpPr>
            <p:nvPr userDrawn="1"/>
          </p:nvCxnSpPr>
          <p:spPr>
            <a:xfrm>
              <a:off x="2743200" y="412644"/>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EB0E919-AAA6-8824-C75B-BFEE79216D8D}"/>
                </a:ext>
              </a:extLst>
            </p:cNvPr>
            <p:cNvCxnSpPr>
              <a:cxnSpLocks noGrp="1" noRot="1" noMove="1" noResize="1" noEditPoints="1" noAdjustHandles="1" noChangeArrowheads="1" noChangeShapeType="1"/>
            </p:cNvCxnSpPr>
            <p:nvPr userDrawn="1"/>
          </p:nvCxnSpPr>
          <p:spPr>
            <a:xfrm>
              <a:off x="2743200" y="442384"/>
              <a:ext cx="5181600"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FCA4023-FA11-682B-60CA-EC3C25F93EEF}"/>
                </a:ext>
              </a:extLst>
            </p:cNvPr>
            <p:cNvCxnSpPr>
              <a:cxnSpLocks noGrp="1" noRot="1" noMove="1" noResize="1" noEditPoints="1" noAdjustHandles="1" noChangeArrowheads="1" noChangeShapeType="1"/>
            </p:cNvCxnSpPr>
            <p:nvPr userDrawn="1"/>
          </p:nvCxnSpPr>
          <p:spPr>
            <a:xfrm>
              <a:off x="2743200" y="7332892"/>
              <a:ext cx="5181600"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676DFA6D-7A5A-9BD3-D211-A23B3BBEB215}"/>
              </a:ext>
            </a:extLst>
          </p:cNvPr>
          <p:cNvGrpSpPr>
            <a:grpSpLocks noGrp="1" noUngrp="1" noRot="1" noMove="1" noResize="1"/>
          </p:cNvGrpSpPr>
          <p:nvPr userDrawn="1"/>
        </p:nvGrpSpPr>
        <p:grpSpPr>
          <a:xfrm>
            <a:off x="10316518" y="6839302"/>
            <a:ext cx="2552922" cy="659539"/>
            <a:chOff x="682881" y="6658516"/>
            <a:chExt cx="2552922" cy="659539"/>
          </a:xfrm>
        </p:grpSpPr>
        <p:pic>
          <p:nvPicPr>
            <p:cNvPr id="19" name="Picture 18">
              <a:extLst>
                <a:ext uri="{FF2B5EF4-FFF2-40B4-BE49-F238E27FC236}">
                  <a16:creationId xmlns:a16="http://schemas.microsoft.com/office/drawing/2014/main" id="{0A990286-D502-E28B-E6A1-99C3506D5B4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20" name="Picture 2">
              <a:extLst>
                <a:ext uri="{FF2B5EF4-FFF2-40B4-BE49-F238E27FC236}">
                  <a16:creationId xmlns:a16="http://schemas.microsoft.com/office/drawing/2014/main" id="{4289B7BC-87FF-BE2F-3A25-A8C41F78F543}"/>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10;&#10;AI-generated content may be incorrect.">
              <a:extLst>
                <a:ext uri="{FF2B5EF4-FFF2-40B4-BE49-F238E27FC236}">
                  <a16:creationId xmlns:a16="http://schemas.microsoft.com/office/drawing/2014/main" id="{EF9BD222-C1E8-DE34-EA6E-DFE891981CD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23" name="Rectangle 22">
            <a:extLst>
              <a:ext uri="{FF2B5EF4-FFF2-40B4-BE49-F238E27FC236}">
                <a16:creationId xmlns:a16="http://schemas.microsoft.com/office/drawing/2014/main" id="{B736D514-C3B7-B75E-377F-9E54D1E4030B}"/>
              </a:ext>
            </a:extLst>
          </p:cNvPr>
          <p:cNvSpPr>
            <a:spLocks noGrp="1" noRot="1" noMove="1" noResize="1" noEditPoints="1" noAdjustHandles="1" noChangeArrowheads="1" noChangeShapeType="1"/>
          </p:cNvSpPr>
          <p:nvPr userDrawn="1"/>
        </p:nvSpPr>
        <p:spPr>
          <a:xfrm>
            <a:off x="0" y="3285237"/>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17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9243" y="413809"/>
            <a:ext cx="11917680" cy="1502305"/>
          </a:xfrm>
        </p:spPr>
        <p:txBody>
          <a:bodyPr>
            <a:normAutofit/>
          </a:bodyPr>
          <a:lstStyle>
            <a:lvl1pPr>
              <a:defRPr sz="4000" b="1">
                <a:solidFill>
                  <a:srgbClr val="193A54"/>
                </a:solidFill>
              </a:defRPr>
            </a:lvl1pPr>
          </a:lstStyle>
          <a:p>
            <a:r>
              <a:rPr lang="en-US" dirty="0"/>
              <a:t>Click to edit Master title style</a:t>
            </a:r>
          </a:p>
        </p:txBody>
      </p:sp>
      <p:sp>
        <p:nvSpPr>
          <p:cNvPr id="3" name="Content Placeholder 2"/>
          <p:cNvSpPr>
            <a:spLocks noGrp="1"/>
          </p:cNvSpPr>
          <p:nvPr>
            <p:ph sz="half" idx="1"/>
          </p:nvPr>
        </p:nvSpPr>
        <p:spPr>
          <a:xfrm>
            <a:off x="1159243" y="2091049"/>
            <a:ext cx="5872480" cy="4931516"/>
          </a:xfrm>
        </p:spPr>
        <p:txBody>
          <a:bodyPr/>
          <a:lstStyle>
            <a:lvl1pPr>
              <a:defRPr sz="3600">
                <a:solidFill>
                  <a:srgbClr val="193A54"/>
                </a:solidFill>
              </a:defRPr>
            </a:lvl1pPr>
            <a:lvl2pPr>
              <a:defRPr sz="3200">
                <a:solidFill>
                  <a:srgbClr val="193A54"/>
                </a:solidFill>
              </a:defRPr>
            </a:lvl2pPr>
            <a:lvl3pPr>
              <a:defRPr sz="2800">
                <a:solidFill>
                  <a:srgbClr val="193A54"/>
                </a:solidFill>
              </a:defRPr>
            </a:lvl3pPr>
            <a:lvl4pPr>
              <a:defRPr sz="2400">
                <a:solidFill>
                  <a:srgbClr val="193A54"/>
                </a:solidFill>
              </a:defRPr>
            </a:lvl4pPr>
            <a:lvl5pPr>
              <a:defRPr sz="2000">
                <a:solidFill>
                  <a:srgbClr val="193A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04443" y="2091049"/>
            <a:ext cx="5872480" cy="4931516"/>
          </a:xfrm>
        </p:spPr>
        <p:txBody>
          <a:bodyPr>
            <a:normAutofit/>
          </a:bodyPr>
          <a:lstStyle>
            <a:lvl1pPr marL="259072" indent="-259072" algn="l" defTabSz="1036290" rtl="0" eaLnBrk="1" latinLnBrk="0" hangingPunct="1">
              <a:lnSpc>
                <a:spcPct val="90000"/>
              </a:lnSpc>
              <a:buFont typeface="Arial" panose="020B0604020202020204" pitchFamily="34" charset="0"/>
              <a:buChar char="•"/>
              <a:defRPr lang="en-US" sz="3600" kern="1200" dirty="0" smtClean="0">
                <a:solidFill>
                  <a:srgbClr val="193A54"/>
                </a:solidFill>
                <a:latin typeface="Arial" panose="020B0604020202020204" pitchFamily="34" charset="0"/>
                <a:ea typeface="+mn-ea"/>
                <a:cs typeface="Arial" panose="020B0604020202020204" pitchFamily="34" charset="0"/>
              </a:defRPr>
            </a:lvl1pPr>
            <a:lvl2pPr marL="777217" indent="-259072" algn="l" defTabSz="1036290" rtl="0" eaLnBrk="1" latinLnBrk="0" hangingPunct="1">
              <a:lnSpc>
                <a:spcPct val="90000"/>
              </a:lnSpc>
              <a:buFont typeface="Arial" panose="020B0604020202020204" pitchFamily="34" charset="0"/>
              <a:buChar char="•"/>
              <a:defRPr lang="en-US" sz="3200" kern="1200" dirty="0" smtClean="0">
                <a:solidFill>
                  <a:srgbClr val="193A54"/>
                </a:solidFill>
                <a:latin typeface="Arial" panose="020B0604020202020204" pitchFamily="34" charset="0"/>
                <a:ea typeface="+mn-ea"/>
                <a:cs typeface="Arial" panose="020B0604020202020204" pitchFamily="34" charset="0"/>
              </a:defRPr>
            </a:lvl2pPr>
            <a:lvl3pPr marL="1295362" indent="-259072" algn="l" defTabSz="1036290" rtl="0" eaLnBrk="1" latinLnBrk="0" hangingPunct="1">
              <a:lnSpc>
                <a:spcPct val="90000"/>
              </a:lnSpc>
              <a:buFont typeface="Arial" panose="020B0604020202020204" pitchFamily="34" charset="0"/>
              <a:buChar char="•"/>
              <a:defRPr lang="en-US" sz="2800" kern="1200" dirty="0" smtClean="0">
                <a:solidFill>
                  <a:srgbClr val="193A54"/>
                </a:solidFill>
                <a:latin typeface="Arial" panose="020B0604020202020204" pitchFamily="34" charset="0"/>
                <a:ea typeface="+mn-ea"/>
                <a:cs typeface="Arial" panose="020B0604020202020204" pitchFamily="34" charset="0"/>
              </a:defRPr>
            </a:lvl3pPr>
            <a:lvl4pPr marL="1813507" indent="-259072" algn="l" defTabSz="1036290" rtl="0" eaLnBrk="1" latinLnBrk="0" hangingPunct="1">
              <a:lnSpc>
                <a:spcPct val="90000"/>
              </a:lnSpc>
              <a:buFont typeface="Arial" panose="020B0604020202020204" pitchFamily="34" charset="0"/>
              <a:buChar char="•"/>
              <a:defRPr lang="en-US" sz="2400" kern="1200" dirty="0" smtClean="0">
                <a:solidFill>
                  <a:srgbClr val="193A54"/>
                </a:solidFill>
                <a:latin typeface="Arial" panose="020B0604020202020204" pitchFamily="34" charset="0"/>
                <a:ea typeface="+mn-ea"/>
                <a:cs typeface="Arial" panose="020B0604020202020204" pitchFamily="34" charset="0"/>
              </a:defRPr>
            </a:lvl4pPr>
            <a:lvl5pPr marL="2331651" indent="-259072" algn="l" defTabSz="1036290" rtl="0" eaLnBrk="1" latinLnBrk="0" hangingPunct="1">
              <a:lnSpc>
                <a:spcPct val="90000"/>
              </a:lnSpc>
              <a:buFont typeface="Arial" panose="020B0604020202020204" pitchFamily="34" charset="0"/>
              <a:buChar char="•"/>
              <a:defRPr lang="en-US" sz="2000" kern="1200" dirty="0">
                <a:solidFill>
                  <a:srgbClr val="193A54"/>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5">
            <a:extLst>
              <a:ext uri="{FF2B5EF4-FFF2-40B4-BE49-F238E27FC236}">
                <a16:creationId xmlns:a16="http://schemas.microsoft.com/office/drawing/2014/main" id="{E66B943F-6214-F651-6AFE-0E5CE6DD435A}"/>
              </a:ext>
            </a:extLst>
          </p:cNvPr>
          <p:cNvSpPr>
            <a:spLocks noGrp="1"/>
          </p:cNvSpPr>
          <p:nvPr>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5" name="Group 4">
            <a:extLst>
              <a:ext uri="{FF2B5EF4-FFF2-40B4-BE49-F238E27FC236}">
                <a16:creationId xmlns:a16="http://schemas.microsoft.com/office/drawing/2014/main" id="{52FF1249-3BEA-9125-3DC7-18309FAF65AF}"/>
              </a:ext>
            </a:extLst>
          </p:cNvPr>
          <p:cNvGrpSpPr>
            <a:grpSpLocks noGrp="1" noUngrp="1" noRot="1" noMove="1" noResize="1"/>
          </p:cNvGrpSpPr>
          <p:nvPr userDrawn="1"/>
        </p:nvGrpSpPr>
        <p:grpSpPr>
          <a:xfrm>
            <a:off x="10635773" y="7003122"/>
            <a:ext cx="2552922" cy="659539"/>
            <a:chOff x="682881" y="6658516"/>
            <a:chExt cx="2552922" cy="659539"/>
          </a:xfrm>
        </p:grpSpPr>
        <p:pic>
          <p:nvPicPr>
            <p:cNvPr id="6" name="Picture 5">
              <a:extLst>
                <a:ext uri="{FF2B5EF4-FFF2-40B4-BE49-F238E27FC236}">
                  <a16:creationId xmlns:a16="http://schemas.microsoft.com/office/drawing/2014/main" id="{413B1981-83C4-C605-0187-5D7BD04291A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7" name="Picture 2">
              <a:extLst>
                <a:ext uri="{FF2B5EF4-FFF2-40B4-BE49-F238E27FC236}">
                  <a16:creationId xmlns:a16="http://schemas.microsoft.com/office/drawing/2014/main" id="{12A902FE-C772-6B3E-E16C-5B6059E0B55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3D25EFD8-4544-1D33-310C-B709BEEF69B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27" name="Group 26">
            <a:extLst>
              <a:ext uri="{FF2B5EF4-FFF2-40B4-BE49-F238E27FC236}">
                <a16:creationId xmlns:a16="http://schemas.microsoft.com/office/drawing/2014/main" id="{85573885-5A58-7AF2-04A2-A0A9A73AE1BC}"/>
              </a:ext>
            </a:extLst>
          </p:cNvPr>
          <p:cNvGrpSpPr>
            <a:grpSpLocks noGrp="1" noUngrp="1" noRot="1" noMove="1" noResize="1"/>
          </p:cNvGrpSpPr>
          <p:nvPr userDrawn="1"/>
        </p:nvGrpSpPr>
        <p:grpSpPr>
          <a:xfrm>
            <a:off x="0" y="0"/>
            <a:ext cx="830580" cy="7772400"/>
            <a:chOff x="-5755" y="-1"/>
            <a:chExt cx="787808" cy="7772400"/>
          </a:xfrm>
        </p:grpSpPr>
        <p:grpSp>
          <p:nvGrpSpPr>
            <p:cNvPr id="28" name="Group 27">
              <a:extLst>
                <a:ext uri="{FF2B5EF4-FFF2-40B4-BE49-F238E27FC236}">
                  <a16:creationId xmlns:a16="http://schemas.microsoft.com/office/drawing/2014/main" id="{4BF536E5-7F3A-D347-0A97-63CBC031EA4E}"/>
                </a:ext>
              </a:extLst>
            </p:cNvPr>
            <p:cNvGrpSpPr>
              <a:grpSpLocks noGrp="1" noUngrp="1" noRot="1" noMove="1" noResize="1"/>
            </p:cNvGrpSpPr>
            <p:nvPr userDrawn="1"/>
          </p:nvGrpSpPr>
          <p:grpSpPr>
            <a:xfrm>
              <a:off x="-5755" y="-1"/>
              <a:ext cx="787808" cy="7772400"/>
              <a:chOff x="-5755" y="-1"/>
              <a:chExt cx="787808" cy="7772400"/>
            </a:xfrm>
          </p:grpSpPr>
          <p:sp>
            <p:nvSpPr>
              <p:cNvPr id="30" name="Rectangle 29">
                <a:extLst>
                  <a:ext uri="{FF2B5EF4-FFF2-40B4-BE49-F238E27FC236}">
                    <a16:creationId xmlns:a16="http://schemas.microsoft.com/office/drawing/2014/main" id="{E5F10DEE-4F98-E5C9-830F-47EB60EB5F64}"/>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79B4FD87-5534-BC67-CD15-5F24870D3F86}"/>
                  </a:ext>
                </a:extLst>
              </p:cNvPr>
              <p:cNvGrpSpPr>
                <a:grpSpLocks noGrp="1" noUngrp="1" noRot="1" noMove="1" noResize="1"/>
              </p:cNvGrpSpPr>
              <p:nvPr userDrawn="1"/>
            </p:nvGrpSpPr>
            <p:grpSpPr>
              <a:xfrm>
                <a:off x="377190" y="412643"/>
                <a:ext cx="404863" cy="6947111"/>
                <a:chOff x="377190" y="412643"/>
                <a:chExt cx="404863" cy="6947111"/>
              </a:xfrm>
            </p:grpSpPr>
            <p:cxnSp>
              <p:nvCxnSpPr>
                <p:cNvPr id="32" name="Straight Connector 31">
                  <a:extLst>
                    <a:ext uri="{FF2B5EF4-FFF2-40B4-BE49-F238E27FC236}">
                      <a16:creationId xmlns:a16="http://schemas.microsoft.com/office/drawing/2014/main" id="{CE8DEDC4-AAB6-B088-C8DF-3E361BCF0DDB}"/>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EAA386C-3CEC-39EE-BE6E-01018C5E3E1E}"/>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1D31B86-68DD-96A9-90D0-9E460C044740}"/>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29" name="Rectangle 28">
              <a:extLst>
                <a:ext uri="{FF2B5EF4-FFF2-40B4-BE49-F238E27FC236}">
                  <a16:creationId xmlns:a16="http://schemas.microsoft.com/office/drawing/2014/main" id="{183E14A1-BA7D-438D-3A19-0C31EBE9BFA8}"/>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000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35EDA6-759A-1F75-F971-31D70AAEF9A4}"/>
              </a:ext>
            </a:extLst>
          </p:cNvPr>
          <p:cNvSpPr>
            <a:spLocks noGrp="1" noRot="1" noMove="1" noResize="1" noEditPoints="1" noAdjustHandles="1" noChangeArrowheads="1" noChangeShapeType="1"/>
          </p:cNvSpPr>
          <p:nvPr userDrawn="1"/>
        </p:nvSpPr>
        <p:spPr>
          <a:xfrm>
            <a:off x="0" y="0"/>
            <a:ext cx="5748452"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82436" y="873975"/>
            <a:ext cx="4425859" cy="1457745"/>
          </a:xfrm>
        </p:spPr>
        <p:txBody>
          <a:bodyPr anchor="b">
            <a:normAutofit/>
          </a:bodyPr>
          <a:lstStyle>
            <a:lvl1pPr>
              <a:defRPr sz="3600" b="1">
                <a:solidFill>
                  <a:srgbClr val="193A54"/>
                </a:solidFill>
              </a:defRPr>
            </a:lvl1pPr>
          </a:lstStyle>
          <a:p>
            <a:r>
              <a:rPr lang="en-US" dirty="0"/>
              <a:t>Click to edit Master title style</a:t>
            </a:r>
          </a:p>
        </p:txBody>
      </p:sp>
      <p:sp>
        <p:nvSpPr>
          <p:cNvPr id="3" name="Picture Placeholder 2"/>
          <p:cNvSpPr>
            <a:spLocks noGrp="1" noChangeAspect="1"/>
          </p:cNvSpPr>
          <p:nvPr>
            <p:ph type="pic" idx="1"/>
          </p:nvPr>
        </p:nvSpPr>
        <p:spPr>
          <a:xfrm>
            <a:off x="6193356" y="407247"/>
            <a:ext cx="7086713" cy="6661321"/>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dirty="0"/>
              <a:t>Click icon to add picture</a:t>
            </a:r>
          </a:p>
        </p:txBody>
      </p:sp>
      <p:sp>
        <p:nvSpPr>
          <p:cNvPr id="4" name="Text Placeholder 3"/>
          <p:cNvSpPr>
            <a:spLocks noGrp="1"/>
          </p:cNvSpPr>
          <p:nvPr>
            <p:ph type="body" sz="half" idx="2"/>
          </p:nvPr>
        </p:nvSpPr>
        <p:spPr>
          <a:xfrm>
            <a:off x="982436" y="2768707"/>
            <a:ext cx="4425859" cy="3630023"/>
          </a:xfrm>
        </p:spPr>
        <p:txBody>
          <a:bodyPr>
            <a:normAutofit/>
          </a:bodyPr>
          <a:lstStyle>
            <a:lvl1pPr marL="0" indent="0">
              <a:buNone/>
              <a:defRPr sz="2400">
                <a:solidFill>
                  <a:srgbClr val="193A54"/>
                </a:solidFill>
              </a:defRPr>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dirty="0"/>
              <a:t>Click to edit Master text styles</a:t>
            </a:r>
          </a:p>
        </p:txBody>
      </p:sp>
      <p:grpSp>
        <p:nvGrpSpPr>
          <p:cNvPr id="15" name="Group 14">
            <a:extLst>
              <a:ext uri="{FF2B5EF4-FFF2-40B4-BE49-F238E27FC236}">
                <a16:creationId xmlns:a16="http://schemas.microsoft.com/office/drawing/2014/main" id="{5217F25E-7C06-4D12-C522-A92214619018}"/>
              </a:ext>
            </a:extLst>
          </p:cNvPr>
          <p:cNvGrpSpPr>
            <a:grpSpLocks noGrp="1" noUngrp="1" noRot="1" noMove="1" noResize="1"/>
          </p:cNvGrpSpPr>
          <p:nvPr userDrawn="1"/>
        </p:nvGrpSpPr>
        <p:grpSpPr>
          <a:xfrm>
            <a:off x="426720" y="410139"/>
            <a:ext cx="5321732" cy="6947111"/>
            <a:chOff x="2743200" y="412644"/>
            <a:chExt cx="5321732" cy="6947111"/>
          </a:xfrm>
        </p:grpSpPr>
        <p:cxnSp>
          <p:nvCxnSpPr>
            <p:cNvPr id="12" name="Straight Connector 11">
              <a:extLst>
                <a:ext uri="{FF2B5EF4-FFF2-40B4-BE49-F238E27FC236}">
                  <a16:creationId xmlns:a16="http://schemas.microsoft.com/office/drawing/2014/main" id="{707CD3D7-E31A-C36F-4345-172428C3AE72}"/>
                </a:ext>
              </a:extLst>
            </p:cNvPr>
            <p:cNvCxnSpPr>
              <a:cxnSpLocks noGrp="1" noRot="1" noMove="1" noResize="1" noEditPoints="1" noAdjustHandles="1" noChangeArrowheads="1" noChangeShapeType="1"/>
            </p:cNvCxnSpPr>
            <p:nvPr userDrawn="1"/>
          </p:nvCxnSpPr>
          <p:spPr>
            <a:xfrm>
              <a:off x="2743200" y="412644"/>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B6FA27E-D674-FF2A-2991-6A58B67CC866}"/>
                </a:ext>
              </a:extLst>
            </p:cNvPr>
            <p:cNvCxnSpPr>
              <a:cxnSpLocks noGrp="1" noRot="1" noMove="1" noResize="1" noEditPoints="1" noAdjustHandles="1" noChangeArrowheads="1" noChangeShapeType="1"/>
            </p:cNvCxnSpPr>
            <p:nvPr userDrawn="1"/>
          </p:nvCxnSpPr>
          <p:spPr>
            <a:xfrm>
              <a:off x="2743200" y="442384"/>
              <a:ext cx="5321732"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78DDE3B-652E-B0C4-E4B5-0B0C45FA1BAD}"/>
                </a:ext>
              </a:extLst>
            </p:cNvPr>
            <p:cNvCxnSpPr>
              <a:cxnSpLocks noGrp="1" noRot="1" noMove="1" noResize="1" noEditPoints="1" noAdjustHandles="1" noChangeArrowheads="1" noChangeShapeType="1"/>
            </p:cNvCxnSpPr>
            <p:nvPr userDrawn="1"/>
          </p:nvCxnSpPr>
          <p:spPr>
            <a:xfrm flipV="1">
              <a:off x="2743200" y="7320559"/>
              <a:ext cx="5321732" cy="12333"/>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sp>
        <p:nvSpPr>
          <p:cNvPr id="31" name="Text Placeholder 5">
            <a:extLst>
              <a:ext uri="{FF2B5EF4-FFF2-40B4-BE49-F238E27FC236}">
                <a16:creationId xmlns:a16="http://schemas.microsoft.com/office/drawing/2014/main" id="{9E82978E-A1DE-78D8-8AD1-834D97B1BF17}"/>
              </a:ext>
            </a:extLst>
          </p:cNvPr>
          <p:cNvSpPr>
            <a:spLocks noGrp="1"/>
          </p:cNvSpPr>
          <p:nvPr>
            <p:ph type="body" sz="quarter" idx="14" hasCustomPrompt="1"/>
          </p:nvPr>
        </p:nvSpPr>
        <p:spPr>
          <a:xfrm>
            <a:off x="6193356" y="6382630"/>
            <a:ext cx="7086713" cy="659539"/>
          </a:xfrm>
          <a:prstGeom prst="rect">
            <a:avLst/>
          </a:prstGeom>
          <a:noFill/>
        </p:spPr>
        <p:txBody>
          <a:bodyPr lIns="182880" tIns="182880" rIns="182880" bIns="182880" anchor="b" anchorCtr="0"/>
          <a:lstStyle>
            <a:lvl1pPr marL="0" indent="0">
              <a:buNone/>
              <a:defRPr sz="1700"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grpSp>
        <p:nvGrpSpPr>
          <p:cNvPr id="5" name="Group 4">
            <a:extLst>
              <a:ext uri="{FF2B5EF4-FFF2-40B4-BE49-F238E27FC236}">
                <a16:creationId xmlns:a16="http://schemas.microsoft.com/office/drawing/2014/main" id="{9FD8A122-72A9-15CD-0577-0F649CC74152}"/>
              </a:ext>
            </a:extLst>
          </p:cNvPr>
          <p:cNvGrpSpPr>
            <a:grpSpLocks noGrp="1" noUngrp="1" noRot="1" noMove="1" noResize="1"/>
          </p:cNvGrpSpPr>
          <p:nvPr userDrawn="1"/>
        </p:nvGrpSpPr>
        <p:grpSpPr>
          <a:xfrm>
            <a:off x="10837958" y="7045023"/>
            <a:ext cx="2552922" cy="659539"/>
            <a:chOff x="682881" y="6658516"/>
            <a:chExt cx="2552922" cy="659539"/>
          </a:xfrm>
        </p:grpSpPr>
        <p:pic>
          <p:nvPicPr>
            <p:cNvPr id="6" name="Picture 5">
              <a:extLst>
                <a:ext uri="{FF2B5EF4-FFF2-40B4-BE49-F238E27FC236}">
                  <a16:creationId xmlns:a16="http://schemas.microsoft.com/office/drawing/2014/main" id="{21FCA1AF-E1F4-A8FD-4CF8-864FBD08F7AD}"/>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7" name="Picture 2">
              <a:extLst>
                <a:ext uri="{FF2B5EF4-FFF2-40B4-BE49-F238E27FC236}">
                  <a16:creationId xmlns:a16="http://schemas.microsoft.com/office/drawing/2014/main" id="{E9FAE527-D0B1-E203-A217-005C6FED052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6133B79A-FFD7-C251-44FC-D57426BCDE22}"/>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9" name="Rectangle 8">
            <a:extLst>
              <a:ext uri="{FF2B5EF4-FFF2-40B4-BE49-F238E27FC236}">
                <a16:creationId xmlns:a16="http://schemas.microsoft.com/office/drawing/2014/main" id="{3B6AF077-932D-01FB-6B5B-3767A4152D9E}"/>
              </a:ext>
            </a:extLst>
          </p:cNvPr>
          <p:cNvSpPr>
            <a:spLocks noGrp="1" noRot="1" noMove="1" noResize="1" noEditPoints="1" noAdjustHandles="1" noChangeArrowheads="1" noChangeShapeType="1"/>
          </p:cNvSpPr>
          <p:nvPr userDrawn="1"/>
        </p:nvSpPr>
        <p:spPr>
          <a:xfrm>
            <a:off x="-1" y="3186177"/>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7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8240" y="413810"/>
            <a:ext cx="11709400" cy="1502304"/>
          </a:xfrm>
        </p:spPr>
        <p:txBody>
          <a:bodyPr>
            <a:normAutofit/>
          </a:bodyPr>
          <a:lstStyle>
            <a:lvl1pPr>
              <a:defRPr sz="3600" b="1">
                <a:solidFill>
                  <a:srgbClr val="193A54"/>
                </a:solidFill>
              </a:defRPr>
            </a:lvl1pPr>
          </a:lstStyle>
          <a:p>
            <a:r>
              <a:rPr lang="en-US" dirty="0"/>
              <a:t>Click to edit Master title style</a:t>
            </a:r>
          </a:p>
        </p:txBody>
      </p:sp>
      <p:sp>
        <p:nvSpPr>
          <p:cNvPr id="23" name="Footer Placeholder 5">
            <a:extLst>
              <a:ext uri="{FF2B5EF4-FFF2-40B4-BE49-F238E27FC236}">
                <a16:creationId xmlns:a16="http://schemas.microsoft.com/office/drawing/2014/main" id="{0F9269DB-64A2-42EA-CD47-4F39B0401DD9}"/>
              </a:ext>
            </a:extLst>
          </p:cNvPr>
          <p:cNvSpPr>
            <a:spLocks noGrp="1"/>
          </p:cNvSpPr>
          <p:nvPr>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3" name="Group 2">
            <a:extLst>
              <a:ext uri="{FF2B5EF4-FFF2-40B4-BE49-F238E27FC236}">
                <a16:creationId xmlns:a16="http://schemas.microsoft.com/office/drawing/2014/main" id="{BF7E4B8C-BBE7-ADEC-F02C-19D22E8F57A0}"/>
              </a:ext>
            </a:extLst>
          </p:cNvPr>
          <p:cNvGrpSpPr>
            <a:grpSpLocks noGrp="1" noUngrp="1" noRot="1" noMove="1" noResize="1"/>
          </p:cNvGrpSpPr>
          <p:nvPr userDrawn="1"/>
        </p:nvGrpSpPr>
        <p:grpSpPr>
          <a:xfrm>
            <a:off x="10783485" y="6874094"/>
            <a:ext cx="2552922" cy="659539"/>
            <a:chOff x="682881" y="6658516"/>
            <a:chExt cx="2552922" cy="659539"/>
          </a:xfrm>
        </p:grpSpPr>
        <p:pic>
          <p:nvPicPr>
            <p:cNvPr id="4" name="Picture 3">
              <a:extLst>
                <a:ext uri="{FF2B5EF4-FFF2-40B4-BE49-F238E27FC236}">
                  <a16:creationId xmlns:a16="http://schemas.microsoft.com/office/drawing/2014/main" id="{AB012EBF-9EEF-1ACC-40E1-6793B687235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5" name="Picture 2">
              <a:extLst>
                <a:ext uri="{FF2B5EF4-FFF2-40B4-BE49-F238E27FC236}">
                  <a16:creationId xmlns:a16="http://schemas.microsoft.com/office/drawing/2014/main" id="{D0C1B8D1-A8D8-4392-D512-E2168881A2B6}"/>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AI-generated content may be incorrect.">
              <a:extLst>
                <a:ext uri="{FF2B5EF4-FFF2-40B4-BE49-F238E27FC236}">
                  <a16:creationId xmlns:a16="http://schemas.microsoft.com/office/drawing/2014/main" id="{6FB6ACD8-960B-6077-322B-96505EFFDABC}"/>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7" name="Group 6">
            <a:extLst>
              <a:ext uri="{FF2B5EF4-FFF2-40B4-BE49-F238E27FC236}">
                <a16:creationId xmlns:a16="http://schemas.microsoft.com/office/drawing/2014/main" id="{E9C4E97F-BD56-E0B5-C20A-A2673B0A17FE}"/>
              </a:ext>
            </a:extLst>
          </p:cNvPr>
          <p:cNvGrpSpPr>
            <a:grpSpLocks noGrp="1" noUngrp="1" noRot="1" noMove="1" noResize="1"/>
          </p:cNvGrpSpPr>
          <p:nvPr userDrawn="1"/>
        </p:nvGrpSpPr>
        <p:grpSpPr>
          <a:xfrm>
            <a:off x="-5756" y="0"/>
            <a:ext cx="955715" cy="7772400"/>
            <a:chOff x="-5755" y="-1"/>
            <a:chExt cx="787808" cy="7772400"/>
          </a:xfrm>
        </p:grpSpPr>
        <p:grpSp>
          <p:nvGrpSpPr>
            <p:cNvPr id="8" name="Group 7">
              <a:extLst>
                <a:ext uri="{FF2B5EF4-FFF2-40B4-BE49-F238E27FC236}">
                  <a16:creationId xmlns:a16="http://schemas.microsoft.com/office/drawing/2014/main" id="{A9356792-B099-08A8-E6D8-D766DAD3F823}"/>
                </a:ext>
              </a:extLst>
            </p:cNvPr>
            <p:cNvGrpSpPr>
              <a:grpSpLocks noGrp="1" noUngrp="1" noRot="1" noMove="1" noResize="1"/>
            </p:cNvGrpSpPr>
            <p:nvPr userDrawn="1"/>
          </p:nvGrpSpPr>
          <p:grpSpPr>
            <a:xfrm>
              <a:off x="-5755" y="-1"/>
              <a:ext cx="787808" cy="7772400"/>
              <a:chOff x="-5755" y="-1"/>
              <a:chExt cx="787808" cy="7772400"/>
            </a:xfrm>
          </p:grpSpPr>
          <p:sp>
            <p:nvSpPr>
              <p:cNvPr id="10" name="Rectangle 9">
                <a:extLst>
                  <a:ext uri="{FF2B5EF4-FFF2-40B4-BE49-F238E27FC236}">
                    <a16:creationId xmlns:a16="http://schemas.microsoft.com/office/drawing/2014/main" id="{5F44E85F-BA7F-B8A7-EAC8-6987D616DEDB}"/>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33F04BE-B760-ABBC-B8CB-F9BCCD6AB7F4}"/>
                  </a:ext>
                </a:extLst>
              </p:cNvPr>
              <p:cNvGrpSpPr>
                <a:grpSpLocks noGrp="1" noUngrp="1" noRot="1" noMove="1" noResize="1"/>
              </p:cNvGrpSpPr>
              <p:nvPr userDrawn="1"/>
            </p:nvGrpSpPr>
            <p:grpSpPr>
              <a:xfrm>
                <a:off x="377190" y="412643"/>
                <a:ext cx="404863" cy="6947111"/>
                <a:chOff x="377190" y="412643"/>
                <a:chExt cx="404863" cy="6947111"/>
              </a:xfrm>
            </p:grpSpPr>
            <p:cxnSp>
              <p:nvCxnSpPr>
                <p:cNvPr id="24" name="Straight Connector 23">
                  <a:extLst>
                    <a:ext uri="{FF2B5EF4-FFF2-40B4-BE49-F238E27FC236}">
                      <a16:creationId xmlns:a16="http://schemas.microsoft.com/office/drawing/2014/main" id="{89B8C467-3EC2-4768-12E1-8026D036831E}"/>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020966E-6A1A-26E9-C70B-90AF4F00FD23}"/>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D52C62C-5011-AB07-715B-B0A4628691A0}"/>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9" name="Rectangle 8">
              <a:extLst>
                <a:ext uri="{FF2B5EF4-FFF2-40B4-BE49-F238E27FC236}">
                  <a16:creationId xmlns:a16="http://schemas.microsoft.com/office/drawing/2014/main" id="{E01607B9-981B-425E-6860-2A8EDB7D402F}"/>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012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Picture Grid with Subhead">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709B553D-5F79-3A71-4E74-7B4AA0A19EF2}"/>
              </a:ext>
            </a:extLst>
          </p:cNvPr>
          <p:cNvSpPr>
            <a:spLocks noGrp="1"/>
          </p:cNvSpPr>
          <p:nvPr>
            <p:ph type="pic" sz="quarter" idx="28"/>
          </p:nvPr>
        </p:nvSpPr>
        <p:spPr>
          <a:xfrm>
            <a:off x="9464786" y="2216906"/>
            <a:ext cx="3794760" cy="4492411"/>
          </a:xfrm>
          <a:prstGeom prst="rect">
            <a:avLst/>
          </a:prstGeom>
          <a:solidFill>
            <a:srgbClr val="B3B3B3"/>
          </a:solidFill>
        </p:spPr>
        <p:txBody>
          <a:bodyPr lIns="0" tIns="0" rIns="0" bIns="0" anchor="ctr" anchorCtr="0"/>
          <a:lstStyle>
            <a:lvl1pPr marL="0" indent="0" algn="ctr">
              <a:buNone/>
              <a:defRPr sz="17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28" name="Picture Placeholder 2">
            <a:extLst>
              <a:ext uri="{FF2B5EF4-FFF2-40B4-BE49-F238E27FC236}">
                <a16:creationId xmlns:a16="http://schemas.microsoft.com/office/drawing/2014/main" id="{1EE6E1F7-65CB-63F3-E02F-CDB0981C5915}"/>
              </a:ext>
            </a:extLst>
          </p:cNvPr>
          <p:cNvSpPr>
            <a:spLocks noGrp="1"/>
          </p:cNvSpPr>
          <p:nvPr>
            <p:ph type="pic" sz="quarter" idx="29"/>
          </p:nvPr>
        </p:nvSpPr>
        <p:spPr>
          <a:xfrm>
            <a:off x="1342062" y="2227971"/>
            <a:ext cx="3794760" cy="4492411"/>
          </a:xfrm>
          <a:prstGeom prst="rect">
            <a:avLst/>
          </a:prstGeom>
          <a:solidFill>
            <a:srgbClr val="B3B3B3"/>
          </a:solidFill>
        </p:spPr>
        <p:txBody>
          <a:bodyPr lIns="0" tIns="0" rIns="0" bIns="0" anchor="ctr" anchorCtr="0"/>
          <a:lstStyle>
            <a:lvl1pPr marL="0" indent="0" algn="ctr">
              <a:buNone/>
              <a:defRPr sz="17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393922" y="2227971"/>
            <a:ext cx="3794760" cy="4492411"/>
          </a:xfrm>
          <a:prstGeom prst="rect">
            <a:avLst/>
          </a:prstGeom>
          <a:solidFill>
            <a:srgbClr val="B3B3B3"/>
          </a:solidFill>
        </p:spPr>
        <p:txBody>
          <a:bodyPr lIns="0" tIns="0" rIns="0" bIns="0" anchor="ctr" anchorCtr="0"/>
          <a:lstStyle>
            <a:lvl1pPr marL="0" indent="0" algn="ctr">
              <a:buNone/>
              <a:defRPr sz="17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295399" y="1471127"/>
            <a:ext cx="11964147" cy="470943"/>
          </a:xfrm>
          <a:prstGeom prst="rect">
            <a:avLst/>
          </a:prstGeom>
        </p:spPr>
        <p:txBody>
          <a:bodyPr>
            <a:noAutofit/>
          </a:bodyPr>
          <a:lstStyle>
            <a:lvl1pPr marL="0" indent="0">
              <a:buClr>
                <a:srgbClr val="18335A"/>
              </a:buClr>
              <a:buNone/>
              <a:defRPr sz="2400">
                <a:solidFill>
                  <a:srgbClr val="193A54"/>
                </a:solidFill>
                <a:latin typeface="Arial" panose="020B0604020202020204" pitchFamily="34" charset="0"/>
                <a:cs typeface="Arial" panose="020B0604020202020204" pitchFamily="34" charset="0"/>
              </a:defRPr>
            </a:lvl1pPr>
            <a:lvl2pPr marL="777203" indent="-259068">
              <a:buFont typeface="Wingdings" panose="05000000000000000000" pitchFamily="2" charset="2"/>
              <a:buChar char="§"/>
              <a:defRPr sz="2267">
                <a:latin typeface="Arial" panose="020B0604020202020204" pitchFamily="34" charset="0"/>
                <a:cs typeface="Arial" panose="020B0604020202020204" pitchFamily="34" charset="0"/>
              </a:defRPr>
            </a:lvl2pPr>
            <a:lvl3pPr marL="1295339" indent="-259068">
              <a:buFont typeface="Wingdings" panose="05000000000000000000" pitchFamily="2" charset="2"/>
              <a:buChar char="ü"/>
              <a:defRPr sz="1889">
                <a:latin typeface="Arial" panose="020B0604020202020204" pitchFamily="34" charset="0"/>
                <a:cs typeface="Arial" panose="020B0604020202020204" pitchFamily="34" charset="0"/>
              </a:defRPr>
            </a:lvl3pPr>
            <a:lvl4pPr>
              <a:defRPr sz="1700">
                <a:latin typeface="Arial" panose="020B0604020202020204" pitchFamily="34" charset="0"/>
                <a:cs typeface="Arial" panose="020B0604020202020204" pitchFamily="34" charset="0"/>
              </a:defRPr>
            </a:lvl4pPr>
            <a:lvl5pPr marL="2331610" indent="-259068">
              <a:buFont typeface="Wingdings" panose="05000000000000000000" pitchFamily="2" charset="2"/>
              <a:buChar char="§"/>
              <a:defRPr sz="1511">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331384" y="446691"/>
            <a:ext cx="7624984" cy="826080"/>
          </a:xfrm>
          <a:prstGeom prst="rect">
            <a:avLst/>
          </a:prstGeom>
        </p:spPr>
        <p:txBody>
          <a:bodyPr lIns="0" anchor="b"/>
          <a:lstStyle>
            <a:lvl1pPr>
              <a:defRPr lang="en-US" sz="3400" b="1" kern="1200" dirty="0">
                <a:solidFill>
                  <a:srgbClr val="193A54"/>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8" name="Text Placeholder 5">
            <a:extLst>
              <a:ext uri="{FF2B5EF4-FFF2-40B4-BE49-F238E27FC236}">
                <a16:creationId xmlns:a16="http://schemas.microsoft.com/office/drawing/2014/main" id="{32E3C0F3-5BB0-7B03-CCD2-28B61A61BD68}"/>
              </a:ext>
            </a:extLst>
          </p:cNvPr>
          <p:cNvSpPr>
            <a:spLocks noGrp="1"/>
          </p:cNvSpPr>
          <p:nvPr>
            <p:ph type="body" sz="quarter" idx="25" hasCustomPrompt="1"/>
          </p:nvPr>
        </p:nvSpPr>
        <p:spPr>
          <a:xfrm>
            <a:off x="9445782" y="5912653"/>
            <a:ext cx="3771054" cy="777240"/>
          </a:xfrm>
          <a:prstGeom prst="rect">
            <a:avLst/>
          </a:prstGeom>
          <a:noFill/>
        </p:spPr>
        <p:txBody>
          <a:bodyPr lIns="182880" tIns="182880" rIns="182880" bIns="182880" anchor="b" anchorCtr="0"/>
          <a:lstStyle>
            <a:lvl1pPr marL="0" indent="0">
              <a:buNone/>
              <a:defRPr sz="1417"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5379294" y="5912653"/>
            <a:ext cx="3843020" cy="777240"/>
          </a:xfrm>
          <a:prstGeom prst="rect">
            <a:avLst/>
          </a:prstGeom>
          <a:noFill/>
        </p:spPr>
        <p:txBody>
          <a:bodyPr lIns="182880" tIns="182880" rIns="182880" bIns="182880" anchor="b" anchorCtr="0"/>
          <a:lstStyle>
            <a:lvl1pPr marL="0" indent="0">
              <a:buNone/>
              <a:defRPr sz="1417"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sp>
        <p:nvSpPr>
          <p:cNvPr id="26" name="Text Placeholder 5">
            <a:extLst>
              <a:ext uri="{FF2B5EF4-FFF2-40B4-BE49-F238E27FC236}">
                <a16:creationId xmlns:a16="http://schemas.microsoft.com/office/drawing/2014/main" id="{9FD8E4C0-4646-4BD9-7323-1C00BDF18B32}"/>
              </a:ext>
            </a:extLst>
          </p:cNvPr>
          <p:cNvSpPr>
            <a:spLocks noGrp="1"/>
          </p:cNvSpPr>
          <p:nvPr>
            <p:ph type="body" sz="quarter" idx="27" hasCustomPrompt="1"/>
          </p:nvPr>
        </p:nvSpPr>
        <p:spPr>
          <a:xfrm>
            <a:off x="1331384" y="5918755"/>
            <a:ext cx="3843020" cy="777240"/>
          </a:xfrm>
          <a:prstGeom prst="rect">
            <a:avLst/>
          </a:prstGeom>
          <a:noFill/>
        </p:spPr>
        <p:txBody>
          <a:bodyPr lIns="182880" tIns="182880" rIns="182880" bIns="182880" anchor="b" anchorCtr="0"/>
          <a:lstStyle>
            <a:lvl1pPr marL="0" indent="0">
              <a:buNone/>
              <a:defRPr sz="1417"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grpSp>
        <p:nvGrpSpPr>
          <p:cNvPr id="3" name="Group 2">
            <a:extLst>
              <a:ext uri="{FF2B5EF4-FFF2-40B4-BE49-F238E27FC236}">
                <a16:creationId xmlns:a16="http://schemas.microsoft.com/office/drawing/2014/main" id="{035CFDB1-F386-FB48-240E-FBEFE5411890}"/>
              </a:ext>
            </a:extLst>
          </p:cNvPr>
          <p:cNvGrpSpPr>
            <a:grpSpLocks noGrp="1" noUngrp="1" noRot="1" noMove="1" noResize="1"/>
          </p:cNvGrpSpPr>
          <p:nvPr userDrawn="1"/>
        </p:nvGrpSpPr>
        <p:grpSpPr>
          <a:xfrm>
            <a:off x="10663914" y="6848430"/>
            <a:ext cx="2552922" cy="659539"/>
            <a:chOff x="682881" y="6658516"/>
            <a:chExt cx="2552922" cy="659539"/>
          </a:xfrm>
        </p:grpSpPr>
        <p:pic>
          <p:nvPicPr>
            <p:cNvPr id="6" name="Picture 5">
              <a:extLst>
                <a:ext uri="{FF2B5EF4-FFF2-40B4-BE49-F238E27FC236}">
                  <a16:creationId xmlns:a16="http://schemas.microsoft.com/office/drawing/2014/main" id="{3260F470-DA2C-3AA8-D875-F3131C35AFDB}"/>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7" name="Picture 2">
              <a:extLst>
                <a:ext uri="{FF2B5EF4-FFF2-40B4-BE49-F238E27FC236}">
                  <a16:creationId xmlns:a16="http://schemas.microsoft.com/office/drawing/2014/main" id="{86B600B2-B942-CEDF-5D4D-AC025B75FDA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AI-generated content may be incorrect.">
              <a:extLst>
                <a:ext uri="{FF2B5EF4-FFF2-40B4-BE49-F238E27FC236}">
                  <a16:creationId xmlns:a16="http://schemas.microsoft.com/office/drawing/2014/main" id="{F2967307-24DF-AB90-35A6-018B58ED01E3}"/>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11" name="Group 10">
            <a:extLst>
              <a:ext uri="{FF2B5EF4-FFF2-40B4-BE49-F238E27FC236}">
                <a16:creationId xmlns:a16="http://schemas.microsoft.com/office/drawing/2014/main" id="{0D22BD6C-DA93-D7A0-9E15-E0A6B283A847}"/>
              </a:ext>
            </a:extLst>
          </p:cNvPr>
          <p:cNvGrpSpPr>
            <a:grpSpLocks noGrp="1" noUngrp="1" noRot="1" noMove="1" noResize="1"/>
          </p:cNvGrpSpPr>
          <p:nvPr userDrawn="1"/>
        </p:nvGrpSpPr>
        <p:grpSpPr>
          <a:xfrm>
            <a:off x="-35951" y="0"/>
            <a:ext cx="828431" cy="7772400"/>
            <a:chOff x="-5755" y="-1"/>
            <a:chExt cx="787808" cy="7772400"/>
          </a:xfrm>
        </p:grpSpPr>
        <p:grpSp>
          <p:nvGrpSpPr>
            <p:cNvPr id="14" name="Group 13">
              <a:extLst>
                <a:ext uri="{FF2B5EF4-FFF2-40B4-BE49-F238E27FC236}">
                  <a16:creationId xmlns:a16="http://schemas.microsoft.com/office/drawing/2014/main" id="{2C547704-5C58-557B-7F43-B5240CE5C4AA}"/>
                </a:ext>
              </a:extLst>
            </p:cNvPr>
            <p:cNvGrpSpPr>
              <a:grpSpLocks noGrp="1" noUngrp="1" noRot="1" noMove="1" noResize="1"/>
            </p:cNvGrpSpPr>
            <p:nvPr userDrawn="1"/>
          </p:nvGrpSpPr>
          <p:grpSpPr>
            <a:xfrm>
              <a:off x="-5755" y="-1"/>
              <a:ext cx="787808" cy="7772400"/>
              <a:chOff x="-5755" y="-1"/>
              <a:chExt cx="787808" cy="7772400"/>
            </a:xfrm>
          </p:grpSpPr>
          <p:sp>
            <p:nvSpPr>
              <p:cNvPr id="16" name="Rectangle 15">
                <a:extLst>
                  <a:ext uri="{FF2B5EF4-FFF2-40B4-BE49-F238E27FC236}">
                    <a16:creationId xmlns:a16="http://schemas.microsoft.com/office/drawing/2014/main" id="{3E421745-07B7-6340-3D6E-4922BF14F71D}"/>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4715DA54-CF5C-C375-255F-44D30D0D8E50}"/>
                  </a:ext>
                </a:extLst>
              </p:cNvPr>
              <p:cNvGrpSpPr>
                <a:grpSpLocks noGrp="1" noUngrp="1" noRot="1" noMove="1" noResize="1"/>
              </p:cNvGrpSpPr>
              <p:nvPr userDrawn="1"/>
            </p:nvGrpSpPr>
            <p:grpSpPr>
              <a:xfrm>
                <a:off x="377190" y="412643"/>
                <a:ext cx="404863" cy="6947111"/>
                <a:chOff x="377190" y="412643"/>
                <a:chExt cx="404863" cy="6947111"/>
              </a:xfrm>
            </p:grpSpPr>
            <p:cxnSp>
              <p:nvCxnSpPr>
                <p:cNvPr id="19" name="Straight Connector 18">
                  <a:extLst>
                    <a:ext uri="{FF2B5EF4-FFF2-40B4-BE49-F238E27FC236}">
                      <a16:creationId xmlns:a16="http://schemas.microsoft.com/office/drawing/2014/main" id="{B7CCC004-241E-FB5A-F374-6E8867FD3AE1}"/>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6B8BAC3-4908-0915-EDD0-E3A1A775DADF}"/>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1E99828-20C6-092B-C7B9-7CB90C6736C0}"/>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15" name="Rectangle 14">
              <a:extLst>
                <a:ext uri="{FF2B5EF4-FFF2-40B4-BE49-F238E27FC236}">
                  <a16:creationId xmlns:a16="http://schemas.microsoft.com/office/drawing/2014/main" id="{91AF7355-F310-7E1C-8CE7-DD811E3DD7BF}"/>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543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F204AAE8-ACBE-8F9F-67E3-EFBCACDFCF93}"/>
              </a:ext>
            </a:extLst>
          </p:cNvPr>
          <p:cNvSpPr>
            <a:spLocks noGrp="1"/>
          </p:cNvSpPr>
          <p:nvPr>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7D22DF48-59FE-9CF3-D075-35556E978934}"/>
              </a:ext>
            </a:extLst>
          </p:cNvPr>
          <p:cNvGrpSpPr>
            <a:grpSpLocks/>
          </p:cNvGrpSpPr>
          <p:nvPr userDrawn="1"/>
        </p:nvGrpSpPr>
        <p:grpSpPr>
          <a:xfrm>
            <a:off x="11036702" y="6958133"/>
            <a:ext cx="2552922" cy="659539"/>
            <a:chOff x="682881" y="6658516"/>
            <a:chExt cx="2552922" cy="659539"/>
          </a:xfrm>
        </p:grpSpPr>
        <p:pic>
          <p:nvPicPr>
            <p:cNvPr id="3" name="Picture 2">
              <a:extLst>
                <a:ext uri="{FF2B5EF4-FFF2-40B4-BE49-F238E27FC236}">
                  <a16:creationId xmlns:a16="http://schemas.microsoft.com/office/drawing/2014/main" id="{6642FA71-93DC-FFBE-6192-1EFD392C6C1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4" name="Picture 2">
              <a:extLst>
                <a:ext uri="{FF2B5EF4-FFF2-40B4-BE49-F238E27FC236}">
                  <a16:creationId xmlns:a16="http://schemas.microsoft.com/office/drawing/2014/main" id="{A7F792D5-F6AF-7C29-631D-16CC525A396D}"/>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AI-generated content may be incorrect.">
              <a:extLst>
                <a:ext uri="{FF2B5EF4-FFF2-40B4-BE49-F238E27FC236}">
                  <a16:creationId xmlns:a16="http://schemas.microsoft.com/office/drawing/2014/main" id="{3440E4AF-3EBD-3A1F-FCBA-F34798179E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Tree>
    <p:extLst>
      <p:ext uri="{BB962C8B-B14F-4D97-AF65-F5344CB8AC3E}">
        <p14:creationId xmlns:p14="http://schemas.microsoft.com/office/powerpoint/2010/main" val="177129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Conclus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72C907-F664-DFD9-8843-47B289522462}"/>
              </a:ext>
            </a:extLst>
          </p:cNvPr>
          <p:cNvSpPr>
            <a:spLocks noGrp="1" noRot="1" noMove="1" noResize="1" noEditPoints="1" noAdjustHandles="1" noChangeArrowheads="1" noChangeShapeType="1"/>
          </p:cNvSpPr>
          <p:nvPr userDrawn="1"/>
        </p:nvSpPr>
        <p:spPr>
          <a:xfrm>
            <a:off x="-1" y="0"/>
            <a:ext cx="9813638"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dirty="0">
              <a:solidFill>
                <a:srgbClr val="193A54"/>
              </a:solidFill>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972348" y="3424290"/>
            <a:ext cx="6173143" cy="923816"/>
          </a:xfrm>
          <a:noFill/>
          <a:ln>
            <a:noFill/>
          </a:ln>
        </p:spPr>
        <p:txBody>
          <a:bodyPr anchor="b">
            <a:normAutofit/>
          </a:bodyPr>
          <a:lstStyle>
            <a:lvl1pPr algn="r">
              <a:defRPr sz="5400" b="1">
                <a:solidFill>
                  <a:srgbClr val="193A54"/>
                </a:solidFill>
                <a:latin typeface="Arial" panose="020B0604020202020204" pitchFamily="34" charset="0"/>
                <a:cs typeface="Arial" panose="020B0604020202020204" pitchFamily="34" charset="0"/>
              </a:defRPr>
            </a:lvl1pPr>
          </a:lstStyle>
          <a:p>
            <a:r>
              <a:rPr lang="en-US" dirty="0"/>
              <a:t>Thank you</a:t>
            </a:r>
          </a:p>
        </p:txBody>
      </p:sp>
      <p:sp>
        <p:nvSpPr>
          <p:cNvPr id="5" name="Footer Placeholder 4"/>
          <p:cNvSpPr>
            <a:spLocks noGrp="1"/>
          </p:cNvSpPr>
          <p:nvPr>
            <p:ph type="ftr" sz="quarter" idx="11"/>
          </p:nvPr>
        </p:nvSpPr>
        <p:spPr>
          <a:xfrm>
            <a:off x="1727200" y="7318055"/>
            <a:ext cx="4663440" cy="413808"/>
          </a:xfrm>
        </p:spPr>
        <p:txBody>
          <a:bodyPr/>
          <a:lstStyle>
            <a:lvl1pPr>
              <a:defRPr>
                <a:solidFill>
                  <a:srgbClr val="193A54"/>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9758680" y="7203864"/>
            <a:ext cx="3108960" cy="413808"/>
          </a:xfrm>
          <a:prstGeom prst="rect">
            <a:avLst/>
          </a:prstGeom>
        </p:spPr>
        <p:txBody>
          <a:bodyPr/>
          <a:lstStyle>
            <a:lvl1pPr>
              <a:defRPr>
                <a:solidFill>
                  <a:srgbClr val="193A54"/>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pic>
        <p:nvPicPr>
          <p:cNvPr id="12" name="Picture 11" descr="A large building with a clock tower&#10;&#10;AI-generated content may be incorrect.">
            <a:extLst>
              <a:ext uri="{FF2B5EF4-FFF2-40B4-BE49-F238E27FC236}">
                <a16:creationId xmlns:a16="http://schemas.microsoft.com/office/drawing/2014/main" id="{9C9BF36A-2114-2861-853B-800D1C2EF7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989378" y="0"/>
            <a:ext cx="5828222" cy="7772400"/>
          </a:xfrm>
          <a:prstGeom prst="rect">
            <a:avLst/>
          </a:prstGeom>
        </p:spPr>
      </p:pic>
      <p:sp>
        <p:nvSpPr>
          <p:cNvPr id="9" name="Rectangle 8">
            <a:extLst>
              <a:ext uri="{FF2B5EF4-FFF2-40B4-BE49-F238E27FC236}">
                <a16:creationId xmlns:a16="http://schemas.microsoft.com/office/drawing/2014/main" id="{0F23EEFC-F17D-20E2-19B5-57978019C933}"/>
              </a:ext>
            </a:extLst>
          </p:cNvPr>
          <p:cNvSpPr>
            <a:spLocks noGrp="1" noRot="1" noMove="1" noResize="1" noEditPoints="1" noAdjustHandles="1" noChangeArrowheads="1" noChangeShapeType="1"/>
          </p:cNvSpPr>
          <p:nvPr userDrawn="1"/>
        </p:nvSpPr>
        <p:spPr>
          <a:xfrm>
            <a:off x="439377" y="410051"/>
            <a:ext cx="12938845" cy="6952295"/>
          </a:xfrm>
          <a:prstGeom prst="rect">
            <a:avLst/>
          </a:prstGeom>
          <a:noFill/>
          <a:ln w="57150">
            <a:solidFill>
              <a:srgbClr val="193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a:solidFill>
                <a:srgbClr val="193A54"/>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1E9C008-5633-CF7B-A4AC-A8BCEF03ACAD}"/>
              </a:ext>
            </a:extLst>
          </p:cNvPr>
          <p:cNvGrpSpPr>
            <a:grpSpLocks noGrp="1" noUngrp="1" noRot="1" noMove="1" noResize="1"/>
          </p:cNvGrpSpPr>
          <p:nvPr userDrawn="1"/>
        </p:nvGrpSpPr>
        <p:grpSpPr>
          <a:xfrm>
            <a:off x="542204" y="6658516"/>
            <a:ext cx="2552922" cy="659539"/>
            <a:chOff x="682881" y="6658516"/>
            <a:chExt cx="2552922" cy="659539"/>
          </a:xfrm>
        </p:grpSpPr>
        <p:pic>
          <p:nvPicPr>
            <p:cNvPr id="4" name="Picture 3">
              <a:extLst>
                <a:ext uri="{FF2B5EF4-FFF2-40B4-BE49-F238E27FC236}">
                  <a16:creationId xmlns:a16="http://schemas.microsoft.com/office/drawing/2014/main" id="{6E823BFE-7C6E-043C-C3F7-1F0E8E11E75A}"/>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8" name="Picture 2">
              <a:extLst>
                <a:ext uri="{FF2B5EF4-FFF2-40B4-BE49-F238E27FC236}">
                  <a16:creationId xmlns:a16="http://schemas.microsoft.com/office/drawing/2014/main" id="{C85286DB-A3D2-2659-6C9D-A08F4D2C6B5E}"/>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AI-generated content may be incorrect.">
              <a:extLst>
                <a:ext uri="{FF2B5EF4-FFF2-40B4-BE49-F238E27FC236}">
                  <a16:creationId xmlns:a16="http://schemas.microsoft.com/office/drawing/2014/main" id="{7C6FE9FC-C9EE-2229-5945-DAA9D7C752B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13" name="Rectangle 12">
            <a:extLst>
              <a:ext uri="{FF2B5EF4-FFF2-40B4-BE49-F238E27FC236}">
                <a16:creationId xmlns:a16="http://schemas.microsoft.com/office/drawing/2014/main" id="{5C66186B-D8B6-E43B-AD39-2740F1A53E79}"/>
              </a:ext>
            </a:extLst>
          </p:cNvPr>
          <p:cNvSpPr>
            <a:spLocks noGrp="1" noRot="1" noMove="1" noResize="1" noEditPoints="1" noAdjustHandles="1" noChangeArrowheads="1" noChangeShapeType="1"/>
          </p:cNvSpPr>
          <p:nvPr userDrawn="1"/>
        </p:nvSpPr>
        <p:spPr>
          <a:xfrm>
            <a:off x="8909" y="3215640"/>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29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960" y="413809"/>
            <a:ext cx="11917680" cy="1502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9960" y="2069042"/>
            <a:ext cx="11917680" cy="49315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7080" y="7203864"/>
            <a:ext cx="4663440" cy="413808"/>
          </a:xfrm>
          <a:prstGeom prst="rect">
            <a:avLst/>
          </a:prstGeom>
        </p:spPr>
        <p:txBody>
          <a:bodyPr vert="horz" lIns="91440" tIns="45720" rIns="91440" bIns="45720" rtlCol="0" anchor="ctr"/>
          <a:lstStyle>
            <a:lvl1pPr algn="ctr">
              <a:defRPr sz="1360">
                <a:solidFill>
                  <a:schemeClr val="tx1">
                    <a:tint val="82000"/>
                  </a:schemeClr>
                </a:solidFill>
              </a:defRPr>
            </a:lvl1pPr>
          </a:lstStyle>
          <a:p>
            <a:endParaRPr lang="en-US"/>
          </a:p>
        </p:txBody>
      </p:sp>
    </p:spTree>
    <p:extLst>
      <p:ext uri="{BB962C8B-B14F-4D97-AF65-F5344CB8AC3E}">
        <p14:creationId xmlns:p14="http://schemas.microsoft.com/office/powerpoint/2010/main" val="3087500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76" r:id="rId4"/>
    <p:sldLayoutId id="2147483681" r:id="rId5"/>
    <p:sldLayoutId id="2147483678" r:id="rId6"/>
    <p:sldLayoutId id="2147483691" r:id="rId7"/>
    <p:sldLayoutId id="2147483679" r:id="rId8"/>
    <p:sldLayoutId id="2147483684" r:id="rId9"/>
    <p:sldLayoutId id="2147483692" r:id="rId10"/>
  </p:sldLayoutIdLst>
  <p:txStyles>
    <p:titleStyle>
      <a:lvl1pPr algn="l" defTabSz="1036290" rtl="0" eaLnBrk="1" latinLnBrk="0" hangingPunct="1">
        <a:lnSpc>
          <a:spcPct val="90000"/>
        </a:lnSpc>
        <a:spcBef>
          <a:spcPct val="0"/>
        </a:spcBef>
        <a:buNone/>
        <a:defRPr sz="4987" kern="1200">
          <a:solidFill>
            <a:schemeClr val="tx1"/>
          </a:solidFill>
          <a:latin typeface="Arial" panose="020B0604020202020204" pitchFamily="34" charset="0"/>
          <a:ea typeface="+mj-ea"/>
          <a:cs typeface="Arial" panose="020B0604020202020204" pitchFamily="34" charset="0"/>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Arial" panose="020B0604020202020204" pitchFamily="34" charset="0"/>
          <a:ea typeface="+mn-ea"/>
          <a:cs typeface="Arial" panose="020B0604020202020204" pitchFamily="34" charset="0"/>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Arial" panose="020B0604020202020204" pitchFamily="34" charset="0"/>
          <a:ea typeface="+mn-ea"/>
          <a:cs typeface="Arial" panose="020B0604020202020204" pitchFamily="34" charset="0"/>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Arial" panose="020B0604020202020204" pitchFamily="34" charset="0"/>
          <a:ea typeface="+mn-ea"/>
          <a:cs typeface="Arial" panose="020B0604020202020204" pitchFamily="34" charset="0"/>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ramp.nrc-gateway.gov/meetings/past-meeting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ramp.nrc-gateway.gov/"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image" Target="../media/image54.jp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mailto:nirp-support-fogbugs@sandia.gov" TargetMode="External"/><Relationship Id="rId1" Type="http://schemas.openxmlformats.org/officeDocument/2006/relationships/slideLayout" Target="../slideLayouts/slideLayout10.xml"/><Relationship Id="rId5" Type="http://schemas.openxmlformats.org/officeDocument/2006/relationships/image" Target="../media/image56.emf"/><Relationship Id="rId4" Type="http://schemas.openxmlformats.org/officeDocument/2006/relationships/hyperlink" Target="https://nirp.sandia.gov/Software/TurboFRMAC/TurboFRMAC.asp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67.emf"/><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4.sv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8.sv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7.svg"/><Relationship Id="rId4" Type="http://schemas.openxmlformats.org/officeDocument/2006/relationships/diagramLayout" Target="../diagrams/layout2.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527-BFBA-E7A2-F401-09A736AEFA18}"/>
              </a:ext>
            </a:extLst>
          </p:cNvPr>
          <p:cNvSpPr>
            <a:spLocks noGrp="1"/>
          </p:cNvSpPr>
          <p:nvPr>
            <p:ph type="ctrTitle"/>
          </p:nvPr>
        </p:nvSpPr>
        <p:spPr/>
        <p:txBody>
          <a:bodyPr/>
          <a:lstStyle/>
          <a:p>
            <a:r>
              <a:rPr lang="en-US" dirty="0"/>
              <a:t>Welcome and Housekeeping</a:t>
            </a:r>
          </a:p>
        </p:txBody>
      </p:sp>
      <p:sp>
        <p:nvSpPr>
          <p:cNvPr id="3" name="Subtitle 2">
            <a:extLst>
              <a:ext uri="{FF2B5EF4-FFF2-40B4-BE49-F238E27FC236}">
                <a16:creationId xmlns:a16="http://schemas.microsoft.com/office/drawing/2014/main" id="{C9314680-B850-00F3-20ED-CDC18542B1AB}"/>
              </a:ext>
            </a:extLst>
          </p:cNvPr>
          <p:cNvSpPr>
            <a:spLocks noGrp="1"/>
          </p:cNvSpPr>
          <p:nvPr>
            <p:ph type="subTitle" idx="1"/>
          </p:nvPr>
        </p:nvSpPr>
        <p:spPr/>
        <p:txBody>
          <a:bodyPr/>
          <a:lstStyle/>
          <a:p>
            <a:r>
              <a:rPr lang="en-US" dirty="0"/>
              <a:t>CNSC RAMP Organizing Team</a:t>
            </a:r>
          </a:p>
        </p:txBody>
      </p:sp>
      <p:sp>
        <p:nvSpPr>
          <p:cNvPr id="4" name="Text Placeholder 3">
            <a:extLst>
              <a:ext uri="{FF2B5EF4-FFF2-40B4-BE49-F238E27FC236}">
                <a16:creationId xmlns:a16="http://schemas.microsoft.com/office/drawing/2014/main" id="{12D72517-0DC5-685B-55E9-818622F9AE22}"/>
              </a:ext>
            </a:extLst>
          </p:cNvPr>
          <p:cNvSpPr>
            <a:spLocks noGrp="1"/>
          </p:cNvSpPr>
          <p:nvPr>
            <p:ph type="body" sz="quarter" idx="10"/>
          </p:nvPr>
        </p:nvSpPr>
        <p:spPr/>
        <p:txBody>
          <a:bodyPr/>
          <a:lstStyle/>
          <a:p>
            <a:r>
              <a:rPr lang="en-US" dirty="0"/>
              <a:t>Courtney MacDonald &amp; Verena Sesin</a:t>
            </a:r>
          </a:p>
        </p:txBody>
      </p:sp>
      <p:sp>
        <p:nvSpPr>
          <p:cNvPr id="5" name="Text Placeholder 4">
            <a:extLst>
              <a:ext uri="{FF2B5EF4-FFF2-40B4-BE49-F238E27FC236}">
                <a16:creationId xmlns:a16="http://schemas.microsoft.com/office/drawing/2014/main" id="{F4FC37E5-EBDB-D364-AEE3-1DBCF51777A2}"/>
              </a:ext>
            </a:extLst>
          </p:cNvPr>
          <p:cNvSpPr>
            <a:spLocks noGrp="1"/>
          </p:cNvSpPr>
          <p:nvPr>
            <p:ph type="body" sz="quarter" idx="13"/>
          </p:nvPr>
        </p:nvSpPr>
        <p:spPr/>
        <p:txBody>
          <a:bodyPr/>
          <a:lstStyle/>
          <a:p>
            <a:r>
              <a:rPr lang="en-US" dirty="0"/>
              <a:t>May 13</a:t>
            </a:r>
          </a:p>
        </p:txBody>
      </p:sp>
    </p:spTree>
    <p:extLst>
      <p:ext uri="{BB962C8B-B14F-4D97-AF65-F5344CB8AC3E}">
        <p14:creationId xmlns:p14="http://schemas.microsoft.com/office/powerpoint/2010/main" val="65380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9963-2705-1F10-37E0-6187FF48D316}"/>
              </a:ext>
            </a:extLst>
          </p:cNvPr>
          <p:cNvSpPr>
            <a:spLocks noGrp="1"/>
          </p:cNvSpPr>
          <p:nvPr>
            <p:ph type="title"/>
          </p:nvPr>
        </p:nvSpPr>
        <p:spPr/>
        <p:txBody>
          <a:bodyPr/>
          <a:lstStyle/>
          <a:p>
            <a:r>
              <a:rPr lang="en-CA" dirty="0"/>
              <a:t>Housekeeping – Recordings</a:t>
            </a:r>
          </a:p>
        </p:txBody>
      </p:sp>
      <p:sp>
        <p:nvSpPr>
          <p:cNvPr id="3" name="Content Placeholder 2">
            <a:extLst>
              <a:ext uri="{FF2B5EF4-FFF2-40B4-BE49-F238E27FC236}">
                <a16:creationId xmlns:a16="http://schemas.microsoft.com/office/drawing/2014/main" id="{5A5E7F95-844D-346E-9F24-ECB19E1D21EC}"/>
              </a:ext>
            </a:extLst>
          </p:cNvPr>
          <p:cNvSpPr>
            <a:spLocks noGrp="1"/>
          </p:cNvSpPr>
          <p:nvPr>
            <p:ph idx="1"/>
          </p:nvPr>
        </p:nvSpPr>
        <p:spPr>
          <a:xfrm>
            <a:off x="1139079" y="2046734"/>
            <a:ext cx="4758287" cy="4931516"/>
          </a:xfrm>
        </p:spPr>
        <p:txBody>
          <a:bodyPr>
            <a:noAutofit/>
          </a:bodyPr>
          <a:lstStyle/>
          <a:p>
            <a:r>
              <a:rPr lang="en-US" dirty="0"/>
              <a:t>All symposium and training sessions will be recorded for later viewing via the RAMP website</a:t>
            </a:r>
          </a:p>
          <a:p>
            <a:pPr lvl="1"/>
            <a:r>
              <a:rPr lang="en-US" i="1" dirty="0"/>
              <a:t>Some speakers have opted out</a:t>
            </a:r>
          </a:p>
        </p:txBody>
      </p:sp>
      <p:pic>
        <p:nvPicPr>
          <p:cNvPr id="5" name="Picture 4">
            <a:extLst>
              <a:ext uri="{FF2B5EF4-FFF2-40B4-BE49-F238E27FC236}">
                <a16:creationId xmlns:a16="http://schemas.microsoft.com/office/drawing/2014/main" id="{89D01A44-7A5A-A72D-5EC7-3C75719853E9}"/>
              </a:ext>
            </a:extLst>
          </p:cNvPr>
          <p:cNvPicPr>
            <a:picLocks noChangeAspect="1"/>
          </p:cNvPicPr>
          <p:nvPr/>
        </p:nvPicPr>
        <p:blipFill>
          <a:blip r:embed="rId3"/>
          <a:stretch>
            <a:fillRect/>
          </a:stretch>
        </p:blipFill>
        <p:spPr>
          <a:xfrm>
            <a:off x="8636975" y="991572"/>
            <a:ext cx="4675612" cy="5328546"/>
          </a:xfrm>
          <a:prstGeom prst="rect">
            <a:avLst/>
          </a:prstGeom>
        </p:spPr>
      </p:pic>
      <p:sp>
        <p:nvSpPr>
          <p:cNvPr id="6" name="Rectangle 5">
            <a:extLst>
              <a:ext uri="{FF2B5EF4-FFF2-40B4-BE49-F238E27FC236}">
                <a16:creationId xmlns:a16="http://schemas.microsoft.com/office/drawing/2014/main" id="{0289EDF1-EBD8-EE20-946A-1B9A0CDDC7A1}"/>
              </a:ext>
            </a:extLst>
          </p:cNvPr>
          <p:cNvSpPr/>
          <p:nvPr/>
        </p:nvSpPr>
        <p:spPr>
          <a:xfrm>
            <a:off x="11854473" y="1104408"/>
            <a:ext cx="1648095" cy="658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Graphic 11" descr="Line arrow: Counter-clockwise curve outline">
            <a:extLst>
              <a:ext uri="{FF2B5EF4-FFF2-40B4-BE49-F238E27FC236}">
                <a16:creationId xmlns:a16="http://schemas.microsoft.com/office/drawing/2014/main" id="{3E8A2465-E99C-8B18-016A-FF2E4340D4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17584">
            <a:off x="7505072" y="6009875"/>
            <a:ext cx="914400" cy="1069186"/>
          </a:xfrm>
          <a:prstGeom prst="rect">
            <a:avLst/>
          </a:prstGeom>
        </p:spPr>
      </p:pic>
      <p:sp>
        <p:nvSpPr>
          <p:cNvPr id="14" name="TextBox 13">
            <a:extLst>
              <a:ext uri="{FF2B5EF4-FFF2-40B4-BE49-F238E27FC236}">
                <a16:creationId xmlns:a16="http://schemas.microsoft.com/office/drawing/2014/main" id="{4421EE70-7B79-5AEE-79A6-CDE69EC62709}"/>
              </a:ext>
            </a:extLst>
          </p:cNvPr>
          <p:cNvSpPr txBox="1"/>
          <p:nvPr/>
        </p:nvSpPr>
        <p:spPr>
          <a:xfrm>
            <a:off x="2743200" y="6390229"/>
            <a:ext cx="5309744" cy="707886"/>
          </a:xfrm>
          <a:prstGeom prst="rect">
            <a:avLst/>
          </a:prstGeom>
          <a:noFill/>
        </p:spPr>
        <p:txBody>
          <a:bodyPr wrap="square">
            <a:spAutoFit/>
          </a:bodyPr>
          <a:lstStyle/>
          <a:p>
            <a:r>
              <a:rPr lang="en-CA" sz="2000" dirty="0">
                <a:hlinkClick r:id="rId6"/>
              </a:rPr>
              <a:t>Access past meeting files | RAMP Website</a:t>
            </a:r>
            <a:endParaRPr lang="en-CA" sz="2000" dirty="0"/>
          </a:p>
          <a:p>
            <a:r>
              <a:rPr lang="en-CA" sz="2000" dirty="0"/>
              <a:t>Login your account </a:t>
            </a:r>
            <a:r>
              <a:rPr lang="en-CA" sz="2000" dirty="0">
                <a:sym typeface="Wingdings" panose="05000000000000000000" pitchFamily="2" charset="2"/>
              </a:rPr>
              <a:t> Past Meetings</a:t>
            </a:r>
            <a:endParaRPr lang="en-CA" sz="2000" dirty="0"/>
          </a:p>
        </p:txBody>
      </p:sp>
    </p:spTree>
    <p:extLst>
      <p:ext uri="{BB962C8B-B14F-4D97-AF65-F5344CB8AC3E}">
        <p14:creationId xmlns:p14="http://schemas.microsoft.com/office/powerpoint/2010/main" val="187482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E10A-847B-179D-B266-8070302127B8}"/>
              </a:ext>
            </a:extLst>
          </p:cNvPr>
          <p:cNvSpPr>
            <a:spLocks noGrp="1"/>
          </p:cNvSpPr>
          <p:nvPr>
            <p:ph type="title"/>
          </p:nvPr>
        </p:nvSpPr>
        <p:spPr/>
        <p:txBody>
          <a:bodyPr/>
          <a:lstStyle/>
          <a:p>
            <a:pPr algn="ctr"/>
            <a:r>
              <a:rPr lang="en-US" b="0" dirty="0"/>
              <a:t>Scan to download</a:t>
            </a:r>
          </a:p>
        </p:txBody>
      </p:sp>
      <p:sp>
        <p:nvSpPr>
          <p:cNvPr id="3" name="Content Placeholder 2">
            <a:extLst>
              <a:ext uri="{FF2B5EF4-FFF2-40B4-BE49-F238E27FC236}">
                <a16:creationId xmlns:a16="http://schemas.microsoft.com/office/drawing/2014/main" id="{505E8437-0B05-6AA5-F33F-071D08B6C98C}"/>
              </a:ext>
            </a:extLst>
          </p:cNvPr>
          <p:cNvSpPr>
            <a:spLocks noGrp="1"/>
          </p:cNvSpPr>
          <p:nvPr>
            <p:ph idx="1"/>
          </p:nvPr>
        </p:nvSpPr>
        <p:spPr/>
        <p:txBody>
          <a:bodyPr>
            <a:normAutofit fontScale="85000" lnSpcReduction="20000"/>
          </a:bodyPr>
          <a:lstStyle/>
          <a:p>
            <a:pPr marL="0" indent="0">
              <a:buNone/>
            </a:pPr>
            <a:r>
              <a:rPr lang="en-US" b="1" dirty="0"/>
              <a:t>Stay Informed with our App</a:t>
            </a:r>
          </a:p>
          <a:p>
            <a:pPr marL="0" indent="0">
              <a:buNone/>
            </a:pPr>
            <a:endParaRPr lang="en-US" b="1" dirty="0"/>
          </a:p>
          <a:p>
            <a:r>
              <a:rPr lang="en-US" dirty="0"/>
              <a:t>Symposium schedule</a:t>
            </a:r>
          </a:p>
          <a:p>
            <a:r>
              <a:rPr lang="en-US" dirty="0"/>
              <a:t>Training schedule</a:t>
            </a:r>
          </a:p>
          <a:p>
            <a:r>
              <a:rPr lang="en-US" dirty="0"/>
              <a:t>Venue information</a:t>
            </a:r>
          </a:p>
          <a:p>
            <a:r>
              <a:rPr lang="en-US" dirty="0"/>
              <a:t>Lunch, dinner, café, bakery options</a:t>
            </a:r>
          </a:p>
          <a:p>
            <a:r>
              <a:rPr lang="en-US" dirty="0"/>
              <a:t>Nearby grocery stores, pharmacies</a:t>
            </a:r>
          </a:p>
          <a:p>
            <a:r>
              <a:rPr lang="en-US" dirty="0"/>
              <a:t>Transportation</a:t>
            </a:r>
          </a:p>
          <a:p>
            <a:r>
              <a:rPr lang="en-US" dirty="0"/>
              <a:t>Tips for exploring Ottawa</a:t>
            </a:r>
          </a:p>
          <a:p>
            <a:r>
              <a:rPr lang="en-US" dirty="0"/>
              <a:t>Health &amp; safety</a:t>
            </a:r>
          </a:p>
          <a:p>
            <a:r>
              <a:rPr lang="en-US" dirty="0"/>
              <a:t>Emergency contacts</a:t>
            </a:r>
          </a:p>
          <a:p>
            <a:r>
              <a:rPr lang="en-US" dirty="0"/>
              <a:t>… and more at your fingertips!</a:t>
            </a:r>
          </a:p>
        </p:txBody>
      </p:sp>
      <p:pic>
        <p:nvPicPr>
          <p:cNvPr id="1026" name="Picture 2">
            <a:extLst>
              <a:ext uri="{FF2B5EF4-FFF2-40B4-BE49-F238E27FC236}">
                <a16:creationId xmlns:a16="http://schemas.microsoft.com/office/drawing/2014/main" id="{D1330DC0-18EC-77AE-8D9C-77184E195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027" y="2712888"/>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Phone Vibration outline">
            <a:extLst>
              <a:ext uri="{FF2B5EF4-FFF2-40B4-BE49-F238E27FC236}">
                <a16:creationId xmlns:a16="http://schemas.microsoft.com/office/drawing/2014/main" id="{428299B1-BB22-3E14-76D4-2FDF47277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7718" y="533400"/>
            <a:ext cx="914400" cy="914400"/>
          </a:xfrm>
          <a:prstGeom prst="rect">
            <a:avLst/>
          </a:prstGeom>
        </p:spPr>
      </p:pic>
    </p:spTree>
    <p:extLst>
      <p:ext uri="{BB962C8B-B14F-4D97-AF65-F5344CB8AC3E}">
        <p14:creationId xmlns:p14="http://schemas.microsoft.com/office/powerpoint/2010/main" val="2112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527-BFBA-E7A2-F401-09A736AEFA18}"/>
              </a:ext>
            </a:extLst>
          </p:cNvPr>
          <p:cNvSpPr>
            <a:spLocks noGrp="1"/>
          </p:cNvSpPr>
          <p:nvPr>
            <p:ph type="ctrTitle"/>
          </p:nvPr>
        </p:nvSpPr>
        <p:spPr/>
        <p:txBody>
          <a:bodyPr/>
          <a:lstStyle/>
          <a:p>
            <a:r>
              <a:rPr lang="en-US" dirty="0"/>
              <a:t>Land Acknowledgment</a:t>
            </a:r>
          </a:p>
        </p:txBody>
      </p:sp>
      <p:sp>
        <p:nvSpPr>
          <p:cNvPr id="3" name="Subtitle 2">
            <a:extLst>
              <a:ext uri="{FF2B5EF4-FFF2-40B4-BE49-F238E27FC236}">
                <a16:creationId xmlns:a16="http://schemas.microsoft.com/office/drawing/2014/main" id="{C9314680-B850-00F3-20ED-CDC18542B1AB}"/>
              </a:ext>
            </a:extLst>
          </p:cNvPr>
          <p:cNvSpPr>
            <a:spLocks noGrp="1"/>
          </p:cNvSpPr>
          <p:nvPr>
            <p:ph type="subTitle" idx="1"/>
          </p:nvPr>
        </p:nvSpPr>
        <p:spPr/>
        <p:txBody>
          <a:bodyPr/>
          <a:lstStyle/>
          <a:p>
            <a:r>
              <a:rPr lang="en-US" dirty="0"/>
              <a:t>CNSC RAMP Organizing Team</a:t>
            </a:r>
          </a:p>
        </p:txBody>
      </p:sp>
      <p:sp>
        <p:nvSpPr>
          <p:cNvPr id="4" name="Text Placeholder 3">
            <a:extLst>
              <a:ext uri="{FF2B5EF4-FFF2-40B4-BE49-F238E27FC236}">
                <a16:creationId xmlns:a16="http://schemas.microsoft.com/office/drawing/2014/main" id="{12D72517-0DC5-685B-55E9-818622F9AE22}"/>
              </a:ext>
            </a:extLst>
          </p:cNvPr>
          <p:cNvSpPr>
            <a:spLocks noGrp="1"/>
          </p:cNvSpPr>
          <p:nvPr>
            <p:ph type="body" sz="quarter" idx="10"/>
          </p:nvPr>
        </p:nvSpPr>
        <p:spPr/>
        <p:txBody>
          <a:bodyPr/>
          <a:lstStyle/>
          <a:p>
            <a:r>
              <a:rPr lang="en-US" dirty="0"/>
              <a:t>Courtney MacDonald &amp; Verena Sesin</a:t>
            </a:r>
          </a:p>
        </p:txBody>
      </p:sp>
      <p:sp>
        <p:nvSpPr>
          <p:cNvPr id="5" name="Text Placeholder 4">
            <a:extLst>
              <a:ext uri="{FF2B5EF4-FFF2-40B4-BE49-F238E27FC236}">
                <a16:creationId xmlns:a16="http://schemas.microsoft.com/office/drawing/2014/main" id="{F4FC37E5-EBDB-D364-AEE3-1DBCF51777A2}"/>
              </a:ext>
            </a:extLst>
          </p:cNvPr>
          <p:cNvSpPr>
            <a:spLocks noGrp="1"/>
          </p:cNvSpPr>
          <p:nvPr>
            <p:ph type="body" sz="quarter" idx="13"/>
          </p:nvPr>
        </p:nvSpPr>
        <p:spPr/>
        <p:txBody>
          <a:bodyPr/>
          <a:lstStyle/>
          <a:p>
            <a:r>
              <a:rPr lang="en-US" dirty="0"/>
              <a:t>May 13</a:t>
            </a:r>
          </a:p>
        </p:txBody>
      </p:sp>
    </p:spTree>
    <p:extLst>
      <p:ext uri="{BB962C8B-B14F-4D97-AF65-F5344CB8AC3E}">
        <p14:creationId xmlns:p14="http://schemas.microsoft.com/office/powerpoint/2010/main" val="283496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527-BFBA-E7A2-F401-09A736AEFA18}"/>
              </a:ext>
            </a:extLst>
          </p:cNvPr>
          <p:cNvSpPr>
            <a:spLocks noGrp="1"/>
          </p:cNvSpPr>
          <p:nvPr>
            <p:ph type="ctrTitle"/>
          </p:nvPr>
        </p:nvSpPr>
        <p:spPr/>
        <p:txBody>
          <a:bodyPr/>
          <a:lstStyle/>
          <a:p>
            <a:r>
              <a:rPr lang="en-US" dirty="0"/>
              <a:t>Welcome and </a:t>
            </a:r>
            <a:br>
              <a:rPr lang="en-US" dirty="0"/>
            </a:br>
            <a:r>
              <a:rPr lang="en-US" dirty="0"/>
              <a:t>Opening Remarks</a:t>
            </a:r>
          </a:p>
        </p:txBody>
      </p:sp>
      <p:sp>
        <p:nvSpPr>
          <p:cNvPr id="3" name="Subtitle 2">
            <a:extLst>
              <a:ext uri="{FF2B5EF4-FFF2-40B4-BE49-F238E27FC236}">
                <a16:creationId xmlns:a16="http://schemas.microsoft.com/office/drawing/2014/main" id="{C9314680-B850-00F3-20ED-CDC18542B1AB}"/>
              </a:ext>
            </a:extLst>
          </p:cNvPr>
          <p:cNvSpPr>
            <a:spLocks noGrp="1"/>
          </p:cNvSpPr>
          <p:nvPr>
            <p:ph type="subTitle" idx="1"/>
          </p:nvPr>
        </p:nvSpPr>
        <p:spPr>
          <a:xfrm>
            <a:off x="1073823" y="4044324"/>
            <a:ext cx="6414193" cy="609869"/>
          </a:xfrm>
        </p:spPr>
        <p:txBody>
          <a:bodyPr>
            <a:normAutofit fontScale="85000" lnSpcReduction="10000"/>
          </a:bodyPr>
          <a:lstStyle/>
          <a:p>
            <a:r>
              <a:rPr lang="en-CA" sz="1800" dirty="0"/>
              <a:t>Vice-President Technical Support Branch and Chief Science Officer</a:t>
            </a:r>
            <a:endParaRPr lang="en-US" sz="1800" dirty="0"/>
          </a:p>
          <a:p>
            <a:r>
              <a:rPr lang="en-US" sz="1800" dirty="0"/>
              <a:t>Canadian Nuclear Safety Commission</a:t>
            </a:r>
            <a:endParaRPr lang="en-CA" sz="1800" dirty="0"/>
          </a:p>
        </p:txBody>
      </p:sp>
      <p:sp>
        <p:nvSpPr>
          <p:cNvPr id="4" name="Text Placeholder 3">
            <a:extLst>
              <a:ext uri="{FF2B5EF4-FFF2-40B4-BE49-F238E27FC236}">
                <a16:creationId xmlns:a16="http://schemas.microsoft.com/office/drawing/2014/main" id="{12D72517-0DC5-685B-55E9-818622F9AE22}"/>
              </a:ext>
            </a:extLst>
          </p:cNvPr>
          <p:cNvSpPr>
            <a:spLocks noGrp="1"/>
          </p:cNvSpPr>
          <p:nvPr>
            <p:ph type="body" sz="quarter" idx="10"/>
          </p:nvPr>
        </p:nvSpPr>
        <p:spPr/>
        <p:txBody>
          <a:bodyPr/>
          <a:lstStyle/>
          <a:p>
            <a:r>
              <a:rPr lang="en-CA" dirty="0"/>
              <a:t>Dean S. Haslip, Ph.D.</a:t>
            </a:r>
            <a:endParaRPr lang="en-US" dirty="0"/>
          </a:p>
        </p:txBody>
      </p:sp>
      <p:sp>
        <p:nvSpPr>
          <p:cNvPr id="5" name="Text Placeholder 4">
            <a:extLst>
              <a:ext uri="{FF2B5EF4-FFF2-40B4-BE49-F238E27FC236}">
                <a16:creationId xmlns:a16="http://schemas.microsoft.com/office/drawing/2014/main" id="{F4FC37E5-EBDB-D364-AEE3-1DBCF51777A2}"/>
              </a:ext>
            </a:extLst>
          </p:cNvPr>
          <p:cNvSpPr>
            <a:spLocks noGrp="1"/>
          </p:cNvSpPr>
          <p:nvPr>
            <p:ph type="body" sz="quarter" idx="13"/>
          </p:nvPr>
        </p:nvSpPr>
        <p:spPr/>
        <p:txBody>
          <a:bodyPr/>
          <a:lstStyle/>
          <a:p>
            <a:r>
              <a:rPr lang="en-US" dirty="0"/>
              <a:t>May 13</a:t>
            </a:r>
          </a:p>
        </p:txBody>
      </p:sp>
    </p:spTree>
    <p:extLst>
      <p:ext uri="{BB962C8B-B14F-4D97-AF65-F5344CB8AC3E}">
        <p14:creationId xmlns:p14="http://schemas.microsoft.com/office/powerpoint/2010/main" val="3963243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527-BFBA-E7A2-F401-09A736AEFA18}"/>
              </a:ext>
            </a:extLst>
          </p:cNvPr>
          <p:cNvSpPr>
            <a:spLocks noGrp="1"/>
          </p:cNvSpPr>
          <p:nvPr>
            <p:ph type="ctrTitle"/>
          </p:nvPr>
        </p:nvSpPr>
        <p:spPr/>
        <p:txBody>
          <a:bodyPr/>
          <a:lstStyle/>
          <a:p>
            <a:r>
              <a:rPr lang="en-US" dirty="0"/>
              <a:t>Introduction to RAMP</a:t>
            </a:r>
          </a:p>
        </p:txBody>
      </p:sp>
      <p:sp>
        <p:nvSpPr>
          <p:cNvPr id="3" name="Subtitle 2">
            <a:extLst>
              <a:ext uri="{FF2B5EF4-FFF2-40B4-BE49-F238E27FC236}">
                <a16:creationId xmlns:a16="http://schemas.microsoft.com/office/drawing/2014/main" id="{C9314680-B850-00F3-20ED-CDC18542B1AB}"/>
              </a:ext>
            </a:extLst>
          </p:cNvPr>
          <p:cNvSpPr>
            <a:spLocks noGrp="1"/>
          </p:cNvSpPr>
          <p:nvPr>
            <p:ph type="subTitle" idx="1"/>
          </p:nvPr>
        </p:nvSpPr>
        <p:spPr/>
        <p:txBody>
          <a:bodyPr>
            <a:normAutofit/>
          </a:bodyPr>
          <a:lstStyle/>
          <a:p>
            <a:r>
              <a:rPr lang="en-US" dirty="0"/>
              <a:t>Senior Researcher</a:t>
            </a:r>
          </a:p>
          <a:p>
            <a:endParaRPr lang="en-US" dirty="0"/>
          </a:p>
        </p:txBody>
      </p:sp>
      <p:sp>
        <p:nvSpPr>
          <p:cNvPr id="4" name="Text Placeholder 3">
            <a:extLst>
              <a:ext uri="{FF2B5EF4-FFF2-40B4-BE49-F238E27FC236}">
                <a16:creationId xmlns:a16="http://schemas.microsoft.com/office/drawing/2014/main" id="{12D72517-0DC5-685B-55E9-818622F9AE22}"/>
              </a:ext>
            </a:extLst>
          </p:cNvPr>
          <p:cNvSpPr>
            <a:spLocks noGrp="1"/>
          </p:cNvSpPr>
          <p:nvPr>
            <p:ph type="body" sz="quarter" idx="10"/>
          </p:nvPr>
        </p:nvSpPr>
        <p:spPr/>
        <p:txBody>
          <a:bodyPr/>
          <a:lstStyle/>
          <a:p>
            <a:r>
              <a:rPr lang="en-US" dirty="0"/>
              <a:t>Stephanie Bush-Goddard, Ph. D.</a:t>
            </a:r>
          </a:p>
        </p:txBody>
      </p:sp>
      <p:sp>
        <p:nvSpPr>
          <p:cNvPr id="5" name="Text Placeholder 4">
            <a:extLst>
              <a:ext uri="{FF2B5EF4-FFF2-40B4-BE49-F238E27FC236}">
                <a16:creationId xmlns:a16="http://schemas.microsoft.com/office/drawing/2014/main" id="{F4FC37E5-EBDB-D364-AEE3-1DBCF51777A2}"/>
              </a:ext>
            </a:extLst>
          </p:cNvPr>
          <p:cNvSpPr>
            <a:spLocks noGrp="1"/>
          </p:cNvSpPr>
          <p:nvPr>
            <p:ph type="body" sz="quarter" idx="13"/>
          </p:nvPr>
        </p:nvSpPr>
        <p:spPr/>
        <p:txBody>
          <a:bodyPr/>
          <a:lstStyle/>
          <a:p>
            <a:r>
              <a:rPr lang="en-US" dirty="0"/>
              <a:t>May 13</a:t>
            </a:r>
          </a:p>
        </p:txBody>
      </p:sp>
    </p:spTree>
    <p:extLst>
      <p:ext uri="{BB962C8B-B14F-4D97-AF65-F5344CB8AC3E}">
        <p14:creationId xmlns:p14="http://schemas.microsoft.com/office/powerpoint/2010/main" val="1344538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A297-4BCC-499B-5AC2-1696B9268ED7}"/>
              </a:ext>
            </a:extLst>
          </p:cNvPr>
          <p:cNvSpPr>
            <a:spLocks noGrp="1"/>
          </p:cNvSpPr>
          <p:nvPr>
            <p:ph type="title"/>
          </p:nvPr>
        </p:nvSpPr>
        <p:spPr/>
        <p:txBody>
          <a:bodyPr/>
          <a:lstStyle/>
          <a:p>
            <a:r>
              <a:rPr lang="en-US" dirty="0"/>
              <a:t>US NRC: Who we are.</a:t>
            </a:r>
          </a:p>
        </p:txBody>
      </p:sp>
      <p:pic>
        <p:nvPicPr>
          <p:cNvPr id="13" name="Picture Placeholder 12" descr="Diagram&#10;&#10;AI-generated content may be incorrect.">
            <a:extLst>
              <a:ext uri="{FF2B5EF4-FFF2-40B4-BE49-F238E27FC236}">
                <a16:creationId xmlns:a16="http://schemas.microsoft.com/office/drawing/2014/main" id="{473D5E29-E546-0E08-056A-2027F888B80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678" b="5678"/>
          <a:stretch>
            <a:fillRect/>
          </a:stretch>
        </p:blipFill>
        <p:spPr>
          <a:xfrm>
            <a:off x="1067536" y="1519881"/>
            <a:ext cx="4984484" cy="5671751"/>
          </a:xfrm>
        </p:spPr>
      </p:pic>
      <p:pic>
        <p:nvPicPr>
          <p:cNvPr id="26" name="Picture 25" descr="A picture containing text, newspaper, screenshot&#10;&#10;AI-generated content may be incorrect.">
            <a:extLst>
              <a:ext uri="{FF2B5EF4-FFF2-40B4-BE49-F238E27FC236}">
                <a16:creationId xmlns:a16="http://schemas.microsoft.com/office/drawing/2014/main" id="{65151615-53BC-013C-6F0D-087DFA0201D2}"/>
              </a:ext>
            </a:extLst>
          </p:cNvPr>
          <p:cNvPicPr>
            <a:picLocks noChangeAspect="1"/>
          </p:cNvPicPr>
          <p:nvPr/>
        </p:nvPicPr>
        <p:blipFill>
          <a:blip r:embed="rId4">
            <a:extLst>
              <a:ext uri="{28A0092B-C50C-407E-A947-70E740481C1C}">
                <a14:useLocalDpi xmlns:a14="http://schemas.microsoft.com/office/drawing/2010/main" val="0"/>
              </a:ext>
            </a:extLst>
          </a:blip>
          <a:srcRect t="31524" r="4102" b="17809"/>
          <a:stretch/>
        </p:blipFill>
        <p:spPr>
          <a:xfrm>
            <a:off x="7623209" y="404091"/>
            <a:ext cx="5297896" cy="1737360"/>
          </a:xfrm>
          <a:prstGeom prst="rect">
            <a:avLst/>
          </a:prstGeom>
        </p:spPr>
      </p:pic>
      <p:sp>
        <p:nvSpPr>
          <p:cNvPr id="30" name="Content Placeholder 2">
            <a:extLst>
              <a:ext uri="{FF2B5EF4-FFF2-40B4-BE49-F238E27FC236}">
                <a16:creationId xmlns:a16="http://schemas.microsoft.com/office/drawing/2014/main" id="{A8E950DF-975F-151C-1D59-C731CDFC084F}"/>
              </a:ext>
            </a:extLst>
          </p:cNvPr>
          <p:cNvSpPr txBox="1">
            <a:spLocks/>
          </p:cNvSpPr>
          <p:nvPr/>
        </p:nvSpPr>
        <p:spPr>
          <a:xfrm>
            <a:off x="6351081" y="2436076"/>
            <a:ext cx="7466519" cy="4802477"/>
          </a:xfrm>
          <a:prstGeom prst="rect">
            <a:avLst/>
          </a:prstGeom>
        </p:spPr>
        <p:txBody>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Arial" panose="020B0604020202020204" pitchFamily="34" charset="0"/>
                <a:ea typeface="+mn-ea"/>
                <a:cs typeface="Arial" panose="020B0604020202020204" pitchFamily="34" charset="0"/>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Arial" panose="020B0604020202020204" pitchFamily="34" charset="0"/>
                <a:ea typeface="+mn-ea"/>
                <a:cs typeface="Arial" panose="020B0604020202020204" pitchFamily="34" charset="0"/>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Arial" panose="020B0604020202020204" pitchFamily="34" charset="0"/>
                <a:ea typeface="+mn-ea"/>
                <a:cs typeface="Arial" panose="020B0604020202020204" pitchFamily="34" charset="0"/>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indent="0" algn="l">
              <a:buNone/>
            </a:pPr>
            <a:endParaRPr lang="en-US" sz="1800" b="0" i="0" u="none" strike="noStrike" baseline="0" dirty="0">
              <a:solidFill>
                <a:srgbClr val="A7B9B7"/>
              </a:solidFill>
              <a:latin typeface="Webdings" panose="05030102010509060703" pitchFamily="18" charset="2"/>
            </a:endParaRPr>
          </a:p>
          <a:p>
            <a:pPr algn="l"/>
            <a:r>
              <a:rPr lang="en-US" sz="1800" b="0" i="1" u="none" strike="noStrike" baseline="0" dirty="0">
                <a:solidFill>
                  <a:srgbClr val="000000"/>
                </a:solidFill>
                <a:latin typeface="Arial-ItalicMT"/>
              </a:rPr>
              <a:t>NRC-licensed reactor generate 18.5% of U.S. </a:t>
            </a:r>
            <a:r>
              <a:rPr lang="en-US" sz="1800" i="1" dirty="0">
                <a:solidFill>
                  <a:srgbClr val="000000"/>
                </a:solidFill>
                <a:latin typeface="Arial-ItalicMT"/>
              </a:rPr>
              <a:t>gross electricity</a:t>
            </a:r>
            <a:r>
              <a:rPr lang="en-US" sz="1800" b="0" i="1" u="none" strike="noStrike" baseline="0" dirty="0">
                <a:solidFill>
                  <a:srgbClr val="000000"/>
                </a:solidFill>
                <a:latin typeface="Arial-ItalicMT"/>
              </a:rPr>
              <a:t> </a:t>
            </a:r>
          </a:p>
          <a:p>
            <a:pPr algn="l"/>
            <a:r>
              <a:rPr lang="en-US" sz="1800" b="0" i="1" u="none" strike="noStrike" baseline="0" dirty="0">
                <a:solidFill>
                  <a:srgbClr val="000000"/>
                </a:solidFill>
                <a:latin typeface="Arial-ItalicMT"/>
              </a:rPr>
              <a:t>94 commercial nuclear power reactors operating in 28 States </a:t>
            </a:r>
          </a:p>
          <a:p>
            <a:pPr algn="l"/>
            <a:r>
              <a:rPr lang="en-US" sz="1800" b="0" i="1" u="none" strike="noStrike" baseline="0" dirty="0">
                <a:solidFill>
                  <a:srgbClr val="000000"/>
                </a:solidFill>
                <a:latin typeface="Arial-ItalicMT"/>
              </a:rPr>
              <a:t>29 licensed research and test reactors operate in 21 States</a:t>
            </a:r>
          </a:p>
          <a:p>
            <a:pPr algn="l"/>
            <a:r>
              <a:rPr lang="en-US" sz="1800" b="0" i="1" u="none" strike="noStrike" baseline="0" dirty="0">
                <a:solidFill>
                  <a:srgbClr val="000000"/>
                </a:solidFill>
                <a:latin typeface="Arial-ItalicMT"/>
              </a:rPr>
              <a:t>~ 5,960 total inspection and assessment hours at each reactor </a:t>
            </a:r>
          </a:p>
          <a:p>
            <a:pPr algn="l"/>
            <a:r>
              <a:rPr lang="en-US" sz="1800" i="1" dirty="0">
                <a:latin typeface="Arial-ItalicMT"/>
              </a:rPr>
              <a:t>17,000 medical, academic, industrial and general use licensees </a:t>
            </a:r>
          </a:p>
          <a:p>
            <a:pPr algn="l"/>
            <a:r>
              <a:rPr lang="en-US" sz="1800" i="1" dirty="0">
                <a:latin typeface="Arial-ItalicMT"/>
              </a:rPr>
              <a:t>10 regional low-level compacts/4 disposal facilities</a:t>
            </a:r>
          </a:p>
          <a:p>
            <a:pPr algn="l"/>
            <a:r>
              <a:rPr lang="en-US" sz="1800" i="1" dirty="0">
                <a:latin typeface="Arial-ItalicMT"/>
              </a:rPr>
              <a:t>3 Reactor Fuel Vendors</a:t>
            </a:r>
          </a:p>
          <a:p>
            <a:pPr algn="l"/>
            <a:r>
              <a:rPr lang="en-US" sz="1800" i="1" dirty="0">
                <a:latin typeface="Arial-ItalicMT"/>
              </a:rPr>
              <a:t>3 Uranium Recovery Sites</a:t>
            </a:r>
          </a:p>
          <a:p>
            <a:pPr algn="l"/>
            <a:r>
              <a:rPr lang="en-US" sz="1800" i="1" dirty="0">
                <a:latin typeface="Arial-ItalicMT"/>
              </a:rPr>
              <a:t>9 Active Fuel Cycle Facilities</a:t>
            </a:r>
          </a:p>
          <a:p>
            <a:pPr algn="l"/>
            <a:r>
              <a:rPr lang="en-US" sz="1800" i="1" dirty="0">
                <a:latin typeface="Arial-ItalicMT"/>
              </a:rPr>
              <a:t>Track 80,000 sources, mostly Co-60</a:t>
            </a:r>
            <a:endParaRPr lang="en-US" dirty="0"/>
          </a:p>
          <a:p>
            <a:endParaRPr lang="en-US" dirty="0"/>
          </a:p>
        </p:txBody>
      </p:sp>
      <p:sp>
        <p:nvSpPr>
          <p:cNvPr id="3" name="TextBox 2">
            <a:extLst>
              <a:ext uri="{FF2B5EF4-FFF2-40B4-BE49-F238E27FC236}">
                <a16:creationId xmlns:a16="http://schemas.microsoft.com/office/drawing/2014/main" id="{77D7D00C-2414-A44A-106F-A4F57486BC1A}"/>
              </a:ext>
            </a:extLst>
          </p:cNvPr>
          <p:cNvSpPr txBox="1"/>
          <p:nvPr/>
        </p:nvSpPr>
        <p:spPr>
          <a:xfrm>
            <a:off x="7765581" y="2353771"/>
            <a:ext cx="6347681" cy="369332"/>
          </a:xfrm>
          <a:prstGeom prst="rect">
            <a:avLst/>
          </a:prstGeom>
          <a:noFill/>
        </p:spPr>
        <p:txBody>
          <a:bodyPr wrap="square" rtlCol="0">
            <a:spAutoFit/>
          </a:bodyPr>
          <a:lstStyle/>
          <a:p>
            <a:r>
              <a:rPr lang="en-US" dirty="0"/>
              <a:t>2024-2025  Information Digest (ML25051A094)</a:t>
            </a:r>
          </a:p>
        </p:txBody>
      </p:sp>
    </p:spTree>
    <p:extLst>
      <p:ext uri="{BB962C8B-B14F-4D97-AF65-F5344CB8AC3E}">
        <p14:creationId xmlns:p14="http://schemas.microsoft.com/office/powerpoint/2010/main" val="412692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pie chart&#10;&#10;AI-generated content may be incorrect.">
            <a:extLst>
              <a:ext uri="{FF2B5EF4-FFF2-40B4-BE49-F238E27FC236}">
                <a16:creationId xmlns:a16="http://schemas.microsoft.com/office/drawing/2014/main" id="{2F43CC66-3EFB-A652-76C8-D1C1D55AB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43" y="4040022"/>
            <a:ext cx="5524500" cy="3429000"/>
          </a:xfrm>
          <a:prstGeom prst="rect">
            <a:avLst/>
          </a:prstGeom>
        </p:spPr>
      </p:pic>
      <p:sp>
        <p:nvSpPr>
          <p:cNvPr id="2" name="Slide Number Placeholder 1">
            <a:extLst>
              <a:ext uri="{FF2B5EF4-FFF2-40B4-BE49-F238E27FC236}">
                <a16:creationId xmlns:a16="http://schemas.microsoft.com/office/drawing/2014/main" id="{EA6C3E45-C355-DD83-78D8-7E3E21790FAC}"/>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FFC4E955-73E9-8A34-11C3-9EAA2466951F}"/>
              </a:ext>
            </a:extLst>
          </p:cNvPr>
          <p:cNvSpPr>
            <a:spLocks noGrp="1"/>
          </p:cNvSpPr>
          <p:nvPr>
            <p:ph type="title"/>
          </p:nvPr>
        </p:nvSpPr>
        <p:spPr>
          <a:xfrm>
            <a:off x="519379" y="361786"/>
            <a:ext cx="8181778" cy="826080"/>
          </a:xfrm>
        </p:spPr>
        <p:txBody>
          <a:bodyPr vert="horz" lIns="0" tIns="43180" rIns="86360" bIns="43180" rtlCol="0" anchor="b">
            <a:normAutofit/>
          </a:bodyPr>
          <a:lstStyle/>
          <a:p>
            <a:r>
              <a:rPr lang="en-US" sz="4155" dirty="0">
                <a:latin typeface="+mn-lt"/>
                <a:cs typeface="Arial"/>
              </a:rPr>
              <a:t>Office of Research: Who we are.</a:t>
            </a:r>
            <a:endParaRPr lang="en-US" sz="4155" dirty="0"/>
          </a:p>
        </p:txBody>
      </p:sp>
      <p:pic>
        <p:nvPicPr>
          <p:cNvPr id="6" name="Picture 5">
            <a:extLst>
              <a:ext uri="{FF2B5EF4-FFF2-40B4-BE49-F238E27FC236}">
                <a16:creationId xmlns:a16="http://schemas.microsoft.com/office/drawing/2014/main" id="{79905DF4-3676-B07A-68B3-B2F57879B99F}"/>
              </a:ext>
            </a:extLst>
          </p:cNvPr>
          <p:cNvPicPr>
            <a:picLocks noChangeAspect="1"/>
          </p:cNvPicPr>
          <p:nvPr/>
        </p:nvPicPr>
        <p:blipFill rotWithShape="1">
          <a:blip r:embed="rId4"/>
          <a:srcRect l="12684" t="37901" r="71195" b="29446"/>
          <a:stretch/>
        </p:blipFill>
        <p:spPr>
          <a:xfrm>
            <a:off x="632196" y="1187866"/>
            <a:ext cx="5933594" cy="3438962"/>
          </a:xfrm>
          <a:prstGeom prst="rect">
            <a:avLst/>
          </a:prstGeom>
        </p:spPr>
      </p:pic>
      <p:pic>
        <p:nvPicPr>
          <p:cNvPr id="1026" name="Picture 2">
            <a:extLst>
              <a:ext uri="{FF2B5EF4-FFF2-40B4-BE49-F238E27FC236}">
                <a16:creationId xmlns:a16="http://schemas.microsoft.com/office/drawing/2014/main" id="{2D413B0C-5B93-0C49-4824-1592285B2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551" y="1055077"/>
            <a:ext cx="4420845" cy="641394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1067">
            <a:extLst>
              <a:ext uri="{FF2B5EF4-FFF2-40B4-BE49-F238E27FC236}">
                <a16:creationId xmlns:a16="http://schemas.microsoft.com/office/drawing/2014/main" id="{2C2972DB-37F3-C350-AC9D-11D10726191C}"/>
              </a:ext>
            </a:extLst>
          </p:cNvPr>
          <p:cNvPicPr>
            <a:picLocks noChangeAspect="1"/>
          </p:cNvPicPr>
          <p:nvPr/>
        </p:nvPicPr>
        <p:blipFill>
          <a:blip r:embed="rId6"/>
          <a:stretch>
            <a:fillRect/>
          </a:stretch>
        </p:blipFill>
        <p:spPr>
          <a:xfrm>
            <a:off x="10168317" y="2335792"/>
            <a:ext cx="3017087" cy="3852514"/>
          </a:xfrm>
          <a:prstGeom prst="rect">
            <a:avLst/>
          </a:prstGeom>
        </p:spPr>
      </p:pic>
    </p:spTree>
    <p:extLst>
      <p:ext uri="{BB962C8B-B14F-4D97-AF65-F5344CB8AC3E}">
        <p14:creationId xmlns:p14="http://schemas.microsoft.com/office/powerpoint/2010/main" val="298624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CF8B-5B67-6C55-F87D-D281EFB201DE}"/>
              </a:ext>
            </a:extLst>
          </p:cNvPr>
          <p:cNvSpPr>
            <a:spLocks noGrp="1"/>
          </p:cNvSpPr>
          <p:nvPr>
            <p:ph type="title"/>
          </p:nvPr>
        </p:nvSpPr>
        <p:spPr>
          <a:xfrm>
            <a:off x="482047" y="873975"/>
            <a:ext cx="4889022" cy="1416655"/>
          </a:xfrm>
        </p:spPr>
        <p:txBody>
          <a:bodyPr/>
          <a:lstStyle/>
          <a:p>
            <a:r>
              <a:rPr lang="en-US" dirty="0"/>
              <a:t>RAMP: Who we are:</a:t>
            </a:r>
          </a:p>
        </p:txBody>
      </p:sp>
      <p:sp>
        <p:nvSpPr>
          <p:cNvPr id="3" name="Content Placeholder 2">
            <a:extLst>
              <a:ext uri="{FF2B5EF4-FFF2-40B4-BE49-F238E27FC236}">
                <a16:creationId xmlns:a16="http://schemas.microsoft.com/office/drawing/2014/main" id="{49C86CCB-0F9E-44A7-DD0C-F40B00893842}"/>
              </a:ext>
            </a:extLst>
          </p:cNvPr>
          <p:cNvSpPr>
            <a:spLocks noGrp="1"/>
          </p:cNvSpPr>
          <p:nvPr>
            <p:ph idx="1"/>
          </p:nvPr>
        </p:nvSpPr>
        <p:spPr>
          <a:xfrm>
            <a:off x="5874280" y="873975"/>
            <a:ext cx="7681082" cy="5526825"/>
          </a:xfrm>
        </p:spPr>
        <p:txBody>
          <a:bodyPr>
            <a:normAutofit/>
          </a:bodyPr>
          <a:lstStyle/>
          <a:p>
            <a:r>
              <a:rPr lang="en-US" dirty="0">
                <a:highlight>
                  <a:srgbClr val="FFFFFF"/>
                </a:highlight>
              </a:rPr>
              <a:t>D</a:t>
            </a:r>
            <a:r>
              <a:rPr lang="en-US" b="0" i="0" dirty="0">
                <a:effectLst/>
                <a:highlight>
                  <a:srgbClr val="FFFFFF"/>
                </a:highlight>
              </a:rPr>
              <a:t>evelop, maintain, improve, distribute, and provide training on NRC-sponsored radiation protection and dose assessment computer codes</a:t>
            </a:r>
            <a:r>
              <a:rPr lang="en-US" dirty="0">
                <a:highlight>
                  <a:srgbClr val="FFFFFF"/>
                </a:highlight>
              </a:rPr>
              <a:t> to be used for:</a:t>
            </a:r>
          </a:p>
          <a:p>
            <a:pPr lvl="1"/>
            <a:r>
              <a:rPr lang="en-US" dirty="0">
                <a:highlight>
                  <a:srgbClr val="FFFFFF"/>
                </a:highlight>
              </a:rPr>
              <a:t>Licensing</a:t>
            </a:r>
          </a:p>
          <a:p>
            <a:pPr lvl="1"/>
            <a:r>
              <a:rPr lang="en-US" dirty="0">
                <a:highlight>
                  <a:srgbClr val="FFFFFF"/>
                </a:highlight>
              </a:rPr>
              <a:t>Inspection</a:t>
            </a:r>
          </a:p>
          <a:p>
            <a:pPr lvl="1"/>
            <a:r>
              <a:rPr lang="en-US" dirty="0">
                <a:highlight>
                  <a:srgbClr val="FFFFFF"/>
                </a:highlight>
              </a:rPr>
              <a:t>Emergency Response</a:t>
            </a:r>
          </a:p>
          <a:p>
            <a:pPr lvl="1"/>
            <a:r>
              <a:rPr lang="en-US" dirty="0">
                <a:highlight>
                  <a:srgbClr val="FFFFFF"/>
                </a:highlight>
              </a:rPr>
              <a:t>Environmental Remediation</a:t>
            </a:r>
          </a:p>
          <a:p>
            <a:pPr lvl="1"/>
            <a:r>
              <a:rPr lang="en-US" dirty="0">
                <a:highlight>
                  <a:srgbClr val="FFFFFF"/>
                </a:highlight>
              </a:rPr>
              <a:t>Medical Activities, etc.</a:t>
            </a:r>
            <a:endParaRPr lang="en-US" dirty="0"/>
          </a:p>
          <a:p>
            <a:endParaRPr lang="en-US" dirty="0"/>
          </a:p>
        </p:txBody>
      </p:sp>
      <p:pic>
        <p:nvPicPr>
          <p:cNvPr id="5" name="Picture Placeholder 12" descr="A circular object with text on it&#10;&#10;Description automatically generated">
            <a:extLst>
              <a:ext uri="{FF2B5EF4-FFF2-40B4-BE49-F238E27FC236}">
                <a16:creationId xmlns:a16="http://schemas.microsoft.com/office/drawing/2014/main" id="{CB4C8EF1-A0F1-694C-E924-6383758207E5}"/>
              </a:ext>
            </a:extLst>
          </p:cNvPr>
          <p:cNvPicPr>
            <a:picLocks noChangeAspect="1"/>
          </p:cNvPicPr>
          <p:nvPr/>
        </p:nvPicPr>
        <p:blipFill>
          <a:blip r:embed="rId2"/>
          <a:srcRect t="1624" r="1" b="3842"/>
          <a:stretch/>
        </p:blipFill>
        <p:spPr>
          <a:xfrm>
            <a:off x="948294" y="2748700"/>
            <a:ext cx="4422775" cy="4149725"/>
          </a:xfrm>
          <a:prstGeom prst="rect">
            <a:avLst/>
          </a:prstGeom>
          <a:noFill/>
        </p:spPr>
      </p:pic>
    </p:spTree>
    <p:extLst>
      <p:ext uri="{BB962C8B-B14F-4D97-AF65-F5344CB8AC3E}">
        <p14:creationId xmlns:p14="http://schemas.microsoft.com/office/powerpoint/2010/main" val="218589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7B68-81B3-641A-3BF0-DFAE9AC59674}"/>
              </a:ext>
            </a:extLst>
          </p:cNvPr>
          <p:cNvSpPr>
            <a:spLocks noGrp="1"/>
          </p:cNvSpPr>
          <p:nvPr>
            <p:ph type="title"/>
          </p:nvPr>
        </p:nvSpPr>
        <p:spPr/>
        <p:txBody>
          <a:bodyPr>
            <a:normAutofit/>
          </a:bodyPr>
          <a:lstStyle/>
          <a:p>
            <a:r>
              <a:rPr lang="en-US" sz="4000" dirty="0">
                <a:solidFill>
                  <a:schemeClr val="accent5">
                    <a:lumMod val="75000"/>
                  </a:schemeClr>
                </a:solidFill>
                <a:effectLst>
                  <a:outerShdw blurRad="38100" dist="38100" dir="2700000" algn="tl">
                    <a:srgbClr val="000000">
                      <a:alpha val="43137"/>
                    </a:srgbClr>
                  </a:outerShdw>
                </a:effectLst>
                <a:latin typeface="+mn-lt"/>
              </a:rPr>
              <a:t>RAMP Website</a:t>
            </a:r>
            <a:br>
              <a:rPr lang="en-US" sz="4000" dirty="0">
                <a:solidFill>
                  <a:schemeClr val="accent5">
                    <a:lumMod val="75000"/>
                  </a:schemeClr>
                </a:solidFill>
                <a:effectLst>
                  <a:outerShdw blurRad="38100" dist="38100" dir="2700000" algn="tl">
                    <a:srgbClr val="000000">
                      <a:alpha val="43137"/>
                    </a:srgbClr>
                  </a:outerShdw>
                </a:effectLst>
                <a:latin typeface="+mn-lt"/>
              </a:rPr>
            </a:br>
            <a:r>
              <a:rPr lang="en-US" sz="2400" dirty="0">
                <a:solidFill>
                  <a:schemeClr val="accent5">
                    <a:lumMod val="75000"/>
                  </a:schemeClr>
                </a:solidFill>
                <a:effectLst>
                  <a:outerShdw blurRad="38100" dist="38100" dir="2700000" algn="tl">
                    <a:srgbClr val="000000">
                      <a:alpha val="43137"/>
                    </a:srgbClr>
                  </a:outerShdw>
                </a:effectLst>
                <a:latin typeface="+mn-lt"/>
                <a:hlinkClick r:id="rId2"/>
              </a:rPr>
              <a:t>https://ramp.nrc-gateway.gov/</a:t>
            </a:r>
            <a:endParaRPr lang="en-US" sz="2400" dirty="0"/>
          </a:p>
        </p:txBody>
      </p:sp>
      <p:sp>
        <p:nvSpPr>
          <p:cNvPr id="3" name="Content Placeholder 2">
            <a:extLst>
              <a:ext uri="{FF2B5EF4-FFF2-40B4-BE49-F238E27FC236}">
                <a16:creationId xmlns:a16="http://schemas.microsoft.com/office/drawing/2014/main" id="{B79EF917-D0E1-F6B0-AEE7-1B8A28F44B44}"/>
              </a:ext>
            </a:extLst>
          </p:cNvPr>
          <p:cNvSpPr>
            <a:spLocks noGrp="1"/>
          </p:cNvSpPr>
          <p:nvPr>
            <p:ph idx="1"/>
          </p:nvPr>
        </p:nvSpPr>
        <p:spPr>
          <a:xfrm>
            <a:off x="5874280" y="873976"/>
            <a:ext cx="7491524" cy="5629036"/>
          </a:xfrm>
        </p:spPr>
        <p:txBody>
          <a:bodyPr>
            <a:normAutofit fontScale="92500" lnSpcReduction="20000"/>
          </a:bodyPr>
          <a:lstStyle/>
          <a:p>
            <a:r>
              <a:rPr lang="en-US" dirty="0"/>
              <a:t>Major communication tool for RAMP</a:t>
            </a:r>
          </a:p>
          <a:p>
            <a:pPr lvl="1"/>
            <a:r>
              <a:rPr lang="en-US" dirty="0"/>
              <a:t>Download most codes</a:t>
            </a:r>
          </a:p>
          <a:p>
            <a:pPr lvl="1"/>
            <a:r>
              <a:rPr lang="en-US" dirty="0"/>
              <a:t>Documentation</a:t>
            </a:r>
          </a:p>
          <a:p>
            <a:pPr lvl="1"/>
            <a:r>
              <a:rPr lang="en-US" dirty="0"/>
              <a:t>Training/webinar recordings</a:t>
            </a:r>
          </a:p>
          <a:p>
            <a:pPr lvl="1"/>
            <a:r>
              <a:rPr lang="en-US" dirty="0"/>
              <a:t>Support</a:t>
            </a:r>
          </a:p>
          <a:p>
            <a:pPr lvl="1"/>
            <a:endParaRPr lang="en-US" dirty="0"/>
          </a:p>
          <a:p>
            <a:r>
              <a:rPr lang="en-US" dirty="0"/>
              <a:t>Current Activities</a:t>
            </a:r>
          </a:p>
          <a:p>
            <a:pPr lvl="1"/>
            <a:r>
              <a:rPr lang="en-US" dirty="0"/>
              <a:t>More targeted communication</a:t>
            </a:r>
          </a:p>
          <a:p>
            <a:pPr lvl="2"/>
            <a:r>
              <a:rPr lang="en-US" dirty="0"/>
              <a:t>Surveys</a:t>
            </a:r>
          </a:p>
          <a:p>
            <a:pPr lvl="2"/>
            <a:r>
              <a:rPr lang="en-US" dirty="0"/>
              <a:t>Support</a:t>
            </a:r>
          </a:p>
          <a:p>
            <a:pPr lvl="1"/>
            <a:r>
              <a:rPr lang="en-US" dirty="0"/>
              <a:t>Forums</a:t>
            </a:r>
          </a:p>
          <a:p>
            <a:pPr lvl="1"/>
            <a:r>
              <a:rPr lang="en-US" dirty="0"/>
              <a:t>University Corner</a:t>
            </a:r>
          </a:p>
          <a:p>
            <a:pPr lvl="1"/>
            <a:r>
              <a:rPr lang="en-US" dirty="0"/>
              <a:t>International pages</a:t>
            </a:r>
          </a:p>
          <a:p>
            <a:endParaRPr lang="en-US" dirty="0"/>
          </a:p>
        </p:txBody>
      </p:sp>
      <p:pic>
        <p:nvPicPr>
          <p:cNvPr id="7" name="Picture 6" descr="Graphical user interface&#10;&#10;AI-generated content may be incorrect.">
            <a:extLst>
              <a:ext uri="{FF2B5EF4-FFF2-40B4-BE49-F238E27FC236}">
                <a16:creationId xmlns:a16="http://schemas.microsoft.com/office/drawing/2014/main" id="{0217568D-C2D2-762E-4D1A-C67471E6A2F5}"/>
              </a:ext>
            </a:extLst>
          </p:cNvPr>
          <p:cNvPicPr>
            <a:picLocks noChangeAspect="1"/>
          </p:cNvPicPr>
          <p:nvPr/>
        </p:nvPicPr>
        <p:blipFill rotWithShape="1">
          <a:blip r:embed="rId3"/>
          <a:srcRect t="8676" b="7151"/>
          <a:stretch/>
        </p:blipFill>
        <p:spPr>
          <a:xfrm>
            <a:off x="515981" y="3214505"/>
            <a:ext cx="5358299" cy="3288507"/>
          </a:xfrm>
          <a:prstGeom prst="rect">
            <a:avLst/>
          </a:prstGeom>
          <a:noFill/>
        </p:spPr>
      </p:pic>
    </p:spTree>
    <p:extLst>
      <p:ext uri="{BB962C8B-B14F-4D97-AF65-F5344CB8AC3E}">
        <p14:creationId xmlns:p14="http://schemas.microsoft.com/office/powerpoint/2010/main" val="315946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BF4E-5328-0D8A-11A2-99D9B1D0EEBB}"/>
              </a:ext>
            </a:extLst>
          </p:cNvPr>
          <p:cNvSpPr>
            <a:spLocks noGrp="1"/>
          </p:cNvSpPr>
          <p:nvPr>
            <p:ph type="title"/>
          </p:nvPr>
        </p:nvSpPr>
        <p:spPr/>
        <p:txBody>
          <a:bodyPr/>
          <a:lstStyle/>
          <a:p>
            <a:r>
              <a:rPr lang="en-US" dirty="0"/>
              <a:t>Users:</a:t>
            </a:r>
            <a:br>
              <a:rPr lang="en-US" dirty="0"/>
            </a:br>
            <a:r>
              <a:rPr lang="en-US" dirty="0"/>
              <a:t>International Collaboration</a:t>
            </a:r>
          </a:p>
        </p:txBody>
      </p:sp>
      <p:sp>
        <p:nvSpPr>
          <p:cNvPr id="3" name="Content Placeholder 2">
            <a:extLst>
              <a:ext uri="{FF2B5EF4-FFF2-40B4-BE49-F238E27FC236}">
                <a16:creationId xmlns:a16="http://schemas.microsoft.com/office/drawing/2014/main" id="{6426868C-BA46-1BC5-5D1F-1B040146C15B}"/>
              </a:ext>
            </a:extLst>
          </p:cNvPr>
          <p:cNvSpPr>
            <a:spLocks noGrp="1"/>
          </p:cNvSpPr>
          <p:nvPr>
            <p:ph idx="1"/>
          </p:nvPr>
        </p:nvSpPr>
        <p:spPr>
          <a:xfrm>
            <a:off x="1159243" y="2069405"/>
            <a:ext cx="6978917" cy="4931516"/>
          </a:xfrm>
        </p:spPr>
        <p:txBody>
          <a:bodyPr>
            <a:normAutofit fontScale="92500" lnSpcReduction="20000"/>
          </a:bodyPr>
          <a:lstStyle/>
          <a:p>
            <a:r>
              <a:rPr lang="en-US" sz="2200" dirty="0"/>
              <a:t>100+ bilateral or multilateral agreements with over 20 countries: 15 Agreements for RAMP</a:t>
            </a:r>
          </a:p>
          <a:p>
            <a:r>
              <a:rPr lang="en-US" sz="2200" dirty="0"/>
              <a:t>~3900 Members, including ~180 Canadian Members</a:t>
            </a:r>
          </a:p>
          <a:p>
            <a:r>
              <a:rPr lang="en-US" sz="2200" dirty="0"/>
              <a:t>Major Canadian RAMP Members</a:t>
            </a:r>
          </a:p>
          <a:p>
            <a:pPr lvl="1"/>
            <a:r>
              <a:rPr lang="en-US" sz="2200" dirty="0"/>
              <a:t>CNSC</a:t>
            </a:r>
          </a:p>
          <a:p>
            <a:pPr lvl="1"/>
            <a:r>
              <a:rPr lang="en-US" sz="2200" dirty="0"/>
              <a:t>Canadian Nuclear Laboratories</a:t>
            </a:r>
          </a:p>
          <a:p>
            <a:pPr lvl="1"/>
            <a:r>
              <a:rPr lang="en-US" sz="2200" dirty="0"/>
              <a:t>Emergency Management Ontario</a:t>
            </a:r>
          </a:p>
          <a:p>
            <a:pPr lvl="1"/>
            <a:r>
              <a:rPr lang="en-US" sz="2200" dirty="0"/>
              <a:t>Nuclear Waste Management Organization</a:t>
            </a:r>
          </a:p>
          <a:p>
            <a:r>
              <a:rPr lang="en-US" sz="2200" dirty="0"/>
              <a:t>Codes mostly used:</a:t>
            </a:r>
          </a:p>
          <a:p>
            <a:pPr lvl="1"/>
            <a:r>
              <a:rPr lang="en-US" sz="2200" dirty="0"/>
              <a:t>RASCAL</a:t>
            </a:r>
          </a:p>
          <a:p>
            <a:pPr lvl="1"/>
            <a:r>
              <a:rPr lang="en-US" sz="2200" dirty="0"/>
              <a:t>V+ (formerly VARSKIN)</a:t>
            </a:r>
          </a:p>
          <a:p>
            <a:pPr lvl="1"/>
            <a:r>
              <a:rPr lang="en-US" sz="2200" dirty="0"/>
              <a:t>NRC RADTRAN</a:t>
            </a:r>
          </a:p>
          <a:p>
            <a:r>
              <a:rPr lang="en-US" sz="2200" dirty="0">
                <a:latin typeface="Arial"/>
                <a:cs typeface="Arial"/>
              </a:rPr>
              <a:t>Over 60 participants at this RAMP Meeting</a:t>
            </a:r>
          </a:p>
          <a:p>
            <a:pPr lvl="1"/>
            <a:r>
              <a:rPr lang="en-US" sz="2200" dirty="0">
                <a:latin typeface="Arial"/>
                <a:cs typeface="Arial"/>
              </a:rPr>
              <a:t>Representatives from 5 Countries </a:t>
            </a:r>
            <a:endParaRPr lang="en-US" sz="2200" dirty="0"/>
          </a:p>
          <a:p>
            <a:pPr lvl="2"/>
            <a:r>
              <a:rPr lang="en-US" sz="2200" dirty="0">
                <a:latin typeface="Arial"/>
                <a:cs typeface="Arial"/>
              </a:rPr>
              <a:t>Canada, Ghana, South Korea, US, Belgium</a:t>
            </a:r>
          </a:p>
          <a:p>
            <a:pPr lvl="2"/>
            <a:endParaRPr lang="en-US" sz="2000" dirty="0"/>
          </a:p>
          <a:p>
            <a:endParaRPr lang="en-US" dirty="0"/>
          </a:p>
        </p:txBody>
      </p:sp>
      <p:pic>
        <p:nvPicPr>
          <p:cNvPr id="6" name="Picture 5" descr="First Custom by Country ABV">
            <a:extLst>
              <a:ext uri="{FF2B5EF4-FFF2-40B4-BE49-F238E27FC236}">
                <a16:creationId xmlns:a16="http://schemas.microsoft.com/office/drawing/2014/main" id="{3F9F5089-D70D-D4A8-F144-0F49FC9C6F18}"/>
              </a:ext>
            </a:extLst>
          </p:cNvPr>
          <p:cNvPicPr>
            <a:picLocks noChangeAspect="1"/>
          </p:cNvPicPr>
          <p:nvPr/>
        </p:nvPicPr>
        <p:blipFill>
          <a:blip r:embed="rId3"/>
          <a:stretch>
            <a:fillRect/>
          </a:stretch>
        </p:blipFill>
        <p:spPr>
          <a:xfrm>
            <a:off x="7685903" y="4119664"/>
            <a:ext cx="5660285" cy="3502787"/>
          </a:xfrm>
          <a:prstGeom prst="rect">
            <a:avLst/>
          </a:prstGeom>
        </p:spPr>
      </p:pic>
      <p:pic>
        <p:nvPicPr>
          <p:cNvPr id="1026" name="Picture 2">
            <a:extLst>
              <a:ext uri="{FF2B5EF4-FFF2-40B4-BE49-F238E27FC236}">
                <a16:creationId xmlns:a16="http://schemas.microsoft.com/office/drawing/2014/main" id="{7DF52C0C-7D8C-41E6-3F42-4D758B538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435" y="248675"/>
            <a:ext cx="4720323" cy="3637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224ACDD-6DD7-B631-6274-8D4BD58EDF16}"/>
              </a:ext>
            </a:extLst>
          </p:cNvPr>
          <p:cNvPicPr>
            <a:picLocks noChangeAspect="1"/>
          </p:cNvPicPr>
          <p:nvPr/>
        </p:nvPicPr>
        <p:blipFill>
          <a:blip r:embed="rId5"/>
          <a:stretch>
            <a:fillRect/>
          </a:stretch>
        </p:blipFill>
        <p:spPr>
          <a:xfrm>
            <a:off x="6064474" y="3295010"/>
            <a:ext cx="1258528" cy="707922"/>
          </a:xfrm>
          <a:prstGeom prst="rect">
            <a:avLst/>
          </a:prstGeom>
        </p:spPr>
      </p:pic>
    </p:spTree>
    <p:extLst>
      <p:ext uri="{BB962C8B-B14F-4D97-AF65-F5344CB8AC3E}">
        <p14:creationId xmlns:p14="http://schemas.microsoft.com/office/powerpoint/2010/main" val="185990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4DD4-3E13-3178-2524-CF27387F4D4C}"/>
              </a:ext>
            </a:extLst>
          </p:cNvPr>
          <p:cNvSpPr>
            <a:spLocks noGrp="1"/>
          </p:cNvSpPr>
          <p:nvPr>
            <p:ph type="title"/>
          </p:nvPr>
        </p:nvSpPr>
        <p:spPr/>
        <p:txBody>
          <a:bodyPr/>
          <a:lstStyle/>
          <a:p>
            <a:r>
              <a:rPr lang="en-US" dirty="0"/>
              <a:t>A Warm Welcome</a:t>
            </a:r>
          </a:p>
        </p:txBody>
      </p:sp>
      <p:pic>
        <p:nvPicPr>
          <p:cNvPr id="7" name="Picture 6">
            <a:extLst>
              <a:ext uri="{FF2B5EF4-FFF2-40B4-BE49-F238E27FC236}">
                <a16:creationId xmlns:a16="http://schemas.microsoft.com/office/drawing/2014/main" id="{C31A8064-9AC3-BA4A-7B20-BDD169ADC40B}"/>
              </a:ext>
            </a:extLst>
          </p:cNvPr>
          <p:cNvPicPr>
            <a:picLocks noChangeAspect="1"/>
          </p:cNvPicPr>
          <p:nvPr/>
        </p:nvPicPr>
        <p:blipFill>
          <a:blip r:embed="rId3"/>
          <a:stretch>
            <a:fillRect/>
          </a:stretch>
        </p:blipFill>
        <p:spPr>
          <a:xfrm>
            <a:off x="6972321" y="574605"/>
            <a:ext cx="6594978" cy="5610437"/>
          </a:xfrm>
          <a:prstGeom prst="rect">
            <a:avLst/>
          </a:prstGeom>
        </p:spPr>
      </p:pic>
      <p:sp>
        <p:nvSpPr>
          <p:cNvPr id="8" name="TextBox 7">
            <a:extLst>
              <a:ext uri="{FF2B5EF4-FFF2-40B4-BE49-F238E27FC236}">
                <a16:creationId xmlns:a16="http://schemas.microsoft.com/office/drawing/2014/main" id="{1352C568-CA65-603A-6207-7AEF199ACF82}"/>
              </a:ext>
            </a:extLst>
          </p:cNvPr>
          <p:cNvSpPr txBox="1"/>
          <p:nvPr/>
        </p:nvSpPr>
        <p:spPr>
          <a:xfrm>
            <a:off x="1139079" y="1678707"/>
            <a:ext cx="4593901" cy="954107"/>
          </a:xfrm>
          <a:prstGeom prst="rect">
            <a:avLst/>
          </a:prstGeom>
          <a:noFill/>
        </p:spPr>
        <p:txBody>
          <a:bodyPr wrap="square" rtlCol="0">
            <a:spAutoFit/>
          </a:bodyPr>
          <a:lstStyle/>
          <a:p>
            <a:r>
              <a:rPr lang="en-CA" sz="2800" dirty="0"/>
              <a:t>From the CNSC and US NRC Organizing Teams</a:t>
            </a:r>
          </a:p>
        </p:txBody>
      </p:sp>
      <p:pic>
        <p:nvPicPr>
          <p:cNvPr id="3" name="Picture 2">
            <a:extLst>
              <a:ext uri="{FF2B5EF4-FFF2-40B4-BE49-F238E27FC236}">
                <a16:creationId xmlns:a16="http://schemas.microsoft.com/office/drawing/2014/main" id="{8F06B3AA-6BBC-153C-08AC-279CC77F12B4}"/>
              </a:ext>
            </a:extLst>
          </p:cNvPr>
          <p:cNvPicPr>
            <a:picLocks noChangeAspect="1"/>
          </p:cNvPicPr>
          <p:nvPr/>
        </p:nvPicPr>
        <p:blipFill>
          <a:blip r:embed="rId4"/>
          <a:stretch>
            <a:fillRect/>
          </a:stretch>
        </p:blipFill>
        <p:spPr>
          <a:xfrm>
            <a:off x="993025" y="3717712"/>
            <a:ext cx="6692045" cy="3236573"/>
          </a:xfrm>
          <a:prstGeom prst="rect">
            <a:avLst/>
          </a:prstGeom>
        </p:spPr>
      </p:pic>
    </p:spTree>
    <p:extLst>
      <p:ext uri="{BB962C8B-B14F-4D97-AF65-F5344CB8AC3E}">
        <p14:creationId xmlns:p14="http://schemas.microsoft.com/office/powerpoint/2010/main" val="107281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0728-4ACC-A1B4-A7A7-4F28CC62CCF0}"/>
              </a:ext>
            </a:extLst>
          </p:cNvPr>
          <p:cNvSpPr>
            <a:spLocks noGrp="1"/>
          </p:cNvSpPr>
          <p:nvPr>
            <p:ph type="ctrTitle"/>
          </p:nvPr>
        </p:nvSpPr>
        <p:spPr/>
        <p:txBody>
          <a:bodyPr/>
          <a:lstStyle/>
          <a:p>
            <a:r>
              <a:rPr lang="en-US" dirty="0"/>
              <a:t>Codes in RAMP at this meeting.</a:t>
            </a:r>
          </a:p>
        </p:txBody>
      </p:sp>
      <p:pic>
        <p:nvPicPr>
          <p:cNvPr id="4" name="Picture 3">
            <a:extLst>
              <a:ext uri="{FF2B5EF4-FFF2-40B4-BE49-F238E27FC236}">
                <a16:creationId xmlns:a16="http://schemas.microsoft.com/office/drawing/2014/main" id="{51F86AAF-E1BD-0974-065D-1AFEB1C53F73}"/>
              </a:ext>
            </a:extLst>
          </p:cNvPr>
          <p:cNvPicPr>
            <a:picLocks noChangeAspect="1"/>
          </p:cNvPicPr>
          <p:nvPr/>
        </p:nvPicPr>
        <p:blipFill>
          <a:blip r:embed="rId2"/>
          <a:stretch>
            <a:fillRect/>
          </a:stretch>
        </p:blipFill>
        <p:spPr>
          <a:xfrm>
            <a:off x="3380722" y="3650610"/>
            <a:ext cx="1665412" cy="936794"/>
          </a:xfrm>
          <a:prstGeom prst="rect">
            <a:avLst/>
          </a:prstGeom>
        </p:spPr>
      </p:pic>
    </p:spTree>
    <p:extLst>
      <p:ext uri="{BB962C8B-B14F-4D97-AF65-F5344CB8AC3E}">
        <p14:creationId xmlns:p14="http://schemas.microsoft.com/office/powerpoint/2010/main" val="3206669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A3A46-696C-5265-A3CA-37E1B4E4E367}"/>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
        <p:nvSpPr>
          <p:cNvPr id="3" name="Title 2">
            <a:extLst>
              <a:ext uri="{FF2B5EF4-FFF2-40B4-BE49-F238E27FC236}">
                <a16:creationId xmlns:a16="http://schemas.microsoft.com/office/drawing/2014/main" id="{4360D979-6483-41AA-3FD1-4A27B6EE8F60}"/>
              </a:ext>
            </a:extLst>
          </p:cNvPr>
          <p:cNvSpPr>
            <a:spLocks noGrp="1"/>
          </p:cNvSpPr>
          <p:nvPr>
            <p:ph type="title"/>
          </p:nvPr>
        </p:nvSpPr>
        <p:spPr/>
        <p:txBody>
          <a:bodyPr/>
          <a:lstStyle/>
          <a:p>
            <a:r>
              <a:rPr lang="en-US" sz="4155" dirty="0"/>
              <a:t>Emergency Response Codes</a:t>
            </a:r>
          </a:p>
        </p:txBody>
      </p:sp>
      <p:sp>
        <p:nvSpPr>
          <p:cNvPr id="6" name="Title 4">
            <a:extLst>
              <a:ext uri="{FF2B5EF4-FFF2-40B4-BE49-F238E27FC236}">
                <a16:creationId xmlns:a16="http://schemas.microsoft.com/office/drawing/2014/main" id="{F7987FFD-01F5-F4D6-2C2E-B49DA3E20C7E}"/>
              </a:ext>
            </a:extLst>
          </p:cNvPr>
          <p:cNvSpPr txBox="1">
            <a:spLocks/>
          </p:cNvSpPr>
          <p:nvPr/>
        </p:nvSpPr>
        <p:spPr>
          <a:xfrm>
            <a:off x="2432300" y="1229933"/>
            <a:ext cx="3534504" cy="906974"/>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33" b="1" dirty="0">
                <a:ln>
                  <a:solidFill>
                    <a:schemeClr val="tx1"/>
                  </a:solidFill>
                </a:ln>
                <a:solidFill>
                  <a:srgbClr val="FF0000"/>
                </a:solidFill>
              </a:rPr>
              <a:t>RASCAL</a:t>
            </a:r>
            <a:endParaRPr lang="en-US" sz="4533" dirty="0"/>
          </a:p>
        </p:txBody>
      </p:sp>
      <p:sp>
        <p:nvSpPr>
          <p:cNvPr id="7" name="Content Placeholder 5">
            <a:extLst>
              <a:ext uri="{FF2B5EF4-FFF2-40B4-BE49-F238E27FC236}">
                <a16:creationId xmlns:a16="http://schemas.microsoft.com/office/drawing/2014/main" id="{CA32485B-13E4-C3F7-1329-51BF0D5F22EF}"/>
              </a:ext>
            </a:extLst>
          </p:cNvPr>
          <p:cNvSpPr txBox="1">
            <a:spLocks/>
          </p:cNvSpPr>
          <p:nvPr/>
        </p:nvSpPr>
        <p:spPr>
          <a:xfrm>
            <a:off x="1437249" y="2841503"/>
            <a:ext cx="5455153" cy="28825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latin typeface="Arial" panose="020B0604020202020204" pitchFamily="34" charset="0"/>
                <a:cs typeface="Arial" panose="020B0604020202020204" pitchFamily="34" charset="0"/>
              </a:rPr>
              <a:t>Fast-running software used for beyond-design-basis radiological incidents to assess off-site dose consequences and to help inform or evaluate protective actions.</a:t>
            </a:r>
          </a:p>
          <a:p>
            <a:endParaRPr lang="en-US" sz="907"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Current Activities:</a:t>
            </a:r>
            <a:endParaRPr lang="en-US" sz="1700" dirty="0">
              <a:latin typeface="Arial" panose="020B0604020202020204" pitchFamily="34" charset="0"/>
              <a:cs typeface="Arial" panose="020B0604020202020204" pitchFamily="34" charset="0"/>
            </a:endParaRPr>
          </a:p>
          <a:p>
            <a:pPr lvl="1"/>
            <a:r>
              <a:rPr lang="en-US" sz="1700" dirty="0">
                <a:latin typeface="Arial" panose="020B0604020202020204" pitchFamily="34" charset="0"/>
                <a:cs typeface="Arial" panose="020B0604020202020204" pitchFamily="34" charset="0"/>
              </a:rPr>
              <a:t>RASCAL v4.3.4 release date in early 2024.</a:t>
            </a:r>
          </a:p>
          <a:p>
            <a:pPr lvl="1"/>
            <a:r>
              <a:rPr lang="en-US" sz="1700" dirty="0">
                <a:latin typeface="Arial" panose="020B0604020202020204" pitchFamily="34" charset="0"/>
                <a:cs typeface="Arial" panose="020B0604020202020204" pitchFamily="34" charset="0"/>
              </a:rPr>
              <a:t>Beginning RASCAL 5.0 Development.</a:t>
            </a:r>
          </a:p>
        </p:txBody>
      </p:sp>
      <p:sp>
        <p:nvSpPr>
          <p:cNvPr id="4" name="Title 4">
            <a:extLst>
              <a:ext uri="{FF2B5EF4-FFF2-40B4-BE49-F238E27FC236}">
                <a16:creationId xmlns:a16="http://schemas.microsoft.com/office/drawing/2014/main" id="{2EBCDB94-1905-AB33-0632-D1C0DB5DEE8A}"/>
              </a:ext>
            </a:extLst>
          </p:cNvPr>
          <p:cNvSpPr txBox="1">
            <a:spLocks/>
          </p:cNvSpPr>
          <p:nvPr/>
        </p:nvSpPr>
        <p:spPr>
          <a:xfrm>
            <a:off x="779103" y="2027170"/>
            <a:ext cx="6573401" cy="814333"/>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267" b="1" dirty="0"/>
              <a:t>Radiological Assessment System for Consequence Analysis</a:t>
            </a:r>
          </a:p>
        </p:txBody>
      </p:sp>
      <p:pic>
        <p:nvPicPr>
          <p:cNvPr id="10" name="Picture 9">
            <a:extLst>
              <a:ext uri="{FF2B5EF4-FFF2-40B4-BE49-F238E27FC236}">
                <a16:creationId xmlns:a16="http://schemas.microsoft.com/office/drawing/2014/main" id="{3A8900B6-8BF5-0211-E1CB-DC89CDBBF9D6}"/>
              </a:ext>
            </a:extLst>
          </p:cNvPr>
          <p:cNvPicPr>
            <a:picLocks noChangeAspect="1"/>
          </p:cNvPicPr>
          <p:nvPr/>
        </p:nvPicPr>
        <p:blipFill>
          <a:blip r:embed="rId2"/>
          <a:stretch>
            <a:fillRect/>
          </a:stretch>
        </p:blipFill>
        <p:spPr>
          <a:xfrm>
            <a:off x="2244436" y="5777107"/>
            <a:ext cx="3373768" cy="1790081"/>
          </a:xfrm>
          <a:prstGeom prst="rect">
            <a:avLst/>
          </a:prstGeom>
        </p:spPr>
      </p:pic>
      <p:pic>
        <p:nvPicPr>
          <p:cNvPr id="12" name="Picture 11">
            <a:extLst>
              <a:ext uri="{FF2B5EF4-FFF2-40B4-BE49-F238E27FC236}">
                <a16:creationId xmlns:a16="http://schemas.microsoft.com/office/drawing/2014/main" id="{6057C2E8-208F-1B95-6FD5-A0A0FCE8094B}"/>
              </a:ext>
            </a:extLst>
          </p:cNvPr>
          <p:cNvPicPr>
            <a:picLocks noChangeAspect="1"/>
          </p:cNvPicPr>
          <p:nvPr/>
        </p:nvPicPr>
        <p:blipFill>
          <a:blip r:embed="rId3"/>
          <a:stretch>
            <a:fillRect/>
          </a:stretch>
        </p:blipFill>
        <p:spPr>
          <a:xfrm>
            <a:off x="6589400" y="3805351"/>
            <a:ext cx="6268928" cy="3822856"/>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7EB00D22-6FBF-3DC5-A23D-6CDAA1394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198" y="1272771"/>
            <a:ext cx="3844177" cy="2614041"/>
          </a:xfrm>
          <a:prstGeom prst="rect">
            <a:avLst/>
          </a:prstGeom>
        </p:spPr>
      </p:pic>
      <p:pic>
        <p:nvPicPr>
          <p:cNvPr id="5" name="Content Placeholder 5">
            <a:extLst>
              <a:ext uri="{FF2B5EF4-FFF2-40B4-BE49-F238E27FC236}">
                <a16:creationId xmlns:a16="http://schemas.microsoft.com/office/drawing/2014/main" id="{09E3B4CE-69A7-74F1-DCEE-FD963B2E9CC9}"/>
              </a:ext>
            </a:extLst>
          </p:cNvPr>
          <p:cNvPicPr>
            <a:picLocks noChangeAspect="1"/>
          </p:cNvPicPr>
          <p:nvPr/>
        </p:nvPicPr>
        <p:blipFill>
          <a:blip r:embed="rId5"/>
          <a:srcRect/>
          <a:stretch/>
        </p:blipFill>
        <p:spPr>
          <a:xfrm>
            <a:off x="11217573" y="1272771"/>
            <a:ext cx="1395676" cy="1968843"/>
          </a:xfrm>
          <a:prstGeom prst="rect">
            <a:avLst/>
          </a:prstGeom>
        </p:spPr>
      </p:pic>
      <p:sp>
        <p:nvSpPr>
          <p:cNvPr id="9" name="TextBox 8">
            <a:extLst>
              <a:ext uri="{FF2B5EF4-FFF2-40B4-BE49-F238E27FC236}">
                <a16:creationId xmlns:a16="http://schemas.microsoft.com/office/drawing/2014/main" id="{16956F8F-D815-8C0D-DBED-25A7D4BEC7AD}"/>
              </a:ext>
            </a:extLst>
          </p:cNvPr>
          <p:cNvSpPr txBox="1"/>
          <p:nvPr/>
        </p:nvSpPr>
        <p:spPr>
          <a:xfrm>
            <a:off x="11194932" y="3241614"/>
            <a:ext cx="1395677" cy="646331"/>
          </a:xfrm>
          <a:prstGeom prst="rect">
            <a:avLst/>
          </a:prstGeom>
          <a:noFill/>
        </p:spPr>
        <p:txBody>
          <a:bodyPr wrap="square" rtlCol="0">
            <a:spAutoFit/>
          </a:bodyPr>
          <a:lstStyle/>
          <a:p>
            <a:pPr algn="ctr"/>
            <a:r>
              <a:rPr lang="en-US" sz="1200" dirty="0"/>
              <a:t>Mr. Rigel Flora,</a:t>
            </a:r>
          </a:p>
          <a:p>
            <a:pPr algn="ctr"/>
            <a:r>
              <a:rPr lang="en-US" sz="1200" dirty="0"/>
              <a:t>US NRC</a:t>
            </a:r>
          </a:p>
          <a:p>
            <a:pPr algn="ctr"/>
            <a:r>
              <a:rPr lang="en-US" sz="1200" dirty="0"/>
              <a:t>RASCAL Trainer</a:t>
            </a:r>
          </a:p>
        </p:txBody>
      </p:sp>
    </p:spTree>
    <p:extLst>
      <p:ext uri="{BB962C8B-B14F-4D97-AF65-F5344CB8AC3E}">
        <p14:creationId xmlns:p14="http://schemas.microsoft.com/office/powerpoint/2010/main" val="124214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FD499B-37E3-E0C6-FC84-DD00A2827FF3}"/>
              </a:ext>
            </a:extLst>
          </p:cNvPr>
          <p:cNvSpPr>
            <a:spLocks noGrp="1"/>
          </p:cNvSpPr>
          <p:nvPr>
            <p:ph type="sldNum" sz="quarter" idx="12"/>
          </p:nvPr>
        </p:nvSpPr>
        <p:spPr/>
        <p:txBody>
          <a:bodyPr/>
          <a:lstStyle/>
          <a:p>
            <a:fld id="{FE7A4BB3-E848-5A44-82DF-322201952CD8}" type="slidenum">
              <a:rPr lang="en-US" smtClean="0"/>
              <a:pPr/>
              <a:t>22</a:t>
            </a:fld>
            <a:endParaRPr lang="en-US" dirty="0"/>
          </a:p>
        </p:txBody>
      </p:sp>
      <p:sp>
        <p:nvSpPr>
          <p:cNvPr id="3" name="Title 2">
            <a:extLst>
              <a:ext uri="{FF2B5EF4-FFF2-40B4-BE49-F238E27FC236}">
                <a16:creationId xmlns:a16="http://schemas.microsoft.com/office/drawing/2014/main" id="{0ADDF541-D7F4-2479-B26A-4D16638ABA7E}"/>
              </a:ext>
            </a:extLst>
          </p:cNvPr>
          <p:cNvSpPr>
            <a:spLocks noGrp="1"/>
          </p:cNvSpPr>
          <p:nvPr>
            <p:ph type="title"/>
          </p:nvPr>
        </p:nvSpPr>
        <p:spPr/>
        <p:txBody>
          <a:bodyPr/>
          <a:lstStyle/>
          <a:p>
            <a:r>
              <a:rPr lang="en-US" sz="4155" dirty="0"/>
              <a:t>Emergency Response Codes</a:t>
            </a:r>
          </a:p>
        </p:txBody>
      </p:sp>
      <p:sp>
        <p:nvSpPr>
          <p:cNvPr id="5" name="Content Placeholder 5">
            <a:extLst>
              <a:ext uri="{FF2B5EF4-FFF2-40B4-BE49-F238E27FC236}">
                <a16:creationId xmlns:a16="http://schemas.microsoft.com/office/drawing/2014/main" id="{CC05D0B4-54E3-6BB6-E4DC-8543528781D8}"/>
              </a:ext>
            </a:extLst>
          </p:cNvPr>
          <p:cNvSpPr txBox="1">
            <a:spLocks/>
          </p:cNvSpPr>
          <p:nvPr/>
        </p:nvSpPr>
        <p:spPr>
          <a:xfrm>
            <a:off x="284003" y="1962125"/>
            <a:ext cx="5777345" cy="26514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latin typeface="Arial" panose="020B0604020202020204" pitchFamily="34" charset="0"/>
                <a:cs typeface="Arial" panose="020B0604020202020204" pitchFamily="34" charset="0"/>
              </a:rPr>
              <a:t>Performs complex calculations to quickly evaluate radiological hazards during an emergency response by assessing impacts to the </a:t>
            </a:r>
            <a:r>
              <a:rPr lang="en-US" sz="1700" b="1" u="sng" dirty="0">
                <a:latin typeface="Arial" panose="020B0604020202020204" pitchFamily="34" charset="0"/>
                <a:cs typeface="Arial" panose="020B0604020202020204" pitchFamily="34" charset="0"/>
              </a:rPr>
              <a:t>public, workers, and the food supply.</a:t>
            </a:r>
          </a:p>
          <a:p>
            <a:r>
              <a:rPr lang="en-US" sz="1700" dirty="0">
                <a:latin typeface="Arial" panose="020B0604020202020204" pitchFamily="34" charset="0"/>
                <a:cs typeface="Arial" panose="020B0604020202020204" pitchFamily="34" charset="0"/>
              </a:rPr>
              <a:t>Sandia National Laboratories maintains distribution of Turbo FRMAC, but RAMP users have access to code discussions, training, and technical support.</a:t>
            </a:r>
          </a:p>
          <a:p>
            <a:r>
              <a:rPr lang="en-US" sz="1700" dirty="0">
                <a:latin typeface="Arial" panose="020B0604020202020204" pitchFamily="34" charset="0"/>
                <a:cs typeface="Arial" panose="020B0604020202020204" pitchFamily="34" charset="0"/>
              </a:rPr>
              <a:t>If you need technical support for Turbo FRMAC please email: </a:t>
            </a:r>
            <a:r>
              <a:rPr lang="en-US" sz="1700" dirty="0">
                <a:latin typeface="Arial" panose="020B0604020202020204" pitchFamily="34" charset="0"/>
                <a:cs typeface="Arial" panose="020B0604020202020204" pitchFamily="34" charset="0"/>
                <a:hlinkClick r:id="rId2"/>
              </a:rPr>
              <a:t>nirp-support-fogbugs@sandia.gov</a:t>
            </a:r>
            <a:endParaRPr lang="en-US" sz="1700"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DC7948D7-9C13-C246-C239-DA013DCA9101}"/>
              </a:ext>
            </a:extLst>
          </p:cNvPr>
          <p:cNvSpPr txBox="1">
            <a:spLocks/>
          </p:cNvSpPr>
          <p:nvPr/>
        </p:nvSpPr>
        <p:spPr>
          <a:xfrm>
            <a:off x="1205897" y="1136045"/>
            <a:ext cx="4117815" cy="953757"/>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533" b="1" dirty="0">
                <a:ln>
                  <a:solidFill>
                    <a:schemeClr val="tx1"/>
                  </a:solidFill>
                </a:ln>
                <a:solidFill>
                  <a:srgbClr val="FF0000"/>
                </a:solidFill>
              </a:rPr>
              <a:t>Turbo FRMAC</a:t>
            </a:r>
          </a:p>
        </p:txBody>
      </p:sp>
      <p:pic>
        <p:nvPicPr>
          <p:cNvPr id="7" name="Picture 2">
            <a:extLst>
              <a:ext uri="{FF2B5EF4-FFF2-40B4-BE49-F238E27FC236}">
                <a16:creationId xmlns:a16="http://schemas.microsoft.com/office/drawing/2014/main" id="{9A1B04EC-D501-5DF1-49EE-5D6DBEA57C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348" y="1454728"/>
            <a:ext cx="7442227" cy="53824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DE347B-A794-EC26-A197-918FD4297B3C}"/>
              </a:ext>
            </a:extLst>
          </p:cNvPr>
          <p:cNvSpPr txBox="1"/>
          <p:nvPr/>
        </p:nvSpPr>
        <p:spPr>
          <a:xfrm>
            <a:off x="6469459" y="7019175"/>
            <a:ext cx="6626004" cy="353943"/>
          </a:xfrm>
          <a:prstGeom prst="rect">
            <a:avLst/>
          </a:prstGeom>
          <a:noFill/>
        </p:spPr>
        <p:txBody>
          <a:bodyPr wrap="square">
            <a:spAutoFit/>
          </a:bodyPr>
          <a:lstStyle/>
          <a:p>
            <a:r>
              <a:rPr lang="en-US" sz="1700" dirty="0">
                <a:hlinkClick r:id="rId4"/>
              </a:rPr>
              <a:t>https://nirp.sandia.gov/Software/TurboFRMAC/TurboFRMAC.aspx</a:t>
            </a:r>
            <a:r>
              <a:rPr lang="en-US" sz="1700" dirty="0"/>
              <a:t> </a:t>
            </a:r>
          </a:p>
        </p:txBody>
      </p:sp>
      <p:pic>
        <p:nvPicPr>
          <p:cNvPr id="9" name="Picture 8">
            <a:extLst>
              <a:ext uri="{FF2B5EF4-FFF2-40B4-BE49-F238E27FC236}">
                <a16:creationId xmlns:a16="http://schemas.microsoft.com/office/drawing/2014/main" id="{5168A61C-C84F-5625-A79A-309F25B195C8}"/>
              </a:ext>
            </a:extLst>
          </p:cNvPr>
          <p:cNvPicPr>
            <a:picLocks noChangeAspect="1"/>
          </p:cNvPicPr>
          <p:nvPr/>
        </p:nvPicPr>
        <p:blipFill>
          <a:blip r:embed="rId5"/>
          <a:stretch>
            <a:fillRect/>
          </a:stretch>
        </p:blipFill>
        <p:spPr>
          <a:xfrm>
            <a:off x="1205897" y="4778181"/>
            <a:ext cx="1735601" cy="2314135"/>
          </a:xfrm>
          <a:prstGeom prst="rect">
            <a:avLst/>
          </a:prstGeom>
        </p:spPr>
      </p:pic>
      <p:sp>
        <p:nvSpPr>
          <p:cNvPr id="10" name="TextBox 9">
            <a:extLst>
              <a:ext uri="{FF2B5EF4-FFF2-40B4-BE49-F238E27FC236}">
                <a16:creationId xmlns:a16="http://schemas.microsoft.com/office/drawing/2014/main" id="{C8D61E28-D097-D5E1-33A8-A1C4EDF99DF9}"/>
              </a:ext>
            </a:extLst>
          </p:cNvPr>
          <p:cNvSpPr txBox="1"/>
          <p:nvPr/>
        </p:nvSpPr>
        <p:spPr>
          <a:xfrm>
            <a:off x="2941498" y="5612082"/>
            <a:ext cx="1719188" cy="646331"/>
          </a:xfrm>
          <a:prstGeom prst="rect">
            <a:avLst/>
          </a:prstGeom>
          <a:noFill/>
        </p:spPr>
        <p:txBody>
          <a:bodyPr wrap="square" rtlCol="0">
            <a:spAutoFit/>
          </a:bodyPr>
          <a:lstStyle/>
          <a:p>
            <a:pPr algn="ctr"/>
            <a:r>
              <a:rPr lang="en-US" sz="1200" dirty="0"/>
              <a:t>Autumn Kalinowski,</a:t>
            </a:r>
          </a:p>
          <a:p>
            <a:pPr algn="ctr"/>
            <a:r>
              <a:rPr lang="en-US" sz="1200" dirty="0"/>
              <a:t>Sandia National Lab</a:t>
            </a:r>
          </a:p>
          <a:p>
            <a:pPr algn="ctr"/>
            <a:r>
              <a:rPr lang="en-US" sz="1200" dirty="0"/>
              <a:t>Turbo FRMAC Trainer</a:t>
            </a:r>
          </a:p>
        </p:txBody>
      </p:sp>
    </p:spTree>
    <p:extLst>
      <p:ext uri="{BB962C8B-B14F-4D97-AF65-F5344CB8AC3E}">
        <p14:creationId xmlns:p14="http://schemas.microsoft.com/office/powerpoint/2010/main" val="26749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71C35-2E47-2ADF-CE67-4567374E8D01}"/>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3" name="Title 2">
            <a:extLst>
              <a:ext uri="{FF2B5EF4-FFF2-40B4-BE49-F238E27FC236}">
                <a16:creationId xmlns:a16="http://schemas.microsoft.com/office/drawing/2014/main" id="{946A3586-19A3-65F8-855E-3403A8C077EA}"/>
              </a:ext>
            </a:extLst>
          </p:cNvPr>
          <p:cNvSpPr>
            <a:spLocks noGrp="1"/>
          </p:cNvSpPr>
          <p:nvPr>
            <p:ph type="title"/>
          </p:nvPr>
        </p:nvSpPr>
        <p:spPr/>
        <p:txBody>
          <a:bodyPr/>
          <a:lstStyle/>
          <a:p>
            <a:r>
              <a:rPr lang="en-US" sz="4155" dirty="0"/>
              <a:t>Licensing Support Codes</a:t>
            </a:r>
          </a:p>
        </p:txBody>
      </p:sp>
      <p:sp>
        <p:nvSpPr>
          <p:cNvPr id="5" name="Title 4">
            <a:extLst>
              <a:ext uri="{FF2B5EF4-FFF2-40B4-BE49-F238E27FC236}">
                <a16:creationId xmlns:a16="http://schemas.microsoft.com/office/drawing/2014/main" id="{AF061182-FCAB-1C3C-1584-0ACFC7BA9EF3}"/>
              </a:ext>
            </a:extLst>
          </p:cNvPr>
          <p:cNvSpPr txBox="1">
            <a:spLocks/>
          </p:cNvSpPr>
          <p:nvPr/>
        </p:nvSpPr>
        <p:spPr>
          <a:xfrm>
            <a:off x="1776270" y="1272770"/>
            <a:ext cx="4318000" cy="873481"/>
          </a:xfrm>
          <a:prstGeom prst="rect">
            <a:avLst/>
          </a:prstGeom>
        </p:spPr>
        <p:txBody>
          <a:bodyPr vert="horz" lIns="103632" tIns="51816" rIns="103632" bIns="51816" rtlCol="0" anchor="ctr">
            <a:normAutofit fontScale="82500" lnSpcReduction="10000"/>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986" b="1" dirty="0">
                <a:ln>
                  <a:solidFill>
                    <a:schemeClr val="tx1"/>
                  </a:solidFill>
                </a:ln>
                <a:solidFill>
                  <a:srgbClr val="FFFF00"/>
                </a:solidFill>
              </a:rPr>
              <a:t>NRC-RADTRAN</a:t>
            </a:r>
            <a:endParaRPr lang="en-US" sz="4986" dirty="0"/>
          </a:p>
        </p:txBody>
      </p:sp>
      <p:sp>
        <p:nvSpPr>
          <p:cNvPr id="6" name="Content Placeholder 5">
            <a:extLst>
              <a:ext uri="{FF2B5EF4-FFF2-40B4-BE49-F238E27FC236}">
                <a16:creationId xmlns:a16="http://schemas.microsoft.com/office/drawing/2014/main" id="{299C070A-E622-8939-41C0-90E50220CC90}"/>
              </a:ext>
            </a:extLst>
          </p:cNvPr>
          <p:cNvSpPr txBox="1">
            <a:spLocks/>
          </p:cNvSpPr>
          <p:nvPr/>
        </p:nvSpPr>
        <p:spPr>
          <a:xfrm>
            <a:off x="876322" y="2501062"/>
            <a:ext cx="7955951" cy="732204"/>
          </a:xfrm>
          <a:prstGeom prst="rect">
            <a:avLst/>
          </a:prstGeom>
        </p:spPr>
        <p:txBody>
          <a:bodyPr lIns="103632" tIns="51816" rIns="103632" bIns="51816"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latin typeface="Arial"/>
                <a:cs typeface="Arial"/>
              </a:rPr>
              <a:t>Code for risk and consequence analysis of radioactive material transportation.</a:t>
            </a:r>
          </a:p>
        </p:txBody>
      </p:sp>
      <p:pic>
        <p:nvPicPr>
          <p:cNvPr id="7" name="Picture 6" descr="Graphical user interface, website&#10;&#10;Description automatically generated">
            <a:extLst>
              <a:ext uri="{FF2B5EF4-FFF2-40B4-BE49-F238E27FC236}">
                <a16:creationId xmlns:a16="http://schemas.microsoft.com/office/drawing/2014/main" id="{C97CDFE4-AE99-9B63-73DC-88D281B1F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1779" y="1399043"/>
            <a:ext cx="4289551" cy="2936241"/>
          </a:xfrm>
          <a:prstGeom prst="rect">
            <a:avLst/>
          </a:prstGeom>
        </p:spPr>
      </p:pic>
      <p:pic>
        <p:nvPicPr>
          <p:cNvPr id="8" name="Picture 7">
            <a:extLst>
              <a:ext uri="{FF2B5EF4-FFF2-40B4-BE49-F238E27FC236}">
                <a16:creationId xmlns:a16="http://schemas.microsoft.com/office/drawing/2014/main" id="{C9E75920-CC00-549F-C147-C84BB25A9D9B}"/>
              </a:ext>
            </a:extLst>
          </p:cNvPr>
          <p:cNvPicPr>
            <a:picLocks noChangeAspect="1"/>
          </p:cNvPicPr>
          <p:nvPr/>
        </p:nvPicPr>
        <p:blipFill rotWithShape="1">
          <a:blip r:embed="rId4"/>
          <a:srcRect l="1282" t="1330" r="1176" b="6363"/>
          <a:stretch/>
        </p:blipFill>
        <p:spPr bwMode="auto">
          <a:xfrm>
            <a:off x="6861167" y="4461557"/>
            <a:ext cx="4289551" cy="2936240"/>
          </a:xfrm>
          <a:prstGeom prst="rect">
            <a:avLst/>
          </a:prstGeom>
          <a:ln>
            <a:noFill/>
          </a:ln>
          <a:extLst>
            <a:ext uri="{53640926-AAD7-44D8-BBD7-CCE9431645EC}">
              <a14:shadowObscured xmlns:a14="http://schemas.microsoft.com/office/drawing/2010/main"/>
            </a:ext>
          </a:extLst>
        </p:spPr>
      </p:pic>
      <p:sp>
        <p:nvSpPr>
          <p:cNvPr id="4" name="Title 4">
            <a:extLst>
              <a:ext uri="{FF2B5EF4-FFF2-40B4-BE49-F238E27FC236}">
                <a16:creationId xmlns:a16="http://schemas.microsoft.com/office/drawing/2014/main" id="{A573AA17-1EA4-F598-602C-18E5C369A954}"/>
              </a:ext>
            </a:extLst>
          </p:cNvPr>
          <p:cNvSpPr txBox="1">
            <a:spLocks/>
          </p:cNvSpPr>
          <p:nvPr/>
        </p:nvSpPr>
        <p:spPr>
          <a:xfrm>
            <a:off x="1618607" y="2001589"/>
            <a:ext cx="4633326" cy="502859"/>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267" b="1" dirty="0"/>
              <a:t>Radioactive Material Transport</a:t>
            </a:r>
          </a:p>
        </p:txBody>
      </p:sp>
      <p:sp>
        <p:nvSpPr>
          <p:cNvPr id="9" name="Content Placeholder 5">
            <a:extLst>
              <a:ext uri="{FF2B5EF4-FFF2-40B4-BE49-F238E27FC236}">
                <a16:creationId xmlns:a16="http://schemas.microsoft.com/office/drawing/2014/main" id="{A5671A70-DE16-01BE-CED4-E2E490FA3A03}"/>
              </a:ext>
            </a:extLst>
          </p:cNvPr>
          <p:cNvSpPr txBox="1">
            <a:spLocks/>
          </p:cNvSpPr>
          <p:nvPr/>
        </p:nvSpPr>
        <p:spPr>
          <a:xfrm>
            <a:off x="876322" y="3417721"/>
            <a:ext cx="5770781" cy="2936240"/>
          </a:xfrm>
          <a:prstGeom prst="rect">
            <a:avLst/>
          </a:prstGeom>
        </p:spPr>
        <p:txBody>
          <a:bodyPr lIns="103632" tIns="51816" rIns="103632" bIns="51816"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b="1" dirty="0">
                <a:latin typeface="Arial" panose="020B0604020202020204" pitchFamily="34" charset="0"/>
                <a:cs typeface="Arial" panose="020B0604020202020204" pitchFamily="34" charset="0"/>
              </a:rPr>
              <a:t>Current Activities:</a:t>
            </a:r>
          </a:p>
          <a:p>
            <a:pPr lvl="1"/>
            <a:r>
              <a:rPr lang="en-US" sz="1700" dirty="0">
                <a:latin typeface="Arial"/>
                <a:cs typeface="Arial"/>
              </a:rPr>
              <a:t>Updated Code ‒ NRC-RADTRAN 1.1 to include:</a:t>
            </a:r>
          </a:p>
          <a:p>
            <a:pPr lvl="2"/>
            <a:r>
              <a:rPr lang="en-US" sz="1700" dirty="0">
                <a:latin typeface="Arial"/>
                <a:cs typeface="Arial"/>
              </a:rPr>
              <a:t>Develop WebTRAGIS alternatives.</a:t>
            </a:r>
            <a:endParaRPr lang="en-US" sz="1700" dirty="0">
              <a:cs typeface="Calibri"/>
            </a:endParaRPr>
          </a:p>
          <a:p>
            <a:pPr lvl="2"/>
            <a:r>
              <a:rPr lang="en-US" sz="1700" dirty="0">
                <a:latin typeface="Arial"/>
                <a:cs typeface="Arial"/>
              </a:rPr>
              <a:t>Sum population risk across all transportation links and fix errors while using &gt;9 links.</a:t>
            </a:r>
            <a:endParaRPr lang="en-US" sz="1700" dirty="0">
              <a:cs typeface="Calibri"/>
            </a:endParaRPr>
          </a:p>
          <a:p>
            <a:pPr lvl="2"/>
            <a:r>
              <a:rPr lang="en-US" sz="1700" dirty="0">
                <a:latin typeface="Arial"/>
                <a:cs typeface="Arial"/>
              </a:rPr>
              <a:t>Implement coding changes to display default values in NRC-RADTRAN.,</a:t>
            </a:r>
            <a:endParaRPr lang="en-US" sz="1700" dirty="0">
              <a:cs typeface="Calibri"/>
            </a:endParaRPr>
          </a:p>
          <a:p>
            <a:pPr lvl="2"/>
            <a:r>
              <a:rPr lang="en-US" sz="1700" dirty="0">
                <a:latin typeface="Arial"/>
                <a:cs typeface="Arial"/>
              </a:rPr>
              <a:t>Implement GUI changes to include air cargo, air passenger, and other rail options.</a:t>
            </a:r>
          </a:p>
        </p:txBody>
      </p:sp>
      <p:pic>
        <p:nvPicPr>
          <p:cNvPr id="10" name="Picture 2">
            <a:extLst>
              <a:ext uri="{FF2B5EF4-FFF2-40B4-BE49-F238E27FC236}">
                <a16:creationId xmlns:a16="http://schemas.microsoft.com/office/drawing/2014/main" id="{4EEC5E54-AA7B-9756-E123-88080D5D9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6904" y="4853305"/>
            <a:ext cx="1439932" cy="16199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1DDC17-B095-8B58-9335-BABF07C31209}"/>
              </a:ext>
            </a:extLst>
          </p:cNvPr>
          <p:cNvSpPr txBox="1"/>
          <p:nvPr/>
        </p:nvSpPr>
        <p:spPr>
          <a:xfrm>
            <a:off x="11652013" y="6529585"/>
            <a:ext cx="1689714" cy="646331"/>
          </a:xfrm>
          <a:prstGeom prst="rect">
            <a:avLst/>
          </a:prstGeom>
          <a:noFill/>
        </p:spPr>
        <p:txBody>
          <a:bodyPr wrap="square" rtlCol="0">
            <a:spAutoFit/>
          </a:bodyPr>
          <a:lstStyle/>
          <a:p>
            <a:pPr algn="ctr"/>
            <a:r>
              <a:rPr lang="en-US" sz="1200" dirty="0"/>
              <a:t>Dr. Jon Napier,</a:t>
            </a:r>
          </a:p>
          <a:p>
            <a:pPr algn="ctr"/>
            <a:r>
              <a:rPr lang="en-US" sz="1200" dirty="0"/>
              <a:t>Pacific Northwest Lab</a:t>
            </a:r>
          </a:p>
          <a:p>
            <a:pPr algn="ctr"/>
            <a:r>
              <a:rPr lang="en-US" sz="1200" dirty="0"/>
              <a:t>NRC-RADTRAN Trainer</a:t>
            </a:r>
          </a:p>
        </p:txBody>
      </p:sp>
    </p:spTree>
    <p:extLst>
      <p:ext uri="{BB962C8B-B14F-4D97-AF65-F5344CB8AC3E}">
        <p14:creationId xmlns:p14="http://schemas.microsoft.com/office/powerpoint/2010/main" val="418640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71C35-2E47-2ADF-CE67-4567374E8D01}"/>
              </a:ext>
            </a:extLst>
          </p:cNvPr>
          <p:cNvSpPr>
            <a:spLocks noGrp="1"/>
          </p:cNvSpPr>
          <p:nvPr>
            <p:ph type="sldNum" sz="quarter" idx="12"/>
          </p:nvPr>
        </p:nvSpPr>
        <p:spPr/>
        <p:txBody>
          <a:bodyPr/>
          <a:lstStyle/>
          <a:p>
            <a:fld id="{FE7A4BB3-E848-5A44-82DF-322201952CD8}" type="slidenum">
              <a:rPr lang="en-US" smtClean="0"/>
              <a:pPr/>
              <a:t>24</a:t>
            </a:fld>
            <a:endParaRPr lang="en-US" dirty="0"/>
          </a:p>
        </p:txBody>
      </p:sp>
      <p:sp>
        <p:nvSpPr>
          <p:cNvPr id="4" name="Title 4">
            <a:extLst>
              <a:ext uri="{FF2B5EF4-FFF2-40B4-BE49-F238E27FC236}">
                <a16:creationId xmlns:a16="http://schemas.microsoft.com/office/drawing/2014/main" id="{33D2C1C2-459B-9AE1-7921-3C7A90428044}"/>
              </a:ext>
            </a:extLst>
          </p:cNvPr>
          <p:cNvSpPr txBox="1">
            <a:spLocks/>
          </p:cNvSpPr>
          <p:nvPr/>
        </p:nvSpPr>
        <p:spPr>
          <a:xfrm>
            <a:off x="695547" y="266407"/>
            <a:ext cx="6656816" cy="908809"/>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155" b="1" dirty="0">
                <a:ln>
                  <a:solidFill>
                    <a:schemeClr val="tx1"/>
                  </a:solidFill>
                </a:ln>
                <a:solidFill>
                  <a:srgbClr val="0070C0"/>
                </a:solidFill>
              </a:rPr>
              <a:t>V+ (formerly VARSKIN+)</a:t>
            </a:r>
          </a:p>
        </p:txBody>
      </p:sp>
      <p:sp>
        <p:nvSpPr>
          <p:cNvPr id="5" name="Content Placeholder 5">
            <a:extLst>
              <a:ext uri="{FF2B5EF4-FFF2-40B4-BE49-F238E27FC236}">
                <a16:creationId xmlns:a16="http://schemas.microsoft.com/office/drawing/2014/main" id="{B567ED4A-54AD-3BA1-EF28-3BB0AF21B468}"/>
              </a:ext>
            </a:extLst>
          </p:cNvPr>
          <p:cNvSpPr txBox="1">
            <a:spLocks/>
          </p:cNvSpPr>
          <p:nvPr/>
        </p:nvSpPr>
        <p:spPr>
          <a:xfrm>
            <a:off x="641310" y="1175217"/>
            <a:ext cx="6927006" cy="3045092"/>
          </a:xfrm>
          <a:prstGeom prst="rect">
            <a:avLst/>
          </a:prstGeom>
        </p:spPr>
        <p:txBody>
          <a:bodyPr lIns="103632" tIns="51816" rIns="103632" bIns="51816"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latin typeface="Arial"/>
                <a:cs typeface="Arial"/>
              </a:rPr>
              <a:t>Used to calculate occupational dose to the skin resulting from exposure to radiation emitted from contamination on or near skin.</a:t>
            </a:r>
            <a:endParaRPr lang="en-US" sz="1133" dirty="0">
              <a:latin typeface="Arial" panose="020B0604020202020204" pitchFamily="34" charset="0"/>
              <a:cs typeface="Arial" panose="020B0604020202020204" pitchFamily="34" charset="0"/>
            </a:endParaRPr>
          </a:p>
          <a:p>
            <a:r>
              <a:rPr lang="en-US" sz="1700" b="1" dirty="0">
                <a:latin typeface="Arial"/>
                <a:cs typeface="Arial"/>
              </a:rPr>
              <a:t>Current Activities:</a:t>
            </a:r>
          </a:p>
          <a:p>
            <a:pPr lvl="1"/>
            <a:r>
              <a:rPr lang="en-US" sz="1700" dirty="0">
                <a:latin typeface="Arial"/>
                <a:cs typeface="Arial"/>
              </a:rPr>
              <a:t>Release of VARSKIN+ v.2.1</a:t>
            </a:r>
            <a:endParaRPr lang="en-US" sz="1700" dirty="0">
              <a:highlight>
                <a:srgbClr val="FFFF00"/>
              </a:highlight>
              <a:latin typeface="Arial"/>
              <a:cs typeface="Arial"/>
            </a:endParaRPr>
          </a:p>
          <a:p>
            <a:pPr lvl="2"/>
            <a:r>
              <a:rPr lang="en-US" sz="1700" dirty="0">
                <a:latin typeface="Arial"/>
                <a:cs typeface="Arial"/>
              </a:rPr>
              <a:t>Improved Alpha Dosimetry.</a:t>
            </a:r>
          </a:p>
          <a:p>
            <a:pPr lvl="2"/>
            <a:r>
              <a:rPr lang="en-US" sz="1700" dirty="0">
                <a:latin typeface="Arial"/>
                <a:cs typeface="Arial"/>
              </a:rPr>
              <a:t>Improved Ingrown Decay Progeny Calculation</a:t>
            </a:r>
            <a:endParaRPr lang="en-US" sz="1700" dirty="0">
              <a:latin typeface="Arial" panose="020B0604020202020204" pitchFamily="34" charset="0"/>
              <a:cs typeface="Arial" panose="020B0604020202020204" pitchFamily="34" charset="0"/>
            </a:endParaRPr>
          </a:p>
          <a:p>
            <a:pPr lvl="2"/>
            <a:r>
              <a:rPr lang="en-US" sz="1700" dirty="0">
                <a:latin typeface="Arial"/>
                <a:cs typeface="Arial"/>
              </a:rPr>
              <a:t>Neutron Energy Degradation Model.</a:t>
            </a:r>
            <a:endParaRPr lang="en-US" sz="1700" dirty="0">
              <a:latin typeface="Arial" panose="020B0604020202020204" pitchFamily="34" charset="0"/>
              <a:cs typeface="Arial" panose="020B0604020202020204" pitchFamily="34" charset="0"/>
            </a:endParaRPr>
          </a:p>
          <a:p>
            <a:pPr lvl="1"/>
            <a:r>
              <a:rPr lang="en-US" sz="1700" dirty="0">
                <a:latin typeface="Arial"/>
                <a:cs typeface="Arial"/>
              </a:rPr>
              <a:t>Integrated the Radiological Toolbox</a:t>
            </a:r>
          </a:p>
          <a:p>
            <a:pPr lvl="1"/>
            <a:r>
              <a:rPr lang="en-US" sz="1700" dirty="0">
                <a:latin typeface="Arial"/>
                <a:cs typeface="Arial"/>
              </a:rPr>
              <a:t>Release of Extravasation Dose Module in FY25/26</a:t>
            </a:r>
          </a:p>
        </p:txBody>
      </p:sp>
      <p:pic>
        <p:nvPicPr>
          <p:cNvPr id="8" name="Picture 7">
            <a:extLst>
              <a:ext uri="{FF2B5EF4-FFF2-40B4-BE49-F238E27FC236}">
                <a16:creationId xmlns:a16="http://schemas.microsoft.com/office/drawing/2014/main" id="{424EF60E-EDB7-AE77-B6BA-F6446745A9E5}"/>
              </a:ext>
            </a:extLst>
          </p:cNvPr>
          <p:cNvPicPr>
            <a:picLocks noChangeAspect="1"/>
          </p:cNvPicPr>
          <p:nvPr/>
        </p:nvPicPr>
        <p:blipFill>
          <a:blip r:embed="rId3"/>
          <a:stretch>
            <a:fillRect/>
          </a:stretch>
        </p:blipFill>
        <p:spPr>
          <a:xfrm>
            <a:off x="5587205" y="4220309"/>
            <a:ext cx="3790862" cy="2953699"/>
          </a:xfrm>
          <a:prstGeom prst="rect">
            <a:avLst/>
          </a:prstGeom>
          <a:solidFill>
            <a:srgbClr val="FFFFFF">
              <a:shade val="85000"/>
            </a:srgbClr>
          </a:solidFill>
          <a:ln w="190500" cap="rnd">
            <a:solidFill>
              <a:schemeClr val="tx1">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Infiltration and Extravasation: Complications of Peripherally Inserted  Catheters in Children">
            <a:extLst>
              <a:ext uri="{FF2B5EF4-FFF2-40B4-BE49-F238E27FC236}">
                <a16:creationId xmlns:a16="http://schemas.microsoft.com/office/drawing/2014/main" id="{91164B59-2505-96CD-0EA2-B704AFC96B0F}"/>
              </a:ext>
            </a:extLst>
          </p:cNvPr>
          <p:cNvPicPr>
            <a:picLocks noChangeAspect="1"/>
          </p:cNvPicPr>
          <p:nvPr/>
        </p:nvPicPr>
        <p:blipFill>
          <a:blip r:embed="rId4"/>
          <a:stretch>
            <a:fillRect/>
          </a:stretch>
        </p:blipFill>
        <p:spPr>
          <a:xfrm>
            <a:off x="6648966" y="2301311"/>
            <a:ext cx="2657236" cy="1472348"/>
          </a:xfrm>
          <a:prstGeom prst="rect">
            <a:avLst/>
          </a:prstGeom>
        </p:spPr>
      </p:pic>
      <p:pic>
        <p:nvPicPr>
          <p:cNvPr id="2050" name="Picture 2">
            <a:extLst>
              <a:ext uri="{FF2B5EF4-FFF2-40B4-BE49-F238E27FC236}">
                <a16:creationId xmlns:a16="http://schemas.microsoft.com/office/drawing/2014/main" id="{BB5E05B0-6711-8481-0CBF-997C36A0A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3646" y="1033658"/>
            <a:ext cx="3619500" cy="5895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0C2FDFE-FA80-0A5B-BBA0-F01B7F439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822" y="4190784"/>
            <a:ext cx="1668990" cy="25034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EB46DC2-1EDA-DBAC-2533-AFBEEAEF668F}"/>
              </a:ext>
            </a:extLst>
          </p:cNvPr>
          <p:cNvSpPr txBox="1"/>
          <p:nvPr/>
        </p:nvSpPr>
        <p:spPr>
          <a:xfrm>
            <a:off x="2036468" y="6694269"/>
            <a:ext cx="2467699" cy="646331"/>
          </a:xfrm>
          <a:prstGeom prst="rect">
            <a:avLst/>
          </a:prstGeom>
          <a:noFill/>
        </p:spPr>
        <p:txBody>
          <a:bodyPr wrap="square" rtlCol="0">
            <a:spAutoFit/>
          </a:bodyPr>
          <a:lstStyle/>
          <a:p>
            <a:pPr algn="ctr"/>
            <a:r>
              <a:rPr lang="en-US" sz="1200" dirty="0"/>
              <a:t>Charlotte Rose,</a:t>
            </a:r>
          </a:p>
          <a:p>
            <a:pPr algn="ctr"/>
            <a:r>
              <a:rPr lang="en-US" sz="1200" dirty="0"/>
              <a:t>Renaissance Code Development</a:t>
            </a:r>
          </a:p>
          <a:p>
            <a:pPr algn="ctr"/>
            <a:r>
              <a:rPr lang="en-US" sz="1200" dirty="0"/>
              <a:t>V+ Trainer</a:t>
            </a:r>
          </a:p>
        </p:txBody>
      </p:sp>
    </p:spTree>
    <p:extLst>
      <p:ext uri="{BB962C8B-B14F-4D97-AF65-F5344CB8AC3E}">
        <p14:creationId xmlns:p14="http://schemas.microsoft.com/office/powerpoint/2010/main" val="264771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71C35-2E47-2ADF-CE67-4567374E8D01}"/>
              </a:ext>
            </a:extLst>
          </p:cNvPr>
          <p:cNvSpPr>
            <a:spLocks noGrp="1"/>
          </p:cNvSpPr>
          <p:nvPr>
            <p:ph type="sldNum" sz="quarter" idx="12"/>
          </p:nvPr>
        </p:nvSpPr>
        <p:spPr/>
        <p:txBody>
          <a:bodyPr/>
          <a:lstStyle/>
          <a:p>
            <a:fld id="{FE7A4BB3-E848-5A44-82DF-322201952CD8}" type="slidenum">
              <a:rPr lang="en-US" smtClean="0"/>
              <a:pPr/>
              <a:t>25</a:t>
            </a:fld>
            <a:endParaRPr lang="en-US" dirty="0"/>
          </a:p>
        </p:txBody>
      </p:sp>
      <p:sp>
        <p:nvSpPr>
          <p:cNvPr id="4" name="Title 4">
            <a:extLst>
              <a:ext uri="{FF2B5EF4-FFF2-40B4-BE49-F238E27FC236}">
                <a16:creationId xmlns:a16="http://schemas.microsoft.com/office/drawing/2014/main" id="{EFE1FE57-989B-1944-828E-14A9762EE043}"/>
              </a:ext>
            </a:extLst>
          </p:cNvPr>
          <p:cNvSpPr txBox="1">
            <a:spLocks/>
          </p:cNvSpPr>
          <p:nvPr/>
        </p:nvSpPr>
        <p:spPr>
          <a:xfrm>
            <a:off x="362403" y="387155"/>
            <a:ext cx="2929994" cy="826080"/>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155" b="1" dirty="0">
                <a:ln>
                  <a:solidFill>
                    <a:schemeClr val="tx1"/>
                  </a:solidFill>
                </a:ln>
                <a:solidFill>
                  <a:srgbClr val="0070C0"/>
                </a:solidFill>
              </a:rPr>
              <a:t>IMBA</a:t>
            </a:r>
            <a:endParaRPr lang="en-US" sz="4155" b="1" dirty="0"/>
          </a:p>
        </p:txBody>
      </p:sp>
      <p:sp>
        <p:nvSpPr>
          <p:cNvPr id="5" name="Content Placeholder 5">
            <a:extLst>
              <a:ext uri="{FF2B5EF4-FFF2-40B4-BE49-F238E27FC236}">
                <a16:creationId xmlns:a16="http://schemas.microsoft.com/office/drawing/2014/main" id="{824A26E9-E9ED-DEF3-F4A3-D49A4288CFF6}"/>
              </a:ext>
            </a:extLst>
          </p:cNvPr>
          <p:cNvSpPr txBox="1">
            <a:spLocks/>
          </p:cNvSpPr>
          <p:nvPr/>
        </p:nvSpPr>
        <p:spPr>
          <a:xfrm>
            <a:off x="801731" y="1431872"/>
            <a:ext cx="4981331" cy="30586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latin typeface="Arial" panose="020B0604020202020204" pitchFamily="34" charset="0"/>
                <a:cs typeface="Arial" panose="020B0604020202020204" pitchFamily="34" charset="0"/>
              </a:rPr>
              <a:t>A suite of modules for internal dosimetry that implements respiratory tract, GI-tract, tissue dosimetry, biokinetic, and bioassay models as recommended by the International Commission on Radiological Protection.</a:t>
            </a:r>
          </a:p>
          <a:p>
            <a:pPr marL="0" indent="0">
              <a:buNone/>
            </a:pPr>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IMBA modules can estimate single or multiple intakes of different radionuclides and calculate resulting doses based on ICRP 68 and US 10 CFR 835.</a:t>
            </a:r>
          </a:p>
          <a:p>
            <a:endParaRPr lang="en-US" sz="1700" dirty="0">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7511FD30-2F39-E545-7D91-16D776A4F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73" y="1658680"/>
            <a:ext cx="7215554" cy="53486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F6DF162F-7CC0-1414-04E7-1442B96714BF}"/>
              </a:ext>
            </a:extLst>
          </p:cNvPr>
          <p:cNvSpPr txBox="1">
            <a:spLocks/>
          </p:cNvSpPr>
          <p:nvPr/>
        </p:nvSpPr>
        <p:spPr>
          <a:xfrm>
            <a:off x="3292397" y="491720"/>
            <a:ext cx="6053051" cy="616951"/>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267" b="1" dirty="0"/>
              <a:t>Integrated Modules for Bioassay Analysis</a:t>
            </a:r>
          </a:p>
        </p:txBody>
      </p:sp>
      <p:pic>
        <p:nvPicPr>
          <p:cNvPr id="4098" name="Picture 2">
            <a:extLst>
              <a:ext uri="{FF2B5EF4-FFF2-40B4-BE49-F238E27FC236}">
                <a16:creationId xmlns:a16="http://schemas.microsoft.com/office/drawing/2014/main" id="{2F5D434C-ADD4-AFA5-EFC2-ADF06EA17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20" y="4690299"/>
            <a:ext cx="1276350"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C77C6D-5C55-F94B-1AFE-72D92B326C74}"/>
              </a:ext>
            </a:extLst>
          </p:cNvPr>
          <p:cNvSpPr txBox="1"/>
          <p:nvPr/>
        </p:nvSpPr>
        <p:spPr>
          <a:xfrm>
            <a:off x="11652013" y="6529585"/>
            <a:ext cx="1689714" cy="461665"/>
          </a:xfrm>
          <a:prstGeom prst="rect">
            <a:avLst/>
          </a:prstGeom>
          <a:noFill/>
        </p:spPr>
        <p:txBody>
          <a:bodyPr wrap="square" rtlCol="0">
            <a:spAutoFit/>
          </a:bodyPr>
          <a:lstStyle/>
          <a:p>
            <a:pPr algn="ctr"/>
            <a:r>
              <a:rPr lang="en-US" sz="1200" dirty="0"/>
              <a:t>Dr. Jon Napier,</a:t>
            </a:r>
          </a:p>
          <a:p>
            <a:pPr algn="ctr"/>
            <a:r>
              <a:rPr lang="en-US" sz="1200" dirty="0"/>
              <a:t>NRC-RADTRAN Trainer</a:t>
            </a:r>
          </a:p>
        </p:txBody>
      </p:sp>
      <p:sp>
        <p:nvSpPr>
          <p:cNvPr id="11" name="TextBox 10">
            <a:extLst>
              <a:ext uri="{FF2B5EF4-FFF2-40B4-BE49-F238E27FC236}">
                <a16:creationId xmlns:a16="http://schemas.microsoft.com/office/drawing/2014/main" id="{6EDCD9A0-57BE-F327-E471-1E2B7444E38F}"/>
              </a:ext>
            </a:extLst>
          </p:cNvPr>
          <p:cNvSpPr txBox="1"/>
          <p:nvPr/>
        </p:nvSpPr>
        <p:spPr>
          <a:xfrm>
            <a:off x="2058546" y="6604824"/>
            <a:ext cx="2467699" cy="646331"/>
          </a:xfrm>
          <a:prstGeom prst="rect">
            <a:avLst/>
          </a:prstGeom>
          <a:noFill/>
        </p:spPr>
        <p:txBody>
          <a:bodyPr wrap="square" rtlCol="0">
            <a:spAutoFit/>
          </a:bodyPr>
          <a:lstStyle/>
          <a:p>
            <a:pPr algn="ctr"/>
            <a:r>
              <a:rPr lang="en-US" sz="1200" dirty="0"/>
              <a:t>Charlotte Rose,</a:t>
            </a:r>
          </a:p>
          <a:p>
            <a:pPr algn="ctr"/>
            <a:r>
              <a:rPr lang="en-US" sz="1200" dirty="0"/>
              <a:t>Renaissance Code Development</a:t>
            </a:r>
          </a:p>
          <a:p>
            <a:pPr algn="ctr"/>
            <a:r>
              <a:rPr lang="en-US" sz="1200" dirty="0"/>
              <a:t>V+ Trainer</a:t>
            </a:r>
          </a:p>
        </p:txBody>
      </p:sp>
    </p:spTree>
    <p:extLst>
      <p:ext uri="{BB962C8B-B14F-4D97-AF65-F5344CB8AC3E}">
        <p14:creationId xmlns:p14="http://schemas.microsoft.com/office/powerpoint/2010/main" val="42296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BBF14-9CBE-59E5-B9BF-C1887287F893}"/>
              </a:ext>
            </a:extLst>
          </p:cNvPr>
          <p:cNvSpPr>
            <a:spLocks noGrp="1"/>
          </p:cNvSpPr>
          <p:nvPr>
            <p:ph type="sldNum" sz="quarter" idx="12"/>
          </p:nvPr>
        </p:nvSpPr>
        <p:spPr/>
        <p:txBody>
          <a:bodyPr/>
          <a:lstStyle/>
          <a:p>
            <a:fld id="{FE7A4BB3-E848-5A44-82DF-322201952CD8}" type="slidenum">
              <a:rPr lang="en-US" smtClean="0"/>
              <a:pPr/>
              <a:t>26</a:t>
            </a:fld>
            <a:endParaRPr lang="en-US" dirty="0"/>
          </a:p>
        </p:txBody>
      </p:sp>
      <p:sp>
        <p:nvSpPr>
          <p:cNvPr id="11" name="Title 4">
            <a:extLst>
              <a:ext uri="{FF2B5EF4-FFF2-40B4-BE49-F238E27FC236}">
                <a16:creationId xmlns:a16="http://schemas.microsoft.com/office/drawing/2014/main" id="{4EDF0C50-0DDC-2643-47B0-AA1EC7F154D0}"/>
              </a:ext>
            </a:extLst>
          </p:cNvPr>
          <p:cNvSpPr txBox="1">
            <a:spLocks/>
          </p:cNvSpPr>
          <p:nvPr/>
        </p:nvSpPr>
        <p:spPr>
          <a:xfrm>
            <a:off x="801035" y="310471"/>
            <a:ext cx="4662197" cy="948238"/>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155" b="1" dirty="0">
                <a:ln>
                  <a:solidFill>
                    <a:schemeClr val="tx1"/>
                  </a:solidFill>
                </a:ln>
                <a:solidFill>
                  <a:srgbClr val="00B050"/>
                </a:solidFill>
              </a:rPr>
              <a:t>RESRAD-BIOTA</a:t>
            </a:r>
            <a:endParaRPr lang="en-US" sz="4155" b="1" dirty="0"/>
          </a:p>
        </p:txBody>
      </p:sp>
      <p:sp>
        <p:nvSpPr>
          <p:cNvPr id="12" name="Content Placeholder 5">
            <a:extLst>
              <a:ext uri="{FF2B5EF4-FFF2-40B4-BE49-F238E27FC236}">
                <a16:creationId xmlns:a16="http://schemas.microsoft.com/office/drawing/2014/main" id="{3325F4DB-9FD7-2971-7653-A2827251D975}"/>
              </a:ext>
            </a:extLst>
          </p:cNvPr>
          <p:cNvSpPr txBox="1">
            <a:spLocks/>
          </p:cNvSpPr>
          <p:nvPr/>
        </p:nvSpPr>
        <p:spPr>
          <a:xfrm>
            <a:off x="956971" y="2007188"/>
            <a:ext cx="7441844" cy="190780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spc="-4" dirty="0">
                <a:latin typeface="Arial" panose="020B0604020202020204" pitchFamily="34" charset="0"/>
                <a:cs typeface="Arial" panose="020B0604020202020204" pitchFamily="34" charset="0"/>
              </a:rPr>
              <a:t>Family of codes used to analyze human and biota radiation exposures from environmental contamination of residual radioactive materials.</a:t>
            </a:r>
          </a:p>
          <a:p>
            <a:r>
              <a:rPr lang="en-US" sz="1700" spc="-4" dirty="0">
                <a:latin typeface="Arial" panose="020B0604020202020204" pitchFamily="34" charset="0"/>
                <a:cs typeface="Arial" panose="020B0604020202020204" pitchFamily="34" charset="0"/>
              </a:rPr>
              <a:t>Uses pathway analysis to evaluate exposure and associated risks, which then informs cleanup criteria and authorized limits.</a:t>
            </a:r>
          </a:p>
          <a:p>
            <a:endParaRPr lang="en-US" sz="907"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Current Activities:</a:t>
            </a:r>
            <a:endParaRPr lang="en-US" sz="1700" dirty="0">
              <a:latin typeface="Arial" panose="020B0604020202020204" pitchFamily="34" charset="0"/>
              <a:cs typeface="Arial" panose="020B0604020202020204" pitchFamily="34" charset="0"/>
            </a:endParaRPr>
          </a:p>
          <a:p>
            <a:pPr lvl="1"/>
            <a:r>
              <a:rPr lang="en-US" sz="1417" dirty="0">
                <a:latin typeface="Arial" panose="020B0604020202020204" pitchFamily="34" charset="0"/>
                <a:cs typeface="Arial" panose="020B0604020202020204" pitchFamily="34" charset="0"/>
              </a:rPr>
              <a:t>RESRAD ONSITE v8.0 FGR-15 DCFs.</a:t>
            </a:r>
            <a:endParaRPr lang="en-US" sz="1700" spc="-4" dirty="0">
              <a:latin typeface="Arial" panose="020B0604020202020204" pitchFamily="34" charset="0"/>
              <a:cs typeface="Arial" panose="020B0604020202020204" pitchFamily="34" charset="0"/>
            </a:endParaRPr>
          </a:p>
          <a:p>
            <a:endParaRPr lang="en-US" sz="1700" spc="-4" dirty="0">
              <a:latin typeface="Arial" panose="020B0604020202020204" pitchFamily="34" charset="0"/>
              <a:cs typeface="Arial" panose="020B0604020202020204" pitchFamily="34" charset="0"/>
            </a:endParaRPr>
          </a:p>
          <a:p>
            <a:endParaRPr lang="en-US" sz="1133" dirty="0">
              <a:solidFill>
                <a:srgbClr val="333333"/>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8E1C46E-2FD1-E0B8-39F3-AD1729AF1112}"/>
              </a:ext>
            </a:extLst>
          </p:cNvPr>
          <p:cNvPicPr>
            <a:picLocks noChangeAspect="1"/>
          </p:cNvPicPr>
          <p:nvPr/>
        </p:nvPicPr>
        <p:blipFill>
          <a:blip r:embed="rId3"/>
          <a:stretch>
            <a:fillRect/>
          </a:stretch>
        </p:blipFill>
        <p:spPr>
          <a:xfrm>
            <a:off x="1114431" y="4617592"/>
            <a:ext cx="8242054" cy="2844337"/>
          </a:xfrm>
          <a:prstGeom prst="rect">
            <a:avLst/>
          </a:prstGeom>
        </p:spPr>
      </p:pic>
      <p:pic>
        <p:nvPicPr>
          <p:cNvPr id="14" name="Picture 13">
            <a:extLst>
              <a:ext uri="{FF2B5EF4-FFF2-40B4-BE49-F238E27FC236}">
                <a16:creationId xmlns:a16="http://schemas.microsoft.com/office/drawing/2014/main" id="{AA053BAC-5957-4E54-C447-5F3F12FD8831}"/>
              </a:ext>
            </a:extLst>
          </p:cNvPr>
          <p:cNvPicPr/>
          <p:nvPr/>
        </p:nvPicPr>
        <p:blipFill>
          <a:blip r:embed="rId4"/>
          <a:stretch>
            <a:fillRect/>
          </a:stretch>
        </p:blipFill>
        <p:spPr>
          <a:xfrm>
            <a:off x="8261169" y="1634183"/>
            <a:ext cx="4407027" cy="2844336"/>
          </a:xfrm>
          <a:prstGeom prst="rect">
            <a:avLst/>
          </a:prstGeom>
        </p:spPr>
      </p:pic>
      <p:sp>
        <p:nvSpPr>
          <p:cNvPr id="7" name="Title 4">
            <a:extLst>
              <a:ext uri="{FF2B5EF4-FFF2-40B4-BE49-F238E27FC236}">
                <a16:creationId xmlns:a16="http://schemas.microsoft.com/office/drawing/2014/main" id="{2ED12D4A-B682-2DE9-6C8F-A59FE2E2917B}"/>
              </a:ext>
            </a:extLst>
          </p:cNvPr>
          <p:cNvSpPr txBox="1">
            <a:spLocks/>
          </p:cNvSpPr>
          <p:nvPr/>
        </p:nvSpPr>
        <p:spPr>
          <a:xfrm>
            <a:off x="573261" y="1058950"/>
            <a:ext cx="4662197" cy="582424"/>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267" b="1" dirty="0"/>
              <a:t>Residual Radioactivity</a:t>
            </a:r>
          </a:p>
        </p:txBody>
      </p:sp>
      <p:pic>
        <p:nvPicPr>
          <p:cNvPr id="4" name="Picture 3">
            <a:extLst>
              <a:ext uri="{FF2B5EF4-FFF2-40B4-BE49-F238E27FC236}">
                <a16:creationId xmlns:a16="http://schemas.microsoft.com/office/drawing/2014/main" id="{E38174A7-3731-F11C-C64A-D2B949D21BFF}"/>
              </a:ext>
            </a:extLst>
          </p:cNvPr>
          <p:cNvPicPr>
            <a:picLocks noChangeAspect="1"/>
          </p:cNvPicPr>
          <p:nvPr/>
        </p:nvPicPr>
        <p:blipFill>
          <a:blip r:embed="rId5"/>
          <a:stretch>
            <a:fillRect/>
          </a:stretch>
        </p:blipFill>
        <p:spPr>
          <a:xfrm>
            <a:off x="10303999" y="4566010"/>
            <a:ext cx="2193097" cy="2187614"/>
          </a:xfrm>
          <a:prstGeom prst="rect">
            <a:avLst/>
          </a:prstGeom>
        </p:spPr>
      </p:pic>
      <p:sp>
        <p:nvSpPr>
          <p:cNvPr id="9" name="TextBox 8">
            <a:extLst>
              <a:ext uri="{FF2B5EF4-FFF2-40B4-BE49-F238E27FC236}">
                <a16:creationId xmlns:a16="http://schemas.microsoft.com/office/drawing/2014/main" id="{EC7A2633-9807-03D5-0ABF-BFD5F1C8A29E}"/>
              </a:ext>
            </a:extLst>
          </p:cNvPr>
          <p:cNvSpPr txBox="1"/>
          <p:nvPr/>
        </p:nvSpPr>
        <p:spPr>
          <a:xfrm>
            <a:off x="10235470" y="6753624"/>
            <a:ext cx="2467699" cy="646331"/>
          </a:xfrm>
          <a:prstGeom prst="rect">
            <a:avLst/>
          </a:prstGeom>
          <a:noFill/>
        </p:spPr>
        <p:txBody>
          <a:bodyPr wrap="square" rtlCol="0">
            <a:spAutoFit/>
          </a:bodyPr>
          <a:lstStyle/>
          <a:p>
            <a:pPr algn="ctr"/>
            <a:r>
              <a:rPr lang="en-US" sz="1200" dirty="0"/>
              <a:t>Dr. Charley Yu,</a:t>
            </a:r>
          </a:p>
          <a:p>
            <a:pPr algn="ctr"/>
            <a:r>
              <a:rPr lang="en-US" sz="1200" dirty="0"/>
              <a:t>Argonne National Lab</a:t>
            </a:r>
          </a:p>
          <a:p>
            <a:pPr algn="ctr"/>
            <a:r>
              <a:rPr lang="en-US" sz="1200" dirty="0"/>
              <a:t>Principle Investigator</a:t>
            </a:r>
          </a:p>
        </p:txBody>
      </p:sp>
    </p:spTree>
    <p:extLst>
      <p:ext uri="{BB962C8B-B14F-4D97-AF65-F5344CB8AC3E}">
        <p14:creationId xmlns:p14="http://schemas.microsoft.com/office/powerpoint/2010/main" val="410563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26C3-3B49-B494-050D-5651663943DE}"/>
              </a:ext>
            </a:extLst>
          </p:cNvPr>
          <p:cNvSpPr>
            <a:spLocks noGrp="1"/>
          </p:cNvSpPr>
          <p:nvPr>
            <p:ph type="ctrTitle"/>
          </p:nvPr>
        </p:nvSpPr>
        <p:spPr>
          <a:xfrm>
            <a:off x="1093870" y="2359821"/>
            <a:ext cx="6392526" cy="1869883"/>
          </a:xfrm>
        </p:spPr>
        <p:txBody>
          <a:bodyPr>
            <a:normAutofit fontScale="90000"/>
          </a:bodyPr>
          <a:lstStyle/>
          <a:p>
            <a:r>
              <a:rPr lang="en-CA" dirty="0">
                <a:latin typeface="Aptos" panose="020B0004020202020204" pitchFamily="34" charset="0"/>
                <a:ea typeface="Aptos" panose="020B0004020202020204" pitchFamily="34" charset="0"/>
                <a:cs typeface="Aptos" panose="020B0004020202020204" pitchFamily="34" charset="0"/>
              </a:rPr>
              <a:t>Are</a:t>
            </a:r>
            <a:r>
              <a:rPr lang="en-CA" sz="4000" dirty="0">
                <a:effectLst/>
                <a:latin typeface="Aptos" panose="020B0004020202020204" pitchFamily="34" charset="0"/>
                <a:ea typeface="Aptos" panose="020B0004020202020204" pitchFamily="34" charset="0"/>
                <a:cs typeface="Aptos" panose="020B0004020202020204" pitchFamily="34" charset="0"/>
              </a:rPr>
              <a:t> RAMP codes, such as RASCAL, fit-for-purpose to be used/applied for the new reactor technologies being proposed?</a:t>
            </a:r>
            <a:endParaRPr lang="en-US" dirty="0"/>
          </a:p>
        </p:txBody>
      </p:sp>
      <p:sp>
        <p:nvSpPr>
          <p:cNvPr id="4" name="Text Placeholder 3">
            <a:extLst>
              <a:ext uri="{FF2B5EF4-FFF2-40B4-BE49-F238E27FC236}">
                <a16:creationId xmlns:a16="http://schemas.microsoft.com/office/drawing/2014/main" id="{E1B4AD12-BCF2-3058-B9D1-97CBE6230E66}"/>
              </a:ext>
            </a:extLst>
          </p:cNvPr>
          <p:cNvSpPr>
            <a:spLocks noGrp="1"/>
          </p:cNvSpPr>
          <p:nvPr>
            <p:ph type="body" sz="quarter" idx="10"/>
          </p:nvPr>
        </p:nvSpPr>
        <p:spPr>
          <a:xfrm>
            <a:off x="1072204" y="4557631"/>
            <a:ext cx="6414192" cy="388261"/>
          </a:xfrm>
        </p:spPr>
        <p:txBody>
          <a:bodyPr/>
          <a:lstStyle/>
          <a:p>
            <a:r>
              <a:rPr lang="en-US" dirty="0"/>
              <a:t>Answer:  It depends/maybe.</a:t>
            </a:r>
          </a:p>
        </p:txBody>
      </p:sp>
    </p:spTree>
    <p:extLst>
      <p:ext uri="{BB962C8B-B14F-4D97-AF65-F5344CB8AC3E}">
        <p14:creationId xmlns:p14="http://schemas.microsoft.com/office/powerpoint/2010/main" val="1035647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7276-45A9-E592-EC96-54750FED1877}"/>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Volume 4: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Licensing and Siting Dose Assessment Codes</a:t>
            </a:r>
            <a:endParaRPr lang="en-US" dirty="0"/>
          </a:p>
        </p:txBody>
      </p:sp>
      <p:pic>
        <p:nvPicPr>
          <p:cNvPr id="8" name="Picture Placeholder 7" descr="Diagram, venn diagram&#10;&#10;AI-generated content may be incorrect.">
            <a:extLst>
              <a:ext uri="{FF2B5EF4-FFF2-40B4-BE49-F238E27FC236}">
                <a16:creationId xmlns:a16="http://schemas.microsoft.com/office/drawing/2014/main" id="{06C62881-D29C-1B1F-B511-ECBD14F90F5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1197" b="11197"/>
          <a:stretch>
            <a:fillRect/>
          </a:stretch>
        </p:blipFill>
        <p:spPr/>
      </p:pic>
      <p:sp>
        <p:nvSpPr>
          <p:cNvPr id="4" name="Text Placeholder 3">
            <a:extLst>
              <a:ext uri="{FF2B5EF4-FFF2-40B4-BE49-F238E27FC236}">
                <a16:creationId xmlns:a16="http://schemas.microsoft.com/office/drawing/2014/main" id="{C03745B8-BBD0-E316-EEDC-3EBA290EFAFC}"/>
              </a:ext>
            </a:extLst>
          </p:cNvPr>
          <p:cNvSpPr>
            <a:spLocks noGrp="1"/>
          </p:cNvSpPr>
          <p:nvPr>
            <p:ph type="body" sz="half" idx="2"/>
          </p:nvPr>
        </p:nvSpPr>
        <p:spPr>
          <a:xfrm>
            <a:off x="982436" y="2747977"/>
            <a:ext cx="4588370" cy="3964422"/>
          </a:xfrm>
        </p:spPr>
        <p:txBody>
          <a:bodyPr>
            <a:noAutofit/>
          </a:bodyPr>
          <a:lstStyle/>
          <a:p>
            <a:pPr>
              <a:spcBef>
                <a:spcPts val="300"/>
              </a:spcBef>
            </a:pPr>
            <a:r>
              <a:rPr lang="en-US" sz="3200" dirty="0">
                <a:latin typeface="Arial" panose="020B0604020202020204" pitchFamily="34" charset="0"/>
                <a:cs typeface="Arial" panose="020B0604020202020204" pitchFamily="34" charset="0"/>
              </a:rPr>
              <a:t>Tasks</a:t>
            </a:r>
          </a:p>
          <a:p>
            <a:pPr marL="861045" lvl="1" indent="-342900">
              <a:spcBef>
                <a:spcPts val="300"/>
              </a:spcBef>
              <a:buFont typeface="Wingdings" panose="05000000000000000000" pitchFamily="2" charset="2"/>
              <a:buChar char="q"/>
            </a:pPr>
            <a:r>
              <a:rPr lang="en-US" sz="2000" dirty="0">
                <a:latin typeface="Arial" panose="020B0604020202020204" pitchFamily="34" charset="0"/>
                <a:cs typeface="Arial" panose="020B0604020202020204" pitchFamily="34" charset="0"/>
              </a:rPr>
              <a:t> Consolidate/Modernize Codes</a:t>
            </a:r>
          </a:p>
          <a:p>
            <a:pPr lvl="1">
              <a:spcBef>
                <a:spcPts val="300"/>
              </a:spcBef>
            </a:pPr>
            <a:endParaRPr lang="en-US" sz="2000" dirty="0">
              <a:latin typeface="Arial" panose="020B0604020202020204" pitchFamily="34" charset="0"/>
              <a:cs typeface="Arial" panose="020B0604020202020204" pitchFamily="34" charset="0"/>
            </a:endParaRPr>
          </a:p>
          <a:p>
            <a:pPr marL="861045" lvl="1" indent="-342900">
              <a:spcBef>
                <a:spcPts val="300"/>
              </a:spcBef>
              <a:buFont typeface="Wingdings" panose="05000000000000000000" pitchFamily="2" charset="2"/>
              <a:buChar char="q"/>
            </a:pPr>
            <a:r>
              <a:rPr lang="en-US" sz="2000" dirty="0">
                <a:latin typeface="Arial" panose="020B0604020202020204" pitchFamily="34" charset="0"/>
                <a:cs typeface="Arial" panose="020B0604020202020204" pitchFamily="34" charset="0"/>
              </a:rPr>
              <a:t> Improve Source Terms</a:t>
            </a:r>
          </a:p>
          <a:p>
            <a:pPr lvl="1">
              <a:spcBef>
                <a:spcPts val="300"/>
              </a:spcBef>
            </a:pPr>
            <a:endParaRPr lang="en-US" sz="2000" dirty="0"/>
          </a:p>
          <a:p>
            <a:pPr marL="861045" lvl="1" indent="-342900">
              <a:spcBef>
                <a:spcPts val="300"/>
              </a:spcBef>
              <a:buFont typeface="Wingdings" panose="05000000000000000000" pitchFamily="2" charset="2"/>
              <a:buChar char="q"/>
            </a:pPr>
            <a:r>
              <a:rPr lang="en-US" sz="2000" dirty="0">
                <a:latin typeface="Arial" panose="020B0604020202020204" pitchFamily="34" charset="0"/>
                <a:cs typeface="Arial" panose="020B0604020202020204" pitchFamily="34" charset="0"/>
              </a:rPr>
              <a:t> Improve Atmospheric Transport &amp; Dispersion Models</a:t>
            </a:r>
          </a:p>
          <a:p>
            <a:pPr lvl="1">
              <a:spcBef>
                <a:spcPts val="300"/>
              </a:spcBef>
            </a:pPr>
            <a:endParaRPr lang="en-US" sz="2000" dirty="0">
              <a:latin typeface="Arial" panose="020B0604020202020204" pitchFamily="34" charset="0"/>
              <a:cs typeface="Arial" panose="020B0604020202020204" pitchFamily="34" charset="0"/>
            </a:endParaRPr>
          </a:p>
          <a:p>
            <a:pPr marL="861045" lvl="1" indent="-342900">
              <a:spcBef>
                <a:spcPts val="300"/>
              </a:spcBef>
              <a:buFont typeface="Wingdings" panose="05000000000000000000" pitchFamily="2" charset="2"/>
              <a:buChar char="q"/>
            </a:pPr>
            <a:r>
              <a:rPr lang="en-US" sz="2000" dirty="0">
                <a:latin typeface="Arial" panose="020B0604020202020204" pitchFamily="34" charset="0"/>
                <a:cs typeface="Arial" panose="020B0604020202020204" pitchFamily="34" charset="0"/>
              </a:rPr>
              <a:t>Update Dose Coefficients</a:t>
            </a:r>
          </a:p>
          <a:p>
            <a:pPr marL="861045" lvl="1" indent="-342900">
              <a:spcBef>
                <a:spcPts val="300"/>
              </a:spcBef>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marL="861045" lvl="1" indent="-342900">
              <a:spcBef>
                <a:spcPts val="300"/>
              </a:spcBef>
              <a:buFont typeface="Wingdings" panose="05000000000000000000" pitchFamily="2" charset="2"/>
              <a:buChar char="q"/>
            </a:pPr>
            <a:r>
              <a:rPr lang="en-US" sz="2000" dirty="0">
                <a:latin typeface="Arial" panose="020B0604020202020204" pitchFamily="34" charset="0"/>
                <a:cs typeface="Arial" panose="020B0604020202020204" pitchFamily="34" charset="0"/>
              </a:rPr>
              <a:t> Develop Environmental Pathway Models</a:t>
            </a:r>
            <a:endParaRPr lang="en-US" sz="2000" dirty="0"/>
          </a:p>
        </p:txBody>
      </p:sp>
      <p:sp>
        <p:nvSpPr>
          <p:cNvPr id="5" name="Text Placeholder 4">
            <a:extLst>
              <a:ext uri="{FF2B5EF4-FFF2-40B4-BE49-F238E27FC236}">
                <a16:creationId xmlns:a16="http://schemas.microsoft.com/office/drawing/2014/main" id="{E5D33BB5-E2E0-7FB7-D80A-DD7E99CAC9CF}"/>
              </a:ext>
            </a:extLst>
          </p:cNvPr>
          <p:cNvSpPr>
            <a:spLocks noGrp="1"/>
          </p:cNvSpPr>
          <p:nvPr>
            <p:ph type="body" sz="quarter" idx="14"/>
          </p:nvPr>
        </p:nvSpPr>
        <p:spPr/>
        <p:txBody>
          <a:bodyPr/>
          <a:lstStyle/>
          <a:p>
            <a:r>
              <a:rPr lang="en-US" dirty="0"/>
              <a:t>RAMP Code Non-LWR Vision and Strategy</a:t>
            </a:r>
          </a:p>
        </p:txBody>
      </p:sp>
    </p:spTree>
    <p:extLst>
      <p:ext uri="{BB962C8B-B14F-4D97-AF65-F5344CB8AC3E}">
        <p14:creationId xmlns:p14="http://schemas.microsoft.com/office/powerpoint/2010/main" val="141209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58C1-DAB5-C3F7-8CAE-C0DACD8AE2D0}"/>
              </a:ext>
            </a:extLst>
          </p:cNvPr>
          <p:cNvSpPr>
            <a:spLocks noGrp="1"/>
          </p:cNvSpPr>
          <p:nvPr>
            <p:ph type="title"/>
          </p:nvPr>
        </p:nvSpPr>
        <p:spPr/>
        <p:txBody>
          <a:bodyPr/>
          <a:lstStyle/>
          <a:p>
            <a:r>
              <a:rPr lang="en-US" dirty="0"/>
              <a:t>NPP Licensing: </a:t>
            </a:r>
            <a:r>
              <a:rPr lang="en-US" sz="4000" dirty="0">
                <a:ln>
                  <a:solidFill>
                    <a:schemeClr val="tx1"/>
                  </a:solidFill>
                </a:ln>
                <a:solidFill>
                  <a:srgbClr val="FFFF00"/>
                </a:solidFill>
              </a:rPr>
              <a:t>SIERRA</a:t>
            </a:r>
            <a:endParaRPr lang="en-US" dirty="0"/>
          </a:p>
        </p:txBody>
      </p:sp>
      <p:sp>
        <p:nvSpPr>
          <p:cNvPr id="3" name="Content Placeholder 2">
            <a:extLst>
              <a:ext uri="{FF2B5EF4-FFF2-40B4-BE49-F238E27FC236}">
                <a16:creationId xmlns:a16="http://schemas.microsoft.com/office/drawing/2014/main" id="{279EC069-DF47-BC2F-D1C4-B0C7E4D44E2B}"/>
              </a:ext>
            </a:extLst>
          </p:cNvPr>
          <p:cNvSpPr>
            <a:spLocks noGrp="1"/>
          </p:cNvSpPr>
          <p:nvPr>
            <p:ph idx="1"/>
          </p:nvPr>
        </p:nvSpPr>
        <p:spPr>
          <a:xfrm>
            <a:off x="1948953" y="2079107"/>
            <a:ext cx="4680448" cy="2616895"/>
          </a:xfrm>
        </p:spPr>
        <p:txBody>
          <a:bodyPr>
            <a:normAutofit lnSpcReduction="10000"/>
          </a:bodyPr>
          <a:lstStyle/>
          <a:p>
            <a:r>
              <a:rPr lang="en-US" sz="1700" dirty="0">
                <a:latin typeface="Arial" panose="020B0604020202020204" pitchFamily="34" charset="0"/>
                <a:cs typeface="Arial" panose="020B0604020202020204" pitchFamily="34" charset="0"/>
              </a:rPr>
              <a:t>Software under active development which aims to combine multiple RAMP codes into one easy to use package. </a:t>
            </a:r>
          </a:p>
          <a:p>
            <a:r>
              <a:rPr lang="en-US" sz="1700" dirty="0">
                <a:latin typeface="Arial" panose="020B0604020202020204" pitchFamily="34" charset="0"/>
                <a:cs typeface="Arial" panose="020B0604020202020204" pitchFamily="34" charset="0"/>
              </a:rPr>
              <a:t>SIERRA-ATD is live!!!!</a:t>
            </a:r>
          </a:p>
          <a:p>
            <a:r>
              <a:rPr lang="en-US" sz="1700" dirty="0">
                <a:latin typeface="Arial" panose="020B0604020202020204" pitchFamily="34" charset="0"/>
                <a:cs typeface="Arial" panose="020B0604020202020204" pitchFamily="34" charset="0"/>
              </a:rPr>
              <a:t>Current efforts underway for SIERRA.</a:t>
            </a:r>
          </a:p>
          <a:p>
            <a:pPr lvl="1"/>
            <a:r>
              <a:rPr lang="en-US" sz="1700" dirty="0">
                <a:latin typeface="Arial" panose="020B0604020202020204" pitchFamily="34" charset="0"/>
                <a:cs typeface="Arial" panose="020B0604020202020204" pitchFamily="34" charset="0"/>
              </a:rPr>
              <a:t>Source Term</a:t>
            </a:r>
          </a:p>
          <a:p>
            <a:pPr lvl="1"/>
            <a:r>
              <a:rPr lang="en-US" sz="1700" dirty="0">
                <a:latin typeface="Arial" panose="020B0604020202020204" pitchFamily="34" charset="0"/>
                <a:cs typeface="Arial" panose="020B0604020202020204" pitchFamily="34" charset="0"/>
              </a:rPr>
              <a:t>Environmental</a:t>
            </a:r>
          </a:p>
          <a:p>
            <a:pPr lvl="1"/>
            <a:r>
              <a:rPr lang="en-US" sz="1700" dirty="0">
                <a:latin typeface="Arial" panose="020B0604020202020204" pitchFamily="34" charset="0"/>
                <a:cs typeface="Arial" panose="020B0604020202020204" pitchFamily="34" charset="0"/>
              </a:rPr>
              <a:t>Dose Coefficients</a:t>
            </a:r>
          </a:p>
          <a:p>
            <a:pPr lvl="1"/>
            <a:r>
              <a:rPr lang="en-US" sz="1700" dirty="0">
                <a:latin typeface="Arial" panose="020B0604020202020204" pitchFamily="34" charset="0"/>
                <a:cs typeface="Arial" panose="020B0604020202020204" pitchFamily="34" charset="0"/>
              </a:rPr>
              <a:t>Modification for </a:t>
            </a:r>
            <a:r>
              <a:rPr lang="en-US" sz="1700" b="1" dirty="0">
                <a:latin typeface="Arial" panose="020B0604020202020204" pitchFamily="34" charset="0"/>
                <a:cs typeface="Arial" panose="020B0604020202020204" pitchFamily="34" charset="0"/>
              </a:rPr>
              <a:t>Advanced reactors</a:t>
            </a:r>
          </a:p>
          <a:p>
            <a:endParaRPr lang="en-US" dirty="0"/>
          </a:p>
        </p:txBody>
      </p:sp>
      <p:sp>
        <p:nvSpPr>
          <p:cNvPr id="5" name="Title 2">
            <a:extLst>
              <a:ext uri="{FF2B5EF4-FFF2-40B4-BE49-F238E27FC236}">
                <a16:creationId xmlns:a16="http://schemas.microsoft.com/office/drawing/2014/main" id="{A958CCEB-F866-0105-A231-9BE2E81A3CE3}"/>
              </a:ext>
            </a:extLst>
          </p:cNvPr>
          <p:cNvSpPr txBox="1">
            <a:spLocks/>
          </p:cNvSpPr>
          <p:nvPr/>
        </p:nvSpPr>
        <p:spPr>
          <a:xfrm>
            <a:off x="7481049" y="580131"/>
            <a:ext cx="5522111" cy="1084411"/>
          </a:xfrm>
          <a:prstGeom prst="rect">
            <a:avLst/>
          </a:prstGeom>
        </p:spPr>
        <p:txBody>
          <a:bodyPr vert="horz" lIns="103632" tIns="51816" rIns="103632" bIns="51816"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267" b="1" dirty="0"/>
              <a:t>Software Integration for Environmental Radiological Release Assessments</a:t>
            </a:r>
          </a:p>
        </p:txBody>
      </p:sp>
      <p:pic>
        <p:nvPicPr>
          <p:cNvPr id="7" name="Content Placeholder 5">
            <a:extLst>
              <a:ext uri="{FF2B5EF4-FFF2-40B4-BE49-F238E27FC236}">
                <a16:creationId xmlns:a16="http://schemas.microsoft.com/office/drawing/2014/main" id="{E597C6B5-1176-4EE6-CA97-85B3DD2BE3F8}"/>
              </a:ext>
            </a:extLst>
          </p:cNvPr>
          <p:cNvPicPr>
            <a:picLocks noChangeAspect="1"/>
          </p:cNvPicPr>
          <p:nvPr/>
        </p:nvPicPr>
        <p:blipFill>
          <a:blip r:embed="rId3"/>
          <a:srcRect/>
          <a:stretch/>
        </p:blipFill>
        <p:spPr>
          <a:xfrm>
            <a:off x="3718126" y="4778029"/>
            <a:ext cx="1142102" cy="1585720"/>
          </a:xfrm>
          <a:prstGeom prst="rect">
            <a:avLst/>
          </a:prstGeom>
        </p:spPr>
      </p:pic>
      <p:sp>
        <p:nvSpPr>
          <p:cNvPr id="9" name="TextBox 8">
            <a:extLst>
              <a:ext uri="{FF2B5EF4-FFF2-40B4-BE49-F238E27FC236}">
                <a16:creationId xmlns:a16="http://schemas.microsoft.com/office/drawing/2014/main" id="{618BE1E7-8F8F-6D1F-C659-5C8FC35A999D}"/>
              </a:ext>
            </a:extLst>
          </p:cNvPr>
          <p:cNvSpPr txBox="1"/>
          <p:nvPr/>
        </p:nvSpPr>
        <p:spPr>
          <a:xfrm>
            <a:off x="3263714" y="6473179"/>
            <a:ext cx="2050926" cy="461665"/>
          </a:xfrm>
          <a:prstGeom prst="rect">
            <a:avLst/>
          </a:prstGeom>
          <a:noFill/>
        </p:spPr>
        <p:txBody>
          <a:bodyPr wrap="square" rtlCol="0">
            <a:spAutoFit/>
          </a:bodyPr>
          <a:lstStyle/>
          <a:p>
            <a:pPr algn="ctr"/>
            <a:r>
              <a:rPr lang="en-US" sz="1200" dirty="0"/>
              <a:t>Mr. Sam Edwards,</a:t>
            </a:r>
          </a:p>
          <a:p>
            <a:pPr algn="ctr"/>
            <a:r>
              <a:rPr lang="en-US" sz="1200" dirty="0"/>
              <a:t>Computer Scientist</a:t>
            </a:r>
          </a:p>
        </p:txBody>
      </p:sp>
      <p:pic>
        <p:nvPicPr>
          <p:cNvPr id="3074" name="Picture 2">
            <a:extLst>
              <a:ext uri="{FF2B5EF4-FFF2-40B4-BE49-F238E27FC236}">
                <a16:creationId xmlns:a16="http://schemas.microsoft.com/office/drawing/2014/main" id="{E40E9E9C-8E9D-AB10-66EF-17D78C3DD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300" y="1728512"/>
            <a:ext cx="5983607" cy="4975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708F4B-C56E-24B3-C430-D4192AC4F1FB}"/>
              </a:ext>
            </a:extLst>
          </p:cNvPr>
          <p:cNvPicPr>
            <a:picLocks noChangeAspect="1"/>
          </p:cNvPicPr>
          <p:nvPr/>
        </p:nvPicPr>
        <p:blipFill rotWithShape="1">
          <a:blip r:embed="rId5"/>
          <a:srcRect l="11206" r="14330" b="18978"/>
          <a:stretch/>
        </p:blipFill>
        <p:spPr>
          <a:xfrm>
            <a:off x="6119157" y="5252941"/>
            <a:ext cx="2715354" cy="1939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261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A23D-1226-4A60-B02F-901AB561655D}"/>
              </a:ext>
            </a:extLst>
          </p:cNvPr>
          <p:cNvSpPr>
            <a:spLocks noGrp="1"/>
          </p:cNvSpPr>
          <p:nvPr>
            <p:ph type="title"/>
          </p:nvPr>
        </p:nvSpPr>
        <p:spPr/>
        <p:txBody>
          <a:bodyPr/>
          <a:lstStyle/>
          <a:p>
            <a:r>
              <a:rPr lang="en-US" dirty="0"/>
              <a:t>A Warm Welcome</a:t>
            </a:r>
          </a:p>
        </p:txBody>
      </p:sp>
      <p:sp>
        <p:nvSpPr>
          <p:cNvPr id="3" name="Content Placeholder 2">
            <a:extLst>
              <a:ext uri="{FF2B5EF4-FFF2-40B4-BE49-F238E27FC236}">
                <a16:creationId xmlns:a16="http://schemas.microsoft.com/office/drawing/2014/main" id="{9CC19957-3B69-7275-43A0-F99174CD47DC}"/>
              </a:ext>
            </a:extLst>
          </p:cNvPr>
          <p:cNvSpPr>
            <a:spLocks noGrp="1"/>
          </p:cNvSpPr>
          <p:nvPr>
            <p:ph idx="1"/>
          </p:nvPr>
        </p:nvSpPr>
        <p:spPr>
          <a:xfrm>
            <a:off x="1139079" y="2046734"/>
            <a:ext cx="10200734" cy="4931516"/>
          </a:xfrm>
        </p:spPr>
        <p:txBody>
          <a:bodyPr>
            <a:normAutofit/>
          </a:bodyPr>
          <a:lstStyle/>
          <a:p>
            <a:r>
              <a:rPr lang="en-US" dirty="0"/>
              <a:t>Keep an eye out for our in-person RAMP team if you have any questions</a:t>
            </a:r>
          </a:p>
        </p:txBody>
      </p:sp>
      <p:pic>
        <p:nvPicPr>
          <p:cNvPr id="5" name="Picture 4">
            <a:extLst>
              <a:ext uri="{FF2B5EF4-FFF2-40B4-BE49-F238E27FC236}">
                <a16:creationId xmlns:a16="http://schemas.microsoft.com/office/drawing/2014/main" id="{18A96584-23A7-DE5E-09CA-27E3295F3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389" y="3886200"/>
            <a:ext cx="1888212" cy="2160000"/>
          </a:xfrm>
          <a:prstGeom prst="rect">
            <a:avLst/>
          </a:prstGeom>
        </p:spPr>
      </p:pic>
      <p:pic>
        <p:nvPicPr>
          <p:cNvPr id="7" name="Picture 6">
            <a:extLst>
              <a:ext uri="{FF2B5EF4-FFF2-40B4-BE49-F238E27FC236}">
                <a16:creationId xmlns:a16="http://schemas.microsoft.com/office/drawing/2014/main" id="{3B8F9B6B-4FA1-C5C9-0FD0-36F7BF919C59}"/>
              </a:ext>
            </a:extLst>
          </p:cNvPr>
          <p:cNvPicPr>
            <a:picLocks noChangeAspect="1"/>
          </p:cNvPicPr>
          <p:nvPr/>
        </p:nvPicPr>
        <p:blipFill>
          <a:blip r:embed="rId4">
            <a:extLst>
              <a:ext uri="{28A0092B-C50C-407E-A947-70E740481C1C}">
                <a14:useLocalDpi xmlns:a14="http://schemas.microsoft.com/office/drawing/2010/main" val="0"/>
              </a:ext>
            </a:extLst>
          </a:blip>
          <a:srcRect t="13417"/>
          <a:stretch/>
        </p:blipFill>
        <p:spPr>
          <a:xfrm>
            <a:off x="3840734" y="3886200"/>
            <a:ext cx="1871043" cy="2160000"/>
          </a:xfrm>
          <a:prstGeom prst="rect">
            <a:avLst/>
          </a:prstGeom>
        </p:spPr>
      </p:pic>
      <p:sp>
        <p:nvSpPr>
          <p:cNvPr id="8" name="TextBox 7">
            <a:extLst>
              <a:ext uri="{FF2B5EF4-FFF2-40B4-BE49-F238E27FC236}">
                <a16:creationId xmlns:a16="http://schemas.microsoft.com/office/drawing/2014/main" id="{80B274BF-64CF-99C0-F0C9-90A5D00F7AB9}"/>
              </a:ext>
            </a:extLst>
          </p:cNvPr>
          <p:cNvSpPr txBox="1"/>
          <p:nvPr/>
        </p:nvSpPr>
        <p:spPr>
          <a:xfrm>
            <a:off x="1778342" y="6015430"/>
            <a:ext cx="877035" cy="369332"/>
          </a:xfrm>
          <a:prstGeom prst="rect">
            <a:avLst/>
          </a:prstGeom>
          <a:noFill/>
        </p:spPr>
        <p:txBody>
          <a:bodyPr wrap="none" rtlCol="0">
            <a:spAutoFit/>
          </a:bodyPr>
          <a:lstStyle/>
          <a:p>
            <a:r>
              <a:rPr lang="en-CA" dirty="0"/>
              <a:t>Verena</a:t>
            </a:r>
          </a:p>
        </p:txBody>
      </p:sp>
      <p:sp>
        <p:nvSpPr>
          <p:cNvPr id="9" name="TextBox 8">
            <a:extLst>
              <a:ext uri="{FF2B5EF4-FFF2-40B4-BE49-F238E27FC236}">
                <a16:creationId xmlns:a16="http://schemas.microsoft.com/office/drawing/2014/main" id="{9B003F90-8603-EB08-C730-2AD74BD20D3B}"/>
              </a:ext>
            </a:extLst>
          </p:cNvPr>
          <p:cNvSpPr txBox="1"/>
          <p:nvPr/>
        </p:nvSpPr>
        <p:spPr>
          <a:xfrm>
            <a:off x="4207362" y="6015430"/>
            <a:ext cx="1104533" cy="369332"/>
          </a:xfrm>
          <a:prstGeom prst="rect">
            <a:avLst/>
          </a:prstGeom>
          <a:noFill/>
        </p:spPr>
        <p:txBody>
          <a:bodyPr wrap="none" rtlCol="0">
            <a:spAutoFit/>
          </a:bodyPr>
          <a:lstStyle/>
          <a:p>
            <a:r>
              <a:rPr lang="en-CA" dirty="0"/>
              <a:t>Courtney</a:t>
            </a:r>
          </a:p>
        </p:txBody>
      </p:sp>
      <p:sp>
        <p:nvSpPr>
          <p:cNvPr id="10" name="TextBox 9">
            <a:extLst>
              <a:ext uri="{FF2B5EF4-FFF2-40B4-BE49-F238E27FC236}">
                <a16:creationId xmlns:a16="http://schemas.microsoft.com/office/drawing/2014/main" id="{77BE14C5-3D50-2528-6686-6D6180B90C0D}"/>
              </a:ext>
            </a:extLst>
          </p:cNvPr>
          <p:cNvSpPr txBox="1"/>
          <p:nvPr/>
        </p:nvSpPr>
        <p:spPr>
          <a:xfrm>
            <a:off x="6690803" y="6015430"/>
            <a:ext cx="1193404" cy="369332"/>
          </a:xfrm>
          <a:prstGeom prst="rect">
            <a:avLst/>
          </a:prstGeom>
          <a:noFill/>
        </p:spPr>
        <p:txBody>
          <a:bodyPr wrap="none" rtlCol="0">
            <a:spAutoFit/>
          </a:bodyPr>
          <a:lstStyle/>
          <a:p>
            <a:r>
              <a:rPr lang="en-CA" dirty="0"/>
              <a:t>Stephanie</a:t>
            </a:r>
          </a:p>
        </p:txBody>
      </p:sp>
      <p:sp>
        <p:nvSpPr>
          <p:cNvPr id="11" name="TextBox 10">
            <a:extLst>
              <a:ext uri="{FF2B5EF4-FFF2-40B4-BE49-F238E27FC236}">
                <a16:creationId xmlns:a16="http://schemas.microsoft.com/office/drawing/2014/main" id="{54CE4F61-1EBB-72A0-185C-E551759FD13B}"/>
              </a:ext>
            </a:extLst>
          </p:cNvPr>
          <p:cNvSpPr txBox="1"/>
          <p:nvPr/>
        </p:nvSpPr>
        <p:spPr>
          <a:xfrm>
            <a:off x="9504738" y="6015430"/>
            <a:ext cx="705642" cy="369332"/>
          </a:xfrm>
          <a:prstGeom prst="rect">
            <a:avLst/>
          </a:prstGeom>
          <a:noFill/>
        </p:spPr>
        <p:txBody>
          <a:bodyPr wrap="none" rtlCol="0">
            <a:spAutoFit/>
          </a:bodyPr>
          <a:lstStyle/>
          <a:p>
            <a:r>
              <a:rPr lang="en-CA" dirty="0"/>
              <a:t>Brian</a:t>
            </a:r>
          </a:p>
        </p:txBody>
      </p:sp>
      <p:pic>
        <p:nvPicPr>
          <p:cNvPr id="6" name="Picture 5">
            <a:extLst>
              <a:ext uri="{FF2B5EF4-FFF2-40B4-BE49-F238E27FC236}">
                <a16:creationId xmlns:a16="http://schemas.microsoft.com/office/drawing/2014/main" id="{AF416890-9BBA-4388-688A-8C14BF5C2A45}"/>
              </a:ext>
            </a:extLst>
          </p:cNvPr>
          <p:cNvPicPr>
            <a:picLocks noChangeAspect="1"/>
          </p:cNvPicPr>
          <p:nvPr/>
        </p:nvPicPr>
        <p:blipFill>
          <a:blip r:embed="rId5"/>
          <a:srcRect b="9216"/>
          <a:stretch/>
        </p:blipFill>
        <p:spPr>
          <a:xfrm>
            <a:off x="6319244" y="3886200"/>
            <a:ext cx="1912367" cy="2160000"/>
          </a:xfrm>
          <a:prstGeom prst="rect">
            <a:avLst/>
          </a:prstGeom>
        </p:spPr>
      </p:pic>
      <p:pic>
        <p:nvPicPr>
          <p:cNvPr id="14" name="Picture 13">
            <a:extLst>
              <a:ext uri="{FF2B5EF4-FFF2-40B4-BE49-F238E27FC236}">
                <a16:creationId xmlns:a16="http://schemas.microsoft.com/office/drawing/2014/main" id="{E86626CA-2007-4B84-987F-8300C0683FA7}"/>
              </a:ext>
            </a:extLst>
          </p:cNvPr>
          <p:cNvPicPr>
            <a:picLocks noChangeAspect="1"/>
          </p:cNvPicPr>
          <p:nvPr/>
        </p:nvPicPr>
        <p:blipFill>
          <a:blip r:embed="rId6"/>
          <a:stretch>
            <a:fillRect/>
          </a:stretch>
        </p:blipFill>
        <p:spPr>
          <a:xfrm>
            <a:off x="8839078" y="3886200"/>
            <a:ext cx="1893268" cy="2160000"/>
          </a:xfrm>
          <a:prstGeom prst="rect">
            <a:avLst/>
          </a:prstGeom>
        </p:spPr>
      </p:pic>
      <p:pic>
        <p:nvPicPr>
          <p:cNvPr id="1026" name="Picture 2">
            <a:extLst>
              <a:ext uri="{FF2B5EF4-FFF2-40B4-BE49-F238E27FC236}">
                <a16:creationId xmlns:a16="http://schemas.microsoft.com/office/drawing/2014/main" id="{90AD7762-1890-39E5-7160-D1404BE73A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77" b="19649"/>
          <a:stretch/>
        </p:blipFill>
        <p:spPr bwMode="auto">
          <a:xfrm>
            <a:off x="11339813" y="3886200"/>
            <a:ext cx="1887835" cy="21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3693A8-4793-F6C1-2A1C-282FE10891F7}"/>
              </a:ext>
            </a:extLst>
          </p:cNvPr>
          <p:cNvSpPr txBox="1"/>
          <p:nvPr/>
        </p:nvSpPr>
        <p:spPr>
          <a:xfrm>
            <a:off x="11830911" y="6015430"/>
            <a:ext cx="1129284" cy="369332"/>
          </a:xfrm>
          <a:prstGeom prst="rect">
            <a:avLst/>
          </a:prstGeom>
          <a:noFill/>
        </p:spPr>
        <p:txBody>
          <a:bodyPr wrap="none" rtlCol="0">
            <a:spAutoFit/>
          </a:bodyPr>
          <a:lstStyle/>
          <a:p>
            <a:r>
              <a:rPr lang="en-CA" dirty="0"/>
              <a:t>Charlotte</a:t>
            </a:r>
          </a:p>
        </p:txBody>
      </p:sp>
    </p:spTree>
    <p:extLst>
      <p:ext uri="{BB962C8B-B14F-4D97-AF65-F5344CB8AC3E}">
        <p14:creationId xmlns:p14="http://schemas.microsoft.com/office/powerpoint/2010/main" val="3935733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F89D-B8B0-2371-47F9-0236C9FD70A0}"/>
              </a:ext>
            </a:extLst>
          </p:cNvPr>
          <p:cNvSpPr>
            <a:spLocks noGrp="1"/>
          </p:cNvSpPr>
          <p:nvPr>
            <p:ph type="title"/>
          </p:nvPr>
        </p:nvSpPr>
        <p:spPr/>
        <p:txBody>
          <a:bodyPr/>
          <a:lstStyle/>
          <a:p>
            <a:r>
              <a:rPr lang="en-US" dirty="0"/>
              <a:t>NRC Advanced Reactor Readiness:</a:t>
            </a:r>
          </a:p>
        </p:txBody>
      </p:sp>
      <p:sp>
        <p:nvSpPr>
          <p:cNvPr id="3" name="Content Placeholder 2">
            <a:extLst>
              <a:ext uri="{FF2B5EF4-FFF2-40B4-BE49-F238E27FC236}">
                <a16:creationId xmlns:a16="http://schemas.microsoft.com/office/drawing/2014/main" id="{62F0AFE4-FCC6-E99B-66EF-149EF75C3903}"/>
              </a:ext>
            </a:extLst>
          </p:cNvPr>
          <p:cNvSpPr>
            <a:spLocks noGrp="1"/>
          </p:cNvSpPr>
          <p:nvPr>
            <p:ph idx="1"/>
          </p:nvPr>
        </p:nvSpPr>
        <p:spPr/>
        <p:txBody>
          <a:bodyPr>
            <a:normAutofit lnSpcReduction="10000"/>
          </a:bodyPr>
          <a:lstStyle/>
          <a:p>
            <a:r>
              <a:rPr lang="en-US" dirty="0"/>
              <a:t>Morning session:</a:t>
            </a:r>
          </a:p>
          <a:p>
            <a:pPr lvl="1"/>
            <a:r>
              <a:rPr lang="en-US" dirty="0"/>
              <a:t>Overview of Advanced Reactor Readiness Activities</a:t>
            </a:r>
          </a:p>
          <a:p>
            <a:r>
              <a:rPr lang="en-US" dirty="0"/>
              <a:t>Environmental Session:</a:t>
            </a:r>
          </a:p>
          <a:p>
            <a:pPr lvl="1"/>
            <a:r>
              <a:rPr lang="en-US" dirty="0"/>
              <a:t>Draft New Reactor Generic EIS and Proposed Rule</a:t>
            </a:r>
          </a:p>
          <a:p>
            <a:r>
              <a:rPr lang="en-US" dirty="0"/>
              <a:t>Radiation Protection Session:</a:t>
            </a:r>
          </a:p>
          <a:p>
            <a:pPr lvl="1"/>
            <a:r>
              <a:rPr lang="en-US" dirty="0"/>
              <a:t>KI Pills, Nanoparticles and MACCS Code Development for Advanced Reactors</a:t>
            </a:r>
          </a:p>
          <a:p>
            <a:r>
              <a:rPr lang="en-US" dirty="0"/>
              <a:t>Emergency Planning:</a:t>
            </a:r>
          </a:p>
          <a:p>
            <a:pPr lvl="1"/>
            <a:r>
              <a:rPr lang="en-US" dirty="0"/>
              <a:t>EP for Small Modular Reactors</a:t>
            </a:r>
          </a:p>
          <a:p>
            <a:pPr lvl="1"/>
            <a:endParaRPr lang="en-US" dirty="0"/>
          </a:p>
          <a:p>
            <a:pPr marL="198128" indent="0">
              <a:buNone/>
            </a:pPr>
            <a:endParaRPr lang="en-US" dirty="0"/>
          </a:p>
        </p:txBody>
      </p:sp>
    </p:spTree>
    <p:extLst>
      <p:ext uri="{BB962C8B-B14F-4D97-AF65-F5344CB8AC3E}">
        <p14:creationId xmlns:p14="http://schemas.microsoft.com/office/powerpoint/2010/main" val="1533795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5D9-ABBB-6F66-6CFC-84191EF114AD}"/>
              </a:ext>
            </a:extLst>
          </p:cNvPr>
          <p:cNvSpPr>
            <a:spLocks noGrp="1"/>
          </p:cNvSpPr>
          <p:nvPr>
            <p:ph type="ctrTitle"/>
          </p:nvPr>
        </p:nvSpPr>
        <p:spPr>
          <a:xfrm>
            <a:off x="972348" y="3424290"/>
            <a:ext cx="6708612" cy="923816"/>
          </a:xfrm>
        </p:spPr>
        <p:txBody>
          <a:bodyPr>
            <a:normAutofit fontScale="90000"/>
          </a:bodyPr>
          <a:lstStyle/>
          <a:p>
            <a:r>
              <a:rPr lang="en-US" dirty="0"/>
              <a:t>Next: </a:t>
            </a:r>
            <a:br>
              <a:rPr lang="en-US" dirty="0"/>
            </a:br>
            <a:r>
              <a:rPr lang="en-US" dirty="0"/>
              <a:t>Overview of the Week</a:t>
            </a:r>
          </a:p>
        </p:txBody>
      </p:sp>
    </p:spTree>
    <p:extLst>
      <p:ext uri="{BB962C8B-B14F-4D97-AF65-F5344CB8AC3E}">
        <p14:creationId xmlns:p14="http://schemas.microsoft.com/office/powerpoint/2010/main" val="1365202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527-BFBA-E7A2-F401-09A736AEFA18}"/>
              </a:ext>
            </a:extLst>
          </p:cNvPr>
          <p:cNvSpPr>
            <a:spLocks noGrp="1"/>
          </p:cNvSpPr>
          <p:nvPr>
            <p:ph type="ctrTitle"/>
          </p:nvPr>
        </p:nvSpPr>
        <p:spPr/>
        <p:txBody>
          <a:bodyPr/>
          <a:lstStyle/>
          <a:p>
            <a:r>
              <a:rPr lang="en-US" dirty="0"/>
              <a:t>Overview of the Week / Symposium</a:t>
            </a:r>
          </a:p>
        </p:txBody>
      </p:sp>
      <p:sp>
        <p:nvSpPr>
          <p:cNvPr id="3" name="Subtitle 2">
            <a:extLst>
              <a:ext uri="{FF2B5EF4-FFF2-40B4-BE49-F238E27FC236}">
                <a16:creationId xmlns:a16="http://schemas.microsoft.com/office/drawing/2014/main" id="{C9314680-B850-00F3-20ED-CDC18542B1AB}"/>
              </a:ext>
            </a:extLst>
          </p:cNvPr>
          <p:cNvSpPr>
            <a:spLocks noGrp="1"/>
          </p:cNvSpPr>
          <p:nvPr>
            <p:ph type="subTitle" idx="1"/>
          </p:nvPr>
        </p:nvSpPr>
        <p:spPr/>
        <p:txBody>
          <a:bodyPr/>
          <a:lstStyle/>
          <a:p>
            <a:r>
              <a:rPr lang="en-US" dirty="0"/>
              <a:t>CNSC RAMP Organizing Team</a:t>
            </a:r>
          </a:p>
        </p:txBody>
      </p:sp>
      <p:sp>
        <p:nvSpPr>
          <p:cNvPr id="4" name="Text Placeholder 3">
            <a:extLst>
              <a:ext uri="{FF2B5EF4-FFF2-40B4-BE49-F238E27FC236}">
                <a16:creationId xmlns:a16="http://schemas.microsoft.com/office/drawing/2014/main" id="{12D72517-0DC5-685B-55E9-818622F9AE22}"/>
              </a:ext>
            </a:extLst>
          </p:cNvPr>
          <p:cNvSpPr>
            <a:spLocks noGrp="1"/>
          </p:cNvSpPr>
          <p:nvPr>
            <p:ph type="body" sz="quarter" idx="10"/>
          </p:nvPr>
        </p:nvSpPr>
        <p:spPr/>
        <p:txBody>
          <a:bodyPr/>
          <a:lstStyle/>
          <a:p>
            <a:r>
              <a:rPr lang="en-US" dirty="0"/>
              <a:t>Courtney MacDonald &amp; Verena Sesin</a:t>
            </a:r>
          </a:p>
        </p:txBody>
      </p:sp>
      <p:sp>
        <p:nvSpPr>
          <p:cNvPr id="5" name="Text Placeholder 4">
            <a:extLst>
              <a:ext uri="{FF2B5EF4-FFF2-40B4-BE49-F238E27FC236}">
                <a16:creationId xmlns:a16="http://schemas.microsoft.com/office/drawing/2014/main" id="{F4FC37E5-EBDB-D364-AEE3-1DBCF51777A2}"/>
              </a:ext>
            </a:extLst>
          </p:cNvPr>
          <p:cNvSpPr>
            <a:spLocks noGrp="1"/>
          </p:cNvSpPr>
          <p:nvPr>
            <p:ph type="body" sz="quarter" idx="13"/>
          </p:nvPr>
        </p:nvSpPr>
        <p:spPr/>
        <p:txBody>
          <a:bodyPr/>
          <a:lstStyle/>
          <a:p>
            <a:r>
              <a:rPr lang="en-US" dirty="0"/>
              <a:t>May 13</a:t>
            </a:r>
          </a:p>
        </p:txBody>
      </p:sp>
    </p:spTree>
    <p:extLst>
      <p:ext uri="{BB962C8B-B14F-4D97-AF65-F5344CB8AC3E}">
        <p14:creationId xmlns:p14="http://schemas.microsoft.com/office/powerpoint/2010/main" val="3243861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4E57-2BCA-CD2F-00B8-1149EDAC9D2B}"/>
              </a:ext>
            </a:extLst>
          </p:cNvPr>
          <p:cNvSpPr>
            <a:spLocks noGrp="1"/>
          </p:cNvSpPr>
          <p:nvPr>
            <p:ph type="title"/>
          </p:nvPr>
        </p:nvSpPr>
        <p:spPr/>
        <p:txBody>
          <a:bodyPr/>
          <a:lstStyle/>
          <a:p>
            <a:r>
              <a:rPr lang="en-CA" dirty="0"/>
              <a:t>Technical Symposium: Schedule at a Glance</a:t>
            </a:r>
          </a:p>
        </p:txBody>
      </p:sp>
      <p:pic>
        <p:nvPicPr>
          <p:cNvPr id="5" name="Picture 4">
            <a:extLst>
              <a:ext uri="{FF2B5EF4-FFF2-40B4-BE49-F238E27FC236}">
                <a16:creationId xmlns:a16="http://schemas.microsoft.com/office/drawing/2014/main" id="{A177C965-D348-9F0C-49E5-C86488BCF9A1}"/>
              </a:ext>
            </a:extLst>
          </p:cNvPr>
          <p:cNvPicPr>
            <a:picLocks noChangeAspect="1"/>
          </p:cNvPicPr>
          <p:nvPr/>
        </p:nvPicPr>
        <p:blipFill>
          <a:blip r:embed="rId3"/>
          <a:srcRect t="315" b="19528"/>
          <a:stretch/>
        </p:blipFill>
        <p:spPr>
          <a:xfrm>
            <a:off x="1638584" y="1613041"/>
            <a:ext cx="9539699" cy="4922191"/>
          </a:xfrm>
          <a:prstGeom prst="rect">
            <a:avLst/>
          </a:prstGeom>
        </p:spPr>
      </p:pic>
      <p:pic>
        <p:nvPicPr>
          <p:cNvPr id="6" name="Graphic 5" descr="Badge 1 with solid fill">
            <a:extLst>
              <a:ext uri="{FF2B5EF4-FFF2-40B4-BE49-F238E27FC236}">
                <a16:creationId xmlns:a16="http://schemas.microsoft.com/office/drawing/2014/main" id="{C98ED465-73E5-1919-65EA-381F93134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8824" y="2443166"/>
            <a:ext cx="360000" cy="360000"/>
          </a:xfrm>
          <a:prstGeom prst="rect">
            <a:avLst/>
          </a:prstGeom>
        </p:spPr>
      </p:pic>
      <p:pic>
        <p:nvPicPr>
          <p:cNvPr id="7" name="Graphic 6" descr="Badge 1 with solid fill">
            <a:extLst>
              <a:ext uri="{FF2B5EF4-FFF2-40B4-BE49-F238E27FC236}">
                <a16:creationId xmlns:a16="http://schemas.microsoft.com/office/drawing/2014/main" id="{7FA29016-5E8D-4FB7-E3DB-E2C71B1A55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1648" y="5724248"/>
            <a:ext cx="360000" cy="360000"/>
          </a:xfrm>
          <a:prstGeom prst="rect">
            <a:avLst/>
          </a:prstGeom>
        </p:spPr>
      </p:pic>
      <p:pic>
        <p:nvPicPr>
          <p:cNvPr id="8" name="Graphic 7" descr="Badge 1 with solid fill">
            <a:extLst>
              <a:ext uri="{FF2B5EF4-FFF2-40B4-BE49-F238E27FC236}">
                <a16:creationId xmlns:a16="http://schemas.microsoft.com/office/drawing/2014/main" id="{CC123C4F-965F-4BBE-6320-1E5640CEF1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9016" y="1613041"/>
            <a:ext cx="360000" cy="360000"/>
          </a:xfrm>
          <a:prstGeom prst="rect">
            <a:avLst/>
          </a:prstGeom>
        </p:spPr>
      </p:pic>
      <p:sp>
        <p:nvSpPr>
          <p:cNvPr id="9" name="TextBox 8">
            <a:extLst>
              <a:ext uri="{FF2B5EF4-FFF2-40B4-BE49-F238E27FC236}">
                <a16:creationId xmlns:a16="http://schemas.microsoft.com/office/drawing/2014/main" id="{19E993E6-4193-AA6F-9370-F99AF01D1A79}"/>
              </a:ext>
            </a:extLst>
          </p:cNvPr>
          <p:cNvSpPr txBox="1"/>
          <p:nvPr/>
        </p:nvSpPr>
        <p:spPr>
          <a:xfrm>
            <a:off x="12179016" y="1613041"/>
            <a:ext cx="990079" cy="369332"/>
          </a:xfrm>
          <a:prstGeom prst="rect">
            <a:avLst/>
          </a:prstGeom>
          <a:noFill/>
        </p:spPr>
        <p:txBody>
          <a:bodyPr wrap="none" rtlCol="0">
            <a:spAutoFit/>
          </a:bodyPr>
          <a:lstStyle/>
          <a:p>
            <a:r>
              <a:rPr lang="en-CA" dirty="0"/>
              <a:t>1</a:t>
            </a:r>
            <a:r>
              <a:rPr lang="en-CA" baseline="30000" dirty="0"/>
              <a:t>st</a:t>
            </a:r>
            <a:r>
              <a:rPr lang="en-CA" dirty="0"/>
              <a:t> Floor</a:t>
            </a:r>
          </a:p>
        </p:txBody>
      </p:sp>
      <p:pic>
        <p:nvPicPr>
          <p:cNvPr id="10" name="Graphic 9" descr="Badge 1 with solid fill">
            <a:extLst>
              <a:ext uri="{FF2B5EF4-FFF2-40B4-BE49-F238E27FC236}">
                <a16:creationId xmlns:a16="http://schemas.microsoft.com/office/drawing/2014/main" id="{F5AABAE0-3263-0AD2-110D-29FD71CA03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6001" y="5329801"/>
            <a:ext cx="360000" cy="360000"/>
          </a:xfrm>
          <a:prstGeom prst="rect">
            <a:avLst/>
          </a:prstGeom>
        </p:spPr>
      </p:pic>
      <p:pic>
        <p:nvPicPr>
          <p:cNvPr id="11" name="Graphic 10" descr="Badge 1 with solid fill">
            <a:extLst>
              <a:ext uri="{FF2B5EF4-FFF2-40B4-BE49-F238E27FC236}">
                <a16:creationId xmlns:a16="http://schemas.microsoft.com/office/drawing/2014/main" id="{DD8E0A55-CB4B-D077-5E5C-07CEAAF9B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3718" y="4064170"/>
            <a:ext cx="360000" cy="360000"/>
          </a:xfrm>
          <a:prstGeom prst="rect">
            <a:avLst/>
          </a:prstGeom>
        </p:spPr>
      </p:pic>
      <p:pic>
        <p:nvPicPr>
          <p:cNvPr id="12" name="Graphic 11" descr="Badge 1 with solid fill">
            <a:extLst>
              <a:ext uri="{FF2B5EF4-FFF2-40B4-BE49-F238E27FC236}">
                <a16:creationId xmlns:a16="http://schemas.microsoft.com/office/drawing/2014/main" id="{8C54B1F3-3378-7A78-B11B-E38413F35F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9225" y="3668144"/>
            <a:ext cx="360000" cy="360000"/>
          </a:xfrm>
          <a:prstGeom prst="rect">
            <a:avLst/>
          </a:prstGeom>
        </p:spPr>
      </p:pic>
      <p:pic>
        <p:nvPicPr>
          <p:cNvPr id="13" name="Graphic 12" descr="Badge 1 with solid fill">
            <a:extLst>
              <a:ext uri="{FF2B5EF4-FFF2-40B4-BE49-F238E27FC236}">
                <a16:creationId xmlns:a16="http://schemas.microsoft.com/office/drawing/2014/main" id="{93F21021-24CC-45F7-CD8B-ACB8495AF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3718" y="2855543"/>
            <a:ext cx="360000" cy="360000"/>
          </a:xfrm>
          <a:prstGeom prst="rect">
            <a:avLst/>
          </a:prstGeom>
        </p:spPr>
      </p:pic>
      <p:pic>
        <p:nvPicPr>
          <p:cNvPr id="14" name="Graphic 13" descr="Badge 1 with solid fill">
            <a:extLst>
              <a:ext uri="{FF2B5EF4-FFF2-40B4-BE49-F238E27FC236}">
                <a16:creationId xmlns:a16="http://schemas.microsoft.com/office/drawing/2014/main" id="{D1E3E8DC-8D05-F86A-12EE-22D21F428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6636" y="2075613"/>
            <a:ext cx="360000" cy="360000"/>
          </a:xfrm>
          <a:prstGeom prst="rect">
            <a:avLst/>
          </a:prstGeom>
        </p:spPr>
      </p:pic>
    </p:spTree>
    <p:extLst>
      <p:ext uri="{BB962C8B-B14F-4D97-AF65-F5344CB8AC3E}">
        <p14:creationId xmlns:p14="http://schemas.microsoft.com/office/powerpoint/2010/main" val="4179039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F889D-96AB-9E5B-E428-64437E093A3A}"/>
              </a:ext>
            </a:extLst>
          </p:cNvPr>
          <p:cNvPicPr>
            <a:picLocks noChangeAspect="1"/>
          </p:cNvPicPr>
          <p:nvPr/>
        </p:nvPicPr>
        <p:blipFill>
          <a:blip r:embed="rId3"/>
          <a:srcRect b="92478"/>
          <a:stretch/>
        </p:blipFill>
        <p:spPr>
          <a:xfrm>
            <a:off x="1638584" y="1613041"/>
            <a:ext cx="9293119" cy="493161"/>
          </a:xfrm>
          <a:prstGeom prst="rect">
            <a:avLst/>
          </a:prstGeom>
        </p:spPr>
      </p:pic>
      <p:sp>
        <p:nvSpPr>
          <p:cNvPr id="2" name="Title 1">
            <a:extLst>
              <a:ext uri="{FF2B5EF4-FFF2-40B4-BE49-F238E27FC236}">
                <a16:creationId xmlns:a16="http://schemas.microsoft.com/office/drawing/2014/main" id="{34CD4E57-2BCA-CD2F-00B8-1149EDAC9D2B}"/>
              </a:ext>
            </a:extLst>
          </p:cNvPr>
          <p:cNvSpPr>
            <a:spLocks noGrp="1"/>
          </p:cNvSpPr>
          <p:nvPr>
            <p:ph type="title"/>
          </p:nvPr>
        </p:nvSpPr>
        <p:spPr/>
        <p:txBody>
          <a:bodyPr/>
          <a:lstStyle/>
          <a:p>
            <a:r>
              <a:rPr lang="en-CA" dirty="0"/>
              <a:t>Training: Schedule at a Glance</a:t>
            </a:r>
          </a:p>
        </p:txBody>
      </p:sp>
      <p:pic>
        <p:nvPicPr>
          <p:cNvPr id="4" name="Picture 3">
            <a:extLst>
              <a:ext uri="{FF2B5EF4-FFF2-40B4-BE49-F238E27FC236}">
                <a16:creationId xmlns:a16="http://schemas.microsoft.com/office/drawing/2014/main" id="{A11A2A92-6D6B-2DA1-E89E-737053891CAD}"/>
              </a:ext>
            </a:extLst>
          </p:cNvPr>
          <p:cNvPicPr>
            <a:picLocks noChangeAspect="1"/>
          </p:cNvPicPr>
          <p:nvPr/>
        </p:nvPicPr>
        <p:blipFill>
          <a:blip r:embed="rId3"/>
          <a:srcRect t="24628" b="27"/>
          <a:stretch/>
        </p:blipFill>
        <p:spPr>
          <a:xfrm>
            <a:off x="1638584" y="2066953"/>
            <a:ext cx="9293119" cy="4940021"/>
          </a:xfrm>
          <a:prstGeom prst="rect">
            <a:avLst/>
          </a:prstGeom>
        </p:spPr>
      </p:pic>
      <p:pic>
        <p:nvPicPr>
          <p:cNvPr id="14" name="Graphic 13" descr="Badge 1 with solid fill">
            <a:extLst>
              <a:ext uri="{FF2B5EF4-FFF2-40B4-BE49-F238E27FC236}">
                <a16:creationId xmlns:a16="http://schemas.microsoft.com/office/drawing/2014/main" id="{28D5E30D-6605-CE01-7625-07E4B03E5E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7994" y="6600972"/>
            <a:ext cx="360000" cy="360000"/>
          </a:xfrm>
          <a:prstGeom prst="rect">
            <a:avLst/>
          </a:prstGeom>
        </p:spPr>
      </p:pic>
      <p:pic>
        <p:nvPicPr>
          <p:cNvPr id="15" name="Graphic 14" descr="Badge 1 with solid fill">
            <a:extLst>
              <a:ext uri="{FF2B5EF4-FFF2-40B4-BE49-F238E27FC236}">
                <a16:creationId xmlns:a16="http://schemas.microsoft.com/office/drawing/2014/main" id="{A40A3906-003B-6C02-DE8D-7C43337A43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8788" y="6194970"/>
            <a:ext cx="360000" cy="360000"/>
          </a:xfrm>
          <a:prstGeom prst="rect">
            <a:avLst/>
          </a:prstGeom>
        </p:spPr>
      </p:pic>
      <p:pic>
        <p:nvPicPr>
          <p:cNvPr id="16" name="Graphic 15" descr="Badge 1 with solid fill">
            <a:extLst>
              <a:ext uri="{FF2B5EF4-FFF2-40B4-BE49-F238E27FC236}">
                <a16:creationId xmlns:a16="http://schemas.microsoft.com/office/drawing/2014/main" id="{81B2EB60-D31C-3E42-B88E-63463AF02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7806" y="5343894"/>
            <a:ext cx="360000" cy="360000"/>
          </a:xfrm>
          <a:prstGeom prst="rect">
            <a:avLst/>
          </a:prstGeom>
        </p:spPr>
      </p:pic>
      <p:pic>
        <p:nvPicPr>
          <p:cNvPr id="17" name="Graphic 16" descr="Badge 1 with solid fill">
            <a:extLst>
              <a:ext uri="{FF2B5EF4-FFF2-40B4-BE49-F238E27FC236}">
                <a16:creationId xmlns:a16="http://schemas.microsoft.com/office/drawing/2014/main" id="{893A727D-3305-8DCB-F1B1-0EBAD2A727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7752" y="4945792"/>
            <a:ext cx="360000" cy="360000"/>
          </a:xfrm>
          <a:prstGeom prst="rect">
            <a:avLst/>
          </a:prstGeom>
        </p:spPr>
      </p:pic>
      <p:pic>
        <p:nvPicPr>
          <p:cNvPr id="18" name="Graphic 17" descr="Badge 1 with solid fill">
            <a:extLst>
              <a:ext uri="{FF2B5EF4-FFF2-40B4-BE49-F238E27FC236}">
                <a16:creationId xmlns:a16="http://schemas.microsoft.com/office/drawing/2014/main" id="{449DB28F-6FB6-CA09-37AB-3404B6EC80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7994" y="4156898"/>
            <a:ext cx="360000" cy="360000"/>
          </a:xfrm>
          <a:prstGeom prst="rect">
            <a:avLst/>
          </a:prstGeom>
        </p:spPr>
      </p:pic>
      <p:pic>
        <p:nvPicPr>
          <p:cNvPr id="19" name="Graphic 18" descr="Badge 1 with solid fill">
            <a:extLst>
              <a:ext uri="{FF2B5EF4-FFF2-40B4-BE49-F238E27FC236}">
                <a16:creationId xmlns:a16="http://schemas.microsoft.com/office/drawing/2014/main" id="{B265B949-8448-954F-5367-2F5B81623D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2953" y="2512603"/>
            <a:ext cx="360000" cy="360000"/>
          </a:xfrm>
          <a:prstGeom prst="rect">
            <a:avLst/>
          </a:prstGeom>
        </p:spPr>
      </p:pic>
      <p:pic>
        <p:nvPicPr>
          <p:cNvPr id="20" name="Graphic 19" descr="Badge 1 with solid fill">
            <a:extLst>
              <a:ext uri="{FF2B5EF4-FFF2-40B4-BE49-F238E27FC236}">
                <a16:creationId xmlns:a16="http://schemas.microsoft.com/office/drawing/2014/main" id="{3D44BD0F-6113-3D17-E5AB-D7336EDAB3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9848" y="2107022"/>
            <a:ext cx="360000" cy="360000"/>
          </a:xfrm>
          <a:prstGeom prst="rect">
            <a:avLst/>
          </a:prstGeom>
        </p:spPr>
      </p:pic>
      <p:pic>
        <p:nvPicPr>
          <p:cNvPr id="21" name="Graphic 20" descr="Badge 1 with solid fill">
            <a:extLst>
              <a:ext uri="{FF2B5EF4-FFF2-40B4-BE49-F238E27FC236}">
                <a16:creationId xmlns:a16="http://schemas.microsoft.com/office/drawing/2014/main" id="{C184C59A-6906-629C-F88A-6B62BF72F3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9029" y="2104003"/>
            <a:ext cx="360000" cy="360000"/>
          </a:xfrm>
          <a:prstGeom prst="rect">
            <a:avLst/>
          </a:prstGeom>
        </p:spPr>
      </p:pic>
      <p:pic>
        <p:nvPicPr>
          <p:cNvPr id="26" name="Graphic 25" descr="Badge 4 with solid fill">
            <a:extLst>
              <a:ext uri="{FF2B5EF4-FFF2-40B4-BE49-F238E27FC236}">
                <a16:creationId xmlns:a16="http://schemas.microsoft.com/office/drawing/2014/main" id="{B6C4F176-B177-D85D-690F-CF90B37C39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7994" y="2104003"/>
            <a:ext cx="360000" cy="360000"/>
          </a:xfrm>
          <a:prstGeom prst="rect">
            <a:avLst/>
          </a:prstGeom>
        </p:spPr>
      </p:pic>
      <p:pic>
        <p:nvPicPr>
          <p:cNvPr id="27" name="Graphic 26" descr="Badge 1 with solid fill">
            <a:extLst>
              <a:ext uri="{FF2B5EF4-FFF2-40B4-BE49-F238E27FC236}">
                <a16:creationId xmlns:a16="http://schemas.microsoft.com/office/drawing/2014/main" id="{B891E4E0-9208-A77A-8A9F-4435FA5940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9029" y="2512603"/>
            <a:ext cx="360000" cy="360000"/>
          </a:xfrm>
          <a:prstGeom prst="rect">
            <a:avLst/>
          </a:prstGeom>
        </p:spPr>
      </p:pic>
      <p:pic>
        <p:nvPicPr>
          <p:cNvPr id="28" name="Graphic 27" descr="Badge 4 with solid fill">
            <a:extLst>
              <a:ext uri="{FF2B5EF4-FFF2-40B4-BE49-F238E27FC236}">
                <a16:creationId xmlns:a16="http://schemas.microsoft.com/office/drawing/2014/main" id="{8E12CCA3-B3DD-A203-4855-2F0C1B64B7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7994" y="2512603"/>
            <a:ext cx="360000" cy="360000"/>
          </a:xfrm>
          <a:prstGeom prst="rect">
            <a:avLst/>
          </a:prstGeom>
        </p:spPr>
      </p:pic>
      <p:pic>
        <p:nvPicPr>
          <p:cNvPr id="29" name="Graphic 28" descr="Badge 1 with solid fill">
            <a:extLst>
              <a:ext uri="{FF2B5EF4-FFF2-40B4-BE49-F238E27FC236}">
                <a16:creationId xmlns:a16="http://schemas.microsoft.com/office/drawing/2014/main" id="{7C48D121-BB80-C715-8036-C43155ED9A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0418" y="4156898"/>
            <a:ext cx="360000" cy="360000"/>
          </a:xfrm>
          <a:prstGeom prst="rect">
            <a:avLst/>
          </a:prstGeom>
        </p:spPr>
      </p:pic>
      <p:pic>
        <p:nvPicPr>
          <p:cNvPr id="30" name="Graphic 29" descr="Badge 4 with solid fill">
            <a:extLst>
              <a:ext uri="{FF2B5EF4-FFF2-40B4-BE49-F238E27FC236}">
                <a16:creationId xmlns:a16="http://schemas.microsoft.com/office/drawing/2014/main" id="{5CD451D0-251C-429C-1C4D-7A447E0D00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9383" y="4156898"/>
            <a:ext cx="360000" cy="360000"/>
          </a:xfrm>
          <a:prstGeom prst="rect">
            <a:avLst/>
          </a:prstGeom>
        </p:spPr>
      </p:pic>
      <p:pic>
        <p:nvPicPr>
          <p:cNvPr id="31" name="Graphic 30" descr="Badge 1 with solid fill">
            <a:extLst>
              <a:ext uri="{FF2B5EF4-FFF2-40B4-BE49-F238E27FC236}">
                <a16:creationId xmlns:a16="http://schemas.microsoft.com/office/drawing/2014/main" id="{BE58D23B-5AD6-0B4E-3D5D-3BDD56DF9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0418" y="4945792"/>
            <a:ext cx="360000" cy="360000"/>
          </a:xfrm>
          <a:prstGeom prst="rect">
            <a:avLst/>
          </a:prstGeom>
        </p:spPr>
      </p:pic>
      <p:pic>
        <p:nvPicPr>
          <p:cNvPr id="32" name="Graphic 31" descr="Badge 4 with solid fill">
            <a:extLst>
              <a:ext uri="{FF2B5EF4-FFF2-40B4-BE49-F238E27FC236}">
                <a16:creationId xmlns:a16="http://schemas.microsoft.com/office/drawing/2014/main" id="{A798FD90-F932-DD30-98BF-4C422DC4ED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9383" y="4945792"/>
            <a:ext cx="360000" cy="360000"/>
          </a:xfrm>
          <a:prstGeom prst="rect">
            <a:avLst/>
          </a:prstGeom>
        </p:spPr>
      </p:pic>
      <p:pic>
        <p:nvPicPr>
          <p:cNvPr id="33" name="Graphic 32" descr="Badge 1 with solid fill">
            <a:extLst>
              <a:ext uri="{FF2B5EF4-FFF2-40B4-BE49-F238E27FC236}">
                <a16:creationId xmlns:a16="http://schemas.microsoft.com/office/drawing/2014/main" id="{11CF01DD-4978-B6ED-D844-E5FA008DB0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9016" y="1613041"/>
            <a:ext cx="360000" cy="360000"/>
          </a:xfrm>
          <a:prstGeom prst="rect">
            <a:avLst/>
          </a:prstGeom>
        </p:spPr>
      </p:pic>
      <p:sp>
        <p:nvSpPr>
          <p:cNvPr id="34" name="TextBox 33">
            <a:extLst>
              <a:ext uri="{FF2B5EF4-FFF2-40B4-BE49-F238E27FC236}">
                <a16:creationId xmlns:a16="http://schemas.microsoft.com/office/drawing/2014/main" id="{D5C5859E-DD2D-7D31-089C-132F991D19F1}"/>
              </a:ext>
            </a:extLst>
          </p:cNvPr>
          <p:cNvSpPr txBox="1"/>
          <p:nvPr/>
        </p:nvSpPr>
        <p:spPr>
          <a:xfrm>
            <a:off x="12263839" y="1613041"/>
            <a:ext cx="990079" cy="369332"/>
          </a:xfrm>
          <a:prstGeom prst="rect">
            <a:avLst/>
          </a:prstGeom>
          <a:noFill/>
        </p:spPr>
        <p:txBody>
          <a:bodyPr wrap="none" rtlCol="0">
            <a:spAutoFit/>
          </a:bodyPr>
          <a:lstStyle/>
          <a:p>
            <a:r>
              <a:rPr lang="en-CA" dirty="0"/>
              <a:t>1</a:t>
            </a:r>
            <a:r>
              <a:rPr lang="en-CA" baseline="30000" dirty="0"/>
              <a:t>st</a:t>
            </a:r>
            <a:r>
              <a:rPr lang="en-CA" dirty="0"/>
              <a:t> Floor</a:t>
            </a:r>
          </a:p>
        </p:txBody>
      </p:sp>
      <p:pic>
        <p:nvPicPr>
          <p:cNvPr id="35" name="Graphic 34" descr="Badge 1 with solid fill">
            <a:extLst>
              <a:ext uri="{FF2B5EF4-FFF2-40B4-BE49-F238E27FC236}">
                <a16:creationId xmlns:a16="http://schemas.microsoft.com/office/drawing/2014/main" id="{8DDADD93-629B-2965-5829-8AC602E5C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8469" y="1982373"/>
            <a:ext cx="360000" cy="360000"/>
          </a:xfrm>
          <a:prstGeom prst="rect">
            <a:avLst/>
          </a:prstGeom>
        </p:spPr>
      </p:pic>
      <p:pic>
        <p:nvPicPr>
          <p:cNvPr id="36" name="Graphic 35" descr="Badge 4 with solid fill">
            <a:extLst>
              <a:ext uri="{FF2B5EF4-FFF2-40B4-BE49-F238E27FC236}">
                <a16:creationId xmlns:a16="http://schemas.microsoft.com/office/drawing/2014/main" id="{B543EFE9-D64E-B9FD-7721-9C295E8DD9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47434" y="1982373"/>
            <a:ext cx="360000" cy="360000"/>
          </a:xfrm>
          <a:prstGeom prst="rect">
            <a:avLst/>
          </a:prstGeom>
        </p:spPr>
      </p:pic>
      <p:sp>
        <p:nvSpPr>
          <p:cNvPr id="37" name="TextBox 36">
            <a:extLst>
              <a:ext uri="{FF2B5EF4-FFF2-40B4-BE49-F238E27FC236}">
                <a16:creationId xmlns:a16="http://schemas.microsoft.com/office/drawing/2014/main" id="{720FDCA6-164E-2DCC-82B4-084B5883D04C}"/>
              </a:ext>
            </a:extLst>
          </p:cNvPr>
          <p:cNvSpPr txBox="1"/>
          <p:nvPr/>
        </p:nvSpPr>
        <p:spPr>
          <a:xfrm>
            <a:off x="12261640" y="1970338"/>
            <a:ext cx="1124026" cy="369332"/>
          </a:xfrm>
          <a:prstGeom prst="rect">
            <a:avLst/>
          </a:prstGeom>
          <a:noFill/>
        </p:spPr>
        <p:txBody>
          <a:bodyPr wrap="none" rtlCol="0">
            <a:spAutoFit/>
          </a:bodyPr>
          <a:lstStyle/>
          <a:p>
            <a:r>
              <a:rPr lang="en-CA" dirty="0"/>
              <a:t>14</a:t>
            </a:r>
            <a:r>
              <a:rPr lang="en-CA" baseline="30000" dirty="0"/>
              <a:t>th</a:t>
            </a:r>
            <a:r>
              <a:rPr lang="en-CA" dirty="0"/>
              <a:t> Floor</a:t>
            </a:r>
          </a:p>
        </p:txBody>
      </p:sp>
    </p:spTree>
    <p:extLst>
      <p:ext uri="{BB962C8B-B14F-4D97-AF65-F5344CB8AC3E}">
        <p14:creationId xmlns:p14="http://schemas.microsoft.com/office/powerpoint/2010/main" val="389450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FF08-7B39-8869-A462-59A8B149C052}"/>
              </a:ext>
            </a:extLst>
          </p:cNvPr>
          <p:cNvSpPr>
            <a:spLocks noGrp="1"/>
          </p:cNvSpPr>
          <p:nvPr>
            <p:ph type="title"/>
          </p:nvPr>
        </p:nvSpPr>
        <p:spPr/>
        <p:txBody>
          <a:bodyPr/>
          <a:lstStyle/>
          <a:p>
            <a:r>
              <a:rPr lang="en-US" dirty="0"/>
              <a:t>Social Events (Optional)</a:t>
            </a:r>
          </a:p>
        </p:txBody>
      </p:sp>
      <p:sp>
        <p:nvSpPr>
          <p:cNvPr id="3" name="Content Placeholder 2">
            <a:extLst>
              <a:ext uri="{FF2B5EF4-FFF2-40B4-BE49-F238E27FC236}">
                <a16:creationId xmlns:a16="http://schemas.microsoft.com/office/drawing/2014/main" id="{3A5BF516-D2D9-07F5-6BA3-19517C6BF560}"/>
              </a:ext>
            </a:extLst>
          </p:cNvPr>
          <p:cNvSpPr>
            <a:spLocks noGrp="1"/>
          </p:cNvSpPr>
          <p:nvPr>
            <p:ph sz="half" idx="1"/>
          </p:nvPr>
        </p:nvSpPr>
        <p:spPr/>
        <p:txBody>
          <a:bodyPr/>
          <a:lstStyle/>
          <a:p>
            <a:pPr marL="0" indent="0">
              <a:buNone/>
            </a:pPr>
            <a:r>
              <a:rPr lang="en-US" dirty="0"/>
              <a:t>Social Hour</a:t>
            </a:r>
          </a:p>
          <a:p>
            <a:pPr marL="0" indent="0">
              <a:buNone/>
            </a:pPr>
            <a:r>
              <a:rPr lang="en-CA" sz="2400" dirty="0"/>
              <a:t>May 13, 5:30 - 7:00 PM</a:t>
            </a:r>
          </a:p>
          <a:p>
            <a:pPr marL="0" indent="0">
              <a:buNone/>
            </a:pPr>
            <a:r>
              <a:rPr lang="en-US" sz="2400" i="1" dirty="0"/>
              <a:t>Manor Lounge</a:t>
            </a:r>
          </a:p>
        </p:txBody>
      </p:sp>
      <p:sp>
        <p:nvSpPr>
          <p:cNvPr id="4" name="Content Placeholder 3">
            <a:extLst>
              <a:ext uri="{FF2B5EF4-FFF2-40B4-BE49-F238E27FC236}">
                <a16:creationId xmlns:a16="http://schemas.microsoft.com/office/drawing/2014/main" id="{8D0D6A21-A70B-18BF-DE35-92A6F82B342E}"/>
              </a:ext>
            </a:extLst>
          </p:cNvPr>
          <p:cNvSpPr>
            <a:spLocks noGrp="1"/>
          </p:cNvSpPr>
          <p:nvPr>
            <p:ph sz="half" idx="2"/>
          </p:nvPr>
        </p:nvSpPr>
        <p:spPr/>
        <p:txBody>
          <a:bodyPr/>
          <a:lstStyle/>
          <a:p>
            <a:pPr marL="0" indent="0">
              <a:buNone/>
            </a:pPr>
            <a:r>
              <a:rPr lang="en-US" dirty="0"/>
              <a:t>No-host Dinner Outing</a:t>
            </a:r>
          </a:p>
          <a:p>
            <a:pPr marL="0" indent="0">
              <a:buNone/>
            </a:pPr>
            <a:r>
              <a:rPr lang="en-CA" sz="2400" dirty="0"/>
              <a:t>May 14, 5:30 - 7:00 PM</a:t>
            </a:r>
            <a:endParaRPr lang="en-US" sz="2400" dirty="0"/>
          </a:p>
          <a:p>
            <a:pPr marL="0" indent="0">
              <a:buNone/>
            </a:pPr>
            <a:r>
              <a:rPr lang="en-US" sz="2400" i="1" dirty="0"/>
              <a:t>OCCO Kitchen &amp; Bar</a:t>
            </a:r>
          </a:p>
        </p:txBody>
      </p:sp>
      <p:sp>
        <p:nvSpPr>
          <p:cNvPr id="5" name="TextBox 4">
            <a:extLst>
              <a:ext uri="{FF2B5EF4-FFF2-40B4-BE49-F238E27FC236}">
                <a16:creationId xmlns:a16="http://schemas.microsoft.com/office/drawing/2014/main" id="{D1960CD2-65E6-CF53-2067-B6B9F598BFCA}"/>
              </a:ext>
            </a:extLst>
          </p:cNvPr>
          <p:cNvSpPr txBox="1"/>
          <p:nvPr/>
        </p:nvSpPr>
        <p:spPr>
          <a:xfrm>
            <a:off x="1159243" y="6930099"/>
            <a:ext cx="8387937" cy="461665"/>
          </a:xfrm>
          <a:prstGeom prst="rect">
            <a:avLst/>
          </a:prstGeom>
          <a:noFill/>
        </p:spPr>
        <p:txBody>
          <a:bodyPr wrap="none" rtlCol="0">
            <a:spAutoFit/>
          </a:bodyPr>
          <a:lstStyle/>
          <a:p>
            <a:r>
              <a:rPr lang="en-CA" sz="2400" dirty="0"/>
              <a:t>Please check the program booklet or App for more information</a:t>
            </a:r>
          </a:p>
        </p:txBody>
      </p:sp>
      <p:pic>
        <p:nvPicPr>
          <p:cNvPr id="6" name="Picture 5">
            <a:extLst>
              <a:ext uri="{FF2B5EF4-FFF2-40B4-BE49-F238E27FC236}">
                <a16:creationId xmlns:a16="http://schemas.microsoft.com/office/drawing/2014/main" id="{66087706-DE0F-5120-2698-832CD0DC5533}"/>
              </a:ext>
            </a:extLst>
          </p:cNvPr>
          <p:cNvPicPr>
            <a:picLocks noChangeAspect="1"/>
          </p:cNvPicPr>
          <p:nvPr/>
        </p:nvPicPr>
        <p:blipFill>
          <a:blip r:embed="rId3"/>
          <a:srcRect b="4659"/>
          <a:stretch/>
        </p:blipFill>
        <p:spPr>
          <a:xfrm>
            <a:off x="1270339" y="3825210"/>
            <a:ext cx="4537075" cy="2780665"/>
          </a:xfrm>
          <a:prstGeom prst="rect">
            <a:avLst/>
          </a:prstGeom>
        </p:spPr>
      </p:pic>
      <p:pic>
        <p:nvPicPr>
          <p:cNvPr id="7" name="Picture 6">
            <a:extLst>
              <a:ext uri="{FF2B5EF4-FFF2-40B4-BE49-F238E27FC236}">
                <a16:creationId xmlns:a16="http://schemas.microsoft.com/office/drawing/2014/main" id="{CCB32479-235C-CCE5-0508-0B20E2C9212F}"/>
              </a:ext>
            </a:extLst>
          </p:cNvPr>
          <p:cNvPicPr>
            <a:picLocks noChangeAspect="1"/>
          </p:cNvPicPr>
          <p:nvPr/>
        </p:nvPicPr>
        <p:blipFill>
          <a:blip r:embed="rId4"/>
          <a:stretch>
            <a:fillRect/>
          </a:stretch>
        </p:blipFill>
        <p:spPr>
          <a:xfrm>
            <a:off x="7300783" y="3825210"/>
            <a:ext cx="4907915" cy="2780665"/>
          </a:xfrm>
          <a:prstGeom prst="rect">
            <a:avLst/>
          </a:prstGeom>
        </p:spPr>
      </p:pic>
      <p:pic>
        <p:nvPicPr>
          <p:cNvPr id="9" name="Graphic 8" descr="Hot dog outline">
            <a:extLst>
              <a:ext uri="{FF2B5EF4-FFF2-40B4-BE49-F238E27FC236}">
                <a16:creationId xmlns:a16="http://schemas.microsoft.com/office/drawing/2014/main" id="{FA6ABD33-9A81-CBE8-20F8-48036ADFAD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7680" y="2424938"/>
            <a:ext cx="914400" cy="914400"/>
          </a:xfrm>
          <a:prstGeom prst="rect">
            <a:avLst/>
          </a:prstGeom>
        </p:spPr>
      </p:pic>
      <p:pic>
        <p:nvPicPr>
          <p:cNvPr id="11" name="Graphic 10" descr="Bullseye outline">
            <a:extLst>
              <a:ext uri="{FF2B5EF4-FFF2-40B4-BE49-F238E27FC236}">
                <a16:creationId xmlns:a16="http://schemas.microsoft.com/office/drawing/2014/main" id="{52285753-0FCE-5670-8024-DF2EFD77C5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9718" y="1783138"/>
            <a:ext cx="914400" cy="914400"/>
          </a:xfrm>
          <a:prstGeom prst="rect">
            <a:avLst/>
          </a:prstGeom>
        </p:spPr>
      </p:pic>
    </p:spTree>
    <p:extLst>
      <p:ext uri="{BB962C8B-B14F-4D97-AF65-F5344CB8AC3E}">
        <p14:creationId xmlns:p14="http://schemas.microsoft.com/office/powerpoint/2010/main" val="3901995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1446-1533-8FE2-B40F-9EB4B0E0A4F3}"/>
              </a:ext>
            </a:extLst>
          </p:cNvPr>
          <p:cNvSpPr>
            <a:spLocks noGrp="1"/>
          </p:cNvSpPr>
          <p:nvPr>
            <p:ph type="title"/>
          </p:nvPr>
        </p:nvSpPr>
        <p:spPr/>
        <p:txBody>
          <a:bodyPr/>
          <a:lstStyle/>
          <a:p>
            <a:r>
              <a:rPr lang="en-CA" dirty="0"/>
              <a:t>Beyond the RAMP Meeting</a:t>
            </a:r>
          </a:p>
        </p:txBody>
      </p:sp>
      <p:sp>
        <p:nvSpPr>
          <p:cNvPr id="3" name="Content Placeholder 2">
            <a:extLst>
              <a:ext uri="{FF2B5EF4-FFF2-40B4-BE49-F238E27FC236}">
                <a16:creationId xmlns:a16="http://schemas.microsoft.com/office/drawing/2014/main" id="{A13CC277-7826-4A38-5970-2AD342EDE252}"/>
              </a:ext>
            </a:extLst>
          </p:cNvPr>
          <p:cNvSpPr>
            <a:spLocks noGrp="1"/>
          </p:cNvSpPr>
          <p:nvPr>
            <p:ph sz="half" idx="1"/>
          </p:nvPr>
        </p:nvSpPr>
        <p:spPr>
          <a:xfrm>
            <a:off x="1159241" y="2091049"/>
            <a:ext cx="7645711" cy="4931516"/>
          </a:xfrm>
        </p:spPr>
        <p:txBody>
          <a:bodyPr>
            <a:normAutofit/>
          </a:bodyPr>
          <a:lstStyle/>
          <a:p>
            <a:pPr marL="0" indent="0">
              <a:buNone/>
            </a:pPr>
            <a:r>
              <a:rPr lang="en-CA" sz="3200" dirty="0"/>
              <a:t>Check the program booklet and App for advice on:</a:t>
            </a:r>
          </a:p>
          <a:p>
            <a:r>
              <a:rPr lang="en-CA" sz="3200" dirty="0"/>
              <a:t>Things to do in Ottawa</a:t>
            </a:r>
          </a:p>
          <a:p>
            <a:r>
              <a:rPr lang="en-CA" sz="3200" dirty="0"/>
              <a:t>Events happening this week</a:t>
            </a:r>
          </a:p>
          <a:p>
            <a:r>
              <a:rPr lang="en-CA" sz="3200" dirty="0"/>
              <a:t>Cafés, bakeries, restaurants</a:t>
            </a:r>
          </a:p>
          <a:p>
            <a:pPr marL="0" indent="0">
              <a:buNone/>
            </a:pPr>
            <a:endParaRPr lang="en-CA" sz="3200" dirty="0"/>
          </a:p>
          <a:p>
            <a:pPr marL="0" indent="0">
              <a:buNone/>
            </a:pPr>
            <a:r>
              <a:rPr lang="en-CA" sz="3200" b="1" dirty="0"/>
              <a:t>Looking for anything else? </a:t>
            </a:r>
          </a:p>
          <a:p>
            <a:pPr marL="0" indent="0">
              <a:buNone/>
            </a:pPr>
            <a:r>
              <a:rPr lang="en-CA" sz="3200" dirty="0"/>
              <a:t>Please feel free to ask the CNSC Organizing Team for recommendations!</a:t>
            </a:r>
          </a:p>
        </p:txBody>
      </p:sp>
      <p:pic>
        <p:nvPicPr>
          <p:cNvPr id="5" name="Picture 4">
            <a:extLst>
              <a:ext uri="{FF2B5EF4-FFF2-40B4-BE49-F238E27FC236}">
                <a16:creationId xmlns:a16="http://schemas.microsoft.com/office/drawing/2014/main" id="{AF023CFA-D9C7-CC18-5824-818B27CACDB7}"/>
              </a:ext>
            </a:extLst>
          </p:cNvPr>
          <p:cNvPicPr>
            <a:picLocks noChangeAspect="1"/>
          </p:cNvPicPr>
          <p:nvPr/>
        </p:nvPicPr>
        <p:blipFill>
          <a:blip r:embed="rId3"/>
          <a:stretch>
            <a:fillRect/>
          </a:stretch>
        </p:blipFill>
        <p:spPr>
          <a:xfrm>
            <a:off x="9096927" y="784818"/>
            <a:ext cx="4280026" cy="2818326"/>
          </a:xfrm>
          <a:prstGeom prst="rect">
            <a:avLst/>
          </a:prstGeom>
        </p:spPr>
      </p:pic>
      <p:pic>
        <p:nvPicPr>
          <p:cNvPr id="7" name="Picture 6" descr="ByWard Market | Ottawa, ON Canada">
            <a:extLst>
              <a:ext uri="{FF2B5EF4-FFF2-40B4-BE49-F238E27FC236}">
                <a16:creationId xmlns:a16="http://schemas.microsoft.com/office/drawing/2014/main" id="{A4A58AB1-473F-1A8D-8900-58DD284B1A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926" y="3974152"/>
            <a:ext cx="4280025" cy="2528523"/>
          </a:xfrm>
          <a:prstGeom prst="rect">
            <a:avLst/>
          </a:prstGeom>
          <a:noFill/>
          <a:ln>
            <a:noFill/>
          </a:ln>
        </p:spPr>
      </p:pic>
    </p:spTree>
    <p:extLst>
      <p:ext uri="{BB962C8B-B14F-4D97-AF65-F5344CB8AC3E}">
        <p14:creationId xmlns:p14="http://schemas.microsoft.com/office/powerpoint/2010/main" val="4157108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BA9E8-59B7-D325-75A7-8E7A8E86B716}"/>
              </a:ext>
            </a:extLst>
          </p:cNvPr>
          <p:cNvSpPr>
            <a:spLocks noGrp="1"/>
          </p:cNvSpPr>
          <p:nvPr>
            <p:ph type="title"/>
          </p:nvPr>
        </p:nvSpPr>
        <p:spPr/>
        <p:txBody>
          <a:bodyPr/>
          <a:lstStyle/>
          <a:p>
            <a:r>
              <a:rPr lang="en-CA" dirty="0"/>
              <a:t>Don’t miss the group photo at 11:40 am today!</a:t>
            </a:r>
          </a:p>
        </p:txBody>
      </p:sp>
      <p:pic>
        <p:nvPicPr>
          <p:cNvPr id="5" name="Picture 4">
            <a:extLst>
              <a:ext uri="{FF2B5EF4-FFF2-40B4-BE49-F238E27FC236}">
                <a16:creationId xmlns:a16="http://schemas.microsoft.com/office/drawing/2014/main" id="{F886B505-689D-DA9E-2670-CC713338C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42" y="1776273"/>
            <a:ext cx="8260994" cy="4881496"/>
          </a:xfrm>
          <a:prstGeom prst="rect">
            <a:avLst/>
          </a:prstGeom>
        </p:spPr>
      </p:pic>
      <p:sp>
        <p:nvSpPr>
          <p:cNvPr id="6" name="TextBox 5">
            <a:extLst>
              <a:ext uri="{FF2B5EF4-FFF2-40B4-BE49-F238E27FC236}">
                <a16:creationId xmlns:a16="http://schemas.microsoft.com/office/drawing/2014/main" id="{BC140DD5-45F3-3F2F-C3E0-5AF0E3617A51}"/>
              </a:ext>
            </a:extLst>
          </p:cNvPr>
          <p:cNvSpPr txBox="1"/>
          <p:nvPr/>
        </p:nvSpPr>
        <p:spPr>
          <a:xfrm>
            <a:off x="1663842" y="6664581"/>
            <a:ext cx="7704930" cy="461665"/>
          </a:xfrm>
          <a:prstGeom prst="rect">
            <a:avLst/>
          </a:prstGeom>
          <a:noFill/>
        </p:spPr>
        <p:txBody>
          <a:bodyPr wrap="none" rtlCol="0">
            <a:spAutoFit/>
          </a:bodyPr>
          <a:lstStyle/>
          <a:p>
            <a:r>
              <a:rPr lang="en-CA" sz="2400" dirty="0"/>
              <a:t>Group photo at the 2024 Fall RAMP Users’ Group Meeting</a:t>
            </a:r>
          </a:p>
        </p:txBody>
      </p:sp>
      <p:pic>
        <p:nvPicPr>
          <p:cNvPr id="8" name="Graphic 7" descr="Camera outline">
            <a:extLst>
              <a:ext uri="{FF2B5EF4-FFF2-40B4-BE49-F238E27FC236}">
                <a16:creationId xmlns:a16="http://schemas.microsoft.com/office/drawing/2014/main" id="{7ABBE1CC-7FC0-9CE7-402A-0E2B2BE9DB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76133">
            <a:off x="10676523" y="2024539"/>
            <a:ext cx="914400" cy="914400"/>
          </a:xfrm>
          <a:prstGeom prst="rect">
            <a:avLst/>
          </a:prstGeom>
        </p:spPr>
      </p:pic>
      <p:pic>
        <p:nvPicPr>
          <p:cNvPr id="9" name="Graphic 8" descr="Camera outline">
            <a:extLst>
              <a:ext uri="{FF2B5EF4-FFF2-40B4-BE49-F238E27FC236}">
                <a16:creationId xmlns:a16="http://schemas.microsoft.com/office/drawing/2014/main" id="{9B044CB8-A50D-1C09-7A5E-FA42126D95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13859">
            <a:off x="11707517" y="3188379"/>
            <a:ext cx="1116487" cy="1116487"/>
          </a:xfrm>
          <a:prstGeom prst="rect">
            <a:avLst/>
          </a:prstGeom>
        </p:spPr>
      </p:pic>
      <p:pic>
        <p:nvPicPr>
          <p:cNvPr id="10" name="Graphic 9" descr="Camera outline">
            <a:extLst>
              <a:ext uri="{FF2B5EF4-FFF2-40B4-BE49-F238E27FC236}">
                <a16:creationId xmlns:a16="http://schemas.microsoft.com/office/drawing/2014/main" id="{2516F946-C151-9BE5-407D-306ABF58E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27376">
            <a:off x="11003684" y="5101436"/>
            <a:ext cx="690066" cy="690066"/>
          </a:xfrm>
          <a:prstGeom prst="rect">
            <a:avLst/>
          </a:prstGeom>
        </p:spPr>
      </p:pic>
    </p:spTree>
    <p:extLst>
      <p:ext uri="{BB962C8B-B14F-4D97-AF65-F5344CB8AC3E}">
        <p14:creationId xmlns:p14="http://schemas.microsoft.com/office/powerpoint/2010/main" val="1257622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5D9-ABBB-6F66-6CFC-84191EF114AD}"/>
              </a:ext>
            </a:extLst>
          </p:cNvPr>
          <p:cNvSpPr>
            <a:spLocks noGrp="1"/>
          </p:cNvSpPr>
          <p:nvPr>
            <p:ph type="ctrTitle"/>
          </p:nvPr>
        </p:nvSpPr>
        <p:spPr/>
        <p:txBody>
          <a:bodyPr/>
          <a:lstStyle/>
          <a:p>
            <a:r>
              <a:rPr lang="en-US"/>
              <a:t>Thank you</a:t>
            </a:r>
            <a:endParaRPr lang="en-US" dirty="0"/>
          </a:p>
        </p:txBody>
      </p:sp>
    </p:spTree>
    <p:extLst>
      <p:ext uri="{BB962C8B-B14F-4D97-AF65-F5344CB8AC3E}">
        <p14:creationId xmlns:p14="http://schemas.microsoft.com/office/powerpoint/2010/main" val="126381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BAE8-9E73-6F72-9871-DC353895BAE7}"/>
              </a:ext>
            </a:extLst>
          </p:cNvPr>
          <p:cNvSpPr>
            <a:spLocks noGrp="1"/>
          </p:cNvSpPr>
          <p:nvPr>
            <p:ph type="title"/>
          </p:nvPr>
        </p:nvSpPr>
        <p:spPr/>
        <p:txBody>
          <a:bodyPr/>
          <a:lstStyle/>
          <a:p>
            <a:r>
              <a:rPr lang="en-CA" dirty="0"/>
              <a:t>Safety First! In Case of an Emergency:</a:t>
            </a:r>
          </a:p>
        </p:txBody>
      </p:sp>
      <p:pic>
        <p:nvPicPr>
          <p:cNvPr id="5" name="Content Placeholder 4">
            <a:extLst>
              <a:ext uri="{FF2B5EF4-FFF2-40B4-BE49-F238E27FC236}">
                <a16:creationId xmlns:a16="http://schemas.microsoft.com/office/drawing/2014/main" id="{968BF8EE-7C34-AC26-777A-F111CCF05E9A}"/>
              </a:ext>
            </a:extLst>
          </p:cNvPr>
          <p:cNvPicPr>
            <a:picLocks noGrp="1" noChangeAspect="1"/>
          </p:cNvPicPr>
          <p:nvPr>
            <p:ph idx="1"/>
          </p:nvPr>
        </p:nvPicPr>
        <p:blipFill>
          <a:blip r:embed="rId3"/>
          <a:srcRect l="1194" t="2192" r="46706" b="2343"/>
          <a:stretch/>
        </p:blipFill>
        <p:spPr>
          <a:xfrm>
            <a:off x="1268361" y="1762536"/>
            <a:ext cx="5640439" cy="4707090"/>
          </a:xfrm>
        </p:spPr>
      </p:pic>
      <p:pic>
        <p:nvPicPr>
          <p:cNvPr id="7" name="Picture 6">
            <a:extLst>
              <a:ext uri="{FF2B5EF4-FFF2-40B4-BE49-F238E27FC236}">
                <a16:creationId xmlns:a16="http://schemas.microsoft.com/office/drawing/2014/main" id="{A90F60F6-A77E-2C14-966C-259BB5F2F27E}"/>
              </a:ext>
            </a:extLst>
          </p:cNvPr>
          <p:cNvPicPr>
            <a:picLocks noChangeAspect="1"/>
          </p:cNvPicPr>
          <p:nvPr/>
        </p:nvPicPr>
        <p:blipFill>
          <a:blip r:embed="rId4"/>
          <a:stretch>
            <a:fillRect/>
          </a:stretch>
        </p:blipFill>
        <p:spPr>
          <a:xfrm>
            <a:off x="7143436" y="1762536"/>
            <a:ext cx="6255984" cy="4333464"/>
          </a:xfrm>
          <a:prstGeom prst="rect">
            <a:avLst/>
          </a:prstGeom>
        </p:spPr>
      </p:pic>
      <p:sp>
        <p:nvSpPr>
          <p:cNvPr id="8" name="TextBox 7">
            <a:extLst>
              <a:ext uri="{FF2B5EF4-FFF2-40B4-BE49-F238E27FC236}">
                <a16:creationId xmlns:a16="http://schemas.microsoft.com/office/drawing/2014/main" id="{E3822CAA-EFDC-5E11-CB7F-0649CA9F6A7E}"/>
              </a:ext>
            </a:extLst>
          </p:cNvPr>
          <p:cNvSpPr txBox="1"/>
          <p:nvPr/>
        </p:nvSpPr>
        <p:spPr>
          <a:xfrm>
            <a:off x="7143436" y="6096000"/>
            <a:ext cx="5881546" cy="461665"/>
          </a:xfrm>
          <a:prstGeom prst="rect">
            <a:avLst/>
          </a:prstGeom>
          <a:noFill/>
        </p:spPr>
        <p:txBody>
          <a:bodyPr wrap="none" rtlCol="0">
            <a:spAutoFit/>
          </a:bodyPr>
          <a:lstStyle/>
          <a:p>
            <a:r>
              <a:rPr lang="en-CA" sz="2400" dirty="0"/>
              <a:t>Evacuation Assembly Area (large tea kettle)</a:t>
            </a:r>
          </a:p>
        </p:txBody>
      </p:sp>
    </p:spTree>
    <p:extLst>
      <p:ext uri="{BB962C8B-B14F-4D97-AF65-F5344CB8AC3E}">
        <p14:creationId xmlns:p14="http://schemas.microsoft.com/office/powerpoint/2010/main" val="173543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7EA2-01CD-6B9A-90DD-13BEA25300FC}"/>
              </a:ext>
            </a:extLst>
          </p:cNvPr>
          <p:cNvSpPr>
            <a:spLocks noGrp="1"/>
          </p:cNvSpPr>
          <p:nvPr>
            <p:ph type="title"/>
          </p:nvPr>
        </p:nvSpPr>
        <p:spPr>
          <a:xfrm>
            <a:off x="1139079" y="482139"/>
            <a:ext cx="12103196" cy="1280397"/>
          </a:xfrm>
        </p:spPr>
        <p:txBody>
          <a:bodyPr/>
          <a:lstStyle/>
          <a:p>
            <a:r>
              <a:rPr lang="en-CA" dirty="0"/>
              <a:t>If you are on the 14</a:t>
            </a:r>
            <a:r>
              <a:rPr lang="en-CA" baseline="30000" dirty="0"/>
              <a:t>th</a:t>
            </a:r>
            <a:r>
              <a:rPr lang="en-CA" dirty="0"/>
              <a:t> Floor during an Emergency:</a:t>
            </a:r>
          </a:p>
        </p:txBody>
      </p:sp>
      <p:pic>
        <p:nvPicPr>
          <p:cNvPr id="5" name="Picture 4">
            <a:extLst>
              <a:ext uri="{FF2B5EF4-FFF2-40B4-BE49-F238E27FC236}">
                <a16:creationId xmlns:a16="http://schemas.microsoft.com/office/drawing/2014/main" id="{935A873F-16FC-8D73-D736-2BFCE7994CCA}"/>
              </a:ext>
            </a:extLst>
          </p:cNvPr>
          <p:cNvPicPr>
            <a:picLocks noChangeAspect="1"/>
          </p:cNvPicPr>
          <p:nvPr/>
        </p:nvPicPr>
        <p:blipFill>
          <a:blip r:embed="rId3"/>
          <a:srcRect b="17425"/>
          <a:stretch/>
        </p:blipFill>
        <p:spPr>
          <a:xfrm>
            <a:off x="1191337" y="1762536"/>
            <a:ext cx="5953125" cy="4782102"/>
          </a:xfrm>
          <a:prstGeom prst="rect">
            <a:avLst/>
          </a:prstGeom>
        </p:spPr>
      </p:pic>
      <p:pic>
        <p:nvPicPr>
          <p:cNvPr id="6" name="Picture 5">
            <a:extLst>
              <a:ext uri="{FF2B5EF4-FFF2-40B4-BE49-F238E27FC236}">
                <a16:creationId xmlns:a16="http://schemas.microsoft.com/office/drawing/2014/main" id="{3655018E-5268-B296-77FB-7130E1202139}"/>
              </a:ext>
            </a:extLst>
          </p:cNvPr>
          <p:cNvPicPr>
            <a:picLocks noChangeAspect="1"/>
          </p:cNvPicPr>
          <p:nvPr/>
        </p:nvPicPr>
        <p:blipFill>
          <a:blip r:embed="rId3"/>
          <a:srcRect t="83137" r="33938"/>
          <a:stretch/>
        </p:blipFill>
        <p:spPr>
          <a:xfrm>
            <a:off x="7307193" y="2386431"/>
            <a:ext cx="3932736" cy="976564"/>
          </a:xfrm>
          <a:prstGeom prst="rect">
            <a:avLst/>
          </a:prstGeom>
        </p:spPr>
      </p:pic>
      <p:pic>
        <p:nvPicPr>
          <p:cNvPr id="7" name="Picture 6">
            <a:extLst>
              <a:ext uri="{FF2B5EF4-FFF2-40B4-BE49-F238E27FC236}">
                <a16:creationId xmlns:a16="http://schemas.microsoft.com/office/drawing/2014/main" id="{5DE58933-E554-4E9A-ABA8-21F665069109}"/>
              </a:ext>
            </a:extLst>
          </p:cNvPr>
          <p:cNvPicPr>
            <a:picLocks noChangeAspect="1"/>
          </p:cNvPicPr>
          <p:nvPr/>
        </p:nvPicPr>
        <p:blipFill>
          <a:blip r:embed="rId4"/>
          <a:stretch>
            <a:fillRect/>
          </a:stretch>
        </p:blipFill>
        <p:spPr>
          <a:xfrm>
            <a:off x="8057836" y="3710876"/>
            <a:ext cx="3932736" cy="2724171"/>
          </a:xfrm>
          <a:prstGeom prst="rect">
            <a:avLst/>
          </a:prstGeom>
        </p:spPr>
      </p:pic>
      <p:sp>
        <p:nvSpPr>
          <p:cNvPr id="8" name="Arrow: Down 7">
            <a:extLst>
              <a:ext uri="{FF2B5EF4-FFF2-40B4-BE49-F238E27FC236}">
                <a16:creationId xmlns:a16="http://schemas.microsoft.com/office/drawing/2014/main" id="{0EDDD83D-28E0-F8EF-09DF-DA784B29BA5E}"/>
              </a:ext>
            </a:extLst>
          </p:cNvPr>
          <p:cNvSpPr/>
          <p:nvPr/>
        </p:nvSpPr>
        <p:spPr>
          <a:xfrm>
            <a:off x="9906051" y="3131826"/>
            <a:ext cx="236305" cy="46233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2222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CC5F7-97B1-CEF6-97C7-C1FF3964E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D95DF-25C5-9956-B9DE-6F2D4E83FAF5}"/>
              </a:ext>
            </a:extLst>
          </p:cNvPr>
          <p:cNvSpPr>
            <a:spLocks noGrp="1"/>
          </p:cNvSpPr>
          <p:nvPr>
            <p:ph type="title"/>
          </p:nvPr>
        </p:nvSpPr>
        <p:spPr>
          <a:xfrm>
            <a:off x="914534" y="873975"/>
            <a:ext cx="4456535" cy="1416655"/>
          </a:xfrm>
        </p:spPr>
        <p:txBody>
          <a:bodyPr vert="horz" lIns="91440" tIns="45720" rIns="91440" bIns="45720" rtlCol="0" anchor="b">
            <a:normAutofit/>
          </a:bodyPr>
          <a:lstStyle/>
          <a:p>
            <a:r>
              <a:rPr lang="en-US" sz="4000" b="1" kern="1200" dirty="0">
                <a:latin typeface="Arial" panose="020B0604020202020204" pitchFamily="34" charset="0"/>
                <a:ea typeface="+mj-ea"/>
                <a:cs typeface="Arial" panose="020B0604020202020204" pitchFamily="34" charset="0"/>
              </a:rPr>
              <a:t>Housekeeping</a:t>
            </a:r>
            <a:r>
              <a:rPr lang="en-US" sz="3500" b="1" kern="1200" dirty="0">
                <a:latin typeface="Arial" panose="020B0604020202020204" pitchFamily="34" charset="0"/>
                <a:ea typeface="+mj-ea"/>
                <a:cs typeface="Arial" panose="020B0604020202020204" pitchFamily="34" charset="0"/>
              </a:rPr>
              <a:t> – </a:t>
            </a:r>
            <a:br>
              <a:rPr lang="en-US" sz="3500" b="1" kern="1200" dirty="0">
                <a:latin typeface="Arial" panose="020B0604020202020204" pitchFamily="34" charset="0"/>
                <a:ea typeface="+mj-ea"/>
                <a:cs typeface="Arial" panose="020B0604020202020204" pitchFamily="34" charset="0"/>
              </a:rPr>
            </a:br>
            <a:r>
              <a:rPr lang="en-US" sz="3500" b="1" kern="1200" dirty="0">
                <a:latin typeface="Arial" panose="020B0604020202020204" pitchFamily="34" charset="0"/>
                <a:ea typeface="+mj-ea"/>
                <a:cs typeface="Arial" panose="020B0604020202020204" pitchFamily="34" charset="0"/>
              </a:rPr>
              <a:t>We welcome you to:</a:t>
            </a:r>
          </a:p>
        </p:txBody>
      </p:sp>
      <p:sp>
        <p:nvSpPr>
          <p:cNvPr id="4" name="TextBox 3">
            <a:extLst>
              <a:ext uri="{FF2B5EF4-FFF2-40B4-BE49-F238E27FC236}">
                <a16:creationId xmlns:a16="http://schemas.microsoft.com/office/drawing/2014/main" id="{CD3D82F4-61B5-01E9-7376-A0AA148FDE5B}"/>
              </a:ext>
            </a:extLst>
          </p:cNvPr>
          <p:cNvSpPr txBox="1"/>
          <p:nvPr/>
        </p:nvSpPr>
        <p:spPr>
          <a:xfrm>
            <a:off x="948160" y="3043399"/>
            <a:ext cx="4641110" cy="2090466"/>
          </a:xfrm>
          <a:prstGeom prst="rect">
            <a:avLst/>
          </a:prstGeom>
        </p:spPr>
        <p:txBody>
          <a:bodyPr vert="horz" lIns="91440" tIns="45720" rIns="91440" bIns="45720" rtlCol="0">
            <a:normAutofit/>
          </a:bodyPr>
          <a:lstStyle/>
          <a:p>
            <a:pPr defTabSz="1036290">
              <a:lnSpc>
                <a:spcPct val="90000"/>
              </a:lnSpc>
              <a:spcBef>
                <a:spcPts val="1133"/>
              </a:spcBef>
            </a:pPr>
            <a:r>
              <a:rPr lang="en-US" sz="2000" kern="1200" dirty="0">
                <a:solidFill>
                  <a:srgbClr val="193A54"/>
                </a:solidFill>
                <a:latin typeface="Arial" panose="020B0604020202020204" pitchFamily="34" charset="0"/>
                <a:ea typeface="+mn-ea"/>
                <a:cs typeface="Arial" panose="020B0604020202020204" pitchFamily="34" charset="0"/>
              </a:rPr>
              <a:t>Speak to the RAMP team anytime in case of questions or concerns, such as:</a:t>
            </a:r>
          </a:p>
          <a:p>
            <a:pPr marL="342900" indent="-342900" defTabSz="1036290">
              <a:lnSpc>
                <a:spcPct val="90000"/>
              </a:lnSpc>
              <a:spcBef>
                <a:spcPts val="1133"/>
              </a:spcBef>
              <a:buFont typeface="Arial" panose="020B0604020202020204" pitchFamily="34" charset="0"/>
              <a:buChar char="•"/>
            </a:pPr>
            <a:r>
              <a:rPr lang="en-US" sz="2000" kern="1200" dirty="0">
                <a:solidFill>
                  <a:srgbClr val="193A54"/>
                </a:solidFill>
                <a:latin typeface="Arial" panose="020B0604020202020204" pitchFamily="34" charset="0"/>
                <a:ea typeface="+mn-ea"/>
                <a:cs typeface="Arial" panose="020B0604020202020204" pitchFamily="34" charset="0"/>
              </a:rPr>
              <a:t>If you’d like to switch sessions</a:t>
            </a:r>
          </a:p>
          <a:p>
            <a:pPr marL="342900" indent="-342900" defTabSz="1036290">
              <a:lnSpc>
                <a:spcPct val="90000"/>
              </a:lnSpc>
              <a:spcBef>
                <a:spcPts val="1133"/>
              </a:spcBef>
              <a:buFont typeface="Arial" panose="020B0604020202020204" pitchFamily="34" charset="0"/>
              <a:buChar char="•"/>
            </a:pPr>
            <a:r>
              <a:rPr lang="en-US" sz="2000" kern="1200" dirty="0">
                <a:solidFill>
                  <a:srgbClr val="193A54"/>
                </a:solidFill>
                <a:latin typeface="Arial" panose="020B0604020202020204" pitchFamily="34" charset="0"/>
                <a:ea typeface="+mn-ea"/>
                <a:cs typeface="Arial" panose="020B0604020202020204" pitchFamily="34" charset="0"/>
              </a:rPr>
              <a:t>A private room to take a call</a:t>
            </a:r>
          </a:p>
          <a:p>
            <a:pPr marL="342900" indent="-342900" defTabSz="1036290">
              <a:lnSpc>
                <a:spcPct val="90000"/>
              </a:lnSpc>
              <a:spcBef>
                <a:spcPts val="1133"/>
              </a:spcBef>
              <a:buFont typeface="Arial" panose="020B0604020202020204" pitchFamily="34" charset="0"/>
              <a:buChar char="•"/>
            </a:pPr>
            <a:r>
              <a:rPr lang="en-US" sz="2000" kern="1200" dirty="0">
                <a:solidFill>
                  <a:srgbClr val="193A54"/>
                </a:solidFill>
                <a:latin typeface="Arial" panose="020B0604020202020204" pitchFamily="34" charset="0"/>
                <a:ea typeface="+mn-ea"/>
                <a:cs typeface="Arial" panose="020B0604020202020204" pitchFamily="34" charset="0"/>
              </a:rPr>
              <a:t>Any health and safety concerns</a:t>
            </a:r>
          </a:p>
          <a:p>
            <a:pPr defTabSz="1036290">
              <a:lnSpc>
                <a:spcPct val="90000"/>
              </a:lnSpc>
              <a:spcBef>
                <a:spcPts val="1133"/>
              </a:spcBef>
            </a:pPr>
            <a:endParaRPr lang="en-US" sz="2400" kern="1200" dirty="0">
              <a:solidFill>
                <a:srgbClr val="193A54"/>
              </a:solidFill>
              <a:latin typeface="Arial" panose="020B0604020202020204" pitchFamily="34" charset="0"/>
              <a:ea typeface="+mn-ea"/>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F3D66C6D-65C2-1828-7214-F99E2C3AADED}"/>
              </a:ext>
            </a:extLst>
          </p:cNvPr>
          <p:cNvGraphicFramePr>
            <a:graphicFrameLocks noGrp="1"/>
          </p:cNvGraphicFramePr>
          <p:nvPr>
            <p:ph idx="1"/>
            <p:extLst>
              <p:ext uri="{D42A27DB-BD31-4B8C-83A1-F6EECF244321}">
                <p14:modId xmlns:p14="http://schemas.microsoft.com/office/powerpoint/2010/main" val="1001542878"/>
              </p:ext>
            </p:extLst>
          </p:nvPr>
        </p:nvGraphicFramePr>
        <p:xfrm>
          <a:off x="5874280" y="873976"/>
          <a:ext cx="6995160" cy="5629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151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2702-4E25-2FFF-97C9-3A75B5B51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0A7CE-EDB5-C1E2-73E6-49FFBD788CE8}"/>
              </a:ext>
            </a:extLst>
          </p:cNvPr>
          <p:cNvSpPr>
            <a:spLocks noGrp="1"/>
          </p:cNvSpPr>
          <p:nvPr>
            <p:ph type="title"/>
          </p:nvPr>
        </p:nvSpPr>
        <p:spPr>
          <a:xfrm>
            <a:off x="1159243" y="413809"/>
            <a:ext cx="11917680" cy="1502305"/>
          </a:xfrm>
        </p:spPr>
        <p:txBody>
          <a:bodyPr vert="horz" lIns="91440" tIns="45720" rIns="91440" bIns="45720" rtlCol="0" anchor="ctr">
            <a:normAutofit/>
          </a:bodyPr>
          <a:lstStyle/>
          <a:p>
            <a:r>
              <a:rPr lang="en-US" b="1" kern="1200">
                <a:latin typeface="Arial" panose="020B0604020202020204" pitchFamily="34" charset="0"/>
                <a:ea typeface="+mj-ea"/>
                <a:cs typeface="Arial" panose="020B0604020202020204" pitchFamily="34" charset="0"/>
              </a:rPr>
              <a:t>Housekeeping – Reminder for External Visitors</a:t>
            </a:r>
          </a:p>
        </p:txBody>
      </p:sp>
      <p:graphicFrame>
        <p:nvGraphicFramePr>
          <p:cNvPr id="6" name="Content Placeholder 2">
            <a:extLst>
              <a:ext uri="{FF2B5EF4-FFF2-40B4-BE49-F238E27FC236}">
                <a16:creationId xmlns:a16="http://schemas.microsoft.com/office/drawing/2014/main" id="{0530FE41-0574-E14F-0163-BD97FEF21C74}"/>
              </a:ext>
            </a:extLst>
          </p:cNvPr>
          <p:cNvGraphicFramePr>
            <a:graphicFrameLocks noGrp="1"/>
          </p:cNvGraphicFramePr>
          <p:nvPr>
            <p:ph sz="half" idx="1"/>
            <p:extLst>
              <p:ext uri="{D42A27DB-BD31-4B8C-83A1-F6EECF244321}">
                <p14:modId xmlns:p14="http://schemas.microsoft.com/office/powerpoint/2010/main" val="423718303"/>
              </p:ext>
            </p:extLst>
          </p:nvPr>
        </p:nvGraphicFramePr>
        <p:xfrm>
          <a:off x="1054511" y="1916114"/>
          <a:ext cx="6975986" cy="5703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EC01D6E-DBB9-A8D0-DA13-C35CBF347DAE}"/>
              </a:ext>
            </a:extLst>
          </p:cNvPr>
          <p:cNvPicPr>
            <a:picLocks noChangeAspect="1"/>
          </p:cNvPicPr>
          <p:nvPr/>
        </p:nvPicPr>
        <p:blipFill>
          <a:blip r:embed="rId8"/>
          <a:stretch>
            <a:fillRect/>
          </a:stretch>
        </p:blipFill>
        <p:spPr>
          <a:xfrm>
            <a:off x="8586506" y="2805763"/>
            <a:ext cx="4794015" cy="3046396"/>
          </a:xfrm>
          <a:prstGeom prst="rect">
            <a:avLst/>
          </a:prstGeom>
        </p:spPr>
      </p:pic>
      <p:pic>
        <p:nvPicPr>
          <p:cNvPr id="7" name="Graphic 6" descr="Line arrow: Counter-clockwise curve with solid fill">
            <a:extLst>
              <a:ext uri="{FF2B5EF4-FFF2-40B4-BE49-F238E27FC236}">
                <a16:creationId xmlns:a16="http://schemas.microsoft.com/office/drawing/2014/main" id="{B404FC4F-FB83-739E-03B1-C5729C71DD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319673" flipV="1">
            <a:off x="9007601" y="5440845"/>
            <a:ext cx="1304634" cy="1292703"/>
          </a:xfrm>
          <a:prstGeom prst="rect">
            <a:avLst/>
          </a:prstGeom>
        </p:spPr>
      </p:pic>
      <p:sp>
        <p:nvSpPr>
          <p:cNvPr id="8" name="TextBox 7">
            <a:extLst>
              <a:ext uri="{FF2B5EF4-FFF2-40B4-BE49-F238E27FC236}">
                <a16:creationId xmlns:a16="http://schemas.microsoft.com/office/drawing/2014/main" id="{57934D80-0AC2-956B-4FF4-48A684EA31F9}"/>
              </a:ext>
            </a:extLst>
          </p:cNvPr>
          <p:cNvSpPr txBox="1"/>
          <p:nvPr/>
        </p:nvSpPr>
        <p:spPr>
          <a:xfrm>
            <a:off x="10279780" y="6299047"/>
            <a:ext cx="2940292" cy="369332"/>
          </a:xfrm>
          <a:prstGeom prst="rect">
            <a:avLst/>
          </a:prstGeom>
          <a:noFill/>
        </p:spPr>
        <p:txBody>
          <a:bodyPr wrap="none" rtlCol="0">
            <a:spAutoFit/>
          </a:bodyPr>
          <a:lstStyle/>
          <a:p>
            <a:r>
              <a:rPr lang="en-CA" dirty="0"/>
              <a:t>Secure areas (behind gates)</a:t>
            </a:r>
          </a:p>
        </p:txBody>
      </p:sp>
      <p:sp>
        <p:nvSpPr>
          <p:cNvPr id="9" name="TextBox 8">
            <a:extLst>
              <a:ext uri="{FF2B5EF4-FFF2-40B4-BE49-F238E27FC236}">
                <a16:creationId xmlns:a16="http://schemas.microsoft.com/office/drawing/2014/main" id="{8A1C81B7-AEF1-95FD-5E3A-2B91917DD532}"/>
              </a:ext>
            </a:extLst>
          </p:cNvPr>
          <p:cNvSpPr txBox="1"/>
          <p:nvPr/>
        </p:nvSpPr>
        <p:spPr>
          <a:xfrm>
            <a:off x="10553711" y="2296812"/>
            <a:ext cx="2489849" cy="369332"/>
          </a:xfrm>
          <a:prstGeom prst="rect">
            <a:avLst/>
          </a:prstGeom>
          <a:noFill/>
        </p:spPr>
        <p:txBody>
          <a:bodyPr wrap="none" rtlCol="0">
            <a:spAutoFit/>
          </a:bodyPr>
          <a:lstStyle/>
          <a:p>
            <a:r>
              <a:rPr lang="en-CA" dirty="0"/>
              <a:t>Commissionaires Desk</a:t>
            </a:r>
          </a:p>
        </p:txBody>
      </p:sp>
    </p:spTree>
    <p:extLst>
      <p:ext uri="{BB962C8B-B14F-4D97-AF65-F5344CB8AC3E}">
        <p14:creationId xmlns:p14="http://schemas.microsoft.com/office/powerpoint/2010/main" val="2661257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3506-7DA0-FC3C-0010-C3EB71F4E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5A536-87FC-1D62-02EB-9C836722563A}"/>
              </a:ext>
            </a:extLst>
          </p:cNvPr>
          <p:cNvSpPr>
            <a:spLocks noGrp="1"/>
          </p:cNvSpPr>
          <p:nvPr>
            <p:ph type="title"/>
          </p:nvPr>
        </p:nvSpPr>
        <p:spPr>
          <a:xfrm>
            <a:off x="1159243" y="413809"/>
            <a:ext cx="11917680" cy="1502305"/>
          </a:xfrm>
        </p:spPr>
        <p:txBody>
          <a:bodyPr anchor="ctr">
            <a:normAutofit/>
          </a:bodyPr>
          <a:lstStyle/>
          <a:p>
            <a:r>
              <a:rPr lang="en-CA" dirty="0"/>
              <a:t>Housekeeping – Hospitality</a:t>
            </a:r>
          </a:p>
        </p:txBody>
      </p:sp>
      <p:sp>
        <p:nvSpPr>
          <p:cNvPr id="3" name="Content Placeholder 2">
            <a:extLst>
              <a:ext uri="{FF2B5EF4-FFF2-40B4-BE49-F238E27FC236}">
                <a16:creationId xmlns:a16="http://schemas.microsoft.com/office/drawing/2014/main" id="{9BC7FD5D-6B21-B305-CC18-D4116118BB88}"/>
              </a:ext>
            </a:extLst>
          </p:cNvPr>
          <p:cNvSpPr>
            <a:spLocks noGrp="1"/>
          </p:cNvSpPr>
          <p:nvPr>
            <p:ph sz="half" idx="1"/>
          </p:nvPr>
        </p:nvSpPr>
        <p:spPr>
          <a:xfrm>
            <a:off x="1159243" y="2091049"/>
            <a:ext cx="5872480" cy="4931516"/>
          </a:xfrm>
        </p:spPr>
        <p:txBody>
          <a:bodyPr>
            <a:normAutofit/>
          </a:bodyPr>
          <a:lstStyle/>
          <a:p>
            <a:pPr marL="0" indent="0">
              <a:buNone/>
            </a:pPr>
            <a:r>
              <a:rPr lang="en-CA" sz="2500" b="1" dirty="0"/>
              <a:t>Coffee Breaks: </a:t>
            </a:r>
            <a:r>
              <a:rPr lang="en-CA" sz="2500" dirty="0"/>
              <a:t>Enjoy morning and afternoon coffee breaks served in the foyer of this room (SL 01-010).</a:t>
            </a:r>
          </a:p>
          <a:p>
            <a:pPr marL="0" indent="0">
              <a:buNone/>
            </a:pPr>
            <a:r>
              <a:rPr lang="en-CA" sz="2500" b="1" dirty="0"/>
              <a:t>Lunch - On Your Own: </a:t>
            </a:r>
            <a:r>
              <a:rPr lang="en-CA" sz="2500" dirty="0"/>
              <a:t>Please refer to your program booklet for walkable lunch choices.</a:t>
            </a:r>
          </a:p>
          <a:p>
            <a:pPr marL="0" indent="0">
              <a:buNone/>
            </a:pPr>
            <a:r>
              <a:rPr lang="en-CA" sz="2500" b="1" dirty="0"/>
              <a:t>Social Hour/ Dinner: </a:t>
            </a:r>
            <a:r>
              <a:rPr lang="en-CA" sz="2500" dirty="0"/>
              <a:t>Details regarding the social hour and no-host dinner will be shared later today.</a:t>
            </a:r>
          </a:p>
          <a:p>
            <a:pPr marL="0" indent="0">
              <a:buNone/>
            </a:pPr>
            <a:r>
              <a:rPr lang="en-CA" sz="2500" b="1" dirty="0"/>
              <a:t>Stay Hydrated: </a:t>
            </a:r>
            <a:r>
              <a:rPr lang="en-CA" sz="2500" dirty="0"/>
              <a:t>Water stations can be found in the foyer of SL 01-010, and down the hall, just after the café tables. </a:t>
            </a:r>
          </a:p>
          <a:p>
            <a:pPr marL="0" indent="0">
              <a:buNone/>
            </a:pPr>
            <a:endParaRPr lang="en-CA" sz="2500" dirty="0"/>
          </a:p>
        </p:txBody>
      </p:sp>
      <p:pic>
        <p:nvPicPr>
          <p:cNvPr id="11" name="Graphic 10" descr="Coffee outline">
            <a:extLst>
              <a:ext uri="{FF2B5EF4-FFF2-40B4-BE49-F238E27FC236}">
                <a16:creationId xmlns:a16="http://schemas.microsoft.com/office/drawing/2014/main" id="{4DAEA2FA-12D2-6D08-84E9-E8AAF8C48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0496" y="352349"/>
            <a:ext cx="1323925" cy="1323925"/>
          </a:xfrm>
          <a:prstGeom prst="rect">
            <a:avLst/>
          </a:prstGeom>
        </p:spPr>
      </p:pic>
      <p:pic>
        <p:nvPicPr>
          <p:cNvPr id="4" name="Picture 3">
            <a:extLst>
              <a:ext uri="{FF2B5EF4-FFF2-40B4-BE49-F238E27FC236}">
                <a16:creationId xmlns:a16="http://schemas.microsoft.com/office/drawing/2014/main" id="{F8333096-DC77-BE5E-B53A-4DFCD9F1DDDC}"/>
              </a:ext>
            </a:extLst>
          </p:cNvPr>
          <p:cNvPicPr>
            <a:picLocks noChangeAspect="1"/>
          </p:cNvPicPr>
          <p:nvPr/>
        </p:nvPicPr>
        <p:blipFill>
          <a:blip r:embed="rId5"/>
          <a:stretch>
            <a:fillRect/>
          </a:stretch>
        </p:blipFill>
        <p:spPr>
          <a:xfrm>
            <a:off x="7417877" y="2422888"/>
            <a:ext cx="5875753" cy="3800932"/>
          </a:xfrm>
          <a:prstGeom prst="rect">
            <a:avLst/>
          </a:prstGeom>
        </p:spPr>
      </p:pic>
    </p:spTree>
    <p:extLst>
      <p:ext uri="{BB962C8B-B14F-4D97-AF65-F5344CB8AC3E}">
        <p14:creationId xmlns:p14="http://schemas.microsoft.com/office/powerpoint/2010/main" val="218397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9963-2705-1F10-37E0-6187FF48D316}"/>
              </a:ext>
            </a:extLst>
          </p:cNvPr>
          <p:cNvSpPr>
            <a:spLocks noGrp="1"/>
          </p:cNvSpPr>
          <p:nvPr>
            <p:ph type="title"/>
          </p:nvPr>
        </p:nvSpPr>
        <p:spPr/>
        <p:txBody>
          <a:bodyPr/>
          <a:lstStyle/>
          <a:p>
            <a:r>
              <a:rPr lang="en-CA" dirty="0"/>
              <a:t>Housekeeping – Washrooms</a:t>
            </a:r>
          </a:p>
        </p:txBody>
      </p:sp>
      <p:pic>
        <p:nvPicPr>
          <p:cNvPr id="7" name="Picture 6">
            <a:extLst>
              <a:ext uri="{FF2B5EF4-FFF2-40B4-BE49-F238E27FC236}">
                <a16:creationId xmlns:a16="http://schemas.microsoft.com/office/drawing/2014/main" id="{5131AFCC-ABE8-458F-A51E-EBED1740A3CF}"/>
              </a:ext>
            </a:extLst>
          </p:cNvPr>
          <p:cNvPicPr>
            <a:picLocks noChangeAspect="1"/>
          </p:cNvPicPr>
          <p:nvPr/>
        </p:nvPicPr>
        <p:blipFill>
          <a:blip r:embed="rId3"/>
          <a:stretch>
            <a:fillRect/>
          </a:stretch>
        </p:blipFill>
        <p:spPr>
          <a:xfrm>
            <a:off x="7125578" y="2034904"/>
            <a:ext cx="5931181" cy="4781074"/>
          </a:xfrm>
          <a:prstGeom prst="rect">
            <a:avLst/>
          </a:prstGeom>
        </p:spPr>
      </p:pic>
      <p:sp>
        <p:nvSpPr>
          <p:cNvPr id="8" name="TextBox 7">
            <a:extLst>
              <a:ext uri="{FF2B5EF4-FFF2-40B4-BE49-F238E27FC236}">
                <a16:creationId xmlns:a16="http://schemas.microsoft.com/office/drawing/2014/main" id="{AA24E845-224C-7FEC-684A-C2021659F9F0}"/>
              </a:ext>
            </a:extLst>
          </p:cNvPr>
          <p:cNvSpPr txBox="1"/>
          <p:nvPr/>
        </p:nvSpPr>
        <p:spPr>
          <a:xfrm>
            <a:off x="7097919" y="1573239"/>
            <a:ext cx="5399427" cy="461665"/>
          </a:xfrm>
          <a:prstGeom prst="rect">
            <a:avLst/>
          </a:prstGeom>
          <a:noFill/>
        </p:spPr>
        <p:txBody>
          <a:bodyPr wrap="none" rtlCol="0">
            <a:spAutoFit/>
          </a:bodyPr>
          <a:lstStyle/>
          <a:p>
            <a:r>
              <a:rPr lang="en-CA" sz="2400" dirty="0"/>
              <a:t>14</a:t>
            </a:r>
            <a:r>
              <a:rPr lang="en-CA" sz="2400" baseline="30000" dirty="0"/>
              <a:t>th</a:t>
            </a:r>
            <a:r>
              <a:rPr lang="en-CA" sz="2400" dirty="0"/>
              <a:t> Floor Washrooms require escorting</a:t>
            </a:r>
          </a:p>
        </p:txBody>
      </p:sp>
      <p:sp>
        <p:nvSpPr>
          <p:cNvPr id="9" name="TextBox 8">
            <a:extLst>
              <a:ext uri="{FF2B5EF4-FFF2-40B4-BE49-F238E27FC236}">
                <a16:creationId xmlns:a16="http://schemas.microsoft.com/office/drawing/2014/main" id="{9B65B62C-605A-9C88-7AA6-886B2329DAA2}"/>
              </a:ext>
            </a:extLst>
          </p:cNvPr>
          <p:cNvSpPr txBox="1"/>
          <p:nvPr/>
        </p:nvSpPr>
        <p:spPr>
          <a:xfrm>
            <a:off x="1139079" y="1573239"/>
            <a:ext cx="2917209" cy="461665"/>
          </a:xfrm>
          <a:prstGeom prst="rect">
            <a:avLst/>
          </a:prstGeom>
          <a:noFill/>
        </p:spPr>
        <p:txBody>
          <a:bodyPr wrap="none" rtlCol="0">
            <a:spAutoFit/>
          </a:bodyPr>
          <a:lstStyle/>
          <a:p>
            <a:r>
              <a:rPr lang="en-CA" sz="2400" dirty="0"/>
              <a:t>1</a:t>
            </a:r>
            <a:r>
              <a:rPr lang="en-CA" sz="2400" baseline="30000" dirty="0"/>
              <a:t>st</a:t>
            </a:r>
            <a:r>
              <a:rPr lang="en-CA" sz="2400" dirty="0"/>
              <a:t> Floor Washrooms</a:t>
            </a:r>
          </a:p>
        </p:txBody>
      </p:sp>
      <p:pic>
        <p:nvPicPr>
          <p:cNvPr id="4" name="Picture 3">
            <a:extLst>
              <a:ext uri="{FF2B5EF4-FFF2-40B4-BE49-F238E27FC236}">
                <a16:creationId xmlns:a16="http://schemas.microsoft.com/office/drawing/2014/main" id="{5F404E51-EA11-88AA-E79B-224ACE2E302D}"/>
              </a:ext>
            </a:extLst>
          </p:cNvPr>
          <p:cNvPicPr>
            <a:picLocks noChangeAspect="1"/>
          </p:cNvPicPr>
          <p:nvPr/>
        </p:nvPicPr>
        <p:blipFill>
          <a:blip r:embed="rId4"/>
          <a:stretch>
            <a:fillRect/>
          </a:stretch>
        </p:blipFill>
        <p:spPr>
          <a:xfrm>
            <a:off x="1209419" y="2139711"/>
            <a:ext cx="2873196" cy="3609474"/>
          </a:xfrm>
          <a:prstGeom prst="rect">
            <a:avLst/>
          </a:prstGeom>
        </p:spPr>
      </p:pic>
      <p:sp>
        <p:nvSpPr>
          <p:cNvPr id="5" name="TextBox 4">
            <a:extLst>
              <a:ext uri="{FF2B5EF4-FFF2-40B4-BE49-F238E27FC236}">
                <a16:creationId xmlns:a16="http://schemas.microsoft.com/office/drawing/2014/main" id="{FE2E127D-7D75-6DD6-D2C4-DF20C0A8EFC4}"/>
              </a:ext>
            </a:extLst>
          </p:cNvPr>
          <p:cNvSpPr txBox="1"/>
          <p:nvPr/>
        </p:nvSpPr>
        <p:spPr>
          <a:xfrm>
            <a:off x="4180662" y="2378424"/>
            <a:ext cx="2009884" cy="646331"/>
          </a:xfrm>
          <a:prstGeom prst="rect">
            <a:avLst/>
          </a:prstGeom>
          <a:noFill/>
        </p:spPr>
        <p:txBody>
          <a:bodyPr wrap="square" rtlCol="0">
            <a:spAutoFit/>
          </a:bodyPr>
          <a:lstStyle/>
          <a:p>
            <a:r>
              <a:rPr lang="en-CA" dirty="0"/>
              <a:t>Down the hallway and turn left</a:t>
            </a:r>
          </a:p>
        </p:txBody>
      </p:sp>
      <p:pic>
        <p:nvPicPr>
          <p:cNvPr id="11" name="Picture 10">
            <a:extLst>
              <a:ext uri="{FF2B5EF4-FFF2-40B4-BE49-F238E27FC236}">
                <a16:creationId xmlns:a16="http://schemas.microsoft.com/office/drawing/2014/main" id="{B6C9F640-74AD-9E83-F70A-92BCD5F1FBFB}"/>
              </a:ext>
            </a:extLst>
          </p:cNvPr>
          <p:cNvPicPr>
            <a:picLocks noChangeAspect="1"/>
          </p:cNvPicPr>
          <p:nvPr/>
        </p:nvPicPr>
        <p:blipFill>
          <a:blip r:embed="rId5"/>
          <a:stretch>
            <a:fillRect/>
          </a:stretch>
        </p:blipFill>
        <p:spPr>
          <a:xfrm>
            <a:off x="1905802" y="4687763"/>
            <a:ext cx="4284744" cy="2602498"/>
          </a:xfrm>
          <a:prstGeom prst="rect">
            <a:avLst/>
          </a:prstGeom>
        </p:spPr>
      </p:pic>
    </p:spTree>
    <p:extLst>
      <p:ext uri="{BB962C8B-B14F-4D97-AF65-F5344CB8AC3E}">
        <p14:creationId xmlns:p14="http://schemas.microsoft.com/office/powerpoint/2010/main" val="3646518069"/>
      </p:ext>
    </p:extLst>
  </p:cSld>
  <p:clrMapOvr>
    <a:masterClrMapping/>
  </p:clrMapOvr>
</p:sld>
</file>

<file path=ppt/theme/theme1.xml><?xml version="1.0" encoding="utf-8"?>
<a:theme xmlns:a="http://schemas.openxmlformats.org/drawingml/2006/main" name="2025 RUG">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4" ma:contentTypeDescription="Create a new document." ma:contentTypeScope="" ma:versionID="6a410a70177dc963b049859032de4722">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27e031d7d14e29b70c896fdef788ae4d"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aa9071de-f1d9-4b23-83dd-08b1335a1407">
      <Terms xmlns="http://schemas.microsoft.com/office/infopath/2007/PartnerControls"/>
    </lcf76f155ced4ddcb4097134ff3c332f>
    <TaxCatchAll xmlns="389bf431-880a-4b72-abca-ccf1bbc5d2b3" xsi:nil="true"/>
  </documentManagement>
</p:properties>
</file>

<file path=customXml/itemProps1.xml><?xml version="1.0" encoding="utf-8"?>
<ds:datastoreItem xmlns:ds="http://schemas.openxmlformats.org/officeDocument/2006/customXml" ds:itemID="{E441B60C-BA1A-483B-845E-454276740A34}"/>
</file>

<file path=customXml/itemProps2.xml><?xml version="1.0" encoding="utf-8"?>
<ds:datastoreItem xmlns:ds="http://schemas.openxmlformats.org/officeDocument/2006/customXml" ds:itemID="{F1C48D04-F599-42C9-AC4C-98BE4D8D6E8E}">
  <ds:schemaRefs>
    <ds:schemaRef ds:uri="http://schemas.microsoft.com/sharepoint/v3/contenttype/forms"/>
  </ds:schemaRefs>
</ds:datastoreItem>
</file>

<file path=customXml/itemProps3.xml><?xml version="1.0" encoding="utf-8"?>
<ds:datastoreItem xmlns:ds="http://schemas.openxmlformats.org/officeDocument/2006/customXml" ds:itemID="{0B4A37E8-D217-4F3B-8FBB-61A87E7AE1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7fab5-ca36-4373-9e84-14533c573aad"/>
    <ds:schemaRef ds:uri="f7f9503f-814b-432a-91f5-9c13c51348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17F8014-9403-4CC5-8F2F-0C66B954D1CC}">
  <ds:schemaRef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f7f9503f-814b-432a-91f5-9c13c51348b4"/>
    <ds:schemaRef ds:uri="http://schemas.microsoft.com/office/infopath/2007/PartnerControls"/>
    <ds:schemaRef ds:uri="dfe7fab5-ca36-4373-9e84-14533c573aad"/>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1040</TotalTime>
  <Words>1909</Words>
  <Application>Microsoft Office PowerPoint</Application>
  <PresentationFormat>Custom</PresentationFormat>
  <Paragraphs>320</Paragraphs>
  <Slides>38</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Arial-ItalicMT</vt:lpstr>
      <vt:lpstr>ArialMT</vt:lpstr>
      <vt:lpstr>Calibri</vt:lpstr>
      <vt:lpstr>Webdings</vt:lpstr>
      <vt:lpstr>Wingdings</vt:lpstr>
      <vt:lpstr>2025 RUG</vt:lpstr>
      <vt:lpstr>Welcome and Housekeeping</vt:lpstr>
      <vt:lpstr>A Warm Welcome</vt:lpstr>
      <vt:lpstr>A Warm Welcome</vt:lpstr>
      <vt:lpstr>Safety First! In Case of an Emergency:</vt:lpstr>
      <vt:lpstr>If you are on the 14th Floor during an Emergency:</vt:lpstr>
      <vt:lpstr>Housekeeping –  We welcome you to:</vt:lpstr>
      <vt:lpstr>Housekeeping – Reminder for External Visitors</vt:lpstr>
      <vt:lpstr>Housekeeping – Hospitality</vt:lpstr>
      <vt:lpstr>Housekeeping – Washrooms</vt:lpstr>
      <vt:lpstr>Housekeeping – Recordings</vt:lpstr>
      <vt:lpstr>Scan to download</vt:lpstr>
      <vt:lpstr>Land Acknowledgment</vt:lpstr>
      <vt:lpstr>Welcome and  Opening Remarks</vt:lpstr>
      <vt:lpstr>Introduction to RAMP</vt:lpstr>
      <vt:lpstr>US NRC: Who we are.</vt:lpstr>
      <vt:lpstr>Office of Research: Who we are.</vt:lpstr>
      <vt:lpstr>RAMP: Who we are:</vt:lpstr>
      <vt:lpstr>RAMP Website https://ramp.nrc-gateway.gov/</vt:lpstr>
      <vt:lpstr>Users: International Collaboration</vt:lpstr>
      <vt:lpstr>Codes in RAMP at this meeting.</vt:lpstr>
      <vt:lpstr>Emergency Response Codes</vt:lpstr>
      <vt:lpstr>Emergency Response Codes</vt:lpstr>
      <vt:lpstr>Licensing Support Codes</vt:lpstr>
      <vt:lpstr>PowerPoint Presentation</vt:lpstr>
      <vt:lpstr>PowerPoint Presentation</vt:lpstr>
      <vt:lpstr>PowerPoint Presentation</vt:lpstr>
      <vt:lpstr>Are RAMP codes, such as RASCAL, fit-for-purpose to be used/applied for the new reactor technologies being proposed?</vt:lpstr>
      <vt:lpstr>Volume 4:  Licensing and Siting Dose Assessment Codes</vt:lpstr>
      <vt:lpstr>NPP Licensing: SIERRA</vt:lpstr>
      <vt:lpstr>NRC Advanced Reactor Readiness:</vt:lpstr>
      <vt:lpstr>Next:  Overview of the Week</vt:lpstr>
      <vt:lpstr>Overview of the Week / Symposium</vt:lpstr>
      <vt:lpstr>Technical Symposium: Schedule at a Glance</vt:lpstr>
      <vt:lpstr>Training: Schedule at a Glance</vt:lpstr>
      <vt:lpstr>Social Events (Optional)</vt:lpstr>
      <vt:lpstr>Beyond the RAMP Meeting</vt:lpstr>
      <vt:lpstr>Don’t miss the group photo at 11:40 am today!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Ramos, Carli A</dc:creator>
  <cp:lastModifiedBy>Sesin, Verena</cp:lastModifiedBy>
  <cp:revision>32</cp:revision>
  <dcterms:created xsi:type="dcterms:W3CDTF">2025-03-12T20:53:22Z</dcterms:created>
  <dcterms:modified xsi:type="dcterms:W3CDTF">2025-06-18T16:49:38Z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b8fffb62-f6bb-4c03-bf0d-1b7e8648a411</vt:lpwstr>
  </property>
  <property fmtid="{D5CDD505-2E9C-101B-9397-08002B2CF9AE}" pid="3" name="ContentTypeId">
    <vt:lpwstr>0x0101004E34D12BCFAC0240A20826305D23CE28</vt:lpwstr>
  </property>
  <property fmtid="{D5CDD505-2E9C-101B-9397-08002B2CF9AE}" pid="4" name="MediaServiceImageTags">
    <vt:lpwstr/>
  </property>
  <property fmtid="{D5CDD505-2E9C-101B-9397-08002B2CF9AE}" pid="5" name="MSIP_Label_d5725669-efcc-4cdf-ab3c-5f9e46e1a48a_Enabled">
    <vt:lpwstr>true</vt:lpwstr>
  </property>
  <property fmtid="{D5CDD505-2E9C-101B-9397-08002B2CF9AE}" pid="6" name="MSIP_Label_d5725669-efcc-4cdf-ab3c-5f9e46e1a48a_SetDate">
    <vt:lpwstr>2025-03-14T14:07:44Z</vt:lpwstr>
  </property>
  <property fmtid="{D5CDD505-2E9C-101B-9397-08002B2CF9AE}" pid="7" name="MSIP_Label_d5725669-efcc-4cdf-ab3c-5f9e46e1a48a_Method">
    <vt:lpwstr>Standard</vt:lpwstr>
  </property>
  <property fmtid="{D5CDD505-2E9C-101B-9397-08002B2CF9AE}" pid="8" name="MSIP_Label_d5725669-efcc-4cdf-ab3c-5f9e46e1a48a_Name">
    <vt:lpwstr>Unclassified - Non classifié</vt:lpwstr>
  </property>
  <property fmtid="{D5CDD505-2E9C-101B-9397-08002B2CF9AE}" pid="9" name="MSIP_Label_d5725669-efcc-4cdf-ab3c-5f9e46e1a48a_SiteId">
    <vt:lpwstr>bb89644a-48bf-49b7-8f8a-6f2519ea6bd4</vt:lpwstr>
  </property>
  <property fmtid="{D5CDD505-2E9C-101B-9397-08002B2CF9AE}" pid="10" name="MSIP_Label_d5725669-efcc-4cdf-ab3c-5f9e46e1a48a_ActionId">
    <vt:lpwstr>e5d51a81-df27-4746-85d5-fe89a3e458de</vt:lpwstr>
  </property>
  <property fmtid="{D5CDD505-2E9C-101B-9397-08002B2CF9AE}" pid="11" name="MSIP_Label_d5725669-efcc-4cdf-ab3c-5f9e46e1a48a_ContentBits">
    <vt:lpwstr>0</vt:lpwstr>
  </property>
</Properties>
</file>