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0" r:id="rId3"/>
    <p:sldId id="410" r:id="rId4"/>
    <p:sldId id="411" r:id="rId5"/>
    <p:sldId id="333" r:id="rId6"/>
    <p:sldId id="334" r:id="rId7"/>
    <p:sldId id="336" r:id="rId8"/>
    <p:sldId id="412" r:id="rId9"/>
    <p:sldId id="414" r:id="rId10"/>
    <p:sldId id="434" r:id="rId11"/>
    <p:sldId id="419" r:id="rId12"/>
    <p:sldId id="420" r:id="rId13"/>
    <p:sldId id="418" r:id="rId14"/>
    <p:sldId id="421" r:id="rId15"/>
    <p:sldId id="431" r:id="rId16"/>
    <p:sldId id="417" r:id="rId17"/>
    <p:sldId id="426" r:id="rId18"/>
    <p:sldId id="429" r:id="rId19"/>
    <p:sldId id="427" r:id="rId20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C91"/>
    <a:srgbClr val="FFFFFF"/>
    <a:srgbClr val="9FBAEB"/>
    <a:srgbClr val="E40046"/>
    <a:srgbClr val="FF7F32"/>
    <a:srgbClr val="FFB81C"/>
    <a:srgbClr val="84BD00"/>
    <a:srgbClr val="00AB8E"/>
    <a:srgbClr val="D5CB9F"/>
    <a:srgbClr val="00A5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039" autoAdjust="0"/>
  </p:normalViewPr>
  <p:slideViewPr>
    <p:cSldViewPr snapToGrid="0">
      <p:cViewPr varScale="1">
        <p:scale>
          <a:sx n="70" d="100"/>
          <a:sy n="70" d="100"/>
        </p:scale>
        <p:origin x="114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1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8/10/relationships/authors" Target="authors.xml"/><Relationship Id="rId30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6A4A9-FEE6-E429-5AA0-3A820FFCCD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92FE00-A530-C91A-C374-5DC696BEFD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November 2023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8F0CBD-E15F-9DA7-6872-3F483085A2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91B9A9-D75B-D7D0-0FB1-D5172F27BE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D72C3-3EE7-452E-8F2E-51AAA6F455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32700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349AD-43E2-A142-9B61-FBB06C64E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973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349AD-43E2-A142-9B61-FBB06C64E8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27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349AD-43E2-A142-9B61-FBB06C64E86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64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349AD-43E2-A142-9B61-FBB06C64E86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736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349AD-43E2-A142-9B61-FBB06C64E86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49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349AD-43E2-A142-9B61-FBB06C64E86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600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349AD-43E2-A142-9B61-FBB06C64E86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247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349AD-43E2-A142-9B61-FBB06C64E86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399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349AD-43E2-A142-9B61-FBB06C64E86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62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349AD-43E2-A142-9B61-FBB06C64E8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90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349AD-43E2-A142-9B61-FBB06C64E8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5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349AD-43E2-A142-9B61-FBB06C64E8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66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349AD-43E2-A142-9B61-FBB06C64E8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21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349AD-43E2-A142-9B61-FBB06C64E8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816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349AD-43E2-A142-9B61-FBB06C64E8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54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349AD-43E2-A142-9B61-FBB06C64E8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320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349AD-43E2-A142-9B61-FBB06C64E86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39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C3043E6A-190F-3243-ACC1-1EDC647D0975}"/>
              </a:ext>
            </a:extLst>
          </p:cNvPr>
          <p:cNvSpPr/>
          <p:nvPr userDrawn="1"/>
        </p:nvSpPr>
        <p:spPr>
          <a:xfrm>
            <a:off x="-1" y="2078658"/>
            <a:ext cx="11594728" cy="4779342"/>
          </a:xfrm>
          <a:custGeom>
            <a:avLst/>
            <a:gdLst>
              <a:gd name="connsiteX0" fmla="*/ 0 w 11594728"/>
              <a:gd name="connsiteY0" fmla="*/ 0 h 4779342"/>
              <a:gd name="connsiteX1" fmla="*/ 10694728 w 11594728"/>
              <a:gd name="connsiteY1" fmla="*/ 0 h 4779342"/>
              <a:gd name="connsiteX2" fmla="*/ 11594728 w 11594728"/>
              <a:gd name="connsiteY2" fmla="*/ 900000 h 4779342"/>
              <a:gd name="connsiteX3" fmla="*/ 11594728 w 11594728"/>
              <a:gd name="connsiteY3" fmla="*/ 4779342 h 4779342"/>
              <a:gd name="connsiteX4" fmla="*/ 0 w 11594728"/>
              <a:gd name="connsiteY4" fmla="*/ 4779342 h 4779342"/>
              <a:gd name="connsiteX5" fmla="*/ 0 w 11594728"/>
              <a:gd name="connsiteY5" fmla="*/ 0 h 4779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94728" h="4779342">
                <a:moveTo>
                  <a:pt x="0" y="0"/>
                </a:moveTo>
                <a:lnTo>
                  <a:pt x="10694728" y="0"/>
                </a:lnTo>
                <a:cubicBezTo>
                  <a:pt x="11191784" y="0"/>
                  <a:pt x="11594728" y="402944"/>
                  <a:pt x="11594728" y="900000"/>
                </a:cubicBezTo>
                <a:lnTo>
                  <a:pt x="11594728" y="4779342"/>
                </a:lnTo>
                <a:lnTo>
                  <a:pt x="0" y="4779342"/>
                </a:lnTo>
                <a:lnTo>
                  <a:pt x="0" y="0"/>
                </a:lnTo>
                <a:close/>
              </a:path>
            </a:pathLst>
          </a:custGeom>
          <a:solidFill>
            <a:srgbClr val="007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1EC4B2-CA6D-D246-AE7B-B00C1AF8DB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21" y="231831"/>
            <a:ext cx="1713105" cy="16259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C420D6-CED8-4F62-AA93-FCC34ADFC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955" y="2528658"/>
            <a:ext cx="10481617" cy="2387600"/>
          </a:xfrm>
        </p:spPr>
        <p:txBody>
          <a:bodyPr anchor="t"/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364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04DA4437-A3AB-FA42-8D92-27EBB9F4C470}"/>
              </a:ext>
            </a:extLst>
          </p:cNvPr>
          <p:cNvSpPr/>
          <p:nvPr userDrawn="1"/>
        </p:nvSpPr>
        <p:spPr>
          <a:xfrm flipV="1">
            <a:off x="-303" y="6408445"/>
            <a:ext cx="11295758" cy="450788"/>
          </a:xfrm>
          <a:custGeom>
            <a:avLst/>
            <a:gdLst>
              <a:gd name="connsiteX0" fmla="*/ 0 w 11295758"/>
              <a:gd name="connsiteY0" fmla="*/ 450788 h 450788"/>
              <a:gd name="connsiteX1" fmla="*/ 5412566 w 11295758"/>
              <a:gd name="connsiteY1" fmla="*/ 450788 h 450788"/>
              <a:gd name="connsiteX2" fmla="*/ 5432404 w 11295758"/>
              <a:gd name="connsiteY2" fmla="*/ 450788 h 450788"/>
              <a:gd name="connsiteX3" fmla="*/ 10844969 w 11295758"/>
              <a:gd name="connsiteY3" fmla="*/ 450788 h 450788"/>
              <a:gd name="connsiteX4" fmla="*/ 11295758 w 11295758"/>
              <a:gd name="connsiteY4" fmla="*/ 0 h 450788"/>
              <a:gd name="connsiteX5" fmla="*/ 10394181 w 11295758"/>
              <a:gd name="connsiteY5" fmla="*/ 0 h 450788"/>
              <a:gd name="connsiteX6" fmla="*/ 5883192 w 11295758"/>
              <a:gd name="connsiteY6" fmla="*/ 0 h 450788"/>
              <a:gd name="connsiteX7" fmla="*/ 5412566 w 11295758"/>
              <a:gd name="connsiteY7" fmla="*/ 0 h 450788"/>
              <a:gd name="connsiteX8" fmla="*/ 4981615 w 11295758"/>
              <a:gd name="connsiteY8" fmla="*/ 0 h 450788"/>
              <a:gd name="connsiteX9" fmla="*/ 0 w 11295758"/>
              <a:gd name="connsiteY9" fmla="*/ 0 h 45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95758" h="450788">
                <a:moveTo>
                  <a:pt x="0" y="450788"/>
                </a:moveTo>
                <a:lnTo>
                  <a:pt x="5412566" y="450788"/>
                </a:lnTo>
                <a:lnTo>
                  <a:pt x="5432404" y="450788"/>
                </a:lnTo>
                <a:lnTo>
                  <a:pt x="10844969" y="450788"/>
                </a:lnTo>
                <a:cubicBezTo>
                  <a:pt x="11093933" y="450788"/>
                  <a:pt x="11295758" y="248963"/>
                  <a:pt x="11295758" y="0"/>
                </a:cubicBezTo>
                <a:lnTo>
                  <a:pt x="10394181" y="0"/>
                </a:lnTo>
                <a:lnTo>
                  <a:pt x="5883192" y="0"/>
                </a:lnTo>
                <a:lnTo>
                  <a:pt x="5412566" y="0"/>
                </a:lnTo>
                <a:lnTo>
                  <a:pt x="498161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AC6643BB-BEA7-AF47-9977-3A58132C2BB3}"/>
              </a:ext>
            </a:extLst>
          </p:cNvPr>
          <p:cNvSpPr/>
          <p:nvPr userDrawn="1"/>
        </p:nvSpPr>
        <p:spPr>
          <a:xfrm>
            <a:off x="-302" y="0"/>
            <a:ext cx="11295757" cy="1414732"/>
          </a:xfrm>
          <a:custGeom>
            <a:avLst/>
            <a:gdLst>
              <a:gd name="connsiteX0" fmla="*/ 0 w 11309300"/>
              <a:gd name="connsiteY0" fmla="*/ 0 h 1390260"/>
              <a:gd name="connsiteX1" fmla="*/ 11309299 w 11309300"/>
              <a:gd name="connsiteY1" fmla="*/ 0 h 1390260"/>
              <a:gd name="connsiteX2" fmla="*/ 11309299 w 11309300"/>
              <a:gd name="connsiteY2" fmla="*/ 137636 h 1390260"/>
              <a:gd name="connsiteX3" fmla="*/ 11309300 w 11309300"/>
              <a:gd name="connsiteY3" fmla="*/ 137656 h 1390260"/>
              <a:gd name="connsiteX4" fmla="*/ 11309299 w 11309300"/>
              <a:gd name="connsiteY4" fmla="*/ 137676 h 1390260"/>
              <a:gd name="connsiteX5" fmla="*/ 11309299 w 11309300"/>
              <a:gd name="connsiteY5" fmla="*/ 149727 h 1390260"/>
              <a:gd name="connsiteX6" fmla="*/ 11308699 w 11309300"/>
              <a:gd name="connsiteY6" fmla="*/ 149727 h 1390260"/>
              <a:gd name="connsiteX7" fmla="*/ 11302921 w 11309300"/>
              <a:gd name="connsiteY7" fmla="*/ 265728 h 1390260"/>
              <a:gd name="connsiteX8" fmla="*/ 10192201 w 11309300"/>
              <a:gd name="connsiteY8" fmla="*/ 1384571 h 1390260"/>
              <a:gd name="connsiteX9" fmla="*/ 10112079 w 11309300"/>
              <a:gd name="connsiteY9" fmla="*/ 1388416 h 1390260"/>
              <a:gd name="connsiteX10" fmla="*/ 10090317 w 11309300"/>
              <a:gd name="connsiteY10" fmla="*/ 1390260 h 1390260"/>
              <a:gd name="connsiteX11" fmla="*/ 10073660 w 11309300"/>
              <a:gd name="connsiteY11" fmla="*/ 1390260 h 1390260"/>
              <a:gd name="connsiteX12" fmla="*/ 0 w 11309300"/>
              <a:gd name="connsiteY12" fmla="*/ 1390260 h 1390260"/>
              <a:gd name="connsiteX13" fmla="*/ 0 w 11309300"/>
              <a:gd name="connsiteY13" fmla="*/ 0 h 139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309300" h="1390260">
                <a:moveTo>
                  <a:pt x="0" y="0"/>
                </a:moveTo>
                <a:lnTo>
                  <a:pt x="11309299" y="0"/>
                </a:lnTo>
                <a:lnTo>
                  <a:pt x="11309299" y="137636"/>
                </a:lnTo>
                <a:lnTo>
                  <a:pt x="11309300" y="137656"/>
                </a:lnTo>
                <a:lnTo>
                  <a:pt x="11309299" y="137676"/>
                </a:lnTo>
                <a:lnTo>
                  <a:pt x="11309299" y="149727"/>
                </a:lnTo>
                <a:lnTo>
                  <a:pt x="11308699" y="149727"/>
                </a:lnTo>
                <a:lnTo>
                  <a:pt x="11302921" y="265728"/>
                </a:lnTo>
                <a:cubicBezTo>
                  <a:pt x="11243598" y="857884"/>
                  <a:pt x="10777402" y="1328106"/>
                  <a:pt x="10192201" y="1384571"/>
                </a:cubicBezTo>
                <a:lnTo>
                  <a:pt x="10112079" y="1388416"/>
                </a:lnTo>
                <a:lnTo>
                  <a:pt x="10090317" y="1390260"/>
                </a:lnTo>
                <a:lnTo>
                  <a:pt x="10073660" y="1390260"/>
                </a:lnTo>
                <a:lnTo>
                  <a:pt x="0" y="1390260"/>
                </a:lnTo>
                <a:lnTo>
                  <a:pt x="0" y="0"/>
                </a:lnTo>
                <a:close/>
              </a:path>
            </a:pathLst>
          </a:custGeom>
          <a:solidFill>
            <a:srgbClr val="007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F41C13-0DB6-4E28-9521-FD744346D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1F445-D392-4789-9479-AF028CB55CC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   </a:t>
            </a:r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5E6804-E436-2947-81F5-FCC5E465C1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Channel Islands - Risk Assessment </a:t>
            </a:r>
            <a:endParaRPr lang="en-GB" sz="140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C176BFD-AF1B-334D-884D-C08E0A3D50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‹#›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79991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6111100E-39E2-3B40-8203-DCB033375A5D}"/>
              </a:ext>
            </a:extLst>
          </p:cNvPr>
          <p:cNvSpPr/>
          <p:nvPr userDrawn="1"/>
        </p:nvSpPr>
        <p:spPr>
          <a:xfrm flipV="1">
            <a:off x="-303" y="6408445"/>
            <a:ext cx="11295758" cy="450788"/>
          </a:xfrm>
          <a:custGeom>
            <a:avLst/>
            <a:gdLst>
              <a:gd name="connsiteX0" fmla="*/ 0 w 11295758"/>
              <a:gd name="connsiteY0" fmla="*/ 450788 h 450788"/>
              <a:gd name="connsiteX1" fmla="*/ 5412566 w 11295758"/>
              <a:gd name="connsiteY1" fmla="*/ 450788 h 450788"/>
              <a:gd name="connsiteX2" fmla="*/ 5432404 w 11295758"/>
              <a:gd name="connsiteY2" fmla="*/ 450788 h 450788"/>
              <a:gd name="connsiteX3" fmla="*/ 10844969 w 11295758"/>
              <a:gd name="connsiteY3" fmla="*/ 450788 h 450788"/>
              <a:gd name="connsiteX4" fmla="*/ 11295758 w 11295758"/>
              <a:gd name="connsiteY4" fmla="*/ 0 h 450788"/>
              <a:gd name="connsiteX5" fmla="*/ 10394181 w 11295758"/>
              <a:gd name="connsiteY5" fmla="*/ 0 h 450788"/>
              <a:gd name="connsiteX6" fmla="*/ 5883192 w 11295758"/>
              <a:gd name="connsiteY6" fmla="*/ 0 h 450788"/>
              <a:gd name="connsiteX7" fmla="*/ 5412566 w 11295758"/>
              <a:gd name="connsiteY7" fmla="*/ 0 h 450788"/>
              <a:gd name="connsiteX8" fmla="*/ 4981615 w 11295758"/>
              <a:gd name="connsiteY8" fmla="*/ 0 h 450788"/>
              <a:gd name="connsiteX9" fmla="*/ 0 w 11295758"/>
              <a:gd name="connsiteY9" fmla="*/ 0 h 45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95758" h="450788">
                <a:moveTo>
                  <a:pt x="0" y="450788"/>
                </a:moveTo>
                <a:lnTo>
                  <a:pt x="5412566" y="450788"/>
                </a:lnTo>
                <a:lnTo>
                  <a:pt x="5432404" y="450788"/>
                </a:lnTo>
                <a:lnTo>
                  <a:pt x="10844969" y="450788"/>
                </a:lnTo>
                <a:cubicBezTo>
                  <a:pt x="11093933" y="450788"/>
                  <a:pt x="11295758" y="248963"/>
                  <a:pt x="11295758" y="0"/>
                </a:cubicBezTo>
                <a:lnTo>
                  <a:pt x="10394181" y="0"/>
                </a:lnTo>
                <a:lnTo>
                  <a:pt x="5883192" y="0"/>
                </a:lnTo>
                <a:lnTo>
                  <a:pt x="5412566" y="0"/>
                </a:lnTo>
                <a:lnTo>
                  <a:pt x="498161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0BCEA33-00F7-3945-A0DF-D46E2208E105}"/>
              </a:ext>
            </a:extLst>
          </p:cNvPr>
          <p:cNvSpPr/>
          <p:nvPr userDrawn="1"/>
        </p:nvSpPr>
        <p:spPr>
          <a:xfrm>
            <a:off x="-302" y="0"/>
            <a:ext cx="11295757" cy="1414732"/>
          </a:xfrm>
          <a:custGeom>
            <a:avLst/>
            <a:gdLst>
              <a:gd name="connsiteX0" fmla="*/ 0 w 11309300"/>
              <a:gd name="connsiteY0" fmla="*/ 0 h 1390260"/>
              <a:gd name="connsiteX1" fmla="*/ 11309299 w 11309300"/>
              <a:gd name="connsiteY1" fmla="*/ 0 h 1390260"/>
              <a:gd name="connsiteX2" fmla="*/ 11309299 w 11309300"/>
              <a:gd name="connsiteY2" fmla="*/ 137636 h 1390260"/>
              <a:gd name="connsiteX3" fmla="*/ 11309300 w 11309300"/>
              <a:gd name="connsiteY3" fmla="*/ 137656 h 1390260"/>
              <a:gd name="connsiteX4" fmla="*/ 11309299 w 11309300"/>
              <a:gd name="connsiteY4" fmla="*/ 137676 h 1390260"/>
              <a:gd name="connsiteX5" fmla="*/ 11309299 w 11309300"/>
              <a:gd name="connsiteY5" fmla="*/ 149727 h 1390260"/>
              <a:gd name="connsiteX6" fmla="*/ 11308699 w 11309300"/>
              <a:gd name="connsiteY6" fmla="*/ 149727 h 1390260"/>
              <a:gd name="connsiteX7" fmla="*/ 11302921 w 11309300"/>
              <a:gd name="connsiteY7" fmla="*/ 265728 h 1390260"/>
              <a:gd name="connsiteX8" fmla="*/ 10192201 w 11309300"/>
              <a:gd name="connsiteY8" fmla="*/ 1384571 h 1390260"/>
              <a:gd name="connsiteX9" fmla="*/ 10112079 w 11309300"/>
              <a:gd name="connsiteY9" fmla="*/ 1388416 h 1390260"/>
              <a:gd name="connsiteX10" fmla="*/ 10090317 w 11309300"/>
              <a:gd name="connsiteY10" fmla="*/ 1390260 h 1390260"/>
              <a:gd name="connsiteX11" fmla="*/ 10073660 w 11309300"/>
              <a:gd name="connsiteY11" fmla="*/ 1390260 h 1390260"/>
              <a:gd name="connsiteX12" fmla="*/ 0 w 11309300"/>
              <a:gd name="connsiteY12" fmla="*/ 1390260 h 1390260"/>
              <a:gd name="connsiteX13" fmla="*/ 0 w 11309300"/>
              <a:gd name="connsiteY13" fmla="*/ 0 h 139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309300" h="1390260">
                <a:moveTo>
                  <a:pt x="0" y="0"/>
                </a:moveTo>
                <a:lnTo>
                  <a:pt x="11309299" y="0"/>
                </a:lnTo>
                <a:lnTo>
                  <a:pt x="11309299" y="137636"/>
                </a:lnTo>
                <a:lnTo>
                  <a:pt x="11309300" y="137656"/>
                </a:lnTo>
                <a:lnTo>
                  <a:pt x="11309299" y="137676"/>
                </a:lnTo>
                <a:lnTo>
                  <a:pt x="11309299" y="149727"/>
                </a:lnTo>
                <a:lnTo>
                  <a:pt x="11308699" y="149727"/>
                </a:lnTo>
                <a:lnTo>
                  <a:pt x="11302921" y="265728"/>
                </a:lnTo>
                <a:cubicBezTo>
                  <a:pt x="11243598" y="857884"/>
                  <a:pt x="10777402" y="1328106"/>
                  <a:pt x="10192201" y="1384571"/>
                </a:cubicBezTo>
                <a:lnTo>
                  <a:pt x="10112079" y="1388416"/>
                </a:lnTo>
                <a:lnTo>
                  <a:pt x="10090317" y="1390260"/>
                </a:lnTo>
                <a:lnTo>
                  <a:pt x="10073660" y="1390260"/>
                </a:lnTo>
                <a:lnTo>
                  <a:pt x="0" y="1390260"/>
                </a:lnTo>
                <a:lnTo>
                  <a:pt x="0" y="0"/>
                </a:lnTo>
                <a:close/>
              </a:path>
            </a:pathLst>
          </a:custGeom>
          <a:solidFill>
            <a:srgbClr val="007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E8ADD9-C943-418A-9D35-CC865F95F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14506-EEE5-4D8C-850E-4F0922B6B43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46333-AC78-4EDE-9D8D-21DCF6FCEA5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E4E894C-2A2B-A74C-BFBD-B15007757C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Channel Islands - Risk Assessment </a:t>
            </a:r>
            <a:endParaRPr lang="en-GB" sz="140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5D39806-AD25-A04F-9636-F009A170C8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‹#›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2016229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B69775CF-2B51-CC49-B6DD-A1E6E94266E6}"/>
              </a:ext>
            </a:extLst>
          </p:cNvPr>
          <p:cNvSpPr/>
          <p:nvPr userDrawn="1"/>
        </p:nvSpPr>
        <p:spPr>
          <a:xfrm flipV="1">
            <a:off x="-303" y="6408445"/>
            <a:ext cx="11295758" cy="450788"/>
          </a:xfrm>
          <a:custGeom>
            <a:avLst/>
            <a:gdLst>
              <a:gd name="connsiteX0" fmla="*/ 0 w 11295758"/>
              <a:gd name="connsiteY0" fmla="*/ 450788 h 450788"/>
              <a:gd name="connsiteX1" fmla="*/ 5412566 w 11295758"/>
              <a:gd name="connsiteY1" fmla="*/ 450788 h 450788"/>
              <a:gd name="connsiteX2" fmla="*/ 5432404 w 11295758"/>
              <a:gd name="connsiteY2" fmla="*/ 450788 h 450788"/>
              <a:gd name="connsiteX3" fmla="*/ 10844969 w 11295758"/>
              <a:gd name="connsiteY3" fmla="*/ 450788 h 450788"/>
              <a:gd name="connsiteX4" fmla="*/ 11295758 w 11295758"/>
              <a:gd name="connsiteY4" fmla="*/ 0 h 450788"/>
              <a:gd name="connsiteX5" fmla="*/ 10394181 w 11295758"/>
              <a:gd name="connsiteY5" fmla="*/ 0 h 450788"/>
              <a:gd name="connsiteX6" fmla="*/ 5883192 w 11295758"/>
              <a:gd name="connsiteY6" fmla="*/ 0 h 450788"/>
              <a:gd name="connsiteX7" fmla="*/ 5412566 w 11295758"/>
              <a:gd name="connsiteY7" fmla="*/ 0 h 450788"/>
              <a:gd name="connsiteX8" fmla="*/ 4981615 w 11295758"/>
              <a:gd name="connsiteY8" fmla="*/ 0 h 450788"/>
              <a:gd name="connsiteX9" fmla="*/ 0 w 11295758"/>
              <a:gd name="connsiteY9" fmla="*/ 0 h 45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95758" h="450788">
                <a:moveTo>
                  <a:pt x="0" y="450788"/>
                </a:moveTo>
                <a:lnTo>
                  <a:pt x="5412566" y="450788"/>
                </a:lnTo>
                <a:lnTo>
                  <a:pt x="5432404" y="450788"/>
                </a:lnTo>
                <a:lnTo>
                  <a:pt x="10844969" y="450788"/>
                </a:lnTo>
                <a:cubicBezTo>
                  <a:pt x="11093933" y="450788"/>
                  <a:pt x="11295758" y="248963"/>
                  <a:pt x="11295758" y="0"/>
                </a:cubicBezTo>
                <a:lnTo>
                  <a:pt x="10394181" y="0"/>
                </a:lnTo>
                <a:lnTo>
                  <a:pt x="5883192" y="0"/>
                </a:lnTo>
                <a:lnTo>
                  <a:pt x="5412566" y="0"/>
                </a:lnTo>
                <a:lnTo>
                  <a:pt x="498161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74B7D02B-8830-3A44-AE9E-B31DAD1103ED}"/>
              </a:ext>
            </a:extLst>
          </p:cNvPr>
          <p:cNvSpPr/>
          <p:nvPr userDrawn="1"/>
        </p:nvSpPr>
        <p:spPr>
          <a:xfrm>
            <a:off x="-302" y="0"/>
            <a:ext cx="11295757" cy="1414732"/>
          </a:xfrm>
          <a:custGeom>
            <a:avLst/>
            <a:gdLst>
              <a:gd name="connsiteX0" fmla="*/ 0 w 11309300"/>
              <a:gd name="connsiteY0" fmla="*/ 0 h 1390260"/>
              <a:gd name="connsiteX1" fmla="*/ 11309299 w 11309300"/>
              <a:gd name="connsiteY1" fmla="*/ 0 h 1390260"/>
              <a:gd name="connsiteX2" fmla="*/ 11309299 w 11309300"/>
              <a:gd name="connsiteY2" fmla="*/ 137636 h 1390260"/>
              <a:gd name="connsiteX3" fmla="*/ 11309300 w 11309300"/>
              <a:gd name="connsiteY3" fmla="*/ 137656 h 1390260"/>
              <a:gd name="connsiteX4" fmla="*/ 11309299 w 11309300"/>
              <a:gd name="connsiteY4" fmla="*/ 137676 h 1390260"/>
              <a:gd name="connsiteX5" fmla="*/ 11309299 w 11309300"/>
              <a:gd name="connsiteY5" fmla="*/ 149727 h 1390260"/>
              <a:gd name="connsiteX6" fmla="*/ 11308699 w 11309300"/>
              <a:gd name="connsiteY6" fmla="*/ 149727 h 1390260"/>
              <a:gd name="connsiteX7" fmla="*/ 11302921 w 11309300"/>
              <a:gd name="connsiteY7" fmla="*/ 265728 h 1390260"/>
              <a:gd name="connsiteX8" fmla="*/ 10192201 w 11309300"/>
              <a:gd name="connsiteY8" fmla="*/ 1384571 h 1390260"/>
              <a:gd name="connsiteX9" fmla="*/ 10112079 w 11309300"/>
              <a:gd name="connsiteY9" fmla="*/ 1388416 h 1390260"/>
              <a:gd name="connsiteX10" fmla="*/ 10090317 w 11309300"/>
              <a:gd name="connsiteY10" fmla="*/ 1390260 h 1390260"/>
              <a:gd name="connsiteX11" fmla="*/ 10073660 w 11309300"/>
              <a:gd name="connsiteY11" fmla="*/ 1390260 h 1390260"/>
              <a:gd name="connsiteX12" fmla="*/ 0 w 11309300"/>
              <a:gd name="connsiteY12" fmla="*/ 1390260 h 1390260"/>
              <a:gd name="connsiteX13" fmla="*/ 0 w 11309300"/>
              <a:gd name="connsiteY13" fmla="*/ 0 h 139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309300" h="1390260">
                <a:moveTo>
                  <a:pt x="0" y="0"/>
                </a:moveTo>
                <a:lnTo>
                  <a:pt x="11309299" y="0"/>
                </a:lnTo>
                <a:lnTo>
                  <a:pt x="11309299" y="137636"/>
                </a:lnTo>
                <a:lnTo>
                  <a:pt x="11309300" y="137656"/>
                </a:lnTo>
                <a:lnTo>
                  <a:pt x="11309299" y="137676"/>
                </a:lnTo>
                <a:lnTo>
                  <a:pt x="11309299" y="149727"/>
                </a:lnTo>
                <a:lnTo>
                  <a:pt x="11308699" y="149727"/>
                </a:lnTo>
                <a:lnTo>
                  <a:pt x="11302921" y="265728"/>
                </a:lnTo>
                <a:cubicBezTo>
                  <a:pt x="11243598" y="857884"/>
                  <a:pt x="10777402" y="1328106"/>
                  <a:pt x="10192201" y="1384571"/>
                </a:cubicBezTo>
                <a:lnTo>
                  <a:pt x="10112079" y="1388416"/>
                </a:lnTo>
                <a:lnTo>
                  <a:pt x="10090317" y="1390260"/>
                </a:lnTo>
                <a:lnTo>
                  <a:pt x="10073660" y="1390260"/>
                </a:lnTo>
                <a:lnTo>
                  <a:pt x="0" y="1390260"/>
                </a:lnTo>
                <a:lnTo>
                  <a:pt x="0" y="0"/>
                </a:lnTo>
                <a:close/>
              </a:path>
            </a:pathLst>
          </a:custGeom>
          <a:solidFill>
            <a:srgbClr val="007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6C20DF-56A1-44A9-A429-8B05468D2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BA82AB-E9DB-425C-9352-E0A272AD0E4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  <a:p>
            <a:pPr lvl="4"/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FD6833-A055-4CE8-AB12-41A1997D9B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6F2F5E-B4CD-46C2-B6AC-8052CF2B36A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  <a:p>
            <a:pPr lvl="4"/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503C25A-9D93-4F4F-8253-B7AB9B2BC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B930E85-4B03-2D45-B847-D4398F5F91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Channel Islands - Risk Assessment </a:t>
            </a:r>
            <a:endParaRPr lang="en-GB" sz="140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E1D73D8-44E6-D54F-8151-2BDA8CF08C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‹#›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2602044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13C54208-3793-FC48-91E2-4AC621296A16}"/>
              </a:ext>
            </a:extLst>
          </p:cNvPr>
          <p:cNvSpPr/>
          <p:nvPr userDrawn="1"/>
        </p:nvSpPr>
        <p:spPr>
          <a:xfrm flipV="1">
            <a:off x="-303" y="6408445"/>
            <a:ext cx="11295758" cy="450788"/>
          </a:xfrm>
          <a:custGeom>
            <a:avLst/>
            <a:gdLst>
              <a:gd name="connsiteX0" fmla="*/ 0 w 11295758"/>
              <a:gd name="connsiteY0" fmla="*/ 450788 h 450788"/>
              <a:gd name="connsiteX1" fmla="*/ 5412566 w 11295758"/>
              <a:gd name="connsiteY1" fmla="*/ 450788 h 450788"/>
              <a:gd name="connsiteX2" fmla="*/ 5432404 w 11295758"/>
              <a:gd name="connsiteY2" fmla="*/ 450788 h 450788"/>
              <a:gd name="connsiteX3" fmla="*/ 10844969 w 11295758"/>
              <a:gd name="connsiteY3" fmla="*/ 450788 h 450788"/>
              <a:gd name="connsiteX4" fmla="*/ 11295758 w 11295758"/>
              <a:gd name="connsiteY4" fmla="*/ 0 h 450788"/>
              <a:gd name="connsiteX5" fmla="*/ 10394181 w 11295758"/>
              <a:gd name="connsiteY5" fmla="*/ 0 h 450788"/>
              <a:gd name="connsiteX6" fmla="*/ 5883192 w 11295758"/>
              <a:gd name="connsiteY6" fmla="*/ 0 h 450788"/>
              <a:gd name="connsiteX7" fmla="*/ 5412566 w 11295758"/>
              <a:gd name="connsiteY7" fmla="*/ 0 h 450788"/>
              <a:gd name="connsiteX8" fmla="*/ 4981615 w 11295758"/>
              <a:gd name="connsiteY8" fmla="*/ 0 h 450788"/>
              <a:gd name="connsiteX9" fmla="*/ 0 w 11295758"/>
              <a:gd name="connsiteY9" fmla="*/ 0 h 45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95758" h="450788">
                <a:moveTo>
                  <a:pt x="0" y="450788"/>
                </a:moveTo>
                <a:lnTo>
                  <a:pt x="5412566" y="450788"/>
                </a:lnTo>
                <a:lnTo>
                  <a:pt x="5432404" y="450788"/>
                </a:lnTo>
                <a:lnTo>
                  <a:pt x="10844969" y="450788"/>
                </a:lnTo>
                <a:cubicBezTo>
                  <a:pt x="11093933" y="450788"/>
                  <a:pt x="11295758" y="248963"/>
                  <a:pt x="11295758" y="0"/>
                </a:cubicBezTo>
                <a:lnTo>
                  <a:pt x="10394181" y="0"/>
                </a:lnTo>
                <a:lnTo>
                  <a:pt x="5883192" y="0"/>
                </a:lnTo>
                <a:lnTo>
                  <a:pt x="5412566" y="0"/>
                </a:lnTo>
                <a:lnTo>
                  <a:pt x="498161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EA8E56C8-F9C4-D54F-9D18-358F7ADCD2F5}"/>
              </a:ext>
            </a:extLst>
          </p:cNvPr>
          <p:cNvSpPr/>
          <p:nvPr userDrawn="1"/>
        </p:nvSpPr>
        <p:spPr>
          <a:xfrm>
            <a:off x="-302" y="0"/>
            <a:ext cx="11295757" cy="1414732"/>
          </a:xfrm>
          <a:custGeom>
            <a:avLst/>
            <a:gdLst>
              <a:gd name="connsiteX0" fmla="*/ 0 w 11309300"/>
              <a:gd name="connsiteY0" fmla="*/ 0 h 1390260"/>
              <a:gd name="connsiteX1" fmla="*/ 11309299 w 11309300"/>
              <a:gd name="connsiteY1" fmla="*/ 0 h 1390260"/>
              <a:gd name="connsiteX2" fmla="*/ 11309299 w 11309300"/>
              <a:gd name="connsiteY2" fmla="*/ 137636 h 1390260"/>
              <a:gd name="connsiteX3" fmla="*/ 11309300 w 11309300"/>
              <a:gd name="connsiteY3" fmla="*/ 137656 h 1390260"/>
              <a:gd name="connsiteX4" fmla="*/ 11309299 w 11309300"/>
              <a:gd name="connsiteY4" fmla="*/ 137676 h 1390260"/>
              <a:gd name="connsiteX5" fmla="*/ 11309299 w 11309300"/>
              <a:gd name="connsiteY5" fmla="*/ 149727 h 1390260"/>
              <a:gd name="connsiteX6" fmla="*/ 11308699 w 11309300"/>
              <a:gd name="connsiteY6" fmla="*/ 149727 h 1390260"/>
              <a:gd name="connsiteX7" fmla="*/ 11302921 w 11309300"/>
              <a:gd name="connsiteY7" fmla="*/ 265728 h 1390260"/>
              <a:gd name="connsiteX8" fmla="*/ 10192201 w 11309300"/>
              <a:gd name="connsiteY8" fmla="*/ 1384571 h 1390260"/>
              <a:gd name="connsiteX9" fmla="*/ 10112079 w 11309300"/>
              <a:gd name="connsiteY9" fmla="*/ 1388416 h 1390260"/>
              <a:gd name="connsiteX10" fmla="*/ 10090317 w 11309300"/>
              <a:gd name="connsiteY10" fmla="*/ 1390260 h 1390260"/>
              <a:gd name="connsiteX11" fmla="*/ 10073660 w 11309300"/>
              <a:gd name="connsiteY11" fmla="*/ 1390260 h 1390260"/>
              <a:gd name="connsiteX12" fmla="*/ 0 w 11309300"/>
              <a:gd name="connsiteY12" fmla="*/ 1390260 h 1390260"/>
              <a:gd name="connsiteX13" fmla="*/ 0 w 11309300"/>
              <a:gd name="connsiteY13" fmla="*/ 0 h 139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309300" h="1390260">
                <a:moveTo>
                  <a:pt x="0" y="0"/>
                </a:moveTo>
                <a:lnTo>
                  <a:pt x="11309299" y="0"/>
                </a:lnTo>
                <a:lnTo>
                  <a:pt x="11309299" y="137636"/>
                </a:lnTo>
                <a:lnTo>
                  <a:pt x="11309300" y="137656"/>
                </a:lnTo>
                <a:lnTo>
                  <a:pt x="11309299" y="137676"/>
                </a:lnTo>
                <a:lnTo>
                  <a:pt x="11309299" y="149727"/>
                </a:lnTo>
                <a:lnTo>
                  <a:pt x="11308699" y="149727"/>
                </a:lnTo>
                <a:lnTo>
                  <a:pt x="11302921" y="265728"/>
                </a:lnTo>
                <a:cubicBezTo>
                  <a:pt x="11243598" y="857884"/>
                  <a:pt x="10777402" y="1328106"/>
                  <a:pt x="10192201" y="1384571"/>
                </a:cubicBezTo>
                <a:lnTo>
                  <a:pt x="10112079" y="1388416"/>
                </a:lnTo>
                <a:lnTo>
                  <a:pt x="10090317" y="1390260"/>
                </a:lnTo>
                <a:lnTo>
                  <a:pt x="10073660" y="1390260"/>
                </a:lnTo>
                <a:lnTo>
                  <a:pt x="0" y="1390260"/>
                </a:lnTo>
                <a:lnTo>
                  <a:pt x="0" y="0"/>
                </a:lnTo>
                <a:close/>
              </a:path>
            </a:pathLst>
          </a:custGeom>
          <a:solidFill>
            <a:srgbClr val="007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EBC75E-5812-48FD-BCBD-1235D22F0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80B7E6-3A31-244C-8D5C-297872DC3E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Channel Islands - Risk Assessment </a:t>
            </a:r>
            <a:endParaRPr lang="en-GB" sz="140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38D384-66F4-D748-9499-51EC58830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‹#›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3194615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F3503B-7986-436C-9822-A1854F9D9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6" y="179416"/>
            <a:ext cx="10515600" cy="9726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05904-E451-4DAC-98D7-82FCA86A4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0205" y="1774826"/>
            <a:ext cx="111238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9E1E3-76D3-49B4-BA11-2CCBDA7CAD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38850"/>
            <a:ext cx="10007606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Channel Islands - Risk Assessment </a:t>
            </a:r>
            <a:endParaRPr lang="en-GB" sz="14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5F349-A985-4FF9-9FE5-9D2B321F56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0629" y="6438850"/>
            <a:ext cx="596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44369E4-5DE7-46E5-874E-4FD437973785}" type="slidenum">
              <a:rPr lang="en-GB" smtClean="0"/>
              <a:pPr/>
              <a:t>‹#›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1204892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7C9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C9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C9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C9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C9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dmlc.com/publications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lc.com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911FF-4D56-4ABC-AC80-510EE2B25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955" y="2528658"/>
            <a:ext cx="10481617" cy="4071318"/>
          </a:xfrm>
        </p:spPr>
        <p:txBody>
          <a:bodyPr>
            <a:normAutofit/>
          </a:bodyPr>
          <a:lstStyle/>
          <a:p>
            <a:r>
              <a:rPr lang="en-GB" dirty="0"/>
              <a:t>Investigating the impact of applying different grid resolutions of NWP data in probabilistic accident consequence assessments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sz="1800" dirty="0"/>
              <a:t>Wednesday 23</a:t>
            </a:r>
            <a:r>
              <a:rPr lang="en-GB" sz="1800" baseline="30000" dirty="0"/>
              <a:t>rd</a:t>
            </a:r>
            <a:r>
              <a:rPr lang="en-GB" sz="1800" dirty="0"/>
              <a:t> October 2024 </a:t>
            </a:r>
            <a:br>
              <a:rPr lang="en-GB" sz="1800" dirty="0"/>
            </a:br>
            <a:br>
              <a:rPr lang="en-GB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Peter Bedwell</a:t>
            </a:r>
            <a:br>
              <a:rPr lang="en-GB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Peter.Bedwell@ukhsa.gov.uk</a:t>
            </a:r>
            <a:endParaRPr lang="en-GB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044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0BC32-A609-B53B-826B-23608B0A6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6" y="188628"/>
            <a:ext cx="10515600" cy="972607"/>
          </a:xfrm>
        </p:spPr>
        <p:txBody>
          <a:bodyPr>
            <a:normAutofit fontScale="90000"/>
          </a:bodyPr>
          <a:lstStyle/>
          <a:p>
            <a:r>
              <a:rPr lang="en-GB" dirty="0"/>
              <a:t>Results &amp; analysis: Comparison of environmental concentrations across all 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5142C-EFD7-A311-E8F7-4E37256D5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926796"/>
            <a:ext cx="5105400" cy="31784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30400" lvl="1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800" dirty="0"/>
              <a:t>For example, for derived maximum radioactivity concentrations in air &amp; maximum radioactivity concentrations of deposition on the ground…</a:t>
            </a:r>
          </a:p>
          <a:p>
            <a:pPr marL="230400" lvl="1" indent="0" algn="just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800" dirty="0"/>
              <a:t>…in 98.5% of cases model endpoints derived using UKV NWP data were greater.</a:t>
            </a:r>
          </a:p>
          <a:p>
            <a:pPr marL="230400" lvl="1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422844-1C70-F063-1EA2-D8D9FF05B5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Impact of applying different grid resolutions of NWP data</a:t>
            </a:r>
            <a:endParaRPr lang="en-GB" sz="1400" dirty="0">
              <a:latin typeface="Arial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0B9CB6-6130-9BD7-0E65-C09F0EB7DD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10</a:t>
            </a:fld>
            <a:endParaRPr lang="en-GB" sz="1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D37349-3F82-B9BF-7B13-312D786E8D86}"/>
              </a:ext>
            </a:extLst>
          </p:cNvPr>
          <p:cNvSpPr txBox="1"/>
          <p:nvPr/>
        </p:nvSpPr>
        <p:spPr>
          <a:xfrm>
            <a:off x="0" y="1800057"/>
            <a:ext cx="5285014" cy="959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400" lvl="1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dirty="0"/>
              <a:t>For almost all scenarios &amp; model endpoints considered, </a:t>
            </a:r>
            <a:r>
              <a:rPr lang="en-GB" b="1" dirty="0"/>
              <a:t>UKV NWP data &gt; Global NWP data</a:t>
            </a:r>
            <a:r>
              <a:rPr lang="en-GB" dirty="0"/>
              <a:t>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803F4A6-7FB4-4E0D-2019-F063CFA57D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328197"/>
              </p:ext>
            </p:extLst>
          </p:nvPr>
        </p:nvGraphicFramePr>
        <p:xfrm>
          <a:off x="5698673" y="1702024"/>
          <a:ext cx="5714999" cy="4196037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970095">
                  <a:extLst>
                    <a:ext uri="{9D8B030D-6E8A-4147-A177-3AD203B41FA5}">
                      <a16:colId xmlns:a16="http://schemas.microsoft.com/office/drawing/2014/main" val="3552738013"/>
                    </a:ext>
                  </a:extLst>
                </a:gridCol>
                <a:gridCol w="1872452">
                  <a:extLst>
                    <a:ext uri="{9D8B030D-6E8A-4147-A177-3AD203B41FA5}">
                      <a16:colId xmlns:a16="http://schemas.microsoft.com/office/drawing/2014/main" val="1932497631"/>
                    </a:ext>
                  </a:extLst>
                </a:gridCol>
                <a:gridCol w="1872452">
                  <a:extLst>
                    <a:ext uri="{9D8B030D-6E8A-4147-A177-3AD203B41FA5}">
                      <a16:colId xmlns:a16="http://schemas.microsoft.com/office/drawing/2014/main" val="1388302268"/>
                    </a:ext>
                  </a:extLst>
                </a:gridCol>
              </a:tblGrid>
              <a:tr h="417110">
                <a:tc rowSpan="2">
                  <a:txBody>
                    <a:bodyPr/>
                    <a:lstStyle/>
                    <a:p>
                      <a:r>
                        <a:rPr lang="en-GB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Ratio of UKV to Global NWP data derived results</a:t>
                      </a:r>
                      <a:endParaRPr lang="en-GB" dirty="0"/>
                    </a:p>
                  </a:txBody>
                  <a:tcPr>
                    <a:solidFill>
                      <a:srgbClr val="007C9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Percent of cases</a:t>
                      </a:r>
                    </a:p>
                  </a:txBody>
                  <a:tcPr>
                    <a:solidFill>
                      <a:srgbClr val="007C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586844"/>
                  </a:ext>
                </a:extLst>
              </a:tr>
              <a:tr h="824707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TIACs</a:t>
                      </a:r>
                    </a:p>
                  </a:txBody>
                  <a:tcPr>
                    <a:solidFill>
                      <a:srgbClr val="007C9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Deposition Concentrations</a:t>
                      </a:r>
                    </a:p>
                  </a:txBody>
                  <a:tcPr>
                    <a:solidFill>
                      <a:srgbClr val="007C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589741"/>
                  </a:ext>
                </a:extLst>
              </a:tr>
              <a:tr h="295422">
                <a:tc>
                  <a:txBody>
                    <a:bodyPr/>
                    <a:lstStyle/>
                    <a:p>
                      <a:pPr marR="71755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tabLst>
                          <a:tab pos="540385" algn="l"/>
                        </a:tabLs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&lt; 0.333</a:t>
                      </a:r>
                      <a:endParaRPr lang="en-GB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tabLst>
                          <a:tab pos="540385" algn="l"/>
                        </a:tabLs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tabLst>
                          <a:tab pos="540385" algn="l"/>
                        </a:tabLs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9742900"/>
                  </a:ext>
                </a:extLst>
              </a:tr>
              <a:tr h="295422">
                <a:tc>
                  <a:txBody>
                    <a:bodyPr/>
                    <a:lstStyle/>
                    <a:p>
                      <a:pPr marR="71755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tabLst>
                          <a:tab pos="540385" algn="l"/>
                        </a:tabLs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0.333 - 0.5</a:t>
                      </a:r>
                      <a:endParaRPr lang="en-GB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tabLst>
                          <a:tab pos="540385" algn="l"/>
                        </a:tabLs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tabLst>
                          <a:tab pos="540385" algn="l"/>
                        </a:tabLs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41944270"/>
                  </a:ext>
                </a:extLst>
              </a:tr>
              <a:tr h="295422">
                <a:tc>
                  <a:txBody>
                    <a:bodyPr/>
                    <a:lstStyle/>
                    <a:p>
                      <a:pPr marR="71755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tabLst>
                          <a:tab pos="540385" algn="l"/>
                        </a:tabLs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0.5 - 0.667</a:t>
                      </a:r>
                      <a:endParaRPr lang="en-GB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tabLst>
                          <a:tab pos="540385" algn="l"/>
                        </a:tabLs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tabLst>
                          <a:tab pos="540385" algn="l"/>
                        </a:tabLs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92640095"/>
                  </a:ext>
                </a:extLst>
              </a:tr>
              <a:tr h="295422">
                <a:tc>
                  <a:txBody>
                    <a:bodyPr/>
                    <a:lstStyle/>
                    <a:p>
                      <a:pPr marR="71755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tabLst>
                          <a:tab pos="540385" algn="l"/>
                        </a:tabLs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0.667 - 0.8</a:t>
                      </a:r>
                      <a:endParaRPr lang="en-GB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tabLst>
                          <a:tab pos="540385" algn="l"/>
                        </a:tabLs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tabLst>
                          <a:tab pos="540385" algn="l"/>
                        </a:tabLs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99278155"/>
                  </a:ext>
                </a:extLst>
              </a:tr>
              <a:tr h="295422">
                <a:tc>
                  <a:txBody>
                    <a:bodyPr/>
                    <a:lstStyle/>
                    <a:p>
                      <a:pPr marR="71755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tabLst>
                          <a:tab pos="540385" algn="l"/>
                        </a:tabLs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0.8 - 1.0</a:t>
                      </a:r>
                      <a:endParaRPr lang="en-GB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tabLst>
                          <a:tab pos="540385" algn="l"/>
                        </a:tabLs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1.9</a:t>
                      </a:r>
                      <a:endParaRPr lang="en-GB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tabLst>
                          <a:tab pos="540385" algn="l"/>
                        </a:tabLs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1.2</a:t>
                      </a:r>
                      <a:endParaRPr lang="en-GB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08320169"/>
                  </a:ext>
                </a:extLst>
              </a:tr>
              <a:tr h="295422">
                <a:tc>
                  <a:txBody>
                    <a:bodyPr/>
                    <a:lstStyle/>
                    <a:p>
                      <a:pPr marR="71755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tabLst>
                          <a:tab pos="540385" algn="l"/>
                        </a:tabLs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1.0 - 1.25</a:t>
                      </a:r>
                      <a:endParaRPr lang="en-GB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tabLst>
                          <a:tab pos="540385" algn="l"/>
                        </a:tabLs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57</a:t>
                      </a:r>
                      <a:endParaRPr lang="en-GB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tabLst>
                          <a:tab pos="540385" algn="l"/>
                        </a:tabLs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</a:t>
                      </a:r>
                      <a:endParaRPr lang="en-GB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53949540"/>
                  </a:ext>
                </a:extLst>
              </a:tr>
              <a:tr h="295422">
                <a:tc>
                  <a:txBody>
                    <a:bodyPr/>
                    <a:lstStyle/>
                    <a:p>
                      <a:pPr marR="71755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tabLst>
                          <a:tab pos="540385" algn="l"/>
                        </a:tabLs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1.25 - 1.5</a:t>
                      </a:r>
                      <a:endParaRPr lang="en-GB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tabLst>
                          <a:tab pos="540385" algn="l"/>
                        </a:tabLs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</a:t>
                      </a:r>
                      <a:endParaRPr lang="en-GB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tabLst>
                          <a:tab pos="540385" algn="l"/>
                        </a:tabLs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</a:t>
                      </a:r>
                      <a:endParaRPr lang="en-GB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67089828"/>
                  </a:ext>
                </a:extLst>
              </a:tr>
              <a:tr h="295422">
                <a:tc>
                  <a:txBody>
                    <a:bodyPr/>
                    <a:lstStyle/>
                    <a:p>
                      <a:pPr marR="71755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tabLst>
                          <a:tab pos="540385" algn="l"/>
                        </a:tabLs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1.5 - 2.0</a:t>
                      </a:r>
                      <a:endParaRPr lang="en-GB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tabLst>
                          <a:tab pos="540385" algn="l"/>
                        </a:tabLs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1.2</a:t>
                      </a:r>
                      <a:endParaRPr lang="en-GB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tabLst>
                          <a:tab pos="540385" algn="l"/>
                        </a:tabLs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</a:t>
                      </a:r>
                      <a:endParaRPr lang="en-GB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46802639"/>
                  </a:ext>
                </a:extLst>
              </a:tr>
              <a:tr h="295422">
                <a:tc>
                  <a:txBody>
                    <a:bodyPr/>
                    <a:lstStyle/>
                    <a:p>
                      <a:pPr marR="71755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tabLst>
                          <a:tab pos="540385" algn="l"/>
                        </a:tabLs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2.0 - 3.0</a:t>
                      </a:r>
                      <a:endParaRPr lang="en-GB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tabLst>
                          <a:tab pos="540385" algn="l"/>
                        </a:tabLs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tabLst>
                          <a:tab pos="540385" algn="l"/>
                        </a:tabLs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6.8</a:t>
                      </a:r>
                      <a:endParaRPr lang="en-GB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26432947"/>
                  </a:ext>
                </a:extLst>
              </a:tr>
              <a:tr h="295422">
                <a:tc>
                  <a:txBody>
                    <a:bodyPr/>
                    <a:lstStyle/>
                    <a:p>
                      <a:pPr marR="71755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tabLst>
                          <a:tab pos="540385" algn="l"/>
                        </a:tabLs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&gt;= 3.0</a:t>
                      </a:r>
                      <a:endParaRPr lang="en-GB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tabLst>
                          <a:tab pos="540385" algn="l"/>
                        </a:tabLs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tabLst>
                          <a:tab pos="540385" algn="l"/>
                        </a:tabLs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53280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4214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0BC32-A609-B53B-826B-23608B0A6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8" y="108857"/>
            <a:ext cx="10515600" cy="1372209"/>
          </a:xfrm>
        </p:spPr>
        <p:txBody>
          <a:bodyPr>
            <a:normAutofit/>
          </a:bodyPr>
          <a:lstStyle/>
          <a:p>
            <a:r>
              <a:rPr lang="en-GB" dirty="0"/>
              <a:t>Results &amp; analysis: why env </a:t>
            </a:r>
            <a:r>
              <a:rPr lang="en-GB" dirty="0" err="1"/>
              <a:t>concs</a:t>
            </a:r>
            <a:r>
              <a:rPr lang="en-GB" dirty="0"/>
              <a:t> estimated using UKV NWP data &gt; Global NWP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5142C-EFD7-A311-E8F7-4E37256D5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248" y="1676399"/>
            <a:ext cx="9771737" cy="426175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30400" lvl="1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000" dirty="0"/>
              <a:t>Improved modelling of scales of motion, notably small-scale turbulence &amp; unresolved mesoscale motions, when using UKV NWP:</a:t>
            </a:r>
          </a:p>
          <a:p>
            <a:pPr marL="401850" lvl="1" indent="-17145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800" dirty="0"/>
              <a:t>greater degree of parameterisation in coarser Global NWP model, </a:t>
            </a:r>
          </a:p>
          <a:p>
            <a:pPr marL="401850" lvl="1" indent="-17145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800" dirty="0"/>
              <a:t>tendency for Global NWP model to overestimate plume spread &amp; underestimate peak concentrations,</a:t>
            </a:r>
          </a:p>
          <a:p>
            <a:pPr marL="401850" lvl="1" indent="-171450" algn="just">
              <a:lnSpc>
                <a:spcPct val="107000"/>
              </a:lnSpc>
              <a:spcBef>
                <a:spcPts val="0"/>
              </a:spcBef>
            </a:pPr>
            <a:r>
              <a:rPr lang="en-GB" sz="1800" dirty="0"/>
              <a:t>Scale of impact? Other factors: orography, cold and warm fronts, boundary conditions, grids?</a:t>
            </a:r>
          </a:p>
          <a:p>
            <a:pPr marL="230400" lvl="1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400" dirty="0"/>
          </a:p>
          <a:p>
            <a:pPr marL="230400" lvl="1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000" dirty="0"/>
              <a:t>Differences more pronounced for deposition concentrations (than TIACs):</a:t>
            </a:r>
          </a:p>
          <a:p>
            <a:pPr marL="401850" lvl="1" indent="-17145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800" dirty="0"/>
              <a:t>in 1.2% of cases TIACs &gt; 1.5 when applying UKV versus global NWP data; in almost 35% of cases deposition concentrations &gt; 1.5, </a:t>
            </a:r>
          </a:p>
          <a:p>
            <a:pPr marL="401850" lvl="1" indent="-171450" algn="just">
              <a:lnSpc>
                <a:spcPct val="107000"/>
              </a:lnSpc>
              <a:spcBef>
                <a:spcPts val="0"/>
              </a:spcBef>
            </a:pPr>
            <a:r>
              <a:rPr lang="en-GB" sz="1800" dirty="0"/>
              <a:t>in 0% of cases TIACs &gt; 2 when applying UKV versus global NWP data; in 6.8% of cases deposition concentrations &gt; 2.</a:t>
            </a:r>
          </a:p>
          <a:p>
            <a:pPr marL="230400" lvl="1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100" dirty="0"/>
          </a:p>
          <a:p>
            <a:pPr marL="230400" lvl="1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422844-1C70-F063-1EA2-D8D9FF05B5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Impact of applying different grid resolutions of NWP data</a:t>
            </a:r>
            <a:endParaRPr lang="en-GB" sz="1400" dirty="0">
              <a:latin typeface="Arial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0B9CB6-6130-9BD7-0E65-C09F0EB7DD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11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344093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0BC32-A609-B53B-826B-23608B0A6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5" y="202530"/>
            <a:ext cx="10515600" cy="1425281"/>
          </a:xfrm>
        </p:spPr>
        <p:txBody>
          <a:bodyPr>
            <a:normAutofit fontScale="90000"/>
          </a:bodyPr>
          <a:lstStyle/>
          <a:p>
            <a:r>
              <a:rPr lang="en-GB" dirty="0"/>
              <a:t>Results &amp; analysis: why env </a:t>
            </a:r>
            <a:r>
              <a:rPr lang="en-GB" dirty="0" err="1"/>
              <a:t>concs</a:t>
            </a:r>
            <a:r>
              <a:rPr lang="en-GB" dirty="0"/>
              <a:t> estimated using UKV NWP data &gt; Global NWP data ?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5142C-EFD7-A311-E8F7-4E37256D5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42260"/>
            <a:ext cx="6379029" cy="193533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30400" lvl="1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600" dirty="0"/>
              <a:t>Improved modelling of precipitation &amp; convection, when using UKV NWP:</a:t>
            </a:r>
          </a:p>
          <a:p>
            <a:pPr marL="516150" lvl="1" indent="-28575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400" dirty="0"/>
              <a:t>Coarser NWP data tended to result in over predicting relatively low precipitation rates &amp; underpredicting moderate to high precipitation rates.</a:t>
            </a:r>
          </a:p>
          <a:p>
            <a:pPr marL="516150" lvl="1" indent="-28575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400" dirty="0"/>
              <a:t>Finer NWP data tended to over predict at all precipitation rate thresholds (including too much heavy rain and not enough light rain).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422844-1C70-F063-1EA2-D8D9FF05B5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Impact of applying different grid resolutions of NWP data</a:t>
            </a:r>
            <a:endParaRPr lang="en-GB" sz="1400" dirty="0">
              <a:latin typeface="Arial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0B9CB6-6130-9BD7-0E65-C09F0EB7DD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12</a:t>
            </a:fld>
            <a:endParaRPr lang="en-GB" sz="1400"/>
          </a:p>
        </p:txBody>
      </p:sp>
      <p:pic>
        <p:nvPicPr>
          <p:cNvPr id="7" name="Picture 6" descr="A graph of a graph of a number of different colored dots&#10;&#10;Description automatically generated with medium confidence">
            <a:extLst>
              <a:ext uri="{FF2B5EF4-FFF2-40B4-BE49-F238E27FC236}">
                <a16:creationId xmlns:a16="http://schemas.microsoft.com/office/drawing/2014/main" id="{70C4BA7C-31FD-E581-EA03-636A552C08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29" y="1441001"/>
            <a:ext cx="4085777" cy="2752395"/>
          </a:xfrm>
          <a:prstGeom prst="rect">
            <a:avLst/>
          </a:prstGeom>
        </p:spPr>
      </p:pic>
      <p:pic>
        <p:nvPicPr>
          <p:cNvPr id="9" name="Picture 8" descr="A graph of different types of data&#10;&#10;Description automatically generated">
            <a:extLst>
              <a:ext uri="{FF2B5EF4-FFF2-40B4-BE49-F238E27FC236}">
                <a16:creationId xmlns:a16="http://schemas.microsoft.com/office/drawing/2014/main" id="{C2E49A25-214D-2925-7A50-830909F715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59" y="3544113"/>
            <a:ext cx="3636942" cy="282403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34E881C-C49E-2976-6B3A-47CCCE22F63B}"/>
              </a:ext>
            </a:extLst>
          </p:cNvPr>
          <p:cNvSpPr txBox="1">
            <a:spLocks/>
          </p:cNvSpPr>
          <p:nvPr/>
        </p:nvSpPr>
        <p:spPr>
          <a:xfrm>
            <a:off x="4634255" y="4031527"/>
            <a:ext cx="6379029" cy="42617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C9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C9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C9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C9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C9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400" lvl="1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1100" dirty="0"/>
          </a:p>
          <a:p>
            <a:pPr marL="230400" lvl="1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1600" dirty="0"/>
              <a:t>Further improvements required in modelling &amp; understanding:</a:t>
            </a:r>
          </a:p>
          <a:p>
            <a:pPr marL="516150" lvl="1" indent="-28575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400" dirty="0"/>
              <a:t>Finer NWP models found to: lag observational precipitation onset times, generate too few small showers &amp; produce too large &amp; too circular convective cells.</a:t>
            </a:r>
          </a:p>
          <a:p>
            <a:pPr marL="516150" lvl="1" indent="-28575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400" dirty="0"/>
              <a:t>Scale of impact? Other factors: soil hydrology, description of cloud amounts, derivation of aerosol concentrations &amp; determination of cloud droplet number.</a:t>
            </a:r>
          </a:p>
          <a:p>
            <a:pPr marL="230400" lvl="1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116570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0BC32-A609-B53B-826B-23608B0A6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6" y="188628"/>
            <a:ext cx="10515600" cy="972607"/>
          </a:xfrm>
        </p:spPr>
        <p:txBody>
          <a:bodyPr>
            <a:normAutofit fontScale="90000"/>
          </a:bodyPr>
          <a:lstStyle/>
          <a:p>
            <a:r>
              <a:rPr lang="en-GB" dirty="0"/>
              <a:t>Results &amp; analysis: Comparison of environmental concentrations across statistical endpoints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5142C-EFD7-A311-E8F7-4E37256D5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1" y="2180505"/>
            <a:ext cx="3543299" cy="234587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9000" lvl="1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AutoNum type="alphaLcParenBoth"/>
            </a:pPr>
            <a:r>
              <a:rPr lang="en-GB" sz="1600" dirty="0"/>
              <a:t> significantly greater impact of precipitation on deposition concentrations compared to TIACs, and</a:t>
            </a:r>
          </a:p>
          <a:p>
            <a:pPr marL="459000" lvl="1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AutoNum type="alphaLcParenBoth"/>
            </a:pPr>
            <a:r>
              <a:rPr lang="en-GB" sz="1600" dirty="0"/>
              <a:t> convective precipitation is described differently in the two NWP datasets considered.</a:t>
            </a:r>
          </a:p>
          <a:p>
            <a:pPr marL="401850" lvl="1" indent="-17145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en-GB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422844-1C70-F063-1EA2-D8D9FF05B5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Impact of applying different grid resolutions of NWP data</a:t>
            </a:r>
            <a:endParaRPr lang="en-GB" sz="1400" dirty="0">
              <a:latin typeface="Arial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0B9CB6-6130-9BD7-0E65-C09F0EB7DD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13</a:t>
            </a:fld>
            <a:endParaRPr lang="en-GB" sz="1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D37349-3F82-B9BF-7B13-312D786E8D86}"/>
              </a:ext>
            </a:extLst>
          </p:cNvPr>
          <p:cNvSpPr txBox="1"/>
          <p:nvPr/>
        </p:nvSpPr>
        <p:spPr>
          <a:xfrm>
            <a:off x="190501" y="1502641"/>
            <a:ext cx="11032670" cy="600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400" lvl="1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600" dirty="0"/>
              <a:t>Differences in deposition concentration estimates vary, whilst differences in TIAC estimates were very similar across the statistical endpoints considered primarily due to: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595696-AFCB-B805-60D7-D3678CC3752D}"/>
              </a:ext>
            </a:extLst>
          </p:cNvPr>
          <p:cNvSpPr txBox="1"/>
          <p:nvPr/>
        </p:nvSpPr>
        <p:spPr>
          <a:xfrm>
            <a:off x="190501" y="4544688"/>
            <a:ext cx="11584782" cy="1621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6150" lvl="1" indent="-28575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For light rainfall, modelled deposition concentrations are 30-40 times greater than if no rain occurred. </a:t>
            </a:r>
          </a:p>
          <a:p>
            <a:pPr marL="516150" lvl="1" indent="-28575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Precipitation observed to occur 13% of the time &amp; was modelled to occur 22% &amp; 40% of the time, for UKV &amp; Global NWP models, respectively.</a:t>
            </a:r>
            <a:endParaRPr lang="en-GB" sz="2000" dirty="0"/>
          </a:p>
          <a:p>
            <a:pPr marL="516150" lvl="1" indent="-28575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=&gt; 95th percentile of deposition concentrations associated with, and dominated by, precipitation events, </a:t>
            </a:r>
          </a:p>
          <a:p>
            <a:pPr marL="516150" lvl="1" indent="-28575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=&gt; 50th percentile of deposition concentrations associated with dry conditions (no precipitation).</a:t>
            </a:r>
          </a:p>
        </p:txBody>
      </p:sp>
      <p:pic>
        <p:nvPicPr>
          <p:cNvPr id="7" name="Picture 6" descr="A screenshot of a table&#10;&#10;Description automatically generated">
            <a:extLst>
              <a:ext uri="{FF2B5EF4-FFF2-40B4-BE49-F238E27FC236}">
                <a16:creationId xmlns:a16="http://schemas.microsoft.com/office/drawing/2014/main" id="{75DEDE86-2083-083B-7BCB-CC4D328AB0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424" y="2195944"/>
            <a:ext cx="7864522" cy="218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46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0BC32-A609-B53B-826B-23608B0A6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91" y="157234"/>
            <a:ext cx="10515600" cy="972607"/>
          </a:xfrm>
        </p:spPr>
        <p:txBody>
          <a:bodyPr>
            <a:normAutofit fontScale="90000"/>
          </a:bodyPr>
          <a:lstStyle/>
          <a:p>
            <a:r>
              <a:rPr lang="en-GB" dirty="0"/>
              <a:t>Results &amp; analysis: Comparison for sheltering and evacuation impacts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422844-1C70-F063-1EA2-D8D9FF05B5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Impact of applying different grid resolutions of NWP data</a:t>
            </a:r>
            <a:endParaRPr lang="en-GB" sz="1400" dirty="0">
              <a:latin typeface="Arial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0B9CB6-6130-9BD7-0E65-C09F0EB7DD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14</a:t>
            </a:fld>
            <a:endParaRPr lang="en-GB" sz="1400"/>
          </a:p>
        </p:txBody>
      </p:sp>
      <p:pic>
        <p:nvPicPr>
          <p:cNvPr id="9" name="Picture 8" descr="A white sheet with red circles and blue circles&#10;&#10;Description automatically generated">
            <a:extLst>
              <a:ext uri="{FF2B5EF4-FFF2-40B4-BE49-F238E27FC236}">
                <a16:creationId xmlns:a16="http://schemas.microsoft.com/office/drawing/2014/main" id="{EE49566D-1C1C-E5C8-8EE6-278577C57F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378" y="1527895"/>
            <a:ext cx="7926131" cy="45898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4E2B91-C133-52D1-1321-96BA12642A9D}"/>
              </a:ext>
            </a:extLst>
          </p:cNvPr>
          <p:cNvSpPr txBox="1"/>
          <p:nvPr/>
        </p:nvSpPr>
        <p:spPr>
          <a:xfrm>
            <a:off x="310245" y="1594757"/>
            <a:ext cx="2922813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Differences of evacuation impacts predominantly follow a similar pattern to the environmental concentrations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Differences of the 95th percentile of sheltering impacts, notably the total number of people affected and total area affected by sheltering, tended to be greater when applying Global NWP data.</a:t>
            </a:r>
          </a:p>
        </p:txBody>
      </p:sp>
    </p:spTree>
    <p:extLst>
      <p:ext uri="{BB962C8B-B14F-4D97-AF65-F5344CB8AC3E}">
        <p14:creationId xmlns:p14="http://schemas.microsoft.com/office/powerpoint/2010/main" val="1162613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859B3-F55F-8526-06FC-6F521003B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Results &amp; analysis: explanation of the comparison for sheltering and evacuation impacts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6DC86-010E-8EA5-BCAD-05A2D756B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01850" lvl="1" indent="-17145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900" dirty="0"/>
              <a:t>Dose thresholds of 30 &amp; 3 mSv for implementing evacuation &amp; sheltering, respectively.</a:t>
            </a:r>
          </a:p>
          <a:p>
            <a:pPr marL="401850" lvl="1" indent="-17145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900" dirty="0"/>
              <a:t>Source terms, tended to result in relatively small evacuation impacts &amp; relatively large sheltering impacts.</a:t>
            </a:r>
          </a:p>
          <a:p>
            <a:pPr marL="401850" lvl="1" indent="-171450" algn="just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1900" dirty="0"/>
              <a:t>Finer NWP data tended to increase peak environmental concentrations, &amp; narrow &amp; extend the plume; coarser NWP data tended to smooth the peaks, &amp; broaden &amp; reduce the extent of the plume.</a:t>
            </a:r>
          </a:p>
          <a:p>
            <a:pPr marL="403200" lvl="1" indent="-1728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007C91"/>
              </a:buClr>
              <a:buFont typeface="Arial" panose="020B0604020202020204" pitchFamily="34" charset="0"/>
              <a:buChar char="•"/>
            </a:pPr>
            <a:r>
              <a:rPr lang="en-GB" sz="1900" dirty="0"/>
              <a:t>Assessments based on </a:t>
            </a:r>
            <a:r>
              <a:rPr lang="en-GB" sz="1900" b="1" dirty="0"/>
              <a:t>UKV NWP data lead to evacuation &amp; sheltering at further distances </a:t>
            </a:r>
            <a:r>
              <a:rPr lang="en-GB" sz="1900" dirty="0"/>
              <a:t>from the release.</a:t>
            </a:r>
          </a:p>
          <a:p>
            <a:pPr marL="403200" lvl="1" indent="-1728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007C91"/>
              </a:buClr>
              <a:buFont typeface="Arial" panose="020B0604020202020204" pitchFamily="34" charset="0"/>
              <a:buChar char="•"/>
            </a:pPr>
            <a:r>
              <a:rPr lang="en-GB" sz="1900" b="1" dirty="0"/>
              <a:t>UKV NWP data </a:t>
            </a:r>
            <a:r>
              <a:rPr lang="en-GB" sz="1900" dirty="0"/>
              <a:t>lead to more doses above the relatively high 30 mSv threshold which resulted in relatively </a:t>
            </a:r>
            <a:r>
              <a:rPr lang="en-GB" sz="1900" b="1" dirty="0"/>
              <a:t>large areas &amp; numbers of people being affected by evacuation</a:t>
            </a:r>
            <a:r>
              <a:rPr lang="en-GB" sz="1900" dirty="0"/>
              <a:t>.</a:t>
            </a:r>
          </a:p>
          <a:p>
            <a:pPr marL="403200" lvl="1" indent="-172800" algn="just">
              <a:lnSpc>
                <a:spcPct val="107000"/>
              </a:lnSpc>
              <a:spcAft>
                <a:spcPts val="1200"/>
              </a:spcAft>
              <a:buClr>
                <a:srgbClr val="007C91"/>
              </a:buClr>
              <a:buFont typeface="Arial" panose="020B0604020202020204" pitchFamily="34" charset="0"/>
              <a:buChar char="•"/>
            </a:pPr>
            <a:r>
              <a:rPr lang="en-GB" sz="1900" dirty="0"/>
              <a:t>Conversely, </a:t>
            </a:r>
            <a:r>
              <a:rPr lang="en-GB" sz="1900" b="1" dirty="0"/>
              <a:t>Global NWP data </a:t>
            </a:r>
            <a:r>
              <a:rPr lang="en-GB" sz="1900" dirty="0"/>
              <a:t>tended to result in large geographical spread of doses above the relatively low 3 mSv threshold, &amp; lead to relatively </a:t>
            </a:r>
            <a:r>
              <a:rPr lang="en-GB" sz="1900" b="1" dirty="0"/>
              <a:t>large areas &amp; numbers of people being affected by sheltering.</a:t>
            </a:r>
          </a:p>
          <a:p>
            <a:pPr marL="401850" lvl="1" indent="-171450" algn="just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endParaRPr lang="en-GB" sz="2400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852E02-E283-2A02-50C9-27D9D8831B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Impact of applying different grid resolutions of NWP data</a:t>
            </a:r>
            <a:endParaRPr lang="en-GB" sz="1400" dirty="0">
              <a:latin typeface="Arial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A18710-9FC5-FDF6-F8C3-BD8FE49D1F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15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3122487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0BC32-A609-B53B-826B-23608B0A6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92" y="157234"/>
            <a:ext cx="10515600" cy="972607"/>
          </a:xfrm>
        </p:spPr>
        <p:txBody>
          <a:bodyPr>
            <a:normAutofit fontScale="90000"/>
          </a:bodyPr>
          <a:lstStyle/>
          <a:p>
            <a:r>
              <a:rPr lang="en-GB" dirty="0"/>
              <a:t>Results &amp; analysis: explanation of the comparison for sheltering and evacuation impacts (cont’d)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422844-1C70-F063-1EA2-D8D9FF05B5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Impact of applying different grid resolutions of NWP data</a:t>
            </a:r>
            <a:endParaRPr lang="en-GB" sz="1400" dirty="0">
              <a:latin typeface="Arial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0B9CB6-6130-9BD7-0E65-C09F0EB7DD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16</a:t>
            </a:fld>
            <a:endParaRPr lang="en-GB" sz="1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51F89F-3AC6-2A63-B3F3-3845E422D5B1}"/>
              </a:ext>
            </a:extLst>
          </p:cNvPr>
          <p:cNvSpPr txBox="1"/>
          <p:nvPr/>
        </p:nvSpPr>
        <p:spPr>
          <a:xfrm>
            <a:off x="-71823" y="1566070"/>
            <a:ext cx="6086180" cy="4840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3200" lvl="1" indent="-172800" algn="just">
              <a:lnSpc>
                <a:spcPct val="107000"/>
              </a:lnSpc>
              <a:spcAft>
                <a:spcPts val="600"/>
              </a:spcAft>
              <a:buClr>
                <a:srgbClr val="007C91"/>
              </a:buClr>
              <a:buFont typeface="Arial" panose="020B0604020202020204" pitchFamily="34" charset="0"/>
              <a:buChar char="•"/>
            </a:pPr>
            <a:r>
              <a:rPr lang="en-GB" sz="1400" dirty="0"/>
              <a:t>No distinct pattern of number of people evacuated can be found related to use of UKV or Global NWP data</a:t>
            </a:r>
          </a:p>
          <a:p>
            <a:pPr marL="403200" lvl="1" indent="-1728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007C91"/>
              </a:buClr>
              <a:buFont typeface="Arial" panose="020B0604020202020204" pitchFamily="34" charset="0"/>
              <a:buChar char="•"/>
            </a:pPr>
            <a:r>
              <a:rPr lang="en-GB" sz="1400" dirty="0"/>
              <a:t>This variability (lack of a distinct pattern) is likely caused by threshold effects &amp; the inhomogeneous nature of the distribution of the UK population.</a:t>
            </a:r>
          </a:p>
          <a:p>
            <a:pPr marL="403200" lvl="1" indent="-1728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007C91"/>
              </a:buClr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30400" lvl="1" algn="just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>
                <a:srgbClr val="007C91"/>
              </a:buClr>
            </a:pPr>
            <a:r>
              <a:rPr lang="en-GB" sz="1400" dirty="0"/>
              <a:t>Degree of impact of meteorological factors:</a:t>
            </a:r>
          </a:p>
          <a:p>
            <a:pPr marL="403200" lvl="1" indent="-172800" algn="just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>
                <a:srgbClr val="007C91"/>
              </a:buClr>
              <a:buFont typeface="Arial" panose="020B0604020202020204" pitchFamily="34" charset="0"/>
              <a:buChar char="•"/>
            </a:pPr>
            <a:r>
              <a:rPr lang="en-GB" sz="1400" dirty="0"/>
              <a:t>Precipitation was not the dominant process in determining the scale of the relative differences for sheltering &amp; evacuation impacts.</a:t>
            </a:r>
          </a:p>
          <a:p>
            <a:pPr marL="403200" lvl="1" indent="-1728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007C91"/>
              </a:buClr>
              <a:buFont typeface="Arial" panose="020B0604020202020204" pitchFamily="34" charset="0"/>
              <a:buChar char="•"/>
            </a:pPr>
            <a:r>
              <a:rPr lang="en-GB" sz="1400" dirty="0"/>
              <a:t>Likewise other met parameters </a:t>
            </a:r>
            <a:r>
              <a:rPr lang="en-GB" sz="1400" dirty="0" err="1"/>
              <a:t>eg</a:t>
            </a:r>
            <a:r>
              <a:rPr lang="en-GB" sz="1400" dirty="0"/>
              <a:t> wind speed (see table right) contributed to the differences observed, but were not the dominant process.</a:t>
            </a:r>
          </a:p>
          <a:p>
            <a:pPr marL="860400" lvl="2" indent="-172800" algn="just">
              <a:lnSpc>
                <a:spcPct val="107000"/>
              </a:lnSpc>
              <a:spcAft>
                <a:spcPts val="600"/>
              </a:spcAft>
              <a:buClr>
                <a:srgbClr val="007C91"/>
              </a:buClr>
              <a:buFont typeface="Arial" panose="020B0604020202020204" pitchFamily="34" charset="0"/>
              <a:buChar char="•"/>
            </a:pPr>
            <a:r>
              <a:rPr lang="en-GB" sz="1400" dirty="0"/>
              <a:t>Propensity for lower wind speeds when applying the Global NWP model (e.g. </a:t>
            </a:r>
            <a:r>
              <a:rPr lang="en-GB" sz="1400" dirty="0" err="1"/>
              <a:t>Sennybridge</a:t>
            </a:r>
            <a:r>
              <a:rPr lang="en-GB" sz="1400" dirty="0"/>
              <a:t> site). </a:t>
            </a:r>
          </a:p>
          <a:p>
            <a:pPr marL="860400" lvl="2" indent="-172800" algn="just">
              <a:lnSpc>
                <a:spcPct val="107000"/>
              </a:lnSpc>
              <a:spcAft>
                <a:spcPts val="1200"/>
              </a:spcAft>
              <a:buClr>
                <a:srgbClr val="007C91"/>
              </a:buClr>
              <a:buFont typeface="Arial" panose="020B0604020202020204" pitchFamily="34" charset="0"/>
              <a:buChar char="•"/>
            </a:pPr>
            <a:r>
              <a:rPr lang="en-GB" sz="1400" dirty="0"/>
              <a:t>Lower wind speeds are commonly associated with broader plumes.</a:t>
            </a:r>
          </a:p>
          <a:p>
            <a:pPr marL="403200" lvl="1" indent="-1728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007C91"/>
              </a:buClr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pic>
        <p:nvPicPr>
          <p:cNvPr id="8" name="Picture 7" descr="A table with numbers and symbols&#10;&#10;Description automatically generated">
            <a:extLst>
              <a:ext uri="{FF2B5EF4-FFF2-40B4-BE49-F238E27FC236}">
                <a16:creationId xmlns:a16="http://schemas.microsoft.com/office/drawing/2014/main" id="{4CA35CF6-9872-6BCE-D409-1188530A2E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836" y="2737757"/>
            <a:ext cx="5806247" cy="249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557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0BC32-A609-B53B-826B-23608B0A6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36" y="227505"/>
            <a:ext cx="10515600" cy="972607"/>
          </a:xfrm>
        </p:spPr>
        <p:txBody>
          <a:bodyPr>
            <a:normAutofit fontScale="90000"/>
          </a:bodyPr>
          <a:lstStyle/>
          <a:p>
            <a:r>
              <a:rPr lang="en-GB" dirty="0"/>
              <a:t>Comparison of NAME in PACE model run times when using UKV and Global NWP datasets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5142C-EFD7-A311-E8F7-4E37256D5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54629"/>
            <a:ext cx="11527971" cy="458832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16150" lvl="1" indent="-285750" algn="just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600" dirty="0"/>
              <a:t>Run time can be affected by many factors: </a:t>
            </a:r>
          </a:p>
          <a:p>
            <a:pPr marL="973350" lvl="2" indent="-285750" algn="just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600" dirty="0"/>
              <a:t>number of concurrent runs &amp; users,</a:t>
            </a:r>
          </a:p>
          <a:p>
            <a:pPr marL="973350" lvl="2" indent="-285750" algn="just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600" dirty="0"/>
              <a:t>parallelisation &amp; number of threads,</a:t>
            </a:r>
          </a:p>
          <a:p>
            <a:pPr marL="973350" lvl="2" indent="-28575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/>
              <a:t>number of geographical sub-domains (“cut-outs”).</a:t>
            </a:r>
          </a:p>
          <a:p>
            <a:pPr marL="516150" lvl="1" indent="-285750" algn="just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600" dirty="0"/>
              <a:t>UKV NWP “cut-outs”:</a:t>
            </a:r>
          </a:p>
          <a:p>
            <a:pPr marL="973350" lvl="2" indent="-285750" algn="just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600" dirty="0"/>
              <a:t>one or two cut-outs considered, depending on the release location (16 cut-outs comprise the full dataset),</a:t>
            </a:r>
          </a:p>
          <a:p>
            <a:pPr marL="973350" lvl="2" indent="-28575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/>
              <a:t>a single “cut-out” ranged from 10,000 – 17,000 KB in size (one hour of data). </a:t>
            </a:r>
          </a:p>
          <a:p>
            <a:pPr marL="516150" lvl="1" indent="-285750" algn="just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600" dirty="0"/>
              <a:t>Global NWP “cut-outs”:</a:t>
            </a:r>
          </a:p>
          <a:p>
            <a:pPr marL="973350" lvl="2" indent="-285750" algn="just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600" dirty="0"/>
              <a:t>only one cut-out was necessary (Europe, and parts of Greenland, north Africa, &amp; Middle-East) (14 cut-outs comprise the full dataset), </a:t>
            </a:r>
          </a:p>
          <a:p>
            <a:pPr marL="973350" lvl="2" indent="-285750" algn="just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600" dirty="0"/>
              <a:t>domain of NWP data considerably larger than the atmospheric dispersion model domain. </a:t>
            </a:r>
          </a:p>
          <a:p>
            <a:pPr marL="973350" lvl="2" indent="-28575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/>
              <a:t>a single cut-out ranged from 163,000 – 180,000 KB in size (three hours of data). </a:t>
            </a:r>
          </a:p>
          <a:p>
            <a:pPr marL="516150" lvl="1" indent="-28575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/>
              <a:t>Difficult to isolate the difference that is being made solely by the choice of NWP data type. </a:t>
            </a:r>
          </a:p>
          <a:p>
            <a:pPr marL="516150" lvl="1" indent="-28575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/>
              <a:t>UKV NWP runs sometimes quicker / Global NWP runs sometimes quicker; difference always less than a factor of two.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422844-1C70-F063-1EA2-D8D9FF05B5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Impact of applying different grid resolutions of NWP data</a:t>
            </a:r>
            <a:endParaRPr lang="en-GB" sz="1400" dirty="0">
              <a:latin typeface="Arial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0B9CB6-6130-9BD7-0E65-C09F0EB7DD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17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3981505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0BC32-A609-B53B-826B-23608B0A6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6" y="336362"/>
            <a:ext cx="10515600" cy="972607"/>
          </a:xfrm>
        </p:spPr>
        <p:txBody>
          <a:bodyPr>
            <a:normAutofit/>
          </a:bodyPr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5142C-EFD7-A311-E8F7-4E37256D5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52601"/>
            <a:ext cx="11527971" cy="458832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16150" lvl="1" indent="-28575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000" dirty="0"/>
              <a:t>Impact of changing NWP resolution on probabilistic accident consequence modelling outputs was investigated.</a:t>
            </a:r>
          </a:p>
          <a:p>
            <a:pPr marL="516150" lvl="1" indent="-28575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000" dirty="0"/>
              <a:t>Differences in precipitation predictions between different NWP resolutions drive the variation in deposition concentrations &amp; relevant doses. </a:t>
            </a:r>
          </a:p>
          <a:p>
            <a:pPr marL="516150" lvl="1" indent="-28575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000" dirty="0"/>
              <a:t>Differences in parameterisation of relatively large scales of motion between different NWP resolutions drive the variation in air concentrations &amp; relevant doses. </a:t>
            </a:r>
          </a:p>
          <a:p>
            <a:pPr marL="516150" lvl="1" indent="-28575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000" dirty="0"/>
              <a:t>In general, finer-resolution NWP data led to longer, narrower plumes than coarser resolution NWP, with increased protective action maximum distances. </a:t>
            </a:r>
          </a:p>
          <a:p>
            <a:pPr marL="516150" lvl="1" indent="-28575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000" dirty="0"/>
              <a:t>NWP dataset resulting in greater numbers of people &amp; areas affected as a result of the implementation of protective actions depends on the magnitude of the source term &amp; the magnitude of the dose thresholds applied.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422844-1C70-F063-1EA2-D8D9FF05B5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Impact of applying different grid resolutions of NWP data</a:t>
            </a:r>
            <a:endParaRPr lang="en-GB" sz="1400" dirty="0">
              <a:latin typeface="Arial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0B9CB6-6130-9BD7-0E65-C09F0EB7DD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18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173284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0BC32-A609-B53B-826B-23608B0A6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6" y="336362"/>
            <a:ext cx="10515600" cy="972607"/>
          </a:xfrm>
        </p:spPr>
        <p:txBody>
          <a:bodyPr>
            <a:normAutofit/>
          </a:bodyPr>
          <a:lstStyle/>
          <a:p>
            <a:r>
              <a:rPr lang="en-GB" dirty="0"/>
              <a:t>Further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5142C-EFD7-A311-E8F7-4E37256D5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47158"/>
            <a:ext cx="11527971" cy="458832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16150" lvl="1" indent="-28575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000" dirty="0"/>
              <a:t>For probabilistic accident consequence assessments, importance of spatial &amp; temporal resolution of NWP data is determined by the acceptable level of uncertainty in the results. </a:t>
            </a:r>
          </a:p>
          <a:p>
            <a:pPr marL="516150" lvl="1" indent="-28575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000" dirty="0"/>
              <a:t>Findings of this study suggest that NWP data grid resolutions considered lead to differences of less than a factor of three in most model endpoints calculated. </a:t>
            </a:r>
          </a:p>
          <a:p>
            <a:pPr marL="516150" lvl="1" indent="-28575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000" dirty="0"/>
              <a:t>However, the importance of NWP data grid resolution will be greater if any of the following are relevant to an assessment: </a:t>
            </a:r>
          </a:p>
          <a:p>
            <a:pPr marL="973350" lvl="2" indent="-28575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scenarios with a focus on precipitation events;</a:t>
            </a:r>
          </a:p>
          <a:p>
            <a:pPr marL="973350" lvl="2" indent="-28575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model endpoints dictated by contributions from deposition onto surfaces; </a:t>
            </a:r>
          </a:p>
          <a:p>
            <a:pPr marL="973350" lvl="2" indent="-28575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statistical endpoints in the extreme tail of the distribution, for example the 100th percentile.</a:t>
            </a:r>
          </a:p>
          <a:p>
            <a:pPr marL="516150" lvl="1" indent="-285750" algn="just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2000" dirty="0"/>
              <a:t>It is recommended that finer spatial and temporal resolution NWP data is used where practical.</a:t>
            </a:r>
          </a:p>
          <a:p>
            <a:pPr marL="516150" lvl="1" indent="-28575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000" dirty="0"/>
              <a:t>More information can be found at </a:t>
            </a:r>
            <a:r>
              <a:rPr lang="en-GB" sz="2000" dirty="0">
                <a:hlinkClick r:id="rId3"/>
              </a:rPr>
              <a:t>https://admlc.com/publications/</a:t>
            </a:r>
            <a:r>
              <a:rPr lang="en-GB" sz="2000" dirty="0"/>
              <a:t> - ADMLC-R15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422844-1C70-F063-1EA2-D8D9FF05B5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Impact of applying different grid resolutions of NWP data</a:t>
            </a:r>
            <a:endParaRPr lang="en-GB" sz="1400" dirty="0">
              <a:latin typeface="Arial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0B9CB6-6130-9BD7-0E65-C09F0EB7DD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19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2265488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0BC32-A609-B53B-826B-23608B0A6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192" y="406343"/>
            <a:ext cx="10515600" cy="972607"/>
          </a:xfrm>
        </p:spPr>
        <p:txBody>
          <a:bodyPr>
            <a:normAutofit fontScale="90000"/>
          </a:bodyPr>
          <a:lstStyle/>
          <a:p>
            <a:r>
              <a:rPr lang="en-GB" dirty="0"/>
              <a:t>Emergency preparedness &amp; response at UKHSA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5142C-EFD7-A311-E8F7-4E37256D5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5" y="1774826"/>
            <a:ext cx="1047386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marR="504190" lvl="0" indent="-342900">
              <a:lnSpc>
                <a:spcPct val="109000"/>
              </a:lnSpc>
              <a:buClr>
                <a:srgbClr val="007C91"/>
              </a:buClr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Assessment of impacts in emergency preparedness, response &amp; recovery because of accidents &amp; incidents involving releases of radioactivity into the environment </a:t>
            </a:r>
          </a:p>
          <a:p>
            <a:pPr marL="342900" marR="504190" lvl="0" indent="-342900">
              <a:lnSpc>
                <a:spcPct val="109000"/>
              </a:lnSpc>
              <a:buClr>
                <a:srgbClr val="007C91"/>
              </a:buClr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Development of methods, tools &amp; guidance in relation to assessments of public health consequences during emergency situations</a:t>
            </a:r>
          </a:p>
          <a:p>
            <a:pPr marL="342900" marR="504190" lvl="0" indent="-342900">
              <a:lnSpc>
                <a:spcPct val="109000"/>
              </a:lnSpc>
              <a:buClr>
                <a:srgbClr val="007C91"/>
              </a:buClr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Accident consequence assessments (both deterministic &amp; probabilistic)</a:t>
            </a:r>
          </a:p>
          <a:p>
            <a:pPr marL="342900" marR="504190" lvl="0" indent="-342900">
              <a:lnSpc>
                <a:spcPct val="109000"/>
              </a:lnSpc>
              <a:buClr>
                <a:srgbClr val="007C91"/>
              </a:buClr>
              <a:buFont typeface="Symbol" panose="05050102010706020507" pitchFamily="18" charset="2"/>
              <a:buChar char=""/>
            </a:pP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Continual development and application of the PACE software for much of our emergency preparedness activities</a:t>
            </a:r>
            <a:endParaRPr lang="en-GB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422844-1C70-F063-1EA2-D8D9FF05B5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Impact of applying different grid resolutions of NWP data</a:t>
            </a:r>
            <a:endParaRPr lang="en-GB" sz="1400" dirty="0">
              <a:latin typeface="Arial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0B9CB6-6130-9BD7-0E65-C09F0EB7DD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2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3328330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264" y="383236"/>
            <a:ext cx="10515600" cy="972607"/>
          </a:xfrm>
        </p:spPr>
        <p:txBody>
          <a:bodyPr/>
          <a:lstStyle/>
          <a:p>
            <a:r>
              <a:rPr lang="en-GB" dirty="0"/>
              <a:t>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631" y="1611541"/>
            <a:ext cx="5794470" cy="4773128"/>
          </a:xfrm>
        </p:spPr>
        <p:txBody>
          <a:bodyPr>
            <a:normAutofit/>
          </a:bodyPr>
          <a:lstStyle/>
          <a:p>
            <a:r>
              <a:rPr lang="en-GB" sz="2000" dirty="0"/>
              <a:t>PACE</a:t>
            </a:r>
            <a:br>
              <a:rPr lang="en-GB" sz="2000" dirty="0"/>
            </a:br>
            <a:r>
              <a:rPr lang="en-GB" sz="2000" dirty="0"/>
              <a:t>Probabilistic Accident Consequence Evaluation</a:t>
            </a:r>
          </a:p>
          <a:p>
            <a:r>
              <a:rPr lang="en-GB" sz="2000" dirty="0"/>
              <a:t>Performs Level-3 PRA/PSA: </a:t>
            </a:r>
            <a:br>
              <a:rPr lang="en-GB" sz="2000" dirty="0"/>
            </a:br>
            <a:r>
              <a:rPr lang="en-GB" sz="2000" dirty="0"/>
              <a:t>offsite consequences of accidents at nuclear power stations and similar facilities</a:t>
            </a:r>
          </a:p>
          <a:p>
            <a:r>
              <a:rPr lang="en-GB" sz="2000" dirty="0"/>
              <a:t>Integrates atmospheric dispersion, external exposure, food chain, internal exposure and economics models</a:t>
            </a:r>
          </a:p>
          <a:p>
            <a:r>
              <a:rPr lang="en-GB" sz="2000" dirty="0"/>
              <a:t>Terrestrial releases and pathways only</a:t>
            </a:r>
          </a:p>
          <a:p>
            <a:r>
              <a:rPr lang="en-GB" sz="2000" dirty="0"/>
              <a:t>The probabilistic element comes from consideration of different weather conditions only</a:t>
            </a:r>
          </a:p>
          <a:p>
            <a:r>
              <a:rPr lang="en-GB" sz="2000" dirty="0"/>
              <a:t>Implemented as an Add-in to ArcGIS Desktop 10.4.1+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F776E8-A940-A472-E727-B25F6BD86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265" y="1996000"/>
            <a:ext cx="5293259" cy="364595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3774AC6-115A-C9DB-3772-2863DB6819B4}"/>
              </a:ext>
            </a:extLst>
          </p:cNvPr>
          <p:cNvSpPr/>
          <p:nvPr/>
        </p:nvSpPr>
        <p:spPr>
          <a:xfrm>
            <a:off x="6632265" y="5852159"/>
            <a:ext cx="1928261" cy="6957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ArcGIS desktop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A4FC2F5-A09E-CE37-60FA-97F386603113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7596396" y="5641956"/>
            <a:ext cx="299572" cy="210203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26EF2684-1A82-923C-F38A-50A23BA52DBC}"/>
              </a:ext>
            </a:extLst>
          </p:cNvPr>
          <p:cNvSpPr/>
          <p:nvPr/>
        </p:nvSpPr>
        <p:spPr>
          <a:xfrm>
            <a:off x="10197967" y="1079031"/>
            <a:ext cx="1597794" cy="6957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PACE toolbar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F7525D1-B6D0-8F16-F746-8FE188C53AD6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10197967" y="1774826"/>
            <a:ext cx="798897" cy="1560557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7FE87E-957E-697E-7145-8990E4524338}"/>
              </a:ext>
            </a:extLst>
          </p:cNvPr>
          <p:cNvCxnSpPr>
            <a:cxnSpLocks/>
          </p:cNvCxnSpPr>
          <p:nvPr/>
        </p:nvCxnSpPr>
        <p:spPr>
          <a:xfrm flipV="1">
            <a:off x="10493829" y="4632960"/>
            <a:ext cx="152400" cy="1219199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4C6C7CC-0786-229F-D27D-5146D2E11C45}"/>
              </a:ext>
            </a:extLst>
          </p:cNvPr>
          <p:cNvSpPr/>
          <p:nvPr/>
        </p:nvSpPr>
        <p:spPr>
          <a:xfrm>
            <a:off x="9205785" y="5863130"/>
            <a:ext cx="2719740" cy="8154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PACE output displayed on background mapping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79225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F3266-AD84-E844-001C-5687BCE90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77" y="419150"/>
            <a:ext cx="10515600" cy="972607"/>
          </a:xfrm>
        </p:spPr>
        <p:txBody>
          <a:bodyPr/>
          <a:lstStyle/>
          <a:p>
            <a:r>
              <a:rPr lang="en-GB" dirty="0"/>
              <a:t>PSA calculation overview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23D780-571E-2CAF-EAD1-64F65A2E5621}"/>
              </a:ext>
            </a:extLst>
          </p:cNvPr>
          <p:cNvSpPr/>
          <p:nvPr/>
        </p:nvSpPr>
        <p:spPr>
          <a:xfrm>
            <a:off x="91673" y="2339330"/>
            <a:ext cx="1765433" cy="256035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Source term</a:t>
            </a:r>
          </a:p>
          <a:p>
            <a:r>
              <a:rPr lang="en-GB" sz="1600" dirty="0"/>
              <a:t>A defined release of radionuclides:  - amounts, </a:t>
            </a:r>
            <a:br>
              <a:rPr lang="en-GB" sz="1600" dirty="0"/>
            </a:br>
            <a:r>
              <a:rPr lang="en-GB" sz="1600" dirty="0"/>
              <a:t>- height, </a:t>
            </a:r>
            <a:br>
              <a:rPr lang="en-GB" sz="1600" dirty="0"/>
            </a:br>
            <a:r>
              <a:rPr lang="en-GB" sz="1600" dirty="0"/>
              <a:t>- duration,</a:t>
            </a:r>
            <a:br>
              <a:rPr lang="en-GB" sz="1600" dirty="0"/>
            </a:br>
            <a:r>
              <a:rPr lang="en-GB" sz="1600" dirty="0"/>
              <a:t>- probability,</a:t>
            </a:r>
          </a:p>
          <a:p>
            <a:r>
              <a:rPr lang="en-GB" sz="1600" dirty="0"/>
              <a:t>- location</a:t>
            </a:r>
            <a:endParaRPr lang="en-US" sz="16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27A9920-6900-0EE9-4F52-20E1389B2DFB}"/>
              </a:ext>
            </a:extLst>
          </p:cNvPr>
          <p:cNvSpPr txBox="1"/>
          <p:nvPr/>
        </p:nvSpPr>
        <p:spPr>
          <a:xfrm>
            <a:off x="3804614" y="4724919"/>
            <a:ext cx="1660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e.g. </a:t>
            </a:r>
            <a:r>
              <a:rPr lang="en-GB" baseline="30000" dirty="0"/>
              <a:t>137</a:t>
            </a:r>
            <a:r>
              <a:rPr lang="en-GB" dirty="0"/>
              <a:t>Cs Deposition</a:t>
            </a:r>
            <a:endParaRPr lang="en-US" dirty="0"/>
          </a:p>
        </p:txBody>
      </p:sp>
      <p:pic>
        <p:nvPicPr>
          <p:cNvPr id="31" name="Picture 30" descr="A map of a city&#10;&#10;Description automatically generated">
            <a:extLst>
              <a:ext uri="{FF2B5EF4-FFF2-40B4-BE49-F238E27FC236}">
                <a16:creationId xmlns:a16="http://schemas.microsoft.com/office/drawing/2014/main" id="{23A4D442-F1DC-D791-1009-53022882DC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636" y="2976032"/>
            <a:ext cx="1558912" cy="1558912"/>
          </a:xfrm>
          <a:prstGeom prst="rect">
            <a:avLst/>
          </a:prstGeom>
        </p:spPr>
      </p:pic>
      <p:pic>
        <p:nvPicPr>
          <p:cNvPr id="33" name="Picture 32" descr="A map of a city&#10;&#10;Description automatically generated">
            <a:extLst>
              <a:ext uri="{FF2B5EF4-FFF2-40B4-BE49-F238E27FC236}">
                <a16:creationId xmlns:a16="http://schemas.microsoft.com/office/drawing/2014/main" id="{7CA8DD6F-8B18-61F6-4794-A19E15067F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636" y="4687898"/>
            <a:ext cx="1558912" cy="1558912"/>
          </a:xfrm>
          <a:prstGeom prst="rect">
            <a:avLst/>
          </a:prstGeom>
        </p:spPr>
      </p:pic>
      <p:pic>
        <p:nvPicPr>
          <p:cNvPr id="35" name="Picture 34" descr="A map of a city&#10;&#10;Description automatically generated">
            <a:extLst>
              <a:ext uri="{FF2B5EF4-FFF2-40B4-BE49-F238E27FC236}">
                <a16:creationId xmlns:a16="http://schemas.microsoft.com/office/drawing/2014/main" id="{CA335D12-5133-9652-32E8-7B15942EFE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037" y="2976032"/>
            <a:ext cx="1558912" cy="1558912"/>
          </a:xfrm>
          <a:prstGeom prst="rect">
            <a:avLst/>
          </a:prstGeom>
        </p:spPr>
      </p:pic>
      <p:pic>
        <p:nvPicPr>
          <p:cNvPr id="37" name="Picture 36" descr="A map of a city&#10;&#10;Description automatically generated">
            <a:extLst>
              <a:ext uri="{FF2B5EF4-FFF2-40B4-BE49-F238E27FC236}">
                <a16:creationId xmlns:a16="http://schemas.microsoft.com/office/drawing/2014/main" id="{7094676B-24A4-8D71-21F7-C1FEF6E14E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01" y="2976032"/>
            <a:ext cx="1558912" cy="1558912"/>
          </a:xfrm>
          <a:prstGeom prst="rect">
            <a:avLst/>
          </a:prstGeom>
        </p:spPr>
      </p:pic>
      <p:pic>
        <p:nvPicPr>
          <p:cNvPr id="39" name="Picture 38" descr="A map of a city&#10;&#10;Description automatically generated">
            <a:extLst>
              <a:ext uri="{FF2B5EF4-FFF2-40B4-BE49-F238E27FC236}">
                <a16:creationId xmlns:a16="http://schemas.microsoft.com/office/drawing/2014/main" id="{B65782DE-BA5C-25C9-4113-AF6C543F35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01" y="4684095"/>
            <a:ext cx="1558912" cy="1558912"/>
          </a:xfrm>
          <a:prstGeom prst="rect">
            <a:avLst/>
          </a:prstGeom>
        </p:spPr>
      </p:pic>
      <p:pic>
        <p:nvPicPr>
          <p:cNvPr id="41" name="Picture 40" descr="A map of a city&#10;&#10;Description automatically generated">
            <a:extLst>
              <a:ext uri="{FF2B5EF4-FFF2-40B4-BE49-F238E27FC236}">
                <a16:creationId xmlns:a16="http://schemas.microsoft.com/office/drawing/2014/main" id="{9862F089-230A-24FB-82EB-A594BC8C3A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184" y="2975373"/>
            <a:ext cx="1558912" cy="155891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8B5ABB28-C93A-8A8C-F25A-29EB42397748}"/>
              </a:ext>
            </a:extLst>
          </p:cNvPr>
          <p:cNvSpPr txBox="1"/>
          <p:nvPr/>
        </p:nvSpPr>
        <p:spPr>
          <a:xfrm>
            <a:off x="6040782" y="1516910"/>
            <a:ext cx="36549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Evaluate consequences for each met-sequence</a:t>
            </a:r>
          </a:p>
          <a:p>
            <a:r>
              <a:rPr lang="en-GB" dirty="0"/>
              <a:t>Doses, risk/numbers health effects, extent/duration protective actions*, economic impacts</a:t>
            </a:r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E804524-576F-26F0-891E-D87EEC67EFDD}"/>
              </a:ext>
            </a:extLst>
          </p:cNvPr>
          <p:cNvSpPr txBox="1"/>
          <p:nvPr/>
        </p:nvSpPr>
        <p:spPr>
          <a:xfrm>
            <a:off x="1951478" y="1515256"/>
            <a:ext cx="39996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Model atmospheric dispersion of source term </a:t>
            </a:r>
          </a:p>
          <a:p>
            <a:r>
              <a:rPr lang="en-GB" dirty="0"/>
              <a:t>100s or 1000s sets of meteorological conditions (“met-sequences”) from historical weather database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5A9B951-BC72-9CF3-D335-A3CD87FF5D6D}"/>
              </a:ext>
            </a:extLst>
          </p:cNvPr>
          <p:cNvSpPr txBox="1"/>
          <p:nvPr/>
        </p:nvSpPr>
        <p:spPr>
          <a:xfrm>
            <a:off x="7831184" y="4684095"/>
            <a:ext cx="16603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e.g. expected fatalities with no protective actions</a:t>
            </a:r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5B7D22B-5452-C3BE-367F-A9EA739B0A7F}"/>
              </a:ext>
            </a:extLst>
          </p:cNvPr>
          <p:cNvSpPr txBox="1"/>
          <p:nvPr/>
        </p:nvSpPr>
        <p:spPr>
          <a:xfrm>
            <a:off x="9695772" y="1519132"/>
            <a:ext cx="2117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Summarise over </a:t>
            </a:r>
            <a:br>
              <a:rPr lang="en-GB" b="1" dirty="0"/>
            </a:br>
            <a:r>
              <a:rPr lang="en-GB" b="1" dirty="0"/>
              <a:t>met-sequences </a:t>
            </a:r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8F5BC55-2C56-077F-38DB-243D3896855C}"/>
              </a:ext>
            </a:extLst>
          </p:cNvPr>
          <p:cNvSpPr txBox="1"/>
          <p:nvPr/>
        </p:nvSpPr>
        <p:spPr>
          <a:xfrm>
            <a:off x="9785390" y="2370949"/>
            <a:ext cx="2341275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e.g.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Maximum extent of evacuation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95</a:t>
            </a:r>
            <a:r>
              <a:rPr lang="en-GB" baseline="30000" dirty="0"/>
              <a:t>th</a:t>
            </a:r>
            <a:r>
              <a:rPr lang="en-GB" dirty="0"/>
              <a:t> percentile external dose at 3km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Mean number of fatalities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Area/yield of milk production lost</a:t>
            </a:r>
          </a:p>
          <a:p>
            <a:r>
              <a:rPr lang="en-GB" dirty="0"/>
              <a:t>etc</a:t>
            </a:r>
            <a:endParaRPr lang="en-US" dirty="0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67D5789-5ACC-648C-28EE-664ACC541843}"/>
              </a:ext>
            </a:extLst>
          </p:cNvPr>
          <p:cNvCxnSpPr>
            <a:cxnSpLocks/>
          </p:cNvCxnSpPr>
          <p:nvPr/>
        </p:nvCxnSpPr>
        <p:spPr>
          <a:xfrm>
            <a:off x="1951479" y="1692876"/>
            <a:ext cx="0" cy="4745974"/>
          </a:xfrm>
          <a:prstGeom prst="line">
            <a:avLst/>
          </a:prstGeom>
          <a:ln w="41275" cap="flat" cmpd="sng" algn="ctr">
            <a:solidFill>
              <a:srgbClr val="007C9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353923-C15E-E0C2-DA1D-E18DC9DA12EE}"/>
              </a:ext>
            </a:extLst>
          </p:cNvPr>
          <p:cNvCxnSpPr>
            <a:cxnSpLocks/>
          </p:cNvCxnSpPr>
          <p:nvPr/>
        </p:nvCxnSpPr>
        <p:spPr>
          <a:xfrm>
            <a:off x="5951163" y="1692876"/>
            <a:ext cx="0" cy="4745974"/>
          </a:xfrm>
          <a:prstGeom prst="line">
            <a:avLst/>
          </a:prstGeom>
          <a:ln w="41275" cap="flat" cmpd="sng" algn="ctr">
            <a:solidFill>
              <a:srgbClr val="007C9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ACBF4F6-53FB-BA46-847F-97ECE3DA2ECB}"/>
              </a:ext>
            </a:extLst>
          </p:cNvPr>
          <p:cNvCxnSpPr>
            <a:cxnSpLocks/>
          </p:cNvCxnSpPr>
          <p:nvPr/>
        </p:nvCxnSpPr>
        <p:spPr>
          <a:xfrm>
            <a:off x="9695772" y="1692876"/>
            <a:ext cx="0" cy="4745974"/>
          </a:xfrm>
          <a:prstGeom prst="line">
            <a:avLst/>
          </a:prstGeom>
          <a:ln w="41275" cap="flat" cmpd="sng" algn="ctr">
            <a:solidFill>
              <a:srgbClr val="007C9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762D369-453E-F511-7499-DA03BFB2B4D7}"/>
              </a:ext>
            </a:extLst>
          </p:cNvPr>
          <p:cNvSpPr/>
          <p:nvPr/>
        </p:nvSpPr>
        <p:spPr>
          <a:xfrm>
            <a:off x="86497" y="6503838"/>
            <a:ext cx="2866767" cy="2994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Fictional example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586042-0B8B-FFE9-0A5B-49646B1F8048}"/>
              </a:ext>
            </a:extLst>
          </p:cNvPr>
          <p:cNvSpPr/>
          <p:nvPr/>
        </p:nvSpPr>
        <p:spPr>
          <a:xfrm>
            <a:off x="6131216" y="6270706"/>
            <a:ext cx="3494698" cy="5007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400" dirty="0"/>
              <a:t>* Evacuation, sheltering, stable iodine, food-restriction, relocation and clean-up</a:t>
            </a:r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9C36AB-81DC-807B-8C7F-D576CC6BA5C4}"/>
              </a:ext>
            </a:extLst>
          </p:cNvPr>
          <p:cNvSpPr txBox="1"/>
          <p:nvPr/>
        </p:nvSpPr>
        <p:spPr>
          <a:xfrm>
            <a:off x="2789995" y="4157013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Met 45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06BC96-6879-8C52-734B-47F27E44AF10}"/>
              </a:ext>
            </a:extLst>
          </p:cNvPr>
          <p:cNvSpPr txBox="1"/>
          <p:nvPr/>
        </p:nvSpPr>
        <p:spPr>
          <a:xfrm>
            <a:off x="4531004" y="4144791"/>
            <a:ext cx="1001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Met 311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D4AADD-162D-3805-880F-1E8C49F56D29}"/>
              </a:ext>
            </a:extLst>
          </p:cNvPr>
          <p:cNvSpPr txBox="1"/>
          <p:nvPr/>
        </p:nvSpPr>
        <p:spPr>
          <a:xfrm>
            <a:off x="2675707" y="5921811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Met 910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B9868B-EEFE-DFC7-AE88-9E8B6EF271B6}"/>
              </a:ext>
            </a:extLst>
          </p:cNvPr>
          <p:cNvSpPr txBox="1"/>
          <p:nvPr/>
        </p:nvSpPr>
        <p:spPr>
          <a:xfrm>
            <a:off x="6714749" y="4144791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Met 45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401D8B-BE3B-3C27-F9BA-79C6735DF902}"/>
              </a:ext>
            </a:extLst>
          </p:cNvPr>
          <p:cNvSpPr txBox="1"/>
          <p:nvPr/>
        </p:nvSpPr>
        <p:spPr>
          <a:xfrm>
            <a:off x="8455758" y="4132569"/>
            <a:ext cx="1001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Met 311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F8EA9C-E8C5-D9A4-2111-519F96BDAC6A}"/>
              </a:ext>
            </a:extLst>
          </p:cNvPr>
          <p:cNvSpPr txBox="1"/>
          <p:nvPr/>
        </p:nvSpPr>
        <p:spPr>
          <a:xfrm>
            <a:off x="6600461" y="5909589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Met 910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666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0BC32-A609-B53B-826B-23608B0A6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192" y="406343"/>
            <a:ext cx="10515600" cy="972607"/>
          </a:xfrm>
        </p:spPr>
        <p:txBody>
          <a:bodyPr/>
          <a:lstStyle/>
          <a:p>
            <a:r>
              <a:rPr lang="en-GB" dirty="0"/>
              <a:t>Problem posed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5142C-EFD7-A311-E8F7-4E37256D5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840" y="1705762"/>
            <a:ext cx="11140325" cy="462597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9000"/>
              </a:lnSpc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Meteorological (met) station sites may be too far from, &amp; situated in differing topography to, the release location(s) &amp; thus met station derived data may be unrepresentative of a study area. </a:t>
            </a:r>
          </a:p>
          <a:p>
            <a:pPr algn="just">
              <a:lnSpc>
                <a:spcPct val="109000"/>
              </a:lnSpc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Quality &amp; availability of numerical weather prediction (NWP) model data is continuously improving =&gt; NWP model data is becoming more widely used as input to atmospheric dispersion models (ADM).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resolution of NWP model data has been improving with the advances in predictive algorithms and computing power:</a:t>
            </a:r>
          </a:p>
          <a:p>
            <a:pPr lvl="1" algn="just">
              <a:lnSpc>
                <a:spcPct val="115000"/>
              </a:lnSpc>
              <a:spcBef>
                <a:spcPts val="600"/>
              </a:spcBef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 Office Unified Model (UM) NWP data resolution was 60 km prior to 2004, then down to 12 km in 2004, 4 km in 2007 and 1.5 km in 2013.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20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consequences of using different spatial and temporal resolution of NWP met data on ADM endpoints and subsequent modelling?</a:t>
            </a:r>
            <a:endParaRPr lang="en-GB" sz="20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422844-1C70-F063-1EA2-D8D9FF05B5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Impact of applying different grid resolutions of NWP data</a:t>
            </a:r>
            <a:endParaRPr lang="en-GB" sz="1400" dirty="0">
              <a:latin typeface="Arial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0B9CB6-6130-9BD7-0E65-C09F0EB7DD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5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735929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0BC32-A609-B53B-826B-23608B0A6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192" y="406343"/>
            <a:ext cx="10515600" cy="972607"/>
          </a:xfrm>
        </p:spPr>
        <p:txBody>
          <a:bodyPr/>
          <a:lstStyle/>
          <a:p>
            <a:r>
              <a:rPr lang="en-GB" dirty="0"/>
              <a:t>ADMLC funded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5142C-EFD7-A311-E8F7-4E37256D5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876" y="1618764"/>
            <a:ext cx="6740067" cy="445002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just">
              <a:lnSpc>
                <a:spcPct val="115000"/>
              </a:lnSpc>
              <a:spcBef>
                <a:spcPts val="600"/>
              </a:spcBef>
              <a:buNone/>
            </a:pPr>
            <a:r>
              <a:rPr lang="en-GB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 ADMLC funded an investigation into the consequence of using different spatial and temporal resolution of NWP met data on:</a:t>
            </a:r>
          </a:p>
          <a:p>
            <a:pPr marL="800100" lvl="1" indent="-342900" algn="just">
              <a:lnSpc>
                <a:spcPct val="115000"/>
              </a:lnSpc>
              <a:spcBef>
                <a:spcPts val="600"/>
              </a:spcBef>
              <a:buFont typeface="+mj-lt"/>
              <a:buAutoNum type="alphaLcParenBoth"/>
            </a:pPr>
            <a:r>
              <a:rPr lang="en-GB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model predictions of annual mean concentration and high percentile hourly concentrations for a regulatory assessment. </a:t>
            </a:r>
          </a:p>
          <a:p>
            <a:pPr marL="800100" lvl="1" indent="-342900" algn="just">
              <a:lnSpc>
                <a:spcPct val="115000"/>
              </a:lnSpc>
              <a:spcBef>
                <a:spcPts val="600"/>
              </a:spcBef>
              <a:buFont typeface="+mj-lt"/>
              <a:buAutoNum type="alphaLcParenBoth"/>
            </a:pPr>
            <a:r>
              <a:rPr lang="en-GB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model endpoints derived by way of probabilistic accident consequence assessments.</a:t>
            </a:r>
          </a:p>
          <a:p>
            <a:pPr marL="0" lvl="1" indent="0" algn="just">
              <a:lnSpc>
                <a:spcPct val="115000"/>
              </a:lnSpc>
              <a:spcBef>
                <a:spcPts val="1000"/>
              </a:spcBef>
              <a:buNone/>
            </a:pPr>
            <a:r>
              <a:rPr lang="en-GB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Cambridge Environmental Research Consultants (CERC) addressed part (a) of the study:</a:t>
            </a:r>
          </a:p>
          <a:p>
            <a:pPr marL="285750" lvl="1" indent="-285750" algn="just">
              <a:lnSpc>
                <a:spcPct val="115000"/>
              </a:lnSpc>
              <a:spcBef>
                <a:spcPts val="600"/>
              </a:spcBef>
            </a:pPr>
            <a:r>
              <a:rPr lang="en-GB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Introduction to NWP models</a:t>
            </a:r>
          </a:p>
          <a:p>
            <a:pPr marL="285750" lvl="1" indent="-285750" algn="just">
              <a:lnSpc>
                <a:spcPct val="115000"/>
              </a:lnSpc>
              <a:spcBef>
                <a:spcPts val="600"/>
              </a:spcBef>
            </a:pPr>
            <a:r>
              <a:rPr lang="en-GB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Review of meteorological models and atmospheric dispersion modelling</a:t>
            </a:r>
          </a:p>
          <a:p>
            <a:pPr marL="285750" lvl="1" indent="-285750" algn="just">
              <a:lnSpc>
                <a:spcPct val="115000"/>
              </a:lnSpc>
              <a:spcBef>
                <a:spcPts val="600"/>
              </a:spcBef>
            </a:pPr>
            <a:r>
              <a:rPr lang="en-GB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NWP datasets for evaluation</a:t>
            </a:r>
          </a:p>
          <a:p>
            <a:pPr marL="285750" lvl="1" indent="-285750" algn="just">
              <a:lnSpc>
                <a:spcPct val="115000"/>
              </a:lnSpc>
              <a:spcBef>
                <a:spcPts val="600"/>
              </a:spcBef>
            </a:pPr>
            <a:r>
              <a:rPr lang="en-GB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Meteorological evaluation results</a:t>
            </a:r>
          </a:p>
          <a:p>
            <a:pPr marL="285750" lvl="1" indent="-285750" algn="just">
              <a:lnSpc>
                <a:spcPct val="115000"/>
              </a:lnSpc>
              <a:spcBef>
                <a:spcPts val="600"/>
              </a:spcBef>
            </a:pPr>
            <a:r>
              <a:rPr lang="en-GB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Regulatory dispersion evaluation</a:t>
            </a:r>
          </a:p>
          <a:p>
            <a:pPr marL="285750" lvl="1" indent="-285750" algn="just">
              <a:lnSpc>
                <a:spcPct val="115000"/>
              </a:lnSpc>
              <a:spcBef>
                <a:spcPts val="600"/>
              </a:spcBef>
            </a:pPr>
            <a:r>
              <a:rPr lang="en-GB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Double counting terrain effects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422844-1C70-F063-1EA2-D8D9FF05B5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Impact of applying different grid resolutions of NWP data</a:t>
            </a:r>
            <a:endParaRPr lang="en-GB" sz="1400" dirty="0">
              <a:latin typeface="Arial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0B9CB6-6130-9BD7-0E65-C09F0EB7DD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6</a:t>
            </a:fld>
            <a:endParaRPr lang="en-GB" sz="1400"/>
          </a:p>
        </p:txBody>
      </p:sp>
      <p:pic>
        <p:nvPicPr>
          <p:cNvPr id="1025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67D0B0BF-9EA1-6F5F-6A09-155A6E0ED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9" t="21913" r="19662" b="52502"/>
          <a:stretch>
            <a:fillRect/>
          </a:stretch>
        </p:blipFill>
        <p:spPr bwMode="auto">
          <a:xfrm>
            <a:off x="7565571" y="1734774"/>
            <a:ext cx="4104368" cy="126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C773F6-506F-E12B-4B3E-B8148270ABFE}"/>
              </a:ext>
            </a:extLst>
          </p:cNvPr>
          <p:cNvSpPr txBox="1"/>
          <p:nvPr/>
        </p:nvSpPr>
        <p:spPr>
          <a:xfrm>
            <a:off x="7483928" y="3075549"/>
            <a:ext cx="3505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Atmospheric Dispersion Modelling Liaison Committee   </a:t>
            </a:r>
            <a:r>
              <a:rPr lang="en-GB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www.admlc.com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0914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0BC32-A609-B53B-826B-23608B0A6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192" y="406343"/>
            <a:ext cx="10515600" cy="972607"/>
          </a:xfrm>
        </p:spPr>
        <p:txBody>
          <a:bodyPr>
            <a:normAutofit/>
          </a:bodyPr>
          <a:lstStyle/>
          <a:p>
            <a:r>
              <a:rPr lang="en-GB" dirty="0"/>
              <a:t>Methodology: Source term &amp; site locations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5142C-EFD7-A311-E8F7-4E37256D5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044" y="1653101"/>
            <a:ext cx="6079642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30400" lvl="1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Three source terms:</a:t>
            </a:r>
          </a:p>
          <a:p>
            <a:pPr marL="573300" lvl="1" indent="-342900" algn="just">
              <a:lnSpc>
                <a:spcPct val="107000"/>
              </a:lnSpc>
              <a:spcAft>
                <a:spcPts val="800"/>
              </a:spcAft>
              <a:buAutoNum type="alphaLcParenBoth"/>
            </a:pPr>
            <a:r>
              <a:rPr lang="en-GB" sz="1600" baseline="30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137</a:t>
            </a:r>
            <a:r>
              <a:rPr lang="en-GB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Cs (&amp; </a:t>
            </a:r>
            <a:r>
              <a:rPr lang="en-GB" sz="1600" baseline="30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137m</a:t>
            </a:r>
            <a:r>
              <a:rPr lang="en-GB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Ba)</a:t>
            </a:r>
          </a:p>
          <a:p>
            <a:pPr marL="573300" lvl="1" indent="-342900" algn="just">
              <a:lnSpc>
                <a:spcPct val="107000"/>
              </a:lnSpc>
              <a:spcAft>
                <a:spcPts val="800"/>
              </a:spcAft>
              <a:buAutoNum type="alphaLcParenBoth"/>
            </a:pPr>
            <a:r>
              <a:rPr lang="en-GB" sz="1600" baseline="30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131</a:t>
            </a:r>
            <a:r>
              <a:rPr lang="en-GB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</a:p>
          <a:p>
            <a:pPr marL="573300" lvl="1" indent="-342900" algn="just">
              <a:lnSpc>
                <a:spcPct val="107000"/>
              </a:lnSpc>
              <a:spcAft>
                <a:spcPts val="800"/>
              </a:spcAft>
              <a:buAutoNum type="alphaLcParenBoth"/>
            </a:pPr>
            <a:r>
              <a:rPr lang="en-GB" sz="1600" baseline="30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238</a:t>
            </a:r>
            <a:r>
              <a:rPr lang="en-GB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Pu and </a:t>
            </a:r>
            <a:r>
              <a:rPr lang="en-GB" sz="1600" baseline="30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239</a:t>
            </a:r>
            <a:r>
              <a:rPr lang="en-GB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Pu</a:t>
            </a:r>
          </a:p>
          <a:p>
            <a:pPr marL="230400" lvl="1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Release amount = unit release (</a:t>
            </a:r>
            <a:r>
              <a:rPr lang="en-GB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Bq</a:t>
            </a:r>
            <a:r>
              <a:rPr lang="en-GB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30400" lvl="1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Physicochemical form: 1µm particle size &amp; iodine in elemental vapour form</a:t>
            </a:r>
            <a:endParaRPr lang="en-GB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0400" lvl="1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Release height</a:t>
            </a:r>
            <a:r>
              <a:rPr lang="en-GB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GB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10 metres (no plume rise)</a:t>
            </a:r>
          </a:p>
          <a:p>
            <a:pPr marL="230400" lvl="1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Release duration: 1 hour (24 hours for sensitivity)</a:t>
            </a:r>
          </a:p>
          <a:p>
            <a:pPr marL="230400" lvl="1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Release location: </a:t>
            </a:r>
            <a:r>
              <a:rPr lang="en-GB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Sennybridge</a:t>
            </a:r>
            <a:r>
              <a:rPr lang="en-GB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(primary); 4 other secondary sites</a:t>
            </a:r>
            <a:endParaRPr lang="en-GB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0400" lvl="1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GB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422844-1C70-F063-1EA2-D8D9FF05B5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Impact of applying different grid resolutions of NWP data</a:t>
            </a:r>
            <a:endParaRPr lang="en-GB" sz="1400" dirty="0">
              <a:latin typeface="Arial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0B9CB6-6130-9BD7-0E65-C09F0EB7DD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7</a:t>
            </a:fld>
            <a:endParaRPr lang="en-GB" sz="1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3A8B7F-E9AA-811E-6011-119565270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2469" y="1552892"/>
            <a:ext cx="4421636" cy="470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858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0BC32-A609-B53B-826B-23608B0A6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192" y="406343"/>
            <a:ext cx="10515600" cy="972607"/>
          </a:xfrm>
        </p:spPr>
        <p:txBody>
          <a:bodyPr>
            <a:normAutofit/>
          </a:bodyPr>
          <a:lstStyle/>
          <a:p>
            <a:r>
              <a:rPr lang="en-GB" dirty="0"/>
              <a:t>Methodology: ADM &amp; meteorological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5142C-EFD7-A311-E8F7-4E37256D5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044" y="1653101"/>
            <a:ext cx="11068268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30400" lvl="1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UK Met Office ADM: the NAME model; a </a:t>
            </a:r>
            <a:r>
              <a:rPr lang="en-GB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Lagrangian</a:t>
            </a:r>
            <a:r>
              <a:rPr lang="en-GB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particle approach.</a:t>
            </a:r>
          </a:p>
          <a:p>
            <a:pPr marL="230400" lvl="1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Data taken from UK Met Office’s Unified Model (UM); Numerical Weather Prediction (NWP) model.</a:t>
            </a:r>
          </a:p>
          <a:p>
            <a:pPr marL="230400" lvl="1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Two (analysis) data configurations:</a:t>
            </a:r>
          </a:p>
          <a:p>
            <a:pPr marL="516150" lvl="1" indent="-285750" algn="just"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UKV; 1.5 km x 1.5 km horizontal resolution; 57 vertical levels up to 12 km; 1 hour temporal resolution.</a:t>
            </a:r>
          </a:p>
          <a:p>
            <a:pPr marL="516150" lvl="1" indent="-285750" algn="just"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Global; 10 km x 10 km horizontal resolution; 59 vertical levels up to 29 km; 3 hour temporal resolution.</a:t>
            </a:r>
          </a:p>
          <a:p>
            <a:pPr marL="230400" lvl="1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Terrain and surface roughness included.</a:t>
            </a:r>
          </a:p>
          <a:p>
            <a:pPr marL="230400" lvl="1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Data for 2019 primarily used; 2020 data for sensitivity.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422844-1C70-F063-1EA2-D8D9FF05B5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Impact of applying different grid resolutions of NWP data</a:t>
            </a:r>
            <a:endParaRPr lang="en-GB" sz="1400" dirty="0">
              <a:latin typeface="Arial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0B9CB6-6130-9BD7-0E65-C09F0EB7DD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8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3761053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0BC32-A609-B53B-826B-23608B0A6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192" y="406343"/>
            <a:ext cx="10515600" cy="972607"/>
          </a:xfrm>
        </p:spPr>
        <p:txBody>
          <a:bodyPr>
            <a:normAutofit/>
          </a:bodyPr>
          <a:lstStyle/>
          <a:p>
            <a:r>
              <a:rPr lang="en-GB" dirty="0"/>
              <a:t>Methodology: application of 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5142C-EFD7-A311-E8F7-4E37256D5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03" y="1598683"/>
            <a:ext cx="5407581" cy="394215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30400" lvl="1"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800" dirty="0"/>
              <a:t>Cyclic sampling approach:</a:t>
            </a:r>
          </a:p>
          <a:p>
            <a:pPr marL="516150" lvl="1" indent="-28575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/>
              <a:t>194 different meteorological (met) sequences (45 hours between each sequence).</a:t>
            </a:r>
          </a:p>
          <a:p>
            <a:pPr marL="516150" lvl="1" indent="-28575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/>
              <a:t>Environmental concentrations (and dose): </a:t>
            </a:r>
          </a:p>
          <a:p>
            <a:pPr marL="973350" lvl="2" indent="-28575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400" dirty="0"/>
              <a:t>a single maximum value identified for each met sequence (radial distances of 1, 3, 5, 10, 30 &amp; 50 km); </a:t>
            </a:r>
          </a:p>
          <a:p>
            <a:pPr marL="973350" lvl="2" indent="-28575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400" dirty="0"/>
              <a:t>194 “maximum” values were modelled; </a:t>
            </a:r>
          </a:p>
          <a:p>
            <a:pPr marL="973350" lvl="2" indent="-28575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400" dirty="0"/>
              <a:t>mean, median, and percentile values subsequently derived.</a:t>
            </a:r>
          </a:p>
          <a:p>
            <a:pPr marL="516150" lvl="1" indent="-28575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/>
              <a:t>Protective actions: </a:t>
            </a:r>
          </a:p>
          <a:p>
            <a:pPr marL="973350" lvl="2" indent="-28575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400" dirty="0"/>
              <a:t>a single outcome was identified for each met sequence; </a:t>
            </a:r>
          </a:p>
          <a:p>
            <a:pPr marL="973350" lvl="2" indent="-28575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400" dirty="0"/>
              <a:t>194 values were modelled; </a:t>
            </a:r>
          </a:p>
          <a:p>
            <a:pPr marL="973350" lvl="2" indent="-28575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400" dirty="0"/>
              <a:t>mean, median, and percentile values subsequently derived.</a:t>
            </a:r>
            <a:endParaRPr lang="en-GB" sz="1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422844-1C70-F063-1EA2-D8D9FF05B5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Impact of applying different grid resolutions of NWP data</a:t>
            </a:r>
            <a:endParaRPr lang="en-GB" sz="1400" dirty="0">
              <a:latin typeface="Arial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0B9CB6-6130-9BD7-0E65-C09F0EB7DD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369E4-5DE7-46E5-874E-4FD437973785}" type="slidenum">
              <a:rPr lang="en-GB" smtClean="0"/>
              <a:pPr/>
              <a:t>9</a:t>
            </a:fld>
            <a:endParaRPr lang="en-GB" sz="14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2F3767A-5B10-61BE-DCA3-5D9F1B2CC9A6}"/>
              </a:ext>
            </a:extLst>
          </p:cNvPr>
          <p:cNvGrpSpPr/>
          <p:nvPr/>
        </p:nvGrpSpPr>
        <p:grpSpPr>
          <a:xfrm>
            <a:off x="5774871" y="1926772"/>
            <a:ext cx="5600702" cy="3341914"/>
            <a:chOff x="971550" y="980728"/>
            <a:chExt cx="8172450" cy="534863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AB8540E-F026-FA2F-1147-E9C8F843C2FC}"/>
                </a:ext>
              </a:extLst>
            </p:cNvPr>
            <p:cNvGrpSpPr/>
            <p:nvPr/>
          </p:nvGrpSpPr>
          <p:grpSpPr>
            <a:xfrm>
              <a:off x="971550" y="980728"/>
              <a:ext cx="7814662" cy="5326410"/>
              <a:chOff x="971550" y="980728"/>
              <a:chExt cx="7814662" cy="5326410"/>
            </a:xfrm>
          </p:grpSpPr>
          <p:grpSp>
            <p:nvGrpSpPr>
              <p:cNvPr id="9" name="Group 34">
                <a:extLst>
                  <a:ext uri="{FF2B5EF4-FFF2-40B4-BE49-F238E27FC236}">
                    <a16:creationId xmlns:a16="http://schemas.microsoft.com/office/drawing/2014/main" id="{F7F05AB9-654F-B1D9-F0E7-04BA8507BC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635224" y="2751000"/>
                <a:ext cx="2022967" cy="2904777"/>
                <a:chOff x="7921" y="8366"/>
                <a:chExt cx="1772" cy="2515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pic>
              <p:nvPicPr>
                <p:cNvPr id="44" name="Picture 36" descr="figure 2">
                  <a:extLst>
                    <a:ext uri="{FF2B5EF4-FFF2-40B4-BE49-F238E27FC236}">
                      <a16:creationId xmlns:a16="http://schemas.microsoft.com/office/drawing/2014/main" id="{E6852466-EDB3-5F5A-04F0-662F95080F1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7921" y="8366"/>
                  <a:ext cx="1772" cy="2515"/>
                </a:xfrm>
                <a:prstGeom prst="rect">
                  <a:avLst/>
                </a:prstGeom>
                <a:noFill/>
              </p:spPr>
            </p:pic>
            <p:sp>
              <p:nvSpPr>
                <p:cNvPr id="45" name="AutoShape 90">
                  <a:extLst>
                    <a:ext uri="{FF2B5EF4-FFF2-40B4-BE49-F238E27FC236}">
                      <a16:creationId xmlns:a16="http://schemas.microsoft.com/office/drawing/2014/main" id="{C3B7600A-4685-F758-EECB-073FD969AB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67" y="9440"/>
                  <a:ext cx="132" cy="133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Arial" pitchFamily="84" charset="0"/>
                    <a:ea typeface="ヒラギノ角ゴ Pro W3" pitchFamily="84" charset="-128"/>
                    <a:cs typeface="ヒラギノ角ゴ Pro W3" pitchFamily="84" charset="-128"/>
                  </a:endParaRPr>
                </a:p>
              </p:txBody>
            </p:sp>
          </p:grpSp>
          <p:grpSp>
            <p:nvGrpSpPr>
              <p:cNvPr id="10" name="Group 31">
                <a:extLst>
                  <a:ext uri="{FF2B5EF4-FFF2-40B4-BE49-F238E27FC236}">
                    <a16:creationId xmlns:a16="http://schemas.microsoft.com/office/drawing/2014/main" id="{254974D6-9F8E-347E-21AB-B9DAAFA3D7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46721" y="2019897"/>
                <a:ext cx="2019542" cy="2899002"/>
                <a:chOff x="6004" y="7733"/>
                <a:chExt cx="1769" cy="2510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pic>
              <p:nvPicPr>
                <p:cNvPr id="42" name="Picture 33" descr="figure 2b">
                  <a:extLst>
                    <a:ext uri="{FF2B5EF4-FFF2-40B4-BE49-F238E27FC236}">
                      <a16:creationId xmlns:a16="http://schemas.microsoft.com/office/drawing/2014/main" id="{1DF5A6A1-5B71-6810-6630-E7F6105AAB5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004" y="7733"/>
                  <a:ext cx="1769" cy="2510"/>
                </a:xfrm>
                <a:prstGeom prst="rect">
                  <a:avLst/>
                </a:prstGeom>
                <a:noFill/>
              </p:spPr>
            </p:pic>
            <p:sp>
              <p:nvSpPr>
                <p:cNvPr id="43" name="AutoShape 89">
                  <a:extLst>
                    <a:ext uri="{FF2B5EF4-FFF2-40B4-BE49-F238E27FC236}">
                      <a16:creationId xmlns:a16="http://schemas.microsoft.com/office/drawing/2014/main" id="{D18EE2FE-DF5C-C70B-983B-0A12871FF9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52" y="8801"/>
                  <a:ext cx="133" cy="133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Arial" pitchFamily="84" charset="0"/>
                    <a:ea typeface="ヒラギノ角ゴ Pro W3" pitchFamily="84" charset="-128"/>
                    <a:cs typeface="ヒラギノ角ゴ Pro W3" pitchFamily="84" charset="-128"/>
                  </a:endParaRPr>
                </a:p>
              </p:txBody>
            </p:sp>
          </p:grpSp>
          <p:grpSp>
            <p:nvGrpSpPr>
              <p:cNvPr id="11" name="Group 28">
                <a:extLst>
                  <a:ext uri="{FF2B5EF4-FFF2-40B4-BE49-F238E27FC236}">
                    <a16:creationId xmlns:a16="http://schemas.microsoft.com/office/drawing/2014/main" id="{FD0CB30C-C22B-45BE-D4BD-4871D781B7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69633" y="1350008"/>
                <a:ext cx="2019542" cy="2899002"/>
                <a:chOff x="4097" y="7153"/>
                <a:chExt cx="1769" cy="2510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pic>
              <p:nvPicPr>
                <p:cNvPr id="40" name="Picture 30" descr="figure 2c">
                  <a:extLst>
                    <a:ext uri="{FF2B5EF4-FFF2-40B4-BE49-F238E27FC236}">
                      <a16:creationId xmlns:a16="http://schemas.microsoft.com/office/drawing/2014/main" id="{7692E3FC-C90F-8040-CF37-70ED734C922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097" y="7153"/>
                  <a:ext cx="1769" cy="2510"/>
                </a:xfrm>
                <a:prstGeom prst="rect">
                  <a:avLst/>
                </a:prstGeom>
                <a:noFill/>
              </p:spPr>
            </p:pic>
            <p:sp>
              <p:nvSpPr>
                <p:cNvPr id="41" name="AutoShape 88">
                  <a:extLst>
                    <a:ext uri="{FF2B5EF4-FFF2-40B4-BE49-F238E27FC236}">
                      <a16:creationId xmlns:a16="http://schemas.microsoft.com/office/drawing/2014/main" id="{C3CA50AB-093A-63CC-9CCD-060AB56735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48" y="8224"/>
                  <a:ext cx="132" cy="132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Arial" pitchFamily="84" charset="0"/>
                    <a:ea typeface="ヒラギノ角ゴ Pro W3" pitchFamily="84" charset="-128"/>
                    <a:cs typeface="ヒラギノ角ゴ Pro W3" pitchFamily="84" charset="-128"/>
                  </a:endParaRPr>
                </a:p>
              </p:txBody>
            </p:sp>
          </p:grpSp>
          <p:sp>
            <p:nvSpPr>
              <p:cNvPr id="12" name="Text Box 78">
                <a:extLst>
                  <a:ext uri="{FF2B5EF4-FFF2-40B4-BE49-F238E27FC236}">
                    <a16:creationId xmlns:a16="http://schemas.microsoft.com/office/drawing/2014/main" id="{50300A67-38BC-E4E6-6A3B-643D081F04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02350" y="5880100"/>
                <a:ext cx="1520825" cy="42703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84856" tIns="42430" rIns="84856" bIns="42430"/>
              <a:lstStyle/>
              <a:p>
                <a:r>
                  <a:rPr lang="en-US" sz="1100">
                    <a:ea typeface="Times New Roman" pitchFamily="18" charset="0"/>
                    <a:cs typeface="Arial" pitchFamily="34" charset="0"/>
                  </a:rPr>
                  <a:t>Dose</a:t>
                </a:r>
                <a:endParaRPr lang="en-US" sz="1800">
                  <a:ea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3" name="AutoShape 49">
                <a:extLst>
                  <a:ext uri="{FF2B5EF4-FFF2-40B4-BE49-F238E27FC236}">
                    <a16:creationId xmlns:a16="http://schemas.microsoft.com/office/drawing/2014/main" id="{05684993-E2D2-4001-630D-2B3FC98B31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4988" y="4170363"/>
                <a:ext cx="433387" cy="438150"/>
              </a:xfrm>
              <a:prstGeom prst="roundRect">
                <a:avLst>
                  <a:gd name="adj" fmla="val 16667"/>
                </a:avLst>
              </a:prstGeom>
              <a:solidFill>
                <a:srgbClr val="00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pitchFamily="84" charset="0"/>
                  <a:ea typeface="ヒラギノ角ゴ Pro W3" pitchFamily="84" charset="-128"/>
                  <a:cs typeface="ヒラギノ角ゴ Pro W3" pitchFamily="84" charset="-128"/>
                </a:endParaRPr>
              </a:p>
            </p:txBody>
          </p:sp>
          <p:sp>
            <p:nvSpPr>
              <p:cNvPr id="14" name="AutoShape 51">
                <a:extLst>
                  <a:ext uri="{FF2B5EF4-FFF2-40B4-BE49-F238E27FC236}">
                    <a16:creationId xmlns:a16="http://schemas.microsoft.com/office/drawing/2014/main" id="{63941D20-FE8A-2CB9-5BE1-4AD626FA03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1875" y="5656263"/>
                <a:ext cx="433388" cy="436562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pitchFamily="84" charset="0"/>
                  <a:ea typeface="ヒラギノ角ゴ Pro W3" pitchFamily="84" charset="-128"/>
                  <a:cs typeface="ヒラギノ角ゴ Pro W3" pitchFamily="84" charset="-128"/>
                </a:endParaRPr>
              </a:p>
            </p:txBody>
          </p:sp>
          <p:sp>
            <p:nvSpPr>
              <p:cNvPr id="15" name="AutoShape 52">
                <a:extLst>
                  <a:ext uri="{FF2B5EF4-FFF2-40B4-BE49-F238E27FC236}">
                    <a16:creationId xmlns:a16="http://schemas.microsoft.com/office/drawing/2014/main" id="{E1B06677-B4B0-D704-CBCE-B77A24D1A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1875" y="5162550"/>
                <a:ext cx="433388" cy="438150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pitchFamily="84" charset="0"/>
                  <a:ea typeface="ヒラギノ角ゴ Pro W3" pitchFamily="84" charset="-128"/>
                  <a:cs typeface="ヒラギノ角ゴ Pro W3" pitchFamily="84" charset="-128"/>
                </a:endParaRPr>
              </a:p>
            </p:txBody>
          </p:sp>
          <p:sp>
            <p:nvSpPr>
              <p:cNvPr id="16" name="AutoShape 53">
                <a:extLst>
                  <a:ext uri="{FF2B5EF4-FFF2-40B4-BE49-F238E27FC236}">
                    <a16:creationId xmlns:a16="http://schemas.microsoft.com/office/drawing/2014/main" id="{4ADECAD1-1012-6D85-BDF6-41932FABFA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2988" y="4673600"/>
                <a:ext cx="431800" cy="436563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pitchFamily="84" charset="0"/>
                  <a:ea typeface="ヒラギノ角ゴ Pro W3" pitchFamily="84" charset="-128"/>
                  <a:cs typeface="ヒラギノ角ゴ Pro W3" pitchFamily="84" charset="-128"/>
                </a:endParaRPr>
              </a:p>
            </p:txBody>
          </p:sp>
          <p:sp>
            <p:nvSpPr>
              <p:cNvPr id="17" name="AutoShape 56">
                <a:extLst>
                  <a:ext uri="{FF2B5EF4-FFF2-40B4-BE49-F238E27FC236}">
                    <a16:creationId xmlns:a16="http://schemas.microsoft.com/office/drawing/2014/main" id="{3A387211-0950-7DB0-E9BD-4B089FDFE1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8288" y="5656263"/>
                <a:ext cx="433387" cy="436562"/>
              </a:xfrm>
              <a:prstGeom prst="roundRect">
                <a:avLst>
                  <a:gd name="adj" fmla="val 16667"/>
                </a:avLst>
              </a:prstGeom>
              <a:solidFill>
                <a:srgbClr val="CCFF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pitchFamily="84" charset="0"/>
                  <a:ea typeface="ヒラギノ角ゴ Pro W3" pitchFamily="84" charset="-128"/>
                  <a:cs typeface="ヒラギノ角ゴ Pro W3" pitchFamily="84" charset="-128"/>
                </a:endParaRPr>
              </a:p>
            </p:txBody>
          </p:sp>
          <p:sp>
            <p:nvSpPr>
              <p:cNvPr id="18" name="AutoShape 57">
                <a:extLst>
                  <a:ext uri="{FF2B5EF4-FFF2-40B4-BE49-F238E27FC236}">
                    <a16:creationId xmlns:a16="http://schemas.microsoft.com/office/drawing/2014/main" id="{5A72E81B-E4D8-B75C-524A-7A378C5008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8288" y="5162550"/>
                <a:ext cx="433387" cy="438150"/>
              </a:xfrm>
              <a:prstGeom prst="roundRect">
                <a:avLst>
                  <a:gd name="adj" fmla="val 16667"/>
                </a:avLst>
              </a:prstGeom>
              <a:solidFill>
                <a:srgbClr val="CCFF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pitchFamily="84" charset="0"/>
                  <a:ea typeface="ヒラギノ角ゴ Pro W3" pitchFamily="84" charset="-128"/>
                  <a:cs typeface="ヒラギノ角ゴ Pro W3" pitchFamily="84" charset="-128"/>
                </a:endParaRPr>
              </a:p>
            </p:txBody>
          </p:sp>
          <p:sp>
            <p:nvSpPr>
              <p:cNvPr id="19" name="AutoShape 61">
                <a:extLst>
                  <a:ext uri="{FF2B5EF4-FFF2-40B4-BE49-F238E27FC236}">
                    <a16:creationId xmlns:a16="http://schemas.microsoft.com/office/drawing/2014/main" id="{2BD13CB6-C161-9E8C-20CD-8A41055A10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5175" y="5656263"/>
                <a:ext cx="431800" cy="436562"/>
              </a:xfrm>
              <a:prstGeom prst="roundRect">
                <a:avLst>
                  <a:gd name="adj" fmla="val 16667"/>
                </a:avLst>
              </a:prstGeom>
              <a:solidFill>
                <a:srgbClr val="FFAA14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pitchFamily="84" charset="0"/>
                  <a:ea typeface="ヒラギノ角ゴ Pro W3" pitchFamily="84" charset="-128"/>
                  <a:cs typeface="ヒラギノ角ゴ Pro W3" pitchFamily="84" charset="-128"/>
                </a:endParaRPr>
              </a:p>
            </p:txBody>
          </p:sp>
          <p:sp>
            <p:nvSpPr>
              <p:cNvPr id="20" name="AutoShape 62">
                <a:extLst>
                  <a:ext uri="{FF2B5EF4-FFF2-40B4-BE49-F238E27FC236}">
                    <a16:creationId xmlns:a16="http://schemas.microsoft.com/office/drawing/2014/main" id="{628B4660-2A2D-87E0-FDAF-6113585FF7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5175" y="5162550"/>
                <a:ext cx="431800" cy="438150"/>
              </a:xfrm>
              <a:prstGeom prst="roundRect">
                <a:avLst>
                  <a:gd name="adj" fmla="val 16667"/>
                </a:avLst>
              </a:prstGeom>
              <a:solidFill>
                <a:srgbClr val="FFAA14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pitchFamily="84" charset="0"/>
                  <a:ea typeface="ヒラギノ角ゴ Pro W3" pitchFamily="84" charset="-128"/>
                  <a:cs typeface="ヒラギノ角ゴ Pro W3" pitchFamily="84" charset="-128"/>
                </a:endParaRPr>
              </a:p>
            </p:txBody>
          </p:sp>
          <p:sp>
            <p:nvSpPr>
              <p:cNvPr id="21" name="AutoShape 67">
                <a:extLst>
                  <a:ext uri="{FF2B5EF4-FFF2-40B4-BE49-F238E27FC236}">
                    <a16:creationId xmlns:a16="http://schemas.microsoft.com/office/drawing/2014/main" id="{48617089-5BBC-AE95-BC8E-80BF2075B1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9550" y="5656263"/>
                <a:ext cx="433388" cy="436562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pitchFamily="84" charset="0"/>
                  <a:ea typeface="ヒラギノ角ゴ Pro W3" pitchFamily="84" charset="-128"/>
                  <a:cs typeface="ヒラギノ角ゴ Pro W3" pitchFamily="84" charset="-128"/>
                </a:endParaRPr>
              </a:p>
            </p:txBody>
          </p:sp>
          <p:sp>
            <p:nvSpPr>
              <p:cNvPr id="22" name="AutoShape 71">
                <a:extLst>
                  <a:ext uri="{FF2B5EF4-FFF2-40B4-BE49-F238E27FC236}">
                    <a16:creationId xmlns:a16="http://schemas.microsoft.com/office/drawing/2014/main" id="{17880D58-1717-819E-F9AE-E59A24B4D3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8475" y="5656263"/>
                <a:ext cx="431800" cy="436562"/>
              </a:xfrm>
              <a:prstGeom prst="roundRect">
                <a:avLst>
                  <a:gd name="adj" fmla="val 16667"/>
                </a:avLst>
              </a:pr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pitchFamily="84" charset="0"/>
                  <a:ea typeface="ヒラギノ角ゴ Pro W3" pitchFamily="84" charset="-128"/>
                  <a:cs typeface="ヒラギノ角ゴ Pro W3" pitchFamily="84" charset="-128"/>
                </a:endParaRPr>
              </a:p>
            </p:txBody>
          </p:sp>
          <p:cxnSp>
            <p:nvCxnSpPr>
              <p:cNvPr id="23" name="AutoShape 77">
                <a:extLst>
                  <a:ext uri="{FF2B5EF4-FFF2-40B4-BE49-F238E27FC236}">
                    <a16:creationId xmlns:a16="http://schemas.microsoft.com/office/drawing/2014/main" id="{D067A87A-D790-6198-99EF-9F027A00435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162050" y="6146800"/>
                <a:ext cx="4992688" cy="158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4" name="AutoShape 83">
                <a:extLst>
                  <a:ext uri="{FF2B5EF4-FFF2-40B4-BE49-F238E27FC236}">
                    <a16:creationId xmlns:a16="http://schemas.microsoft.com/office/drawing/2014/main" id="{DCBD889F-897C-8EA6-1DB2-D68A297F698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741488" y="2663825"/>
                <a:ext cx="1955800" cy="1235075"/>
              </a:xfrm>
              <a:prstGeom prst="straightConnector1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" name="AutoShape 84">
                <a:extLst>
                  <a:ext uri="{FF2B5EF4-FFF2-40B4-BE49-F238E27FC236}">
                    <a16:creationId xmlns:a16="http://schemas.microsoft.com/office/drawing/2014/main" id="{B8F1AFBA-67B0-5B77-7AA5-66122206EDD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746375" y="3330575"/>
                <a:ext cx="3125788" cy="1562100"/>
              </a:xfrm>
              <a:prstGeom prst="straightConnector1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6" name="AutoShape 85">
                <a:extLst>
                  <a:ext uri="{FF2B5EF4-FFF2-40B4-BE49-F238E27FC236}">
                    <a16:creationId xmlns:a16="http://schemas.microsoft.com/office/drawing/2014/main" id="{CFAC6F42-D92E-5851-CD8C-BA9EFE89C4A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738563" y="4068763"/>
                <a:ext cx="4319587" cy="1806575"/>
              </a:xfrm>
              <a:prstGeom prst="straightConnector1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6EC2F50-B1D2-FD5F-0394-3922354CABDB}"/>
                  </a:ext>
                </a:extLst>
              </p:cNvPr>
              <p:cNvSpPr txBox="1"/>
              <p:nvPr/>
            </p:nvSpPr>
            <p:spPr>
              <a:xfrm>
                <a:off x="3419872" y="980728"/>
                <a:ext cx="9541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Met 1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FF83618-6517-E98C-D812-7E4E2EA0B260}"/>
                  </a:ext>
                </a:extLst>
              </p:cNvPr>
              <p:cNvSpPr txBox="1"/>
              <p:nvPr/>
            </p:nvSpPr>
            <p:spPr>
              <a:xfrm>
                <a:off x="5652120" y="1628800"/>
                <a:ext cx="13468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Met 2 …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E5F5AEF-9F90-914F-9F8F-A5B3706013BF}"/>
                  </a:ext>
                </a:extLst>
              </p:cNvPr>
              <p:cNvSpPr txBox="1"/>
              <p:nvPr/>
            </p:nvSpPr>
            <p:spPr>
              <a:xfrm>
                <a:off x="7524328" y="2348880"/>
                <a:ext cx="12618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…Met n</a:t>
                </a:r>
              </a:p>
            </p:txBody>
          </p:sp>
          <p:sp>
            <p:nvSpPr>
              <p:cNvPr id="30" name="AutoShape 47">
                <a:extLst>
                  <a:ext uri="{FF2B5EF4-FFF2-40B4-BE49-F238E27FC236}">
                    <a16:creationId xmlns:a16="http://schemas.microsoft.com/office/drawing/2014/main" id="{1C07DA74-2D85-423E-BC57-CDEAC1079A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5463" y="5148572"/>
                <a:ext cx="431800" cy="438150"/>
              </a:xfrm>
              <a:prstGeom prst="roundRect">
                <a:avLst>
                  <a:gd name="adj" fmla="val 16667"/>
                </a:avLst>
              </a:prstGeom>
              <a:solidFill>
                <a:srgbClr val="00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pitchFamily="84" charset="0"/>
                  <a:ea typeface="ヒラギノ角ゴ Pro W3" pitchFamily="84" charset="-128"/>
                  <a:cs typeface="ヒラギノ角ゴ Pro W3" pitchFamily="84" charset="-128"/>
                </a:endParaRPr>
              </a:p>
            </p:txBody>
          </p:sp>
          <p:sp>
            <p:nvSpPr>
              <p:cNvPr id="31" name="AutoShape 48">
                <a:extLst>
                  <a:ext uri="{FF2B5EF4-FFF2-40B4-BE49-F238E27FC236}">
                    <a16:creationId xmlns:a16="http://schemas.microsoft.com/office/drawing/2014/main" id="{790024B4-E7FE-C7FF-9C69-C6CA1C22D5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4988" y="4659622"/>
                <a:ext cx="433387" cy="436563"/>
              </a:xfrm>
              <a:prstGeom prst="roundRect">
                <a:avLst>
                  <a:gd name="adj" fmla="val 16667"/>
                </a:avLst>
              </a:prstGeom>
              <a:solidFill>
                <a:srgbClr val="00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pitchFamily="84" charset="0"/>
                  <a:ea typeface="ヒラギノ角ゴ Pro W3" pitchFamily="84" charset="-128"/>
                  <a:cs typeface="ヒラギノ角ゴ Pro W3" pitchFamily="84" charset="-128"/>
                </a:endParaRPr>
              </a:p>
            </p:txBody>
          </p:sp>
          <p:sp>
            <p:nvSpPr>
              <p:cNvPr id="32" name="AutoShape 41">
                <a:extLst>
                  <a:ext uri="{FF2B5EF4-FFF2-40B4-BE49-F238E27FC236}">
                    <a16:creationId xmlns:a16="http://schemas.microsoft.com/office/drawing/2014/main" id="{C0978400-7D23-90F8-6380-0202B61F08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8575" y="5586722"/>
                <a:ext cx="433388" cy="436562"/>
              </a:xfrm>
              <a:prstGeom prst="roundRect">
                <a:avLst>
                  <a:gd name="adj" fmla="val 16667"/>
                </a:avLst>
              </a:prstGeom>
              <a:solidFill>
                <a:srgbClr val="A5A5A5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pitchFamily="84" charset="0"/>
                  <a:ea typeface="ヒラギノ角ゴ Pro W3" pitchFamily="84" charset="-128"/>
                  <a:cs typeface="ヒラギノ角ゴ Pro W3" pitchFamily="84" charset="-128"/>
                </a:endParaRPr>
              </a:p>
            </p:txBody>
          </p:sp>
          <p:sp>
            <p:nvSpPr>
              <p:cNvPr id="33" name="AutoShape 42">
                <a:extLst>
                  <a:ext uri="{FF2B5EF4-FFF2-40B4-BE49-F238E27FC236}">
                    <a16:creationId xmlns:a16="http://schemas.microsoft.com/office/drawing/2014/main" id="{D630D6A7-148A-6E28-E4DA-25A8E7B16D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8575" y="5093009"/>
                <a:ext cx="433388" cy="438150"/>
              </a:xfrm>
              <a:prstGeom prst="roundRect">
                <a:avLst>
                  <a:gd name="adj" fmla="val 16667"/>
                </a:avLst>
              </a:prstGeom>
              <a:solidFill>
                <a:srgbClr val="A5A5A5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pitchFamily="84" charset="0"/>
                  <a:ea typeface="ヒラギノ角ゴ Pro W3" pitchFamily="84" charset="-128"/>
                  <a:cs typeface="ヒラギノ角ゴ Pro W3" pitchFamily="84" charset="-128"/>
                </a:endParaRPr>
              </a:p>
            </p:txBody>
          </p:sp>
          <p:sp>
            <p:nvSpPr>
              <p:cNvPr id="34" name="AutoShape 43">
                <a:extLst>
                  <a:ext uri="{FF2B5EF4-FFF2-40B4-BE49-F238E27FC236}">
                    <a16:creationId xmlns:a16="http://schemas.microsoft.com/office/drawing/2014/main" id="{2BFF5363-B369-68AF-1B14-A3113D2A3D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9688" y="4604059"/>
                <a:ext cx="433387" cy="436563"/>
              </a:xfrm>
              <a:prstGeom prst="roundRect">
                <a:avLst>
                  <a:gd name="adj" fmla="val 16667"/>
                </a:avLst>
              </a:prstGeom>
              <a:solidFill>
                <a:srgbClr val="A5A5A5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pitchFamily="84" charset="0"/>
                  <a:ea typeface="ヒラギノ角ゴ Pro W3" pitchFamily="84" charset="-128"/>
                  <a:cs typeface="ヒラギノ角ゴ Pro W3" pitchFamily="84" charset="-128"/>
                </a:endParaRPr>
              </a:p>
            </p:txBody>
          </p:sp>
          <p:sp>
            <p:nvSpPr>
              <p:cNvPr id="35" name="AutoShape 44">
                <a:extLst>
                  <a:ext uri="{FF2B5EF4-FFF2-40B4-BE49-F238E27FC236}">
                    <a16:creationId xmlns:a16="http://schemas.microsoft.com/office/drawing/2014/main" id="{9830DBDE-62C8-57E0-43AF-77285CCEAD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9688" y="4100822"/>
                <a:ext cx="433387" cy="438150"/>
              </a:xfrm>
              <a:prstGeom prst="roundRect">
                <a:avLst>
                  <a:gd name="adj" fmla="val 16667"/>
                </a:avLst>
              </a:prstGeom>
              <a:solidFill>
                <a:srgbClr val="A5A5A5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pitchFamily="84" charset="0"/>
                  <a:ea typeface="ヒラギノ角ゴ Pro W3" pitchFamily="84" charset="-128"/>
                  <a:cs typeface="ヒラギノ角ゴ Pro W3" pitchFamily="84" charset="-128"/>
                </a:endParaRPr>
              </a:p>
            </p:txBody>
          </p:sp>
          <p:sp>
            <p:nvSpPr>
              <p:cNvPr id="36" name="AutoShape 45">
                <a:extLst>
                  <a:ext uri="{FF2B5EF4-FFF2-40B4-BE49-F238E27FC236}">
                    <a16:creationId xmlns:a16="http://schemas.microsoft.com/office/drawing/2014/main" id="{D1E1FD2D-C4AB-8CC6-56EA-BDA514E717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9688" y="3610284"/>
                <a:ext cx="433387" cy="438150"/>
              </a:xfrm>
              <a:prstGeom prst="roundRect">
                <a:avLst>
                  <a:gd name="adj" fmla="val 16667"/>
                </a:avLst>
              </a:prstGeom>
              <a:solidFill>
                <a:srgbClr val="A5A5A5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pitchFamily="84" charset="0"/>
                  <a:ea typeface="ヒラギノ角ゴ Pro W3" pitchFamily="84" charset="-128"/>
                  <a:cs typeface="ヒラギノ角ゴ Pro W3" pitchFamily="84" charset="-128"/>
                </a:endParaRPr>
              </a:p>
            </p:txBody>
          </p:sp>
          <p:sp>
            <p:nvSpPr>
              <p:cNvPr id="37" name="AutoShape 46">
                <a:extLst>
                  <a:ext uri="{FF2B5EF4-FFF2-40B4-BE49-F238E27FC236}">
                    <a16:creationId xmlns:a16="http://schemas.microsoft.com/office/drawing/2014/main" id="{815F57EB-988B-93B5-2EE3-CE7150D302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5463" y="5586722"/>
                <a:ext cx="431800" cy="436562"/>
              </a:xfrm>
              <a:prstGeom prst="roundRect">
                <a:avLst>
                  <a:gd name="adj" fmla="val 16667"/>
                </a:avLst>
              </a:prstGeom>
              <a:solidFill>
                <a:srgbClr val="00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pitchFamily="84" charset="0"/>
                  <a:ea typeface="ヒラギノ角ゴ Pro W3" pitchFamily="84" charset="-128"/>
                  <a:cs typeface="ヒラギノ角ゴ Pro W3" pitchFamily="84" charset="-128"/>
                </a:endParaRPr>
              </a:p>
            </p:txBody>
          </p:sp>
          <p:cxnSp>
            <p:nvCxnSpPr>
              <p:cNvPr id="38" name="AutoShape 76">
                <a:extLst>
                  <a:ext uri="{FF2B5EF4-FFF2-40B4-BE49-F238E27FC236}">
                    <a16:creationId xmlns:a16="http://schemas.microsoft.com/office/drawing/2014/main" id="{00078517-AD52-42C5-4AE3-A5194BE69CC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1162050" y="3354697"/>
                <a:ext cx="0" cy="272415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39" name="Text Box 79">
                <a:extLst>
                  <a:ext uri="{FF2B5EF4-FFF2-40B4-BE49-F238E27FC236}">
                    <a16:creationId xmlns:a16="http://schemas.microsoft.com/office/drawing/2014/main" id="{B8835C3B-6EA6-DD62-1F2D-39AC3C0B46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1550" y="2927659"/>
                <a:ext cx="1520825" cy="42703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84856" tIns="42430" rIns="84856" bIns="42430"/>
              <a:lstStyle/>
              <a:p>
                <a:r>
                  <a:rPr lang="en-US" sz="1100">
                    <a:ea typeface="Times New Roman" pitchFamily="18" charset="0"/>
                    <a:cs typeface="Arial" pitchFamily="34" charset="0"/>
                  </a:rPr>
                  <a:t>Frequency</a:t>
                </a:r>
                <a:endParaRPr lang="en-US" sz="1800">
                  <a:ea typeface="Times New Roman" pitchFamily="18" charset="0"/>
                  <a:cs typeface="Arial" pitchFamily="34" charset="0"/>
                </a:endParaRPr>
              </a:p>
            </p:txBody>
          </p:sp>
        </p:grpSp>
        <p:sp>
          <p:nvSpPr>
            <p:cNvPr id="7" name="TextBox 44">
              <a:extLst>
                <a:ext uri="{FF2B5EF4-FFF2-40B4-BE49-F238E27FC236}">
                  <a16:creationId xmlns:a16="http://schemas.microsoft.com/office/drawing/2014/main" id="{CD0C173D-315E-E180-33CD-BC33A3B83A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46938" y="6021388"/>
              <a:ext cx="1897062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 dirty="0"/>
                <a:t>Hypothetical scenario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1394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KHSA colours">
      <a:dk1>
        <a:srgbClr val="000000"/>
      </a:dk1>
      <a:lt1>
        <a:srgbClr val="FFFFFF"/>
      </a:lt1>
      <a:dk2>
        <a:srgbClr val="173A5A"/>
      </a:dk2>
      <a:lt2>
        <a:srgbClr val="D3CBA3"/>
      </a:lt2>
      <a:accent1>
        <a:srgbClr val="52307F"/>
      </a:accent1>
      <a:accent2>
        <a:srgbClr val="2F579F"/>
      </a:accent2>
      <a:accent3>
        <a:srgbClr val="CF2D4A"/>
      </a:accent3>
      <a:accent4>
        <a:srgbClr val="4EA890"/>
      </a:accent4>
      <a:accent5>
        <a:srgbClr val="4CA3DA"/>
      </a:accent5>
      <a:accent6>
        <a:srgbClr val="91BA39"/>
      </a:accent6>
      <a:hlink>
        <a:srgbClr val="ED8546"/>
      </a:hlink>
      <a:folHlink>
        <a:srgbClr val="F4BB4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7C9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KHSA Presentation template 1.potx" id="{8E539A52-BEC8-EB48-A5D9-B70350DE7BD6}" vid="{09F23F8F-2D66-7541-B899-8F36A7599B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577D85CA72664694D7796B41A5113E" ma:contentTypeVersion="13" ma:contentTypeDescription="Create a new document." ma:contentTypeScope="" ma:versionID="5fbab4d8e5ec03c7e77cc218b69c0fb3">
  <xsd:schema xmlns:xsd="http://www.w3.org/2001/XMLSchema" xmlns:xs="http://www.w3.org/2001/XMLSchema" xmlns:p="http://schemas.microsoft.com/office/2006/metadata/properties" xmlns:ns2="dfe7fab5-ca36-4373-9e84-14533c573aad" xmlns:ns3="f7f9503f-814b-432a-91f5-9c13c51348b4" targetNamespace="http://schemas.microsoft.com/office/2006/metadata/properties" ma:root="true" ma:fieldsID="7029b676fb4bc4740fa12ead05608141" ns2:_="" ns3:_="">
    <xsd:import namespace="dfe7fab5-ca36-4373-9e84-14533c573aad"/>
    <xsd:import namespace="f7f9503f-814b-432a-91f5-9c13c51348b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e7fab5-ca36-4373-9e84-14533c573aa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7" nillable="true" ma:displayName="Taxonomy Catch All Column" ma:hidden="true" ma:list="{2f5df239-3944-4746-8bca-185657cf9cd2}" ma:internalName="TaxCatchAll" ma:showField="CatchAllData" ma:web="dfe7fab5-ca36-4373-9e84-14533c573a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f9503f-814b-432a-91f5-9c13c5134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260f1aaf-6244-4bb9-9bf9-38bf373853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fe7fab5-ca36-4373-9e84-14533c573aad">EARRTHREF-1375243986-33352</_dlc_DocId>
    <_dlc_DocIdUrl xmlns="dfe7fab5-ca36-4373-9e84-14533c573aad">
      <Url>https://pnnl.sharepoint.com/teams/EARRTH/_layouts/15/DocIdRedir.aspx?ID=EARRTHREF-1375243986-33352</Url>
      <Description>EARRTHREF-1375243986-33352</Description>
    </_dlc_DocIdUrl>
    <lcf76f155ced4ddcb4097134ff3c332f xmlns="f7f9503f-814b-432a-91f5-9c13c51348b4">
      <Terms xmlns="http://schemas.microsoft.com/office/infopath/2007/PartnerControls"/>
    </lcf76f155ced4ddcb4097134ff3c332f>
    <TaxCatchAll xmlns="dfe7fab5-ca36-4373-9e84-14533c573aad" xsi:nil="true"/>
  </documentManagement>
</p:properties>
</file>

<file path=customXml/itemProps1.xml><?xml version="1.0" encoding="utf-8"?>
<ds:datastoreItem xmlns:ds="http://schemas.openxmlformats.org/officeDocument/2006/customXml" ds:itemID="{C2F0A8B0-734E-425F-94A2-4D22CF29FBAB}"/>
</file>

<file path=customXml/itemProps2.xml><?xml version="1.0" encoding="utf-8"?>
<ds:datastoreItem xmlns:ds="http://schemas.openxmlformats.org/officeDocument/2006/customXml" ds:itemID="{3AF3DA1A-D8EB-4521-A0E1-76D26A72CA1A}"/>
</file>

<file path=customXml/itemProps3.xml><?xml version="1.0" encoding="utf-8"?>
<ds:datastoreItem xmlns:ds="http://schemas.openxmlformats.org/officeDocument/2006/customXml" ds:itemID="{1ABC55DD-8AD0-47EE-AADC-7C212B35D096}"/>
</file>

<file path=customXml/itemProps4.xml><?xml version="1.0" encoding="utf-8"?>
<ds:datastoreItem xmlns:ds="http://schemas.openxmlformats.org/officeDocument/2006/customXml" ds:itemID="{A4998B5F-70A1-4409-BA64-A295CA20A88F}"/>
</file>

<file path=docProps/app.xml><?xml version="1.0" encoding="utf-8"?>
<Properties xmlns="http://schemas.openxmlformats.org/officeDocument/2006/extended-properties" xmlns:vt="http://schemas.openxmlformats.org/officeDocument/2006/docPropsVTypes">
  <Template>UKHSA presentation template 1 (1)</Template>
  <TotalTime>0</TotalTime>
  <Words>2411</Words>
  <Application>Microsoft Office PowerPoint</Application>
  <PresentationFormat>Widescreen</PresentationFormat>
  <Paragraphs>256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Symbol</vt:lpstr>
      <vt:lpstr>Office Theme</vt:lpstr>
      <vt:lpstr>Investigating the impact of applying different grid resolutions of NWP data in probabilistic accident consequence assessments   Wednesday 23rd October 2024    Peter Bedwell Peter.Bedwell@ukhsa.gov.uk</vt:lpstr>
      <vt:lpstr>Emergency preparedness &amp; response at UKHSA</vt:lpstr>
      <vt:lpstr>PACE</vt:lpstr>
      <vt:lpstr>PSA calculation overview</vt:lpstr>
      <vt:lpstr>Problem posed</vt:lpstr>
      <vt:lpstr>ADMLC funded study</vt:lpstr>
      <vt:lpstr>Methodology: Source term &amp; site locations</vt:lpstr>
      <vt:lpstr>Methodology: ADM &amp; meteorological data</vt:lpstr>
      <vt:lpstr>Methodology: application of PACE</vt:lpstr>
      <vt:lpstr>Results &amp; analysis: Comparison of environmental concentrations across all scenarios</vt:lpstr>
      <vt:lpstr>Results &amp; analysis: why env concs estimated using UKV NWP data &gt; Global NWP data?</vt:lpstr>
      <vt:lpstr>Results &amp; analysis: why env concs estimated using UKV NWP data &gt; Global NWP data ? (cont’d)</vt:lpstr>
      <vt:lpstr>Results &amp; analysis: Comparison of environmental concentrations across statistical endpoints</vt:lpstr>
      <vt:lpstr>Results &amp; analysis: Comparison for sheltering and evacuation impacts</vt:lpstr>
      <vt:lpstr>Results &amp; analysis: explanation of the comparison for sheltering and evacuation impacts</vt:lpstr>
      <vt:lpstr>Results &amp; analysis: explanation of the comparison for sheltering and evacuation impacts (cont’d)</vt:lpstr>
      <vt:lpstr>Comparison of NAME in PACE model run times when using UKV and Global NWP datasets</vt:lpstr>
      <vt:lpstr>Conclusions</vt:lpstr>
      <vt:lpstr>Further 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2023-11-13T13:27:05Z</dcterms:created>
  <dcterms:modified xsi:type="dcterms:W3CDTF">2024-09-27T10:32:24Z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0x0101006F577D85CA72664694D7796B41A5113E</vt:lpwstr>
  </property>
  <property fmtid="{D5CDD505-2E9C-101B-9397-08002B2CF9AE}" pid="3" name="_dlc_DocIdItemGuid">
    <vt:lpwstr>163bd035-7c63-499d-a53a-4a47443f5ad2</vt:lpwstr>
  </property>
  <property fmtid="{D5CDD505-2E9C-101B-9397-08002B2CF9AE}" pid="4" name="MediaServiceImageTags">
    <vt:lpwstr/>
  </property>
</Properties>
</file>