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1802" r:id="rId2"/>
    <p:sldId id="1803" r:id="rId3"/>
    <p:sldId id="1814" r:id="rId4"/>
    <p:sldId id="1808" r:id="rId5"/>
    <p:sldId id="1807" r:id="rId6"/>
    <p:sldId id="1816" r:id="rId7"/>
    <p:sldId id="1810" r:id="rId8"/>
    <p:sldId id="1819" r:id="rId9"/>
    <p:sldId id="1817" r:id="rId10"/>
    <p:sldId id="1818" r:id="rId11"/>
    <p:sldId id="1820" r:id="rId12"/>
    <p:sldId id="1806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pitchFamily="3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" id="{7D1F2A88-9EF1-C940-B849-EE7D1949366C}">
          <p14:sldIdLst/>
        </p14:section>
        <p14:section name="CUI-Generic" id="{D278F097-0A73-434B-97FE-ED3B8A0EF645}">
          <p14:sldIdLst>
            <p14:sldId id="1802"/>
            <p14:sldId id="1803"/>
            <p14:sldId id="1814"/>
            <p14:sldId id="1808"/>
            <p14:sldId id="1807"/>
            <p14:sldId id="1816"/>
            <p14:sldId id="1810"/>
            <p14:sldId id="1819"/>
            <p14:sldId id="1817"/>
            <p14:sldId id="1818"/>
            <p14:sldId id="1820"/>
            <p14:sldId id="18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E7F1F7"/>
    <a:srgbClr val="E6E6E6"/>
    <a:srgbClr val="1A315D"/>
    <a:srgbClr val="339A2E"/>
    <a:srgbClr val="00A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9" autoAdjust="0"/>
    <p:restoredTop sz="97176" autoAdjust="0"/>
  </p:normalViewPr>
  <p:slideViewPr>
    <p:cSldViewPr snapToGrid="0" showGuides="1">
      <p:cViewPr varScale="1">
        <p:scale>
          <a:sx n="81" d="100"/>
          <a:sy n="81" d="100"/>
        </p:scale>
        <p:origin x="778" y="67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10/3/2024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382266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r="268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8C22FF3-2AE3-4E59-9F54-F196891755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2969" y="3268717"/>
            <a:ext cx="3742278" cy="21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9072057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431780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66" y="6487648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9072057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431780"/>
            <a:ext cx="5484876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238" y="6489944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0BD46F1-D419-40E0-9EDD-8EA6A374AF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09362" y="1431780"/>
            <a:ext cx="5484874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6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9072057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62" y="6489944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415548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9359" y="6438635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3B027EB-716C-4044-A23E-A1F9A1329D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27297" y="321084"/>
            <a:ext cx="1499837" cy="8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noaa.gov/archives.php" TargetMode="External"/><Relationship Id="rId2" Type="http://schemas.openxmlformats.org/officeDocument/2006/relationships/hyperlink" Target="https://www.ncei.noaa.gov/access/search/data-search/automated-surface-weather-observing-system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F660-86EE-49BD-8FFC-ECD36E6E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382266"/>
            <a:ext cx="6721764" cy="1317382"/>
          </a:xfrm>
        </p:spPr>
        <p:txBody>
          <a:bodyPr>
            <a:noAutofit/>
          </a:bodyPr>
          <a:lstStyle/>
          <a:p>
            <a:r>
              <a:rPr lang="en-US" sz="2000" dirty="0"/>
              <a:t>Use of National Centers for Environmental Prediction (NCEP) Data to Support Severe Accident Consequence Analysis at Locations Without Onsite Meteorological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8714A-8788-435C-832E-01F7D53A1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Kate Weiksnar, Mariah Garcia,</a:t>
            </a:r>
            <a:br>
              <a:rPr lang="en-US" dirty="0"/>
            </a:br>
            <a:r>
              <a:rPr lang="en-US" dirty="0"/>
              <a:t>Audrey Nguyen, Dan Clayton</a:t>
            </a:r>
          </a:p>
          <a:p>
            <a:r>
              <a:rPr lang="en-US" dirty="0"/>
              <a:t>Sandia National Laboratories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6B32F2-D2AB-4FD4-94ED-95353382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International MACCS User Group Meeting</a:t>
            </a:r>
          </a:p>
          <a:p>
            <a:r>
              <a:rPr lang="en-US" dirty="0"/>
              <a:t>October 21-25, 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5559-07CC-5AE4-79D6-5013CC28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5C1B-56BD-B49A-A6BF-11614F31C4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defTabSz="9144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Compare mean, 5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95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values over distance and over all weather trials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73925-12D3-EC6D-9E30-1F8DD98D8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BA8913-46D7-B590-AD94-2D3705991C6D}"/>
              </a:ext>
            </a:extLst>
          </p:cNvPr>
          <p:cNvGrpSpPr/>
          <p:nvPr/>
        </p:nvGrpSpPr>
        <p:grpSpPr>
          <a:xfrm>
            <a:off x="6281186" y="2139148"/>
            <a:ext cx="5364480" cy="4485025"/>
            <a:chOff x="6281186" y="2139148"/>
            <a:chExt cx="5364480" cy="44850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FB4E7-35A7-4CE0-3F0F-0C5471748EFF}"/>
                </a:ext>
              </a:extLst>
            </p:cNvPr>
            <p:cNvSpPr txBox="1"/>
            <p:nvPr/>
          </p:nvSpPr>
          <p:spPr>
            <a:xfrm>
              <a:off x="7825082" y="2139148"/>
              <a:ext cx="3289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Integrated Quantities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6CEA8B-CA1A-1D32-25E9-CA732FE41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1186" y="2600813"/>
              <a:ext cx="5364480" cy="40233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3AFE98-A900-6CAA-2B5C-9169D56DB65A}"/>
                </a:ext>
              </a:extLst>
            </p:cNvPr>
            <p:cNvSpPr txBox="1"/>
            <p:nvPr/>
          </p:nvSpPr>
          <p:spPr>
            <a:xfrm>
              <a:off x="7297180" y="2724242"/>
              <a:ext cx="1307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Site ANC, ST #1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C913AD-9D48-A42A-5939-8F87FC366D62}"/>
              </a:ext>
            </a:extLst>
          </p:cNvPr>
          <p:cNvGrpSpPr/>
          <p:nvPr/>
        </p:nvGrpSpPr>
        <p:grpSpPr>
          <a:xfrm>
            <a:off x="366506" y="2139148"/>
            <a:ext cx="5544309" cy="4485025"/>
            <a:chOff x="198862" y="1375598"/>
            <a:chExt cx="5544309" cy="44850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91A638-3051-F6F3-A4EB-387F79A31A06}"/>
                </a:ext>
              </a:extLst>
            </p:cNvPr>
            <p:cNvSpPr txBox="1"/>
            <p:nvPr/>
          </p:nvSpPr>
          <p:spPr>
            <a:xfrm>
              <a:off x="1670815" y="1375598"/>
              <a:ext cx="273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Peak Quantities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98D205-FF7C-E173-47F1-AA7CBC76C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862" y="1837263"/>
              <a:ext cx="5544309" cy="40233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8D80B2-5B84-1EDB-6714-AF97EEA1D88B}"/>
                </a:ext>
              </a:extLst>
            </p:cNvPr>
            <p:cNvSpPr txBox="1"/>
            <p:nvPr/>
          </p:nvSpPr>
          <p:spPr>
            <a:xfrm>
              <a:off x="1094122" y="1960691"/>
              <a:ext cx="1307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Site ANC, ST #1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B3D900-2734-B7BA-1257-1C5B56D0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F5AB9B-E77F-F809-1280-080FC932A4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431780"/>
            <a:ext cx="4740293" cy="4690872"/>
          </a:xfrm>
        </p:spPr>
        <p:txBody>
          <a:bodyPr/>
          <a:lstStyle/>
          <a:p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mean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NAM12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model results to mean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model results</a:t>
            </a:r>
          </a:p>
          <a:p>
            <a:pPr marL="571500" lvl="1" indent="-136525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Shown as Average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(Minimum | Maximum)</a:t>
            </a:r>
          </a:p>
          <a:p>
            <a:pPr marL="571500" lvl="1" indent="-136525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 indicates NAM12 larger</a:t>
            </a:r>
          </a:p>
          <a:p>
            <a:pPr marL="571500" lvl="1" indent="-136525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&lt;1 indicates ASOS larger</a:t>
            </a:r>
          </a:p>
          <a:p>
            <a:pPr marL="187452" indent="-136525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738" indent="-793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a factor of two</a:t>
            </a:r>
          </a:p>
          <a:p>
            <a:pPr marL="58738" indent="-7938"/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NAM12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</a:p>
          <a:p>
            <a:pPr marL="58738" indent="-7938"/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all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sites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solidFill>
                  <a:srgbClr val="00AF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source terms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6AF26-1651-ADBB-F072-899F0763A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CB2AC-C150-EBD0-980D-BA1598482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"/>
          <a:stretch/>
        </p:blipFill>
        <p:spPr>
          <a:xfrm>
            <a:off x="5227827" y="1538514"/>
            <a:ext cx="6911849" cy="5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285F-E82D-9EBB-232D-7600685B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C6A3-3722-F1D3-117F-A09274390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b="1" dirty="0">
                <a:solidFill>
                  <a:srgbClr val="00AFDD"/>
                </a:solidFill>
              </a:rPr>
              <a:t>feasibility</a:t>
            </a:r>
            <a:r>
              <a:rPr lang="en-US" dirty="0"/>
              <a:t> of using weather files derived from </a:t>
            </a:r>
            <a:r>
              <a:rPr lang="en-US" b="1" dirty="0">
                <a:solidFill>
                  <a:srgbClr val="00AFDD"/>
                </a:solidFill>
              </a:rPr>
              <a:t>synthetic weather data</a:t>
            </a:r>
            <a:r>
              <a:rPr lang="en-US" dirty="0"/>
              <a:t> in </a:t>
            </a:r>
            <a:r>
              <a:rPr lang="en-US" b="1" dirty="0">
                <a:solidFill>
                  <a:srgbClr val="00AFDD"/>
                </a:solidFill>
              </a:rPr>
              <a:t>MACCS</a:t>
            </a:r>
            <a:r>
              <a:rPr lang="en-US" dirty="0"/>
              <a:t> consequence analyses</a:t>
            </a:r>
          </a:p>
          <a:p>
            <a:r>
              <a:rPr lang="en-US" b="1" dirty="0">
                <a:solidFill>
                  <a:srgbClr val="00AFDD"/>
                </a:solidFill>
              </a:rPr>
              <a:t>Compared</a:t>
            </a:r>
            <a:r>
              <a:rPr lang="en-US" dirty="0"/>
              <a:t> extracted </a:t>
            </a:r>
            <a:r>
              <a:rPr lang="en-US" b="1" dirty="0">
                <a:solidFill>
                  <a:srgbClr val="00AFDD"/>
                </a:solidFill>
              </a:rPr>
              <a:t>ASOS</a:t>
            </a:r>
            <a:r>
              <a:rPr lang="en-US" dirty="0"/>
              <a:t> and </a:t>
            </a:r>
            <a:r>
              <a:rPr lang="en-US" b="1" dirty="0">
                <a:solidFill>
                  <a:srgbClr val="00AFDD"/>
                </a:solidFill>
              </a:rPr>
              <a:t>NAM12</a:t>
            </a:r>
            <a:r>
              <a:rPr lang="en-US" dirty="0"/>
              <a:t> weather data for four sites</a:t>
            </a:r>
          </a:p>
          <a:p>
            <a:r>
              <a:rPr lang="en-US" b="1" dirty="0">
                <a:solidFill>
                  <a:srgbClr val="00AFDD"/>
                </a:solidFill>
              </a:rPr>
              <a:t>Performed MACCS analyses </a:t>
            </a:r>
            <a:r>
              <a:rPr lang="en-US" dirty="0"/>
              <a:t>over wide set of metrics and distances for each site</a:t>
            </a:r>
          </a:p>
          <a:p>
            <a:r>
              <a:rPr lang="en-US" b="1" dirty="0">
                <a:solidFill>
                  <a:srgbClr val="00AFDD"/>
                </a:solidFill>
              </a:rPr>
              <a:t>Strong</a:t>
            </a:r>
            <a:r>
              <a:rPr lang="en-US" dirty="0"/>
              <a:t> level of </a:t>
            </a:r>
            <a:r>
              <a:rPr lang="en-US" b="1" dirty="0">
                <a:solidFill>
                  <a:srgbClr val="00AFDD"/>
                </a:solidFill>
              </a:rPr>
              <a:t>agreement</a:t>
            </a:r>
            <a:r>
              <a:rPr lang="en-US" dirty="0"/>
              <a:t> between annual average results from ASOS and NAM12 analyses and generally </a:t>
            </a:r>
            <a:r>
              <a:rPr lang="en-US" b="1" dirty="0">
                <a:solidFill>
                  <a:srgbClr val="00AFDD"/>
                </a:solidFill>
              </a:rPr>
              <a:t>within a factor of two</a:t>
            </a:r>
          </a:p>
          <a:p>
            <a:r>
              <a:rPr lang="en-US" dirty="0"/>
              <a:t>Using weather files derived from </a:t>
            </a:r>
            <a:r>
              <a:rPr lang="en-US" b="1" dirty="0">
                <a:solidFill>
                  <a:srgbClr val="00AFDD"/>
                </a:solidFill>
              </a:rPr>
              <a:t>synthetic weather data </a:t>
            </a:r>
            <a:r>
              <a:rPr lang="en-US" dirty="0"/>
              <a:t>in MACCS consequence analyses appears to be a </a:t>
            </a:r>
            <a:r>
              <a:rPr lang="en-US" b="1" dirty="0">
                <a:solidFill>
                  <a:srgbClr val="00AFDD"/>
                </a:solidFill>
              </a:rPr>
              <a:t>valid alternative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BC23-FD6B-AFA9-2FC2-B9C3414C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Motivation/Objective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C9B0-60BF-EA70-4684-8BAE0A4EA5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regulatory actions require the </a:t>
            </a:r>
            <a:r>
              <a:rPr lang="en-US" b="1" dirty="0">
                <a:solidFill>
                  <a:srgbClr val="00AFDD"/>
                </a:solidFill>
              </a:rPr>
              <a:t>assessment</a:t>
            </a:r>
            <a:r>
              <a:rPr lang="en-US" dirty="0"/>
              <a:t> of potential off-site </a:t>
            </a:r>
            <a:r>
              <a:rPr lang="en-US" b="1" dirty="0">
                <a:solidFill>
                  <a:srgbClr val="00AFDD"/>
                </a:solidFill>
              </a:rPr>
              <a:t>consequence</a:t>
            </a:r>
            <a:r>
              <a:rPr lang="en-US" dirty="0"/>
              <a:t> </a:t>
            </a:r>
            <a:r>
              <a:rPr lang="en-US" b="1" dirty="0">
                <a:solidFill>
                  <a:srgbClr val="00AFDD"/>
                </a:solidFill>
              </a:rPr>
              <a:t>risks</a:t>
            </a:r>
            <a:r>
              <a:rPr lang="en-US" dirty="0"/>
              <a:t> to public safety and the environment from a hypothetical severe accident</a:t>
            </a:r>
          </a:p>
          <a:p>
            <a:r>
              <a:rPr lang="en-US" dirty="0"/>
              <a:t>The analysis of the off-site consequences begins with </a:t>
            </a:r>
            <a:r>
              <a:rPr lang="en-US" b="1" dirty="0">
                <a:solidFill>
                  <a:srgbClr val="00AFDD"/>
                </a:solidFill>
              </a:rPr>
              <a:t>atmospheric dispersion modeling</a:t>
            </a:r>
            <a:r>
              <a:rPr lang="en-US" dirty="0"/>
              <a:t> utilizing onsite meteorological data</a:t>
            </a:r>
          </a:p>
          <a:p>
            <a:r>
              <a:rPr lang="en-US" dirty="0"/>
              <a:t>These assessments may be for locations where </a:t>
            </a:r>
            <a:r>
              <a:rPr lang="en-US" b="1" dirty="0">
                <a:solidFill>
                  <a:srgbClr val="00AFDD"/>
                </a:solidFill>
              </a:rPr>
              <a:t>onsite meteorological data does not currently exist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174EF-B9E2-0F1A-AF9B-08268C0C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30FE71-DE67-382A-AC6F-5B115A8E42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b="1" dirty="0">
                <a:solidFill>
                  <a:srgbClr val="00AFDD"/>
                </a:solidFill>
              </a:rPr>
              <a:t>feasibility</a:t>
            </a:r>
            <a:r>
              <a:rPr lang="en-US" dirty="0"/>
              <a:t> of using weather files derived from </a:t>
            </a:r>
            <a:r>
              <a:rPr lang="en-US" b="1" dirty="0">
                <a:solidFill>
                  <a:srgbClr val="00AFDD"/>
                </a:solidFill>
              </a:rPr>
              <a:t>synthetic weather data</a:t>
            </a:r>
            <a:r>
              <a:rPr lang="en-US" dirty="0"/>
              <a:t> in </a:t>
            </a:r>
            <a:r>
              <a:rPr lang="en-US" b="1" dirty="0">
                <a:solidFill>
                  <a:srgbClr val="00AFDD"/>
                </a:solidFill>
              </a:rPr>
              <a:t>MACCS</a:t>
            </a:r>
            <a:r>
              <a:rPr lang="en-US" dirty="0"/>
              <a:t> consequence analyses</a:t>
            </a:r>
          </a:p>
          <a:p>
            <a:r>
              <a:rPr lang="en-US" b="1" dirty="0">
                <a:solidFill>
                  <a:srgbClr val="00AFDD"/>
                </a:solidFill>
              </a:rPr>
              <a:t>Not replace </a:t>
            </a:r>
            <a:r>
              <a:rPr lang="en-US" dirty="0"/>
              <a:t>site-specific weather data, </a:t>
            </a:r>
            <a:r>
              <a:rPr lang="en-US" b="1" dirty="0">
                <a:solidFill>
                  <a:srgbClr val="00AFDD"/>
                </a:solidFill>
              </a:rPr>
              <a:t>but</a:t>
            </a:r>
            <a:r>
              <a:rPr lang="en-US" dirty="0"/>
              <a:t> to </a:t>
            </a:r>
            <a:r>
              <a:rPr lang="en-US" b="1" dirty="0">
                <a:solidFill>
                  <a:srgbClr val="00AFDD"/>
                </a:solidFill>
              </a:rPr>
              <a:t>supplement</a:t>
            </a:r>
            <a:r>
              <a:rPr lang="en-US" dirty="0"/>
              <a:t> weather data for sites without</a:t>
            </a:r>
          </a:p>
          <a:p>
            <a:r>
              <a:rPr lang="en-US" b="1" dirty="0">
                <a:solidFill>
                  <a:srgbClr val="00AFDD"/>
                </a:solidFill>
              </a:rPr>
              <a:t>Compare</a:t>
            </a:r>
            <a:r>
              <a:rPr lang="en-US" dirty="0"/>
              <a:t> analyses for </a:t>
            </a:r>
            <a:r>
              <a:rPr lang="en-US" b="1" dirty="0">
                <a:solidFill>
                  <a:srgbClr val="00AFDD"/>
                </a:solidFill>
              </a:rPr>
              <a:t>multiple sites </a:t>
            </a:r>
            <a:r>
              <a:rPr lang="en-US" dirty="0"/>
              <a:t>with </a:t>
            </a:r>
            <a:r>
              <a:rPr lang="en-US" b="1" dirty="0">
                <a:solidFill>
                  <a:srgbClr val="00AFDD"/>
                </a:solidFill>
              </a:rPr>
              <a:t>site-specific</a:t>
            </a:r>
            <a:r>
              <a:rPr lang="en-US" dirty="0"/>
              <a:t> meteorological conditions measured onsite and using </a:t>
            </a:r>
            <a:r>
              <a:rPr lang="en-US" b="1" dirty="0">
                <a:solidFill>
                  <a:srgbClr val="00AFDD"/>
                </a:solidFill>
              </a:rPr>
              <a:t>synthetic</a:t>
            </a:r>
            <a:r>
              <a:rPr lang="en-US" dirty="0"/>
              <a:t> weather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05955-E623-5E32-CF07-774A5FCD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B40F-9F81-032A-4A0F-F96AF1597B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Site-specific meteorological data – </a:t>
            </a:r>
            <a:r>
              <a:rPr lang="en-US" b="1" dirty="0">
                <a:solidFill>
                  <a:srgbClr val="00AFDD"/>
                </a:solidFill>
              </a:rPr>
              <a:t>ASOS</a:t>
            </a:r>
            <a:r>
              <a:rPr lang="en-US" b="1" baseline="30000" dirty="0">
                <a:solidFill>
                  <a:srgbClr val="00AFDD"/>
                </a:solidFill>
              </a:rPr>
              <a:t>1</a:t>
            </a:r>
          </a:p>
          <a:p>
            <a:r>
              <a:rPr lang="en-US" dirty="0"/>
              <a:t>Automated Surface Observing Systems (</a:t>
            </a:r>
            <a:r>
              <a:rPr lang="en-US" b="1" dirty="0">
                <a:solidFill>
                  <a:srgbClr val="00AFDD"/>
                </a:solidFill>
              </a:rPr>
              <a:t>ASOS</a:t>
            </a:r>
            <a:r>
              <a:rPr lang="en-US" dirty="0"/>
              <a:t>) program</a:t>
            </a:r>
          </a:p>
          <a:p>
            <a:pPr lvl="1"/>
            <a:r>
              <a:rPr lang="en-US" dirty="0"/>
              <a:t>Joint effort of the National Weather Service, the Federal Aviation Administration, and the Department of Defense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Designed to support aviation operations at both large and small airports and support the needs of the meteorological, hydrological, and climatological research communities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Archives provide a potential source of meteorological data where </a:t>
            </a:r>
            <a:r>
              <a:rPr lang="en-US" dirty="0"/>
              <a:t>onsite data does not currently exist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FCE36-B09B-1623-2A41-F2683F76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C5CF1-8C26-1866-4ACC-8B9988DDAEB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Synthetic weather data – </a:t>
            </a:r>
            <a:r>
              <a:rPr lang="en-US" b="1" dirty="0">
                <a:solidFill>
                  <a:srgbClr val="00AFDD"/>
                </a:solidFill>
              </a:rPr>
              <a:t>NAM12</a:t>
            </a:r>
            <a:r>
              <a:rPr lang="en-US" b="1" baseline="30000" dirty="0">
                <a:solidFill>
                  <a:srgbClr val="00AFDD"/>
                </a:solidFill>
              </a:rPr>
              <a:t>2</a:t>
            </a:r>
            <a:endParaRPr lang="en-US" sz="2200" b="1" baseline="30000" dirty="0">
              <a:solidFill>
                <a:srgbClr val="00AFDD"/>
              </a:solidFill>
            </a:endParaRPr>
          </a:p>
          <a:p>
            <a:r>
              <a:rPr lang="en-US" dirty="0"/>
              <a:t>North American Mesoscale 12 km (</a:t>
            </a:r>
            <a:r>
              <a:rPr lang="en-US" b="1" dirty="0">
                <a:solidFill>
                  <a:srgbClr val="00AFDD"/>
                </a:solidFill>
              </a:rPr>
              <a:t>NAM12</a:t>
            </a:r>
            <a:r>
              <a:rPr lang="en-US" dirty="0"/>
              <a:t>) data</a:t>
            </a:r>
          </a:p>
          <a:p>
            <a:pPr lvl="1"/>
            <a:r>
              <a:rPr lang="en-US" dirty="0"/>
              <a:t>NOAA ARL archiving NAM hybrid sigma pressure coordinate data since 2010</a:t>
            </a:r>
          </a:p>
          <a:p>
            <a:pPr lvl="1"/>
            <a:r>
              <a:rPr lang="en-US" dirty="0"/>
              <a:t>Extracted data and concatenated the initial fields and forecasts into daily files</a:t>
            </a:r>
          </a:p>
          <a:p>
            <a:pPr lvl="1"/>
            <a:r>
              <a:rPr lang="en-US" dirty="0"/>
              <a:t>40 sigma pressure levels</a:t>
            </a:r>
          </a:p>
          <a:p>
            <a:pPr lvl="1"/>
            <a:r>
              <a:rPr lang="en-US" dirty="0"/>
              <a:t>Every hour</a:t>
            </a:r>
          </a:p>
          <a:p>
            <a:pPr lvl="1"/>
            <a:r>
              <a:rPr lang="en-US" dirty="0"/>
              <a:t>12 km lambert conformal grid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1A5DA-02D9-301F-F425-0FA37A43BBF2}"/>
              </a:ext>
            </a:extLst>
          </p:cNvPr>
          <p:cNvSpPr txBox="1"/>
          <p:nvPr/>
        </p:nvSpPr>
        <p:spPr>
          <a:xfrm>
            <a:off x="1368164" y="6122652"/>
            <a:ext cx="9455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https://www.ncei.noaa.gov/access/search/data-search/automated-surface-weather-observing-systems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https://www.ready.noaa.gov/archives.php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MACCS Meteorological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AFDD"/>
                </a:solidFill>
              </a:rPr>
              <a:t>Gaussian plume segment </a:t>
            </a:r>
            <a:r>
              <a:rPr lang="en-US" dirty="0"/>
              <a:t>model</a:t>
            </a:r>
          </a:p>
          <a:p>
            <a:pPr lvl="1"/>
            <a:r>
              <a:rPr lang="en-US" dirty="0"/>
              <a:t>Wind speed</a:t>
            </a:r>
          </a:p>
          <a:p>
            <a:pPr lvl="1"/>
            <a:r>
              <a:rPr lang="en-US" dirty="0"/>
              <a:t>Wind direction</a:t>
            </a:r>
          </a:p>
          <a:p>
            <a:pPr lvl="1"/>
            <a:r>
              <a:rPr lang="en-US" dirty="0"/>
              <a:t>Pasquill-Gifford stability class</a:t>
            </a:r>
          </a:p>
          <a:p>
            <a:pPr lvl="1"/>
            <a:r>
              <a:rPr lang="en-US" dirty="0"/>
              <a:t>Precipitation</a:t>
            </a:r>
          </a:p>
          <a:p>
            <a:r>
              <a:rPr lang="en-US" b="1" dirty="0">
                <a:solidFill>
                  <a:srgbClr val="00AFDD"/>
                </a:solidFill>
              </a:rPr>
              <a:t>HYSPLIT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Extensive compatible data sets with time-dependent, three dimensional information</a:t>
            </a:r>
          </a:p>
          <a:p>
            <a:r>
              <a:rPr lang="en-US" dirty="0"/>
              <a:t>Need meteorological data over the course of a </a:t>
            </a:r>
            <a:r>
              <a:rPr lang="en-US" b="1" dirty="0">
                <a:solidFill>
                  <a:srgbClr val="00AFDD"/>
                </a:solidFill>
              </a:rPr>
              <a:t>year or more</a:t>
            </a:r>
          </a:p>
          <a:p>
            <a:pPr lvl="1"/>
            <a:r>
              <a:rPr lang="en-US" dirty="0"/>
              <a:t>Sampling weather sequence</a:t>
            </a:r>
          </a:p>
          <a:p>
            <a:pPr lvl="1"/>
            <a:r>
              <a:rPr lang="en-US" dirty="0"/>
              <a:t>Calculate mean values and percentile values of consequence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AFDD"/>
                </a:solidFill>
              </a:rPr>
              <a:t>ASOS</a:t>
            </a:r>
          </a:p>
          <a:p>
            <a:pPr lvl="1"/>
            <a:r>
              <a:rPr lang="en-US" dirty="0"/>
              <a:t>Wind speed</a:t>
            </a:r>
          </a:p>
          <a:p>
            <a:pPr lvl="1"/>
            <a:r>
              <a:rPr lang="en-US" dirty="0"/>
              <a:t>Wind direction</a:t>
            </a:r>
          </a:p>
          <a:p>
            <a:pPr lvl="1"/>
            <a:r>
              <a:rPr lang="en-US" dirty="0"/>
              <a:t>Cloud coverage</a:t>
            </a:r>
          </a:p>
          <a:p>
            <a:pPr lvl="2"/>
            <a:r>
              <a:rPr lang="en-US" dirty="0"/>
              <a:t>Can use Turner’s method to get stability class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Multi-year archives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AFDD"/>
                </a:solidFill>
              </a:rPr>
              <a:t>NAM12</a:t>
            </a:r>
          </a:p>
          <a:p>
            <a:pPr lvl="1"/>
            <a:r>
              <a:rPr lang="en-US" dirty="0"/>
              <a:t>Wind speed</a:t>
            </a:r>
          </a:p>
          <a:p>
            <a:pPr lvl="1"/>
            <a:r>
              <a:rPr lang="en-US" dirty="0"/>
              <a:t>Wind direction</a:t>
            </a:r>
          </a:p>
          <a:p>
            <a:pPr lvl="1"/>
            <a:r>
              <a:rPr lang="en-US" dirty="0"/>
              <a:t>Cloud coverage</a:t>
            </a:r>
          </a:p>
          <a:p>
            <a:pPr lvl="2"/>
            <a:r>
              <a:rPr lang="en-US" dirty="0"/>
              <a:t>Can use Turner’s method to get stability class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Multi-year archives</a:t>
            </a:r>
          </a:p>
        </p:txBody>
      </p:sp>
    </p:spTree>
    <p:extLst>
      <p:ext uri="{BB962C8B-B14F-4D97-AF65-F5344CB8AC3E}">
        <p14:creationId xmlns:p14="http://schemas.microsoft.com/office/powerpoint/2010/main" val="2869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6967-168C-E49A-8888-C568026D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 and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583F-2B98-EE34-95CC-4E55E63C6B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MacMetGen</a:t>
            </a:r>
          </a:p>
          <a:p>
            <a:pPr lvl="1"/>
            <a:r>
              <a:rPr lang="en-US" dirty="0"/>
              <a:t>Developed by Sandia to ensure </a:t>
            </a:r>
            <a:r>
              <a:rPr lang="en-US" b="1" dirty="0">
                <a:solidFill>
                  <a:srgbClr val="00AFDD"/>
                </a:solidFill>
              </a:rPr>
              <a:t>consistency</a:t>
            </a:r>
            <a:r>
              <a:rPr lang="en-US" dirty="0"/>
              <a:t> between meteorological data used with Gaussian plume segment and HYSPLIT models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Extracts meteorological data </a:t>
            </a:r>
            <a:r>
              <a:rPr lang="en-US" dirty="0"/>
              <a:t>from HYSPLIT data sets and </a:t>
            </a:r>
            <a:r>
              <a:rPr lang="en-US" b="1" dirty="0">
                <a:solidFill>
                  <a:srgbClr val="00AFDD"/>
                </a:solidFill>
              </a:rPr>
              <a:t>generates</a:t>
            </a:r>
            <a:r>
              <a:rPr lang="en-US" dirty="0"/>
              <a:t> MACCS-formatted file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712D0-10E0-088C-0A59-D348095B9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Process used in this analysis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Extract</a:t>
            </a:r>
            <a:r>
              <a:rPr lang="en-US" dirty="0"/>
              <a:t> from ASOS data and NAM12 data for the year 2022 for each site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Convert</a:t>
            </a:r>
            <a:r>
              <a:rPr lang="en-US" dirty="0"/>
              <a:t> ASOS to same format that MacMetGen extracts from NAM12 data sets</a:t>
            </a:r>
          </a:p>
          <a:p>
            <a:pPr lvl="1"/>
            <a:r>
              <a:rPr lang="en-US" dirty="0"/>
              <a:t>Run </a:t>
            </a:r>
            <a:r>
              <a:rPr lang="en-US" b="1" dirty="0">
                <a:solidFill>
                  <a:srgbClr val="00AFDD"/>
                </a:solidFill>
              </a:rPr>
              <a:t>MacMetGen</a:t>
            </a:r>
            <a:r>
              <a:rPr lang="en-US" dirty="0"/>
              <a:t> to determine stability class and generate MACCS-formatted meteorology for both data sets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Analyze</a:t>
            </a:r>
            <a:r>
              <a:rPr lang="en-US" dirty="0"/>
              <a:t> wind roses and stability class distributions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Ensure</a:t>
            </a:r>
            <a:r>
              <a:rPr lang="en-US" dirty="0"/>
              <a:t> MACCS execution</a:t>
            </a:r>
          </a:p>
          <a:p>
            <a:pPr lvl="1"/>
            <a:r>
              <a:rPr lang="en-US" dirty="0"/>
              <a:t>Multiple sites to check for </a:t>
            </a:r>
            <a:r>
              <a:rPr lang="en-US" b="1" dirty="0">
                <a:solidFill>
                  <a:srgbClr val="00AFDD"/>
                </a:solidFill>
              </a:rPr>
              <a:t>robustness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865"/>
          <a:stretch/>
        </p:blipFill>
        <p:spPr>
          <a:xfrm>
            <a:off x="580955" y="4124880"/>
            <a:ext cx="5118494" cy="21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15B99-6E28-8E2A-934D-89B6710D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Setup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7FCF56-46DA-83E5-D84D-9F254F30EB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Source term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#1 - NUREG-1150 historic (puff release followed by a longer duration tail)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#2 - SOARCA Short-Term Station Blackout (more delayed and prolonged)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Four sites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Alaskan coastal orography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 river valley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Flat terrain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Gulf coast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MACCS grid of 29 radial intervals (out to 1,000 mi) and 16 compass sectors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evacuation scheme</a:t>
            </a:r>
          </a:p>
          <a:p>
            <a:pPr marL="571500" lvl="1" indent="-1365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Modeled with multiple evacuating cohorts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Uniform weather bin sampling (40 samples per bin)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F2049-3354-591C-1BE5-621A0EC93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Alaskan coastal orography</a:t>
            </a:r>
          </a:p>
          <a:p>
            <a:pPr lvl="1"/>
            <a:r>
              <a:rPr lang="en-US" dirty="0"/>
              <a:t>Anchorage, AL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PANC</a:t>
            </a:r>
            <a:r>
              <a:rPr lang="en-US" dirty="0"/>
              <a:t> ASOS station</a:t>
            </a:r>
          </a:p>
          <a:p>
            <a:r>
              <a:rPr lang="en-US" dirty="0"/>
              <a:t>Large river valley</a:t>
            </a:r>
          </a:p>
          <a:p>
            <a:pPr lvl="1"/>
            <a:r>
              <a:rPr lang="en-US" dirty="0"/>
              <a:t>Chattanooga, TN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KCHA</a:t>
            </a:r>
            <a:r>
              <a:rPr lang="en-US" dirty="0"/>
              <a:t> ASOS station</a:t>
            </a:r>
          </a:p>
          <a:p>
            <a:r>
              <a:rPr lang="en-US" dirty="0"/>
              <a:t>Flat terrain</a:t>
            </a:r>
          </a:p>
          <a:p>
            <a:pPr lvl="1"/>
            <a:r>
              <a:rPr lang="en-US" dirty="0"/>
              <a:t>Phillips, SD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KPHP</a:t>
            </a:r>
            <a:r>
              <a:rPr lang="en-US" dirty="0"/>
              <a:t> ASOS station</a:t>
            </a:r>
          </a:p>
          <a:p>
            <a:r>
              <a:rPr lang="en-US" dirty="0"/>
              <a:t>Gulf coast</a:t>
            </a:r>
          </a:p>
          <a:p>
            <a:pPr lvl="1"/>
            <a:r>
              <a:rPr lang="en-US" dirty="0"/>
              <a:t>Rockport, TX</a:t>
            </a:r>
          </a:p>
          <a:p>
            <a:pPr lvl="1"/>
            <a:r>
              <a:rPr lang="en-US" b="1" dirty="0">
                <a:solidFill>
                  <a:srgbClr val="00AFDD"/>
                </a:solidFill>
              </a:rPr>
              <a:t>KRKP</a:t>
            </a:r>
            <a:r>
              <a:rPr lang="en-US" dirty="0"/>
              <a:t> ASOS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2" y="1398987"/>
            <a:ext cx="2834640" cy="222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248" y="3992101"/>
            <a:ext cx="2834640" cy="2227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48" y="1430416"/>
            <a:ext cx="2834640" cy="2227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42" y="3992101"/>
            <a:ext cx="2834640" cy="22272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2146" y="3657635"/>
            <a:ext cx="19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KCHA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63018" y="6203971"/>
            <a:ext cx="19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KRKP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3883" y="3657635"/>
            <a:ext cx="19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PANC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7812" y="6252113"/>
            <a:ext cx="190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KPHP</a:t>
            </a:r>
          </a:p>
        </p:txBody>
      </p:sp>
    </p:spTree>
    <p:extLst>
      <p:ext uri="{BB962C8B-B14F-4D97-AF65-F5344CB8AC3E}">
        <p14:creationId xmlns:p14="http://schemas.microsoft.com/office/powerpoint/2010/main" val="32953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00FF546-4A88-C548-91CD-0624BB61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versus NAM12 Weather Data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365B-4356-8B23-D8CA-256E4600E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69D48-820F-81F9-35A9-E042533F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710" y="1723514"/>
            <a:ext cx="4937760" cy="2451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F8A7C-5505-AAE0-48CF-4A4179DD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4" y="2184396"/>
            <a:ext cx="6800337" cy="3788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01C687-54E1-C034-D42E-6C62EA2F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41" y="4311562"/>
            <a:ext cx="4937760" cy="2451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22A498-C9BD-2F6C-8AA9-514DE7514F5B}"/>
              </a:ext>
            </a:extLst>
          </p:cNvPr>
          <p:cNvSpPr txBox="1"/>
          <p:nvPr/>
        </p:nvSpPr>
        <p:spPr>
          <a:xfrm>
            <a:off x="7750628" y="1370540"/>
            <a:ext cx="1524000" cy="2938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AF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42402-81A4-655E-FF17-89F059D3DD09}"/>
              </a:ext>
            </a:extLst>
          </p:cNvPr>
          <p:cNvSpPr txBox="1"/>
          <p:nvPr/>
        </p:nvSpPr>
        <p:spPr>
          <a:xfrm>
            <a:off x="10127762" y="1361379"/>
            <a:ext cx="1524000" cy="2938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AF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A223F-2A09-7CA6-B6DB-79FB91AE9B4C}"/>
              </a:ext>
            </a:extLst>
          </p:cNvPr>
          <p:cNvSpPr txBox="1"/>
          <p:nvPr/>
        </p:nvSpPr>
        <p:spPr>
          <a:xfrm>
            <a:off x="480327" y="1764207"/>
            <a:ext cx="6023430" cy="5080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AF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 between ASOS and NAM12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FA111-26FB-EB6C-7CD1-E06B2EFD689C}"/>
              </a:ext>
            </a:extLst>
          </p:cNvPr>
          <p:cNvSpPr txBox="1"/>
          <p:nvPr/>
        </p:nvSpPr>
        <p:spPr>
          <a:xfrm>
            <a:off x="8948057" y="2290631"/>
            <a:ext cx="1524000" cy="2938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AF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8DE3E-24CD-E8A9-567B-5BAD69DA9923}"/>
              </a:ext>
            </a:extLst>
          </p:cNvPr>
          <p:cNvSpPr txBox="1"/>
          <p:nvPr/>
        </p:nvSpPr>
        <p:spPr>
          <a:xfrm>
            <a:off x="8839199" y="4823338"/>
            <a:ext cx="1524000" cy="2938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rgbClr val="00AFD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PHP</a:t>
            </a:r>
          </a:p>
        </p:txBody>
      </p:sp>
    </p:spTree>
    <p:extLst>
      <p:ext uri="{BB962C8B-B14F-4D97-AF65-F5344CB8AC3E}">
        <p14:creationId xmlns:p14="http://schemas.microsoft.com/office/powerpoint/2010/main" val="29267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CFCF-726C-F10A-CFBB-8933B5E5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562E-401D-7C80-DBE3-DFCCC3C86A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Mean, 95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5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percentiles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Atmospheric Model Outputs</a:t>
            </a:r>
          </a:p>
          <a:p>
            <a:pPr marL="749300" lvl="1" indent="-2921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Peak (around the compass) normalized, time-integrated, ground-level, air concentration (</a:t>
            </a:r>
            <a:r>
              <a:rPr lang="en-US" sz="2200" dirty="0">
                <a:latin typeface="Symbol" panose="05050102010706020507" pitchFamily="18" charset="2"/>
                <a:cs typeface="Calibri" panose="020F0502020204030204" pitchFamily="34" charset="0"/>
              </a:rPr>
              <a:t>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/Q, s/m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as a function of distance from the site (Peak Air)</a:t>
            </a:r>
          </a:p>
          <a:p>
            <a:pPr marL="749300" lvl="1" indent="-2921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Peak (around the compass) normalized ground concentration (D/Q, 1/m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as a function of distance from the site (Peak Ground)</a:t>
            </a:r>
          </a:p>
          <a:p>
            <a:pPr marL="749300" lvl="1" indent="-2921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Normalized land areas that exceed various levels of contamination (unitless) (Land Area)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Consequence Outputs</a:t>
            </a:r>
          </a:p>
          <a:p>
            <a:pPr marL="749300" lvl="1" indent="-292100"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Normalized peak ionizing radiation dose (unitless) as a function of distance (Peak Dose)</a:t>
            </a:r>
          </a:p>
          <a:p>
            <a:pPr marL="749300" lvl="1" indent="-292100"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Early fatality risk (unitless) within a circular area near the point of release (EF Risk)</a:t>
            </a:r>
          </a:p>
          <a:p>
            <a:pPr marL="749300" lvl="1" indent="-292100"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Normalized regional population doses (unitless) (Pop Dose) </a:t>
            </a:r>
          </a:p>
          <a:p>
            <a:pPr marL="749300" lvl="1" indent="-292100"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Latent cancer fatality risk (unitless) over region (LCF Risk)</a:t>
            </a:r>
          </a:p>
          <a:p>
            <a:pPr marL="749300" lvl="1" indent="-292100">
              <a:buFont typeface="+mj-lt"/>
              <a:buAutoNum type="arabicPeriod" startAt="4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Normalized, regional economic loss (unitless) (Econ Loss)</a:t>
            </a:r>
            <a:endParaRPr lang="en-US" sz="22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91B3B-7999-5BCF-4634-0E44517A3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CUI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FE14CB-B8C0-4A92-9C94-9749E66F38BF}"/>
</file>

<file path=customXml/itemProps2.xml><?xml version="1.0" encoding="utf-8"?>
<ds:datastoreItem xmlns:ds="http://schemas.openxmlformats.org/officeDocument/2006/customXml" ds:itemID="{039DC8C4-8C31-45D9-AB02-9632FDFAF77C}"/>
</file>

<file path=customXml/itemProps3.xml><?xml version="1.0" encoding="utf-8"?>
<ds:datastoreItem xmlns:ds="http://schemas.openxmlformats.org/officeDocument/2006/customXml" ds:itemID="{63A60480-F2E3-4F24-9526-1D413077C5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5170</TotalTime>
  <Words>949</Words>
  <Application>Microsoft Office PowerPoint</Application>
  <PresentationFormat>Widescreen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 SemiBold</vt:lpstr>
      <vt:lpstr>Arial</vt:lpstr>
      <vt:lpstr>Calibri</vt:lpstr>
      <vt:lpstr>Open Sans</vt:lpstr>
      <vt:lpstr>Wingdings</vt:lpstr>
      <vt:lpstr>Open Sans bold</vt:lpstr>
      <vt:lpstr>Symbol</vt:lpstr>
      <vt:lpstr>Sandia Angles_CUI Generic</vt:lpstr>
      <vt:lpstr>Use of National Centers for Environmental Prediction (NCEP) Data to Support Severe Accident Consequence Analysis at Locations Without Onsite Meteorological Data</vt:lpstr>
      <vt:lpstr>Motivation/Objective</vt:lpstr>
      <vt:lpstr>Weather Data sources</vt:lpstr>
      <vt:lpstr>MACCS Meteorological Needs</vt:lpstr>
      <vt:lpstr>Data extraction and conversion</vt:lpstr>
      <vt:lpstr>Analysis Setup</vt:lpstr>
      <vt:lpstr>Sites</vt:lpstr>
      <vt:lpstr>ASOS versus NAM12 Weather Data Comparisons</vt:lpstr>
      <vt:lpstr>Output Metrics</vt:lpstr>
      <vt:lpstr>Typical Comparisons</vt:lpstr>
      <vt:lpstr>Comparison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Clayton, Dan</cp:lastModifiedBy>
  <cp:revision>507</cp:revision>
  <dcterms:created xsi:type="dcterms:W3CDTF">2018-07-21T13:25:45Z</dcterms:created>
  <dcterms:modified xsi:type="dcterms:W3CDTF">2024-10-03T17:00:04Z</dcterms:modified>
</cp:coreProperties>
</file>