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2.jpg" ContentType="image/jpg"/>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4"/>
  </p:sldMasterIdLst>
  <p:notesMasterIdLst>
    <p:notesMasterId r:id="rId26"/>
  </p:notesMasterIdLst>
  <p:handoutMasterIdLst>
    <p:handoutMasterId r:id="rId27"/>
  </p:handoutMasterIdLst>
  <p:sldIdLst>
    <p:sldId id="260" r:id="rId5"/>
    <p:sldId id="261" r:id="rId6"/>
    <p:sldId id="1099" r:id="rId7"/>
    <p:sldId id="1100" r:id="rId8"/>
    <p:sldId id="1102" r:id="rId9"/>
    <p:sldId id="1103" r:id="rId10"/>
    <p:sldId id="288" r:id="rId11"/>
    <p:sldId id="289" r:id="rId12"/>
    <p:sldId id="1104" r:id="rId13"/>
    <p:sldId id="1105" r:id="rId14"/>
    <p:sldId id="1106" r:id="rId15"/>
    <p:sldId id="1107" r:id="rId16"/>
    <p:sldId id="1109" r:id="rId17"/>
    <p:sldId id="1110" r:id="rId18"/>
    <p:sldId id="1111" r:id="rId19"/>
    <p:sldId id="1112" r:id="rId20"/>
    <p:sldId id="1108" r:id="rId21"/>
    <p:sldId id="1113" r:id="rId22"/>
    <p:sldId id="1096" r:id="rId23"/>
    <p:sldId id="1114" r:id="rId24"/>
    <p:sldId id="1115" r:id="rId2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3064"/>
    <a:srgbClr val="9C4757"/>
    <a:srgbClr val="000000"/>
    <a:srgbClr val="719500"/>
    <a:srgbClr val="007836"/>
    <a:srgbClr val="BE0F34"/>
    <a:srgbClr val="820150"/>
    <a:srgbClr val="502D7F"/>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75E6C-82F9-4CA1-A221-7E917BE83997}" v="2" dt="2023-10-26T10:46:55.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7779" autoAdjust="0"/>
  </p:normalViewPr>
  <p:slideViewPr>
    <p:cSldViewPr snapToGrid="0" snapToObjects="1">
      <p:cViewPr varScale="1">
        <p:scale>
          <a:sx n="84" d="100"/>
          <a:sy n="84" d="100"/>
        </p:scale>
        <p:origin x="900" y="84"/>
      </p:cViewPr>
      <p:guideLst>
        <p:guide orient="horz" pos="2592"/>
        <p:guide pos="4608"/>
        <p:guide pos="3768"/>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gel Flora" userId="e9c9b0a8-fb9b-4ebf-a04c-54be6a80fc9b" providerId="ADAL" clId="{54775E6C-82F9-4CA1-A221-7E917BE83997}"/>
    <pc:docChg chg="undo custSel addSld delSld modSld sldOrd">
      <pc:chgData name="Rigel Flora" userId="e9c9b0a8-fb9b-4ebf-a04c-54be6a80fc9b" providerId="ADAL" clId="{54775E6C-82F9-4CA1-A221-7E917BE83997}" dt="2023-10-26T10:55:45.976" v="186" actId="20577"/>
      <pc:docMkLst>
        <pc:docMk/>
      </pc:docMkLst>
      <pc:sldChg chg="modSp mod">
        <pc:chgData name="Rigel Flora" userId="e9c9b0a8-fb9b-4ebf-a04c-54be6a80fc9b" providerId="ADAL" clId="{54775E6C-82F9-4CA1-A221-7E917BE83997}" dt="2023-10-26T10:52:43.013" v="179" actId="20577"/>
        <pc:sldMkLst>
          <pc:docMk/>
          <pc:sldMk cId="3169358349" sldId="261"/>
        </pc:sldMkLst>
        <pc:spChg chg="mod">
          <ac:chgData name="Rigel Flora" userId="e9c9b0a8-fb9b-4ebf-a04c-54be6a80fc9b" providerId="ADAL" clId="{54775E6C-82F9-4CA1-A221-7E917BE83997}" dt="2023-10-26T10:52:43.013" v="179" actId="20577"/>
          <ac:spMkLst>
            <pc:docMk/>
            <pc:sldMk cId="3169358349" sldId="261"/>
            <ac:spMk id="6" creationId="{776CC710-250E-4B7A-AC52-86F0566B64C1}"/>
          </ac:spMkLst>
        </pc:spChg>
      </pc:sldChg>
      <pc:sldChg chg="addSp delSp modSp del mod">
        <pc:chgData name="Rigel Flora" userId="e9c9b0a8-fb9b-4ebf-a04c-54be6a80fc9b" providerId="ADAL" clId="{54775E6C-82F9-4CA1-A221-7E917BE83997}" dt="2023-10-26T10:49:03.210" v="88" actId="2696"/>
        <pc:sldMkLst>
          <pc:docMk/>
          <pc:sldMk cId="1754127432" sldId="291"/>
        </pc:sldMkLst>
        <pc:picChg chg="add del mod">
          <ac:chgData name="Rigel Flora" userId="e9c9b0a8-fb9b-4ebf-a04c-54be6a80fc9b" providerId="ADAL" clId="{54775E6C-82F9-4CA1-A221-7E917BE83997}" dt="2023-10-26T10:48:45.089" v="83" actId="478"/>
          <ac:picMkLst>
            <pc:docMk/>
            <pc:sldMk cId="1754127432" sldId="291"/>
            <ac:picMk id="4" creationId="{6007EAC4-0B3B-4D28-8B83-582F90C9BD6D}"/>
          </ac:picMkLst>
        </pc:picChg>
        <pc:picChg chg="del">
          <ac:chgData name="Rigel Flora" userId="e9c9b0a8-fb9b-4ebf-a04c-54be6a80fc9b" providerId="ADAL" clId="{54775E6C-82F9-4CA1-A221-7E917BE83997}" dt="2023-10-26T10:46:43.641" v="47" actId="478"/>
          <ac:picMkLst>
            <pc:docMk/>
            <pc:sldMk cId="1754127432" sldId="291"/>
            <ac:picMk id="5" creationId="{98E14649-0D42-98DF-6EC7-DB386C8DCD9D}"/>
          </ac:picMkLst>
        </pc:picChg>
        <pc:picChg chg="del">
          <ac:chgData name="Rigel Flora" userId="e9c9b0a8-fb9b-4ebf-a04c-54be6a80fc9b" providerId="ADAL" clId="{54775E6C-82F9-4CA1-A221-7E917BE83997}" dt="2023-10-26T10:46:44.996" v="48" actId="478"/>
          <ac:picMkLst>
            <pc:docMk/>
            <pc:sldMk cId="1754127432" sldId="291"/>
            <ac:picMk id="6" creationId="{12B04B9D-27A7-30A5-3295-714B05EF8215}"/>
          </ac:picMkLst>
        </pc:picChg>
        <pc:picChg chg="add del mod">
          <ac:chgData name="Rigel Flora" userId="e9c9b0a8-fb9b-4ebf-a04c-54be6a80fc9b" providerId="ADAL" clId="{54775E6C-82F9-4CA1-A221-7E917BE83997}" dt="2023-10-26T10:48:45.352" v="84" actId="478"/>
          <ac:picMkLst>
            <pc:docMk/>
            <pc:sldMk cId="1754127432" sldId="291"/>
            <ac:picMk id="7" creationId="{984BD2BE-AC09-4033-8ACE-92247145F3D1}"/>
          </ac:picMkLst>
        </pc:picChg>
      </pc:sldChg>
      <pc:sldChg chg="addSp delSp modSp mod">
        <pc:chgData name="Rigel Flora" userId="e9c9b0a8-fb9b-4ebf-a04c-54be6a80fc9b" providerId="ADAL" clId="{54775E6C-82F9-4CA1-A221-7E917BE83997}" dt="2023-10-26T10:44:38.398" v="28" actId="20577"/>
        <pc:sldMkLst>
          <pc:docMk/>
          <pc:sldMk cId="4097069819" sldId="1096"/>
        </pc:sldMkLst>
        <pc:spChg chg="mod">
          <ac:chgData name="Rigel Flora" userId="e9c9b0a8-fb9b-4ebf-a04c-54be6a80fc9b" providerId="ADAL" clId="{54775E6C-82F9-4CA1-A221-7E917BE83997}" dt="2023-10-26T10:43:50.103" v="15" actId="20577"/>
          <ac:spMkLst>
            <pc:docMk/>
            <pc:sldMk cId="4097069819" sldId="1096"/>
            <ac:spMk id="3" creationId="{946A3586-19A3-65F8-855E-3403A8C077EA}"/>
          </ac:spMkLst>
        </pc:spChg>
        <pc:spChg chg="del">
          <ac:chgData name="Rigel Flora" userId="e9c9b0a8-fb9b-4ebf-a04c-54be6a80fc9b" providerId="ADAL" clId="{54775E6C-82F9-4CA1-A221-7E917BE83997}" dt="2023-10-26T10:43:53.393" v="16" actId="478"/>
          <ac:spMkLst>
            <pc:docMk/>
            <pc:sldMk cId="4097069819" sldId="1096"/>
            <ac:spMk id="4" creationId="{178D2E64-855E-627C-71C4-79DDA41D912E}"/>
          </ac:spMkLst>
        </pc:spChg>
        <pc:spChg chg="mod">
          <ac:chgData name="Rigel Flora" userId="e9c9b0a8-fb9b-4ebf-a04c-54be6a80fc9b" providerId="ADAL" clId="{54775E6C-82F9-4CA1-A221-7E917BE83997}" dt="2023-10-26T10:44:38.398" v="28" actId="20577"/>
          <ac:spMkLst>
            <pc:docMk/>
            <pc:sldMk cId="4097069819" sldId="1096"/>
            <ac:spMk id="5" creationId="{0405FA28-CB15-2AE9-A0BE-EC32C87810D1}"/>
          </ac:spMkLst>
        </pc:spChg>
        <pc:spChg chg="add del">
          <ac:chgData name="Rigel Flora" userId="e9c9b0a8-fb9b-4ebf-a04c-54be6a80fc9b" providerId="ADAL" clId="{54775E6C-82F9-4CA1-A221-7E917BE83997}" dt="2023-10-26T10:43:20.683" v="1" actId="478"/>
          <ac:spMkLst>
            <pc:docMk/>
            <pc:sldMk cId="4097069819" sldId="1096"/>
            <ac:spMk id="6" creationId="{330E4C93-F2CA-ABF6-F7A0-6A20AB664B4D}"/>
          </ac:spMkLst>
        </pc:spChg>
        <pc:spChg chg="del">
          <ac:chgData name="Rigel Flora" userId="e9c9b0a8-fb9b-4ebf-a04c-54be6a80fc9b" providerId="ADAL" clId="{54775E6C-82F9-4CA1-A221-7E917BE83997}" dt="2023-10-26T10:43:54.811" v="17" actId="478"/>
          <ac:spMkLst>
            <pc:docMk/>
            <pc:sldMk cId="4097069819" sldId="1096"/>
            <ac:spMk id="7" creationId="{0F2FF00C-DD85-E7C3-52D8-D664F8724AB6}"/>
          </ac:spMkLst>
        </pc:spChg>
      </pc:sldChg>
      <pc:sldChg chg="modSp mod">
        <pc:chgData name="Rigel Flora" userId="e9c9b0a8-fb9b-4ebf-a04c-54be6a80fc9b" providerId="ADAL" clId="{54775E6C-82F9-4CA1-A221-7E917BE83997}" dt="2023-10-26T10:53:22.649" v="182" actId="20577"/>
        <pc:sldMkLst>
          <pc:docMk/>
          <pc:sldMk cId="1514228620" sldId="1102"/>
        </pc:sldMkLst>
        <pc:spChg chg="mod">
          <ac:chgData name="Rigel Flora" userId="e9c9b0a8-fb9b-4ebf-a04c-54be6a80fc9b" providerId="ADAL" clId="{54775E6C-82F9-4CA1-A221-7E917BE83997}" dt="2023-10-26T10:53:22.649" v="182" actId="20577"/>
          <ac:spMkLst>
            <pc:docMk/>
            <pc:sldMk cId="1514228620" sldId="1102"/>
            <ac:spMk id="7" creationId="{DCE7DB9F-CF81-F4B4-D8D0-0674F063134E}"/>
          </ac:spMkLst>
        </pc:spChg>
      </pc:sldChg>
      <pc:sldChg chg="modNotesTx">
        <pc:chgData name="Rigel Flora" userId="e9c9b0a8-fb9b-4ebf-a04c-54be6a80fc9b" providerId="ADAL" clId="{54775E6C-82F9-4CA1-A221-7E917BE83997}" dt="2023-10-26T10:54:26.134" v="183" actId="20577"/>
        <pc:sldMkLst>
          <pc:docMk/>
          <pc:sldMk cId="2162845330" sldId="1105"/>
        </pc:sldMkLst>
      </pc:sldChg>
      <pc:sldChg chg="modSp mod">
        <pc:chgData name="Rigel Flora" userId="e9c9b0a8-fb9b-4ebf-a04c-54be6a80fc9b" providerId="ADAL" clId="{54775E6C-82F9-4CA1-A221-7E917BE83997}" dt="2023-10-26T10:54:57.568" v="185" actId="1076"/>
        <pc:sldMkLst>
          <pc:docMk/>
          <pc:sldMk cId="1073880688" sldId="1109"/>
        </pc:sldMkLst>
        <pc:spChg chg="mod">
          <ac:chgData name="Rigel Flora" userId="e9c9b0a8-fb9b-4ebf-a04c-54be6a80fc9b" providerId="ADAL" clId="{54775E6C-82F9-4CA1-A221-7E917BE83997}" dt="2023-10-26T10:54:57.568" v="185" actId="1076"/>
          <ac:spMkLst>
            <pc:docMk/>
            <pc:sldMk cId="1073880688" sldId="1109"/>
            <ac:spMk id="8" creationId="{0FB0E854-033B-8812-0270-8C9E40C7C206}"/>
          </ac:spMkLst>
        </pc:spChg>
        <pc:spChg chg="mod">
          <ac:chgData name="Rigel Flora" userId="e9c9b0a8-fb9b-4ebf-a04c-54be6a80fc9b" providerId="ADAL" clId="{54775E6C-82F9-4CA1-A221-7E917BE83997}" dt="2023-10-26T10:54:53.655" v="184" actId="1076"/>
          <ac:spMkLst>
            <pc:docMk/>
            <pc:sldMk cId="1073880688" sldId="1109"/>
            <ac:spMk id="10" creationId="{F02C5905-D1C0-1261-ABE8-B1C386EE1A56}"/>
          </ac:spMkLst>
        </pc:spChg>
        <pc:picChg chg="mod">
          <ac:chgData name="Rigel Flora" userId="e9c9b0a8-fb9b-4ebf-a04c-54be6a80fc9b" providerId="ADAL" clId="{54775E6C-82F9-4CA1-A221-7E917BE83997}" dt="2023-10-26T10:48:09.738" v="66" actId="1076"/>
          <ac:picMkLst>
            <pc:docMk/>
            <pc:sldMk cId="1073880688" sldId="1109"/>
            <ac:picMk id="9" creationId="{D5B26A5B-A599-0E6F-D331-E237AC7DD254}"/>
          </ac:picMkLst>
        </pc:picChg>
        <pc:picChg chg="mod">
          <ac:chgData name="Rigel Flora" userId="e9c9b0a8-fb9b-4ebf-a04c-54be6a80fc9b" providerId="ADAL" clId="{54775E6C-82F9-4CA1-A221-7E917BE83997}" dt="2023-10-26T10:48:12.938" v="67" actId="1076"/>
          <ac:picMkLst>
            <pc:docMk/>
            <pc:sldMk cId="1073880688" sldId="1109"/>
            <ac:picMk id="13" creationId="{BC32AD70-08FC-FC1B-8E63-44252FB1D5F6}"/>
          </ac:picMkLst>
        </pc:picChg>
      </pc:sldChg>
      <pc:sldChg chg="delSp modSp mod">
        <pc:chgData name="Rigel Flora" userId="e9c9b0a8-fb9b-4ebf-a04c-54be6a80fc9b" providerId="ADAL" clId="{54775E6C-82F9-4CA1-A221-7E917BE83997}" dt="2023-10-26T10:50:13.624" v="159" actId="20577"/>
        <pc:sldMkLst>
          <pc:docMk/>
          <pc:sldMk cId="1935361649" sldId="1113"/>
        </pc:sldMkLst>
        <pc:spChg chg="del">
          <ac:chgData name="Rigel Flora" userId="e9c9b0a8-fb9b-4ebf-a04c-54be6a80fc9b" providerId="ADAL" clId="{54775E6C-82F9-4CA1-A221-7E917BE83997}" dt="2023-10-26T10:43:22.266" v="2" actId="478"/>
          <ac:spMkLst>
            <pc:docMk/>
            <pc:sldMk cId="1935361649" sldId="1113"/>
            <ac:spMk id="2" creationId="{DFC24EE2-9DEF-D1D6-2DF6-49E069D166AC}"/>
          </ac:spMkLst>
        </pc:spChg>
        <pc:spChg chg="mod">
          <ac:chgData name="Rigel Flora" userId="e9c9b0a8-fb9b-4ebf-a04c-54be6a80fc9b" providerId="ADAL" clId="{54775E6C-82F9-4CA1-A221-7E917BE83997}" dt="2023-10-26T10:50:13.624" v="159" actId="20577"/>
          <ac:spMkLst>
            <pc:docMk/>
            <pc:sldMk cId="1935361649" sldId="1113"/>
            <ac:spMk id="5" creationId="{125E1129-5FFA-4B82-BEB0-8A26ACAE653A}"/>
          </ac:spMkLst>
        </pc:spChg>
        <pc:spChg chg="mod">
          <ac:chgData name="Rigel Flora" userId="e9c9b0a8-fb9b-4ebf-a04c-54be6a80fc9b" providerId="ADAL" clId="{54775E6C-82F9-4CA1-A221-7E917BE83997}" dt="2023-10-26T10:43:36.961" v="7" actId="1076"/>
          <ac:spMkLst>
            <pc:docMk/>
            <pc:sldMk cId="1935361649" sldId="1113"/>
            <ac:spMk id="6" creationId="{776CC710-250E-4B7A-AC52-86F0566B64C1}"/>
          </ac:spMkLst>
        </pc:spChg>
      </pc:sldChg>
      <pc:sldChg chg="delSp modSp add mod">
        <pc:chgData name="Rigel Flora" userId="e9c9b0a8-fb9b-4ebf-a04c-54be6a80fc9b" providerId="ADAL" clId="{54775E6C-82F9-4CA1-A221-7E917BE83997}" dt="2023-10-26T10:50:26.968" v="175" actId="20577"/>
        <pc:sldMkLst>
          <pc:docMk/>
          <pc:sldMk cId="2159396231" sldId="1114"/>
        </pc:sldMkLst>
        <pc:spChg chg="mod">
          <ac:chgData name="Rigel Flora" userId="e9c9b0a8-fb9b-4ebf-a04c-54be6a80fc9b" providerId="ADAL" clId="{54775E6C-82F9-4CA1-A221-7E917BE83997}" dt="2023-10-26T10:50:26.968" v="175" actId="20577"/>
          <ac:spMkLst>
            <pc:docMk/>
            <pc:sldMk cId="2159396231" sldId="1114"/>
            <ac:spMk id="3" creationId="{946A3586-19A3-65F8-855E-3403A8C077EA}"/>
          </ac:spMkLst>
        </pc:spChg>
        <pc:spChg chg="mod">
          <ac:chgData name="Rigel Flora" userId="e9c9b0a8-fb9b-4ebf-a04c-54be6a80fc9b" providerId="ADAL" clId="{54775E6C-82F9-4CA1-A221-7E917BE83997}" dt="2023-10-26T10:47:39.701" v="65" actId="2711"/>
          <ac:spMkLst>
            <pc:docMk/>
            <pc:sldMk cId="2159396231" sldId="1114"/>
            <ac:spMk id="5" creationId="{0405FA28-CB15-2AE9-A0BE-EC32C87810D1}"/>
          </ac:spMkLst>
        </pc:spChg>
        <pc:spChg chg="del">
          <ac:chgData name="Rigel Flora" userId="e9c9b0a8-fb9b-4ebf-a04c-54be6a80fc9b" providerId="ADAL" clId="{54775E6C-82F9-4CA1-A221-7E917BE83997}" dt="2023-10-26T10:45:18.367" v="30" actId="478"/>
          <ac:spMkLst>
            <pc:docMk/>
            <pc:sldMk cId="2159396231" sldId="1114"/>
            <ac:spMk id="6" creationId="{330E4C93-F2CA-ABF6-F7A0-6A20AB664B4D}"/>
          </ac:spMkLst>
        </pc:spChg>
      </pc:sldChg>
      <pc:sldChg chg="addSp delSp modSp add mod ord modNotesTx">
        <pc:chgData name="Rigel Flora" userId="e9c9b0a8-fb9b-4ebf-a04c-54be6a80fc9b" providerId="ADAL" clId="{54775E6C-82F9-4CA1-A221-7E917BE83997}" dt="2023-10-26T10:55:45.976" v="186" actId="20577"/>
        <pc:sldMkLst>
          <pc:docMk/>
          <pc:sldMk cId="1407767812" sldId="1115"/>
        </pc:sldMkLst>
        <pc:spChg chg="add del mod">
          <ac:chgData name="Rigel Flora" userId="e9c9b0a8-fb9b-4ebf-a04c-54be6a80fc9b" providerId="ADAL" clId="{54775E6C-82F9-4CA1-A221-7E917BE83997}" dt="2023-10-26T10:49:08.595" v="90" actId="478"/>
          <ac:spMkLst>
            <pc:docMk/>
            <pc:sldMk cId="1407767812" sldId="1115"/>
            <ac:spMk id="4" creationId="{99E6E50C-6575-D499-9C87-BF8077F347AE}"/>
          </ac:spMkLst>
        </pc:spChg>
        <pc:spChg chg="mod">
          <ac:chgData name="Rigel Flora" userId="e9c9b0a8-fb9b-4ebf-a04c-54be6a80fc9b" providerId="ADAL" clId="{54775E6C-82F9-4CA1-A221-7E917BE83997}" dt="2023-10-26T10:49:39.666" v="121" actId="14100"/>
          <ac:spMkLst>
            <pc:docMk/>
            <pc:sldMk cId="1407767812" sldId="1115"/>
            <ac:spMk id="5" creationId="{125E1129-5FFA-4B82-BEB0-8A26ACAE653A}"/>
          </ac:spMkLst>
        </pc:spChg>
        <pc:spChg chg="del">
          <ac:chgData name="Rigel Flora" userId="e9c9b0a8-fb9b-4ebf-a04c-54be6a80fc9b" providerId="ADAL" clId="{54775E6C-82F9-4CA1-A221-7E917BE83997}" dt="2023-10-26T10:49:07.445" v="89" actId="478"/>
          <ac:spMkLst>
            <pc:docMk/>
            <pc:sldMk cId="1407767812" sldId="1115"/>
            <ac:spMk id="6" creationId="{776CC710-250E-4B7A-AC52-86F0566B64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10/26/2023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Rigel Flora</a:t>
            </a:r>
            <a:br>
              <a:rPr lang="en-US" dirty="0"/>
            </a:br>
            <a:endParaRPr lang="en-US" dirty="0"/>
          </a:p>
          <a:p>
            <a:r>
              <a:rPr lang="en-US" dirty="0"/>
              <a:t>I am a Health Physicist and the RAMP Program Manger.</a:t>
            </a:r>
          </a:p>
          <a:p>
            <a:endParaRPr lang="en-US" dirty="0"/>
          </a:p>
          <a:p>
            <a:r>
              <a:rPr lang="en-US" dirty="0"/>
              <a:t>This presentation is to give each of you a snap shot of the rest of the User Meeting.</a:t>
            </a:r>
          </a:p>
          <a:p>
            <a:endParaRPr lang="en-US" dirty="0"/>
          </a:p>
          <a:p>
            <a:r>
              <a:rPr lang="en-US" dirty="0"/>
              <a:t>Next slide please.</a:t>
            </a:r>
          </a:p>
          <a:p>
            <a:endParaRPr lang="en-US" dirty="0"/>
          </a:p>
          <a:p>
            <a:r>
              <a:rPr lang="en-US" dirty="0"/>
              <a:t>20s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131734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both this booklet and the RAMP newsletter in your folder if you are in house.</a:t>
            </a:r>
          </a:p>
          <a:p>
            <a:endParaRPr lang="en-US" dirty="0"/>
          </a:p>
          <a:p>
            <a:r>
              <a:rPr lang="en-US" dirty="0"/>
              <a:t>If you are virtual, you should have received the RAMP Program Booklet via email.</a:t>
            </a:r>
          </a:p>
          <a:p>
            <a:endParaRPr lang="en-US" dirty="0"/>
          </a:p>
          <a:p>
            <a:r>
              <a:rPr lang="en-US" dirty="0"/>
              <a:t>Everything you need to know if contained in this booklet. </a:t>
            </a:r>
          </a:p>
          <a:p>
            <a:endParaRPr lang="en-US" dirty="0"/>
          </a:p>
          <a:p>
            <a:r>
              <a:rPr lang="en-US" dirty="0"/>
              <a:t>However, if you did not, I am here to tell you about the full five days of presentations, training, code discussions and tours.</a:t>
            </a:r>
          </a:p>
          <a:p>
            <a:endParaRPr lang="en-US" dirty="0"/>
          </a:p>
          <a:p>
            <a:r>
              <a:rPr lang="en-US" dirty="0"/>
              <a:t>As John said earlier, we manage about 18 codes and its not possible to give attention to each code each year.</a:t>
            </a:r>
          </a:p>
          <a:p>
            <a:endParaRPr lang="en-US" dirty="0"/>
          </a:p>
          <a:p>
            <a:r>
              <a:rPr lang="en-US" dirty="0"/>
              <a:t>As such, we alternate what we present, but it is based on the popularity of the code, if a new version was developed during that year and other factors.</a:t>
            </a:r>
          </a:p>
          <a:p>
            <a:endParaRPr lang="en-US" dirty="0"/>
          </a:p>
          <a:p>
            <a:r>
              <a:rPr lang="en-US" dirty="0"/>
              <a:t>As Kim said in her opening talk, this year we concentrate on RASCAL and RESRAD</a:t>
            </a:r>
          </a:p>
          <a:p>
            <a:endParaRPr lang="en-US" dirty="0"/>
          </a:p>
          <a:p>
            <a:r>
              <a:rPr lang="en-US" dirty="0"/>
              <a:t>.and an Internal and External Dosimetry Meeting.</a:t>
            </a:r>
          </a:p>
          <a:p>
            <a:endParaRPr lang="en-US" dirty="0"/>
          </a:p>
          <a:p>
            <a:r>
              <a:rPr lang="en-US" dirty="0"/>
              <a:t>Make sure you mention the CHP credit</a:t>
            </a:r>
          </a:p>
          <a:p>
            <a:endParaRPr lang="en-US" dirty="0"/>
          </a:p>
          <a:p>
            <a:r>
              <a:rPr lang="en-US" dirty="0"/>
              <a:t>Next slide please.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398994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both this booklet and the RAMP newsletter in your folder if you are in house.</a:t>
            </a:r>
          </a:p>
          <a:p>
            <a:endParaRPr lang="en-US" dirty="0"/>
          </a:p>
          <a:p>
            <a:r>
              <a:rPr lang="en-US" dirty="0"/>
              <a:t>If you are virtual, you should have received the RAMP Program Booklet via email.</a:t>
            </a:r>
          </a:p>
          <a:p>
            <a:endParaRPr lang="en-US" dirty="0"/>
          </a:p>
          <a:p>
            <a:r>
              <a:rPr lang="en-US" dirty="0"/>
              <a:t>Everything you need to know if contained in this booklet. </a:t>
            </a:r>
          </a:p>
          <a:p>
            <a:endParaRPr lang="en-US" dirty="0"/>
          </a:p>
          <a:p>
            <a:r>
              <a:rPr lang="en-US" dirty="0"/>
              <a:t>However, if you did not, I am here to tell you about the full five days of presentations, training, code discussions and tours.</a:t>
            </a:r>
          </a:p>
          <a:p>
            <a:endParaRPr lang="en-US" dirty="0"/>
          </a:p>
          <a:p>
            <a:r>
              <a:rPr lang="en-US" dirty="0"/>
              <a:t>As John said earlier, we manage about 18 codes and its not possible to give attention to each code each year.</a:t>
            </a:r>
          </a:p>
          <a:p>
            <a:endParaRPr lang="en-US" dirty="0"/>
          </a:p>
          <a:p>
            <a:r>
              <a:rPr lang="en-US" dirty="0"/>
              <a:t>As such, we alternate what we present, but it is based on the popularity of the code, if a new version was developed during that year and other factors.</a:t>
            </a:r>
          </a:p>
          <a:p>
            <a:endParaRPr lang="en-US" dirty="0"/>
          </a:p>
          <a:p>
            <a:r>
              <a:rPr lang="en-US" dirty="0"/>
              <a:t>As Kim said in her opening talk, this year we concentrate on RASCAL and RESRAD</a:t>
            </a:r>
          </a:p>
          <a:p>
            <a:endParaRPr lang="en-US" dirty="0"/>
          </a:p>
          <a:p>
            <a:r>
              <a:rPr lang="en-US" dirty="0"/>
              <a:t>.and an Internal and External Dosimetry Meeting.</a:t>
            </a:r>
          </a:p>
          <a:p>
            <a:endParaRPr lang="en-US" dirty="0"/>
          </a:p>
          <a:p>
            <a:r>
              <a:rPr lang="en-US" dirty="0"/>
              <a:t>Make sure you mention the CHP credit</a:t>
            </a:r>
          </a:p>
          <a:p>
            <a:endParaRPr lang="en-US" dirty="0"/>
          </a:p>
          <a:p>
            <a:r>
              <a:rPr lang="en-US" dirty="0"/>
              <a:t>Next slide please.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223498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324404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109048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60153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53407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415236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18</a:t>
            </a:fld>
            <a:endParaRPr lang="en-US"/>
          </a:p>
        </p:txBody>
      </p:sp>
    </p:spTree>
    <p:extLst>
      <p:ext uri="{BB962C8B-B14F-4D97-AF65-F5344CB8AC3E}">
        <p14:creationId xmlns:p14="http://schemas.microsoft.com/office/powerpoint/2010/main" val="8322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21</a:t>
            </a:fld>
            <a:endParaRPr lang="en-US"/>
          </a:p>
        </p:txBody>
      </p:sp>
    </p:spTree>
    <p:extLst>
      <p:ext uri="{BB962C8B-B14F-4D97-AF65-F5344CB8AC3E}">
        <p14:creationId xmlns:p14="http://schemas.microsoft.com/office/powerpoint/2010/main" val="113773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both this booklet and the RAMP newsletter in your folder if you are in house.</a:t>
            </a:r>
          </a:p>
          <a:p>
            <a:endParaRPr lang="en-US" dirty="0"/>
          </a:p>
          <a:p>
            <a:r>
              <a:rPr lang="en-US" dirty="0"/>
              <a:t>If you are virtual, you should have received the RAMP Program Booklet via email.</a:t>
            </a:r>
          </a:p>
          <a:p>
            <a:endParaRPr lang="en-US" dirty="0"/>
          </a:p>
          <a:p>
            <a:r>
              <a:rPr lang="en-US" dirty="0"/>
              <a:t>Everything you need to know if contained in this booklet. </a:t>
            </a:r>
          </a:p>
          <a:p>
            <a:endParaRPr lang="en-US" dirty="0"/>
          </a:p>
          <a:p>
            <a:r>
              <a:rPr lang="en-US" dirty="0"/>
              <a:t>However, if you did not, I am here to tell you about the full five days of presentations, training, code discussions and tours.</a:t>
            </a:r>
          </a:p>
          <a:p>
            <a:endParaRPr lang="en-US" dirty="0"/>
          </a:p>
          <a:p>
            <a:r>
              <a:rPr lang="en-US" dirty="0"/>
              <a:t>As John said earlier, we manage about 18 codes and its not possible to give attention to each code each year.</a:t>
            </a:r>
          </a:p>
          <a:p>
            <a:endParaRPr lang="en-US" dirty="0"/>
          </a:p>
          <a:p>
            <a:r>
              <a:rPr lang="en-US" dirty="0"/>
              <a:t>As such, we alternate what we present, but it is based on the popularity of the code, if a new version was developed during that year and other factors.</a:t>
            </a:r>
          </a:p>
          <a:p>
            <a:endParaRPr lang="en-US" dirty="0"/>
          </a:p>
          <a:p>
            <a:r>
              <a:rPr lang="en-US" dirty="0"/>
              <a:t>As Kim said in her opening talk, this year we concentrate on RASCAL and RESRAD</a:t>
            </a:r>
          </a:p>
          <a:p>
            <a:endParaRPr lang="en-US" dirty="0"/>
          </a:p>
          <a:p>
            <a:r>
              <a:rPr lang="en-US" dirty="0"/>
              <a:t>.and an Internal and External Dosimetry Meeting.</a:t>
            </a:r>
          </a:p>
          <a:p>
            <a:endParaRPr lang="en-US" dirty="0"/>
          </a:p>
          <a:p>
            <a:r>
              <a:rPr lang="en-US" dirty="0"/>
              <a:t>Make sure you mention the CHP credit</a:t>
            </a:r>
          </a:p>
          <a:p>
            <a:endParaRPr lang="en-US" dirty="0"/>
          </a:p>
          <a:p>
            <a:r>
              <a:rPr lang="en-US" dirty="0"/>
              <a:t>Next slide please.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122086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both this booklet and the RAMP newsletter in your folder if you are in house.</a:t>
            </a:r>
          </a:p>
          <a:p>
            <a:endParaRPr lang="en-US" dirty="0"/>
          </a:p>
          <a:p>
            <a:r>
              <a:rPr lang="en-US" dirty="0"/>
              <a:t>If you are virtual, you should have received the RAMP Program Booklet via email.</a:t>
            </a:r>
          </a:p>
          <a:p>
            <a:endParaRPr lang="en-US" dirty="0"/>
          </a:p>
          <a:p>
            <a:r>
              <a:rPr lang="en-US" dirty="0"/>
              <a:t>Everything you need to know if contained in this booklet. </a:t>
            </a:r>
          </a:p>
          <a:p>
            <a:endParaRPr lang="en-US" dirty="0"/>
          </a:p>
          <a:p>
            <a:r>
              <a:rPr lang="en-US" dirty="0"/>
              <a:t>However, if you did not, I am here to tell you about the full five days of presentations, training, code discussions and tours.</a:t>
            </a:r>
          </a:p>
          <a:p>
            <a:endParaRPr lang="en-US" dirty="0"/>
          </a:p>
          <a:p>
            <a:r>
              <a:rPr lang="en-US" dirty="0"/>
              <a:t>As John said earlier, we manage about 18 codes and its not possible to give attention to each code each year.</a:t>
            </a:r>
          </a:p>
          <a:p>
            <a:endParaRPr lang="en-US" dirty="0"/>
          </a:p>
          <a:p>
            <a:r>
              <a:rPr lang="en-US" dirty="0"/>
              <a:t>As such, we alternate what we present, but it is based on the popularity of the code, if a new version was developed during that year and other factors.</a:t>
            </a:r>
          </a:p>
          <a:p>
            <a:endParaRPr lang="en-US" dirty="0"/>
          </a:p>
          <a:p>
            <a:r>
              <a:rPr lang="en-US" dirty="0"/>
              <a:t>As Kim said in her opening talk, this year we concentrate on RASCAL and RESRAD</a:t>
            </a:r>
          </a:p>
          <a:p>
            <a:endParaRPr lang="en-US" dirty="0"/>
          </a:p>
          <a:p>
            <a:r>
              <a:rPr lang="en-US" dirty="0"/>
              <a:t>.and an Internal and External Dosimetry Meeting.</a:t>
            </a:r>
          </a:p>
          <a:p>
            <a:endParaRPr lang="en-US" dirty="0"/>
          </a:p>
          <a:p>
            <a:r>
              <a:rPr lang="en-US" dirty="0"/>
              <a:t>Make sure you mention the CHP credit</a:t>
            </a:r>
          </a:p>
          <a:p>
            <a:endParaRPr lang="en-US" dirty="0"/>
          </a:p>
          <a:p>
            <a:r>
              <a:rPr lang="en-US" dirty="0"/>
              <a:t>Next slide please.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6695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both this booklet and the RAMP newsletter in your folder if you are in house.</a:t>
            </a:r>
          </a:p>
          <a:p>
            <a:endParaRPr lang="en-US" dirty="0"/>
          </a:p>
          <a:p>
            <a:r>
              <a:rPr lang="en-US" dirty="0"/>
              <a:t>If you are virtual, you should have received the RAMP Program Booklet via email.</a:t>
            </a:r>
          </a:p>
          <a:p>
            <a:endParaRPr lang="en-US" dirty="0"/>
          </a:p>
          <a:p>
            <a:r>
              <a:rPr lang="en-US" dirty="0"/>
              <a:t>Everything you need to know if contained in this booklet. </a:t>
            </a:r>
          </a:p>
          <a:p>
            <a:endParaRPr lang="en-US" dirty="0"/>
          </a:p>
          <a:p>
            <a:r>
              <a:rPr lang="en-US" dirty="0"/>
              <a:t>However, if you did not, I am here to tell you about the full five days of presentations, training, code discussions and tours.</a:t>
            </a:r>
          </a:p>
          <a:p>
            <a:endParaRPr lang="en-US" dirty="0"/>
          </a:p>
          <a:p>
            <a:r>
              <a:rPr lang="en-US" dirty="0"/>
              <a:t>As John said earlier, we manage about 18 codes and its not possible to give attention to each code each year.</a:t>
            </a:r>
          </a:p>
          <a:p>
            <a:endParaRPr lang="en-US" dirty="0"/>
          </a:p>
          <a:p>
            <a:r>
              <a:rPr lang="en-US" dirty="0"/>
              <a:t>As such, we alternate what we present, but it is based on the popularity of the code, if a new version was developed during that year and other factors.</a:t>
            </a:r>
          </a:p>
          <a:p>
            <a:endParaRPr lang="en-US" dirty="0"/>
          </a:p>
          <a:p>
            <a:r>
              <a:rPr lang="en-US" dirty="0"/>
              <a:t>As Kim said in her opening talk, this year we concentrate on RASCAL and RESRAD</a:t>
            </a:r>
          </a:p>
          <a:p>
            <a:endParaRPr lang="en-US" dirty="0"/>
          </a:p>
          <a:p>
            <a:r>
              <a:rPr lang="en-US" dirty="0"/>
              <a:t>.and an Internal and External Dosimetry Meeting.</a:t>
            </a:r>
          </a:p>
          <a:p>
            <a:endParaRPr lang="en-US" dirty="0"/>
          </a:p>
          <a:p>
            <a:r>
              <a:rPr lang="en-US" dirty="0"/>
              <a:t>Make sure you mention the CHP credit</a:t>
            </a:r>
          </a:p>
          <a:p>
            <a:endParaRPr lang="en-US" dirty="0"/>
          </a:p>
          <a:p>
            <a:r>
              <a:rPr lang="en-US" dirty="0"/>
              <a:t>Next slide please.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399781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
              </a:rPr>
              <a:t>The NRC authorizes the release of animals to owners following veterinary procedures involving byproduct material when the exposure to members of the public from the animal is expected to be below the public dose limits in 10 CFR Part 20.  In recent years, new uses of byproduct material are emerging for use in veterinary medicine and comprehensive guidance is needed to determine acceptable criteria and procedures for release of the animals following the procedures. </a:t>
            </a:r>
          </a:p>
          <a:p>
            <a:endParaRPr lang="en-US" sz="1200" u="sng" dirty="0">
              <a:solidFill>
                <a:srgbClr val="0000FF"/>
              </a:solidFill>
              <a:latin typeface=""/>
            </a:endParaRPr>
          </a:p>
          <a:p>
            <a:r>
              <a:rPr lang="en-US" sz="1800" dirty="0">
                <a:latin typeface=""/>
              </a:rPr>
              <a:t>NUREG-1556, Volume 7, Revision 1, "Consolidated Guidance About Materials Licenses: Program-Specific Guidance About Academic, Research and Development, and Other Licenses of Limited Scope, Including Electron Capture Devices and X-Ray Fluorescence Analyzers" </a:t>
            </a:r>
          </a:p>
          <a:p>
            <a:endParaRPr lang="en-US" sz="1800" dirty="0">
              <a:latin typeface=""/>
            </a:endParaRPr>
          </a:p>
          <a:p>
            <a:endParaRPr lang="en-US" sz="1800" dirty="0">
              <a:latin typeface=""/>
            </a:endParaRPr>
          </a:p>
          <a:p>
            <a:r>
              <a:rPr lang="en-US" sz="1800" dirty="0">
                <a:latin typeface=""/>
              </a:rPr>
              <a:t>Appendix D provides high level guidance for release of animals following veterinary procedures using byproduct material.  However, this guidance only provides specific criteria for sodium iodine-131 treatment for cats and more uses of byproduct material in animals are emerging.  In addition, the current guidance states that veterinary licensees should provide the released animal's owner with written instructions to reduce the dose to the public after treatment. NUREG-1556, Volume 7 further states the instructions should provide a margin for dose reduction and should not be relied upon as the primary way of keeping the dose to members of the public below the 10 CFR Part 20 dose limits.  However, the industry and license reviewers have asked for more specific guidance for instructions as part of procedures to allow for release.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305294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
              </a:rPr>
              <a:t>The NRC authorizes the release of animals to owners following veterinary procedures involving byproduct material when the exposure to members of the public from the animal is expected to be below the public dose limits in 10 CFR Part 20.  In recent years, new uses of byproduct material are emerging for use in veterinary medicine and comprehensive guidance is needed to determine acceptable criteria and procedures for release of the animals following the procedures. </a:t>
            </a:r>
          </a:p>
          <a:p>
            <a:endParaRPr lang="en-US" sz="1200" u="sng" dirty="0">
              <a:solidFill>
                <a:srgbClr val="0000FF"/>
              </a:solidFill>
              <a:latin typeface=""/>
            </a:endParaRPr>
          </a:p>
          <a:p>
            <a:r>
              <a:rPr lang="en-US" sz="1800" dirty="0">
                <a:latin typeface=""/>
              </a:rPr>
              <a:t>NUREG-1556, Volume 7, Revision 1, "Consolidated Guidance About Materials Licenses: Program-Specific Guidance About Academic, Research and Development, and Other Licenses of Limited Scope, Including Electron Capture Devices and X-Ray Fluorescence Analyzers" </a:t>
            </a:r>
          </a:p>
          <a:p>
            <a:endParaRPr lang="en-US" sz="1800" dirty="0">
              <a:latin typeface=""/>
            </a:endParaRPr>
          </a:p>
          <a:p>
            <a:endParaRPr lang="en-US" sz="1800" dirty="0">
              <a:latin typeface=""/>
            </a:endParaRPr>
          </a:p>
          <a:p>
            <a:r>
              <a:rPr lang="en-US" sz="1800" dirty="0">
                <a:latin typeface=""/>
              </a:rPr>
              <a:t>Appendix D provides high level guidance for release of animals following veterinary procedures using byproduct material.  However, this guidance only provides specific criteria for sodium iodine-131 treatment for cats and more uses of byproduct material in animals are emerging.  In addition, the current guidance states that veterinary licensees should provide the released animal's owner with written instructions to reduce the dose to the public after treatment. NUREG-1556, Volume 7 further states the instructions should provide a margin for dose reduction and should not be relied upon as the primary way of keeping the dose to members of the public below the 10 CFR Part 20 dose limits.  However, the industry and license reviewers have asked for more specific guidance for instructions as part of procedures to allow for release.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417657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
              </a:rPr>
              <a:t>The NRC authorizes the release of animals to owners following veterinary procedures involving byproduct material when the exposure to members of the public from the animal is expected to be below the public dose limits in 10 CFR Part 20.  In recent years, new uses of byproduct material are emerging for use in veterinary medicine and comprehensive guidance is needed to determine acceptable criteria and procedures for release of the animals following the procedures. </a:t>
            </a:r>
          </a:p>
          <a:p>
            <a:endParaRPr lang="en-US" sz="1200" u="sng" dirty="0">
              <a:solidFill>
                <a:srgbClr val="0000FF"/>
              </a:solidFill>
              <a:latin typeface=""/>
            </a:endParaRPr>
          </a:p>
          <a:p>
            <a:r>
              <a:rPr lang="en-US" sz="1800" dirty="0">
                <a:latin typeface=""/>
              </a:rPr>
              <a:t>NUREG-1556, Volume 7, Revision 1, "Consolidated Guidance About Materials Licenses: Program-Specific Guidance About Academic, Research and Development, and Other Licenses of Limited Scope, Including Electron Capture Devices and X-Ray Fluorescence Analyzers" </a:t>
            </a:r>
          </a:p>
          <a:p>
            <a:endParaRPr lang="en-US" sz="1800" dirty="0">
              <a:latin typeface=""/>
            </a:endParaRPr>
          </a:p>
          <a:p>
            <a:endParaRPr lang="en-US" sz="1800" dirty="0">
              <a:latin typeface=""/>
            </a:endParaRPr>
          </a:p>
          <a:p>
            <a:r>
              <a:rPr lang="en-US" sz="1800" dirty="0">
                <a:latin typeface=""/>
              </a:rPr>
              <a:t>Appendix D provides high level guidance for release of animals following veterinary procedures using byproduct material.  However, this guidance only provides specific criteria for sodium iodine-131 treatment for cats and more uses of byproduct material in animals are emerging.  In addition, the current guidance states that veterinary licensees should provide the released animal's owner with written instructions to reduce the dose to the public after treatment. NUREG-1556, Volume 7 further states the instructions should provide a margin for dose reduction and should not be relied upon as the primary way of keeping the dose to members of the public below the 10 CFR Part 20 dose limits.  However, the industry and license reviewers have asked for more specific guidance for instructions as part of procedures to allow for release.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2722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
              </a:rPr>
              <a:t>While the NRC has authorized release of animals containing byproduct material when exposure to the public is expected to be below public dose limits in 10 CFR Part 20 for over 20 years, the NRC does not have a specific regulatory framework for the release.  Therefore, the NRC is developing a rule-making plan to propose to codify the authorization of veterinary licensees to release animals containing byproduct material in 10 CFR Part 30 with appropriate instruction under certain circumstances.  The rule would be appropriately risk-informed and performance-based, while providing the needed clarity to veterinary licensees and license applicants that are regulated by the NRC or Agreement States.  The regulatory guidance would be developed in parallel with the rule-making if the NRC pursues it, but is still necessary if rule-making activities are stopped.</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368667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both this booklet and the RAMP newsletter in your folder if you are in house.</a:t>
            </a:r>
          </a:p>
          <a:p>
            <a:endParaRPr lang="en-US" dirty="0"/>
          </a:p>
          <a:p>
            <a:r>
              <a:rPr lang="en-US" dirty="0"/>
              <a:t>If you are virtual, you should have received the RAMP Program Booklet via email.</a:t>
            </a:r>
          </a:p>
          <a:p>
            <a:endParaRPr lang="en-US" dirty="0"/>
          </a:p>
          <a:p>
            <a:r>
              <a:rPr lang="en-US" dirty="0"/>
              <a:t>Everything you need to know if contained in this booklet. </a:t>
            </a:r>
          </a:p>
          <a:p>
            <a:endParaRPr lang="en-US" dirty="0"/>
          </a:p>
          <a:p>
            <a:r>
              <a:rPr lang="en-US" dirty="0"/>
              <a:t>However, if you did not, I am here to tell you about the full five days of presentations, training, code discussions and tours.</a:t>
            </a:r>
          </a:p>
          <a:p>
            <a:endParaRPr lang="en-US" dirty="0"/>
          </a:p>
          <a:p>
            <a:r>
              <a:rPr lang="en-US" dirty="0"/>
              <a:t>As John said earlier, we manage about 18 codes and its not possible to give attention to each code each year.</a:t>
            </a:r>
          </a:p>
          <a:p>
            <a:endParaRPr lang="en-US" dirty="0"/>
          </a:p>
          <a:p>
            <a:r>
              <a:rPr lang="en-US" dirty="0"/>
              <a:t>As such, we alternate what we present, but it is based on the popularity of the code, if a new version was developed during that year and other factors.</a:t>
            </a:r>
          </a:p>
          <a:p>
            <a:endParaRPr lang="en-US" dirty="0"/>
          </a:p>
          <a:p>
            <a:r>
              <a:rPr lang="en-US" dirty="0"/>
              <a:t>As Kim said in her opening talk, this year we concentrate on RASCAL and RESRAD</a:t>
            </a:r>
          </a:p>
          <a:p>
            <a:endParaRPr lang="en-US" dirty="0"/>
          </a:p>
          <a:p>
            <a:r>
              <a:rPr lang="en-US" dirty="0"/>
              <a:t>.and an Internal and External Dosimetry Meeting.</a:t>
            </a:r>
          </a:p>
          <a:p>
            <a:endParaRPr lang="en-US" dirty="0"/>
          </a:p>
          <a:p>
            <a:r>
              <a:rPr lang="en-US" dirty="0"/>
              <a:t>Make sure you mention the CHP credit</a:t>
            </a:r>
          </a:p>
          <a:p>
            <a:endParaRPr lang="en-US" dirty="0"/>
          </a:p>
          <a:p>
            <a:r>
              <a:rPr lang="en-US" dirty="0"/>
              <a:t>Next slide please.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4095739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493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26, 2023</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3" name="Picture 2">
            <a:extLst>
              <a:ext uri="{FF2B5EF4-FFF2-40B4-BE49-F238E27FC236}">
                <a16:creationId xmlns:a16="http://schemas.microsoft.com/office/drawing/2014/main" id="{089903FA-5B71-6024-8152-FAF02172CB0B}"/>
              </a:ext>
            </a:extLst>
          </p:cNvPr>
          <p:cNvPicPr>
            <a:picLocks noChangeAspect="1"/>
          </p:cNvPicPr>
          <p:nvPr userDrawn="1"/>
        </p:nvPicPr>
        <p:blipFill>
          <a:blip r:embed="rId3"/>
          <a:srcRect/>
          <a:stretch/>
        </p:blipFill>
        <p:spPr>
          <a:xfrm>
            <a:off x="4630386" y="375620"/>
            <a:ext cx="1116379" cy="957880"/>
          </a:xfrm>
          <a:prstGeom prst="rect">
            <a:avLst/>
          </a:prstGeom>
        </p:spPr>
      </p:pic>
      <p:pic>
        <p:nvPicPr>
          <p:cNvPr id="4" name="Picture 3">
            <a:extLst>
              <a:ext uri="{FF2B5EF4-FFF2-40B4-BE49-F238E27FC236}">
                <a16:creationId xmlns:a16="http://schemas.microsoft.com/office/drawing/2014/main" id="{F733B8D2-774D-27F7-BF1A-D1AA87B7685C}"/>
              </a:ext>
            </a:extLst>
          </p:cNvPr>
          <p:cNvPicPr>
            <a:picLocks noChangeAspect="1"/>
          </p:cNvPicPr>
          <p:nvPr userDrawn="1"/>
        </p:nvPicPr>
        <p:blipFill>
          <a:blip r:embed="rId4"/>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866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p:cNvSpPr txBox="1"/>
          <p:nvPr userDrawn="1"/>
        </p:nvSpPr>
        <p:spPr>
          <a:xfrm>
            <a:off x="731520" y="7541595"/>
            <a:ext cx="731520" cy="424732"/>
          </a:xfrm>
          <a:prstGeom prst="rect">
            <a:avLst/>
          </a:prstGeom>
          <a:noFill/>
        </p:spPr>
        <p:txBody>
          <a:bodyPr wrap="square" rtlCol="0">
            <a:spAutoFit/>
          </a:bodyPr>
          <a:lstStyle/>
          <a:p>
            <a:fld id="{738F8F1C-7271-45D0-A165-EE4ECB3F0B2B}" type="slidenum">
              <a:rPr lang="en-US" sz="2160" smtClean="0"/>
              <a:t>‹#›</a:t>
            </a:fld>
            <a:endParaRPr lang="en-US" sz="2160"/>
          </a:p>
        </p:txBody>
      </p:sp>
    </p:spTree>
    <p:extLst>
      <p:ext uri="{BB962C8B-B14F-4D97-AF65-F5344CB8AC3E}">
        <p14:creationId xmlns:p14="http://schemas.microsoft.com/office/powerpoint/2010/main" val="160910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a:extLst>
              <a:ext uri="{FF2B5EF4-FFF2-40B4-BE49-F238E27FC236}">
                <a16:creationId xmlns:a16="http://schemas.microsoft.com/office/drawing/2014/main" id="{AE3A9ADD-DEF3-1BDD-CA9F-601B4E7AE0A1}"/>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29AB2440-EBC5-83AA-7334-8C8F2E10A97F}"/>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6" name="Picture 5">
            <a:extLst>
              <a:ext uri="{FF2B5EF4-FFF2-40B4-BE49-F238E27FC236}">
                <a16:creationId xmlns:a16="http://schemas.microsoft.com/office/drawing/2014/main" id="{2AD5B40E-9FAC-7154-6534-24ADECCE7B0F}"/>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AE6CC790-77B7-3A92-3F95-EB0A0510C19E}"/>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2" name="Picture 1">
            <a:extLst>
              <a:ext uri="{FF2B5EF4-FFF2-40B4-BE49-F238E27FC236}">
                <a16:creationId xmlns:a16="http://schemas.microsoft.com/office/drawing/2014/main" id="{292DE5B0-FFA0-2DF3-ED40-0A9EAB782926}"/>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3" name="Picture 2">
            <a:extLst>
              <a:ext uri="{FF2B5EF4-FFF2-40B4-BE49-F238E27FC236}">
                <a16:creationId xmlns:a16="http://schemas.microsoft.com/office/drawing/2014/main" id="{BE095627-7E5A-075F-6B9D-3CDD5BF723C1}"/>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1" name="Picture 10">
            <a:extLst>
              <a:ext uri="{FF2B5EF4-FFF2-40B4-BE49-F238E27FC236}">
                <a16:creationId xmlns:a16="http://schemas.microsoft.com/office/drawing/2014/main" id="{A15F3154-95ED-4C46-DB26-4F4DB6229244}"/>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17" name="Picture 16">
            <a:extLst>
              <a:ext uri="{FF2B5EF4-FFF2-40B4-BE49-F238E27FC236}">
                <a16:creationId xmlns:a16="http://schemas.microsoft.com/office/drawing/2014/main" id="{57E0A227-8E4A-807B-5C98-10708B86790D}"/>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5" name="Picture 4">
            <a:extLst>
              <a:ext uri="{FF2B5EF4-FFF2-40B4-BE49-F238E27FC236}">
                <a16:creationId xmlns:a16="http://schemas.microsoft.com/office/drawing/2014/main" id="{0F341EF2-D61E-A6D9-94BE-D8A1E398CF53}"/>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BD366EA6-27F7-378C-533C-E618E60D47AF}"/>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5" name="Picture 4">
            <a:extLst>
              <a:ext uri="{FF2B5EF4-FFF2-40B4-BE49-F238E27FC236}">
                <a16:creationId xmlns:a16="http://schemas.microsoft.com/office/drawing/2014/main" id="{90A166B3-25B3-62A4-6D1F-4EF09A96C4F0}"/>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3DC9BFD0-9586-9411-B09D-D3ED1CB19169}"/>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493064"/>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2" name="Picture 1">
            <a:extLst>
              <a:ext uri="{FF2B5EF4-FFF2-40B4-BE49-F238E27FC236}">
                <a16:creationId xmlns:a16="http://schemas.microsoft.com/office/drawing/2014/main" id="{F73FD8B6-E5FF-9AD4-5BD9-7C32A4603B5D}"/>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3" name="Picture 2">
            <a:extLst>
              <a:ext uri="{FF2B5EF4-FFF2-40B4-BE49-F238E27FC236}">
                <a16:creationId xmlns:a16="http://schemas.microsoft.com/office/drawing/2014/main" id="{418ED97A-FB56-9ED4-7FCD-940F19A0AAB2}"/>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2743200"/>
            <a:ext cx="4572000" cy="1828800"/>
          </a:xfrm>
        </p:spPr>
        <p:txBody>
          <a:bodyPr/>
          <a:lstStyle/>
          <a:p>
            <a:r>
              <a:rPr lang="en-US" dirty="0"/>
              <a:t>Thursday Primer:</a:t>
            </a:r>
            <a:br>
              <a:rPr lang="en-US" dirty="0"/>
            </a:br>
            <a:r>
              <a:rPr lang="en-US" dirty="0"/>
              <a:t>Status of NRC Vet Activities</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dirty="0"/>
              <a:t>Rigel Flora</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5983356"/>
            <a:ext cx="4572000" cy="274320"/>
          </a:xfrm>
        </p:spPr>
        <p:txBody>
          <a:bodyPr/>
          <a:lstStyle/>
          <a:p>
            <a:r>
              <a:rPr lang="en-US" dirty="0"/>
              <a:t>Health Physicist</a:t>
            </a:r>
          </a:p>
        </p:txBody>
      </p:sp>
      <p:sp>
        <p:nvSpPr>
          <p:cNvPr id="2" name="TextBox 1">
            <a:extLst>
              <a:ext uri="{FF2B5EF4-FFF2-40B4-BE49-F238E27FC236}">
                <a16:creationId xmlns:a16="http://schemas.microsoft.com/office/drawing/2014/main" id="{A428D170-B3DB-1A3F-09C3-0DAF447C84C8}"/>
              </a:ext>
            </a:extLst>
          </p:cNvPr>
          <p:cNvSpPr txBox="1"/>
          <p:nvPr/>
        </p:nvSpPr>
        <p:spPr>
          <a:xfrm>
            <a:off x="1371600" y="7031427"/>
            <a:ext cx="4572000" cy="738664"/>
          </a:xfrm>
          <a:prstGeom prst="rect">
            <a:avLst/>
          </a:prstGeom>
          <a:noFill/>
        </p:spPr>
        <p:txBody>
          <a:bodyPr wrap="square" lIns="0" tIns="0" rIns="0" bIns="0" rtlCol="0">
            <a:spAutoFit/>
          </a:bodyPr>
          <a:lstStyle/>
          <a:p>
            <a:pPr algn="r"/>
            <a:r>
              <a:rPr lang="en-US" sz="1600" b="1" i="0" dirty="0">
                <a:solidFill>
                  <a:srgbClr val="493064"/>
                </a:solidFill>
                <a:effectLst/>
              </a:rPr>
              <a:t>2023 Fall RAMP Users’ Group Meeting</a:t>
            </a:r>
            <a:br>
              <a:rPr lang="en-US" sz="1600" dirty="0">
                <a:solidFill>
                  <a:srgbClr val="493064"/>
                </a:solidFill>
              </a:rPr>
            </a:br>
            <a:r>
              <a:rPr lang="en-US" sz="1600" b="0" i="0" dirty="0">
                <a:solidFill>
                  <a:srgbClr val="493064"/>
                </a:solidFill>
                <a:effectLst/>
              </a:rPr>
              <a:t>October 23–27, 2023</a:t>
            </a:r>
            <a:br>
              <a:rPr lang="en-US" sz="1600" dirty="0">
                <a:solidFill>
                  <a:srgbClr val="493064"/>
                </a:solidFill>
              </a:rPr>
            </a:br>
            <a:r>
              <a:rPr lang="en-US" sz="1600" b="0" i="0" dirty="0">
                <a:solidFill>
                  <a:srgbClr val="493064"/>
                </a:solidFill>
                <a:effectLst/>
              </a:rPr>
              <a:t>Rockville, MD</a:t>
            </a:r>
            <a:endParaRPr lang="en-US" sz="1600" dirty="0">
              <a:solidFill>
                <a:srgbClr val="493064"/>
              </a:solidFill>
            </a:endParaRPr>
          </a:p>
        </p:txBody>
      </p:sp>
      <p:pic>
        <p:nvPicPr>
          <p:cNvPr id="7" name="Picture 6">
            <a:extLst>
              <a:ext uri="{FF2B5EF4-FFF2-40B4-BE49-F238E27FC236}">
                <a16:creationId xmlns:a16="http://schemas.microsoft.com/office/drawing/2014/main" id="{FB154379-5DAD-DDD3-8DCF-051C2349D5F2}"/>
              </a:ext>
            </a:extLst>
          </p:cNvPr>
          <p:cNvPicPr>
            <a:picLocks noChangeAspect="1"/>
          </p:cNvPicPr>
          <p:nvPr/>
        </p:nvPicPr>
        <p:blipFill rotWithShape="1">
          <a:blip r:embed="rId3"/>
          <a:srcRect l="3321" t="4064" r="3632" b="22696"/>
          <a:stretch/>
        </p:blipFill>
        <p:spPr>
          <a:xfrm>
            <a:off x="10038856" y="291829"/>
            <a:ext cx="3219944" cy="3326859"/>
          </a:xfrm>
          <a:prstGeom prst="flowChartConnector">
            <a:avLst/>
          </a:prstGeom>
        </p:spPr>
      </p:pic>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376569"/>
            <a:ext cx="9715502" cy="763325"/>
          </a:xfrm>
        </p:spPr>
        <p:txBody>
          <a:bodyPr/>
          <a:lstStyle/>
          <a:p>
            <a:r>
              <a:rPr lang="en-US" dirty="0"/>
              <a:t>Internal Pathways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217294" y="2743200"/>
            <a:ext cx="12777002" cy="4914900"/>
          </a:xfrm>
        </p:spPr>
        <p:txBody>
          <a:bodyPr/>
          <a:lstStyle/>
          <a:p>
            <a:r>
              <a:rPr lang="en-US" sz="2400" dirty="0"/>
              <a:t>There are several pathways for radionuclides used in veterinary procedures to become internalized in the human body. </a:t>
            </a:r>
          </a:p>
          <a:p>
            <a:pPr lvl="1">
              <a:buFont typeface="Arial" panose="020B0604020202020204" pitchFamily="34" charset="0"/>
              <a:buChar char="•"/>
            </a:pPr>
            <a:r>
              <a:rPr lang="en-US" sz="2000" dirty="0"/>
              <a:t>Saliva – animal licking the owner’s hands or face.</a:t>
            </a:r>
          </a:p>
          <a:p>
            <a:pPr lvl="1">
              <a:buFont typeface="Arial" panose="020B0604020202020204" pitchFamily="34" charset="0"/>
              <a:buChar char="•"/>
            </a:pPr>
            <a:r>
              <a:rPr lang="en-US" sz="2000" dirty="0"/>
              <a:t>Inhalation – primarily a concern for cat owners, particulates from cat litter can become airborne during use. </a:t>
            </a:r>
          </a:p>
          <a:p>
            <a:pPr lvl="1">
              <a:buFont typeface="Arial" panose="020B0604020202020204" pitchFamily="34" charset="0"/>
              <a:buChar char="•"/>
            </a:pPr>
            <a:r>
              <a:rPr lang="en-US" sz="2000" dirty="0"/>
              <a:t>Direct transfer from animal surface – due to grooming habits of certain animals’ radionuclides are transferred from saliva to the exterior of the animal. This opens several different routes for internalization, primarily through hand to mouth contact after petting the animal.</a:t>
            </a:r>
          </a:p>
          <a:p>
            <a:r>
              <a:rPr lang="en-US" sz="2400" dirty="0"/>
              <a:t>For each pathway, the maximum initial administration activity was assumed as well as the largest removeable fraction which could be found in literature. </a:t>
            </a:r>
          </a:p>
          <a:p>
            <a:r>
              <a:rPr lang="en-US" sz="2400" dirty="0"/>
              <a:t>Both assumptions were made to increase conservatism and assure that if a pathway did present a dosimetry risk it would become apparent.</a:t>
            </a:r>
          </a:p>
        </p:txBody>
      </p:sp>
    </p:spTree>
    <p:extLst>
      <p:ext uri="{BB962C8B-B14F-4D97-AF65-F5344CB8AC3E}">
        <p14:creationId xmlns:p14="http://schemas.microsoft.com/office/powerpoint/2010/main" val="2162845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376569"/>
            <a:ext cx="9715502" cy="763325"/>
          </a:xfrm>
        </p:spPr>
        <p:txBody>
          <a:bodyPr/>
          <a:lstStyle/>
          <a:p>
            <a:r>
              <a:rPr lang="en-US" dirty="0"/>
              <a:t>Geometry for MCNP Simulations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217294" y="2743200"/>
            <a:ext cx="12777002" cy="4914900"/>
          </a:xfrm>
        </p:spPr>
        <p:txBody>
          <a:bodyPr/>
          <a:lstStyle/>
          <a:p>
            <a:r>
              <a:rPr lang="en-US" dirty="0"/>
              <a:t>Six different geometries were simulated to evaluate maximum potential external dose.</a:t>
            </a:r>
          </a:p>
          <a:p>
            <a:r>
              <a:rPr lang="en-US" dirty="0"/>
              <a:t>Canine/Feline </a:t>
            </a:r>
          </a:p>
          <a:p>
            <a:pPr lvl="1">
              <a:buFont typeface="Arial" panose="020B0604020202020204" pitchFamily="34" charset="0"/>
              <a:buChar char="•"/>
            </a:pPr>
            <a:r>
              <a:rPr lang="en-US" dirty="0"/>
              <a:t>Sleeping near the owner’s head.</a:t>
            </a:r>
          </a:p>
          <a:p>
            <a:pPr lvl="1">
              <a:buFont typeface="Arial" panose="020B0604020202020204" pitchFamily="34" charset="0"/>
              <a:buChar char="•"/>
            </a:pPr>
            <a:r>
              <a:rPr lang="en-US" dirty="0"/>
              <a:t>Laying across the owner’s lap while the human is seated.</a:t>
            </a:r>
          </a:p>
          <a:p>
            <a:pPr lvl="1">
              <a:buFont typeface="Arial" panose="020B0604020202020204" pitchFamily="34" charset="0"/>
              <a:buChar char="•"/>
            </a:pPr>
            <a:r>
              <a:rPr lang="en-US" dirty="0"/>
              <a:t>Animal laying/standing at the owner’s feet.</a:t>
            </a:r>
          </a:p>
          <a:p>
            <a:r>
              <a:rPr lang="en-US" dirty="0"/>
              <a:t>Equine</a:t>
            </a:r>
          </a:p>
          <a:p>
            <a:pPr lvl="1">
              <a:buFont typeface="Arial" panose="020B0604020202020204" pitchFamily="34" charset="0"/>
              <a:buChar char="•"/>
            </a:pPr>
            <a:r>
              <a:rPr lang="en-US" dirty="0"/>
              <a:t>Owner standing and facing the animal within arms reach, designed to simulate activities such as grooming.</a:t>
            </a:r>
          </a:p>
          <a:p>
            <a:pPr lvl="1">
              <a:buFont typeface="Arial" panose="020B0604020202020204" pitchFamily="34" charset="0"/>
              <a:buChar char="•"/>
            </a:pPr>
            <a:r>
              <a:rPr lang="en-US" dirty="0"/>
              <a:t>Owner leading the horse using a standard lead rope distance of one meter. </a:t>
            </a:r>
          </a:p>
          <a:p>
            <a:pPr lvl="1">
              <a:buFont typeface="Arial" panose="020B0604020202020204" pitchFamily="34" charset="0"/>
              <a:buChar char="•"/>
            </a:pPr>
            <a:r>
              <a:rPr lang="en-US" dirty="0"/>
              <a:t>Owner riding the horse.</a:t>
            </a:r>
          </a:p>
        </p:txBody>
      </p:sp>
    </p:spTree>
    <p:extLst>
      <p:ext uri="{BB962C8B-B14F-4D97-AF65-F5344CB8AC3E}">
        <p14:creationId xmlns:p14="http://schemas.microsoft.com/office/powerpoint/2010/main" val="508943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376569"/>
            <a:ext cx="9715502" cy="763325"/>
          </a:xfrm>
        </p:spPr>
        <p:txBody>
          <a:bodyPr/>
          <a:lstStyle/>
          <a:p>
            <a:r>
              <a:rPr lang="en-US" dirty="0"/>
              <a:t>Codes and Methods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217294" y="2743200"/>
            <a:ext cx="12777002" cy="4914900"/>
          </a:xfrm>
        </p:spPr>
        <p:txBody>
          <a:bodyPr/>
          <a:lstStyle/>
          <a:p>
            <a:r>
              <a:rPr lang="en-US" dirty="0"/>
              <a:t>Scenarios in this investigation were created using MCNP and the PIMAL human phantom.</a:t>
            </a:r>
          </a:p>
          <a:p>
            <a:pPr lvl="1">
              <a:buFont typeface="Arial" panose="020B0604020202020204" pitchFamily="34" charset="0"/>
              <a:buChar char="•"/>
            </a:pPr>
            <a:r>
              <a:rPr lang="en-US" dirty="0"/>
              <a:t>PIMAL was selected to aid in the creation and positioning of the human because it allows for manipulation of the human phantom and contains 24 organs which serve to increase the accuracy of the simulations. </a:t>
            </a:r>
          </a:p>
          <a:p>
            <a:r>
              <a:rPr lang="en-US" dirty="0"/>
              <a:t>The animals were created independently within MCNP primarily using </a:t>
            </a:r>
            <a:r>
              <a:rPr lang="en-US" dirty="0" err="1"/>
              <a:t>macrobodies</a:t>
            </a:r>
            <a:r>
              <a:rPr lang="en-US" dirty="0"/>
              <a:t>.</a:t>
            </a:r>
          </a:p>
          <a:p>
            <a:pPr lvl="1">
              <a:buFont typeface="Arial" panose="020B0604020202020204" pitchFamily="34" charset="0"/>
              <a:buChar char="•"/>
            </a:pPr>
            <a:r>
              <a:rPr lang="en-US" dirty="0"/>
              <a:t>Depending on the distribution of the source nuclide, internal structures such as a skeletal system were also included.</a:t>
            </a:r>
          </a:p>
          <a:p>
            <a:pPr lvl="1">
              <a:buFont typeface="Arial" panose="020B0604020202020204" pitchFamily="34" charset="0"/>
              <a:buChar char="•"/>
            </a:pPr>
            <a:r>
              <a:rPr lang="en-US" dirty="0"/>
              <a:t>Standard tissue distribution and animal size was incorporated to assure an anatomically accurate model was created.</a:t>
            </a:r>
          </a:p>
        </p:txBody>
      </p:sp>
    </p:spTree>
    <p:extLst>
      <p:ext uri="{BB962C8B-B14F-4D97-AF65-F5344CB8AC3E}">
        <p14:creationId xmlns:p14="http://schemas.microsoft.com/office/powerpoint/2010/main" val="2970861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1FDA2-94E6-B758-4812-895693BFFBE4}"/>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82B3F5D1-36CA-B881-3877-6557218ABC19}"/>
              </a:ext>
            </a:extLst>
          </p:cNvPr>
          <p:cNvSpPr>
            <a:spLocks noGrp="1"/>
          </p:cNvSpPr>
          <p:nvPr>
            <p:ph type="title"/>
          </p:nvPr>
        </p:nvSpPr>
        <p:spPr/>
        <p:txBody>
          <a:bodyPr/>
          <a:lstStyle/>
          <a:p>
            <a:r>
              <a:rPr lang="en-US" dirty="0"/>
              <a:t>Images Taken from Vis-Ed</a:t>
            </a:r>
          </a:p>
        </p:txBody>
      </p:sp>
      <p:pic>
        <p:nvPicPr>
          <p:cNvPr id="7" name="Picture 6" descr="A close-up of some colored crayons&#10;&#10;Description automatically generated with medium confidence">
            <a:extLst>
              <a:ext uri="{FF2B5EF4-FFF2-40B4-BE49-F238E27FC236}">
                <a16:creationId xmlns:a16="http://schemas.microsoft.com/office/drawing/2014/main" id="{6521B3AA-1F54-2F2D-5441-B0BACD471B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492" y="2607410"/>
            <a:ext cx="2357187" cy="3014780"/>
          </a:xfrm>
          <a:prstGeom prst="rect">
            <a:avLst/>
          </a:prstGeom>
          <a:noFill/>
          <a:ln>
            <a:noFill/>
          </a:ln>
        </p:spPr>
      </p:pic>
      <p:sp>
        <p:nvSpPr>
          <p:cNvPr id="8" name="TextBox 7">
            <a:extLst>
              <a:ext uri="{FF2B5EF4-FFF2-40B4-BE49-F238E27FC236}">
                <a16:creationId xmlns:a16="http://schemas.microsoft.com/office/drawing/2014/main" id="{0FB0E854-033B-8812-0270-8C9E40C7C206}"/>
              </a:ext>
            </a:extLst>
          </p:cNvPr>
          <p:cNvSpPr txBox="1"/>
          <p:nvPr/>
        </p:nvSpPr>
        <p:spPr>
          <a:xfrm>
            <a:off x="2115340" y="5655111"/>
            <a:ext cx="2357187" cy="424732"/>
          </a:xfrm>
          <a:prstGeom prst="rect">
            <a:avLst/>
          </a:prstGeom>
          <a:noFill/>
        </p:spPr>
        <p:txBody>
          <a:bodyPr wrap="square" rtlCol="0">
            <a:spAutoFit/>
          </a:bodyPr>
          <a:lstStyle/>
          <a:p>
            <a:r>
              <a:rPr lang="en-US" dirty="0"/>
              <a:t>Feline in lap</a:t>
            </a:r>
          </a:p>
        </p:txBody>
      </p:sp>
      <p:pic>
        <p:nvPicPr>
          <p:cNvPr id="9" name="Picture 8" descr="Diagram&#10;&#10;Description automatically generated with medium confidence">
            <a:extLst>
              <a:ext uri="{FF2B5EF4-FFF2-40B4-BE49-F238E27FC236}">
                <a16:creationId xmlns:a16="http://schemas.microsoft.com/office/drawing/2014/main" id="{D5B26A5B-A599-0E6F-D331-E237AC7DD2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3909" y="2866877"/>
            <a:ext cx="2832798" cy="2755314"/>
          </a:xfrm>
          <a:prstGeom prst="rect">
            <a:avLst/>
          </a:prstGeom>
          <a:noFill/>
          <a:ln>
            <a:noFill/>
          </a:ln>
        </p:spPr>
      </p:pic>
      <p:sp>
        <p:nvSpPr>
          <p:cNvPr id="10" name="TextBox 9">
            <a:extLst>
              <a:ext uri="{FF2B5EF4-FFF2-40B4-BE49-F238E27FC236}">
                <a16:creationId xmlns:a16="http://schemas.microsoft.com/office/drawing/2014/main" id="{F02C5905-D1C0-1261-ABE8-B1C386EE1A56}"/>
              </a:ext>
            </a:extLst>
          </p:cNvPr>
          <p:cNvSpPr txBox="1"/>
          <p:nvPr/>
        </p:nvSpPr>
        <p:spPr>
          <a:xfrm>
            <a:off x="4825984" y="5622190"/>
            <a:ext cx="2066758" cy="646331"/>
          </a:xfrm>
          <a:prstGeom prst="rect">
            <a:avLst/>
          </a:prstGeom>
          <a:noFill/>
        </p:spPr>
        <p:txBody>
          <a:bodyPr wrap="square" rtlCol="0">
            <a:spAutoFit/>
          </a:bodyPr>
          <a:lstStyle/>
          <a:p>
            <a:r>
              <a:rPr lang="en-US" dirty="0"/>
              <a:t>Standing at horse shoulder</a:t>
            </a:r>
          </a:p>
        </p:txBody>
      </p:sp>
      <p:pic>
        <p:nvPicPr>
          <p:cNvPr id="11" name="Picture 10" descr="A picture containing writing implement, stationary, pen&#10;&#10;Description automatically generated">
            <a:extLst>
              <a:ext uri="{FF2B5EF4-FFF2-40B4-BE49-F238E27FC236}">
                <a16:creationId xmlns:a16="http://schemas.microsoft.com/office/drawing/2014/main" id="{00F66E89-D256-623C-E671-DA8438BCA8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7723" y="3065785"/>
            <a:ext cx="1996440" cy="2556406"/>
          </a:xfrm>
          <a:prstGeom prst="rect">
            <a:avLst/>
          </a:prstGeom>
          <a:noFill/>
          <a:ln>
            <a:noFill/>
          </a:ln>
        </p:spPr>
      </p:pic>
      <p:sp>
        <p:nvSpPr>
          <p:cNvPr id="12" name="TextBox 11">
            <a:extLst>
              <a:ext uri="{FF2B5EF4-FFF2-40B4-BE49-F238E27FC236}">
                <a16:creationId xmlns:a16="http://schemas.microsoft.com/office/drawing/2014/main" id="{53A70F74-C3FF-DC60-FCCD-3AD71091C057}"/>
              </a:ext>
            </a:extLst>
          </p:cNvPr>
          <p:cNvSpPr txBox="1"/>
          <p:nvPr/>
        </p:nvSpPr>
        <p:spPr>
          <a:xfrm>
            <a:off x="7917723" y="5672867"/>
            <a:ext cx="1996440" cy="369332"/>
          </a:xfrm>
          <a:prstGeom prst="rect">
            <a:avLst/>
          </a:prstGeom>
          <a:noFill/>
        </p:spPr>
        <p:txBody>
          <a:bodyPr wrap="square" rtlCol="0">
            <a:spAutoFit/>
          </a:bodyPr>
          <a:lstStyle/>
          <a:p>
            <a:r>
              <a:rPr lang="en-US" dirty="0"/>
              <a:t>Feline at feet</a:t>
            </a:r>
          </a:p>
        </p:txBody>
      </p:sp>
      <p:pic>
        <p:nvPicPr>
          <p:cNvPr id="13" name="Picture 12">
            <a:extLst>
              <a:ext uri="{FF2B5EF4-FFF2-40B4-BE49-F238E27FC236}">
                <a16:creationId xmlns:a16="http://schemas.microsoft.com/office/drawing/2014/main" id="{BC32AD70-08FC-FC1B-8E63-44252FB1D5F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79549" y="3011125"/>
            <a:ext cx="2717698" cy="2611066"/>
          </a:xfrm>
          <a:prstGeom prst="rect">
            <a:avLst/>
          </a:prstGeom>
          <a:noFill/>
          <a:ln>
            <a:noFill/>
          </a:ln>
        </p:spPr>
      </p:pic>
      <p:sp>
        <p:nvSpPr>
          <p:cNvPr id="14" name="TextBox 13">
            <a:extLst>
              <a:ext uri="{FF2B5EF4-FFF2-40B4-BE49-F238E27FC236}">
                <a16:creationId xmlns:a16="http://schemas.microsoft.com/office/drawing/2014/main" id="{2FB80298-982B-B554-633F-E8F401FA40A9}"/>
              </a:ext>
            </a:extLst>
          </p:cNvPr>
          <p:cNvSpPr txBox="1"/>
          <p:nvPr/>
        </p:nvSpPr>
        <p:spPr>
          <a:xfrm>
            <a:off x="10621077" y="5649889"/>
            <a:ext cx="2762250" cy="369332"/>
          </a:xfrm>
          <a:prstGeom prst="rect">
            <a:avLst/>
          </a:prstGeom>
          <a:noFill/>
        </p:spPr>
        <p:txBody>
          <a:bodyPr wrap="square" rtlCol="0">
            <a:spAutoFit/>
          </a:bodyPr>
          <a:lstStyle/>
          <a:p>
            <a:r>
              <a:rPr lang="en-US" dirty="0"/>
              <a:t>Riding the horse</a:t>
            </a:r>
          </a:p>
        </p:txBody>
      </p:sp>
    </p:spTree>
    <p:extLst>
      <p:ext uri="{BB962C8B-B14F-4D97-AF65-F5344CB8AC3E}">
        <p14:creationId xmlns:p14="http://schemas.microsoft.com/office/powerpoint/2010/main" val="1073880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1FDA2-94E6-B758-4812-895693BFFBE4}"/>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82B3F5D1-36CA-B881-3877-6557218ABC19}"/>
              </a:ext>
            </a:extLst>
          </p:cNvPr>
          <p:cNvSpPr>
            <a:spLocks noGrp="1"/>
          </p:cNvSpPr>
          <p:nvPr>
            <p:ph type="title"/>
          </p:nvPr>
        </p:nvSpPr>
        <p:spPr/>
        <p:txBody>
          <a:bodyPr/>
          <a:lstStyle/>
          <a:p>
            <a:r>
              <a:rPr lang="en-US" dirty="0"/>
              <a:t>Feline Results</a:t>
            </a:r>
          </a:p>
        </p:txBody>
      </p:sp>
      <p:sp>
        <p:nvSpPr>
          <p:cNvPr id="5" name="TextBox 4">
            <a:extLst>
              <a:ext uri="{FF2B5EF4-FFF2-40B4-BE49-F238E27FC236}">
                <a16:creationId xmlns:a16="http://schemas.microsoft.com/office/drawing/2014/main" id="{7E7410A9-9177-0DC2-EA8F-FB58D00FF808}"/>
              </a:ext>
            </a:extLst>
          </p:cNvPr>
          <p:cNvSpPr txBox="1"/>
          <p:nvPr/>
        </p:nvSpPr>
        <p:spPr>
          <a:xfrm>
            <a:off x="1211580" y="2125981"/>
            <a:ext cx="7292340" cy="4955203"/>
          </a:xfrm>
          <a:prstGeom prst="rect">
            <a:avLst/>
          </a:prstGeom>
          <a:noFill/>
        </p:spPr>
        <p:txBody>
          <a:bodyPr wrap="square">
            <a:spAutoFit/>
          </a:bodyPr>
          <a:lstStyle/>
          <a:p>
            <a:pPr marL="342900" indent="-342900">
              <a:buFont typeface="Arial" panose="020B0604020202020204" pitchFamily="34" charset="0"/>
              <a:buChar char="•"/>
            </a:pPr>
            <a:r>
              <a:rPr lang="en-US" sz="2400" dirty="0"/>
              <a:t>Red indicates values in excess of 0.02 mSv/h or 1 mSv. </a:t>
            </a:r>
          </a:p>
          <a:p>
            <a:pPr marL="342900" indent="-342900">
              <a:buFont typeface="Arial" panose="020B0604020202020204" pitchFamily="34" charset="0"/>
              <a:buChar char="•"/>
            </a:pPr>
            <a:r>
              <a:rPr lang="en-US" sz="2400" dirty="0"/>
              <a:t>Assuming 100% occupancy factor and a maximum administered activity.</a:t>
            </a:r>
          </a:p>
          <a:p>
            <a:pPr marL="342900" indent="-342900">
              <a:buFont typeface="Arial" panose="020B0604020202020204" pitchFamily="34" charset="0"/>
              <a:buChar char="•"/>
            </a:pPr>
            <a:r>
              <a:rPr lang="en-US" sz="2400" dirty="0"/>
              <a:t>Hold period was not accounted for in the table results.</a:t>
            </a:r>
          </a:p>
          <a:p>
            <a:pPr marL="891540" lvl="1" indent="-342900">
              <a:buFont typeface="Arial" panose="020B0604020202020204" pitchFamily="34" charset="0"/>
              <a:buChar char="•"/>
            </a:pPr>
            <a:r>
              <a:rPr lang="en-US" sz="2000" dirty="0"/>
              <a:t>It is common for some procedures to require a hold period at the veterinary office to allow the radionuclide to decay</a:t>
            </a:r>
          </a:p>
          <a:p>
            <a:pPr marL="891540" lvl="1" indent="-342900">
              <a:buFont typeface="Arial" panose="020B0604020202020204" pitchFamily="34" charset="0"/>
              <a:buChar char="•"/>
            </a:pPr>
            <a:r>
              <a:rPr lang="en-US" sz="2000" dirty="0"/>
              <a:t>In this case the I-131 treatments require a 4-8 day hold depending on amount administered.</a:t>
            </a:r>
          </a:p>
          <a:p>
            <a:pPr marL="342900" indent="-342900">
              <a:buFont typeface="Arial" panose="020B0604020202020204" pitchFamily="34" charset="0"/>
              <a:buChar char="•"/>
            </a:pPr>
            <a:r>
              <a:rPr lang="en-US" sz="2400" dirty="0"/>
              <a:t>Assumptions make it very easy to scale the results utilizing occupancy factor or radiological decay.</a:t>
            </a:r>
          </a:p>
        </p:txBody>
      </p:sp>
      <p:graphicFrame>
        <p:nvGraphicFramePr>
          <p:cNvPr id="6" name="Table 5">
            <a:extLst>
              <a:ext uri="{FF2B5EF4-FFF2-40B4-BE49-F238E27FC236}">
                <a16:creationId xmlns:a16="http://schemas.microsoft.com/office/drawing/2014/main" id="{63ADFEEC-711F-62A5-CE7A-C9EEA3C1CA07}"/>
              </a:ext>
            </a:extLst>
          </p:cNvPr>
          <p:cNvGraphicFramePr>
            <a:graphicFrameLocks noGrp="1"/>
          </p:cNvGraphicFramePr>
          <p:nvPr>
            <p:extLst>
              <p:ext uri="{D42A27DB-BD31-4B8C-83A1-F6EECF244321}">
                <p14:modId xmlns:p14="http://schemas.microsoft.com/office/powerpoint/2010/main" val="3123645965"/>
              </p:ext>
            </p:extLst>
          </p:nvPr>
        </p:nvGraphicFramePr>
        <p:xfrm>
          <a:off x="8791858" y="1632184"/>
          <a:ext cx="4999263" cy="5618924"/>
        </p:xfrm>
        <a:graphic>
          <a:graphicData uri="http://schemas.openxmlformats.org/drawingml/2006/table">
            <a:tbl>
              <a:tblPr firstRow="1" firstCol="1" bandRow="1"/>
              <a:tblGrid>
                <a:gridCol w="1251555">
                  <a:extLst>
                    <a:ext uri="{9D8B030D-6E8A-4147-A177-3AD203B41FA5}">
                      <a16:colId xmlns:a16="http://schemas.microsoft.com/office/drawing/2014/main" val="808472187"/>
                    </a:ext>
                  </a:extLst>
                </a:gridCol>
                <a:gridCol w="1052361">
                  <a:extLst>
                    <a:ext uri="{9D8B030D-6E8A-4147-A177-3AD203B41FA5}">
                      <a16:colId xmlns:a16="http://schemas.microsoft.com/office/drawing/2014/main" val="1562797620"/>
                    </a:ext>
                  </a:extLst>
                </a:gridCol>
                <a:gridCol w="1409006">
                  <a:extLst>
                    <a:ext uri="{9D8B030D-6E8A-4147-A177-3AD203B41FA5}">
                      <a16:colId xmlns:a16="http://schemas.microsoft.com/office/drawing/2014/main" val="1129128547"/>
                    </a:ext>
                  </a:extLst>
                </a:gridCol>
                <a:gridCol w="1286341">
                  <a:extLst>
                    <a:ext uri="{9D8B030D-6E8A-4147-A177-3AD203B41FA5}">
                      <a16:colId xmlns:a16="http://schemas.microsoft.com/office/drawing/2014/main" val="415392509"/>
                    </a:ext>
                  </a:extLst>
                </a:gridCol>
              </a:tblGrid>
              <a:tr h="418893">
                <a:tc>
                  <a:txBody>
                    <a:bodyPr/>
                    <a:lstStyle/>
                    <a:p>
                      <a:pPr marL="0" marR="0" algn="ctr" fontAlgn="ctr">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Arial" panose="020B0604020202020204" pitchFamily="34" charset="0"/>
                        </a:rPr>
                        <a:t>Procedure</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Arial" panose="020B0604020202020204" pitchFamily="34" charset="0"/>
                        </a:rPr>
                        <a:t>Tc-99m</a:t>
                      </a:r>
                      <a:endParaRPr lang="en-US" sz="2600" b="0" i="0" u="none" strike="noStrike">
                        <a:effectLst/>
                        <a:latin typeface="Arial" panose="020B0604020202020204" pitchFamily="34" charset="0"/>
                      </a:endParaRPr>
                    </a:p>
                    <a:p>
                      <a:pPr marL="0" marR="0" algn="ctr" fontAlgn="ctr">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Arial" panose="020B0604020202020204" pitchFamily="34" charset="0"/>
                        </a:rPr>
                        <a:t>Full Body</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Arial" panose="020B0604020202020204" pitchFamily="34" charset="0"/>
                        </a:rPr>
                        <a:t>I-131</a:t>
                      </a:r>
                      <a:endParaRPr lang="en-US" sz="2600" b="0" i="0" u="none" strike="noStrike">
                        <a:effectLst/>
                        <a:latin typeface="Arial" panose="020B0604020202020204" pitchFamily="34" charset="0"/>
                      </a:endParaRPr>
                    </a:p>
                    <a:p>
                      <a:pPr marL="0" marR="0" algn="ctr" fontAlgn="ctr">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Arial" panose="020B0604020202020204" pitchFamily="34" charset="0"/>
                        </a:rPr>
                        <a:t>Hyperthyroidism</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Arial" panose="020B0604020202020204" pitchFamily="34" charset="0"/>
                        </a:rPr>
                        <a:t>I-131</a:t>
                      </a:r>
                      <a:endParaRPr lang="en-US" sz="2600" b="0" i="0" u="none" strike="noStrike">
                        <a:effectLst/>
                        <a:latin typeface="Arial" panose="020B0604020202020204" pitchFamily="34" charset="0"/>
                      </a:endParaRPr>
                    </a:p>
                    <a:p>
                      <a:pPr marL="0" marR="0" algn="ctr" fontAlgn="ctr">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Arial" panose="020B0604020202020204" pitchFamily="34" charset="0"/>
                        </a:rPr>
                        <a:t>Thyroid Cancer</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632221"/>
                  </a:ext>
                </a:extLst>
              </a:tr>
              <a:tr h="418893">
                <a:tc>
                  <a:txBody>
                    <a:bodyPr/>
                    <a:lstStyle/>
                    <a:p>
                      <a:pPr marL="0" marR="0" algn="ctr" fontAlgn="ctr">
                        <a:spcBef>
                          <a:spcPts val="0"/>
                        </a:spcBef>
                        <a:spcAft>
                          <a:spcPts val="0"/>
                        </a:spcAft>
                      </a:pPr>
                      <a:r>
                        <a:rPr lang="en-US" sz="1600" b="0" i="0" u="none" strike="noStrike" dirty="0">
                          <a:effectLst/>
                          <a:latin typeface="Calibri" panose="020F0502020204030204" pitchFamily="34" charset="0"/>
                          <a:ea typeface="Calibri" panose="020F0502020204030204" pitchFamily="34" charset="0"/>
                          <a:cs typeface="Arial" panose="020B0604020202020204" pitchFamily="34" charset="0"/>
                        </a:rPr>
                        <a:t>Administration</a:t>
                      </a:r>
                      <a:endParaRPr lang="en-US" sz="2600" b="0" i="0" u="none" strike="noStrike" dirty="0">
                        <a:effectLst/>
                        <a:latin typeface="Arial" panose="020B0604020202020204" pitchFamily="34" charset="0"/>
                      </a:endParaRPr>
                    </a:p>
                    <a:p>
                      <a:pPr marL="0" marR="0" algn="ctr" fontAlgn="ctr">
                        <a:spcBef>
                          <a:spcPts val="0"/>
                        </a:spcBef>
                        <a:spcAft>
                          <a:spcPts val="0"/>
                        </a:spcAft>
                      </a:pPr>
                      <a:r>
                        <a:rPr lang="en-US" sz="1600" b="0" i="0" u="none" strike="noStrike" dirty="0">
                          <a:effectLst/>
                          <a:latin typeface="Calibri" panose="020F0502020204030204" pitchFamily="34" charset="0"/>
                          <a:ea typeface="Calibri" panose="020F0502020204030204" pitchFamily="34" charset="0"/>
                          <a:cs typeface="Arial" panose="020B0604020202020204" pitchFamily="34" charset="0"/>
                        </a:rPr>
                        <a:t>(MBq)</a:t>
                      </a:r>
                      <a:endParaRPr lang="en-US" sz="2600" b="0" i="0" u="none" strike="noStrike" dirty="0">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1,110</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148</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1,480</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296702"/>
                  </a:ext>
                </a:extLst>
              </a:tr>
              <a:tr h="324737">
                <a:tc gridSpan="4">
                  <a:txBody>
                    <a:bodyPr/>
                    <a:lstStyle/>
                    <a:p>
                      <a:pPr marL="0" marR="0" algn="l" fontAlgn="ctr">
                        <a:spcBef>
                          <a:spcPts val="0"/>
                        </a:spcBef>
                        <a:spcAft>
                          <a:spcPts val="0"/>
                        </a:spcAft>
                      </a:pPr>
                      <a:r>
                        <a:rPr lang="en-US" sz="16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Feline at Owner’s Head</a:t>
                      </a:r>
                      <a:endParaRPr lang="en-US" sz="2600" b="0" i="0" u="none" strike="noStrike">
                        <a:effectLst/>
                        <a:latin typeface="Arial" panose="020B0604020202020204" pitchFamily="34" charset="0"/>
                      </a:endParaRPr>
                    </a:p>
                  </a:txBody>
                  <a:tcPr marL="129988" marR="129988" marT="64994" marB="64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056772"/>
                  </a:ext>
                </a:extLst>
              </a:tr>
              <a:tr h="418893">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0.11</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dirty="0">
                          <a:solidFill>
                            <a:srgbClr val="FF0000"/>
                          </a:solidFill>
                          <a:effectLst/>
                          <a:latin typeface="Calibri" panose="020F0502020204030204" pitchFamily="34" charset="0"/>
                          <a:ea typeface="Calibri" panose="020F0502020204030204" pitchFamily="34" charset="0"/>
                          <a:cs typeface="Arial" panose="020B0604020202020204" pitchFamily="34" charset="0"/>
                        </a:rPr>
                        <a:t>0.031</a:t>
                      </a:r>
                      <a:endParaRPr lang="en-US" sz="2600" b="0" i="0" u="none" strike="noStrike" dirty="0">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0.31</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77575"/>
                  </a:ext>
                </a:extLst>
              </a:tr>
              <a:tr h="418893">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effectLst/>
                          <a:latin typeface="Calibri" panose="020F0502020204030204" pitchFamily="34" charset="0"/>
                          <a:ea typeface="Calibri" panose="020F0502020204030204" pitchFamily="34" charset="0"/>
                          <a:cs typeface="Arial" panose="020B0604020202020204" pitchFamily="34" charset="0"/>
                        </a:rPr>
                        <a:t>0.75</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2.7</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27</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415890"/>
                  </a:ext>
                </a:extLst>
              </a:tr>
              <a:tr h="324737">
                <a:tc gridSpan="4">
                  <a:txBody>
                    <a:bodyPr/>
                    <a:lstStyle/>
                    <a:p>
                      <a:pPr marL="0" marR="0" algn="l" fontAlgn="ctr">
                        <a:spcBef>
                          <a:spcPts val="0"/>
                        </a:spcBef>
                        <a:spcAft>
                          <a:spcPts val="0"/>
                        </a:spcAft>
                      </a:pPr>
                      <a:r>
                        <a:rPr lang="en-US" sz="16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Feline in Owner’s Lap</a:t>
                      </a:r>
                      <a:endParaRPr lang="en-US" sz="2600" b="0" i="0" u="none" strike="noStrike">
                        <a:effectLst/>
                        <a:latin typeface="Arial" panose="020B0604020202020204" pitchFamily="34" charset="0"/>
                      </a:endParaRPr>
                    </a:p>
                  </a:txBody>
                  <a:tcPr marL="129988" marR="129988" marT="64994" marB="64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8787018"/>
                  </a:ext>
                </a:extLst>
              </a:tr>
              <a:tr h="418893">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0.15</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0.041</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0.42</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106189"/>
                  </a:ext>
                </a:extLst>
              </a:tr>
              <a:tr h="418893">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1.1</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3.6</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36</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43753"/>
                  </a:ext>
                </a:extLst>
              </a:tr>
              <a:tr h="324737">
                <a:tc gridSpan="4">
                  <a:txBody>
                    <a:bodyPr/>
                    <a:lstStyle/>
                    <a:p>
                      <a:pPr marL="0" marR="0" algn="l" fontAlgn="ctr">
                        <a:spcBef>
                          <a:spcPts val="0"/>
                        </a:spcBef>
                        <a:spcAft>
                          <a:spcPts val="0"/>
                        </a:spcAft>
                      </a:pPr>
                      <a:r>
                        <a:rPr lang="en-US" sz="16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Feline at Owner’s Feet</a:t>
                      </a:r>
                      <a:endParaRPr lang="en-US" sz="2600" b="0" i="0" u="none" strike="noStrike">
                        <a:effectLst/>
                        <a:latin typeface="Arial" panose="020B0604020202020204" pitchFamily="34" charset="0"/>
                      </a:endParaRPr>
                    </a:p>
                  </a:txBody>
                  <a:tcPr marL="129988" marR="129988" marT="64994" marB="64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6432156"/>
                  </a:ext>
                </a:extLst>
              </a:tr>
              <a:tr h="418893">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effectLst/>
                          <a:latin typeface="Calibri" panose="020F0502020204030204" pitchFamily="34" charset="0"/>
                          <a:ea typeface="Calibri" panose="020F0502020204030204" pitchFamily="34" charset="0"/>
                          <a:cs typeface="Arial" panose="020B0604020202020204" pitchFamily="34" charset="0"/>
                        </a:rPr>
                        <a:t>0.0083</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effectLst/>
                          <a:latin typeface="Calibri" panose="020F0502020204030204" pitchFamily="34" charset="0"/>
                          <a:ea typeface="Calibri" panose="020F0502020204030204" pitchFamily="34" charset="0"/>
                          <a:cs typeface="Arial" panose="020B0604020202020204" pitchFamily="34" charset="0"/>
                        </a:rPr>
                        <a:t>0.0019</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effectLst/>
                          <a:latin typeface="Calibri" panose="020F0502020204030204" pitchFamily="34" charset="0"/>
                          <a:ea typeface="Calibri" panose="020F0502020204030204" pitchFamily="34" charset="0"/>
                          <a:cs typeface="Arial" panose="020B0604020202020204" pitchFamily="34" charset="0"/>
                        </a:rPr>
                        <a:t>0.019</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090430"/>
                  </a:ext>
                </a:extLst>
              </a:tr>
              <a:tr h="418893">
                <a:tc>
                  <a:txBody>
                    <a:bodyPr/>
                    <a:lstStyle/>
                    <a:p>
                      <a:pPr marL="0" marR="0" algn="ctr" fontAlgn="ctr">
                        <a:spcBef>
                          <a:spcPts val="0"/>
                        </a:spcBef>
                        <a:spcAft>
                          <a:spcPts val="0"/>
                        </a:spcAft>
                      </a:pPr>
                      <a:r>
                        <a:rPr lang="en-US" sz="1600" b="0" i="0" u="none" strike="noStrike" dirty="0">
                          <a:effectLst/>
                          <a:latin typeface="Calibri" panose="020F0502020204030204" pitchFamily="34" charset="0"/>
                          <a:ea typeface="Calibri" panose="020F0502020204030204" pitchFamily="34" charset="0"/>
                          <a:cs typeface="Arial" panose="020B0604020202020204" pitchFamily="34" charset="0"/>
                        </a:rPr>
                        <a:t>Total Dose (mSv)</a:t>
                      </a:r>
                      <a:endParaRPr lang="en-US" sz="2600" b="0" i="0" u="none" strike="noStrike" dirty="0">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a:effectLst/>
                          <a:latin typeface="Calibri" panose="020F0502020204030204" pitchFamily="34" charset="0"/>
                          <a:ea typeface="Calibri" panose="020F0502020204030204" pitchFamily="34" charset="0"/>
                          <a:cs typeface="Arial" panose="020B0604020202020204" pitchFamily="34" charset="0"/>
                        </a:rPr>
                        <a:t>0.058</a:t>
                      </a:r>
                      <a:endParaRPr lang="en-US" sz="2600" b="0" i="0" u="none" strike="noStrike">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dirty="0">
                          <a:effectLst/>
                          <a:latin typeface="Calibri" panose="020F0502020204030204" pitchFamily="34" charset="0"/>
                          <a:ea typeface="Calibri" panose="020F0502020204030204" pitchFamily="34" charset="0"/>
                          <a:cs typeface="Arial" panose="020B0604020202020204" pitchFamily="34" charset="0"/>
                        </a:rPr>
                        <a:t>0.17</a:t>
                      </a:r>
                      <a:endParaRPr lang="en-US" sz="2600" b="0" i="0" u="none" strike="noStrike" dirty="0">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700" b="0" i="0" u="none" strike="noStrike" dirty="0">
                          <a:solidFill>
                            <a:srgbClr val="FF0000"/>
                          </a:solidFill>
                          <a:effectLst/>
                          <a:latin typeface="Calibri" panose="020F0502020204030204" pitchFamily="34" charset="0"/>
                          <a:ea typeface="Calibri" panose="020F0502020204030204" pitchFamily="34" charset="0"/>
                          <a:cs typeface="Arial" panose="020B0604020202020204" pitchFamily="34" charset="0"/>
                        </a:rPr>
                        <a:t>1.7</a:t>
                      </a:r>
                      <a:endParaRPr lang="en-US" sz="2600" b="0" i="0" u="none" strike="noStrike" dirty="0">
                        <a:effectLst/>
                        <a:latin typeface="Arial" panose="020B0604020202020204" pitchFamily="34" charset="0"/>
                      </a:endParaRPr>
                    </a:p>
                  </a:txBody>
                  <a:tcPr marL="97491" marR="97491" marT="13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042585"/>
                  </a:ext>
                </a:extLst>
              </a:tr>
            </a:tbl>
          </a:graphicData>
        </a:graphic>
      </p:graphicFrame>
    </p:spTree>
    <p:extLst>
      <p:ext uri="{BB962C8B-B14F-4D97-AF65-F5344CB8AC3E}">
        <p14:creationId xmlns:p14="http://schemas.microsoft.com/office/powerpoint/2010/main" val="1147032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1FDA2-94E6-B758-4812-895693BFFBE4}"/>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82B3F5D1-36CA-B881-3877-6557218ABC19}"/>
              </a:ext>
            </a:extLst>
          </p:cNvPr>
          <p:cNvSpPr>
            <a:spLocks noGrp="1"/>
          </p:cNvSpPr>
          <p:nvPr>
            <p:ph type="title"/>
          </p:nvPr>
        </p:nvSpPr>
        <p:spPr/>
        <p:txBody>
          <a:bodyPr/>
          <a:lstStyle/>
          <a:p>
            <a:r>
              <a:rPr lang="en-US" dirty="0"/>
              <a:t>Canine Results</a:t>
            </a:r>
          </a:p>
        </p:txBody>
      </p:sp>
      <p:graphicFrame>
        <p:nvGraphicFramePr>
          <p:cNvPr id="4" name="Content Placeholder 6">
            <a:extLst>
              <a:ext uri="{FF2B5EF4-FFF2-40B4-BE49-F238E27FC236}">
                <a16:creationId xmlns:a16="http://schemas.microsoft.com/office/drawing/2014/main" id="{AB2BCA6F-3EA5-4230-B7DB-7B043621B9C4}"/>
              </a:ext>
            </a:extLst>
          </p:cNvPr>
          <p:cNvGraphicFramePr>
            <a:graphicFrameLocks/>
          </p:cNvGraphicFramePr>
          <p:nvPr>
            <p:extLst>
              <p:ext uri="{D42A27DB-BD31-4B8C-83A1-F6EECF244321}">
                <p14:modId xmlns:p14="http://schemas.microsoft.com/office/powerpoint/2010/main" val="3290581187"/>
              </p:ext>
            </p:extLst>
          </p:nvPr>
        </p:nvGraphicFramePr>
        <p:xfrm>
          <a:off x="1468921" y="2016758"/>
          <a:ext cx="12525375" cy="5455287"/>
        </p:xfrm>
        <a:graphic>
          <a:graphicData uri="http://schemas.openxmlformats.org/drawingml/2006/table">
            <a:tbl>
              <a:tblPr firstRow="1" firstCol="1" bandRow="1"/>
              <a:tblGrid>
                <a:gridCol w="2521109">
                  <a:extLst>
                    <a:ext uri="{9D8B030D-6E8A-4147-A177-3AD203B41FA5}">
                      <a16:colId xmlns:a16="http://schemas.microsoft.com/office/drawing/2014/main" val="1183030163"/>
                    </a:ext>
                  </a:extLst>
                </a:gridCol>
                <a:gridCol w="1654068">
                  <a:extLst>
                    <a:ext uri="{9D8B030D-6E8A-4147-A177-3AD203B41FA5}">
                      <a16:colId xmlns:a16="http://schemas.microsoft.com/office/drawing/2014/main" val="2346360828"/>
                    </a:ext>
                  </a:extLst>
                </a:gridCol>
                <a:gridCol w="2025655">
                  <a:extLst>
                    <a:ext uri="{9D8B030D-6E8A-4147-A177-3AD203B41FA5}">
                      <a16:colId xmlns:a16="http://schemas.microsoft.com/office/drawing/2014/main" val="2344118175"/>
                    </a:ext>
                  </a:extLst>
                </a:gridCol>
                <a:gridCol w="2067822">
                  <a:extLst>
                    <a:ext uri="{9D8B030D-6E8A-4147-A177-3AD203B41FA5}">
                      <a16:colId xmlns:a16="http://schemas.microsoft.com/office/drawing/2014/main" val="3788940503"/>
                    </a:ext>
                  </a:extLst>
                </a:gridCol>
                <a:gridCol w="1261608">
                  <a:extLst>
                    <a:ext uri="{9D8B030D-6E8A-4147-A177-3AD203B41FA5}">
                      <a16:colId xmlns:a16="http://schemas.microsoft.com/office/drawing/2014/main" val="4052075163"/>
                    </a:ext>
                  </a:extLst>
                </a:gridCol>
                <a:gridCol w="1358373">
                  <a:extLst>
                    <a:ext uri="{9D8B030D-6E8A-4147-A177-3AD203B41FA5}">
                      <a16:colId xmlns:a16="http://schemas.microsoft.com/office/drawing/2014/main" val="3697192820"/>
                    </a:ext>
                  </a:extLst>
                </a:gridCol>
                <a:gridCol w="554430">
                  <a:extLst>
                    <a:ext uri="{9D8B030D-6E8A-4147-A177-3AD203B41FA5}">
                      <a16:colId xmlns:a16="http://schemas.microsoft.com/office/drawing/2014/main" val="3107647394"/>
                    </a:ext>
                  </a:extLst>
                </a:gridCol>
                <a:gridCol w="1082310">
                  <a:extLst>
                    <a:ext uri="{9D8B030D-6E8A-4147-A177-3AD203B41FA5}">
                      <a16:colId xmlns:a16="http://schemas.microsoft.com/office/drawing/2014/main" val="1408099129"/>
                    </a:ext>
                  </a:extLst>
                </a:gridCol>
              </a:tblGrid>
              <a:tr h="702640">
                <a:tc>
                  <a:txBody>
                    <a:bodyPr/>
                    <a:lstStyle/>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Procedure</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Tc-99m</a:t>
                      </a:r>
                      <a:endParaRPr lang="en-US" sz="1900" b="0" i="0" u="none" strike="noStrike">
                        <a:effectLst/>
                        <a:latin typeface="Arial" panose="020B0604020202020204" pitchFamily="34" charset="0"/>
                      </a:endParaRPr>
                    </a:p>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Full Body</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Tc-99m Bone</a:t>
                      </a:r>
                      <a:endParaRPr lang="en-US" sz="1900" b="0" i="0" u="none" strike="noStrike">
                        <a:effectLst/>
                        <a:latin typeface="Arial" panose="020B0604020202020204" pitchFamily="34" charset="0"/>
                      </a:endParaRPr>
                    </a:p>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Distribution</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Sn-117m</a:t>
                      </a:r>
                      <a:endParaRPr lang="en-US" sz="1900" b="0" i="0" u="none" strike="noStrike">
                        <a:effectLst/>
                        <a:latin typeface="Arial" panose="020B0604020202020204" pitchFamily="34" charset="0"/>
                      </a:endParaRPr>
                    </a:p>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Synovectomy</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I-131</a:t>
                      </a:r>
                      <a:endParaRPr lang="en-US" sz="1900" b="0" i="0" u="none" strike="noStrike">
                        <a:effectLst/>
                        <a:latin typeface="Arial" panose="020B0604020202020204" pitchFamily="34" charset="0"/>
                      </a:endParaRPr>
                    </a:p>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Hyperthyroidism</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I-131</a:t>
                      </a:r>
                      <a:endParaRPr lang="en-US" sz="1900" b="0" i="0" u="none" strike="noStrike">
                        <a:effectLst/>
                        <a:latin typeface="Arial" panose="020B0604020202020204" pitchFamily="34" charset="0"/>
                      </a:endParaRPr>
                    </a:p>
                    <a:p>
                      <a:pPr marL="0" marR="0" algn="ctr" fontAlgn="ctr">
                        <a:spcBef>
                          <a:spcPts val="0"/>
                        </a:spcBef>
                        <a:spcAft>
                          <a:spcPts val="0"/>
                        </a:spcAft>
                      </a:pPr>
                      <a:r>
                        <a:rPr lang="en-US" sz="1200" b="1" i="0" u="none" strike="noStrike">
                          <a:effectLst/>
                          <a:latin typeface="Calibri" panose="020F0502020204030204" pitchFamily="34" charset="0"/>
                          <a:ea typeface="Calibri" panose="020F0502020204030204" pitchFamily="34" charset="0"/>
                          <a:cs typeface="Arial" panose="020B0604020202020204" pitchFamily="34" charset="0"/>
                        </a:rPr>
                        <a:t>Cancer</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8021402"/>
                  </a:ext>
                </a:extLst>
              </a:tr>
              <a:tr h="578405">
                <a:tc>
                  <a:txBody>
                    <a:bodyPr/>
                    <a:lstStyle/>
                    <a:p>
                      <a:pPr marL="0" marR="0" algn="ctr" fontAlgn="ctr">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Arial" panose="020B0604020202020204" pitchFamily="34" charset="0"/>
                        </a:rPr>
                        <a:t>Administration</a:t>
                      </a:r>
                      <a:endParaRPr lang="en-US" sz="1900" b="0" i="0" u="none" strike="noStrike" dirty="0">
                        <a:effectLst/>
                        <a:latin typeface="Arial" panose="020B0604020202020204" pitchFamily="34" charset="0"/>
                      </a:endParaRPr>
                    </a:p>
                    <a:p>
                      <a:pPr marL="0" marR="0" algn="ctr" fontAlgn="ctr">
                        <a:spcBef>
                          <a:spcPts val="0"/>
                        </a:spcBef>
                        <a:spcAft>
                          <a:spcPts val="0"/>
                        </a:spcAft>
                      </a:pPr>
                      <a:r>
                        <a:rPr lang="en-US" sz="1200" b="0" i="0" u="none" strike="noStrike" dirty="0">
                          <a:effectLst/>
                          <a:latin typeface="Calibri" panose="020F0502020204030204" pitchFamily="34" charset="0"/>
                          <a:ea typeface="Calibri" panose="020F0502020204030204" pitchFamily="34" charset="0"/>
                          <a:cs typeface="Arial" panose="020B0604020202020204" pitchFamily="34" charset="0"/>
                        </a:rPr>
                        <a:t>(MBq)</a:t>
                      </a:r>
                      <a:endParaRPr lang="en-US" sz="1900" b="0" i="0" u="none" strike="noStrike" dirty="0">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1,110</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1,110</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222</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148</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4,440</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75151697"/>
                  </a:ext>
                </a:extLst>
              </a:tr>
              <a:tr h="448396">
                <a:tc gridSpan="5">
                  <a:txBody>
                    <a:bodyPr/>
                    <a:lstStyle/>
                    <a:p>
                      <a:pPr marL="0" marR="0" algn="l" fontAlgn="ctr">
                        <a:spcBef>
                          <a:spcPts val="0"/>
                        </a:spcBef>
                        <a:spcAft>
                          <a:spcPts val="0"/>
                        </a:spcAft>
                      </a:pPr>
                      <a:r>
                        <a:rPr lang="en-US" sz="12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Canine at Owner’s Head</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1900" b="0" i="0" u="none" strike="noStrike">
                        <a:effectLst/>
                        <a:latin typeface="Arial" panose="020B0604020202020204" pitchFamily="34" charset="0"/>
                      </a:endParaRPr>
                    </a:p>
                  </a:txBody>
                  <a:tcPr marL="96372" marR="96372" marT="48186" marB="4818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1900" b="0" i="0" u="none" strike="noStrike">
                        <a:effectLst/>
                        <a:latin typeface="Arial" panose="020B0604020202020204" pitchFamily="34" charset="0"/>
                      </a:endParaRPr>
                    </a:p>
                  </a:txBody>
                  <a:tcPr marL="72279" marR="72279" marT="1003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20717211"/>
                  </a:ext>
                </a:extLst>
              </a:tr>
              <a:tr h="471509">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0.089</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0.090</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0.088</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0.038</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1.1</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04746446"/>
                  </a:ext>
                </a:extLst>
              </a:tr>
              <a:tr h="471509">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0.77</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0.78</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43</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3.3</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99</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93798281"/>
                  </a:ext>
                </a:extLst>
              </a:tr>
              <a:tr h="448396">
                <a:tc gridSpan="5">
                  <a:txBody>
                    <a:bodyPr/>
                    <a:lstStyle/>
                    <a:p>
                      <a:pPr marL="0" marR="0" algn="l" fontAlgn="ctr">
                        <a:spcBef>
                          <a:spcPts val="0"/>
                        </a:spcBef>
                        <a:spcAft>
                          <a:spcPts val="0"/>
                        </a:spcAft>
                      </a:pPr>
                      <a:r>
                        <a:rPr lang="en-US" sz="12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Canine in Owner’s Lap</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1900" b="0" i="0" u="none" strike="noStrike">
                        <a:effectLst/>
                        <a:latin typeface="Arial" panose="020B0604020202020204" pitchFamily="34" charset="0"/>
                      </a:endParaRPr>
                    </a:p>
                  </a:txBody>
                  <a:tcPr marL="96372" marR="96372" marT="48186" marB="4818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1900" b="0" i="0" u="none" strike="noStrike">
                        <a:effectLst/>
                        <a:latin typeface="Arial" panose="020B0604020202020204" pitchFamily="34" charset="0"/>
                      </a:endParaRPr>
                    </a:p>
                  </a:txBody>
                  <a:tcPr marL="72279" marR="72279" marT="1003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1632162"/>
                  </a:ext>
                </a:extLst>
              </a:tr>
              <a:tr h="471509">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0.11</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0.11</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0.017</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0.021</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0.62</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44193327"/>
                  </a:ext>
                </a:extLst>
              </a:tr>
              <a:tr h="471509">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0.93</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0.94</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8.7</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1.8</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53</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53177270"/>
                  </a:ext>
                </a:extLst>
              </a:tr>
              <a:tr h="448396">
                <a:tc gridSpan="5">
                  <a:txBody>
                    <a:bodyPr/>
                    <a:lstStyle/>
                    <a:p>
                      <a:pPr marL="0" marR="0" algn="l" fontAlgn="ctr">
                        <a:spcBef>
                          <a:spcPts val="0"/>
                        </a:spcBef>
                        <a:spcAft>
                          <a:spcPts val="0"/>
                        </a:spcAft>
                      </a:pPr>
                      <a:r>
                        <a:rPr lang="en-US" sz="12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Canine at Owner’s Feet</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1900" b="0" i="0" u="none" strike="noStrike">
                        <a:effectLst/>
                        <a:latin typeface="Arial" panose="020B0604020202020204" pitchFamily="34" charset="0"/>
                      </a:endParaRPr>
                    </a:p>
                  </a:txBody>
                  <a:tcPr marL="96372" marR="96372" marT="48186" marB="4818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1900" b="0" i="0" u="none" strike="noStrike">
                        <a:effectLst/>
                        <a:latin typeface="Arial" panose="020B0604020202020204" pitchFamily="34" charset="0"/>
                      </a:endParaRPr>
                    </a:p>
                  </a:txBody>
                  <a:tcPr marL="72279" marR="72279" marT="1003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94605342"/>
                  </a:ext>
                </a:extLst>
              </a:tr>
              <a:tr h="471509">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0.0092</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0.011</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0.00030</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0.0018</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3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0.053</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84258159"/>
                  </a:ext>
                </a:extLst>
              </a:tr>
              <a:tr h="471509">
                <a:tc>
                  <a:txBody>
                    <a:bodyPr/>
                    <a:lstStyle/>
                    <a:p>
                      <a:pPr marL="0" marR="0" algn="ctr" fontAlgn="ctr">
                        <a:spcBef>
                          <a:spcPts val="0"/>
                        </a:spcBef>
                        <a:spcAft>
                          <a:spcPts val="0"/>
                        </a:spcAft>
                      </a:pPr>
                      <a:r>
                        <a:rPr lang="en-US" sz="12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0.080</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0.092</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0.15</a:t>
                      </a:r>
                      <a:endParaRPr lang="en-US" sz="1900" b="0" i="0" u="none" strike="noStrike">
                        <a:effectLst/>
                        <a:latin typeface="Arial" panose="020B0604020202020204" pitchFamily="34" charset="0"/>
                      </a:endParaRPr>
                    </a:p>
                  </a:txBody>
                  <a:tcPr marL="72279" marR="72279" marT="10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ctr">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Arial" panose="020B0604020202020204" pitchFamily="34" charset="0"/>
                        </a:rPr>
                        <a:t>0.15</a:t>
                      </a:r>
                      <a:endParaRPr lang="en-US" sz="1900" b="0" i="0" u="none" strike="noStrike">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ctr">
                        <a:spcBef>
                          <a:spcPts val="0"/>
                        </a:spcBef>
                        <a:spcAft>
                          <a:spcPts val="0"/>
                        </a:spcAft>
                      </a:pPr>
                      <a:r>
                        <a:rPr lang="en-US" sz="1300" b="0" i="0" u="none" strike="noStrike" dirty="0">
                          <a:solidFill>
                            <a:srgbClr val="FF0000"/>
                          </a:solidFill>
                          <a:effectLst/>
                          <a:latin typeface="Calibri" panose="020F0502020204030204" pitchFamily="34" charset="0"/>
                          <a:ea typeface="Calibri" panose="020F0502020204030204" pitchFamily="34" charset="0"/>
                          <a:cs typeface="Arial" panose="020B0604020202020204" pitchFamily="34" charset="0"/>
                        </a:rPr>
                        <a:t>4.6</a:t>
                      </a:r>
                      <a:endParaRPr lang="en-US" sz="1900" b="0" i="0" u="none" strike="noStrike" dirty="0">
                        <a:effectLst/>
                        <a:latin typeface="Arial" panose="020B0604020202020204" pitchFamily="34" charset="0"/>
                      </a:endParaRPr>
                    </a:p>
                  </a:txBody>
                  <a:tcPr marL="96372" marR="96372" marT="48186" marB="4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39980554"/>
                  </a:ext>
                </a:extLst>
              </a:tr>
            </a:tbl>
          </a:graphicData>
        </a:graphic>
      </p:graphicFrame>
    </p:spTree>
    <p:extLst>
      <p:ext uri="{BB962C8B-B14F-4D97-AF65-F5344CB8AC3E}">
        <p14:creationId xmlns:p14="http://schemas.microsoft.com/office/powerpoint/2010/main" val="3673511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1FDA2-94E6-B758-4812-895693BFFBE4}"/>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3" name="Title 2">
            <a:extLst>
              <a:ext uri="{FF2B5EF4-FFF2-40B4-BE49-F238E27FC236}">
                <a16:creationId xmlns:a16="http://schemas.microsoft.com/office/drawing/2014/main" id="{82B3F5D1-36CA-B881-3877-6557218ABC19}"/>
              </a:ext>
            </a:extLst>
          </p:cNvPr>
          <p:cNvSpPr>
            <a:spLocks noGrp="1"/>
          </p:cNvSpPr>
          <p:nvPr>
            <p:ph type="title"/>
          </p:nvPr>
        </p:nvSpPr>
        <p:spPr/>
        <p:txBody>
          <a:bodyPr/>
          <a:lstStyle/>
          <a:p>
            <a:r>
              <a:rPr lang="en-US" dirty="0"/>
              <a:t>Equine Results</a:t>
            </a:r>
          </a:p>
        </p:txBody>
      </p:sp>
      <p:graphicFrame>
        <p:nvGraphicFramePr>
          <p:cNvPr id="5" name="Table 4">
            <a:extLst>
              <a:ext uri="{FF2B5EF4-FFF2-40B4-BE49-F238E27FC236}">
                <a16:creationId xmlns:a16="http://schemas.microsoft.com/office/drawing/2014/main" id="{B9CD2241-A81A-A23D-1D5F-325CEEC5488B}"/>
              </a:ext>
            </a:extLst>
          </p:cNvPr>
          <p:cNvGraphicFramePr>
            <a:graphicFrameLocks noGrp="1"/>
          </p:cNvGraphicFramePr>
          <p:nvPr>
            <p:extLst>
              <p:ext uri="{D42A27DB-BD31-4B8C-83A1-F6EECF244321}">
                <p14:modId xmlns:p14="http://schemas.microsoft.com/office/powerpoint/2010/main" val="800232051"/>
              </p:ext>
            </p:extLst>
          </p:nvPr>
        </p:nvGraphicFramePr>
        <p:xfrm>
          <a:off x="1544086" y="1890876"/>
          <a:ext cx="12229065" cy="5458617"/>
        </p:xfrm>
        <a:graphic>
          <a:graphicData uri="http://schemas.openxmlformats.org/drawingml/2006/table">
            <a:tbl>
              <a:tblPr firstRow="1" firstCol="1" bandRow="1"/>
              <a:tblGrid>
                <a:gridCol w="2539736">
                  <a:extLst>
                    <a:ext uri="{9D8B030D-6E8A-4147-A177-3AD203B41FA5}">
                      <a16:colId xmlns:a16="http://schemas.microsoft.com/office/drawing/2014/main" val="1832658119"/>
                    </a:ext>
                  </a:extLst>
                </a:gridCol>
                <a:gridCol w="1818979">
                  <a:extLst>
                    <a:ext uri="{9D8B030D-6E8A-4147-A177-3AD203B41FA5}">
                      <a16:colId xmlns:a16="http://schemas.microsoft.com/office/drawing/2014/main" val="1747880735"/>
                    </a:ext>
                  </a:extLst>
                </a:gridCol>
                <a:gridCol w="2194216">
                  <a:extLst>
                    <a:ext uri="{9D8B030D-6E8A-4147-A177-3AD203B41FA5}">
                      <a16:colId xmlns:a16="http://schemas.microsoft.com/office/drawing/2014/main" val="1378518263"/>
                    </a:ext>
                  </a:extLst>
                </a:gridCol>
                <a:gridCol w="2402270">
                  <a:extLst>
                    <a:ext uri="{9D8B030D-6E8A-4147-A177-3AD203B41FA5}">
                      <a16:colId xmlns:a16="http://schemas.microsoft.com/office/drawing/2014/main" val="1346979337"/>
                    </a:ext>
                  </a:extLst>
                </a:gridCol>
                <a:gridCol w="1644363">
                  <a:extLst>
                    <a:ext uri="{9D8B030D-6E8A-4147-A177-3AD203B41FA5}">
                      <a16:colId xmlns:a16="http://schemas.microsoft.com/office/drawing/2014/main" val="1823186580"/>
                    </a:ext>
                  </a:extLst>
                </a:gridCol>
                <a:gridCol w="1629501">
                  <a:extLst>
                    <a:ext uri="{9D8B030D-6E8A-4147-A177-3AD203B41FA5}">
                      <a16:colId xmlns:a16="http://schemas.microsoft.com/office/drawing/2014/main" val="4029184006"/>
                    </a:ext>
                  </a:extLst>
                </a:gridCol>
              </a:tblGrid>
              <a:tr h="706023">
                <a:tc>
                  <a:txBody>
                    <a:bodyPr/>
                    <a:lstStyle/>
                    <a:p>
                      <a:pPr marL="0" marR="0" algn="ctr" fontAlgn="ctr">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Procedure</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Tc-99m</a:t>
                      </a:r>
                      <a:endParaRPr lang="en-US" sz="2300" b="0" i="0" u="none" strike="noStrike">
                        <a:effectLst/>
                        <a:latin typeface="Arial" panose="020B0604020202020204" pitchFamily="34" charset="0"/>
                      </a:endParaRPr>
                    </a:p>
                    <a:p>
                      <a:pPr marL="0" marR="0" algn="ctr" fontAlgn="ctr">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Full Body</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Tc-99m Bone Distribution</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Sn-117m Synovectomy</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Ir-192 (sealed)</a:t>
                      </a:r>
                      <a:endParaRPr lang="en-US" sz="2300" b="0" i="0" u="none" strike="noStrike">
                        <a:effectLst/>
                        <a:latin typeface="Arial" panose="020B0604020202020204" pitchFamily="34" charset="0"/>
                      </a:endParaRPr>
                    </a:p>
                    <a:p>
                      <a:pPr marL="0" marR="0" algn="ctr" fontAlgn="ctr">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Eyelid</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1" i="0" u="none" strike="noStrike">
                          <a:effectLst/>
                          <a:latin typeface="Calibri" panose="020F0502020204030204" pitchFamily="34" charset="0"/>
                          <a:ea typeface="Calibri" panose="020F0502020204030204" pitchFamily="34" charset="0"/>
                          <a:cs typeface="Arial" panose="020B0604020202020204" pitchFamily="34" charset="0"/>
                        </a:rPr>
                        <a:t>I-125 (sealed) Eyelid</a:t>
                      </a:r>
                      <a:endParaRPr lang="en-US" sz="2300" b="0" i="0" u="none" strike="noStrike">
                        <a:effectLst/>
                        <a:latin typeface="Arial" panose="020B0604020202020204" pitchFamily="34" charset="0"/>
                      </a:endParaRPr>
                    </a:p>
                  </a:txBody>
                  <a:tcPr marL="88784" marR="88784" marT="123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272691"/>
                  </a:ext>
                </a:extLst>
              </a:tr>
              <a:tr h="554049">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Administration</a:t>
                      </a:r>
                      <a:endParaRPr lang="en-US" sz="2300" b="0" i="0" u="none" strike="noStrike">
                        <a:effectLst/>
                        <a:latin typeface="Arial" panose="020B0604020202020204" pitchFamily="34" charset="0"/>
                      </a:endParaRPr>
                    </a:p>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(MBq)</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1,110</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8,880</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222</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45,000</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1,665</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995954"/>
                  </a:ext>
                </a:extLst>
              </a:tr>
              <a:tr h="418629">
                <a:tc gridSpan="4">
                  <a:txBody>
                    <a:bodyPr/>
                    <a:lstStyle/>
                    <a:p>
                      <a:pPr marL="0" marR="0" algn="l" fontAlgn="ctr">
                        <a:spcBef>
                          <a:spcPts val="0"/>
                        </a:spcBef>
                        <a:spcAft>
                          <a:spcPts val="0"/>
                        </a:spcAft>
                      </a:pPr>
                      <a:r>
                        <a:rPr lang="en-US" sz="1400" b="0" i="0"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Standing at Horse’s Shoulder</a:t>
                      </a:r>
                      <a:endParaRPr lang="en-US" sz="2300" b="0" i="0" u="none" strike="noStrike" dirty="0">
                        <a:effectLst/>
                        <a:latin typeface="Arial" panose="020B0604020202020204" pitchFamily="34" charset="0"/>
                      </a:endParaRPr>
                    </a:p>
                  </a:txBody>
                  <a:tcPr marL="118379" marR="118379" marT="59189" marB="59189">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93235487"/>
                  </a:ext>
                </a:extLst>
              </a:tr>
              <a:tr h="490443">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0.014</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0.063</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0.00085</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0.16</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0.0015</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48058"/>
                  </a:ext>
                </a:extLst>
              </a:tr>
              <a:tr h="490443">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0.097</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0.44</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0.41</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39560525"/>
                  </a:ext>
                </a:extLst>
              </a:tr>
              <a:tr h="418629">
                <a:tc gridSpan="4">
                  <a:txBody>
                    <a:bodyPr/>
                    <a:lstStyle/>
                    <a:p>
                      <a:pPr marL="0" marR="0" algn="l" fontAlgn="ctr">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Riding Horse</a:t>
                      </a:r>
                      <a:endParaRPr lang="en-US" sz="2300" b="0" i="0" u="none" strike="noStrike">
                        <a:effectLst/>
                        <a:latin typeface="Arial" panose="020B0604020202020204" pitchFamily="34" charset="0"/>
                      </a:endParaRPr>
                    </a:p>
                  </a:txBody>
                  <a:tcPr marL="118379" marR="118379" marT="59189" marB="59189">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19315835"/>
                  </a:ext>
                </a:extLst>
              </a:tr>
              <a:tr h="490443">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0.0034</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0.069</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5.1E-7</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0.43</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0.0016</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514975"/>
                  </a:ext>
                </a:extLst>
              </a:tr>
              <a:tr h="490443">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0.023</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0.48</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0.00025</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12791801"/>
                  </a:ext>
                </a:extLst>
              </a:tr>
              <a:tr h="418629">
                <a:tc gridSpan="4">
                  <a:txBody>
                    <a:bodyPr/>
                    <a:lstStyle/>
                    <a:p>
                      <a:pPr marL="0" marR="0" algn="l" fontAlgn="ctr">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Leading the Horse</a:t>
                      </a:r>
                      <a:endParaRPr lang="en-US" sz="2300" b="0" i="0" u="none" strike="noStrike">
                        <a:effectLst/>
                        <a:latin typeface="Arial" panose="020B0604020202020204" pitchFamily="34" charset="0"/>
                      </a:endParaRPr>
                    </a:p>
                  </a:txBody>
                  <a:tcPr marL="118379" marR="118379" marT="59189" marB="59189">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82704113"/>
                  </a:ext>
                </a:extLst>
              </a:tr>
              <a:tr h="490443">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Dose Rate (mSv/h)</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0.0014</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0.0074</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0.00028</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solidFill>
                            <a:srgbClr val="FF0000"/>
                          </a:solidFill>
                          <a:effectLst/>
                          <a:latin typeface="Calibri" panose="020F0502020204030204" pitchFamily="34" charset="0"/>
                          <a:ea typeface="Calibri" panose="020F0502020204030204" pitchFamily="34" charset="0"/>
                          <a:cs typeface="Arial" panose="020B0604020202020204" pitchFamily="34" charset="0"/>
                        </a:rPr>
                        <a:t>0.65</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0.0019</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163881"/>
                  </a:ext>
                </a:extLst>
              </a:tr>
              <a:tr h="490443">
                <a:tc>
                  <a:txBody>
                    <a:bodyPr/>
                    <a:lstStyle/>
                    <a:p>
                      <a:pPr marL="0" marR="0" algn="ctr" fontAlgn="ctr">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Arial" panose="020B0604020202020204" pitchFamily="34" charset="0"/>
                        </a:rPr>
                        <a:t>Total Dose (mSv)</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0.010</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0.051</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0.14</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a:effectLst/>
                        <a:latin typeface="Arial" panose="020B0604020202020204" pitchFamily="34" charset="0"/>
                      </a:endParaRPr>
                    </a:p>
                  </a:txBody>
                  <a:tcPr marL="88784" marR="88784" marT="12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t">
                        <a:spcBef>
                          <a:spcPts val="0"/>
                        </a:spcBef>
                        <a:spcAft>
                          <a:spcPts val="0"/>
                        </a:spcAft>
                      </a:pPr>
                      <a:r>
                        <a:rPr lang="en-US" sz="1600" b="0" i="0"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300" b="0" i="0" u="none" strike="noStrike" dirty="0">
                        <a:effectLst/>
                        <a:latin typeface="Arial" panose="020B0604020202020204" pitchFamily="34" charset="0"/>
                      </a:endParaRPr>
                    </a:p>
                  </a:txBody>
                  <a:tcPr marL="88784" marR="88784" marT="123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13543174"/>
                  </a:ext>
                </a:extLst>
              </a:tr>
            </a:tbl>
          </a:graphicData>
        </a:graphic>
      </p:graphicFrame>
    </p:spTree>
    <p:extLst>
      <p:ext uri="{BB962C8B-B14F-4D97-AF65-F5344CB8AC3E}">
        <p14:creationId xmlns:p14="http://schemas.microsoft.com/office/powerpoint/2010/main" val="929646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376569"/>
            <a:ext cx="9715502" cy="763325"/>
          </a:xfrm>
        </p:spPr>
        <p:txBody>
          <a:bodyPr/>
          <a:lstStyle/>
          <a:p>
            <a:r>
              <a:rPr lang="en-US" dirty="0"/>
              <a:t>Internal Pathway Results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217294" y="2743200"/>
            <a:ext cx="12777002" cy="4914900"/>
          </a:xfrm>
        </p:spPr>
        <p:txBody>
          <a:bodyPr/>
          <a:lstStyle/>
          <a:p>
            <a:r>
              <a:rPr lang="en-US" dirty="0"/>
              <a:t>Despite the high level of conservatism, all pathways analyzed returned CEDE values below 1 mSv.</a:t>
            </a:r>
          </a:p>
          <a:p>
            <a:pPr lvl="1">
              <a:buFont typeface="Arial" panose="020B0604020202020204" pitchFamily="34" charset="0"/>
              <a:buChar char="•"/>
            </a:pPr>
            <a:r>
              <a:rPr lang="en-US" dirty="0"/>
              <a:t>The standard range was between factors of seven to several hundred times lower.</a:t>
            </a:r>
          </a:p>
          <a:p>
            <a:r>
              <a:rPr lang="en-US" dirty="0"/>
              <a:t>A singular pathway did return results which could become significant when combined with external dose.</a:t>
            </a:r>
          </a:p>
          <a:p>
            <a:pPr lvl="1">
              <a:buFont typeface="Arial" panose="020B0604020202020204" pitchFamily="34" charset="0"/>
              <a:buChar char="•"/>
            </a:pPr>
            <a:r>
              <a:rPr lang="en-US" dirty="0"/>
              <a:t>Direct saliva transfer following treatment with I-131 can potentially result in a CEDE of 0.42 mSv.</a:t>
            </a:r>
          </a:p>
          <a:p>
            <a:pPr lvl="1">
              <a:buFont typeface="Arial" panose="020B0604020202020204" pitchFamily="34" charset="0"/>
              <a:buChar char="•"/>
            </a:pPr>
            <a:r>
              <a:rPr lang="en-US" dirty="0"/>
              <a:t>This would require the human to ingest 1 mL of saliva immediately upon the return of the animal.</a:t>
            </a:r>
          </a:p>
          <a:p>
            <a:r>
              <a:rPr lang="en-US" dirty="0"/>
              <a:t>Because of the conservative approach and low associated dose values, it can be determined that there is very little concern for an internal radiation risk.</a:t>
            </a:r>
          </a:p>
        </p:txBody>
      </p:sp>
    </p:spTree>
    <p:extLst>
      <p:ext uri="{BB962C8B-B14F-4D97-AF65-F5344CB8AC3E}">
        <p14:creationId xmlns:p14="http://schemas.microsoft.com/office/powerpoint/2010/main" val="34354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662319"/>
            <a:ext cx="9715502" cy="763325"/>
          </a:xfrm>
        </p:spPr>
        <p:txBody>
          <a:bodyPr/>
          <a:lstStyle/>
          <a:p>
            <a:r>
              <a:rPr lang="en-US" dirty="0"/>
              <a:t>Current Activities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2937510"/>
            <a:ext cx="11069956" cy="4921993"/>
          </a:xfrm>
        </p:spPr>
        <p:txBody>
          <a:bodyPr/>
          <a:lstStyle/>
          <a:p>
            <a:r>
              <a:rPr lang="en-US" dirty="0"/>
              <a:t>In the first year of its application the FFR program was a success.</a:t>
            </a:r>
          </a:p>
          <a:p>
            <a:endParaRPr lang="en-US" dirty="0"/>
          </a:p>
          <a:p>
            <a:r>
              <a:rPr lang="en-US" dirty="0"/>
              <a:t>Due to the findings from the project follow on research and guidance development has been planned.</a:t>
            </a:r>
          </a:p>
          <a:p>
            <a:endParaRPr lang="en-US" dirty="0"/>
          </a:p>
          <a:p>
            <a:r>
              <a:rPr lang="en-US" dirty="0"/>
              <a:t>For RAMP, that means an update to </a:t>
            </a:r>
            <a:r>
              <a:rPr lang="en-US" dirty="0" err="1"/>
              <a:t>PiMAL</a:t>
            </a:r>
            <a:r>
              <a:rPr lang="en-US" dirty="0"/>
              <a:t> has been planned in order to support further research requests as guidance is prepared.</a:t>
            </a:r>
          </a:p>
          <a:p>
            <a:endParaRPr lang="en-US" dirty="0"/>
          </a:p>
        </p:txBody>
      </p:sp>
    </p:spTree>
    <p:extLst>
      <p:ext uri="{BB962C8B-B14F-4D97-AF65-F5344CB8AC3E}">
        <p14:creationId xmlns:p14="http://schemas.microsoft.com/office/powerpoint/2010/main" val="1935361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71C35-2E47-2ADF-CE67-4567374E8D01}"/>
              </a:ext>
            </a:extLst>
          </p:cNvPr>
          <p:cNvSpPr>
            <a:spLocks noGrp="1"/>
          </p:cNvSpPr>
          <p:nvPr>
            <p:ph type="sldNum" sz="quarter" idx="12"/>
          </p:nvPr>
        </p:nvSpPr>
        <p:spPr/>
        <p:txBody>
          <a:bodyPr/>
          <a:lstStyle/>
          <a:p>
            <a:fld id="{FE7A4BB3-E848-5A44-82DF-322201952CD8}" type="slidenum">
              <a:rPr lang="en-US" smtClean="0"/>
              <a:pPr/>
              <a:t>19</a:t>
            </a:fld>
            <a:endParaRPr lang="en-US"/>
          </a:p>
        </p:txBody>
      </p:sp>
      <p:sp>
        <p:nvSpPr>
          <p:cNvPr id="3" name="Title 2">
            <a:extLst>
              <a:ext uri="{FF2B5EF4-FFF2-40B4-BE49-F238E27FC236}">
                <a16:creationId xmlns:a16="http://schemas.microsoft.com/office/drawing/2014/main" id="{946A3586-19A3-65F8-855E-3403A8C077EA}"/>
              </a:ext>
            </a:extLst>
          </p:cNvPr>
          <p:cNvSpPr>
            <a:spLocks noGrp="1"/>
          </p:cNvSpPr>
          <p:nvPr>
            <p:ph type="title"/>
          </p:nvPr>
        </p:nvSpPr>
        <p:spPr/>
        <p:txBody>
          <a:bodyPr/>
          <a:lstStyle/>
          <a:p>
            <a:r>
              <a:rPr lang="en-US" sz="4400" dirty="0" err="1"/>
              <a:t>PiMAL</a:t>
            </a:r>
            <a:endParaRPr lang="en-US" dirty="0"/>
          </a:p>
        </p:txBody>
      </p:sp>
      <p:sp>
        <p:nvSpPr>
          <p:cNvPr id="5" name="Content Placeholder 5">
            <a:extLst>
              <a:ext uri="{FF2B5EF4-FFF2-40B4-BE49-F238E27FC236}">
                <a16:creationId xmlns:a16="http://schemas.microsoft.com/office/drawing/2014/main" id="{0405FA28-CB15-2AE9-A0BE-EC32C87810D1}"/>
              </a:ext>
            </a:extLst>
          </p:cNvPr>
          <p:cNvSpPr txBox="1">
            <a:spLocks/>
          </p:cNvSpPr>
          <p:nvPr/>
        </p:nvSpPr>
        <p:spPr>
          <a:xfrm>
            <a:off x="1357356" y="2116245"/>
            <a:ext cx="5957844" cy="49747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cs typeface="Arial" panose="020B0604020202020204" pitchFamily="34" charset="0"/>
              </a:rPr>
              <a:t>Graphical User Interface which assists users in developing Monte Carlo N-Particle (MCNP) geometry input decks. </a:t>
            </a:r>
          </a:p>
          <a:p>
            <a:endParaRPr lang="en-US" sz="2800" dirty="0">
              <a:cs typeface="Arial" panose="020B0604020202020204" pitchFamily="34" charset="0"/>
            </a:endParaRPr>
          </a:p>
          <a:p>
            <a:r>
              <a:rPr lang="en-US" sz="2800" dirty="0">
                <a:cs typeface="Arial" panose="020B0604020202020204" pitchFamily="34" charset="0"/>
              </a:rPr>
              <a:t>PiMAL allows for manipulation of the phantom within the GUI and will then provide the input deck to be utilized in MCNP. </a:t>
            </a:r>
          </a:p>
          <a:p>
            <a:pPr lvl="1"/>
            <a:endParaRPr lang="en-US" dirty="0">
              <a:cs typeface="Arial" panose="020B0604020202020204" pitchFamily="34" charset="0"/>
            </a:endParaRPr>
          </a:p>
          <a:p>
            <a:endParaRPr lang="en-US" sz="2800" dirty="0">
              <a:cs typeface="Arial" panose="020B0604020202020204" pitchFamily="34" charset="0"/>
            </a:endParaRPr>
          </a:p>
        </p:txBody>
      </p:sp>
      <p:sp>
        <p:nvSpPr>
          <p:cNvPr id="6" name="object 6">
            <a:extLst>
              <a:ext uri="{FF2B5EF4-FFF2-40B4-BE49-F238E27FC236}">
                <a16:creationId xmlns:a16="http://schemas.microsoft.com/office/drawing/2014/main" id="{330E4C93-F2CA-ABF6-F7A0-6A20AB664B4D}"/>
              </a:ext>
            </a:extLst>
          </p:cNvPr>
          <p:cNvSpPr/>
          <p:nvPr/>
        </p:nvSpPr>
        <p:spPr>
          <a:xfrm>
            <a:off x="7772402" y="1450586"/>
            <a:ext cx="6391251" cy="6306048"/>
          </a:xfrm>
          <a:prstGeom prst="rect">
            <a:avLst/>
          </a:prstGeom>
          <a:blipFill>
            <a:blip r:embed="rId2"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409706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195BF64-90CD-47E1-A634-5D0698A8D7EB}"/>
              </a:ext>
            </a:extLst>
          </p:cNvPr>
          <p:cNvSpPr>
            <a:spLocks noGrp="1"/>
          </p:cNvSpPr>
          <p:nvPr>
            <p:ph type="pic" sz="quarter" idx="10"/>
          </p:nvPr>
        </p:nvSpPr>
        <p:spPr/>
      </p:sp>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p:txBody>
          <a:bodyPr/>
          <a:lstStyle/>
          <a:p>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9" y="1403985"/>
            <a:ext cx="4572001" cy="1590675"/>
          </a:xfrm>
        </p:spPr>
        <p:txBody>
          <a:bodyPr/>
          <a:lstStyle/>
          <a:p>
            <a:r>
              <a:rPr lang="en-US" dirty="0"/>
              <a:t>Agenda</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9" y="3188970"/>
            <a:ext cx="4572000" cy="4613063"/>
          </a:xfrm>
        </p:spPr>
        <p:txBody>
          <a:bodyPr/>
          <a:lstStyle/>
          <a:p>
            <a:r>
              <a:rPr lang="en-US" dirty="0"/>
              <a:t>What is Future-Focused Research</a:t>
            </a:r>
          </a:p>
          <a:p>
            <a:r>
              <a:rPr lang="en-US" dirty="0"/>
              <a:t>Why Vet Activities</a:t>
            </a:r>
          </a:p>
          <a:p>
            <a:r>
              <a:rPr lang="en-US" dirty="0"/>
              <a:t>Guidance Documents</a:t>
            </a:r>
          </a:p>
          <a:p>
            <a:r>
              <a:rPr lang="en-US" dirty="0"/>
              <a:t>What is PiMAL</a:t>
            </a:r>
          </a:p>
          <a:p>
            <a:r>
              <a:rPr lang="en-US" dirty="0"/>
              <a:t>Proposed Vet Phantoms</a:t>
            </a:r>
          </a:p>
        </p:txBody>
      </p:sp>
      <p:pic>
        <p:nvPicPr>
          <p:cNvPr id="8" name="Picture 7">
            <a:extLst>
              <a:ext uri="{FF2B5EF4-FFF2-40B4-BE49-F238E27FC236}">
                <a16:creationId xmlns:a16="http://schemas.microsoft.com/office/drawing/2014/main" id="{4D2FCB0C-AF5C-FC3C-CA39-9367F1E1B95A}"/>
              </a:ext>
            </a:extLst>
          </p:cNvPr>
          <p:cNvPicPr>
            <a:picLocks noChangeAspect="1"/>
          </p:cNvPicPr>
          <p:nvPr/>
        </p:nvPicPr>
        <p:blipFill rotWithShape="1">
          <a:blip r:embed="rId3"/>
          <a:srcRect l="12767" t="10519" r="68155" b="5320"/>
          <a:stretch/>
        </p:blipFill>
        <p:spPr>
          <a:xfrm>
            <a:off x="7587676" y="822227"/>
            <a:ext cx="5233380" cy="6492973"/>
          </a:xfrm>
          <a:prstGeom prst="rect">
            <a:avLst/>
          </a:prstGeom>
        </p:spPr>
      </p:pic>
    </p:spTree>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71C35-2E47-2ADF-CE67-4567374E8D01}"/>
              </a:ext>
            </a:extLst>
          </p:cNvPr>
          <p:cNvSpPr>
            <a:spLocks noGrp="1"/>
          </p:cNvSpPr>
          <p:nvPr>
            <p:ph type="sldNum" sz="quarter" idx="12"/>
          </p:nvPr>
        </p:nvSpPr>
        <p:spPr/>
        <p:txBody>
          <a:bodyPr/>
          <a:lstStyle/>
          <a:p>
            <a:fld id="{FE7A4BB3-E848-5A44-82DF-322201952CD8}" type="slidenum">
              <a:rPr lang="en-US" smtClean="0"/>
              <a:pPr/>
              <a:t>20</a:t>
            </a:fld>
            <a:endParaRPr lang="en-US"/>
          </a:p>
        </p:txBody>
      </p:sp>
      <p:sp>
        <p:nvSpPr>
          <p:cNvPr id="3" name="Title 2">
            <a:extLst>
              <a:ext uri="{FF2B5EF4-FFF2-40B4-BE49-F238E27FC236}">
                <a16:creationId xmlns:a16="http://schemas.microsoft.com/office/drawing/2014/main" id="{946A3586-19A3-65F8-855E-3403A8C077EA}"/>
              </a:ext>
            </a:extLst>
          </p:cNvPr>
          <p:cNvSpPr>
            <a:spLocks noGrp="1"/>
          </p:cNvSpPr>
          <p:nvPr>
            <p:ph type="title"/>
          </p:nvPr>
        </p:nvSpPr>
        <p:spPr/>
        <p:txBody>
          <a:bodyPr/>
          <a:lstStyle/>
          <a:p>
            <a:r>
              <a:rPr lang="en-US" sz="4400" dirty="0"/>
              <a:t>Planned Updates</a:t>
            </a:r>
            <a:endParaRPr lang="en-US" dirty="0"/>
          </a:p>
        </p:txBody>
      </p:sp>
      <p:sp>
        <p:nvSpPr>
          <p:cNvPr id="5" name="Content Placeholder 5">
            <a:extLst>
              <a:ext uri="{FF2B5EF4-FFF2-40B4-BE49-F238E27FC236}">
                <a16:creationId xmlns:a16="http://schemas.microsoft.com/office/drawing/2014/main" id="{0405FA28-CB15-2AE9-A0BE-EC32C87810D1}"/>
              </a:ext>
            </a:extLst>
          </p:cNvPr>
          <p:cNvSpPr txBox="1">
            <a:spLocks/>
          </p:cNvSpPr>
          <p:nvPr/>
        </p:nvSpPr>
        <p:spPr>
          <a:xfrm>
            <a:off x="1357356" y="2116245"/>
            <a:ext cx="12278634" cy="49747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Build three domestic animal phantoms in </a:t>
            </a:r>
            <a:r>
              <a:rPr lang="en-US" sz="2800" dirty="0" err="1"/>
              <a:t>PiMAL</a:t>
            </a:r>
            <a:endParaRPr lang="en-US" sz="2800" dirty="0"/>
          </a:p>
          <a:p>
            <a:pPr lvl="1">
              <a:buFont typeface="Arial" panose="020B0604020202020204" pitchFamily="34" charset="0"/>
              <a:buChar char="•"/>
            </a:pPr>
            <a:r>
              <a:rPr lang="en-US" sz="2400" dirty="0"/>
              <a:t>Canine, Feline, and Equine</a:t>
            </a:r>
          </a:p>
          <a:p>
            <a:pPr lvl="1">
              <a:buFont typeface="Arial" panose="020B0604020202020204" pitchFamily="34" charset="0"/>
              <a:buChar char="•"/>
            </a:pPr>
            <a:endParaRPr lang="en-US" sz="2400" dirty="0"/>
          </a:p>
          <a:p>
            <a:r>
              <a:rPr lang="en-US" sz="2800" dirty="0"/>
              <a:t>The phantoms will allow radioactive material to be placed in various organs of those animals (including knee joints)</a:t>
            </a:r>
          </a:p>
          <a:p>
            <a:endParaRPr lang="en-US" sz="2800" dirty="0"/>
          </a:p>
          <a:p>
            <a:r>
              <a:rPr lang="en-US" sz="2800" dirty="0"/>
              <a:t>Used to estimate dose to an exposed individual (also available in </a:t>
            </a:r>
            <a:r>
              <a:rPr lang="en-US" sz="2800" dirty="0" err="1"/>
              <a:t>PiMAL</a:t>
            </a:r>
            <a:r>
              <a:rPr lang="en-US" sz="2800" dirty="0"/>
              <a:t>) to demonstrate regulatory compliance</a:t>
            </a:r>
            <a:endParaRPr lang="en-US" sz="2400" dirty="0"/>
          </a:p>
          <a:p>
            <a:pPr marL="457200" lvl="1" indent="0">
              <a:buNone/>
            </a:pPr>
            <a:endParaRPr lang="en-US" dirty="0">
              <a:cs typeface="Arial" panose="020B0604020202020204" pitchFamily="34" charset="0"/>
            </a:endParaRPr>
          </a:p>
          <a:p>
            <a:endParaRPr lang="en-US" sz="2800" dirty="0">
              <a:cs typeface="Arial" panose="020B0604020202020204" pitchFamily="34" charset="0"/>
            </a:endParaRPr>
          </a:p>
        </p:txBody>
      </p:sp>
    </p:spTree>
    <p:extLst>
      <p:ext uri="{BB962C8B-B14F-4D97-AF65-F5344CB8AC3E}">
        <p14:creationId xmlns:p14="http://schemas.microsoft.com/office/powerpoint/2010/main" val="2159396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5177788" y="3326130"/>
            <a:ext cx="5737862" cy="1402411"/>
          </a:xfrm>
        </p:spPr>
        <p:txBody>
          <a:bodyPr/>
          <a:lstStyle/>
          <a:p>
            <a:r>
              <a:rPr lang="en-US" sz="7200" dirty="0"/>
              <a:t>Questions?</a:t>
            </a:r>
          </a:p>
        </p:txBody>
      </p:sp>
    </p:spTree>
    <p:extLst>
      <p:ext uri="{BB962C8B-B14F-4D97-AF65-F5344CB8AC3E}">
        <p14:creationId xmlns:p14="http://schemas.microsoft.com/office/powerpoint/2010/main" val="1407767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6309359" y="327660"/>
            <a:ext cx="7924967" cy="1133475"/>
          </a:xfrm>
        </p:spPr>
        <p:txBody>
          <a:bodyPr/>
          <a:lstStyle/>
          <a:p>
            <a:r>
              <a:rPr lang="en-US" dirty="0"/>
              <a:t>NRC’s Future-Focused Research Program</a:t>
            </a:r>
          </a:p>
        </p:txBody>
      </p:sp>
      <p:pic>
        <p:nvPicPr>
          <p:cNvPr id="10" name="Picture 9">
            <a:extLst>
              <a:ext uri="{FF2B5EF4-FFF2-40B4-BE49-F238E27FC236}">
                <a16:creationId xmlns:a16="http://schemas.microsoft.com/office/drawing/2014/main" id="{D233A8F9-96EB-F562-F747-D56F394FFA47}"/>
              </a:ext>
            </a:extLst>
          </p:cNvPr>
          <p:cNvPicPr>
            <a:picLocks noChangeAspect="1"/>
          </p:cNvPicPr>
          <p:nvPr/>
        </p:nvPicPr>
        <p:blipFill>
          <a:blip r:embed="rId3"/>
          <a:stretch>
            <a:fillRect/>
          </a:stretch>
        </p:blipFill>
        <p:spPr>
          <a:xfrm>
            <a:off x="2139286" y="1925071"/>
            <a:ext cx="11427026" cy="5713513"/>
          </a:xfrm>
          <a:prstGeom prst="rect">
            <a:avLst/>
          </a:prstGeom>
        </p:spPr>
      </p:pic>
    </p:spTree>
    <p:extLst>
      <p:ext uri="{BB962C8B-B14F-4D97-AF65-F5344CB8AC3E}">
        <p14:creationId xmlns:p14="http://schemas.microsoft.com/office/powerpoint/2010/main" val="1856674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376569"/>
            <a:ext cx="9715502" cy="763325"/>
          </a:xfrm>
        </p:spPr>
        <p:txBody>
          <a:bodyPr/>
          <a:lstStyle/>
          <a:p>
            <a:r>
              <a:rPr lang="en-US" dirty="0"/>
              <a:t>Why Do We Need the FFR Program?</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2429654"/>
            <a:ext cx="7746328" cy="5017770"/>
          </a:xfrm>
        </p:spPr>
        <p:txBody>
          <a:bodyPr/>
          <a:lstStyle/>
          <a:p>
            <a:r>
              <a:rPr lang="en-US" sz="2800" dirty="0"/>
              <a:t>Changing reactor technologies, concepts of operation</a:t>
            </a:r>
          </a:p>
          <a:p>
            <a:r>
              <a:rPr lang="en-US" sz="2800" dirty="0"/>
              <a:t>Increasing knowledge base (and means to use)</a:t>
            </a:r>
          </a:p>
          <a:p>
            <a:r>
              <a:rPr lang="en-US" sz="2800" dirty="0"/>
              <a:t>Increasing computational capabilities (hardware, software, modeling approaches)</a:t>
            </a:r>
          </a:p>
          <a:p>
            <a:r>
              <a:rPr lang="en-US" sz="2800" dirty="0"/>
              <a:t>Changing staff and other stakeholders</a:t>
            </a:r>
          </a:p>
          <a:p>
            <a:r>
              <a:rPr lang="en-US" sz="2800" dirty="0"/>
              <a:t>Increasing and more challenging regulatory applications</a:t>
            </a:r>
          </a:p>
        </p:txBody>
      </p:sp>
      <p:grpSp>
        <p:nvGrpSpPr>
          <p:cNvPr id="7" name="Group 6">
            <a:extLst>
              <a:ext uri="{FF2B5EF4-FFF2-40B4-BE49-F238E27FC236}">
                <a16:creationId xmlns:a16="http://schemas.microsoft.com/office/drawing/2014/main" id="{F4D08242-CA13-C76E-A890-77A53BFD5BD5}"/>
              </a:ext>
            </a:extLst>
          </p:cNvPr>
          <p:cNvGrpSpPr/>
          <p:nvPr/>
        </p:nvGrpSpPr>
        <p:grpSpPr>
          <a:xfrm>
            <a:off x="9451677" y="2888331"/>
            <a:ext cx="4769230" cy="3755958"/>
            <a:chOff x="8196959" y="2546935"/>
            <a:chExt cx="3797449" cy="2756638"/>
          </a:xfrm>
        </p:grpSpPr>
        <p:sp>
          <p:nvSpPr>
            <p:cNvPr id="9" name="TextBox 8">
              <a:extLst>
                <a:ext uri="{FF2B5EF4-FFF2-40B4-BE49-F238E27FC236}">
                  <a16:creationId xmlns:a16="http://schemas.microsoft.com/office/drawing/2014/main" id="{D1D9B6E8-3AD7-B405-6AA0-4754CB9E469F}"/>
                </a:ext>
              </a:extLst>
            </p:cNvPr>
            <p:cNvSpPr txBox="1"/>
            <p:nvPr/>
          </p:nvSpPr>
          <p:spPr>
            <a:xfrm>
              <a:off x="8418357" y="4764964"/>
              <a:ext cx="2969850" cy="538609"/>
            </a:xfrm>
            <a:prstGeom prst="rect">
              <a:avLst/>
            </a:prstGeom>
            <a:noFill/>
          </p:spPr>
          <p:txBody>
            <a:bodyPr wrap="square" rtlCol="0">
              <a:spAutoFit/>
            </a:bodyPr>
            <a:lstStyle/>
            <a:p>
              <a:r>
                <a:rPr lang="en-US" sz="1200" dirty="0"/>
                <a:t>U.S. Nuclear Regulatory Commission, “The Dynamic Futures for NRC Mission Areas,” 2019. (ML19022A178)</a:t>
              </a:r>
            </a:p>
          </p:txBody>
        </p:sp>
        <p:pic>
          <p:nvPicPr>
            <p:cNvPr id="10" name="Picture 9">
              <a:extLst>
                <a:ext uri="{FF2B5EF4-FFF2-40B4-BE49-F238E27FC236}">
                  <a16:creationId xmlns:a16="http://schemas.microsoft.com/office/drawing/2014/main" id="{00F48F2E-28F0-4C79-A3DE-56C8A1CB82C4}"/>
                </a:ext>
              </a:extLst>
            </p:cNvPr>
            <p:cNvPicPr>
              <a:picLocks noChangeAspect="1"/>
            </p:cNvPicPr>
            <p:nvPr/>
          </p:nvPicPr>
          <p:blipFill rotWithShape="1">
            <a:blip r:embed="rId3"/>
            <a:srcRect l="8615" r="8326"/>
            <a:stretch/>
          </p:blipFill>
          <p:spPr>
            <a:xfrm>
              <a:off x="8196959" y="2546935"/>
              <a:ext cx="3797449" cy="2238555"/>
            </a:xfrm>
            <a:prstGeom prst="rect">
              <a:avLst/>
            </a:prstGeom>
          </p:spPr>
        </p:pic>
        <p:sp>
          <p:nvSpPr>
            <p:cNvPr id="11" name="Rectangle 10">
              <a:extLst>
                <a:ext uri="{FF2B5EF4-FFF2-40B4-BE49-F238E27FC236}">
                  <a16:creationId xmlns:a16="http://schemas.microsoft.com/office/drawing/2014/main" id="{C0C86275-48FE-EABC-A55D-2CF2427CD71D}"/>
                </a:ext>
              </a:extLst>
            </p:cNvPr>
            <p:cNvSpPr/>
            <p:nvPr/>
          </p:nvSpPr>
          <p:spPr>
            <a:xfrm>
              <a:off x="8196959" y="4485006"/>
              <a:ext cx="1076133" cy="3004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92" dirty="0"/>
                <a:t>0</a:t>
              </a:r>
            </a:p>
          </p:txBody>
        </p:sp>
        <p:sp>
          <p:nvSpPr>
            <p:cNvPr id="12" name="Rectangle 11">
              <a:extLst>
                <a:ext uri="{FF2B5EF4-FFF2-40B4-BE49-F238E27FC236}">
                  <a16:creationId xmlns:a16="http://schemas.microsoft.com/office/drawing/2014/main" id="{585B8EFC-B491-390B-50A3-36800864C21F}"/>
                </a:ext>
              </a:extLst>
            </p:cNvPr>
            <p:cNvSpPr/>
            <p:nvPr/>
          </p:nvSpPr>
          <p:spPr>
            <a:xfrm>
              <a:off x="10898922" y="4529827"/>
              <a:ext cx="1076133" cy="3004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grpSp>
      <p:sp>
        <p:nvSpPr>
          <p:cNvPr id="14" name="TextBox 13">
            <a:extLst>
              <a:ext uri="{FF2B5EF4-FFF2-40B4-BE49-F238E27FC236}">
                <a16:creationId xmlns:a16="http://schemas.microsoft.com/office/drawing/2014/main" id="{FB8CD3FD-1F21-B1DF-EB96-1FE81C7717D2}"/>
              </a:ext>
            </a:extLst>
          </p:cNvPr>
          <p:cNvSpPr txBox="1"/>
          <p:nvPr/>
        </p:nvSpPr>
        <p:spPr>
          <a:xfrm>
            <a:off x="2380162" y="7366407"/>
            <a:ext cx="10450297" cy="683264"/>
          </a:xfrm>
          <a:prstGeom prst="rect">
            <a:avLst/>
          </a:prstGeom>
          <a:solidFill>
            <a:schemeClr val="bg1">
              <a:alpha val="60000"/>
            </a:schemeClr>
          </a:solidFill>
          <a:effectLst>
            <a:glow rad="63500">
              <a:schemeClr val="accent1">
                <a:satMod val="175000"/>
                <a:alpha val="40000"/>
              </a:schemeClr>
            </a:glow>
            <a:outerShdw blurRad="50800" dist="38100" dir="5400000" algn="t" rotWithShape="0">
              <a:prstClr val="black">
                <a:alpha val="40000"/>
              </a:prstClr>
            </a:outerShdw>
          </a:effectLst>
        </p:spPr>
        <p:txBody>
          <a:bodyPr wrap="none" rtlCol="0">
            <a:spAutoFit/>
          </a:bodyPr>
          <a:lstStyle/>
          <a:p>
            <a:r>
              <a:rPr lang="en-US" sz="3840" b="1" i="1" dirty="0">
                <a:solidFill>
                  <a:srgbClr val="FF0000"/>
                </a:solidFill>
              </a:rPr>
              <a:t>RES goal: help ensure that NRC is prepared</a:t>
            </a:r>
          </a:p>
        </p:txBody>
      </p:sp>
    </p:spTree>
    <p:extLst>
      <p:ext uri="{BB962C8B-B14F-4D97-AF65-F5344CB8AC3E}">
        <p14:creationId xmlns:p14="http://schemas.microsoft.com/office/powerpoint/2010/main" val="180142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A39EB-015C-565A-FE6E-F7203365C0B9}"/>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4FE87DB8-5569-A6DC-D01B-2015E28473BD}"/>
              </a:ext>
            </a:extLst>
          </p:cNvPr>
          <p:cNvSpPr>
            <a:spLocks noGrp="1"/>
          </p:cNvSpPr>
          <p:nvPr>
            <p:ph type="title"/>
          </p:nvPr>
        </p:nvSpPr>
        <p:spPr/>
        <p:txBody>
          <a:bodyPr/>
          <a:lstStyle/>
          <a:p>
            <a:r>
              <a:rPr lang="en-US" dirty="0"/>
              <a:t>Goals of the FFR Program</a:t>
            </a:r>
          </a:p>
        </p:txBody>
      </p:sp>
      <p:sp>
        <p:nvSpPr>
          <p:cNvPr id="7" name="Content Placeholder 2">
            <a:extLst>
              <a:ext uri="{FF2B5EF4-FFF2-40B4-BE49-F238E27FC236}">
                <a16:creationId xmlns:a16="http://schemas.microsoft.com/office/drawing/2014/main" id="{DCE7DB9F-CF81-F4B4-D8D0-0674F063134E}"/>
              </a:ext>
            </a:extLst>
          </p:cNvPr>
          <p:cNvSpPr txBox="1">
            <a:spLocks/>
          </p:cNvSpPr>
          <p:nvPr/>
        </p:nvSpPr>
        <p:spPr>
          <a:xfrm>
            <a:off x="1409701" y="1863092"/>
            <a:ext cx="11831143" cy="6149339"/>
          </a:xfrm>
          <a:prstGeom prst="rect">
            <a:avLst/>
          </a:prstGeom>
        </p:spPr>
        <p:txBody>
          <a:bodyPr vert="horz" lIns="91440" tIns="45720" rIns="91440" bIns="45720" rtlCol="0" anchor="t">
            <a:normAutofit fontScale="92500" lnSpcReduction="10000"/>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3000" b="1" dirty="0"/>
              <a:t>Support NRC’s need for longer-term (≥ 3 years) R&amp;D activities</a:t>
            </a:r>
          </a:p>
          <a:p>
            <a:r>
              <a:rPr lang="en-US" sz="3000" b="1" dirty="0"/>
              <a:t>Funding</a:t>
            </a:r>
          </a:p>
          <a:p>
            <a:pPr lvl="1"/>
            <a:r>
              <a:rPr lang="en-US" sz="3000" dirty="0"/>
              <a:t>Dedicated</a:t>
            </a:r>
          </a:p>
          <a:p>
            <a:pPr lvl="1"/>
            <a:r>
              <a:rPr lang="en-US" sz="3000" dirty="0"/>
              <a:t>Fully loaded at beginning of project</a:t>
            </a:r>
            <a:endParaRPr lang="en-US" sz="3000" dirty="0">
              <a:cs typeface="Calibri"/>
            </a:endParaRPr>
          </a:p>
          <a:p>
            <a:pPr lvl="1"/>
            <a:r>
              <a:rPr lang="en-US" sz="3000" dirty="0"/>
              <a:t>Exploring opportunities to leverage with University R&amp;D Grant Program</a:t>
            </a:r>
          </a:p>
          <a:p>
            <a:r>
              <a:rPr lang="en-US" sz="3000" b="1" dirty="0"/>
              <a:t>Program management and administration</a:t>
            </a:r>
          </a:p>
          <a:p>
            <a:pPr lvl="1"/>
            <a:r>
              <a:rPr lang="en-US" sz="3000" dirty="0"/>
              <a:t>Streamlined submission and review process</a:t>
            </a:r>
          </a:p>
          <a:p>
            <a:pPr lvl="1"/>
            <a:r>
              <a:rPr lang="en-US" sz="3000" dirty="0"/>
              <a:t>Low-burden, low-resource implementation</a:t>
            </a:r>
          </a:p>
          <a:p>
            <a:r>
              <a:rPr lang="en-US" sz="3000" b="1" dirty="0"/>
              <a:t>Start small, grow with success</a:t>
            </a:r>
          </a:p>
          <a:p>
            <a:pPr lvl="1"/>
            <a:r>
              <a:rPr lang="en-US" sz="2600" dirty="0"/>
              <a:t>Initiated current program in FY-20</a:t>
            </a:r>
          </a:p>
          <a:p>
            <a:r>
              <a:rPr lang="en-US" sz="3000" b="1" dirty="0"/>
              <a:t>Mixed project portfolio</a:t>
            </a:r>
          </a:p>
          <a:p>
            <a:pPr lvl="1"/>
            <a:r>
              <a:rPr lang="en-US" sz="2600" dirty="0"/>
              <a:t>Time horizons</a:t>
            </a:r>
          </a:p>
          <a:p>
            <a:pPr lvl="1"/>
            <a:r>
              <a:rPr lang="en-US" sz="2600" dirty="0"/>
              <a:t>Project risk: </a:t>
            </a:r>
            <a:r>
              <a:rPr lang="en-US" sz="2600" i="1" dirty="0"/>
              <a:t>emphasizing riskier, less-applied ideas for FY-22 and beyond</a:t>
            </a:r>
          </a:p>
          <a:p>
            <a:endParaRPr lang="en-US" dirty="0"/>
          </a:p>
        </p:txBody>
      </p:sp>
    </p:spTree>
    <p:extLst>
      <p:ext uri="{BB962C8B-B14F-4D97-AF65-F5344CB8AC3E}">
        <p14:creationId xmlns:p14="http://schemas.microsoft.com/office/powerpoint/2010/main" val="1514228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A39EB-015C-565A-FE6E-F7203365C0B9}"/>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4FE87DB8-5569-A6DC-D01B-2015E28473BD}"/>
              </a:ext>
            </a:extLst>
          </p:cNvPr>
          <p:cNvSpPr>
            <a:spLocks noGrp="1"/>
          </p:cNvSpPr>
          <p:nvPr>
            <p:ph type="title"/>
          </p:nvPr>
        </p:nvSpPr>
        <p:spPr/>
        <p:txBody>
          <a:bodyPr/>
          <a:lstStyle/>
          <a:p>
            <a:r>
              <a:rPr lang="en-US" dirty="0"/>
              <a:t>Where FFR Fits in Research</a:t>
            </a:r>
          </a:p>
        </p:txBody>
      </p:sp>
      <p:grpSp>
        <p:nvGrpSpPr>
          <p:cNvPr id="4" name="Group 3">
            <a:extLst>
              <a:ext uri="{FF2B5EF4-FFF2-40B4-BE49-F238E27FC236}">
                <a16:creationId xmlns:a16="http://schemas.microsoft.com/office/drawing/2014/main" id="{5019D80A-F448-C849-1C1A-833EAF3B8DCE}"/>
              </a:ext>
            </a:extLst>
          </p:cNvPr>
          <p:cNvGrpSpPr/>
          <p:nvPr/>
        </p:nvGrpSpPr>
        <p:grpSpPr>
          <a:xfrm>
            <a:off x="1874520" y="2715415"/>
            <a:ext cx="11686591" cy="2798769"/>
            <a:chOff x="448258" y="2003535"/>
            <a:chExt cx="11295483" cy="2492265"/>
          </a:xfrm>
        </p:grpSpPr>
        <p:grpSp>
          <p:nvGrpSpPr>
            <p:cNvPr id="5" name="Group 4">
              <a:extLst>
                <a:ext uri="{FF2B5EF4-FFF2-40B4-BE49-F238E27FC236}">
                  <a16:creationId xmlns:a16="http://schemas.microsoft.com/office/drawing/2014/main" id="{CD0EE22A-53A8-C60C-743C-8812C385E1F9}"/>
                </a:ext>
              </a:extLst>
            </p:cNvPr>
            <p:cNvGrpSpPr/>
            <p:nvPr/>
          </p:nvGrpSpPr>
          <p:grpSpPr>
            <a:xfrm>
              <a:off x="448258" y="3124200"/>
              <a:ext cx="11295483" cy="1371600"/>
              <a:chOff x="574158" y="2286000"/>
              <a:chExt cx="11295483" cy="1371600"/>
            </a:xfrm>
          </p:grpSpPr>
          <p:sp>
            <p:nvSpPr>
              <p:cNvPr id="9" name="Rectangle 8">
                <a:extLst>
                  <a:ext uri="{FF2B5EF4-FFF2-40B4-BE49-F238E27FC236}">
                    <a16:creationId xmlns:a16="http://schemas.microsoft.com/office/drawing/2014/main" id="{E2D1888C-905F-0116-A9A6-BBC4D3BB0DCB}"/>
                  </a:ext>
                </a:extLst>
              </p:cNvPr>
              <p:cNvSpPr/>
              <p:nvPr/>
            </p:nvSpPr>
            <p:spPr>
              <a:xfrm>
                <a:off x="574158" y="2286000"/>
                <a:ext cx="2286000" cy="1371600"/>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Idea Generation</a:t>
                </a:r>
              </a:p>
            </p:txBody>
          </p:sp>
          <p:sp>
            <p:nvSpPr>
              <p:cNvPr id="10" name="Rectangle 9">
                <a:extLst>
                  <a:ext uri="{FF2B5EF4-FFF2-40B4-BE49-F238E27FC236}">
                    <a16:creationId xmlns:a16="http://schemas.microsoft.com/office/drawing/2014/main" id="{71F8550C-D9B0-E2BB-29FC-B59725C05C8A}"/>
                  </a:ext>
                </a:extLst>
              </p:cNvPr>
              <p:cNvSpPr/>
              <p:nvPr/>
            </p:nvSpPr>
            <p:spPr>
              <a:xfrm>
                <a:off x="3572418" y="2286000"/>
                <a:ext cx="2286000" cy="1371600"/>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Idea Refinement and Selection</a:t>
                </a:r>
              </a:p>
            </p:txBody>
          </p:sp>
          <p:sp>
            <p:nvSpPr>
              <p:cNvPr id="11" name="Rectangle 10">
                <a:extLst>
                  <a:ext uri="{FF2B5EF4-FFF2-40B4-BE49-F238E27FC236}">
                    <a16:creationId xmlns:a16="http://schemas.microsoft.com/office/drawing/2014/main" id="{9EDAD018-F472-5A9A-C623-846301916A9D}"/>
                  </a:ext>
                </a:extLst>
              </p:cNvPr>
              <p:cNvSpPr/>
              <p:nvPr/>
            </p:nvSpPr>
            <p:spPr>
              <a:xfrm>
                <a:off x="6553524" y="2286000"/>
                <a:ext cx="2286000" cy="1371600"/>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Portfolio Monitoring and Reporting</a:t>
                </a:r>
              </a:p>
            </p:txBody>
          </p:sp>
          <p:sp>
            <p:nvSpPr>
              <p:cNvPr id="12" name="Arrow: Right 11">
                <a:extLst>
                  <a:ext uri="{FF2B5EF4-FFF2-40B4-BE49-F238E27FC236}">
                    <a16:creationId xmlns:a16="http://schemas.microsoft.com/office/drawing/2014/main" id="{3C8DCAE9-5CC9-BEE8-7682-602286F451EC}"/>
                  </a:ext>
                </a:extLst>
              </p:cNvPr>
              <p:cNvSpPr/>
              <p:nvPr/>
            </p:nvSpPr>
            <p:spPr>
              <a:xfrm>
                <a:off x="2878041" y="2743200"/>
                <a:ext cx="683491" cy="457200"/>
              </a:xfrm>
              <a:prstGeom prst="rightArrow">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4667165-610E-3A38-00B9-433D1DC67A4C}"/>
                  </a:ext>
                </a:extLst>
              </p:cNvPr>
              <p:cNvSpPr/>
              <p:nvPr/>
            </p:nvSpPr>
            <p:spPr>
              <a:xfrm>
                <a:off x="5849841" y="2743200"/>
                <a:ext cx="683491" cy="457200"/>
              </a:xfrm>
              <a:prstGeom prst="rightArrow">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D552B1-5000-B7AC-7856-45A19C931B2E}"/>
                  </a:ext>
                </a:extLst>
              </p:cNvPr>
              <p:cNvSpPr/>
              <p:nvPr/>
            </p:nvSpPr>
            <p:spPr>
              <a:xfrm>
                <a:off x="9583641" y="2286000"/>
                <a:ext cx="2286000" cy="1371600"/>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Follow-On Projects (User Needs)</a:t>
                </a:r>
              </a:p>
            </p:txBody>
          </p:sp>
          <p:sp>
            <p:nvSpPr>
              <p:cNvPr id="15" name="Arrow: Right 14">
                <a:extLst>
                  <a:ext uri="{FF2B5EF4-FFF2-40B4-BE49-F238E27FC236}">
                    <a16:creationId xmlns:a16="http://schemas.microsoft.com/office/drawing/2014/main" id="{5FCE208B-0724-6302-30C2-EBC0E682FEE6}"/>
                  </a:ext>
                </a:extLst>
              </p:cNvPr>
              <p:cNvSpPr/>
              <p:nvPr/>
            </p:nvSpPr>
            <p:spPr>
              <a:xfrm>
                <a:off x="8879958" y="2743200"/>
                <a:ext cx="683491" cy="457200"/>
              </a:xfrm>
              <a:prstGeom prst="rightArrow">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ight Brace 5">
              <a:extLst>
                <a:ext uri="{FF2B5EF4-FFF2-40B4-BE49-F238E27FC236}">
                  <a16:creationId xmlns:a16="http://schemas.microsoft.com/office/drawing/2014/main" id="{765FFEBF-A0B9-7F66-101F-54D51CBA8E75}"/>
                </a:ext>
              </a:extLst>
            </p:cNvPr>
            <p:cNvSpPr/>
            <p:nvPr/>
          </p:nvSpPr>
          <p:spPr>
            <a:xfrm rot="16200000">
              <a:off x="4428541" y="-1485177"/>
              <a:ext cx="304800" cy="8265366"/>
            </a:xfrm>
            <a:prstGeom prst="righ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2E49900F-26EE-4877-0FB8-B4A493CAC662}"/>
                </a:ext>
              </a:extLst>
            </p:cNvPr>
            <p:cNvSpPr txBox="1"/>
            <p:nvPr/>
          </p:nvSpPr>
          <p:spPr>
            <a:xfrm>
              <a:off x="3692927" y="2003535"/>
              <a:ext cx="1793184" cy="461665"/>
            </a:xfrm>
            <a:prstGeom prst="rect">
              <a:avLst/>
            </a:prstGeom>
            <a:noFill/>
          </p:spPr>
          <p:txBody>
            <a:bodyPr wrap="none" rtlCol="0">
              <a:spAutoFit/>
            </a:bodyPr>
            <a:lstStyle/>
            <a:p>
              <a:pPr algn="ctr"/>
              <a:r>
                <a:rPr lang="en-US" sz="2400" b="1"/>
                <a:t>FFR Program</a:t>
              </a:r>
            </a:p>
          </p:txBody>
        </p:sp>
      </p:grpSp>
    </p:spTree>
    <p:extLst>
      <p:ext uri="{BB962C8B-B14F-4D97-AF65-F5344CB8AC3E}">
        <p14:creationId xmlns:p14="http://schemas.microsoft.com/office/powerpoint/2010/main" val="2321126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A39EB-015C-565A-FE6E-F7203365C0B9}"/>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4FE87DB8-5569-A6DC-D01B-2015E28473BD}"/>
              </a:ext>
            </a:extLst>
          </p:cNvPr>
          <p:cNvSpPr>
            <a:spLocks noGrp="1"/>
          </p:cNvSpPr>
          <p:nvPr>
            <p:ph type="title"/>
          </p:nvPr>
        </p:nvSpPr>
        <p:spPr/>
        <p:txBody>
          <a:bodyPr/>
          <a:lstStyle/>
          <a:p>
            <a:r>
              <a:rPr lang="en-US" dirty="0"/>
              <a:t>Why Vet Activities/Regulatory Driver</a:t>
            </a:r>
          </a:p>
        </p:txBody>
      </p:sp>
      <p:sp>
        <p:nvSpPr>
          <p:cNvPr id="4" name="Content Placeholder 3">
            <a:extLst>
              <a:ext uri="{FF2B5EF4-FFF2-40B4-BE49-F238E27FC236}">
                <a16:creationId xmlns:a16="http://schemas.microsoft.com/office/drawing/2014/main" id="{9B3DC722-F722-6C93-2AA0-E95926AE9F2A}"/>
              </a:ext>
            </a:extLst>
          </p:cNvPr>
          <p:cNvSpPr>
            <a:spLocks noGrp="1"/>
          </p:cNvSpPr>
          <p:nvPr>
            <p:ph sz="quarter" idx="20"/>
          </p:nvPr>
        </p:nvSpPr>
        <p:spPr>
          <a:xfrm>
            <a:off x="1371600" y="1783079"/>
            <a:ext cx="12801600" cy="5703571"/>
          </a:xfrm>
        </p:spPr>
        <p:txBody>
          <a:bodyPr/>
          <a:lstStyle/>
          <a:p>
            <a:r>
              <a:rPr lang="en-US" dirty="0">
                <a:latin typeface="+mn-lt"/>
              </a:rPr>
              <a:t>The NRC authorizes the release of animals to owners following veterinary procedures.</a:t>
            </a:r>
          </a:p>
          <a:p>
            <a:r>
              <a:rPr lang="en-US" dirty="0">
                <a:latin typeface="+mn-lt"/>
              </a:rPr>
              <a:t>NUREG-1556,  "Consolidated Guidance About Materials Licenses: Program-Specific Guidance About Academic, Research and Development, and Other Licenses of Limited Scope, Including Electron Capture Devices and X-Ray Fluorescence Analyzers“.</a:t>
            </a:r>
          </a:p>
          <a:p>
            <a:r>
              <a:rPr lang="en-US" dirty="0">
                <a:latin typeface="+mn-lt"/>
              </a:rPr>
              <a:t>Appendix D provides high level guidance for release of animals following veterinary procedures using byproduct material. However, this guidance </a:t>
            </a:r>
            <a:r>
              <a:rPr lang="en-US" b="1" dirty="0">
                <a:latin typeface="+mn-lt"/>
              </a:rPr>
              <a:t>only</a:t>
            </a:r>
            <a:r>
              <a:rPr lang="en-US" dirty="0">
                <a:latin typeface="+mn-lt"/>
              </a:rPr>
              <a:t> provides specific criteria for </a:t>
            </a:r>
            <a:r>
              <a:rPr lang="en-US" b="1" dirty="0">
                <a:latin typeface="+mn-lt"/>
              </a:rPr>
              <a:t>sodium iodine-131 treatment for cats </a:t>
            </a:r>
            <a:r>
              <a:rPr lang="en-US" dirty="0">
                <a:latin typeface="+mn-lt"/>
              </a:rPr>
              <a:t>and more uses of byproduct material in animals are emerging.  </a:t>
            </a:r>
          </a:p>
          <a:p>
            <a:r>
              <a:rPr lang="en-US" dirty="0">
                <a:latin typeface="+mn-lt"/>
              </a:rPr>
              <a:t>The industry and license reviewers have asked for more specific guidance for instructions as part of procedures to allow for release. </a:t>
            </a:r>
          </a:p>
          <a:p>
            <a:endParaRPr lang="en-US" sz="1800" dirty="0">
              <a:latin typeface=""/>
            </a:endParaRPr>
          </a:p>
        </p:txBody>
      </p:sp>
    </p:spTree>
    <p:extLst>
      <p:ext uri="{BB962C8B-B14F-4D97-AF65-F5344CB8AC3E}">
        <p14:creationId xmlns:p14="http://schemas.microsoft.com/office/powerpoint/2010/main" val="323882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1FDA2-94E6-B758-4812-895693BFFBE4}"/>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82B3F5D1-36CA-B881-3877-6557218ABC19}"/>
              </a:ext>
            </a:extLst>
          </p:cNvPr>
          <p:cNvSpPr>
            <a:spLocks noGrp="1"/>
          </p:cNvSpPr>
          <p:nvPr>
            <p:ph type="title"/>
          </p:nvPr>
        </p:nvSpPr>
        <p:spPr/>
        <p:txBody>
          <a:bodyPr/>
          <a:lstStyle/>
          <a:p>
            <a:r>
              <a:rPr lang="en-US" dirty="0"/>
              <a:t>Developing NRC Guidance</a:t>
            </a:r>
          </a:p>
        </p:txBody>
      </p:sp>
      <p:sp>
        <p:nvSpPr>
          <p:cNvPr id="4" name="Content Placeholder 3">
            <a:extLst>
              <a:ext uri="{FF2B5EF4-FFF2-40B4-BE49-F238E27FC236}">
                <a16:creationId xmlns:a16="http://schemas.microsoft.com/office/drawing/2014/main" id="{FDA0CB2E-8F5B-A82B-7A85-9AFD32474721}"/>
              </a:ext>
            </a:extLst>
          </p:cNvPr>
          <p:cNvSpPr>
            <a:spLocks noGrp="1"/>
          </p:cNvSpPr>
          <p:nvPr>
            <p:ph sz="quarter" idx="20"/>
          </p:nvPr>
        </p:nvSpPr>
        <p:spPr/>
        <p:txBody>
          <a:bodyPr/>
          <a:lstStyle/>
          <a:p>
            <a:r>
              <a:rPr lang="en-US" dirty="0">
                <a:latin typeface="+mn-lt"/>
              </a:rPr>
              <a:t>Regulatory Guide Development Support</a:t>
            </a:r>
          </a:p>
          <a:p>
            <a:r>
              <a:rPr lang="en-US" sz="2800" dirty="0">
                <a:latin typeface="+mn-lt"/>
              </a:rPr>
              <a:t>While the NRC has authorized release of animals containing byproduct material when exposure to the public is expected to be below public dose limits in 10 CFR Part 20 for over 20 years, the NRC does not have a specific regulatory framework for the release.  </a:t>
            </a:r>
          </a:p>
          <a:p>
            <a:r>
              <a:rPr lang="en-US" sz="2800" dirty="0">
                <a:latin typeface="+mn-lt"/>
              </a:rPr>
              <a:t>Therefore, the NRC is developing a rule-making plan to propose to codify the authorization of veterinary licensees to release animals containing byproduct material in 10 CFR Part 30 with appropriate instruction under certain circumstances. </a:t>
            </a:r>
          </a:p>
          <a:p>
            <a:r>
              <a:rPr lang="en-US" sz="2800" dirty="0">
                <a:latin typeface="+mn-lt"/>
              </a:rPr>
              <a:t>The regulatory guidance would be developed in parallel with the rule-making if the NRC pursues it, but is still necessary if rule-making activities are stopped.</a:t>
            </a:r>
          </a:p>
          <a:p>
            <a:endParaRPr lang="en-US" dirty="0"/>
          </a:p>
        </p:txBody>
      </p:sp>
    </p:spTree>
    <p:extLst>
      <p:ext uri="{BB962C8B-B14F-4D97-AF65-F5344CB8AC3E}">
        <p14:creationId xmlns:p14="http://schemas.microsoft.com/office/powerpoint/2010/main" val="354841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1376569"/>
            <a:ext cx="9715502" cy="763325"/>
          </a:xfrm>
        </p:spPr>
        <p:txBody>
          <a:bodyPr/>
          <a:lstStyle/>
          <a:p>
            <a:r>
              <a:rPr lang="en-US" dirty="0"/>
              <a:t>“Can I Pet my Pets”</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8" y="2331720"/>
            <a:ext cx="12195812" cy="5440680"/>
          </a:xfrm>
        </p:spPr>
        <p:txBody>
          <a:bodyPr/>
          <a:lstStyle/>
          <a:p>
            <a:r>
              <a:rPr lang="en-US" sz="2800" dirty="0"/>
              <a:t>An FFR project undertaken by RPB aiming to identify potential risk to pet owners.</a:t>
            </a:r>
          </a:p>
          <a:p>
            <a:r>
              <a:rPr lang="en-US" dirty="0"/>
              <a:t>Focused on three animal groups for this analysis</a:t>
            </a:r>
          </a:p>
          <a:p>
            <a:pPr lvl="1">
              <a:buFont typeface="Arial" panose="020B0604020202020204" pitchFamily="34" charset="0"/>
              <a:buChar char="•"/>
            </a:pPr>
            <a:r>
              <a:rPr lang="en-US" dirty="0"/>
              <a:t>Canine</a:t>
            </a:r>
          </a:p>
          <a:p>
            <a:pPr lvl="1">
              <a:buFont typeface="Arial" panose="020B0604020202020204" pitchFamily="34" charset="0"/>
              <a:buChar char="•"/>
            </a:pPr>
            <a:r>
              <a:rPr lang="en-US" dirty="0"/>
              <a:t>Feline</a:t>
            </a:r>
          </a:p>
          <a:p>
            <a:pPr lvl="1">
              <a:buFont typeface="Arial" panose="020B0604020202020204" pitchFamily="34" charset="0"/>
              <a:buChar char="•"/>
            </a:pPr>
            <a:r>
              <a:rPr lang="en-US" dirty="0"/>
              <a:t>Equine</a:t>
            </a:r>
          </a:p>
          <a:p>
            <a:r>
              <a:rPr lang="en-US" dirty="0"/>
              <a:t>Treatments were chosen based upon frequency and level of potential hazard to the public.</a:t>
            </a:r>
          </a:p>
          <a:p>
            <a:r>
              <a:rPr lang="en-US" dirty="0"/>
              <a:t>Considered both external and internal pathways</a:t>
            </a:r>
          </a:p>
        </p:txBody>
      </p:sp>
    </p:spTree>
    <p:extLst>
      <p:ext uri="{BB962C8B-B14F-4D97-AF65-F5344CB8AC3E}">
        <p14:creationId xmlns:p14="http://schemas.microsoft.com/office/powerpoint/2010/main" val="831944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3" ma:contentTypeDescription="Create a new document." ma:contentTypeScope="" ma:versionID="815590bd968ffa7419a1900d67668c43">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1eff1433509e5a9f569931aa1125b6a7"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521CF66-9430-4471-A0F6-FDF3DF2E4CDA}">
  <ds:schemaRefs>
    <ds:schemaRef ds:uri="http://schemas.microsoft.com/office/2006/documentManagement/types"/>
    <ds:schemaRef ds:uri="c31f235b-85d7-48ff-acc4-f339d7328c99"/>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88aa1e67-bf56-42a8-955c-ccd28d4dd807"/>
    <ds:schemaRef ds:uri="http://www.w3.org/XML/1998/namespace"/>
    <ds:schemaRef ds:uri="http://purl.org/dc/dcmitype/"/>
  </ds:schemaRefs>
</ds:datastoreItem>
</file>

<file path=customXml/itemProps2.xml><?xml version="1.0" encoding="utf-8"?>
<ds:datastoreItem xmlns:ds="http://schemas.openxmlformats.org/officeDocument/2006/customXml" ds:itemID="{B211ED42-9D52-47A3-8027-C94FEB256D5D}">
  <ds:schemaRefs>
    <ds:schemaRef ds:uri="http://schemas.microsoft.com/sharepoint/v3/contenttype/forms"/>
  </ds:schemaRefs>
</ds:datastoreItem>
</file>

<file path=customXml/itemProps3.xml><?xml version="1.0" encoding="utf-8"?>
<ds:datastoreItem xmlns:ds="http://schemas.openxmlformats.org/officeDocument/2006/customXml" ds:itemID="{4B734015-A7C4-4A79-B8A8-989250244B6A}"/>
</file>

<file path=customXml/itemProps4.xml><?xml version="1.0" encoding="utf-8"?>
<ds:datastoreItem xmlns:ds="http://schemas.openxmlformats.org/officeDocument/2006/customXml" ds:itemID="{362FA4BD-4EAD-447A-8F48-CAAFF64514CF}"/>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PNNL_Option_4</Template>
  <TotalTime>571</TotalTime>
  <Words>3502</Words>
  <Application>Microsoft Office PowerPoint</Application>
  <PresentationFormat>Custom</PresentationFormat>
  <Paragraphs>462</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PNNL_Option_4</vt:lpstr>
      <vt:lpstr>Thursday Primer: Status of NRC Vet Activities</vt:lpstr>
      <vt:lpstr>Agenda</vt:lpstr>
      <vt:lpstr>NRC’s Future-Focused Research Program</vt:lpstr>
      <vt:lpstr>Why Do We Need the FFR Program?</vt:lpstr>
      <vt:lpstr>Goals of the FFR Program</vt:lpstr>
      <vt:lpstr>Where FFR Fits in Research</vt:lpstr>
      <vt:lpstr>Why Vet Activities/Regulatory Driver</vt:lpstr>
      <vt:lpstr>Developing NRC Guidance</vt:lpstr>
      <vt:lpstr>“Can I Pet my Pets”</vt:lpstr>
      <vt:lpstr>Internal Pathways</vt:lpstr>
      <vt:lpstr>Geometry for MCNP Simulations</vt:lpstr>
      <vt:lpstr>Codes and Methods</vt:lpstr>
      <vt:lpstr>Images Taken from Vis-Ed</vt:lpstr>
      <vt:lpstr>Feline Results</vt:lpstr>
      <vt:lpstr>Canine Results</vt:lpstr>
      <vt:lpstr>Equine Results</vt:lpstr>
      <vt:lpstr>Internal Pathway Results</vt:lpstr>
      <vt:lpstr>Current Activities</vt:lpstr>
      <vt:lpstr>PiMAL</vt:lpstr>
      <vt:lpstr>Planned Updates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Rigel Flora</cp:lastModifiedBy>
  <cp:revision>14</cp:revision>
  <dcterms:created xsi:type="dcterms:W3CDTF">2022-09-08T04:47:07Z</dcterms:created>
  <dcterms:modified xsi:type="dcterms:W3CDTF">2023-10-26T10:55:54Z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MediaServiceImageTags">
    <vt:lpwstr/>
  </property>
</Properties>
</file>