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wdp" ContentType="image/vnd.ms-photo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69"/>
  </p:notesMasterIdLst>
  <p:sldIdLst>
    <p:sldId id="256" r:id="rId5"/>
    <p:sldId id="315" r:id="rId6"/>
    <p:sldId id="316" r:id="rId7"/>
    <p:sldId id="332" r:id="rId8"/>
    <p:sldId id="333" r:id="rId9"/>
    <p:sldId id="334" r:id="rId10"/>
    <p:sldId id="331" r:id="rId11"/>
    <p:sldId id="335" r:id="rId12"/>
    <p:sldId id="336" r:id="rId13"/>
    <p:sldId id="337" r:id="rId14"/>
    <p:sldId id="338" r:id="rId15"/>
    <p:sldId id="339" r:id="rId16"/>
    <p:sldId id="340" r:id="rId17"/>
    <p:sldId id="346" r:id="rId18"/>
    <p:sldId id="347" r:id="rId19"/>
    <p:sldId id="348" r:id="rId20"/>
    <p:sldId id="349" r:id="rId21"/>
    <p:sldId id="350" r:id="rId22"/>
    <p:sldId id="351" r:id="rId23"/>
    <p:sldId id="391" r:id="rId24"/>
    <p:sldId id="354" r:id="rId25"/>
    <p:sldId id="353" r:id="rId26"/>
    <p:sldId id="355" r:id="rId27"/>
    <p:sldId id="356" r:id="rId28"/>
    <p:sldId id="357" r:id="rId29"/>
    <p:sldId id="342" r:id="rId30"/>
    <p:sldId id="258" r:id="rId31"/>
    <p:sldId id="259" r:id="rId32"/>
    <p:sldId id="260" r:id="rId33"/>
    <p:sldId id="343" r:id="rId34"/>
    <p:sldId id="368" r:id="rId35"/>
    <p:sldId id="345" r:id="rId36"/>
    <p:sldId id="372" r:id="rId37"/>
    <p:sldId id="373" r:id="rId38"/>
    <p:sldId id="375" r:id="rId39"/>
    <p:sldId id="376" r:id="rId40"/>
    <p:sldId id="377" r:id="rId41"/>
    <p:sldId id="378" r:id="rId42"/>
    <p:sldId id="374" r:id="rId43"/>
    <p:sldId id="381" r:id="rId44"/>
    <p:sldId id="380" r:id="rId45"/>
    <p:sldId id="379" r:id="rId46"/>
    <p:sldId id="382" r:id="rId47"/>
    <p:sldId id="383" r:id="rId48"/>
    <p:sldId id="384" r:id="rId49"/>
    <p:sldId id="385" r:id="rId50"/>
    <p:sldId id="386" r:id="rId51"/>
    <p:sldId id="344" r:id="rId52"/>
    <p:sldId id="359" r:id="rId53"/>
    <p:sldId id="360" r:id="rId54"/>
    <p:sldId id="361" r:id="rId55"/>
    <p:sldId id="362" r:id="rId56"/>
    <p:sldId id="358" r:id="rId57"/>
    <p:sldId id="363" r:id="rId58"/>
    <p:sldId id="364" r:id="rId59"/>
    <p:sldId id="365" r:id="rId60"/>
    <p:sldId id="366" r:id="rId61"/>
    <p:sldId id="371" r:id="rId62"/>
    <p:sldId id="370" r:id="rId63"/>
    <p:sldId id="387" r:id="rId64"/>
    <p:sldId id="388" r:id="rId65"/>
    <p:sldId id="389" r:id="rId66"/>
    <p:sldId id="390" r:id="rId67"/>
    <p:sldId id="330" r:id="rId6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BCABC74-6464-459D-B23A-125B3707D785}">
          <p14:sldIdLst>
            <p14:sldId id="256"/>
            <p14:sldId id="315"/>
          </p14:sldIdLst>
        </p14:section>
        <p14:section name="Visual Sample Plan Overview" id="{B48F3958-8627-4ACB-A4ED-8F248E504891}">
          <p14:sldIdLst>
            <p14:sldId id="316"/>
            <p14:sldId id="332"/>
            <p14:sldId id="333"/>
            <p14:sldId id="334"/>
            <p14:sldId id="331"/>
            <p14:sldId id="335"/>
            <p14:sldId id="336"/>
            <p14:sldId id="337"/>
            <p14:sldId id="338"/>
            <p14:sldId id="339"/>
          </p14:sldIdLst>
        </p14:section>
        <p14:section name="Systematic Planning Basics" id="{49B70515-73D3-449A-8F36-16486436BA9A}">
          <p14:sldIdLst>
            <p14:sldId id="340"/>
            <p14:sldId id="346"/>
            <p14:sldId id="347"/>
            <p14:sldId id="348"/>
            <p14:sldId id="349"/>
            <p14:sldId id="350"/>
            <p14:sldId id="351"/>
            <p14:sldId id="391"/>
            <p14:sldId id="354"/>
            <p14:sldId id="353"/>
            <p14:sldId id="355"/>
            <p14:sldId id="356"/>
            <p14:sldId id="357"/>
          </p14:sldIdLst>
        </p14:section>
        <p14:section name="Legacy Site Scenario" id="{2F0BAC0F-F5B9-4912-BAE5-7A5795BF370C}">
          <p14:sldIdLst>
            <p14:sldId id="342"/>
            <p14:sldId id="258"/>
            <p14:sldId id="259"/>
            <p14:sldId id="260"/>
            <p14:sldId id="343"/>
            <p14:sldId id="368"/>
          </p14:sldIdLst>
        </p14:section>
        <p14:section name="Example 1: Stratified Sampling" id="{DF85CE6D-02A4-43B2-AAE3-1FDFDE6554B1}">
          <p14:sldIdLst>
            <p14:sldId id="345"/>
            <p14:sldId id="372"/>
            <p14:sldId id="373"/>
            <p14:sldId id="375"/>
            <p14:sldId id="376"/>
            <p14:sldId id="377"/>
            <p14:sldId id="378"/>
            <p14:sldId id="374"/>
            <p14:sldId id="381"/>
            <p14:sldId id="380"/>
            <p14:sldId id="379"/>
          </p14:sldIdLst>
        </p14:section>
        <p14:section name="Example 2: Spatial Analysis" id="{3B566FE9-8B7A-444E-8A3B-726C0F119CF9}">
          <p14:sldIdLst>
            <p14:sldId id="382"/>
            <p14:sldId id="383"/>
            <p14:sldId id="384"/>
            <p14:sldId id="385"/>
            <p14:sldId id="386"/>
          </p14:sldIdLst>
        </p14:section>
        <p14:section name="Example 3: Unity Rule" id="{30401353-A5DC-4FC4-8284-96B0C12B7E2B}">
          <p14:sldIdLst>
            <p14:sldId id="344"/>
            <p14:sldId id="359"/>
            <p14:sldId id="360"/>
            <p14:sldId id="361"/>
            <p14:sldId id="362"/>
            <p14:sldId id="358"/>
            <p14:sldId id="363"/>
            <p14:sldId id="364"/>
            <p14:sldId id="365"/>
            <p14:sldId id="366"/>
            <p14:sldId id="371"/>
            <p14:sldId id="370"/>
            <p14:sldId id="387"/>
            <p14:sldId id="388"/>
            <p14:sldId id="389"/>
          </p14:sldIdLst>
        </p14:section>
        <p14:section name="Final Slides" id="{E0E87D48-3E83-4D69-8BDE-085D1A4EAB88}">
          <p14:sldIdLst>
            <p14:sldId id="390"/>
            <p14:sldId id="33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AB1ADC7-81B3-ED8D-A1E0-D26BE23BF0B7}" name="Newburn, Lisa L" initials="NLL" userId="S::lisa.newburn@pnnl.gov::c5d34ae6-21a4-42f8-91ca-d7a95ddda7bc" providerId="AD"/>
  <p188:author id="{E084C7E2-A56E-F2EE-6CE6-3775D060C9E2}" name="Fagan, Deborah K" initials="FDK" userId="S::deborah.fagan@pnnl.gov::0d533ebc-9603-48a1-ba51-4b44698e6b4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B76A39E-EAF9-7743-91B6-43594D0A97CB}" v="1023" dt="2022-04-07T19:29:51.28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1566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microsoft.com/office/2015/10/relationships/revisionInfo" Target="revisionInfo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presProps" Target="presProps.xml"/><Relationship Id="rId75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" Type="http://schemas.openxmlformats.org/officeDocument/2006/relationships/slide" Target="slides/slide3.xml"/><Relationship Id="rId71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d3m422\AppData\Roaming\Microsoft\Excel\Downloads_Export_All%20(version%201).xlsb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pnnl-my.sharepoint.com/personal/lisa_newburn_pnnl_gov/Documents/Documents/NRC/UserRegistrationsClean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200"/>
              <a:t>Affiliated Federal Agency or contractor for:</a:t>
            </a:r>
          </a:p>
        </c:rich>
      </c:tx>
      <c:layout>
        <c:manualLayout>
          <c:xMode val="edge"/>
          <c:yMode val="edge"/>
          <c:x val="0.28898017541751775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6.0289337168350138E-2"/>
          <c:y val="3.0941549282030082E-2"/>
          <c:w val="0.96006436695413078"/>
          <c:h val="0.86555555555555552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Sheet3!$E$18:$L$18</c:f>
              <c:strCache>
                <c:ptCount val="8"/>
                <c:pt idx="0">
                  <c:v>Other</c:v>
                </c:pt>
                <c:pt idx="1">
                  <c:v>USDoD</c:v>
                </c:pt>
                <c:pt idx="2">
                  <c:v>Non-US Foreign</c:v>
                </c:pt>
                <c:pt idx="3">
                  <c:v>USDOE</c:v>
                </c:pt>
                <c:pt idx="4">
                  <c:v>US State</c:v>
                </c:pt>
                <c:pt idx="5">
                  <c:v>USNRC</c:v>
                </c:pt>
                <c:pt idx="6">
                  <c:v>USDHS</c:v>
                </c:pt>
                <c:pt idx="7">
                  <c:v>USCDC</c:v>
                </c:pt>
              </c:strCache>
            </c:strRef>
          </c:cat>
          <c:val>
            <c:numRef>
              <c:f>Sheet3!$E$19:$L$19</c:f>
              <c:numCache>
                <c:formatCode>General</c:formatCode>
                <c:ptCount val="8"/>
                <c:pt idx="0">
                  <c:v>761</c:v>
                </c:pt>
                <c:pt idx="1">
                  <c:v>693</c:v>
                </c:pt>
                <c:pt idx="2">
                  <c:v>591</c:v>
                </c:pt>
                <c:pt idx="3">
                  <c:v>517</c:v>
                </c:pt>
                <c:pt idx="4">
                  <c:v>451</c:v>
                </c:pt>
                <c:pt idx="5">
                  <c:v>111</c:v>
                </c:pt>
                <c:pt idx="6">
                  <c:v>32</c:v>
                </c:pt>
                <c:pt idx="7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993-4A6E-A2D6-3B572BC6698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523643903"/>
        <c:axId val="630384991"/>
      </c:barChart>
      <c:catAx>
        <c:axId val="52364390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0384991"/>
        <c:crosses val="autoZero"/>
        <c:auto val="1"/>
        <c:lblAlgn val="ctr"/>
        <c:lblOffset val="100"/>
        <c:noMultiLvlLbl val="0"/>
      </c:catAx>
      <c:valAx>
        <c:axId val="63038499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364390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Downloads by Year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'Downloads_Export (1)'!$H$1:$M$1</c:f>
              <c:strCache>
                <c:ptCount val="6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2020*</c:v>
                </c:pt>
              </c:strCache>
            </c:strRef>
          </c:cat>
          <c:val>
            <c:numRef>
              <c:f>'Downloads_Export (1)'!$H$2:$M$2</c:f>
              <c:numCache>
                <c:formatCode>General</c:formatCode>
                <c:ptCount val="6"/>
                <c:pt idx="0">
                  <c:v>1873</c:v>
                </c:pt>
                <c:pt idx="1">
                  <c:v>2507</c:v>
                </c:pt>
                <c:pt idx="2">
                  <c:v>2258</c:v>
                </c:pt>
                <c:pt idx="3">
                  <c:v>2244</c:v>
                </c:pt>
                <c:pt idx="4">
                  <c:v>2413</c:v>
                </c:pt>
                <c:pt idx="5">
                  <c:v>855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D09-4319-B733-6F21857F584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20683535"/>
        <c:axId val="425927951"/>
      </c:barChart>
      <c:catAx>
        <c:axId val="5206835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5927951"/>
        <c:crosses val="autoZero"/>
        <c:auto val="0"/>
        <c:lblAlgn val="ctr"/>
        <c:lblOffset val="100"/>
        <c:noMultiLvlLbl val="0"/>
      </c:catAx>
      <c:valAx>
        <c:axId val="425927951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206835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New User Registrations by Year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Sheet3!$D$1:$I$1</c:f>
              <c:strCache>
                <c:ptCount val="6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2020*</c:v>
                </c:pt>
              </c:strCache>
            </c:strRef>
          </c:cat>
          <c:val>
            <c:numRef>
              <c:f>Sheet3!$D$2:$I$2</c:f>
              <c:numCache>
                <c:formatCode>General</c:formatCode>
                <c:ptCount val="6"/>
                <c:pt idx="0">
                  <c:v>1222</c:v>
                </c:pt>
                <c:pt idx="1">
                  <c:v>948</c:v>
                </c:pt>
                <c:pt idx="2">
                  <c:v>900</c:v>
                </c:pt>
                <c:pt idx="3">
                  <c:v>816</c:v>
                </c:pt>
                <c:pt idx="4">
                  <c:v>836</c:v>
                </c:pt>
                <c:pt idx="5">
                  <c:v>289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3AD-424C-9323-A7647684247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757159471"/>
        <c:axId val="752452655"/>
      </c:barChart>
      <c:catAx>
        <c:axId val="75715947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52452655"/>
        <c:crosses val="autoZero"/>
        <c:auto val="1"/>
        <c:lblAlgn val="ctr"/>
        <c:lblOffset val="100"/>
        <c:noMultiLvlLbl val="0"/>
      </c:catAx>
      <c:valAx>
        <c:axId val="75245265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5715947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2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3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image" Target="../media/image32.wmf"/><Relationship Id="rId1" Type="http://schemas.openxmlformats.org/officeDocument/2006/relationships/image" Target="../media/image31.emf"/><Relationship Id="rId4" Type="http://schemas.openxmlformats.org/officeDocument/2006/relationships/image" Target="../media/image3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8232EA-1171-43E3-89B7-C8EA5B683540}" type="datetimeFigureOut">
              <a:rPr lang="en-US" smtClean="0"/>
              <a:t>6/2/2022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BFB81E-A770-4292-8BFD-9657161487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1827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Could use more here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BFB81E-A770-4292-8BFD-965716148783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2023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Talk through parameters – confidence, LBGR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BFB81E-A770-4292-8BFD-965716148783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1160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Observed mean and std dev in SOF is slightly higher than estimated mean and SOF, but still achieve very good retrospective power since levels are well below cleanup levels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BFB81E-A770-4292-8BFD-965716148783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0968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05800" y="6400800"/>
            <a:ext cx="457200" cy="457200"/>
          </a:xfrm>
          <a:prstGeom prst="rect">
            <a:avLst/>
          </a:prstGeom>
        </p:spPr>
        <p:txBody>
          <a:bodyPr tIns="91440" bIns="91440"/>
          <a:lstStyle>
            <a:lvl1pPr algn="ctr">
              <a:defRPr baseline="0">
                <a:solidFill>
                  <a:schemeClr val="bg1"/>
                </a:solidFill>
              </a:defRPr>
            </a:lvl1pPr>
          </a:lstStyle>
          <a:p>
            <a:fld id="{6307C49B-6361-429E-95C0-8ACFC6C467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7929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8580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8305800" y="6400800"/>
            <a:ext cx="457200" cy="457200"/>
          </a:xfrm>
          <a:prstGeom prst="rect">
            <a:avLst/>
          </a:prstGeom>
        </p:spPr>
        <p:txBody>
          <a:bodyPr tIns="91440" bIns="91440"/>
          <a:lstStyle>
            <a:defPPr>
              <a:defRPr lang="en-US"/>
            </a:defPPr>
            <a:lvl1pPr marL="0" algn="ctr" defTabSz="914400" rtl="0" eaLnBrk="1" latinLnBrk="0" hangingPunct="1">
              <a:defRPr sz="1800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307C49B-6361-429E-95C0-8ACFC6C467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0433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05800" y="6400800"/>
            <a:ext cx="457200" cy="457200"/>
          </a:xfrm>
          <a:prstGeom prst="rect">
            <a:avLst/>
          </a:prstGeom>
        </p:spPr>
        <p:txBody>
          <a:bodyPr tIns="91440" bIns="91440"/>
          <a:lstStyle>
            <a:lvl1pPr algn="ctr">
              <a:defRPr baseline="0">
                <a:solidFill>
                  <a:schemeClr val="bg1"/>
                </a:solidFill>
              </a:defRPr>
            </a:lvl1pPr>
          </a:lstStyle>
          <a:p>
            <a:fld id="{6307C49B-6361-429E-95C0-8ACFC6C467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4395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8580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05800" y="6400800"/>
            <a:ext cx="457200" cy="457200"/>
          </a:xfrm>
          <a:prstGeom prst="rect">
            <a:avLst/>
          </a:prstGeom>
        </p:spPr>
        <p:txBody>
          <a:bodyPr tIns="91440" bIns="91440"/>
          <a:lstStyle>
            <a:lvl1pPr algn="ctr">
              <a:defRPr baseline="0">
                <a:solidFill>
                  <a:schemeClr val="bg1"/>
                </a:solidFill>
              </a:defRPr>
            </a:lvl1pPr>
          </a:lstStyle>
          <a:p>
            <a:fld id="{6307C49B-6361-429E-95C0-8ACFC6C467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7946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858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0" y="5828119"/>
            <a:ext cx="9235440" cy="1029881"/>
            <a:chOff x="0" y="5766557"/>
            <a:chExt cx="9235440" cy="1029881"/>
          </a:xfrm>
        </p:grpSpPr>
        <p:sp>
          <p:nvSpPr>
            <p:cNvPr id="13" name="Rectangle 6"/>
            <p:cNvSpPr/>
            <p:nvPr userDrawn="1"/>
          </p:nvSpPr>
          <p:spPr>
            <a:xfrm>
              <a:off x="722316" y="6095735"/>
              <a:ext cx="8513124" cy="700703"/>
            </a:xfrm>
            <a:custGeom>
              <a:avLst/>
              <a:gdLst>
                <a:gd name="connsiteX0" fmla="*/ 0 w 12192000"/>
                <a:gd name="connsiteY0" fmla="*/ 0 h 1268569"/>
                <a:gd name="connsiteX1" fmla="*/ 12192000 w 12192000"/>
                <a:gd name="connsiteY1" fmla="*/ 0 h 1268569"/>
                <a:gd name="connsiteX2" fmla="*/ 12192000 w 12192000"/>
                <a:gd name="connsiteY2" fmla="*/ 1268569 h 1268569"/>
                <a:gd name="connsiteX3" fmla="*/ 0 w 12192000"/>
                <a:gd name="connsiteY3" fmla="*/ 1268569 h 1268569"/>
                <a:gd name="connsiteX4" fmla="*/ 0 w 12192000"/>
                <a:gd name="connsiteY4" fmla="*/ 0 h 1268569"/>
                <a:gd name="connsiteX0" fmla="*/ 0 w 12192000"/>
                <a:gd name="connsiteY0" fmla="*/ 512417 h 1780986"/>
                <a:gd name="connsiteX1" fmla="*/ 12192000 w 12192000"/>
                <a:gd name="connsiteY1" fmla="*/ 512417 h 1780986"/>
                <a:gd name="connsiteX2" fmla="*/ 12192000 w 12192000"/>
                <a:gd name="connsiteY2" fmla="*/ 1780986 h 1780986"/>
                <a:gd name="connsiteX3" fmla="*/ 0 w 12192000"/>
                <a:gd name="connsiteY3" fmla="*/ 1780986 h 1780986"/>
                <a:gd name="connsiteX4" fmla="*/ 0 w 12192000"/>
                <a:gd name="connsiteY4" fmla="*/ 512417 h 1780986"/>
                <a:gd name="connsiteX0" fmla="*/ 0 w 12192000"/>
                <a:gd name="connsiteY0" fmla="*/ 564558 h 1833127"/>
                <a:gd name="connsiteX1" fmla="*/ 12192000 w 12192000"/>
                <a:gd name="connsiteY1" fmla="*/ 564558 h 1833127"/>
                <a:gd name="connsiteX2" fmla="*/ 12192000 w 12192000"/>
                <a:gd name="connsiteY2" fmla="*/ 1833127 h 1833127"/>
                <a:gd name="connsiteX3" fmla="*/ 0 w 12192000"/>
                <a:gd name="connsiteY3" fmla="*/ 1833127 h 1833127"/>
                <a:gd name="connsiteX4" fmla="*/ 0 w 12192000"/>
                <a:gd name="connsiteY4" fmla="*/ 564558 h 1833127"/>
                <a:gd name="connsiteX0" fmla="*/ 0 w 12740930"/>
                <a:gd name="connsiteY0" fmla="*/ 137442 h 1406011"/>
                <a:gd name="connsiteX1" fmla="*/ 11718235 w 12740930"/>
                <a:gd name="connsiteY1" fmla="*/ 34412 h 1406011"/>
                <a:gd name="connsiteX2" fmla="*/ 12192000 w 12740930"/>
                <a:gd name="connsiteY2" fmla="*/ 137442 h 1406011"/>
                <a:gd name="connsiteX3" fmla="*/ 12192000 w 12740930"/>
                <a:gd name="connsiteY3" fmla="*/ 1406011 h 1406011"/>
                <a:gd name="connsiteX4" fmla="*/ 0 w 12740930"/>
                <a:gd name="connsiteY4" fmla="*/ 1406011 h 1406011"/>
                <a:gd name="connsiteX5" fmla="*/ 0 w 12740930"/>
                <a:gd name="connsiteY5" fmla="*/ 137442 h 1406011"/>
                <a:gd name="connsiteX0" fmla="*/ 0 w 12192000"/>
                <a:gd name="connsiteY0" fmla="*/ 490656 h 1759225"/>
                <a:gd name="connsiteX1" fmla="*/ 8488018 w 12192000"/>
                <a:gd name="connsiteY1" fmla="*/ 0 h 1759225"/>
                <a:gd name="connsiteX2" fmla="*/ 12192000 w 12192000"/>
                <a:gd name="connsiteY2" fmla="*/ 490656 h 1759225"/>
                <a:gd name="connsiteX3" fmla="*/ 12192000 w 12192000"/>
                <a:gd name="connsiteY3" fmla="*/ 1759225 h 1759225"/>
                <a:gd name="connsiteX4" fmla="*/ 0 w 12192000"/>
                <a:gd name="connsiteY4" fmla="*/ 1759225 h 1759225"/>
                <a:gd name="connsiteX5" fmla="*/ 0 w 12192000"/>
                <a:gd name="connsiteY5" fmla="*/ 490656 h 1759225"/>
                <a:gd name="connsiteX0" fmla="*/ 0 w 12192000"/>
                <a:gd name="connsiteY0" fmla="*/ 521485 h 1790054"/>
                <a:gd name="connsiteX1" fmla="*/ 8488018 w 12192000"/>
                <a:gd name="connsiteY1" fmla="*/ 30829 h 1790054"/>
                <a:gd name="connsiteX2" fmla="*/ 12192000 w 12192000"/>
                <a:gd name="connsiteY2" fmla="*/ 521485 h 1790054"/>
                <a:gd name="connsiteX3" fmla="*/ 12192000 w 12192000"/>
                <a:gd name="connsiteY3" fmla="*/ 1790054 h 1790054"/>
                <a:gd name="connsiteX4" fmla="*/ 0 w 12192000"/>
                <a:gd name="connsiteY4" fmla="*/ 1790054 h 1790054"/>
                <a:gd name="connsiteX5" fmla="*/ 0 w 12192000"/>
                <a:gd name="connsiteY5" fmla="*/ 521485 h 1790054"/>
                <a:gd name="connsiteX0" fmla="*/ 0 w 12273798"/>
                <a:gd name="connsiteY0" fmla="*/ 521485 h 1790054"/>
                <a:gd name="connsiteX1" fmla="*/ 8488018 w 12273798"/>
                <a:gd name="connsiteY1" fmla="*/ 30829 h 1790054"/>
                <a:gd name="connsiteX2" fmla="*/ 12192000 w 12273798"/>
                <a:gd name="connsiteY2" fmla="*/ 521485 h 1790054"/>
                <a:gd name="connsiteX3" fmla="*/ 12192000 w 12273798"/>
                <a:gd name="connsiteY3" fmla="*/ 1790054 h 1790054"/>
                <a:gd name="connsiteX4" fmla="*/ 0 w 12273798"/>
                <a:gd name="connsiteY4" fmla="*/ 1790054 h 1790054"/>
                <a:gd name="connsiteX5" fmla="*/ 0 w 12273798"/>
                <a:gd name="connsiteY5" fmla="*/ 521485 h 1790054"/>
                <a:gd name="connsiteX0" fmla="*/ 0 w 12273798"/>
                <a:gd name="connsiteY0" fmla="*/ 791250 h 1761645"/>
                <a:gd name="connsiteX1" fmla="*/ 8488018 w 12273798"/>
                <a:gd name="connsiteY1" fmla="*/ 2420 h 1761645"/>
                <a:gd name="connsiteX2" fmla="*/ 12192000 w 12273798"/>
                <a:gd name="connsiteY2" fmla="*/ 493076 h 1761645"/>
                <a:gd name="connsiteX3" fmla="*/ 12192000 w 12273798"/>
                <a:gd name="connsiteY3" fmla="*/ 1761645 h 1761645"/>
                <a:gd name="connsiteX4" fmla="*/ 0 w 12273798"/>
                <a:gd name="connsiteY4" fmla="*/ 1761645 h 1761645"/>
                <a:gd name="connsiteX5" fmla="*/ 0 w 12273798"/>
                <a:gd name="connsiteY5" fmla="*/ 791250 h 1761645"/>
                <a:gd name="connsiteX0" fmla="*/ 0 w 12273798"/>
                <a:gd name="connsiteY0" fmla="*/ 791250 h 1761645"/>
                <a:gd name="connsiteX1" fmla="*/ 8488018 w 12273798"/>
                <a:gd name="connsiteY1" fmla="*/ 2420 h 1761645"/>
                <a:gd name="connsiteX2" fmla="*/ 12192000 w 12273798"/>
                <a:gd name="connsiteY2" fmla="*/ 493076 h 1761645"/>
                <a:gd name="connsiteX3" fmla="*/ 12192000 w 12273798"/>
                <a:gd name="connsiteY3" fmla="*/ 1761645 h 1761645"/>
                <a:gd name="connsiteX4" fmla="*/ 0 w 12273798"/>
                <a:gd name="connsiteY4" fmla="*/ 1761645 h 1761645"/>
                <a:gd name="connsiteX5" fmla="*/ 0 w 12273798"/>
                <a:gd name="connsiteY5" fmla="*/ 791250 h 1761645"/>
                <a:gd name="connsiteX0" fmla="*/ 0 w 12273798"/>
                <a:gd name="connsiteY0" fmla="*/ 791250 h 1761645"/>
                <a:gd name="connsiteX1" fmla="*/ 8488018 w 12273798"/>
                <a:gd name="connsiteY1" fmla="*/ 2420 h 1761645"/>
                <a:gd name="connsiteX2" fmla="*/ 12192000 w 12273798"/>
                <a:gd name="connsiteY2" fmla="*/ 493076 h 1761645"/>
                <a:gd name="connsiteX3" fmla="*/ 12192000 w 12273798"/>
                <a:gd name="connsiteY3" fmla="*/ 1761645 h 1761645"/>
                <a:gd name="connsiteX4" fmla="*/ 0 w 12273798"/>
                <a:gd name="connsiteY4" fmla="*/ 1761645 h 1761645"/>
                <a:gd name="connsiteX5" fmla="*/ 0 w 12273798"/>
                <a:gd name="connsiteY5" fmla="*/ 791250 h 17616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273798" h="1761645">
                  <a:moveTo>
                    <a:pt x="0" y="791250"/>
                  </a:moveTo>
                  <a:cubicBezTo>
                    <a:pt x="2796209" y="1588155"/>
                    <a:pt x="3655668" y="1755434"/>
                    <a:pt x="8488018" y="2420"/>
                  </a:cubicBezTo>
                  <a:cubicBezTo>
                    <a:pt x="10520018" y="2420"/>
                    <a:pt x="12729265" y="-63515"/>
                    <a:pt x="12192000" y="493076"/>
                  </a:cubicBezTo>
                  <a:lnTo>
                    <a:pt x="12192000" y="1761645"/>
                  </a:lnTo>
                  <a:lnTo>
                    <a:pt x="0" y="1761645"/>
                  </a:lnTo>
                  <a:lnTo>
                    <a:pt x="0" y="791250"/>
                  </a:lnTo>
                  <a:close/>
                </a:path>
              </a:pathLst>
            </a:custGeom>
            <a:gradFill>
              <a:gsLst>
                <a:gs pos="21000">
                  <a:schemeClr val="tx2">
                    <a:lumMod val="60000"/>
                    <a:lumOff val="40000"/>
                  </a:schemeClr>
                </a:gs>
                <a:gs pos="51000">
                  <a:srgbClr val="214D71"/>
                </a:gs>
              </a:gsLst>
              <a:lin ang="3600000" scaled="0"/>
            </a:gradFill>
            <a:ln>
              <a:noFill/>
            </a:ln>
            <a:effectLst>
              <a:outerShdw blurRad="1905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en-US"/>
            </a:p>
          </p:txBody>
        </p:sp>
        <p:sp>
          <p:nvSpPr>
            <p:cNvPr id="14" name="Freeform 13"/>
            <p:cNvSpPr/>
            <p:nvPr userDrawn="1"/>
          </p:nvSpPr>
          <p:spPr>
            <a:xfrm>
              <a:off x="722316" y="6014817"/>
              <a:ext cx="8456387" cy="781621"/>
            </a:xfrm>
            <a:custGeom>
              <a:avLst/>
              <a:gdLst>
                <a:gd name="connsiteX0" fmla="*/ 10102960 w 12191999"/>
                <a:gd name="connsiteY0" fmla="*/ 725 h 1345335"/>
                <a:gd name="connsiteX1" fmla="*/ 10431001 w 12191999"/>
                <a:gd name="connsiteY1" fmla="*/ 2431 h 1345335"/>
                <a:gd name="connsiteX2" fmla="*/ 12035069 w 12191999"/>
                <a:gd name="connsiteY2" fmla="*/ 230021 h 1345335"/>
                <a:gd name="connsiteX3" fmla="*/ 12191999 w 12191999"/>
                <a:gd name="connsiteY3" fmla="*/ 279976 h 1345335"/>
                <a:gd name="connsiteX4" fmla="*/ 12191999 w 12191999"/>
                <a:gd name="connsiteY4" fmla="*/ 825919 h 1345335"/>
                <a:gd name="connsiteX5" fmla="*/ 11994637 w 12191999"/>
                <a:gd name="connsiteY5" fmla="*/ 739449 h 1345335"/>
                <a:gd name="connsiteX6" fmla="*/ 6759838 w 12191999"/>
                <a:gd name="connsiteY6" fmla="*/ 1273965 h 1345335"/>
                <a:gd name="connsiteX7" fmla="*/ 6593014 w 12191999"/>
                <a:gd name="connsiteY7" fmla="*/ 1345335 h 1345335"/>
                <a:gd name="connsiteX8" fmla="*/ 0 w 12191999"/>
                <a:gd name="connsiteY8" fmla="*/ 1345335 h 1345335"/>
                <a:gd name="connsiteX9" fmla="*/ 0 w 12191999"/>
                <a:gd name="connsiteY9" fmla="*/ 619243 h 1345335"/>
                <a:gd name="connsiteX10" fmla="*/ 7348 w 12191999"/>
                <a:gd name="connsiteY10" fmla="*/ 623324 h 1345335"/>
                <a:gd name="connsiteX11" fmla="*/ 10102960 w 12191999"/>
                <a:gd name="connsiteY11" fmla="*/ 725 h 13453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191999" h="1345335">
                  <a:moveTo>
                    <a:pt x="10102960" y="725"/>
                  </a:moveTo>
                  <a:cubicBezTo>
                    <a:pt x="10213203" y="-623"/>
                    <a:pt x="10322580" y="-108"/>
                    <a:pt x="10431001" y="2431"/>
                  </a:cubicBezTo>
                  <a:cubicBezTo>
                    <a:pt x="10995802" y="15659"/>
                    <a:pt x="11534688" y="83822"/>
                    <a:pt x="12035069" y="230021"/>
                  </a:cubicBezTo>
                  <a:lnTo>
                    <a:pt x="12191999" y="279976"/>
                  </a:lnTo>
                  <a:lnTo>
                    <a:pt x="12191999" y="825919"/>
                  </a:lnTo>
                  <a:lnTo>
                    <a:pt x="11994637" y="739449"/>
                  </a:lnTo>
                  <a:cubicBezTo>
                    <a:pt x="10223691" y="16340"/>
                    <a:pt x="8472375" y="557002"/>
                    <a:pt x="6759838" y="1273965"/>
                  </a:cubicBezTo>
                  <a:lnTo>
                    <a:pt x="6593014" y="1345335"/>
                  </a:lnTo>
                  <a:lnTo>
                    <a:pt x="0" y="1345335"/>
                  </a:lnTo>
                  <a:lnTo>
                    <a:pt x="0" y="619243"/>
                  </a:lnTo>
                  <a:lnTo>
                    <a:pt x="7348" y="623324"/>
                  </a:lnTo>
                  <a:cubicBezTo>
                    <a:pt x="2435794" y="1872620"/>
                    <a:pt x="6685445" y="42458"/>
                    <a:pt x="10102960" y="725"/>
                  </a:cubicBezTo>
                  <a:close/>
                </a:path>
              </a:pathLst>
            </a:custGeom>
            <a:gradFill flip="none" rotWithShape="1">
              <a:gsLst>
                <a:gs pos="28000">
                  <a:schemeClr val="accent2"/>
                </a:gs>
                <a:gs pos="62000">
                  <a:schemeClr val="accent2">
                    <a:lumMod val="75000"/>
                  </a:schemeClr>
                </a:gs>
              </a:gsLst>
              <a:lin ang="15600000" scaled="0"/>
              <a:tileRect/>
            </a:gradFill>
            <a:ln>
              <a:noFill/>
            </a:ln>
            <a:effectLst>
              <a:outerShdw blurRad="1905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5" name="Freeform 14"/>
            <p:cNvSpPr/>
            <p:nvPr userDrawn="1"/>
          </p:nvSpPr>
          <p:spPr>
            <a:xfrm>
              <a:off x="0" y="5766557"/>
              <a:ext cx="9178703" cy="1029881"/>
            </a:xfrm>
            <a:custGeom>
              <a:avLst/>
              <a:gdLst>
                <a:gd name="connsiteX0" fmla="*/ 10164934 w 12191999"/>
                <a:gd name="connsiteY0" fmla="*/ 160 h 1772644"/>
                <a:gd name="connsiteX1" fmla="*/ 12131410 w 12191999"/>
                <a:gd name="connsiteY1" fmla="*/ 371124 h 1772644"/>
                <a:gd name="connsiteX2" fmla="*/ 12191999 w 12191999"/>
                <a:gd name="connsiteY2" fmla="*/ 397531 h 1772644"/>
                <a:gd name="connsiteX3" fmla="*/ 12191999 w 12191999"/>
                <a:gd name="connsiteY3" fmla="*/ 942495 h 1772644"/>
                <a:gd name="connsiteX4" fmla="*/ 12045282 w 12191999"/>
                <a:gd name="connsiteY4" fmla="*/ 884280 h 1772644"/>
                <a:gd name="connsiteX5" fmla="*/ 7143727 w 12191999"/>
                <a:gd name="connsiteY5" fmla="*/ 1518055 h 1772644"/>
                <a:gd name="connsiteX6" fmla="*/ 6463615 w 12191999"/>
                <a:gd name="connsiteY6" fmla="*/ 1772644 h 1772644"/>
                <a:gd name="connsiteX7" fmla="*/ 0 w 12191999"/>
                <a:gd name="connsiteY7" fmla="*/ 1772644 h 1772644"/>
                <a:gd name="connsiteX8" fmla="*/ 0 w 12191999"/>
                <a:gd name="connsiteY8" fmla="*/ 669596 h 1772644"/>
                <a:gd name="connsiteX9" fmla="*/ 211248 w 12191999"/>
                <a:gd name="connsiteY9" fmla="*/ 770132 h 1772644"/>
                <a:gd name="connsiteX10" fmla="*/ 10164934 w 12191999"/>
                <a:gd name="connsiteY10" fmla="*/ 160 h 1772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2191999" h="1772644">
                  <a:moveTo>
                    <a:pt x="10164934" y="160"/>
                  </a:moveTo>
                  <a:cubicBezTo>
                    <a:pt x="10833337" y="4781"/>
                    <a:pt x="11490120" y="109947"/>
                    <a:pt x="12131410" y="371124"/>
                  </a:cubicBezTo>
                  <a:lnTo>
                    <a:pt x="12191999" y="397531"/>
                  </a:lnTo>
                  <a:lnTo>
                    <a:pt x="12191999" y="942495"/>
                  </a:lnTo>
                  <a:lnTo>
                    <a:pt x="12045282" y="884280"/>
                  </a:lnTo>
                  <a:cubicBezTo>
                    <a:pt x="10554188" y="334883"/>
                    <a:pt x="8891142" y="869369"/>
                    <a:pt x="7143727" y="1518055"/>
                  </a:cubicBezTo>
                  <a:lnTo>
                    <a:pt x="6463615" y="1772644"/>
                  </a:lnTo>
                  <a:lnTo>
                    <a:pt x="0" y="1772644"/>
                  </a:lnTo>
                  <a:lnTo>
                    <a:pt x="0" y="669596"/>
                  </a:lnTo>
                  <a:lnTo>
                    <a:pt x="211248" y="770132"/>
                  </a:lnTo>
                  <a:cubicBezTo>
                    <a:pt x="3512729" y="2251174"/>
                    <a:pt x="6971455" y="-21916"/>
                    <a:pt x="10164934" y="160"/>
                  </a:cubicBezTo>
                  <a:close/>
                </a:path>
              </a:pathLst>
            </a:custGeom>
            <a:gradFill flip="none" rotWithShape="1">
              <a:gsLst>
                <a:gs pos="30000">
                  <a:schemeClr val="accent1">
                    <a:lumMod val="40000"/>
                    <a:lumOff val="60000"/>
                  </a:schemeClr>
                </a:gs>
                <a:gs pos="67000">
                  <a:schemeClr val="accent1"/>
                </a:gs>
              </a:gsLst>
              <a:lin ang="15600000" scaled="0"/>
              <a:tileRect/>
            </a:gradFill>
            <a:ln>
              <a:noFill/>
            </a:ln>
            <a:effectLst>
              <a:outerShdw blurRad="1905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pic>
          <p:nvPicPr>
            <p:cNvPr id="16" name="Picture 15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9211" y="6122747"/>
              <a:ext cx="678672" cy="63093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5" name="Graphic 4">
            <a:extLst>
              <a:ext uri="{FF2B5EF4-FFF2-40B4-BE49-F238E27FC236}">
                <a16:creationId xmlns:a16="http://schemas.microsoft.com/office/drawing/2014/main" id="{DF30FDC8-CE5C-46B4-B343-AF782DFAD172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515225" y="274638"/>
            <a:ext cx="1171575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657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epa.gov/sites/default/files/2015-06/documents/g9-final.pdf" TargetMode="External"/><Relationship Id="rId4" Type="http://schemas.openxmlformats.org/officeDocument/2006/relationships/hyperlink" Target="https://www.epa.gov/sites/default/files/2015-06/documents/g4-final.pdf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oleObject" Target="../embeddings/oleObject4.bin"/><Relationship Id="rId3" Type="http://schemas.openxmlformats.org/officeDocument/2006/relationships/oleObject" Target="../embeddings/oleObject1.bin"/><Relationship Id="rId7" Type="http://schemas.openxmlformats.org/officeDocument/2006/relationships/image" Target="../media/image16.png"/><Relationship Id="rId12" Type="http://schemas.openxmlformats.org/officeDocument/2006/relationships/image" Target="../media/image33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5.png"/><Relationship Id="rId11" Type="http://schemas.openxmlformats.org/officeDocument/2006/relationships/oleObject" Target="../embeddings/oleObject3.bin"/><Relationship Id="rId5" Type="http://schemas.openxmlformats.org/officeDocument/2006/relationships/image" Target="../media/image14.png"/><Relationship Id="rId10" Type="http://schemas.openxmlformats.org/officeDocument/2006/relationships/image" Target="../media/image32.wmf"/><Relationship Id="rId4" Type="http://schemas.openxmlformats.org/officeDocument/2006/relationships/image" Target="../media/image31.emf"/><Relationship Id="rId9" Type="http://schemas.openxmlformats.org/officeDocument/2006/relationships/oleObject" Target="../embeddings/oleObject2.bin"/><Relationship Id="rId14" Type="http://schemas.openxmlformats.org/officeDocument/2006/relationships/image" Target="../media/image34.emf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channel/UCZvWo01liuzX_hzpqXY8KkQ" TargetMode="External"/><Relationship Id="rId2" Type="http://schemas.openxmlformats.org/officeDocument/2006/relationships/hyperlink" Target="http://vsp.pnnl.gov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deborah.Fagan@pnnl.gov" TargetMode="External"/><Relationship Id="rId5" Type="http://schemas.openxmlformats.org/officeDocument/2006/relationships/hyperlink" Target="mailto:lisa.newburn@pnnl.gov" TargetMode="External"/><Relationship Id="rId4" Type="http://schemas.openxmlformats.org/officeDocument/2006/relationships/hyperlink" Target="mailto:vsp@pnnl.gov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457200"/>
            <a:ext cx="7772400" cy="1470025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en-US" sz="4000" b="1">
                <a:ln w="0"/>
                <a:solidFill>
                  <a:schemeClr val="tx2">
                    <a:lumMod val="60000"/>
                    <a:lumOff val="4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Arial" pitchFamily="34" charset="0"/>
                <a:cs typeface="Arial" pitchFamily="34" charset="0"/>
              </a:rPr>
              <a:t>Visual Sample Plan </a:t>
            </a:r>
            <a:br>
              <a:rPr lang="en-US" sz="4000" b="1">
                <a:ln w="0"/>
                <a:solidFill>
                  <a:schemeClr val="tx2">
                    <a:lumMod val="60000"/>
                    <a:lumOff val="4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Arial" pitchFamily="34" charset="0"/>
                <a:cs typeface="Arial" pitchFamily="34" charset="0"/>
              </a:rPr>
            </a:br>
            <a:r>
              <a:rPr lang="en-US" sz="4000" b="1">
                <a:ln w="0"/>
                <a:solidFill>
                  <a:schemeClr val="tx2">
                    <a:lumMod val="60000"/>
                    <a:lumOff val="4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latin typeface="Arial" pitchFamily="34" charset="0"/>
                <a:cs typeface="Arial" pitchFamily="34" charset="0"/>
              </a:rPr>
              <a:t>Case Study</a:t>
            </a:r>
            <a:endParaRPr lang="en-US" sz="4000" b="1">
              <a:solidFill>
                <a:schemeClr val="tx2">
                  <a:lumMod val="60000"/>
                  <a:lumOff val="4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93177" y="4114800"/>
            <a:ext cx="6858000" cy="1752600"/>
          </a:xfrm>
        </p:spPr>
        <p:txBody>
          <a:bodyPr>
            <a:normAutofit/>
          </a:bodyPr>
          <a:lstStyle/>
          <a:p>
            <a:r>
              <a:rPr lang="en-US" b="1">
                <a:latin typeface="Arial" pitchFamily="34" charset="0"/>
                <a:cs typeface="Arial" pitchFamily="34" charset="0"/>
              </a:rPr>
              <a:t>Deborah Fagan and Lisa Newburn</a:t>
            </a:r>
            <a:endParaRPr lang="en-US">
              <a:latin typeface="Arial" pitchFamily="34" charset="0"/>
              <a:cs typeface="Arial" pitchFamily="34" charset="0"/>
            </a:endParaRPr>
          </a:p>
          <a:p>
            <a:r>
              <a:rPr lang="en-US" sz="2600">
                <a:latin typeface="Arial" pitchFamily="34" charset="0"/>
                <a:cs typeface="Arial" pitchFamily="34" charset="0"/>
              </a:rPr>
              <a:t>Pacific Northwest National Laboratory</a:t>
            </a:r>
          </a:p>
          <a:p>
            <a:r>
              <a:rPr lang="en-US" sz="2600">
                <a:latin typeface="Arial" pitchFamily="34" charset="0"/>
                <a:cs typeface="Arial" pitchFamily="34" charset="0"/>
              </a:rPr>
              <a:t>PNNL-SA-171826 </a:t>
            </a:r>
          </a:p>
        </p:txBody>
      </p:sp>
      <p:sp>
        <p:nvSpPr>
          <p:cNvPr id="4" name="Rectangle 3"/>
          <p:cNvSpPr/>
          <p:nvPr/>
        </p:nvSpPr>
        <p:spPr>
          <a:xfrm>
            <a:off x="1093177" y="2515202"/>
            <a:ext cx="7015209" cy="416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2000">
                <a:solidFill>
                  <a:srgbClr val="4F81BD"/>
                </a:solidFill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Cambria"/>
                <a:ea typeface="Times New Roman"/>
                <a:cs typeface="Times New Roman"/>
              </a:rPr>
              <a:t>SPRING 2022 RAMP INT’L USERS GROUP MEETING</a:t>
            </a:r>
            <a:endParaRPr lang="en-US" sz="2000">
              <a:latin typeface="Arial"/>
              <a:ea typeface="Calibri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971800" y="2931406"/>
            <a:ext cx="3048000" cy="351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en-US" sz="1600">
                <a:solidFill>
                  <a:srgbClr val="4F81BD"/>
                </a:solidFill>
                <a:effectLst>
                  <a:outerShdw blurRad="50800" dist="38100" dir="2700000" algn="tl">
                    <a:srgbClr val="000000">
                      <a:alpha val="40000"/>
                    </a:srgbClr>
                  </a:outerShdw>
                </a:effectLst>
                <a:latin typeface="Cambria"/>
                <a:ea typeface="Times New Roman"/>
                <a:cs typeface="Times New Roman"/>
              </a:rPr>
              <a:t>April 5-8, 2022</a:t>
            </a:r>
            <a:endParaRPr lang="en-US" sz="1600">
              <a:latin typeface="Arial"/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478556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858000" cy="1143000"/>
          </a:xfrm>
        </p:spPr>
        <p:txBody>
          <a:bodyPr>
            <a:normAutofit/>
          </a:bodyPr>
          <a:lstStyle/>
          <a:p>
            <a:r>
              <a:rPr lang="en-US" sz="4000"/>
              <a:t>Visual Sample Plan in Use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B2C6003-FDFF-4667-8044-8DE13F1E0E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C13195-6E1D-4DDD-BFFC-892DD3459C5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1399668"/>
            <a:ext cx="7844233" cy="4893694"/>
          </a:xfrm>
          <a:prstGeom prst="rect">
            <a:avLst/>
          </a:prstGeom>
        </p:spPr>
      </p:pic>
      <p:sp>
        <p:nvSpPr>
          <p:cNvPr id="9" name="AutoShape 10">
            <a:extLst>
              <a:ext uri="{FF2B5EF4-FFF2-40B4-BE49-F238E27FC236}">
                <a16:creationId xmlns:a16="http://schemas.microsoft.com/office/drawing/2014/main" id="{2BD1A06D-41CD-4DC9-9C2A-8B45587022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" y="3886200"/>
            <a:ext cx="3124200" cy="2028826"/>
          </a:xfrm>
          <a:prstGeom prst="wedgeRoundRectCallout">
            <a:avLst>
              <a:gd name="adj1" fmla="val 92403"/>
              <a:gd name="adj2" fmla="val 41065"/>
              <a:gd name="adj3" fmla="val 16667"/>
            </a:avLst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sz="2400">
                <a:solidFill>
                  <a:schemeClr val="accent4">
                    <a:lumMod val="10000"/>
                  </a:schemeClr>
                </a:solidFill>
              </a:rPr>
              <a:t>Sample location coordinates listed and available for output for use in the field (w/GPS)</a:t>
            </a:r>
          </a:p>
          <a:p>
            <a:pPr>
              <a:defRPr/>
            </a:pPr>
            <a:endParaRPr lang="en-US" sz="2592"/>
          </a:p>
        </p:txBody>
      </p:sp>
    </p:spTree>
    <p:extLst>
      <p:ext uri="{BB962C8B-B14F-4D97-AF65-F5344CB8AC3E}">
        <p14:creationId xmlns:p14="http://schemas.microsoft.com/office/powerpoint/2010/main" val="624109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48FC1B-0AFC-47E2-92C0-A2D4164736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/>
              <a:t>Downloads and Users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14928C-C0D1-4BD8-A782-F5B4745D3B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1900" y="1417638"/>
            <a:ext cx="3733800" cy="3505200"/>
          </a:xfrm>
        </p:spPr>
        <p:txBody>
          <a:bodyPr>
            <a:normAutofit/>
          </a:bodyPr>
          <a:lstStyle/>
          <a:p>
            <a:r>
              <a:rPr lang="en-US" sz="2400"/>
              <a:t>Over 12,000 total downloads from around 5,000 unique users</a:t>
            </a:r>
          </a:p>
          <a:p>
            <a:r>
              <a:rPr lang="en-US" sz="2400"/>
              <a:t>Approximately 2,000 downloads each year</a:t>
            </a:r>
          </a:p>
          <a:p>
            <a:pPr marL="0" indent="0">
              <a:buNone/>
            </a:pPr>
            <a:endParaRPr lang="en-US" sz="2400"/>
          </a:p>
        </p:txBody>
      </p:sp>
      <p:graphicFrame>
        <p:nvGraphicFramePr>
          <p:cNvPr id="4" name="Content Placeholder 5">
            <a:extLst>
              <a:ext uri="{FF2B5EF4-FFF2-40B4-BE49-F238E27FC236}">
                <a16:creationId xmlns:a16="http://schemas.microsoft.com/office/drawing/2014/main" id="{0B04A265-DC06-4913-9481-5E47A64F4FC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12490630"/>
              </p:ext>
            </p:extLst>
          </p:nvPr>
        </p:nvGraphicFramePr>
        <p:xfrm>
          <a:off x="144424" y="3511107"/>
          <a:ext cx="4161500" cy="32949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BE451969-1488-4EEE-AFEC-2A661D56B6F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25299333"/>
              </p:ext>
            </p:extLst>
          </p:nvPr>
        </p:nvGraphicFramePr>
        <p:xfrm>
          <a:off x="4562007" y="1392654"/>
          <a:ext cx="3987384" cy="22858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DC387691-9EDC-4858-8F1D-131A4B0FBE2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48959146"/>
              </p:ext>
            </p:extLst>
          </p:nvPr>
        </p:nvGraphicFramePr>
        <p:xfrm>
          <a:off x="4551535" y="3676012"/>
          <a:ext cx="4438340" cy="24936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6E60A800-B71F-402F-B3D4-B3C237B3723B}"/>
              </a:ext>
            </a:extLst>
          </p:cNvPr>
          <p:cNvSpPr txBox="1"/>
          <p:nvPr/>
        </p:nvSpPr>
        <p:spPr>
          <a:xfrm>
            <a:off x="4314668" y="6284277"/>
            <a:ext cx="24158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>
                <a:solidFill>
                  <a:schemeClr val="tx1">
                    <a:lumMod val="60000"/>
                    <a:lumOff val="40000"/>
                  </a:schemeClr>
                </a:solidFill>
              </a:rPr>
              <a:t>*year to date through 5/6/2020</a:t>
            </a:r>
          </a:p>
        </p:txBody>
      </p:sp>
    </p:spTree>
    <p:extLst>
      <p:ext uri="{BB962C8B-B14F-4D97-AF65-F5344CB8AC3E}">
        <p14:creationId xmlns:p14="http://schemas.microsoft.com/office/powerpoint/2010/main" val="32501238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D4D0E0-529B-45EA-A032-FA072EC7C5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/>
              <a:t>VSP Sponsoring Agencies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E71BE2-10E1-416A-8C47-634B75A74C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lnSpc>
                <a:spcPct val="75000"/>
              </a:lnSpc>
              <a:defRPr/>
            </a:pPr>
            <a:r>
              <a:rPr lang="en-US" sz="2000" b="1"/>
              <a:t>U.S. Nuclear Regulatory Commission (NRC)</a:t>
            </a:r>
          </a:p>
          <a:p>
            <a:pPr lvl="1">
              <a:lnSpc>
                <a:spcPct val="75000"/>
              </a:lnSpc>
              <a:defRPr/>
            </a:pPr>
            <a:r>
              <a:rPr lang="en-US" sz="1600"/>
              <a:t>MARSSIM</a:t>
            </a:r>
            <a:r>
              <a:rPr lang="en-US" sz="1800" b="1"/>
              <a:t> </a:t>
            </a:r>
            <a:r>
              <a:rPr lang="en-US" sz="1600"/>
              <a:t>Updates &amp; Training</a:t>
            </a:r>
          </a:p>
          <a:p>
            <a:pPr eaLnBrk="1" hangingPunct="1">
              <a:lnSpc>
                <a:spcPct val="75000"/>
              </a:lnSpc>
              <a:defRPr/>
            </a:pPr>
            <a:r>
              <a:rPr lang="en-US" sz="2000" b="1"/>
              <a:t>U.S. Dept. of Defense (DoD)</a:t>
            </a:r>
          </a:p>
          <a:p>
            <a:pPr lvl="1">
              <a:lnSpc>
                <a:spcPct val="75000"/>
              </a:lnSpc>
              <a:defRPr/>
            </a:pPr>
            <a:r>
              <a:rPr lang="en-US" sz="1600"/>
              <a:t>Transect sampling designs, </a:t>
            </a:r>
            <a:r>
              <a:rPr lang="en-US" sz="1600" err="1"/>
              <a:t>geostatistics</a:t>
            </a:r>
            <a:r>
              <a:rPr lang="en-US" sz="1600"/>
              <a:t>, composite sampling</a:t>
            </a:r>
          </a:p>
          <a:p>
            <a:pPr eaLnBrk="1" hangingPunct="1">
              <a:lnSpc>
                <a:spcPct val="75000"/>
              </a:lnSpc>
              <a:defRPr/>
            </a:pPr>
            <a:r>
              <a:rPr lang="en-US" sz="2000" b="1"/>
              <a:t>U.S. Dept. of Homeland Security (DHS) </a:t>
            </a:r>
          </a:p>
          <a:p>
            <a:pPr lvl="1">
              <a:lnSpc>
                <a:spcPct val="75000"/>
              </a:lnSpc>
              <a:defRPr/>
            </a:pPr>
            <a:r>
              <a:rPr lang="en-US" sz="1600"/>
              <a:t>Chemical/Biological applications and building mapping</a:t>
            </a:r>
          </a:p>
          <a:p>
            <a:pPr>
              <a:lnSpc>
                <a:spcPct val="75000"/>
              </a:lnSpc>
              <a:defRPr/>
            </a:pPr>
            <a:r>
              <a:rPr lang="en-US" sz="2000" b="1"/>
              <a:t>U.S. Dept. of Energy (DOE)</a:t>
            </a:r>
          </a:p>
          <a:p>
            <a:pPr lvl="1">
              <a:lnSpc>
                <a:spcPct val="75000"/>
              </a:lnSpc>
              <a:defRPr/>
            </a:pPr>
            <a:r>
              <a:rPr lang="en-US" sz="1600"/>
              <a:t>Long term monitoring, </a:t>
            </a:r>
            <a:r>
              <a:rPr lang="en-US" sz="1600" err="1"/>
              <a:t>geostatistics</a:t>
            </a:r>
            <a:r>
              <a:rPr lang="en-US" sz="1600"/>
              <a:t>, &amp; non-parametric models, composite sampling, hot-spot sampling</a:t>
            </a:r>
            <a:endParaRPr lang="en-US" sz="2000" b="1"/>
          </a:p>
          <a:p>
            <a:pPr>
              <a:lnSpc>
                <a:spcPct val="75000"/>
              </a:lnSpc>
              <a:defRPr/>
            </a:pPr>
            <a:r>
              <a:rPr lang="en-US" sz="2000" b="1"/>
              <a:t>U.S. Centers for Disease Control (CDC/NIOSH)</a:t>
            </a:r>
          </a:p>
          <a:p>
            <a:pPr lvl="1">
              <a:lnSpc>
                <a:spcPct val="75000"/>
              </a:lnSpc>
              <a:defRPr/>
            </a:pPr>
            <a:r>
              <a:rPr lang="en-US" sz="1600"/>
              <a:t>Combined judgment and random sampling</a:t>
            </a:r>
            <a:endParaRPr lang="en-US" sz="2000" b="1"/>
          </a:p>
          <a:p>
            <a:pPr>
              <a:lnSpc>
                <a:spcPct val="75000"/>
              </a:lnSpc>
              <a:defRPr/>
            </a:pPr>
            <a:r>
              <a:rPr lang="en-US" sz="2000" b="1"/>
              <a:t>U.S. Environmental Protection Agency (EPA) </a:t>
            </a:r>
          </a:p>
          <a:p>
            <a:pPr lvl="1">
              <a:lnSpc>
                <a:spcPct val="75000"/>
              </a:lnSpc>
              <a:defRPr/>
            </a:pPr>
            <a:r>
              <a:rPr lang="en-US" sz="1600"/>
              <a:t>Traditional Environmental Sampling Designs</a:t>
            </a:r>
          </a:p>
          <a:p>
            <a:pPr eaLnBrk="1" hangingPunct="1">
              <a:lnSpc>
                <a:spcPct val="75000"/>
              </a:lnSpc>
              <a:defRPr/>
            </a:pPr>
            <a:r>
              <a:rPr lang="en-US" sz="2000" b="1"/>
              <a:t>UK Atomic Weapons Establishment</a:t>
            </a:r>
          </a:p>
          <a:p>
            <a:pPr lvl="1">
              <a:lnSpc>
                <a:spcPct val="75000"/>
              </a:lnSpc>
              <a:defRPr/>
            </a:pPr>
            <a:r>
              <a:rPr lang="en-US" sz="1600"/>
              <a:t>Expert mentor and enhancements</a:t>
            </a:r>
          </a:p>
          <a:p>
            <a:pPr>
              <a:lnSpc>
                <a:spcPct val="75000"/>
              </a:lnSpc>
              <a:defRPr/>
            </a:pPr>
            <a:r>
              <a:rPr lang="en-US" sz="2000" b="1"/>
              <a:t>UK Government Decontamination Services</a:t>
            </a:r>
          </a:p>
          <a:p>
            <a:pPr lvl="1">
              <a:lnSpc>
                <a:spcPct val="75000"/>
              </a:lnSpc>
              <a:defRPr/>
            </a:pPr>
            <a:r>
              <a:rPr lang="en-US" sz="1600"/>
              <a:t>Enhancements</a:t>
            </a:r>
          </a:p>
          <a:p>
            <a:pPr>
              <a:lnSpc>
                <a:spcPct val="75000"/>
              </a:lnSpc>
              <a:defRPr/>
            </a:pPr>
            <a:r>
              <a:rPr lang="en-US" sz="2000" b="1"/>
              <a:t>UK Department for Environment, Food and Rural Affairs</a:t>
            </a:r>
          </a:p>
          <a:p>
            <a:pPr lvl="1">
              <a:lnSpc>
                <a:spcPct val="75000"/>
              </a:lnSpc>
              <a:defRPr/>
            </a:pPr>
            <a:r>
              <a:rPr lang="en-US" sz="1600"/>
              <a:t>Building visualization and sampling improvements</a:t>
            </a:r>
          </a:p>
        </p:txBody>
      </p:sp>
    </p:spTree>
    <p:extLst>
      <p:ext uri="{BB962C8B-B14F-4D97-AF65-F5344CB8AC3E}">
        <p14:creationId xmlns:p14="http://schemas.microsoft.com/office/powerpoint/2010/main" val="37548221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CAC40-3F96-4F79-B2B7-F55597B4C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/>
              <a:t>EPA Data Life Cycle</a:t>
            </a:r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7F541FED-F9A1-4F62-930A-FE6DA5DD6C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8532" y="1417638"/>
            <a:ext cx="2320756" cy="301141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4965E23-00D6-4807-85EF-0202F3CBF8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3075" y="1779149"/>
            <a:ext cx="4408927" cy="86177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bg2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b="1">
                <a:solidFill>
                  <a:schemeClr val="accent2"/>
                </a:solidFill>
                <a:latin typeface="Tahoma" pitchFamily="34" charset="0"/>
              </a:rPr>
              <a:t>PLANNING</a:t>
            </a:r>
          </a:p>
          <a:p>
            <a:pPr algn="ctr">
              <a:defRPr/>
            </a:pPr>
            <a:r>
              <a:rPr lang="en-US" sz="1600">
                <a:solidFill>
                  <a:schemeClr val="accent2"/>
                </a:solidFill>
                <a:latin typeface="Tahoma" pitchFamily="34" charset="0"/>
              </a:rPr>
              <a:t>Data Quality Objectives Process</a:t>
            </a:r>
          </a:p>
          <a:p>
            <a:pPr algn="ctr">
              <a:defRPr/>
            </a:pPr>
            <a:r>
              <a:rPr lang="en-US" sz="1600">
                <a:solidFill>
                  <a:schemeClr val="accent2"/>
                </a:solidFill>
                <a:latin typeface="Tahoma" pitchFamily="34" charset="0"/>
              </a:rPr>
              <a:t>Quality Assurance Project Plan Development</a:t>
            </a:r>
            <a:endParaRPr lang="en-US">
              <a:solidFill>
                <a:schemeClr val="accent2"/>
              </a:solidFill>
              <a:latin typeface="Tahoma" pitchFamily="34" charset="0"/>
            </a:endParaRPr>
          </a:p>
        </p:txBody>
      </p:sp>
      <p:sp>
        <p:nvSpPr>
          <p:cNvPr id="10" name="Text Box 7">
            <a:extLst>
              <a:ext uri="{FF2B5EF4-FFF2-40B4-BE49-F238E27FC236}">
                <a16:creationId xmlns:a16="http://schemas.microsoft.com/office/drawing/2014/main" id="{63A5ED85-5B84-4351-AB29-3817AD5624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075" y="3000770"/>
            <a:ext cx="4408927" cy="108663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solidFill>
              <a:schemeClr val="bg2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algn="ctr">
              <a:defRPr/>
            </a:pPr>
            <a:r>
              <a:rPr lang="en-US" b="1">
                <a:solidFill>
                  <a:schemeClr val="accent2"/>
                </a:solidFill>
                <a:latin typeface="Tahoma" pitchFamily="34" charset="0"/>
              </a:rPr>
              <a:t>IMPLEMENTATION</a:t>
            </a:r>
          </a:p>
          <a:p>
            <a:pPr algn="ctr">
              <a:defRPr/>
            </a:pPr>
            <a:r>
              <a:rPr lang="en-US" sz="1600">
                <a:solidFill>
                  <a:schemeClr val="accent2"/>
                </a:solidFill>
                <a:latin typeface="Tahoma" pitchFamily="34" charset="0"/>
              </a:rPr>
              <a:t>Field Data Collection and Associated</a:t>
            </a:r>
          </a:p>
          <a:p>
            <a:pPr algn="ctr">
              <a:defRPr/>
            </a:pPr>
            <a:r>
              <a:rPr lang="en-US" sz="1600">
                <a:solidFill>
                  <a:schemeClr val="accent2"/>
                </a:solidFill>
                <a:latin typeface="Tahoma" pitchFamily="34" charset="0"/>
              </a:rPr>
              <a:t>Quality Assurance / Quality Control Activities</a:t>
            </a:r>
            <a:r>
              <a:rPr lang="en-US">
                <a:solidFill>
                  <a:schemeClr val="accent2"/>
                </a:solidFill>
                <a:latin typeface="Tahoma" pitchFamily="34" charset="0"/>
              </a:rPr>
              <a:t> </a:t>
            </a:r>
          </a:p>
        </p:txBody>
      </p:sp>
      <p:sp>
        <p:nvSpPr>
          <p:cNvPr id="13" name="Text Box 10">
            <a:extLst>
              <a:ext uri="{FF2B5EF4-FFF2-40B4-BE49-F238E27FC236}">
                <a16:creationId xmlns:a16="http://schemas.microsoft.com/office/drawing/2014/main" id="{0C7FF791-E7BC-4A8F-833F-D0069B1914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074" y="4447247"/>
            <a:ext cx="4408927" cy="92331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1">
                <a:solidFill>
                  <a:schemeClr val="accent2"/>
                </a:solidFill>
                <a:latin typeface="Tahoma" pitchFamily="34" charset="0"/>
              </a:rPr>
              <a:t>ASSESSMENT</a:t>
            </a:r>
          </a:p>
          <a:p>
            <a:pPr algn="ctr">
              <a:defRPr/>
            </a:pPr>
            <a:r>
              <a:rPr lang="en-US" sz="1600">
                <a:solidFill>
                  <a:schemeClr val="accent2"/>
                </a:solidFill>
                <a:latin typeface="Tahoma" pitchFamily="34" charset="0"/>
              </a:rPr>
              <a:t>Data Validation / Verification</a:t>
            </a:r>
          </a:p>
          <a:p>
            <a:pPr algn="ctr">
              <a:defRPr/>
            </a:pPr>
            <a:r>
              <a:rPr lang="en-US" sz="1600">
                <a:solidFill>
                  <a:schemeClr val="accent2"/>
                </a:solidFill>
                <a:latin typeface="Tahoma" pitchFamily="34" charset="0"/>
              </a:rPr>
              <a:t>Data Quality Assessment</a:t>
            </a:r>
            <a:r>
              <a:rPr lang="en-US">
                <a:solidFill>
                  <a:schemeClr val="accent2"/>
                </a:solidFill>
                <a:latin typeface="Tahoma" pitchFamily="34" charset="0"/>
              </a:rPr>
              <a:t> </a:t>
            </a:r>
          </a:p>
        </p:txBody>
      </p:sp>
      <p:pic>
        <p:nvPicPr>
          <p:cNvPr id="14" name="Picture 13" descr="Text&#10;&#10;Description automatically generated">
            <a:extLst>
              <a:ext uri="{FF2B5EF4-FFF2-40B4-BE49-F238E27FC236}">
                <a16:creationId xmlns:a16="http://schemas.microsoft.com/office/drawing/2014/main" id="{C764143B-D6B9-42B0-9119-F57B7AD17B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7305" y="3429000"/>
            <a:ext cx="2183620" cy="2819400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9FE0D47-A938-4B03-AD9F-E6AD368DE29D}"/>
              </a:ext>
            </a:extLst>
          </p:cNvPr>
          <p:cNvCxnSpPr>
            <a:cxnSpLocks/>
            <a:endCxn id="4" idx="1"/>
          </p:cNvCxnSpPr>
          <p:nvPr/>
        </p:nvCxnSpPr>
        <p:spPr>
          <a:xfrm>
            <a:off x="4685162" y="2552941"/>
            <a:ext cx="513370" cy="370404"/>
          </a:xfrm>
          <a:prstGeom prst="straightConnector1">
            <a:avLst/>
          </a:prstGeom>
          <a:ln w="508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06C0CF0-CE78-4D63-91B0-9DA9B5D9576D}"/>
              </a:ext>
            </a:extLst>
          </p:cNvPr>
          <p:cNvCxnSpPr>
            <a:cxnSpLocks/>
            <a:stCxn id="13" idx="3"/>
            <a:endCxn id="14" idx="1"/>
          </p:cNvCxnSpPr>
          <p:nvPr/>
        </p:nvCxnSpPr>
        <p:spPr>
          <a:xfrm flipV="1">
            <a:off x="4632001" y="4838700"/>
            <a:ext cx="2105304" cy="70203"/>
          </a:xfrm>
          <a:prstGeom prst="straightConnector1">
            <a:avLst/>
          </a:prstGeom>
          <a:ln w="508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B2137929-26D0-4B66-8A94-3CF0438AF9F2}"/>
              </a:ext>
            </a:extLst>
          </p:cNvPr>
          <p:cNvSpPr txBox="1"/>
          <p:nvPr/>
        </p:nvSpPr>
        <p:spPr>
          <a:xfrm>
            <a:off x="685800" y="5614945"/>
            <a:ext cx="60279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hlinkClick r:id="rId4"/>
              </a:rPr>
              <a:t>https://www.epa.gov/sites/default/files/2015-06/documents/g4-final.pdf</a:t>
            </a:r>
            <a:endParaRPr lang="en-US" sz="1400"/>
          </a:p>
          <a:p>
            <a:r>
              <a:rPr lang="en-US" sz="1400">
                <a:hlinkClick r:id="rId5"/>
              </a:rPr>
              <a:t>https://www.epa.gov/sites/default/files/2015-06/documents/g9-final.pdf</a:t>
            </a: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35678602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3BC67D-B32A-4407-AA0E-0DABC9C769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/>
              <a:t>Steps in DQO Process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35A865-66AD-4CE0-8533-17A0B58040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2600" y="1600200"/>
            <a:ext cx="6934200" cy="4525963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/>
              <a:t>State the problem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/>
              <a:t>Identify the goal of the study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>
                <a:latin typeface="Arial"/>
                <a:cs typeface="Arial"/>
              </a:rPr>
              <a:t>Identify information inputs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/>
              <a:t>Define the boundaries of the study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/>
              <a:t>Develop the analytic approach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/>
              <a:t>Specify performance or acceptance criteria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/>
              <a:t>Develop the plan for obtaining data</a:t>
            </a:r>
          </a:p>
        </p:txBody>
      </p:sp>
      <p:sp>
        <p:nvSpPr>
          <p:cNvPr id="4" name="AutoShape 5">
            <a:extLst>
              <a:ext uri="{FF2B5EF4-FFF2-40B4-BE49-F238E27FC236}">
                <a16:creationId xmlns:a16="http://schemas.microsoft.com/office/drawing/2014/main" id="{727EFB10-2D86-40AE-BF50-73D2849296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4267201"/>
            <a:ext cx="990600" cy="1066800"/>
          </a:xfrm>
          <a:prstGeom prst="irregularSeal2">
            <a:avLst/>
          </a:prstGeom>
          <a:solidFill>
            <a:srgbClr val="66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lnSpc>
                <a:spcPct val="85000"/>
              </a:lnSpc>
              <a:spcBef>
                <a:spcPct val="30000"/>
              </a:spcBef>
              <a:buClr>
                <a:schemeClr val="folHlink"/>
              </a:buClr>
              <a:buBlip>
                <a:blip r:embed="rId2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85000"/>
              </a:lnSpc>
              <a:spcBef>
                <a:spcPct val="30000"/>
              </a:spcBef>
              <a:buClr>
                <a:schemeClr val="tx2"/>
              </a:buClr>
              <a:buSzPct val="80000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85000"/>
              </a:lnSpc>
              <a:spcBef>
                <a:spcPct val="30000"/>
              </a:spcBef>
              <a:buClr>
                <a:srgbClr val="737373"/>
              </a:buClr>
              <a:buSzPct val="60000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85000"/>
              </a:lnSpc>
              <a:spcBef>
                <a:spcPct val="30000"/>
              </a:spcBef>
              <a:buBlip>
                <a:blip r:embed="rId5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2"/>
              </a:buBlip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800">
                <a:solidFill>
                  <a:schemeClr val="bg1"/>
                </a:solidFill>
              </a:rPr>
              <a:t>VSP</a:t>
            </a:r>
          </a:p>
        </p:txBody>
      </p:sp>
      <p:sp>
        <p:nvSpPr>
          <p:cNvPr id="5" name="AutoShape 4">
            <a:extLst>
              <a:ext uri="{FF2B5EF4-FFF2-40B4-BE49-F238E27FC236}">
                <a16:creationId xmlns:a16="http://schemas.microsoft.com/office/drawing/2014/main" id="{95A53BF8-1CBF-4FC5-BFD6-3206BE5FCFF4}"/>
              </a:ext>
            </a:extLst>
          </p:cNvPr>
          <p:cNvSpPr>
            <a:spLocks/>
          </p:cNvSpPr>
          <p:nvPr/>
        </p:nvSpPr>
        <p:spPr bwMode="auto">
          <a:xfrm>
            <a:off x="1479126" y="4099353"/>
            <a:ext cx="273474" cy="1158447"/>
          </a:xfrm>
          <a:prstGeom prst="rightBrace">
            <a:avLst>
              <a:gd name="adj1" fmla="val 35072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lnSpc>
                <a:spcPct val="85000"/>
              </a:lnSpc>
              <a:spcBef>
                <a:spcPct val="30000"/>
              </a:spcBef>
              <a:buClr>
                <a:schemeClr val="folHlink"/>
              </a:buClr>
              <a:buBlip>
                <a:blip r:embed="rId2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85000"/>
              </a:lnSpc>
              <a:spcBef>
                <a:spcPct val="30000"/>
              </a:spcBef>
              <a:buClr>
                <a:schemeClr val="tx2"/>
              </a:buClr>
              <a:buSzPct val="80000"/>
              <a:buBlip>
                <a:blip r:embed="rId3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85000"/>
              </a:lnSpc>
              <a:spcBef>
                <a:spcPct val="30000"/>
              </a:spcBef>
              <a:buClr>
                <a:srgbClr val="737373"/>
              </a:buClr>
              <a:buSzPct val="60000"/>
              <a:buBlip>
                <a:blip r:embed="rId4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85000"/>
              </a:lnSpc>
              <a:spcBef>
                <a:spcPct val="30000"/>
              </a:spcBef>
              <a:buBlip>
                <a:blip r:embed="rId5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2"/>
              </a:buBlip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2"/>
              </a:buBlip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en-US" sz="1800"/>
          </a:p>
        </p:txBody>
      </p:sp>
    </p:spTree>
    <p:extLst>
      <p:ext uri="{BB962C8B-B14F-4D97-AF65-F5344CB8AC3E}">
        <p14:creationId xmlns:p14="http://schemas.microsoft.com/office/powerpoint/2010/main" val="32932550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D9AA1E-C458-4DC4-818A-36D00A3943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/>
              <a:t>Step 1: State the problem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473F08-FBE8-48B8-A082-D7C5F1882F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sz="3200"/>
              <a:t>Identify project team, stakeholders</a:t>
            </a:r>
          </a:p>
          <a:p>
            <a:r>
              <a:rPr lang="en-US" sz="3200"/>
              <a:t>Identify project schedule, resources, milestones, budget</a:t>
            </a:r>
          </a:p>
          <a:p>
            <a:r>
              <a:rPr lang="en-US" sz="3200"/>
              <a:t>Develop the conceptual site model (CSM)</a:t>
            </a:r>
          </a:p>
          <a:p>
            <a:pPr lvl="1"/>
            <a:r>
              <a:rPr lang="en-US" sz="2800"/>
              <a:t>Sources of potential contaminants</a:t>
            </a:r>
          </a:p>
          <a:p>
            <a:pPr lvl="1"/>
            <a:r>
              <a:rPr lang="en-US" sz="2800"/>
              <a:t>Current understanding of site conditions</a:t>
            </a:r>
          </a:p>
          <a:p>
            <a:pPr lvl="2"/>
            <a:r>
              <a:rPr lang="en-US" sz="2400"/>
              <a:t>Known or expected locations of contaminants</a:t>
            </a:r>
          </a:p>
          <a:p>
            <a:pPr lvl="2"/>
            <a:r>
              <a:rPr lang="en-US" sz="2400"/>
              <a:t>Media that are or may become contaminated</a:t>
            </a:r>
          </a:p>
          <a:p>
            <a:pPr lvl="2"/>
            <a:r>
              <a:rPr lang="en-US" sz="2400"/>
              <a:t>Exposure scenarios</a:t>
            </a:r>
          </a:p>
          <a:p>
            <a:pPr lvl="1"/>
            <a:r>
              <a:rPr lang="en-US" sz="2800"/>
              <a:t>Identify the intended use for study data</a:t>
            </a:r>
          </a:p>
          <a:p>
            <a:pPr lvl="2"/>
            <a:r>
              <a:rPr lang="en-US" sz="2400"/>
              <a:t>Estimation: advance the state of knowledge, identify regulatory alternatives, characterize level of exposure without existing regulations</a:t>
            </a:r>
          </a:p>
          <a:p>
            <a:pPr lvl="2"/>
            <a:r>
              <a:rPr lang="en-US" sz="2400"/>
              <a:t>Decision-making: determine alternative action, comparison to risk-based thresholds or regulatory limits</a:t>
            </a:r>
          </a:p>
        </p:txBody>
      </p:sp>
    </p:spTree>
    <p:extLst>
      <p:ext uri="{BB962C8B-B14F-4D97-AF65-F5344CB8AC3E}">
        <p14:creationId xmlns:p14="http://schemas.microsoft.com/office/powerpoint/2010/main" val="26493336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21658-6FC0-4F4A-980D-DAF8A3851F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7287768" cy="1143000"/>
          </a:xfrm>
        </p:spPr>
        <p:txBody>
          <a:bodyPr>
            <a:normAutofit fontScale="90000"/>
          </a:bodyPr>
          <a:lstStyle/>
          <a:p>
            <a:r>
              <a:rPr lang="en-US" sz="4000"/>
              <a:t>Step 2: Identify the goal of the study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3B9257-42EA-498B-897D-F96A145462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3200"/>
              <a:t>Identify principal study question(s)</a:t>
            </a:r>
          </a:p>
          <a:p>
            <a:r>
              <a:rPr lang="en-US" sz="3200"/>
              <a:t>Identify actions that can occur by answering study question</a:t>
            </a:r>
            <a:endParaRPr lang="en-US" sz="2800"/>
          </a:p>
          <a:p>
            <a:r>
              <a:rPr lang="en-US" sz="3200"/>
              <a:t>Develop estimation or decision statements</a:t>
            </a:r>
          </a:p>
          <a:p>
            <a:pPr lvl="1"/>
            <a:r>
              <a:rPr lang="en-US" sz="2800"/>
              <a:t>Estimation statements:</a:t>
            </a:r>
          </a:p>
          <a:p>
            <a:pPr lvl="2"/>
            <a:r>
              <a:rPr lang="en-US" sz="2400"/>
              <a:t>State what needs to be estimated</a:t>
            </a:r>
          </a:p>
          <a:p>
            <a:pPr lvl="2"/>
            <a:r>
              <a:rPr lang="en-US" sz="2400"/>
              <a:t>State key assumptions</a:t>
            </a:r>
          </a:p>
          <a:p>
            <a:pPr lvl="1"/>
            <a:r>
              <a:rPr lang="en-US" sz="2800"/>
              <a:t>Decision-making:</a:t>
            </a:r>
          </a:p>
          <a:p>
            <a:pPr lvl="2"/>
            <a:r>
              <a:rPr lang="en-US" sz="2400"/>
              <a:t>Organize</a:t>
            </a:r>
            <a:r>
              <a:rPr lang="en-US"/>
              <a:t> </a:t>
            </a:r>
            <a:r>
              <a:rPr lang="en-US" sz="2400"/>
              <a:t>multiple decisions (prioritize or sequence)</a:t>
            </a:r>
          </a:p>
          <a:p>
            <a:pPr lvl="2"/>
            <a:r>
              <a:rPr lang="en-US" sz="2400"/>
              <a:t>State alternative actions for each decision statement</a:t>
            </a:r>
          </a:p>
        </p:txBody>
      </p:sp>
    </p:spTree>
    <p:extLst>
      <p:ext uri="{BB962C8B-B14F-4D97-AF65-F5344CB8AC3E}">
        <p14:creationId xmlns:p14="http://schemas.microsoft.com/office/powerpoint/2010/main" val="38909299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EB2DE2-1AE6-468E-98A5-50EDA3C0B7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74638"/>
            <a:ext cx="6949440" cy="1143000"/>
          </a:xfrm>
        </p:spPr>
        <p:txBody>
          <a:bodyPr>
            <a:normAutofit fontScale="90000"/>
          </a:bodyPr>
          <a:lstStyle/>
          <a:p>
            <a:r>
              <a:rPr lang="en-US" sz="4400"/>
              <a:t>Step 3: Identify the information inputs</a:t>
            </a:r>
            <a:endParaRPr lang="en-US"/>
          </a:p>
        </p:txBody>
      </p:sp>
      <p:sp>
        <p:nvSpPr>
          <p:cNvPr id="4" name="Slide Number Placeholder 1">
            <a:extLst>
              <a:ext uri="{FF2B5EF4-FFF2-40B4-BE49-F238E27FC236}">
                <a16:creationId xmlns:a16="http://schemas.microsoft.com/office/drawing/2014/main" id="{5127EDB2-6CA8-47AB-8A91-DD69477D5DAF}"/>
              </a:ext>
            </a:extLst>
          </p:cNvPr>
          <p:cNvSpPr txBox="1">
            <a:spLocks/>
          </p:cNvSpPr>
          <p:nvPr/>
        </p:nvSpPr>
        <p:spPr>
          <a:xfrm>
            <a:off x="13994296" y="7772400"/>
            <a:ext cx="453223" cy="4572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7A4BB3-E848-5A44-82DF-322201952CD8}" type="slidenum">
              <a:rPr lang="en-US" sz="1200" smtClean="0"/>
              <a:pPr/>
              <a:t>17</a:t>
            </a:fld>
            <a:endParaRPr lang="en-US" sz="120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47694D8-36D7-4CF5-91FF-7BB618CB3969}"/>
              </a:ext>
            </a:extLst>
          </p:cNvPr>
          <p:cNvSpPr txBox="1">
            <a:spLocks/>
          </p:cNvSpPr>
          <p:nvPr/>
        </p:nvSpPr>
        <p:spPr>
          <a:xfrm>
            <a:off x="90055" y="1981200"/>
            <a:ext cx="4876800" cy="4961677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>
                <a:cs typeface="Arial" panose="020B0604020202020204" pitchFamily="34" charset="0"/>
              </a:rPr>
              <a:t>Contaminants of potential concern (COPCs)</a:t>
            </a:r>
          </a:p>
          <a:p>
            <a:r>
              <a:rPr lang="en-US" sz="2000">
                <a:cs typeface="Arial" panose="020B0604020202020204" pitchFamily="34" charset="0"/>
              </a:rPr>
              <a:t>Regulatory limits or action levels</a:t>
            </a:r>
          </a:p>
          <a:p>
            <a:r>
              <a:rPr lang="en-US" sz="2000">
                <a:cs typeface="Arial" panose="020B0604020202020204" pitchFamily="34" charset="0"/>
              </a:rPr>
              <a:t>Site characteristics</a:t>
            </a:r>
          </a:p>
          <a:p>
            <a:r>
              <a:rPr lang="en-US" sz="2000">
                <a:cs typeface="Arial" panose="020B0604020202020204" pitchFamily="34" charset="0"/>
              </a:rPr>
              <a:t>Decision criteria and alternative actions</a:t>
            </a:r>
          </a:p>
          <a:p>
            <a:r>
              <a:rPr lang="en-US" sz="2000">
                <a:cs typeface="Arial" panose="020B0604020202020204" pitchFamily="34" charset="0"/>
              </a:rPr>
              <a:t>Physical, logistical, cost constraints</a:t>
            </a:r>
          </a:p>
          <a:p>
            <a:r>
              <a:rPr lang="en-US" sz="2000">
                <a:cs typeface="Arial" panose="020B0604020202020204" pitchFamily="34" charset="0"/>
              </a:rPr>
              <a:t>Applicable data collection and analytical methods</a:t>
            </a:r>
          </a:p>
          <a:p>
            <a:r>
              <a:rPr lang="en-US" sz="2000">
                <a:cs typeface="Arial" panose="020B0604020202020204" pitchFamily="34" charset="0"/>
              </a:rPr>
              <a:t>Historical data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7CCE08E-DAD0-4402-84CF-EDC0E5A9A242}"/>
              </a:ext>
            </a:extLst>
          </p:cNvPr>
          <p:cNvSpPr txBox="1">
            <a:spLocks/>
          </p:cNvSpPr>
          <p:nvPr/>
        </p:nvSpPr>
        <p:spPr>
          <a:xfrm>
            <a:off x="4800601" y="2050368"/>
            <a:ext cx="4191000" cy="4961677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74320" indent="-274320" algn="l" defTabSz="1097280" rtl="0" eaLnBrk="1" latinLnBrk="0" hangingPunct="1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2296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37160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ü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92024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46888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Wingdings" panose="05000000000000000000" pitchFamily="2" charset="2"/>
              <a:buChar char="§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301752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616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80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440" indent="-274320" algn="l" defTabSz="109728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1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>
                <a:latin typeface="+mn-lt"/>
              </a:rPr>
              <a:t>Site map</a:t>
            </a:r>
          </a:p>
          <a:p>
            <a:r>
              <a:rPr lang="en-US" sz="2000">
                <a:latin typeface="+mn-lt"/>
              </a:rPr>
              <a:t>Sampling objective</a:t>
            </a:r>
          </a:p>
          <a:p>
            <a:r>
              <a:rPr lang="en-US" sz="2000">
                <a:latin typeface="+mn-lt"/>
              </a:rPr>
              <a:t>Expected total and analytical variability</a:t>
            </a:r>
          </a:p>
          <a:p>
            <a:r>
              <a:rPr lang="en-US" sz="2000">
                <a:latin typeface="+mn-lt"/>
                <a:cs typeface="Arial"/>
              </a:rPr>
              <a:t>Expected distribution (spatial and probabilistic) of the data</a:t>
            </a:r>
          </a:p>
          <a:p>
            <a:r>
              <a:rPr lang="en-US" sz="2000">
                <a:latin typeface="+mn-lt"/>
              </a:rPr>
              <a:t>Tolerable probabilities of data-driven decision errors</a:t>
            </a:r>
          </a:p>
          <a:p>
            <a:r>
              <a:rPr lang="en-US" sz="2000">
                <a:latin typeface="+mn-lt"/>
              </a:rPr>
              <a:t>Costs</a:t>
            </a:r>
          </a:p>
          <a:p>
            <a:pPr marL="0" indent="0">
              <a:buNone/>
            </a:pPr>
            <a:endParaRPr lang="en-US" sz="16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815396-08E4-4CE0-88EF-E7A6BE414191}"/>
              </a:ext>
            </a:extLst>
          </p:cNvPr>
          <p:cNvSpPr txBox="1"/>
          <p:nvPr/>
        </p:nvSpPr>
        <p:spPr>
          <a:xfrm>
            <a:off x="872510" y="1549370"/>
            <a:ext cx="5472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+mj-lt"/>
                <a:cs typeface="Arial" panose="020B0604020202020204" pitchFamily="34" charset="0"/>
              </a:rPr>
              <a:t>Informational Inputs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2FC2AD5-5AA1-4156-B471-F5F5FAA82AA2}"/>
              </a:ext>
            </a:extLst>
          </p:cNvPr>
          <p:cNvSpPr txBox="1"/>
          <p:nvPr/>
        </p:nvSpPr>
        <p:spPr>
          <a:xfrm>
            <a:off x="5867400" y="1468586"/>
            <a:ext cx="5472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+mj-lt"/>
                <a:cs typeface="Arial" panose="020B0604020202020204" pitchFamily="34" charset="0"/>
              </a:rPr>
              <a:t>VSP Inputs</a:t>
            </a:r>
          </a:p>
        </p:txBody>
      </p:sp>
    </p:spTree>
    <p:extLst>
      <p:ext uri="{BB962C8B-B14F-4D97-AF65-F5344CB8AC3E}">
        <p14:creationId xmlns:p14="http://schemas.microsoft.com/office/powerpoint/2010/main" val="32137323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23AC37-1AC1-4F3F-956F-EBCA299ECE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Step 4: Define the study boundaries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7C5022-2D07-46AE-B619-48A6226213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/>
              <a:t>Can the site be divided into geographical “decision units” based on proximity, usage, natural boundaries?</a:t>
            </a:r>
          </a:p>
          <a:p>
            <a:r>
              <a:rPr lang="en-US"/>
              <a:t>Does the CSM lead to a natural identification of study areas, media, time frames?</a:t>
            </a:r>
          </a:p>
          <a:p>
            <a:r>
              <a:rPr lang="en-US"/>
              <a:t>Is the contamination expected to be present in “hot spots”?</a:t>
            </a:r>
          </a:p>
          <a:p>
            <a:r>
              <a:rPr lang="en-US"/>
              <a:t>What are the technological considerations for sampling and/or alternative actions for an area or medium?</a:t>
            </a:r>
          </a:p>
          <a:p>
            <a:r>
              <a:rPr lang="en-US"/>
              <a:t>What is a sampling unit?</a:t>
            </a:r>
          </a:p>
          <a:p>
            <a:pPr lvl="1"/>
            <a:r>
              <a:rPr lang="en-US"/>
              <a:t>The collection of sampling units is the population of interest</a:t>
            </a:r>
          </a:p>
          <a:p>
            <a:r>
              <a:rPr lang="en-US"/>
              <a:t>Each decision or estimation statement should be evaluated for each decision unit</a:t>
            </a:r>
          </a:p>
        </p:txBody>
      </p:sp>
    </p:spTree>
    <p:extLst>
      <p:ext uri="{BB962C8B-B14F-4D97-AF65-F5344CB8AC3E}">
        <p14:creationId xmlns:p14="http://schemas.microsoft.com/office/powerpoint/2010/main" val="13684760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04E363-C9D3-4A63-B281-F5BEFD33B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Step 5: Develop the analytic approach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8B6188-3958-4AB2-AA47-78ECC6BDE1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sz="3200"/>
              <a:t>Specify the population parameter of interest (e.g., the mean concentration of radionuclide A in the top 6 inches of soil)</a:t>
            </a:r>
          </a:p>
          <a:p>
            <a:r>
              <a:rPr lang="en-US" sz="3200"/>
              <a:t>For decision problems, choose a workable action level (e.g., dose-based for radionuclides)</a:t>
            </a:r>
          </a:p>
          <a:p>
            <a:r>
              <a:rPr lang="en-US" sz="3200"/>
              <a:t>For estimation problems, choose the estimator (e.g., sample mean)</a:t>
            </a:r>
          </a:p>
          <a:p>
            <a:r>
              <a:rPr lang="en-US" sz="3200"/>
              <a:t>Develop the decision rule for each medium, decision unit, time frame</a:t>
            </a:r>
          </a:p>
          <a:p>
            <a:pPr lvl="1"/>
            <a:r>
              <a:rPr lang="en-US" sz="2800"/>
              <a:t>Decision problems: “If…, then…, else”</a:t>
            </a:r>
          </a:p>
          <a:p>
            <a:pPr lvl="1"/>
            <a:r>
              <a:rPr lang="en-US" sz="2800"/>
              <a:t>Estimation problems: ”This study will estimate the true…”</a:t>
            </a:r>
          </a:p>
        </p:txBody>
      </p:sp>
    </p:spTree>
    <p:extLst>
      <p:ext uri="{BB962C8B-B14F-4D97-AF65-F5344CB8AC3E}">
        <p14:creationId xmlns:p14="http://schemas.microsoft.com/office/powerpoint/2010/main" val="19681733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858000" cy="1143000"/>
          </a:xfrm>
        </p:spPr>
        <p:txBody>
          <a:bodyPr>
            <a:normAutofit/>
          </a:bodyPr>
          <a:lstStyle/>
          <a:p>
            <a:r>
              <a:rPr lang="en-US" sz="4000"/>
              <a:t>Agenda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A129774-1F40-410F-954B-C652367508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/>
              <a:t>Introductions (5 min)</a:t>
            </a:r>
          </a:p>
          <a:p>
            <a:r>
              <a:rPr lang="en-US"/>
              <a:t>Visual Sample Plan Overview(15 min)</a:t>
            </a:r>
          </a:p>
          <a:p>
            <a:r>
              <a:rPr lang="en-US"/>
              <a:t>Systematic Planning Basics (20 min)</a:t>
            </a:r>
          </a:p>
          <a:p>
            <a:r>
              <a:rPr lang="en-US"/>
              <a:t>Case Study Scenario Introduction (10 min)</a:t>
            </a:r>
          </a:p>
          <a:p>
            <a:r>
              <a:rPr lang="en-US"/>
              <a:t>Example 1: Unity Rule (25 min)</a:t>
            </a:r>
          </a:p>
          <a:p>
            <a:r>
              <a:rPr lang="en-US"/>
              <a:t>Break (5 min)</a:t>
            </a:r>
          </a:p>
          <a:p>
            <a:r>
              <a:rPr lang="en-US"/>
              <a:t>Example 2: Stratified Mean (25 min)</a:t>
            </a:r>
          </a:p>
          <a:p>
            <a:r>
              <a:rPr lang="en-US"/>
              <a:t>Example 3: Spatial Analysis (25 min)</a:t>
            </a:r>
          </a:p>
          <a:p>
            <a:r>
              <a:rPr lang="en-US"/>
              <a:t>Coming Developments in VSP (10 min)</a:t>
            </a:r>
          </a:p>
          <a:p>
            <a:r>
              <a:rPr lang="en-US"/>
              <a:t>Questions (15 min)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4279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04E363-C9D3-4A63-B281-F5BEFD33B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360920" cy="1371282"/>
          </a:xfrm>
        </p:spPr>
        <p:txBody>
          <a:bodyPr>
            <a:noAutofit/>
          </a:bodyPr>
          <a:lstStyle/>
          <a:p>
            <a:r>
              <a:rPr lang="en-US" sz="4000"/>
              <a:t>Step 6: Specify performance or acceptance criteria – Decision statement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8B6188-3958-4AB2-AA47-78ECC6BDE1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002535"/>
            <a:ext cx="8229600" cy="4525963"/>
          </a:xfrm>
        </p:spPr>
        <p:txBody>
          <a:bodyPr>
            <a:normAutofit fontScale="77500" lnSpcReduction="20000"/>
          </a:bodyPr>
          <a:lstStyle/>
          <a:p>
            <a:r>
              <a:rPr lang="en-US"/>
              <a:t>Types of incorrect decisions</a:t>
            </a:r>
          </a:p>
          <a:p>
            <a:pPr lvl="1"/>
            <a:r>
              <a:rPr lang="en-US"/>
              <a:t>Falsely concluding a site mean is below an action limit</a:t>
            </a:r>
          </a:p>
          <a:p>
            <a:pPr lvl="1"/>
            <a:r>
              <a:rPr lang="en-US"/>
              <a:t>Falsely concluding a site mean exceeds a regulatory threshold</a:t>
            </a:r>
          </a:p>
          <a:p>
            <a:r>
              <a:rPr lang="en-US"/>
              <a:t>Determine the consequences of decision errors</a:t>
            </a:r>
          </a:p>
          <a:p>
            <a:pPr lvl="1"/>
            <a:r>
              <a:rPr lang="en-US"/>
              <a:t>Failing to (remediate, restrict) an unacceptable area</a:t>
            </a:r>
          </a:p>
          <a:p>
            <a:pPr lvl="1"/>
            <a:r>
              <a:rPr lang="en-US"/>
              <a:t>Taking (remedial, restrictive) action for an acceptable area</a:t>
            </a:r>
          </a:p>
          <a:p>
            <a:r>
              <a:rPr lang="en-US"/>
              <a:t>Specify the decision statement as a statistical hypothesis based on the more dire decision error consequences</a:t>
            </a:r>
          </a:p>
          <a:p>
            <a:pPr lvl="1"/>
            <a:r>
              <a:rPr lang="en-US"/>
              <a:t>Usually falsely concluding an area is acceptable has the more dire consequences</a:t>
            </a:r>
          </a:p>
          <a:p>
            <a:pPr lvl="1"/>
            <a:r>
              <a:rPr lang="en-US"/>
              <a:t>The alternative hypothesis is then that the area is acceptable</a:t>
            </a:r>
          </a:p>
          <a:p>
            <a:pPr lvl="1"/>
            <a:r>
              <a:rPr lang="en-US"/>
              <a:t>The null (working) hypothesis is that the area is unacceptable</a:t>
            </a: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7617886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C81E35-9EB6-4DA2-AA57-5C80E01972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0704" y="4130481"/>
            <a:ext cx="7848600" cy="2316163"/>
          </a:xfrm>
        </p:spPr>
        <p:txBody>
          <a:bodyPr>
            <a:normAutofit fontScale="85000" lnSpcReduction="10000"/>
          </a:bodyPr>
          <a:lstStyle/>
          <a:p>
            <a:r>
              <a:rPr lang="en-US"/>
              <a:t>Determine the ”acceptable” decision error rates</a:t>
            </a:r>
          </a:p>
          <a:p>
            <a:pPr lvl="1"/>
            <a:r>
              <a:rPr lang="en-US"/>
              <a:t>Type I error: I am willing to accept a 1/10 chance of failing to (remediate, restrict) an unacceptable area</a:t>
            </a:r>
          </a:p>
          <a:p>
            <a:pPr lvl="1"/>
            <a:r>
              <a:rPr lang="en-US"/>
              <a:t>Type II error: I am willing to accept a 1/5 chance of unnecessarily (remediating, restricting) an acceptable area</a:t>
            </a:r>
          </a:p>
          <a:p>
            <a:endParaRPr lang="en-U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6D8A6052-F5FE-4B97-881F-B966313CDB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0568" y="1630998"/>
            <a:ext cx="4685608" cy="248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31203AA-7F95-4E49-9C84-4CDE3234F5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086600" cy="1143000"/>
          </a:xfrm>
        </p:spPr>
        <p:txBody>
          <a:bodyPr>
            <a:noAutofit/>
          </a:bodyPr>
          <a:lstStyle/>
          <a:p>
            <a:pPr algn="l"/>
            <a:r>
              <a:rPr lang="en-US" sz="4000"/>
              <a:t>Step 6: Specify performance or acceptance criteria – Decision statement</a:t>
            </a:r>
          </a:p>
        </p:txBody>
      </p:sp>
    </p:spTree>
    <p:extLst>
      <p:ext uri="{BB962C8B-B14F-4D97-AF65-F5344CB8AC3E}">
        <p14:creationId xmlns:p14="http://schemas.microsoft.com/office/powerpoint/2010/main" val="723042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054999-3C2E-4434-9730-199B430161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66662"/>
            <a:ext cx="7315200" cy="1143000"/>
          </a:xfrm>
        </p:spPr>
        <p:txBody>
          <a:bodyPr>
            <a:noAutofit/>
          </a:bodyPr>
          <a:lstStyle/>
          <a:p>
            <a:pPr algn="l"/>
            <a:r>
              <a:rPr lang="en-US" sz="4000"/>
              <a:t>Step 6: Specify performance or acceptance criteria – Estimation statement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4C8697-AA38-4651-9DAE-AB6F9487D3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057399"/>
            <a:ext cx="8229600" cy="4525963"/>
          </a:xfrm>
        </p:spPr>
        <p:txBody>
          <a:bodyPr>
            <a:normAutofit/>
          </a:bodyPr>
          <a:lstStyle/>
          <a:p>
            <a:r>
              <a:rPr lang="en-US"/>
              <a:t>Develop performance criteria for new data being collected or acceptable criteria for existing data being considered for use.</a:t>
            </a:r>
          </a:p>
          <a:p>
            <a:pPr lvl="1"/>
            <a:r>
              <a:rPr lang="en-US"/>
              <a:t>Time frame over which data are usable</a:t>
            </a:r>
          </a:p>
          <a:p>
            <a:r>
              <a:rPr lang="en-US"/>
              <a:t>Specify the interval requirements</a:t>
            </a:r>
          </a:p>
          <a:p>
            <a:pPr lvl="1"/>
            <a:r>
              <a:rPr lang="en-US"/>
              <a:t>Confidence or tolerance level</a:t>
            </a:r>
          </a:p>
          <a:p>
            <a:pPr lvl="1"/>
            <a:r>
              <a:rPr lang="en-US"/>
              <a:t>Interval width</a:t>
            </a:r>
          </a:p>
        </p:txBody>
      </p:sp>
    </p:spTree>
    <p:extLst>
      <p:ext uri="{BB962C8B-B14F-4D97-AF65-F5344CB8AC3E}">
        <p14:creationId xmlns:p14="http://schemas.microsoft.com/office/powerpoint/2010/main" val="20336587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29A22-D8CA-4CF0-813F-7CD462DF8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530670"/>
            <a:ext cx="7162800" cy="1143000"/>
          </a:xfrm>
        </p:spPr>
        <p:txBody>
          <a:bodyPr>
            <a:noAutofit/>
          </a:bodyPr>
          <a:lstStyle/>
          <a:p>
            <a:r>
              <a:rPr lang="en-US" sz="4000"/>
              <a:t>Step 6: Specify performance or acceptance criteria – Estimation statement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2797E7-6DFB-49E9-9B04-9B2AFB2998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359153"/>
            <a:ext cx="8229600" cy="3557016"/>
          </a:xfrm>
        </p:spPr>
        <p:txBody>
          <a:bodyPr/>
          <a:lstStyle/>
          <a:p>
            <a:r>
              <a:rPr lang="en-US"/>
              <a:t>Specify the acceptable limits on estimation uncertainty</a:t>
            </a:r>
          </a:p>
          <a:p>
            <a:pPr lvl="1"/>
            <a:r>
              <a:rPr lang="en-US"/>
              <a:t>The population mean should be estimated with 90% confidence</a:t>
            </a:r>
          </a:p>
          <a:p>
            <a:pPr lvl="1"/>
            <a:r>
              <a:rPr lang="en-US"/>
              <a:t>And the width of the interval should be +/- 10%</a:t>
            </a:r>
          </a:p>
          <a:p>
            <a:pPr marL="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2790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231314-65DA-48EF-A556-8456A507B2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Step 7: Develop the plan for obtaining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D1F118-8F3F-47F7-92C9-AB6EEDED96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/>
              <a:t>Compile the information from Steps 1-6</a:t>
            </a:r>
          </a:p>
          <a:p>
            <a:r>
              <a:rPr lang="en-US"/>
              <a:t>Identify alternative sampling and analysis designs (location and number of samples) that are appropriate for your decision statements and decision units</a:t>
            </a:r>
          </a:p>
          <a:p>
            <a:pPr lvl="1"/>
            <a:r>
              <a:rPr lang="en-US"/>
              <a:t>Sample collection alternatives</a:t>
            </a:r>
          </a:p>
          <a:p>
            <a:pPr lvl="1"/>
            <a:r>
              <a:rPr lang="en-US"/>
              <a:t>Sample analysis alternatives</a:t>
            </a:r>
          </a:p>
          <a:p>
            <a:pPr lvl="1"/>
            <a:r>
              <a:rPr lang="en-US"/>
              <a:t>Sample placement alternatives</a:t>
            </a:r>
          </a:p>
          <a:p>
            <a:r>
              <a:rPr lang="en-US"/>
              <a:t>Select the design that will yield data that will best achieve your performance or acceptance criteria</a:t>
            </a:r>
          </a:p>
          <a:p>
            <a:pPr lvl="1"/>
            <a:r>
              <a:rPr lang="en-US"/>
              <a:t>Balance sample collection and analysis cost with acceptable decision uncertainty</a:t>
            </a:r>
          </a:p>
          <a:p>
            <a:pPr lvl="1"/>
            <a:r>
              <a:rPr lang="en-US"/>
              <a:t>Balance worker safety with sample collection strategy</a:t>
            </a:r>
          </a:p>
          <a:p>
            <a:pPr lvl="1"/>
            <a:r>
              <a:rPr lang="en-US"/>
              <a:t>Balance ability to make a timely decision with sample analysis strategy</a:t>
            </a:r>
          </a:p>
          <a:p>
            <a:r>
              <a:rPr lang="en-US"/>
              <a:t>Document the sampling and analysis approach</a:t>
            </a:r>
          </a:p>
        </p:txBody>
      </p:sp>
    </p:spTree>
    <p:extLst>
      <p:ext uri="{BB962C8B-B14F-4D97-AF65-F5344CB8AC3E}">
        <p14:creationId xmlns:p14="http://schemas.microsoft.com/office/powerpoint/2010/main" val="39525625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96E08-16D6-475B-BFE7-391CFD8E6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Implementation of DQO process through project life cycle</a:t>
            </a: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F3867096-1A52-4B94-AD26-E048F9707D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919529"/>
            <a:ext cx="4108540" cy="3664009"/>
          </a:xfrm>
          <a:prstGeom prst="rect">
            <a:avLst/>
          </a:prstGeom>
        </p:spPr>
      </p:pic>
      <p:pic>
        <p:nvPicPr>
          <p:cNvPr id="5" name="Picture 4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085746F9-E5BE-4302-8503-9E8CCE4FF6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0940" y="2971800"/>
            <a:ext cx="4660512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0511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A9EDE7C-2F36-4559-8CFF-10F2141326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/>
              <a:t>Legacy Site Scenario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9C3F6B-56F9-4AF8-BB97-C5D5631705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752600"/>
            <a:ext cx="8229600" cy="45259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/>
              <a:t>(continuing scenario from preceding GENII training…)</a:t>
            </a:r>
          </a:p>
          <a:p>
            <a:pPr marL="0" indent="0">
              <a:buNone/>
            </a:pPr>
            <a:r>
              <a:rPr lang="en-US"/>
              <a:t>Hanford BC Controlled Area</a:t>
            </a:r>
          </a:p>
          <a:p>
            <a:r>
              <a:rPr lang="en-US" sz="2000"/>
              <a:t>In the mid-1950s, Hanford retrieved uranium from the oldest tanks of high-level waste remaining from the original Bismuth Phosphate reprocessing process</a:t>
            </a:r>
          </a:p>
          <a:p>
            <a:r>
              <a:rPr lang="en-US" sz="2000"/>
              <a:t>The uranium recovery worked, but generated nearly twice as much waste as originally produced</a:t>
            </a:r>
          </a:p>
          <a:p>
            <a:r>
              <a:rPr lang="en-US" sz="2000"/>
              <a:t>The wastes were processed to “scavenge” Cs137 and Sr90 to reduce the activities, and then the supernatant liquids were discharged to surface soils in a series of covered “specific retention trenches”</a:t>
            </a:r>
          </a:p>
          <a:p>
            <a:pPr lvl="1"/>
            <a:r>
              <a:rPr lang="en-US" sz="1800"/>
              <a:t>155,000,000 liters (40,000,000 gallons)</a:t>
            </a:r>
          </a:p>
          <a:p>
            <a:pPr marL="0" indent="0">
              <a:buNone/>
            </a:pP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3D8FF7-A1E8-4CF6-A2CF-EB956D290E22}"/>
              </a:ext>
            </a:extLst>
          </p:cNvPr>
          <p:cNvSpPr txBox="1"/>
          <p:nvPr/>
        </p:nvSpPr>
        <p:spPr>
          <a:xfrm>
            <a:off x="1600200" y="5953780"/>
            <a:ext cx="685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/>
              <a:t>Historical Site Assessment of the Surface Radioactive Contamination of the BC Controlled Area; WMP-18647</a:t>
            </a:r>
          </a:p>
        </p:txBody>
      </p:sp>
    </p:spTree>
    <p:extLst>
      <p:ext uri="{BB962C8B-B14F-4D97-AF65-F5344CB8AC3E}">
        <p14:creationId xmlns:p14="http://schemas.microsoft.com/office/powerpoint/2010/main" val="40280401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6B1D0-679A-46BD-BA76-5BD18D531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10946"/>
            <a:ext cx="7886700" cy="459581"/>
          </a:xfrm>
        </p:spPr>
        <p:txBody>
          <a:bodyPr>
            <a:normAutofit fontScale="90000"/>
          </a:bodyPr>
          <a:lstStyle/>
          <a:p>
            <a:r>
              <a:rPr lang="en-US"/>
              <a:t>The Specific Retention Trenches</a:t>
            </a:r>
          </a:p>
        </p:txBody>
      </p:sp>
      <p:pic>
        <p:nvPicPr>
          <p:cNvPr id="5" name="Content Placeholder 4" descr="A picture containing text, outdoor, ground&#10;&#10;Description automatically generated">
            <a:extLst>
              <a:ext uri="{FF2B5EF4-FFF2-40B4-BE49-F238E27FC236}">
                <a16:creationId xmlns:a16="http://schemas.microsoft.com/office/drawing/2014/main" id="{F5BF03FE-99DF-434E-BD46-13AA9B02F8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459" y="1600200"/>
            <a:ext cx="6891082" cy="4248149"/>
          </a:xfrm>
        </p:spPr>
      </p:pic>
    </p:spTree>
    <p:extLst>
      <p:ext uri="{BB962C8B-B14F-4D97-AF65-F5344CB8AC3E}">
        <p14:creationId xmlns:p14="http://schemas.microsoft.com/office/powerpoint/2010/main" val="5674762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6A771-C05A-4368-B8CC-B43FF8F090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5814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/>
              <a:t>Contamination Events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37A2ED-0741-4DE6-9803-C92D0339CB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752600"/>
            <a:ext cx="8229600" cy="4525963"/>
          </a:xfrm>
        </p:spPr>
        <p:txBody>
          <a:bodyPr>
            <a:normAutofit/>
          </a:bodyPr>
          <a:lstStyle/>
          <a:p>
            <a:r>
              <a:rPr lang="en-US" sz="2000"/>
              <a:t>The trenches were covered with soil, but initially, burrowing native animals intruded into the trenches and used the waste as a “salt lick”</a:t>
            </a:r>
          </a:p>
          <a:p>
            <a:pPr lvl="1"/>
            <a:r>
              <a:rPr lang="en-US" sz="1800"/>
              <a:t>Badgers, rodents, primarily jackrabbits</a:t>
            </a:r>
          </a:p>
          <a:p>
            <a:pPr lvl="1"/>
            <a:r>
              <a:rPr lang="en-US" sz="1800"/>
              <a:t>The animals defecated and urinated in the vicinity</a:t>
            </a:r>
          </a:p>
          <a:p>
            <a:pPr lvl="1"/>
            <a:r>
              <a:rPr lang="en-US" sz="1800"/>
              <a:t>Predators (coyotes) also ate the rabbits and further spread scat and urine</a:t>
            </a:r>
          </a:p>
          <a:p>
            <a:pPr lvl="1"/>
            <a:r>
              <a:rPr lang="en-US" sz="1800"/>
              <a:t>Also, deep-rooted tumbleweeds and subsequent grasses added to the distribution</a:t>
            </a:r>
          </a:p>
          <a:p>
            <a:r>
              <a:rPr lang="en-US" sz="2000"/>
              <a:t>This was discovered in 1958-1960; the holes were filled in 1965 and the trenches covered with asphalt.  Additional gravel was added in 1969</a:t>
            </a:r>
          </a:p>
          <a:p>
            <a:r>
              <a:rPr lang="en-US" sz="2000"/>
              <a:t>A total of ~10 km</a:t>
            </a:r>
            <a:r>
              <a:rPr lang="en-US" sz="2000" baseline="30000"/>
              <a:t>2</a:t>
            </a:r>
            <a:r>
              <a:rPr lang="en-US" sz="2000"/>
              <a:t> (4 square miles) was directly impacted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A77046-F2CA-4A1E-BC7B-DCE946D523A1}"/>
              </a:ext>
            </a:extLst>
          </p:cNvPr>
          <p:cNvSpPr txBox="1"/>
          <p:nvPr/>
        </p:nvSpPr>
        <p:spPr>
          <a:xfrm>
            <a:off x="609600" y="5562600"/>
            <a:ext cx="40386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/>
              <a:t>Historical Site Assessment of the Surface Radioactive Contamination of the BC Controlled Area; WMP-18647</a:t>
            </a:r>
          </a:p>
        </p:txBody>
      </p:sp>
    </p:spTree>
    <p:extLst>
      <p:ext uri="{BB962C8B-B14F-4D97-AF65-F5344CB8AC3E}">
        <p14:creationId xmlns:p14="http://schemas.microsoft.com/office/powerpoint/2010/main" val="31235446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76E4DD-916C-4B07-A107-B5ACF0A15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36" y="644454"/>
            <a:ext cx="7886700" cy="586384"/>
          </a:xfrm>
        </p:spPr>
        <p:txBody>
          <a:bodyPr>
            <a:normAutofit fontScale="90000"/>
          </a:bodyPr>
          <a:lstStyle/>
          <a:p>
            <a:r>
              <a:rPr lang="en-US"/>
              <a:t>The Extent of the Contamination</a:t>
            </a:r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5A472C67-86F5-4F5A-88AE-7FEE117F21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295370"/>
            <a:ext cx="5636469" cy="4624984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132BFD3-0367-4E46-9F22-FE5C9C7C4CB3}"/>
              </a:ext>
            </a:extLst>
          </p:cNvPr>
          <p:cNvSpPr txBox="1"/>
          <p:nvPr/>
        </p:nvSpPr>
        <p:spPr>
          <a:xfrm>
            <a:off x="7153275" y="4581526"/>
            <a:ext cx="188595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/>
              <a:t>Historical Site Assessment of the Surface Radioactive Contamination of the BC Controlled Area; </a:t>
            </a:r>
          </a:p>
          <a:p>
            <a:r>
              <a:rPr lang="en-US" sz="1350"/>
              <a:t>WMP-18647</a:t>
            </a:r>
          </a:p>
        </p:txBody>
      </p:sp>
    </p:spTree>
    <p:extLst>
      <p:ext uri="{BB962C8B-B14F-4D97-AF65-F5344CB8AC3E}">
        <p14:creationId xmlns:p14="http://schemas.microsoft.com/office/powerpoint/2010/main" val="309286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858000" cy="1143000"/>
          </a:xfrm>
        </p:spPr>
        <p:txBody>
          <a:bodyPr>
            <a:noAutofit/>
          </a:bodyPr>
          <a:lstStyle/>
          <a:p>
            <a:r>
              <a:rPr lang="en-US" sz="4000"/>
              <a:t>What is Visual Sample Plan (VSP)?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A36B484-5627-4374-9CAD-7F1ADFE7A8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1539803"/>
            <a:ext cx="4008739" cy="4525963"/>
          </a:xfrm>
        </p:spPr>
        <p:txBody>
          <a:bodyPr/>
          <a:lstStyle/>
          <a:p>
            <a:r>
              <a:rPr lang="en-US" sz="2400"/>
              <a:t>VSP is a software tool to…</a:t>
            </a:r>
          </a:p>
          <a:p>
            <a:pPr lvl="1"/>
            <a:r>
              <a:rPr lang="en-US" sz="2000" b="1"/>
              <a:t>Design</a:t>
            </a:r>
            <a:r>
              <a:rPr lang="en-US" sz="2000"/>
              <a:t> a statistically-based sampling strategy</a:t>
            </a:r>
          </a:p>
          <a:p>
            <a:pPr lvl="2"/>
            <a:r>
              <a:rPr lang="en-US" sz="1800"/>
              <a:t>How many samples should be collected, and where?</a:t>
            </a:r>
          </a:p>
          <a:p>
            <a:pPr lvl="2"/>
            <a:r>
              <a:rPr lang="en-US" sz="1800"/>
              <a:t>Based on the Data Quality Objectives (DQO) process</a:t>
            </a:r>
          </a:p>
          <a:p>
            <a:pPr marL="0" indent="0">
              <a:buNone/>
            </a:pP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71B150-C744-4F90-B451-2FFCC9DF87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7900" b="33226"/>
          <a:stretch/>
        </p:blipFill>
        <p:spPr>
          <a:xfrm>
            <a:off x="4237339" y="1750074"/>
            <a:ext cx="4678061" cy="4315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8054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F256C-6A19-4943-BF1B-E7FA9A343E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/>
              <a:t>Remediation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A2ECA0-87F8-4CDB-AF3C-32AF2209F9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The following examples show several possible sampling objectives immediately before and after remediation via soil removal</a:t>
            </a:r>
          </a:p>
          <a:p>
            <a:r>
              <a:rPr lang="en-US"/>
              <a:t>Specific details, contamination values and the sampling plans created are for illustrative purposes and have been simplified / modified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23F2FAC-EC7E-43B1-A49B-7BE9592DDCE3}"/>
              </a:ext>
            </a:extLst>
          </p:cNvPr>
          <p:cNvSpPr txBox="1"/>
          <p:nvPr/>
        </p:nvSpPr>
        <p:spPr>
          <a:xfrm>
            <a:off x="609600" y="5562600"/>
            <a:ext cx="38385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On Scene Coordinator Report FY2010 and FY2011;</a:t>
            </a:r>
          </a:p>
          <a:p>
            <a:r>
              <a:rPr lang="en-US" sz="1400"/>
              <a:t>DOE/RL-2011-101</a:t>
            </a:r>
          </a:p>
        </p:txBody>
      </p:sp>
    </p:spTree>
    <p:extLst>
      <p:ext uri="{BB962C8B-B14F-4D97-AF65-F5344CB8AC3E}">
        <p14:creationId xmlns:p14="http://schemas.microsoft.com/office/powerpoint/2010/main" val="13325424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79264-580B-48BB-916B-5683E78186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/>
              <a:t>Decision Units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AA69FA-2EED-4CFD-8DB1-70FF8EC53F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Zone A (</a:t>
            </a:r>
            <a:r>
              <a:rPr lang="en-US">
                <a:solidFill>
                  <a:schemeClr val="accent6"/>
                </a:solidFill>
              </a:rPr>
              <a:t>orange</a:t>
            </a:r>
            <a:r>
              <a:rPr lang="en-US"/>
              <a:t>): Region of elevated contamination prior to remediation</a:t>
            </a:r>
          </a:p>
          <a:p>
            <a:r>
              <a:rPr lang="en-US"/>
              <a:t>Zone B (</a:t>
            </a:r>
            <a:r>
              <a:rPr lang="en-US">
                <a:solidFill>
                  <a:schemeClr val="accent3">
                    <a:lumMod val="75000"/>
                  </a:schemeClr>
                </a:solidFill>
              </a:rPr>
              <a:t>green</a:t>
            </a:r>
            <a:r>
              <a:rPr lang="en-US"/>
              <a:t>): Some areas of elevated contamination but lower risk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75691B-B09C-4EC3-976F-7B27F2049C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849" t="20146" r="2075" b="3268"/>
          <a:stretch/>
        </p:blipFill>
        <p:spPr>
          <a:xfrm>
            <a:off x="2590800" y="3696437"/>
            <a:ext cx="4191000" cy="312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6590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89BAE0-D0D2-41C0-BED5-712BB51B4C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Example 1: Unbiased Mean Estimation for Differing Strata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463ED0-110D-48AB-83E4-963A6BE7FD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4191000" cy="4525963"/>
          </a:xfrm>
        </p:spPr>
        <p:txBody>
          <a:bodyPr>
            <a:normAutofit fontScale="85000" lnSpcReduction="20000"/>
          </a:bodyPr>
          <a:lstStyle/>
          <a:p>
            <a:r>
              <a:rPr lang="en-US"/>
              <a:t>Suppose that prior to remediation, stakeholders want estimate the overall Cs-137 average for both Zone A and Zone B</a:t>
            </a:r>
          </a:p>
          <a:p>
            <a:pPr lvl="1"/>
            <a:r>
              <a:rPr lang="en-US"/>
              <a:t>Planning for handling and disposal of removed soil</a:t>
            </a:r>
          </a:p>
          <a:p>
            <a:r>
              <a:rPr lang="en-US"/>
              <a:t>The two zones differ in</a:t>
            </a:r>
          </a:p>
          <a:p>
            <a:pPr lvl="1"/>
            <a:r>
              <a:rPr lang="en-US"/>
              <a:t>Average concentration</a:t>
            </a:r>
          </a:p>
          <a:p>
            <a:pPr lvl="1"/>
            <a:r>
              <a:rPr lang="en-US"/>
              <a:t>Standard deviation of concentration</a:t>
            </a:r>
          </a:p>
          <a:p>
            <a:pPr lvl="1"/>
            <a:r>
              <a:rPr lang="en-US"/>
              <a:t>Size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7EC073D2-1436-46EB-ADC4-818321453A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8234965"/>
              </p:ext>
            </p:extLst>
          </p:nvPr>
        </p:nvGraphicFramePr>
        <p:xfrm>
          <a:off x="4800600" y="1905000"/>
          <a:ext cx="4267200" cy="3360183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2500514680"/>
                    </a:ext>
                  </a:extLst>
                </a:gridCol>
                <a:gridCol w="1320800">
                  <a:extLst>
                    <a:ext uri="{9D8B030D-6E8A-4147-A177-3AD203B41FA5}">
                      <a16:colId xmlns:a16="http://schemas.microsoft.com/office/drawing/2014/main" val="3443461785"/>
                    </a:ext>
                  </a:extLst>
                </a:gridCol>
                <a:gridCol w="1422400">
                  <a:extLst>
                    <a:ext uri="{9D8B030D-6E8A-4147-A177-3AD203B41FA5}">
                      <a16:colId xmlns:a16="http://schemas.microsoft.com/office/drawing/2014/main" val="1911004381"/>
                    </a:ext>
                  </a:extLst>
                </a:gridCol>
              </a:tblGrid>
              <a:tr h="3048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chemeClr val="accent6"/>
                          </a:solidFill>
                        </a:rPr>
                        <a:t>Zone 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>
                          <a:solidFill>
                            <a:srgbClr val="00B050"/>
                          </a:solidFill>
                        </a:rPr>
                        <a:t>Zone 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8357276"/>
                  </a:ext>
                </a:extLst>
              </a:tr>
              <a:tr h="998141">
                <a:tc>
                  <a:txBody>
                    <a:bodyPr/>
                    <a:lstStyle/>
                    <a:p>
                      <a:r>
                        <a:rPr lang="en-US"/>
                        <a:t>Area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230 acres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3,970 acres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7490717"/>
                  </a:ext>
                </a:extLst>
              </a:tr>
              <a:tr h="998141">
                <a:tc>
                  <a:txBody>
                    <a:bodyPr/>
                    <a:lstStyle/>
                    <a:p>
                      <a:r>
                        <a:rPr lang="en-US"/>
                        <a:t>Average concentration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950 pCi/g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200 pCi/g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4313187"/>
                  </a:ext>
                </a:extLst>
              </a:tr>
              <a:tr h="998141">
                <a:tc>
                  <a:txBody>
                    <a:bodyPr/>
                    <a:lstStyle/>
                    <a:p>
                      <a:r>
                        <a:rPr lang="en-US"/>
                        <a:t>Standard deviation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475 pCi/g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100 pCi/g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96701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866628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C1728-86D7-4519-90A0-0B86C21CC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/>
              <a:t>Stratified Sampling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F2CFA3-10AB-45FF-AED7-665A93BF8C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4953000" cy="4525963"/>
          </a:xfrm>
        </p:spPr>
        <p:txBody>
          <a:bodyPr>
            <a:normAutofit fontScale="85000" lnSpcReduction="10000"/>
          </a:bodyPr>
          <a:lstStyle/>
          <a:p>
            <a:pPr eaLnBrk="1" hangingPunct="1"/>
            <a:r>
              <a:rPr lang="en-US" altLang="en-US" sz="2800">
                <a:solidFill>
                  <a:srgbClr val="000000"/>
                </a:solidFill>
              </a:rPr>
              <a:t>What is Stratified Sampling?</a:t>
            </a:r>
          </a:p>
          <a:p>
            <a:pPr lvl="1" eaLnBrk="1" hangingPunct="1"/>
            <a:r>
              <a:rPr lang="en-US" altLang="en-US" sz="2400">
                <a:solidFill>
                  <a:srgbClr val="000000"/>
                </a:solidFill>
              </a:rPr>
              <a:t>Divide a heterogeneous population into non-overlapping groups (strata) that are internally more homogeneous</a:t>
            </a:r>
          </a:p>
          <a:p>
            <a:pPr lvl="1" eaLnBrk="1" hangingPunct="1"/>
            <a:r>
              <a:rPr lang="en-US" altLang="en-US" sz="2400">
                <a:solidFill>
                  <a:srgbClr val="000000"/>
                </a:solidFill>
              </a:rPr>
              <a:t>Use random or systematic sampling in each stratum</a:t>
            </a:r>
          </a:p>
          <a:p>
            <a:pPr eaLnBrk="1" hangingPunct="1"/>
            <a:r>
              <a:rPr lang="en-US" altLang="en-US" sz="2800">
                <a:solidFill>
                  <a:srgbClr val="000000"/>
                </a:solidFill>
              </a:rPr>
              <a:t>Advantages</a:t>
            </a:r>
          </a:p>
          <a:p>
            <a:pPr lvl="1" eaLnBrk="1" hangingPunct="1"/>
            <a:r>
              <a:rPr lang="en-US" altLang="en-US" sz="2400">
                <a:solidFill>
                  <a:srgbClr val="000000"/>
                </a:solidFill>
              </a:rPr>
              <a:t>Provides more accurate estimates of the mean or percentiles of the heterogeneous population than if simple random sampling is used over the entire site without stratification</a:t>
            </a:r>
          </a:p>
          <a:p>
            <a:pPr lvl="1" eaLnBrk="1" hangingPunct="1"/>
            <a:r>
              <a:rPr lang="en-US" altLang="en-US" sz="2400">
                <a:solidFill>
                  <a:srgbClr val="000000"/>
                </a:solidFill>
              </a:rPr>
              <a:t>Better allocation of samples </a:t>
            </a:r>
          </a:p>
          <a:p>
            <a:endParaRPr lang="en-U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49C71431-4283-4D64-81AC-FE147B4EF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362200"/>
            <a:ext cx="3661507" cy="319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272051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98A108-9890-43D8-85F5-8B21BAA69E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Stratified Sampling: Mean Estimation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8EFC3D-3AD5-46ED-BF9D-9076D23D13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1"/>
            <a:ext cx="8458200" cy="43434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/>
              <a:t>Objective is to obtain an unbiased, sufficiently precise estimate of the mean</a:t>
            </a:r>
          </a:p>
          <a:p>
            <a:pPr eaLnBrk="1" hangingPunct="1"/>
            <a:r>
              <a:rPr lang="en-US" altLang="en-US"/>
              <a:t>Allocates samples by size of area and standard deviations</a:t>
            </a:r>
          </a:p>
          <a:p>
            <a:pPr eaLnBrk="1" hangingPunct="1"/>
            <a:r>
              <a:rPr lang="en-US" altLang="en-US"/>
              <a:t>Provides weighted estimate of mean and standard error</a:t>
            </a:r>
          </a:p>
        </p:txBody>
      </p:sp>
    </p:spTree>
    <p:extLst>
      <p:ext uri="{BB962C8B-B14F-4D97-AF65-F5344CB8AC3E}">
        <p14:creationId xmlns:p14="http://schemas.microsoft.com/office/powerpoint/2010/main" val="273994101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F83035-3E5B-43D0-A15A-B63AEA4FD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Stratified Sampling Design Dialog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91B2CD-ABE0-4985-8D3E-CD5A095A1B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138" y="1600201"/>
            <a:ext cx="3346862" cy="4495800"/>
          </a:xfrm>
        </p:spPr>
        <p:txBody>
          <a:bodyPr>
            <a:normAutofit fontScale="85000" lnSpcReduction="10000"/>
          </a:bodyPr>
          <a:lstStyle/>
          <a:p>
            <a:r>
              <a:rPr lang="en-US"/>
              <a:t>Enter strata parameters</a:t>
            </a:r>
          </a:p>
          <a:p>
            <a:r>
              <a:rPr lang="en-US"/>
              <a:t>Select optimization method </a:t>
            </a:r>
          </a:p>
          <a:p>
            <a:r>
              <a:rPr lang="en-US"/>
              <a:t>Sample size, distribution and total cost calculated</a:t>
            </a:r>
          </a:p>
          <a:p>
            <a:r>
              <a:rPr lang="en-US"/>
              <a:t>65 samples total</a:t>
            </a:r>
          </a:p>
          <a:p>
            <a:pPr lvl="1"/>
            <a:r>
              <a:rPr lang="en-US"/>
              <a:t>14 in Zone A</a:t>
            </a:r>
          </a:p>
          <a:p>
            <a:pPr lvl="1"/>
            <a:r>
              <a:rPr lang="en-US"/>
              <a:t>51 in Zone B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0752B3-6D1E-47E9-838F-4484BBC736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5115" b="34783"/>
          <a:stretch/>
        </p:blipFill>
        <p:spPr>
          <a:xfrm>
            <a:off x="3330516" y="1981200"/>
            <a:ext cx="5779617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56279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9EDFB9-DCCB-46A2-B902-DF28AB84FF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/>
              <a:t>Optimization Methods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04C9B8-E786-4F8E-8B5C-F9162089DC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3276599"/>
          </a:xfrm>
        </p:spPr>
        <p:txBody>
          <a:bodyPr>
            <a:normAutofit fontScale="85000" lnSpcReduction="20000"/>
          </a:bodyPr>
          <a:lstStyle/>
          <a:p>
            <a:r>
              <a:rPr lang="en-US"/>
              <a:t>Minimize Standard Deviation of Sample Mean for Fixed Cost</a:t>
            </a:r>
          </a:p>
          <a:p>
            <a:pPr lvl="1"/>
            <a:r>
              <a:rPr lang="en-US"/>
              <a:t>Fixed budget, minimize uncertainty on mean estimate</a:t>
            </a:r>
          </a:p>
          <a:p>
            <a:r>
              <a:rPr lang="en-US"/>
              <a:t>Minimize Cost for Required Standard Deviation of Sample Mean</a:t>
            </a:r>
          </a:p>
          <a:p>
            <a:pPr lvl="1"/>
            <a:r>
              <a:rPr lang="en-US"/>
              <a:t>Fixed required uncertainty on mean, minimize overall cost</a:t>
            </a:r>
          </a:p>
          <a:p>
            <a:r>
              <a:rPr lang="en-US"/>
              <a:t>Predetermined Number</a:t>
            </a:r>
          </a:p>
          <a:p>
            <a:pPr lvl="1"/>
            <a:r>
              <a:rPr lang="en-US"/>
              <a:t>Fixed number of samples, optimize allocation across strata </a:t>
            </a:r>
          </a:p>
          <a:p>
            <a:pPr lvl="1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04DE6E-84CD-41DF-B0C1-870BAE60A6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570" t="25723" r="21952" b="68249"/>
          <a:stretch/>
        </p:blipFill>
        <p:spPr>
          <a:xfrm>
            <a:off x="1524000" y="4896591"/>
            <a:ext cx="640080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01700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3EE778-9310-4421-B959-3E496C65F3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/>
              <a:t>Cost 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F70609-F274-4FD1-9905-02A1C97314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Cost per sample and per analysis can be specified for each stratum</a:t>
            </a:r>
          </a:p>
          <a:p>
            <a:r>
              <a:rPr lang="en-US"/>
              <a:t>Example: Suppose collection costs were greater for Zone A (due to radiological controls, PPE, etc.) </a:t>
            </a:r>
          </a:p>
          <a:p>
            <a:pPr lvl="1"/>
            <a:r>
              <a:rPr lang="en-US"/>
              <a:t>If optimizing cost, total sample size and sample allocation will be adjusted (shown on next slide)</a:t>
            </a:r>
          </a:p>
        </p:txBody>
      </p:sp>
    </p:spTree>
    <p:extLst>
      <p:ext uri="{BB962C8B-B14F-4D97-AF65-F5344CB8AC3E}">
        <p14:creationId xmlns:p14="http://schemas.microsoft.com/office/powerpoint/2010/main" val="321313882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1A907A-CB18-4EBE-A6C6-7D1B365FC6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/>
              <a:t>Cost Information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76C91B-0A74-4AD8-93C5-2CA9DBCDA3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04" t="38443" r="19416" b="40877"/>
          <a:stretch/>
        </p:blipFill>
        <p:spPr>
          <a:xfrm>
            <a:off x="544806" y="3973726"/>
            <a:ext cx="8119590" cy="1981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7155120-00EE-4921-A939-7231E5C1DE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85" t="38443" r="19635" b="40877"/>
          <a:stretch/>
        </p:blipFill>
        <p:spPr>
          <a:xfrm>
            <a:off x="544806" y="1600199"/>
            <a:ext cx="8119587" cy="198120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0D298EE-CA8D-4896-9DA9-231E6E307AFC}"/>
              </a:ext>
            </a:extLst>
          </p:cNvPr>
          <p:cNvSpPr/>
          <p:nvPr/>
        </p:nvSpPr>
        <p:spPr>
          <a:xfrm>
            <a:off x="4207297" y="1643962"/>
            <a:ext cx="974301" cy="1480237"/>
          </a:xfrm>
          <a:prstGeom prst="rect">
            <a:avLst/>
          </a:prstGeom>
          <a:noFill/>
          <a:ln w="317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DF8900F-15FB-4578-87D6-49A427F72EA7}"/>
              </a:ext>
            </a:extLst>
          </p:cNvPr>
          <p:cNvSpPr/>
          <p:nvPr/>
        </p:nvSpPr>
        <p:spPr>
          <a:xfrm>
            <a:off x="4147398" y="4038600"/>
            <a:ext cx="1034201" cy="1447800"/>
          </a:xfrm>
          <a:prstGeom prst="rect">
            <a:avLst/>
          </a:prstGeom>
          <a:noFill/>
          <a:ln w="317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94F68DB-FA76-4E52-AB73-2A1819F6B4B1}"/>
              </a:ext>
            </a:extLst>
          </p:cNvPr>
          <p:cNvSpPr/>
          <p:nvPr/>
        </p:nvSpPr>
        <p:spPr>
          <a:xfrm>
            <a:off x="5191758" y="4517683"/>
            <a:ext cx="1209042" cy="282918"/>
          </a:xfrm>
          <a:prstGeom prst="rect">
            <a:avLst/>
          </a:prstGeom>
          <a:noFill/>
          <a:ln w="317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BBA1B36-B2FC-4638-BE02-BAE02C6E91A0}"/>
              </a:ext>
            </a:extLst>
          </p:cNvPr>
          <p:cNvSpPr/>
          <p:nvPr/>
        </p:nvSpPr>
        <p:spPr>
          <a:xfrm>
            <a:off x="5191758" y="2133599"/>
            <a:ext cx="1209042" cy="304801"/>
          </a:xfrm>
          <a:prstGeom prst="rect">
            <a:avLst/>
          </a:prstGeom>
          <a:noFill/>
          <a:ln w="317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00245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517E80-10FB-4044-8A71-60C323606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/>
              <a:t>Sampling Plan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D2703A1-17B5-4908-88D4-4A94FAE050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5000" y="1240879"/>
            <a:ext cx="6680200" cy="5307241"/>
          </a:xfrm>
        </p:spPr>
      </p:pic>
    </p:spTree>
    <p:extLst>
      <p:ext uri="{BB962C8B-B14F-4D97-AF65-F5344CB8AC3E}">
        <p14:creationId xmlns:p14="http://schemas.microsoft.com/office/powerpoint/2010/main" val="41261848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858000" cy="1143000"/>
          </a:xfrm>
        </p:spPr>
        <p:txBody>
          <a:bodyPr>
            <a:noAutofit/>
          </a:bodyPr>
          <a:lstStyle/>
          <a:p>
            <a:r>
              <a:rPr lang="en-US" sz="4000"/>
              <a:t>What is Visual Sample Plan (VSP)?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A36B484-5627-4374-9CAD-7F1ADFE7A8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284" y="1569928"/>
            <a:ext cx="4008739" cy="4525963"/>
          </a:xfrm>
        </p:spPr>
        <p:txBody>
          <a:bodyPr/>
          <a:lstStyle/>
          <a:p>
            <a:r>
              <a:rPr lang="en-US" sz="2400"/>
              <a:t>VSP is a software tool to…</a:t>
            </a:r>
          </a:p>
          <a:p>
            <a:pPr lvl="1"/>
            <a:r>
              <a:rPr lang="en-US" sz="2000" b="1"/>
              <a:t>Design</a:t>
            </a:r>
            <a:r>
              <a:rPr lang="en-US" sz="2000"/>
              <a:t> </a:t>
            </a:r>
          </a:p>
          <a:p>
            <a:pPr lvl="1"/>
            <a:r>
              <a:rPr lang="en-US" sz="2000" b="1"/>
              <a:t>Analyze </a:t>
            </a:r>
            <a:r>
              <a:rPr lang="en-US" sz="2000"/>
              <a:t>data to support decisions</a:t>
            </a:r>
          </a:p>
          <a:p>
            <a:pPr lvl="2"/>
            <a:r>
              <a:rPr lang="en-US" sz="1800"/>
              <a:t>Statistical tests</a:t>
            </a:r>
          </a:p>
          <a:p>
            <a:pPr lvl="2"/>
            <a:r>
              <a:rPr lang="en-US" sz="1800"/>
              <a:t>Graphs, plots and summary statistics</a:t>
            </a:r>
          </a:p>
          <a:p>
            <a:pPr marL="0" indent="0">
              <a:buNone/>
            </a:pPr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A3B8582-7976-4189-901B-CF7FCA33AF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735" t="9504"/>
          <a:stretch/>
        </p:blipFill>
        <p:spPr>
          <a:xfrm>
            <a:off x="4906663" y="1646663"/>
            <a:ext cx="4001182" cy="43724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1C972C0-9011-46F4-A6C2-A2975EDA64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9939" b="25581"/>
          <a:stretch/>
        </p:blipFill>
        <p:spPr>
          <a:xfrm>
            <a:off x="4237338" y="3122428"/>
            <a:ext cx="2786008" cy="3460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7152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B934B-F09A-41CF-A4A4-F35C9CB612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/>
              <a:t>Data Results (notional)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26E2D2-D36A-4284-827E-986186E604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1CAFFB-6F46-46E7-A3B0-7ED41EB952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143000"/>
            <a:ext cx="7001621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80891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CE3A9-80FA-4ADB-B0A5-2881F29399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Data Analysis: Calculating Estimated Mean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74CE0B-2D3D-44A1-A8A8-F8BB154451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685800"/>
          </a:xfrm>
        </p:spPr>
        <p:txBody>
          <a:bodyPr>
            <a:normAutofit/>
          </a:bodyPr>
          <a:lstStyle/>
          <a:p>
            <a:r>
              <a:rPr lang="en-US" sz="2800"/>
              <a:t>Estimated site mean (all strata combined)</a:t>
            </a:r>
          </a:p>
        </p:txBody>
      </p:sp>
      <p:graphicFrame>
        <p:nvGraphicFramePr>
          <p:cNvPr id="4" name="Object 9">
            <a:extLst>
              <a:ext uri="{FF2B5EF4-FFF2-40B4-BE49-F238E27FC236}">
                <a16:creationId xmlns:a16="http://schemas.microsoft.com/office/drawing/2014/main" id="{6002F889-0584-492F-8540-C03D4F1A589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60465699"/>
              </p:ext>
            </p:extLst>
          </p:nvPr>
        </p:nvGraphicFramePr>
        <p:xfrm>
          <a:off x="3048000" y="2084388"/>
          <a:ext cx="2260600" cy="996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33" name="Equation" r:id="rId3" imgW="952489" imgH="400185" progId="Equation.3">
                  <p:embed/>
                </p:oleObj>
              </mc:Choice>
              <mc:Fallback>
                <p:oleObj name="Equation" r:id="rId3" imgW="952489" imgH="400185" progId="Equation.3">
                  <p:embed/>
                  <p:pic>
                    <p:nvPicPr>
                      <p:cNvPr id="4" name="Object 9">
                        <a:extLst>
                          <a:ext uri="{FF2B5EF4-FFF2-40B4-BE49-F238E27FC236}">
                            <a16:creationId xmlns:a16="http://schemas.microsoft.com/office/drawing/2014/main" id="{6002F889-0584-492F-8540-C03D4F1A589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0" y="2084388"/>
                        <a:ext cx="2260600" cy="996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5">
            <a:extLst>
              <a:ext uri="{FF2B5EF4-FFF2-40B4-BE49-F238E27FC236}">
                <a16:creationId xmlns:a16="http://schemas.microsoft.com/office/drawing/2014/main" id="{59381416-1365-4B6A-87CC-5CE9F9643E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" y="3200400"/>
            <a:ext cx="1104534" cy="520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lnSpc>
                <a:spcPct val="85000"/>
              </a:lnSpc>
              <a:spcBef>
                <a:spcPct val="30000"/>
              </a:spcBef>
              <a:buClr>
                <a:schemeClr val="folHlink"/>
              </a:buClr>
              <a:buBlip>
                <a:blip r:embed="rId5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85000"/>
              </a:lnSpc>
              <a:spcBef>
                <a:spcPct val="30000"/>
              </a:spcBef>
              <a:buClr>
                <a:schemeClr val="tx2"/>
              </a:buClr>
              <a:buSzPct val="80000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85000"/>
              </a:lnSpc>
              <a:spcBef>
                <a:spcPct val="30000"/>
              </a:spcBef>
              <a:buClr>
                <a:srgbClr val="737373"/>
              </a:buClr>
              <a:buSzPct val="60000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85000"/>
              </a:lnSpc>
              <a:spcBef>
                <a:spcPct val="30000"/>
              </a:spcBef>
              <a:buBlip>
                <a:blip r:embed="rId8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5"/>
              </a:buBlip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2800">
                <a:latin typeface="+mn-lt"/>
              </a:rPr>
              <a:t>where</a:t>
            </a:r>
          </a:p>
        </p:txBody>
      </p:sp>
      <p:sp>
        <p:nvSpPr>
          <p:cNvPr id="6" name="Text Box 11">
            <a:extLst>
              <a:ext uri="{FF2B5EF4-FFF2-40B4-BE49-F238E27FC236}">
                <a16:creationId xmlns:a16="http://schemas.microsoft.com/office/drawing/2014/main" id="{EC9FCDC2-3F2A-428E-B486-61ECC339AD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3200400"/>
            <a:ext cx="5430838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>
              <a:lnSpc>
                <a:spcPct val="85000"/>
              </a:lnSpc>
              <a:spcBef>
                <a:spcPct val="30000"/>
              </a:spcBef>
              <a:buClr>
                <a:schemeClr val="folHlink"/>
              </a:buClr>
              <a:buBlip>
                <a:blip r:embed="rId5"/>
              </a:buBlip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85000"/>
              </a:lnSpc>
              <a:spcBef>
                <a:spcPct val="30000"/>
              </a:spcBef>
              <a:buClr>
                <a:schemeClr val="tx2"/>
              </a:buClr>
              <a:buSzPct val="80000"/>
              <a:buBlip>
                <a:blip r:embed="rId6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85000"/>
              </a:lnSpc>
              <a:spcBef>
                <a:spcPct val="30000"/>
              </a:spcBef>
              <a:buClr>
                <a:srgbClr val="737373"/>
              </a:buClr>
              <a:buSzPct val="60000"/>
              <a:buBlip>
                <a:blip r:embed="rId7"/>
              </a:buBlip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85000"/>
              </a:lnSpc>
              <a:spcBef>
                <a:spcPct val="30000"/>
              </a:spcBef>
              <a:buBlip>
                <a:blip r:embed="rId8"/>
              </a:buBlip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Blip>
                <a:blip r:embed="rId5"/>
              </a:buBlip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  <a:buClrTx/>
              <a:buFontTx/>
              <a:buNone/>
            </a:pPr>
            <a:r>
              <a:rPr lang="en-US" altLang="en-US">
                <a:latin typeface="Tahoma" panose="020B0604030504040204" pitchFamily="34" charset="0"/>
              </a:rPr>
              <a:t>= estimated mean of data in stratum h</a:t>
            </a:r>
          </a:p>
          <a:p>
            <a:pPr>
              <a:lnSpc>
                <a:spcPct val="100000"/>
              </a:lnSpc>
              <a:spcBef>
                <a:spcPts val="600"/>
              </a:spcBef>
              <a:buClrTx/>
              <a:buFontTx/>
              <a:buNone/>
            </a:pPr>
            <a:r>
              <a:rPr lang="en-US" altLang="en-US">
                <a:latin typeface="Tahoma" panose="020B0604030504040204" pitchFamily="34" charset="0"/>
              </a:rPr>
              <a:t>= proportion of site in stratum h</a:t>
            </a:r>
          </a:p>
        </p:txBody>
      </p:sp>
      <p:graphicFrame>
        <p:nvGraphicFramePr>
          <p:cNvPr id="7" name="Object 12">
            <a:extLst>
              <a:ext uri="{FF2B5EF4-FFF2-40B4-BE49-F238E27FC236}">
                <a16:creationId xmlns:a16="http://schemas.microsoft.com/office/drawing/2014/main" id="{166F4849-C1FA-4133-B3C3-D606A9AA5D7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438400" y="3200400"/>
          <a:ext cx="444500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34" name="Equation" r:id="rId9" imgW="177569" imgH="202936" progId="Equation.COEE2">
                  <p:embed/>
                </p:oleObj>
              </mc:Choice>
              <mc:Fallback>
                <p:oleObj name="Equation" r:id="rId9" imgW="177569" imgH="202936" progId="Equation.COEE2">
                  <p:embed/>
                  <p:pic>
                    <p:nvPicPr>
                      <p:cNvPr id="7" name="Object 12">
                        <a:extLst>
                          <a:ext uri="{FF2B5EF4-FFF2-40B4-BE49-F238E27FC236}">
                            <a16:creationId xmlns:a16="http://schemas.microsoft.com/office/drawing/2014/main" id="{166F4849-C1FA-4133-B3C3-D606A9AA5D7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8400" y="3200400"/>
                        <a:ext cx="444500" cy="50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13">
            <a:extLst>
              <a:ext uri="{FF2B5EF4-FFF2-40B4-BE49-F238E27FC236}">
                <a16:creationId xmlns:a16="http://schemas.microsoft.com/office/drawing/2014/main" id="{A41CA71E-F813-4EFB-ABDC-1E72F86E8A9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438400" y="3657600"/>
          <a:ext cx="404813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35" name="Equation" r:id="rId11" imgW="190417" imgH="203112" progId="Equation.COEE2">
                  <p:embed/>
                </p:oleObj>
              </mc:Choice>
              <mc:Fallback>
                <p:oleObj name="Equation" r:id="rId11" imgW="190417" imgH="203112" progId="Equation.COEE2">
                  <p:embed/>
                  <p:pic>
                    <p:nvPicPr>
                      <p:cNvPr id="8" name="Object 13">
                        <a:extLst>
                          <a:ext uri="{FF2B5EF4-FFF2-40B4-BE49-F238E27FC236}">
                            <a16:creationId xmlns:a16="http://schemas.microsoft.com/office/drawing/2014/main" id="{A41CA71E-F813-4EFB-ABDC-1E72F86E8A9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8400" y="3657600"/>
                        <a:ext cx="404813" cy="431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F8BFF93-9A39-4CC5-AC0F-710B1AE11B6F}"/>
              </a:ext>
            </a:extLst>
          </p:cNvPr>
          <p:cNvSpPr txBox="1">
            <a:spLocks/>
          </p:cNvSpPr>
          <p:nvPr/>
        </p:nvSpPr>
        <p:spPr>
          <a:xfrm>
            <a:off x="457200" y="4327524"/>
            <a:ext cx="8382000" cy="685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/>
              <a:t>Standard error (standard deviation of estimated site mean)</a:t>
            </a:r>
          </a:p>
        </p:txBody>
      </p:sp>
      <p:graphicFrame>
        <p:nvGraphicFramePr>
          <p:cNvPr id="10" name="Object 10">
            <a:extLst>
              <a:ext uri="{FF2B5EF4-FFF2-40B4-BE49-F238E27FC236}">
                <a16:creationId xmlns:a16="http://schemas.microsoft.com/office/drawing/2014/main" id="{0A29F9F1-5EC8-4FEC-8667-02A2AD887AF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49119901"/>
              </p:ext>
            </p:extLst>
          </p:nvPr>
        </p:nvGraphicFramePr>
        <p:xfrm>
          <a:off x="2514600" y="5014380"/>
          <a:ext cx="3721100" cy="1014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36" name="Equation" r:id="rId13" imgW="2762379" imgH="733357" progId="Equation.3">
                  <p:embed/>
                </p:oleObj>
              </mc:Choice>
              <mc:Fallback>
                <p:oleObj name="Equation" r:id="rId13" imgW="2762379" imgH="733357" progId="Equation.3">
                  <p:embed/>
                  <p:pic>
                    <p:nvPicPr>
                      <p:cNvPr id="10" name="Object 10">
                        <a:extLst>
                          <a:ext uri="{FF2B5EF4-FFF2-40B4-BE49-F238E27FC236}">
                            <a16:creationId xmlns:a16="http://schemas.microsoft.com/office/drawing/2014/main" id="{0A29F9F1-5EC8-4FEC-8667-02A2AD887AF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4600" y="5014380"/>
                        <a:ext cx="3721100" cy="10144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7135572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7F582-D671-40FA-89F2-C5215DF0FA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Data Analysis: Calculating Estimated Mean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4C0D3C-69B8-4428-88BC-3466CD5E48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Unbiased estimate of mean: 257.53 </a:t>
            </a:r>
            <a:r>
              <a:rPr lang="en-US" err="1"/>
              <a:t>pCi</a:t>
            </a:r>
            <a:r>
              <a:rPr lang="en-US"/>
              <a:t>/g</a:t>
            </a:r>
          </a:p>
          <a:p>
            <a:pPr lvl="1"/>
            <a:r>
              <a:rPr lang="en-US"/>
              <a:t>Simple average of all values: 402.2 </a:t>
            </a:r>
            <a:r>
              <a:rPr lang="en-US" err="1"/>
              <a:t>pCi</a:t>
            </a:r>
            <a:r>
              <a:rPr lang="en-US"/>
              <a:t>/g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00138D-7036-4A49-8B27-0A8F6BD7D0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223" r="28759" b="47414"/>
          <a:stretch/>
        </p:blipFill>
        <p:spPr>
          <a:xfrm>
            <a:off x="1447800" y="2743200"/>
            <a:ext cx="5943600" cy="4007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94883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4D899-D4AB-4E73-8469-0B591748AD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/>
              <a:t>Example 2: Spatial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FEBFC5-5A37-4531-AF6E-22D55E1BD5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/>
              <a:t>Analysis Objective: </a:t>
            </a:r>
            <a:r>
              <a:rPr lang="en-US"/>
              <a:t>Create a spatial estimate of radiological contamination across both areas</a:t>
            </a:r>
          </a:p>
          <a:p>
            <a:r>
              <a:rPr lang="en-US"/>
              <a:t>Use geostatistical analysis (kriging) to create an estimate map and delineate contours</a:t>
            </a:r>
          </a:p>
        </p:txBody>
      </p:sp>
    </p:spTree>
    <p:extLst>
      <p:ext uri="{BB962C8B-B14F-4D97-AF65-F5344CB8AC3E}">
        <p14:creationId xmlns:p14="http://schemas.microsoft.com/office/powerpoint/2010/main" val="187252193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604957-FF37-45A4-B81A-257E39CE3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/>
              <a:t>Geostatistical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72E9BF-7A3E-4808-9584-A03ACD9DA5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75000"/>
              </a:lnSpc>
              <a:defRPr/>
            </a:pPr>
            <a:r>
              <a:rPr lang="en-US"/>
              <a:t>In environmental settings, often observe spatially correlated data;  samples obtained close to each other are more correlated than samples farther apart. </a:t>
            </a:r>
          </a:p>
          <a:p>
            <a:pPr lvl="1" eaLnBrk="1" hangingPunct="1">
              <a:lnSpc>
                <a:spcPct val="75000"/>
              </a:lnSpc>
              <a:defRPr/>
            </a:pPr>
            <a:r>
              <a:rPr lang="en-US"/>
              <a:t>Classical test of hypothesis approaches ignore spatial correlations.</a:t>
            </a:r>
          </a:p>
          <a:p>
            <a:pPr lvl="1" eaLnBrk="1" hangingPunct="1">
              <a:lnSpc>
                <a:spcPct val="75000"/>
              </a:lnSpc>
              <a:defRPr/>
            </a:pPr>
            <a:r>
              <a:rPr lang="en-US"/>
              <a:t>Geospatial methods estimate and account for those spatial correlations.</a:t>
            </a:r>
          </a:p>
        </p:txBody>
      </p:sp>
    </p:spTree>
    <p:extLst>
      <p:ext uri="{BB962C8B-B14F-4D97-AF65-F5344CB8AC3E}">
        <p14:creationId xmlns:p14="http://schemas.microsoft.com/office/powerpoint/2010/main" val="80640723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972739-AB1E-4F48-98C2-38779DA97C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/>
              <a:t>Geostatistical Analysis in VSP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ECEEE5-01CA-4CCB-8493-F65C672A8E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3429000" cy="4525963"/>
          </a:xfrm>
        </p:spPr>
        <p:txBody>
          <a:bodyPr/>
          <a:lstStyle/>
          <a:p>
            <a:r>
              <a:rPr lang="en-US"/>
              <a:t>“Easy Button” one-click analysis</a:t>
            </a:r>
          </a:p>
          <a:p>
            <a:r>
              <a:rPr lang="en-US"/>
              <a:t>Many options for refining and improving estimates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EB3DAB-335B-4684-A862-43575EC152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0" y="1600200"/>
            <a:ext cx="4803987" cy="4424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44150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7EA53D-8F50-4858-A5AA-5FF30DAB5F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/>
              <a:t>Viewing Estimate on Map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686D7D-E37B-4D38-9AB2-A9B49EF0B1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4766" y="1371600"/>
            <a:ext cx="6754467" cy="5366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35616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D74793-8794-4AB4-9ED1-42FA392215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/>
              <a:t>Delineating contours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C1CDA7-A6F5-46EA-B3FE-E779BE57AE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725C2D-C172-4B26-A093-1F1760E210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166" y="1240598"/>
            <a:ext cx="6858000" cy="5448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33149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10975-73B2-4019-9F47-33C747B4CF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Example 3: Mean Comparison Against A Threshold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D9ED43-4EED-4FFC-A04D-B6D5615C62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 fontScale="85000" lnSpcReduction="20000"/>
          </a:bodyPr>
          <a:lstStyle/>
          <a:p>
            <a:r>
              <a:rPr lang="en-US" b="1"/>
              <a:t>Scenario: </a:t>
            </a:r>
            <a:r>
              <a:rPr lang="en-US"/>
              <a:t>Remediation has been completed, and a Final Status Survey will be conducted to verify remediation effectiveness</a:t>
            </a:r>
            <a:endParaRPr lang="en-US" b="1"/>
          </a:p>
          <a:p>
            <a:r>
              <a:rPr lang="en-US" b="1"/>
              <a:t>Decision Objective: </a:t>
            </a:r>
            <a:r>
              <a:rPr lang="en-US"/>
              <a:t>Compare the average residual radioactivity in the surface soil within a survey unit to a threshold</a:t>
            </a:r>
          </a:p>
          <a:p>
            <a:r>
              <a:rPr lang="en-US"/>
              <a:t>Requires inputs of:</a:t>
            </a:r>
          </a:p>
          <a:p>
            <a:pPr lvl="1"/>
            <a:r>
              <a:rPr lang="en-US"/>
              <a:t>Threshold (often comes from regulatory limit or cleanup levels)</a:t>
            </a:r>
          </a:p>
          <a:p>
            <a:pPr lvl="1"/>
            <a:r>
              <a:rPr lang="en-US"/>
              <a:t>Decision error tolerances</a:t>
            </a:r>
          </a:p>
          <a:p>
            <a:pPr lvl="1"/>
            <a:r>
              <a:rPr lang="en-US"/>
              <a:t>Estimated population characteristics (e.g. distribution, standard deviation)</a:t>
            </a:r>
          </a:p>
        </p:txBody>
      </p:sp>
    </p:spTree>
    <p:extLst>
      <p:ext uri="{BB962C8B-B14F-4D97-AF65-F5344CB8AC3E}">
        <p14:creationId xmlns:p14="http://schemas.microsoft.com/office/powerpoint/2010/main" val="405203782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3A8582-ADF4-4536-A0B1-70DC36D01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/>
              <a:t>MARSSIM Approach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02D93A-C266-453A-96A7-A5891214D9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4648200" cy="4525963"/>
          </a:xfrm>
        </p:spPr>
        <p:txBody>
          <a:bodyPr>
            <a:normAutofit fontScale="77500" lnSpcReduction="20000"/>
          </a:bodyPr>
          <a:lstStyle/>
          <a:p>
            <a:r>
              <a:rPr lang="en-US"/>
              <a:t>Problem: How to demonstrate that residual radioactivity on a site complies with radiological release criteria?</a:t>
            </a:r>
          </a:p>
          <a:p>
            <a:pPr lvl="1"/>
            <a:r>
              <a:rPr lang="en-US"/>
              <a:t>Many stakeholders and agencies</a:t>
            </a:r>
          </a:p>
          <a:p>
            <a:pPr lvl="1"/>
            <a:r>
              <a:rPr lang="en-US"/>
              <a:t>Wide variety of possible statistical methods and techniques</a:t>
            </a:r>
          </a:p>
          <a:p>
            <a:r>
              <a:rPr lang="en-US"/>
              <a:t>Solution: Develop a consistent approach</a:t>
            </a:r>
          </a:p>
          <a:p>
            <a:pPr lvl="1"/>
            <a:r>
              <a:rPr lang="en-US"/>
              <a:t>Collaboration between EPA, DOE, NRC and DOD</a:t>
            </a:r>
          </a:p>
          <a:p>
            <a:pPr lvl="1"/>
            <a:r>
              <a:rPr lang="en-US"/>
              <a:t>Establish clear processes and recommendations </a:t>
            </a:r>
          </a:p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3EBFD5-B525-4BB6-B6F4-90647134BF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402" t="14638" r="26023" b="5196"/>
          <a:stretch/>
        </p:blipFill>
        <p:spPr>
          <a:xfrm>
            <a:off x="5257800" y="1600200"/>
            <a:ext cx="3657409" cy="4698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7938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858000" cy="1143000"/>
          </a:xfrm>
        </p:spPr>
        <p:txBody>
          <a:bodyPr>
            <a:noAutofit/>
          </a:bodyPr>
          <a:lstStyle/>
          <a:p>
            <a:r>
              <a:rPr lang="en-US" sz="4000"/>
              <a:t>What is Visual Sample Plan (VSP)?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A36B484-5627-4374-9CAD-7F1ADFE7A8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284" y="1569928"/>
            <a:ext cx="4008739" cy="4525963"/>
          </a:xfrm>
        </p:spPr>
        <p:txBody>
          <a:bodyPr>
            <a:normAutofit fontScale="92500"/>
          </a:bodyPr>
          <a:lstStyle/>
          <a:p>
            <a:r>
              <a:rPr lang="en-US" sz="2800"/>
              <a:t>VSP is a software tool to…</a:t>
            </a:r>
          </a:p>
          <a:p>
            <a:pPr lvl="1"/>
            <a:r>
              <a:rPr lang="en-US" sz="2400" b="1"/>
              <a:t>Design</a:t>
            </a:r>
            <a:r>
              <a:rPr lang="en-US" sz="2400"/>
              <a:t> </a:t>
            </a:r>
          </a:p>
          <a:p>
            <a:pPr lvl="1"/>
            <a:r>
              <a:rPr lang="en-US" sz="2400" b="1"/>
              <a:t>Analyze </a:t>
            </a:r>
          </a:p>
          <a:p>
            <a:pPr lvl="1"/>
            <a:r>
              <a:rPr lang="en-US" sz="2400" b="1"/>
              <a:t>Visualize </a:t>
            </a:r>
            <a:r>
              <a:rPr lang="en-US" sz="2400"/>
              <a:t>maps, buildings, planned sample locations, and results</a:t>
            </a:r>
          </a:p>
          <a:p>
            <a:pPr lvl="2"/>
            <a:r>
              <a:rPr lang="en-US" sz="2000"/>
              <a:t>CAD and GIS file import</a:t>
            </a:r>
          </a:p>
          <a:p>
            <a:pPr lvl="2"/>
            <a:r>
              <a:rPr lang="en-US" sz="2000"/>
              <a:t>Map imagery download </a:t>
            </a:r>
          </a:p>
          <a:p>
            <a:pPr lvl="2"/>
            <a:r>
              <a:rPr lang="en-US" sz="2000"/>
              <a:t>3D room and equipment modeling and visualization</a:t>
            </a:r>
          </a:p>
          <a:p>
            <a:pPr marL="0" indent="0">
              <a:buNone/>
            </a:pPr>
            <a:endParaRPr lang="en-US" sz="3600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EF6FD705-17B2-4466-9BBC-C49F6BD798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7" b="99440" l="0" r="100000">
                        <a14:foregroundMark x1="88995" y1="18284" x2="94641" y2="50373"/>
                        <a14:foregroundMark x1="82201" y1="15858" x2="95789" y2="16418"/>
                        <a14:foregroundMark x1="97033" y1="19963" x2="97990" y2="64925"/>
                        <a14:foregroundMark x1="81340" y1="16791" x2="86124" y2="34888"/>
                        <a14:foregroundMark x1="91866" y1="14739" x2="95120" y2="14739"/>
                        <a14:foregroundMark x1="60766" y1="41791" x2="60766" y2="49254"/>
                        <a14:foregroundMark x1="40861" y1="41978" x2="41722" y2="49254"/>
                        <a14:foregroundMark x1="36268" y1="42351" x2="36268" y2="47575"/>
                        <a14:foregroundMark x1="54450" y1="31343" x2="62967" y2="32649"/>
                        <a14:foregroundMark x1="57033" y1="66978" x2="60287" y2="66978"/>
                        <a14:foregroundMark x1="77129" y1="73134" x2="82010" y2="73134"/>
                        <a14:foregroundMark x1="65550" y1="42351" x2="65550" y2="49627"/>
                        <a14:foregroundMark x1="44115" y1="67351" x2="46986" y2="673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33800" y="3775983"/>
            <a:ext cx="5016682" cy="3177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F927191-F3CF-48FF-858A-05AD84605AE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6562" y="1383968"/>
            <a:ext cx="3311154" cy="32493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E5DA285-1295-4978-8DCC-1E09DAB4D91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25023" y="1987533"/>
            <a:ext cx="2861170" cy="2188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44715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EEB68A-5859-48D1-9D26-BA2E7FEAA5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/>
              <a:t>MARSSIM Advantages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FCCFA0-4061-4648-88B2-5032E12A21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45720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/>
              <a:t>Established and widely accepted</a:t>
            </a:r>
          </a:p>
          <a:p>
            <a:r>
              <a:rPr lang="en-US"/>
              <a:t>Optimize the number of samples or measurements</a:t>
            </a:r>
          </a:p>
          <a:p>
            <a:r>
              <a:rPr lang="en-US"/>
              <a:t>Uses non-parametric statistics</a:t>
            </a:r>
          </a:p>
          <a:p>
            <a:pPr lvl="1"/>
            <a:r>
              <a:rPr lang="en-US"/>
              <a:t>Don’t have to know underlying distribution</a:t>
            </a:r>
          </a:p>
          <a:p>
            <a:r>
              <a:rPr lang="en-US"/>
              <a:t>Based on Data Quality Objective (DQO) process</a:t>
            </a:r>
            <a:endParaRPr lang="en-US" sz="24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3F4DF8-2C4B-4379-A2B9-21ABB70C09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835" t="21890" r="35189" b="17299"/>
          <a:stretch/>
        </p:blipFill>
        <p:spPr>
          <a:xfrm>
            <a:off x="4887316" y="1431493"/>
            <a:ext cx="3885947" cy="4974447"/>
          </a:xfrm>
          <a:prstGeom prst="rect">
            <a:avLst/>
          </a:prstGeom>
        </p:spPr>
      </p:pic>
      <p:sp>
        <p:nvSpPr>
          <p:cNvPr id="5" name="Content Placeholder 11">
            <a:extLst>
              <a:ext uri="{FF2B5EF4-FFF2-40B4-BE49-F238E27FC236}">
                <a16:creationId xmlns:a16="http://schemas.microsoft.com/office/drawing/2014/main" id="{A2899584-7B06-495F-8AB7-6E900933C668}"/>
              </a:ext>
            </a:extLst>
          </p:cNvPr>
          <p:cNvSpPr txBox="1">
            <a:spLocks/>
          </p:cNvSpPr>
          <p:nvPr/>
        </p:nvSpPr>
        <p:spPr>
          <a:xfrm>
            <a:off x="1642016" y="6478213"/>
            <a:ext cx="6435183" cy="253191"/>
          </a:xfrm>
          <a:prstGeom prst="rect">
            <a:avLst/>
          </a:prstGeom>
          <a:noFill/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1200" b="1"/>
              <a:t>Source: https://www.epa.gov/sites/production/files/2015-06/documents/marssim_roadmap.pdf</a:t>
            </a:r>
          </a:p>
        </p:txBody>
      </p:sp>
    </p:spTree>
    <p:extLst>
      <p:ext uri="{BB962C8B-B14F-4D97-AF65-F5344CB8AC3E}">
        <p14:creationId xmlns:p14="http://schemas.microsoft.com/office/powerpoint/2010/main" val="273590951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E210FD-639A-4553-9308-CBB2A86EF1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/>
              <a:t>Unity Rule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818ED2-2912-424B-8D2D-FC90BA49C2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Method for making an overall statistical decision with multiple radionuclides or multiple types of measurements</a:t>
            </a:r>
          </a:p>
          <a:p>
            <a:r>
              <a:rPr lang="en-US"/>
              <a:t>Used if elevated areas of residual radioactivity are discovered within an isolated area of a site to ensure that site wide dose criteria are met</a:t>
            </a:r>
          </a:p>
          <a:p>
            <a:r>
              <a:rPr lang="en-US"/>
              <a:t>Can be used as a sum of fractions or to determine dose based action limits for individual radionuclides with known ratios</a:t>
            </a:r>
          </a:p>
        </p:txBody>
      </p:sp>
    </p:spTree>
    <p:extLst>
      <p:ext uri="{BB962C8B-B14F-4D97-AF65-F5344CB8AC3E}">
        <p14:creationId xmlns:p14="http://schemas.microsoft.com/office/powerpoint/2010/main" val="133417084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B38EBD-3706-411F-BF79-DE6090C221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/>
              <a:t>Unity Rule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0B2D11-CC5C-472F-B84C-A09A5FBE77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Sum of fractions:</a:t>
            </a:r>
            <a:br>
              <a:rPr lang="en-US"/>
            </a:br>
            <a:r>
              <a:rPr lang="en-US" sz="2400"/>
              <a:t>Unity rule is satisfied when the following relation holds:</a:t>
            </a:r>
            <a:br>
              <a:rPr lang="en-US"/>
            </a:br>
            <a:br>
              <a:rPr lang="en-US"/>
            </a:br>
            <a:br>
              <a:rPr lang="en-US"/>
            </a:br>
            <a:endParaRPr lang="en-US"/>
          </a:p>
          <a:p>
            <a:r>
              <a:rPr lang="en-US"/>
              <a:t>Gross activity:</a:t>
            </a:r>
            <a:br>
              <a:rPr lang="en-US"/>
            </a:br>
            <a:endParaRPr lang="en-US" sz="2400"/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D0B5892A-38DF-FE4B-AA7B-1F18615576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50" y="2471056"/>
            <a:ext cx="3587750" cy="8726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75CCE2F-18D7-1744-B2A8-CA907EE10A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543" y="3286490"/>
            <a:ext cx="6096000" cy="587393"/>
          </a:xfrm>
          <a:prstGeom prst="rect">
            <a:avLst/>
          </a:prstGeom>
        </p:spPr>
      </p:pic>
      <p:pic>
        <p:nvPicPr>
          <p:cNvPr id="10" name="Picture 9" descr="Text&#10;&#10;Description automatically generated with medium confidence">
            <a:extLst>
              <a:ext uri="{FF2B5EF4-FFF2-40B4-BE49-F238E27FC236}">
                <a16:creationId xmlns:a16="http://schemas.microsoft.com/office/drawing/2014/main" id="{1ADFADF3-3F5C-104A-BE76-997946DFE5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250" y="4518319"/>
            <a:ext cx="4572000" cy="85725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4A001E9-9A47-1145-9D6F-2B4BC380D81B}"/>
                  </a:ext>
                </a:extLst>
              </p:cNvPr>
              <p:cNvSpPr txBox="1"/>
              <p:nvPr/>
            </p:nvSpPr>
            <p:spPr>
              <a:xfrm>
                <a:off x="1066800" y="5381534"/>
                <a:ext cx="719545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𝑓</m:t>
                    </m:r>
                    <m:r>
                      <a:rPr lang="en-US" i="1" baseline="-25000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𝑖</m:t>
                    </m:r>
                    <m:r>
                      <a:rPr lang="en-US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is the relative fraction for the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𝑖</m:t>
                    </m:r>
                    <m:r>
                      <a:rPr lang="en-US" i="1" baseline="30000" dirty="0" err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𝑡h</m:t>
                    </m:r>
                  </m:oMath>
                </a14:m>
                <a:r>
                  <a:rPr lang="en-US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radionuclide</a:t>
                </a:r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4A001E9-9A47-1145-9D6F-2B4BC380D8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800" y="5381534"/>
                <a:ext cx="7195457" cy="369332"/>
              </a:xfrm>
              <a:prstGeom prst="rect">
                <a:avLst/>
              </a:prstGeom>
              <a:blipFill>
                <a:blip r:embed="rId5"/>
                <a:stretch>
                  <a:fillRect l="-254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0369504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09CB0-E513-433C-9BF5-3E981552B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Example 1: Unity Rule Design Parameters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62A2DB-86FD-4379-AE61-D5593F532B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/>
              <a:t>Objective: </a:t>
            </a:r>
            <a:r>
              <a:rPr lang="en-US"/>
              <a:t>Design a sampling plan to evaluate whether the total residual radioactivity from Cs-137 and SrY90 exceed the cleanup levels</a:t>
            </a:r>
            <a:endParaRPr lang="en-US" b="1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5757B301-FBC6-4F44-9019-1C2A06D019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4509240"/>
              </p:ext>
            </p:extLst>
          </p:nvPr>
        </p:nvGraphicFramePr>
        <p:xfrm>
          <a:off x="1447800" y="3581400"/>
          <a:ext cx="6096000" cy="1656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val="1472106475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4111373941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235535874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136669357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Radionuclide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err="1"/>
                        <a:t>DCGLw</a:t>
                      </a:r>
                      <a:r>
                        <a:rPr lang="en-US"/>
                        <a:t> (</a:t>
                      </a:r>
                      <a:r>
                        <a:rPr lang="en-US" err="1"/>
                        <a:t>pCi</a:t>
                      </a:r>
                      <a:r>
                        <a:rPr lang="en-US"/>
                        <a:t>/g)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Estimated Background Mean (</a:t>
                      </a:r>
                      <a:r>
                        <a:rPr lang="en-US" err="1"/>
                        <a:t>pCi</a:t>
                      </a:r>
                      <a:r>
                        <a:rPr lang="en-US"/>
                        <a:t>/g)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Estimated Std. Dev (</a:t>
                      </a:r>
                      <a:r>
                        <a:rPr lang="en-US" err="1"/>
                        <a:t>pCi</a:t>
                      </a:r>
                      <a:r>
                        <a:rPr lang="en-US"/>
                        <a:t>/g)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49226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Cs-137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12.4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1.05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1.10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198696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/>
                        <a:t>SrY-90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9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0.178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0.1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1438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8666550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B49C82-F3BC-4533-84DD-F9EDA2E76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Example 1: Unity Rule Design Parameters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65718B-28AE-43A7-A9A1-F3A8458E90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/>
              <a:t>Overall objective is to </a:t>
            </a:r>
            <a:r>
              <a:rPr lang="en-US" b="1"/>
              <a:t>Compare Average to Fixed Threshold</a:t>
            </a:r>
          </a:p>
          <a:p>
            <a:r>
              <a:rPr lang="en-US"/>
              <a:t>For a MARSSIM approach, no assumption of normal distribution</a:t>
            </a:r>
          </a:p>
          <a:p>
            <a:r>
              <a:rPr lang="en-US"/>
              <a:t>Regulator is requiring 95% confidence</a:t>
            </a:r>
          </a:p>
          <a:p>
            <a:pPr lvl="1"/>
            <a:r>
              <a:rPr lang="en-US"/>
              <a:t>No more than a 5% chance of mistakenly releasing the area if the mean actually exceeds the release limit</a:t>
            </a:r>
          </a:p>
          <a:p>
            <a:pPr lvl="1"/>
            <a:r>
              <a:rPr lang="en-US"/>
              <a:t> Type I error rate</a:t>
            </a:r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11688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B45295-F72C-42C2-BF6B-83CAA4FF75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/>
              <a:t>Design Dialog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F69135-3600-4357-B8BF-D7088EDAB3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First selections establish the type of design used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B3F65C-1E41-443F-BC4E-E7CB5C2284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59" b="73333"/>
          <a:stretch/>
        </p:blipFill>
        <p:spPr>
          <a:xfrm>
            <a:off x="304800" y="2819400"/>
            <a:ext cx="8663283" cy="2316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53346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7FFCAA-6447-4459-A633-584825C822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Entering Radionuclide 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7D4CB8-5441-44C0-B35F-327ABFFB44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1"/>
            <a:ext cx="8305800" cy="2697161"/>
          </a:xfrm>
        </p:spPr>
        <p:txBody>
          <a:bodyPr>
            <a:normAutofit fontScale="85000" lnSpcReduction="10000"/>
          </a:bodyPr>
          <a:lstStyle/>
          <a:p>
            <a:r>
              <a:rPr lang="en-US"/>
              <a:t>After adding nuclides on the </a:t>
            </a:r>
            <a:r>
              <a:rPr lang="en-US" b="1"/>
              <a:t>Analytes </a:t>
            </a:r>
            <a:r>
              <a:rPr lang="en-US"/>
              <a:t>tab, we enter mean and std dev so VSP can do the Sum of Fractions calculations</a:t>
            </a:r>
          </a:p>
          <a:p>
            <a:r>
              <a:rPr lang="en-US"/>
              <a:t>Converts to overall estimated SOF mean and std dev</a:t>
            </a:r>
          </a:p>
          <a:p>
            <a:r>
              <a:rPr lang="en-US"/>
              <a:t>Here, the estimated mean is expected to be 10.45% of the SOF DCGL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30DB4C9-C198-43A9-AA7A-39076FDF4D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93" t="21110" r="38831" b="58889"/>
          <a:stretch/>
        </p:blipFill>
        <p:spPr>
          <a:xfrm>
            <a:off x="1219200" y="4114800"/>
            <a:ext cx="7131403" cy="246856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DF9C5B7-0C02-492F-869A-01E69687AF34}"/>
              </a:ext>
            </a:extLst>
          </p:cNvPr>
          <p:cNvSpPr/>
          <p:nvPr/>
        </p:nvSpPr>
        <p:spPr>
          <a:xfrm>
            <a:off x="4267200" y="4876800"/>
            <a:ext cx="838200" cy="1076632"/>
          </a:xfrm>
          <a:prstGeom prst="rect">
            <a:avLst/>
          </a:prstGeom>
          <a:noFill/>
          <a:ln w="31750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C0D5065-2520-44B1-97F9-6E49F6F0C768}"/>
              </a:ext>
            </a:extLst>
          </p:cNvPr>
          <p:cNvSpPr/>
          <p:nvPr/>
        </p:nvSpPr>
        <p:spPr>
          <a:xfrm>
            <a:off x="5118674" y="4866968"/>
            <a:ext cx="977326" cy="1086464"/>
          </a:xfrm>
          <a:prstGeom prst="rect">
            <a:avLst/>
          </a:prstGeom>
          <a:noFill/>
          <a:ln w="3175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375BB5C-3F5F-43B9-A1E3-370FFA8429AA}"/>
              </a:ext>
            </a:extLst>
          </p:cNvPr>
          <p:cNvSpPr/>
          <p:nvPr/>
        </p:nvSpPr>
        <p:spPr>
          <a:xfrm>
            <a:off x="1447800" y="5638800"/>
            <a:ext cx="4648200" cy="314632"/>
          </a:xfrm>
          <a:prstGeom prst="rect">
            <a:avLst/>
          </a:prstGeom>
          <a:noFill/>
          <a:ln w="3175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16103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496FF-9F29-42D5-BE44-A6B06221D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/>
              <a:t>Enter Remaining Parameters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78F775-F84F-4DF8-98A5-BC750D0B1A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5A0B4B-3E2D-4AC1-87B6-476C2F1DA6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222" r="12368" b="30000"/>
          <a:stretch/>
        </p:blipFill>
        <p:spPr>
          <a:xfrm>
            <a:off x="503136" y="1591843"/>
            <a:ext cx="8137728" cy="44196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A63315E-2DA7-4D81-A39A-32EA94A15530}"/>
              </a:ext>
            </a:extLst>
          </p:cNvPr>
          <p:cNvSpPr/>
          <p:nvPr/>
        </p:nvSpPr>
        <p:spPr>
          <a:xfrm>
            <a:off x="2667000" y="5410200"/>
            <a:ext cx="685800" cy="457200"/>
          </a:xfrm>
          <a:prstGeom prst="rect">
            <a:avLst/>
          </a:prstGeom>
          <a:noFill/>
          <a:ln w="31750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07065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7DF6C8-E42B-439E-B7FF-4F1AE35BA6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/>
              <a:t>Sample Size and Placement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5A0C85-F7F9-4613-8551-05E37F45A3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1"/>
            <a:ext cx="8153400" cy="3276600"/>
          </a:xfrm>
        </p:spPr>
        <p:txBody>
          <a:bodyPr>
            <a:normAutofit fontScale="85000" lnSpcReduction="20000"/>
          </a:bodyPr>
          <a:lstStyle/>
          <a:p>
            <a:r>
              <a:rPr lang="en-US"/>
              <a:t>MARSSIM recommends taking 20% more samples than the minimum</a:t>
            </a:r>
          </a:p>
          <a:p>
            <a:r>
              <a:rPr lang="en-US"/>
              <a:t>Makes sure that desired confidence is still achieved even if:</a:t>
            </a:r>
          </a:p>
          <a:p>
            <a:pPr lvl="1"/>
            <a:r>
              <a:rPr lang="en-US"/>
              <a:t>Some samples are lost or unusable</a:t>
            </a:r>
          </a:p>
          <a:p>
            <a:pPr lvl="1"/>
            <a:r>
              <a:rPr lang="en-US"/>
              <a:t>Estimated standard deviation is slightly incorrect</a:t>
            </a:r>
          </a:p>
          <a:p>
            <a:r>
              <a:rPr lang="en-US"/>
              <a:t>Actual samples may vary due to systematic pattern random start</a:t>
            </a:r>
          </a:p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00CBD1-DA4B-48AA-9A1C-55E49BABC8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07" t="85555" r="45574" b="6667"/>
          <a:stretch/>
        </p:blipFill>
        <p:spPr>
          <a:xfrm>
            <a:off x="609600" y="4953000"/>
            <a:ext cx="7674429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82837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64301C-B7FD-4E07-AD4F-63E33B4CB4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/>
              <a:t>Sample Placement Applied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634444-0242-42BF-AB1B-7297D88C82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A87C39-AE65-4EC4-9DA0-EAB82ECEE4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219200"/>
            <a:ext cx="7696200" cy="5471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3414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858000" cy="1143000"/>
          </a:xfrm>
        </p:spPr>
        <p:txBody>
          <a:bodyPr>
            <a:noAutofit/>
          </a:bodyPr>
          <a:lstStyle/>
          <a:p>
            <a:r>
              <a:rPr lang="en-US" sz="4000"/>
              <a:t>What is Visual Sample Plan (VSP)?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A36B484-5627-4374-9CAD-7F1ADFE7A8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284" y="1569928"/>
            <a:ext cx="4074716" cy="4678472"/>
          </a:xfrm>
        </p:spPr>
        <p:txBody>
          <a:bodyPr>
            <a:normAutofit fontScale="92500"/>
          </a:bodyPr>
          <a:lstStyle/>
          <a:p>
            <a:r>
              <a:rPr lang="en-US" sz="2800"/>
              <a:t>VSP is a software tool to…</a:t>
            </a:r>
          </a:p>
          <a:p>
            <a:pPr lvl="1"/>
            <a:r>
              <a:rPr lang="en-US" sz="2400" b="1"/>
              <a:t>Design</a:t>
            </a:r>
            <a:r>
              <a:rPr lang="en-US" sz="2400"/>
              <a:t> </a:t>
            </a:r>
          </a:p>
          <a:p>
            <a:pPr lvl="1"/>
            <a:r>
              <a:rPr lang="en-US" sz="2400" b="1"/>
              <a:t>Analyze </a:t>
            </a:r>
          </a:p>
          <a:p>
            <a:pPr lvl="1"/>
            <a:r>
              <a:rPr lang="en-US" sz="2400" b="1"/>
              <a:t>Visualize </a:t>
            </a:r>
          </a:p>
          <a:p>
            <a:pPr lvl="1"/>
            <a:r>
              <a:rPr lang="en-US" sz="2400" b="1"/>
              <a:t>Guide </a:t>
            </a:r>
            <a:r>
              <a:rPr lang="en-US" sz="2400"/>
              <a:t>users who don’t have statistical expertise </a:t>
            </a:r>
          </a:p>
          <a:p>
            <a:pPr lvl="2"/>
            <a:r>
              <a:rPr lang="en-US" sz="2000"/>
              <a:t>Decision-driven and plain (jargon-free) language</a:t>
            </a:r>
          </a:p>
          <a:p>
            <a:pPr lvl="2"/>
            <a:r>
              <a:rPr lang="en-US" sz="2000"/>
              <a:t>Automatically generated reports documenting steps and assumptions</a:t>
            </a:r>
          </a:p>
          <a:p>
            <a:pPr lvl="2"/>
            <a:r>
              <a:rPr lang="en-US" sz="2000"/>
              <a:t>Thorough documentation and references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45CCFC3-B3E0-42E5-8D0B-D692FFB1DD5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94"/>
          <a:stretch/>
        </p:blipFill>
        <p:spPr>
          <a:xfrm>
            <a:off x="4419600" y="1295400"/>
            <a:ext cx="4417921" cy="5426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08135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ECD558-CD47-4CB6-87B2-8EA713A00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/>
              <a:t>Sample Results (notional)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0F80489-5EF2-4F09-A829-025E4359A0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537" y="1676400"/>
            <a:ext cx="8924925" cy="470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79175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271A8-3A7D-458B-A1AE-FBC384D890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/>
              <a:t>Sign Test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AF8F96-9722-4DCB-AFA6-02AFE65998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001000" cy="4525963"/>
          </a:xfrm>
        </p:spPr>
        <p:txBody>
          <a:bodyPr/>
          <a:lstStyle/>
          <a:p>
            <a:r>
              <a:rPr lang="en-US"/>
              <a:t>If Test Statistic exceeds Critical Value, reject the null hypothesis</a:t>
            </a:r>
          </a:p>
          <a:p>
            <a:pPr lvl="1"/>
            <a:r>
              <a:rPr lang="en-US"/>
              <a:t>In this case: conclude with 95% confidence that the true sum of fractions is less than 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C183FA-ECEF-415F-9FD1-A1C14E1A2B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0039" b="67474"/>
          <a:stretch/>
        </p:blipFill>
        <p:spPr>
          <a:xfrm>
            <a:off x="1524000" y="3733800"/>
            <a:ext cx="5499743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15586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0AE3EB-1E23-4899-B93A-EE04EE2176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/>
              <a:t>Retrospective Power Curve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ED20CD-84FD-4F20-9A1B-5619AB1DA8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DB15E1-F103-4C34-A272-46FD2DCB78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311348"/>
            <a:ext cx="7696200" cy="5272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49303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22245C81-6BBE-4C35-9786-817ED6E2D8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962400"/>
            <a:ext cx="3427512" cy="2737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43F2E1E-11E7-4F18-B00E-0AD5DA643D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/>
              <a:t>Coming Soon in VSP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74F4F6-73E5-47BA-AC82-84A535780C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395515"/>
            <a:ext cx="4038600" cy="4525963"/>
          </a:xfrm>
        </p:spPr>
        <p:txBody>
          <a:bodyPr>
            <a:normAutofit fontScale="85000" lnSpcReduction="10000"/>
          </a:bodyPr>
          <a:lstStyle/>
          <a:p>
            <a:r>
              <a:rPr lang="en-US"/>
              <a:t>Building improvements</a:t>
            </a:r>
          </a:p>
          <a:p>
            <a:pPr lvl="1"/>
            <a:r>
              <a:rPr lang="en-US"/>
              <a:t>Uneven ceilings</a:t>
            </a:r>
          </a:p>
          <a:p>
            <a:pPr lvl="1"/>
            <a:r>
              <a:rPr lang="en-US"/>
              <a:t>Room scale</a:t>
            </a:r>
          </a:p>
          <a:p>
            <a:pPr lvl="1"/>
            <a:r>
              <a:rPr lang="en-US"/>
              <a:t>Improved furniture modeling and visualization</a:t>
            </a:r>
          </a:p>
          <a:p>
            <a:r>
              <a:rPr lang="en-US"/>
              <a:t>Fixed Rank Kriging (FRK) for combined ground and aerial kriging</a:t>
            </a:r>
          </a:p>
          <a:p>
            <a:r>
              <a:rPr lang="en-US"/>
              <a:t>Subsurface soil analysis methods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5B1BD93-7826-4CC0-BED1-7C30BBD15A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2" y="1526876"/>
            <a:ext cx="3837356" cy="2737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33739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858000" cy="1143000"/>
          </a:xfrm>
        </p:spPr>
        <p:txBody>
          <a:bodyPr>
            <a:normAutofit/>
          </a:bodyPr>
          <a:lstStyle/>
          <a:p>
            <a:r>
              <a:rPr lang="en-US" sz="4000"/>
              <a:t>Questions?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9AD1E5B-BE53-4778-B031-2FD8049B1C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/>
              <a:t>More information on RAMP website and at </a:t>
            </a:r>
            <a:r>
              <a:rPr lang="en-US">
                <a:hlinkClick r:id="rId2"/>
              </a:rPr>
              <a:t>http://vsp.pnnl.gov</a:t>
            </a:r>
            <a:endParaRPr lang="en-US"/>
          </a:p>
          <a:p>
            <a:r>
              <a:rPr lang="en-US"/>
              <a:t>Search “Visual Sample Plan” on YouTube for instructional videos</a:t>
            </a:r>
          </a:p>
          <a:p>
            <a:pPr lvl="1"/>
            <a:r>
              <a:rPr lang="en-US">
                <a:hlinkClick r:id="rId3"/>
              </a:rPr>
              <a:t>https://www.youtube.com/channel/UCZvWo01liuzX_hzpqXY8KkQ</a:t>
            </a:r>
            <a:r>
              <a:rPr lang="en-US"/>
              <a:t> </a:t>
            </a:r>
          </a:p>
          <a:p>
            <a:r>
              <a:rPr lang="en-US"/>
              <a:t>Email </a:t>
            </a:r>
            <a:r>
              <a:rPr lang="en-US">
                <a:hlinkClick r:id="rId4"/>
              </a:rPr>
              <a:t>vsp@pnnl.gov</a:t>
            </a:r>
            <a:r>
              <a:rPr lang="en-US"/>
              <a:t> for general VSP help and questions</a:t>
            </a:r>
          </a:p>
          <a:p>
            <a:r>
              <a:rPr lang="en-US"/>
              <a:t>Contact us directly at </a:t>
            </a:r>
            <a:r>
              <a:rPr lang="en-US">
                <a:hlinkClick r:id="rId5"/>
              </a:rPr>
              <a:t>lisa.newburn@pnnl.gov</a:t>
            </a:r>
            <a:r>
              <a:rPr lang="en-US"/>
              <a:t> or </a:t>
            </a:r>
            <a:r>
              <a:rPr lang="en-US">
                <a:hlinkClick r:id="rId6"/>
              </a:rPr>
              <a:t>deborah.fagan@pnnl.gov</a:t>
            </a:r>
            <a:r>
              <a:rPr lang="en-US"/>
              <a:t>   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0927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858000" cy="1143000"/>
          </a:xfrm>
        </p:spPr>
        <p:txBody>
          <a:bodyPr>
            <a:normAutofit/>
          </a:bodyPr>
          <a:lstStyle/>
          <a:p>
            <a:r>
              <a:rPr lang="en-US" sz="4000"/>
              <a:t>Visual Sample Plan in Use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B2C6003-FDFF-4667-8044-8DE13F1E0E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C13195-6E1D-4DDD-BFFC-892DD3459C5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1399668"/>
            <a:ext cx="7844233" cy="4893694"/>
          </a:xfrm>
          <a:prstGeom prst="rect">
            <a:avLst/>
          </a:prstGeom>
        </p:spPr>
      </p:pic>
      <p:grpSp>
        <p:nvGrpSpPr>
          <p:cNvPr id="6" name="Group 13">
            <a:extLst>
              <a:ext uri="{FF2B5EF4-FFF2-40B4-BE49-F238E27FC236}">
                <a16:creationId xmlns:a16="http://schemas.microsoft.com/office/drawing/2014/main" id="{7AD1BDE1-93AD-4F4A-B74D-FA13575CFB65}"/>
              </a:ext>
            </a:extLst>
          </p:cNvPr>
          <p:cNvGrpSpPr>
            <a:grpSpLocks/>
          </p:cNvGrpSpPr>
          <p:nvPr/>
        </p:nvGrpSpPr>
        <p:grpSpPr bwMode="auto">
          <a:xfrm>
            <a:off x="5191075" y="2057009"/>
            <a:ext cx="2925781" cy="1941150"/>
            <a:chOff x="3712" y="1135"/>
            <a:chExt cx="1544" cy="912"/>
          </a:xfrm>
        </p:grpSpPr>
        <p:sp>
          <p:nvSpPr>
            <p:cNvPr id="7" name="AutoShape 4">
              <a:extLst>
                <a:ext uri="{FF2B5EF4-FFF2-40B4-BE49-F238E27FC236}">
                  <a16:creationId xmlns:a16="http://schemas.microsoft.com/office/drawing/2014/main" id="{26395085-CA89-4350-8F2E-C8F82F41D8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12" y="1135"/>
              <a:ext cx="1544" cy="912"/>
            </a:xfrm>
            <a:prstGeom prst="wedgeRoundRectCallout">
              <a:avLst>
                <a:gd name="adj1" fmla="val -70468"/>
                <a:gd name="adj2" fmla="val 16338"/>
                <a:gd name="adj3" fmla="val 16667"/>
              </a:avLst>
            </a:prstGeom>
            <a:solidFill>
              <a:schemeClr val="bg1">
                <a:lumMod val="8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592">
                <a:cs typeface="Arial" charset="0"/>
              </a:endParaRPr>
            </a:p>
          </p:txBody>
        </p:sp>
        <p:sp>
          <p:nvSpPr>
            <p:cNvPr id="8" name="Text Box 5">
              <a:extLst>
                <a:ext uri="{FF2B5EF4-FFF2-40B4-BE49-F238E27FC236}">
                  <a16:creationId xmlns:a16="http://schemas.microsoft.com/office/drawing/2014/main" id="{BA702E6E-BE54-4507-8E45-454793AA0F9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61" y="1233"/>
              <a:ext cx="1447" cy="586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pitchFamily="-65" charset="-128"/>
                </a:defRPr>
              </a:lvl9pPr>
            </a:lstStyle>
            <a:p>
              <a:pPr eaLnBrk="1" hangingPunct="1">
                <a:defRPr/>
              </a:pPr>
              <a:r>
                <a:rPr lang="en-US" sz="2000">
                  <a:solidFill>
                    <a:schemeClr val="accent4">
                      <a:lumMod val="10000"/>
                    </a:schemeClr>
                  </a:solidFill>
                </a:rPr>
                <a:t>Maps can be imported/exported with sample areas defined and samples displayed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969852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858000" cy="1143000"/>
          </a:xfrm>
        </p:spPr>
        <p:txBody>
          <a:bodyPr>
            <a:normAutofit/>
          </a:bodyPr>
          <a:lstStyle/>
          <a:p>
            <a:r>
              <a:rPr lang="en-US" sz="4000"/>
              <a:t>Visual Sample Plan in Use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B2C6003-FDFF-4667-8044-8DE13F1E0E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C13195-6E1D-4DDD-BFFC-892DD3459C5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1399668"/>
            <a:ext cx="7844233" cy="4893694"/>
          </a:xfrm>
          <a:prstGeom prst="rect">
            <a:avLst/>
          </a:prstGeom>
        </p:spPr>
      </p:pic>
      <p:grpSp>
        <p:nvGrpSpPr>
          <p:cNvPr id="10" name="Group 12">
            <a:extLst>
              <a:ext uri="{FF2B5EF4-FFF2-40B4-BE49-F238E27FC236}">
                <a16:creationId xmlns:a16="http://schemas.microsoft.com/office/drawing/2014/main" id="{D182AA36-A0A5-4AFC-87C2-FC74E6AC7862}"/>
              </a:ext>
            </a:extLst>
          </p:cNvPr>
          <p:cNvGrpSpPr>
            <a:grpSpLocks/>
          </p:cNvGrpSpPr>
          <p:nvPr/>
        </p:nvGrpSpPr>
        <p:grpSpPr bwMode="auto">
          <a:xfrm>
            <a:off x="685800" y="2057400"/>
            <a:ext cx="3701414" cy="2167889"/>
            <a:chOff x="1251" y="1186"/>
            <a:chExt cx="1861" cy="992"/>
          </a:xfrm>
          <a:solidFill>
            <a:srgbClr val="E17500"/>
          </a:solidFill>
        </p:grpSpPr>
        <p:sp>
          <p:nvSpPr>
            <p:cNvPr id="11" name="AutoShape 6">
              <a:extLst>
                <a:ext uri="{FF2B5EF4-FFF2-40B4-BE49-F238E27FC236}">
                  <a16:creationId xmlns:a16="http://schemas.microsoft.com/office/drawing/2014/main" id="{E85B9B3C-63A3-4AC7-82A7-28AD127950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51" y="1186"/>
              <a:ext cx="1861" cy="992"/>
            </a:xfrm>
            <a:prstGeom prst="wedgeRoundRectCallout">
              <a:avLst>
                <a:gd name="adj1" fmla="val 79287"/>
                <a:gd name="adj2" fmla="val 14616"/>
                <a:gd name="adj3" fmla="val 16667"/>
              </a:avLst>
            </a:prstGeom>
            <a:solidFill>
              <a:schemeClr val="bg1">
                <a:lumMod val="8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2592"/>
            </a:p>
          </p:txBody>
        </p:sp>
        <p:sp>
          <p:nvSpPr>
            <p:cNvPr id="12" name="Text Box 7">
              <a:extLst>
                <a:ext uri="{FF2B5EF4-FFF2-40B4-BE49-F238E27FC236}">
                  <a16:creationId xmlns:a16="http://schemas.microsoft.com/office/drawing/2014/main" id="{01675080-35BC-460D-93A7-D634359124D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17" y="1283"/>
              <a:ext cx="1750" cy="7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000">
                  <a:solidFill>
                    <a:schemeClr val="accent4">
                      <a:lumMod val="10000"/>
                    </a:schemeClr>
                  </a:solidFill>
                </a:rPr>
                <a:t>Diagnostic interactive graphics can be manipulated to quickly see effects on design of changing Data Quality Objective inputs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340095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858000" cy="1143000"/>
          </a:xfrm>
        </p:spPr>
        <p:txBody>
          <a:bodyPr>
            <a:normAutofit/>
          </a:bodyPr>
          <a:lstStyle/>
          <a:p>
            <a:r>
              <a:rPr lang="en-US" sz="4000"/>
              <a:t>Visual Sample Plan in Use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B2C6003-FDFF-4667-8044-8DE13F1E0E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C13195-6E1D-4DDD-BFFC-892DD3459C5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" y="1399668"/>
            <a:ext cx="7844233" cy="4893694"/>
          </a:xfrm>
          <a:prstGeom prst="rect">
            <a:avLst/>
          </a:prstGeom>
        </p:spPr>
      </p:pic>
      <p:sp>
        <p:nvSpPr>
          <p:cNvPr id="9" name="AutoShape 8">
            <a:extLst>
              <a:ext uri="{FF2B5EF4-FFF2-40B4-BE49-F238E27FC236}">
                <a16:creationId xmlns:a16="http://schemas.microsoft.com/office/drawing/2014/main" id="{FD9F7C74-C4BD-46C7-ADEA-D74C04247E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3810000"/>
            <a:ext cx="3200400" cy="2057400"/>
          </a:xfrm>
          <a:prstGeom prst="wedgeRoundRectCallout">
            <a:avLst>
              <a:gd name="adj1" fmla="val -69801"/>
              <a:gd name="adj2" fmla="val 7819"/>
              <a:gd name="adj3" fmla="val 16667"/>
            </a:avLst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sz="2000">
                <a:solidFill>
                  <a:schemeClr val="accent4">
                    <a:lumMod val="10000"/>
                  </a:schemeClr>
                </a:solidFill>
              </a:rPr>
              <a:t>Detailed 3-15 page report automatically generated documenting design, assumptions, maps, equations, Data Quality Objectives, Analyses</a:t>
            </a:r>
          </a:p>
          <a:p>
            <a:pPr>
              <a:defRPr/>
            </a:pPr>
            <a:endParaRPr lang="en-US" sz="2592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08031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cece13e-3376-4417-9525-be60b11a89a8" xsi:nil="true"/>
    <lcf76f155ced4ddcb4097134ff3c332f xmlns="5b3b1b32-b274-49b4-807f-a5eeac0639f6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1A1D42E41BD92488EF1CBEF320CCF0D" ma:contentTypeVersion="11" ma:contentTypeDescription="Create a new document." ma:contentTypeScope="" ma:versionID="56e8c98189524a9c0ae999b3b906c701">
  <xsd:schema xmlns:xsd="http://www.w3.org/2001/XMLSchema" xmlns:xs="http://www.w3.org/2001/XMLSchema" xmlns:p="http://schemas.microsoft.com/office/2006/metadata/properties" xmlns:ns2="5b3b1b32-b274-49b4-807f-a5eeac0639f6" xmlns:ns3="0f2d9bd7-0773-4cd3-b057-e069a9b16748" xmlns:ns4="5cece13e-3376-4417-9525-be60b11a89a8" targetNamespace="http://schemas.microsoft.com/office/2006/metadata/properties" ma:root="true" ma:fieldsID="7bad32aed40128ef496f155819e2e6c4" ns2:_="" ns3:_="" ns4:_="">
    <xsd:import namespace="5b3b1b32-b274-49b4-807f-a5eeac0639f6"/>
    <xsd:import namespace="0f2d9bd7-0773-4cd3-b057-e069a9b16748"/>
    <xsd:import namespace="5cece13e-3376-4417-9525-be60b11a89a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3b1b32-b274-49b4-807f-a5eeac0639f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260f1aaf-6244-4bb9-9bf9-38bf3738530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f2d9bd7-0773-4cd3-b057-e069a9b16748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cece13e-3376-4417-9525-be60b11a89a8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4a8ae6aa-b335-47c9-b47b-677502dae175}" ma:internalName="TaxCatchAll" ma:showField="CatchAllData" ma:web="0f2d9bd7-0773-4cd3-b057-e069a9b1674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0D2171D-4755-4685-B56E-67383C9A4220}">
  <ds:schemaRefs>
    <ds:schemaRef ds:uri="http://purl.org/dc/dcmitype/"/>
    <ds:schemaRef ds:uri="http://schemas.microsoft.com/office/2006/documentManagement/types"/>
    <ds:schemaRef ds:uri="http://schemas.microsoft.com/office/2006/metadata/properties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http://www.w3.org/XML/1998/namespace"/>
    <ds:schemaRef ds:uri="http://purl.org/dc/terms/"/>
    <ds:schemaRef ds:uri="5b3b1b32-b274-49b4-807f-a5eeac0639f6"/>
    <ds:schemaRef ds:uri="5cece13e-3376-4417-9525-be60b11a89a8"/>
    <ds:schemaRef ds:uri="0f2d9bd7-0773-4cd3-b057-e069a9b16748"/>
  </ds:schemaRefs>
</ds:datastoreItem>
</file>

<file path=customXml/itemProps2.xml><?xml version="1.0" encoding="utf-8"?>
<ds:datastoreItem xmlns:ds="http://schemas.openxmlformats.org/officeDocument/2006/customXml" ds:itemID="{6F95DDA1-E979-428E-9A04-0C47E7ECD65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EC01FE4-ED24-4DE6-BBAE-EA461B114675}">
  <ds:schemaRefs>
    <ds:schemaRef ds:uri="0f2d9bd7-0773-4cd3-b057-e069a9b16748"/>
    <ds:schemaRef ds:uri="5b3b1b32-b274-49b4-807f-a5eeac0639f6"/>
    <ds:schemaRef ds:uri="5cece13e-3376-4417-9525-be60b11a89a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0</TotalTime>
  <Words>2931</Words>
  <Application>Microsoft Office PowerPoint</Application>
  <PresentationFormat>On-screen Show (4:3)</PresentationFormat>
  <Paragraphs>378</Paragraphs>
  <Slides>64</Slides>
  <Notes>3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72" baseType="lpstr">
      <vt:lpstr>Arial</vt:lpstr>
      <vt:lpstr>Calibri</vt:lpstr>
      <vt:lpstr>Cambria</vt:lpstr>
      <vt:lpstr>Cambria Math</vt:lpstr>
      <vt:lpstr>Tahoma</vt:lpstr>
      <vt:lpstr>Times New Roman</vt:lpstr>
      <vt:lpstr>Office Theme</vt:lpstr>
      <vt:lpstr>Equation</vt:lpstr>
      <vt:lpstr>Visual Sample Plan  Case Study</vt:lpstr>
      <vt:lpstr>Agenda</vt:lpstr>
      <vt:lpstr>What is Visual Sample Plan (VSP)?</vt:lpstr>
      <vt:lpstr>What is Visual Sample Plan (VSP)?</vt:lpstr>
      <vt:lpstr>What is Visual Sample Plan (VSP)?</vt:lpstr>
      <vt:lpstr>What is Visual Sample Plan (VSP)?</vt:lpstr>
      <vt:lpstr>Visual Sample Plan in Use</vt:lpstr>
      <vt:lpstr>Visual Sample Plan in Use</vt:lpstr>
      <vt:lpstr>Visual Sample Plan in Use</vt:lpstr>
      <vt:lpstr>Visual Sample Plan in Use</vt:lpstr>
      <vt:lpstr>Downloads and Users</vt:lpstr>
      <vt:lpstr>VSP Sponsoring Agencies</vt:lpstr>
      <vt:lpstr>EPA Data Life Cycle</vt:lpstr>
      <vt:lpstr>Steps in DQO Process</vt:lpstr>
      <vt:lpstr>Step 1: State the problem</vt:lpstr>
      <vt:lpstr>Step 2: Identify the goal of the study</vt:lpstr>
      <vt:lpstr>Step 3: Identify the information inputs</vt:lpstr>
      <vt:lpstr>Step 4: Define the study boundaries</vt:lpstr>
      <vt:lpstr>Step 5: Develop the analytic approach</vt:lpstr>
      <vt:lpstr>Step 6: Specify performance or acceptance criteria – Decision statement</vt:lpstr>
      <vt:lpstr>Step 6: Specify performance or acceptance criteria – Decision statement</vt:lpstr>
      <vt:lpstr>Step 6: Specify performance or acceptance criteria – Estimation statement</vt:lpstr>
      <vt:lpstr>Step 6: Specify performance or acceptance criteria – Estimation statement</vt:lpstr>
      <vt:lpstr>Step 7: Develop the plan for obtaining data</vt:lpstr>
      <vt:lpstr>Implementation of DQO process through project life cycle</vt:lpstr>
      <vt:lpstr>Legacy Site Scenario</vt:lpstr>
      <vt:lpstr>The Specific Retention Trenches</vt:lpstr>
      <vt:lpstr>Contamination Events</vt:lpstr>
      <vt:lpstr>The Extent of the Contamination</vt:lpstr>
      <vt:lpstr>Remediation</vt:lpstr>
      <vt:lpstr>Decision Units</vt:lpstr>
      <vt:lpstr>Example 1: Unbiased Mean Estimation for Differing Strata</vt:lpstr>
      <vt:lpstr>Stratified Sampling</vt:lpstr>
      <vt:lpstr>Stratified Sampling: Mean Estimation</vt:lpstr>
      <vt:lpstr>Stratified Sampling Design Dialog</vt:lpstr>
      <vt:lpstr>Optimization Methods</vt:lpstr>
      <vt:lpstr>Cost Information</vt:lpstr>
      <vt:lpstr>Cost Information</vt:lpstr>
      <vt:lpstr>Sampling Plan</vt:lpstr>
      <vt:lpstr>Data Results (notional)</vt:lpstr>
      <vt:lpstr>Data Analysis: Calculating Estimated Mean</vt:lpstr>
      <vt:lpstr>Data Analysis: Calculating Estimated Mean</vt:lpstr>
      <vt:lpstr>Example 2: Spatial Analysis</vt:lpstr>
      <vt:lpstr>Geostatistical Analysis</vt:lpstr>
      <vt:lpstr>Geostatistical Analysis in VSP</vt:lpstr>
      <vt:lpstr>Viewing Estimate on Map</vt:lpstr>
      <vt:lpstr>Delineating contours</vt:lpstr>
      <vt:lpstr>Example 3: Mean Comparison Against A Threshold</vt:lpstr>
      <vt:lpstr>MARSSIM Approach</vt:lpstr>
      <vt:lpstr>MARSSIM Advantages</vt:lpstr>
      <vt:lpstr>Unity Rule</vt:lpstr>
      <vt:lpstr>Unity Rule</vt:lpstr>
      <vt:lpstr>Example 1: Unity Rule Design Parameters </vt:lpstr>
      <vt:lpstr>Example 1: Unity Rule Design Parameters</vt:lpstr>
      <vt:lpstr>Design Dialog</vt:lpstr>
      <vt:lpstr>Entering Radionuclide Information</vt:lpstr>
      <vt:lpstr>Enter Remaining Parameters</vt:lpstr>
      <vt:lpstr>Sample Size and Placement</vt:lpstr>
      <vt:lpstr>Sample Placement Applied</vt:lpstr>
      <vt:lpstr>Sample Results (notional)</vt:lpstr>
      <vt:lpstr>Sign Test Results</vt:lpstr>
      <vt:lpstr>Retrospective Power Curve</vt:lpstr>
      <vt:lpstr>Coming Soon in VSP</vt:lpstr>
      <vt:lpstr>Questions?</vt:lpstr>
    </vt:vector>
  </TitlesOfParts>
  <Company>USNRC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Tomon, John</dc:creator>
  <cp:lastModifiedBy>Hamilton, Lubov</cp:lastModifiedBy>
  <cp:revision>2</cp:revision>
  <dcterms:created xsi:type="dcterms:W3CDTF">2017-09-18T19:23:28Z</dcterms:created>
  <dcterms:modified xsi:type="dcterms:W3CDTF">2022-06-03T01:02:02Z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0x01010031A1D42E41BD92488EF1CBEF320CCF0D</vt:lpwstr>
  </property>
  <property fmtid="{D5CDD505-2E9C-101B-9397-08002B2CF9AE}" pid="3" name="_dlc_DocIdItemGuid">
    <vt:lpwstr>ffcd4644-394f-4744-8f58-b91b9b6fb73e</vt:lpwstr>
  </property>
  <property fmtid="{D5CDD505-2E9C-101B-9397-08002B2CF9AE}" pid="4" name="_AdHocReviewCycleID">
    <vt:i4>1034245722</vt:i4>
  </property>
  <property fmtid="{D5CDD505-2E9C-101B-9397-08002B2CF9AE}" pid="5" name="_NewReviewCycle">
    <vt:lpwstr/>
  </property>
  <property fmtid="{D5CDD505-2E9C-101B-9397-08002B2CF9AE}" pid="6" name="_EmailSubject">
    <vt:lpwstr>RAMP PPT Template</vt:lpwstr>
  </property>
  <property fmtid="{D5CDD505-2E9C-101B-9397-08002B2CF9AE}" pid="7" name="_AuthorEmail">
    <vt:lpwstr>mike.parker@pnnl.gov</vt:lpwstr>
  </property>
  <property fmtid="{D5CDD505-2E9C-101B-9397-08002B2CF9AE}" pid="8" name="_AuthorEmailDisplayName">
    <vt:lpwstr>Parker, Mike J</vt:lpwstr>
  </property>
  <property fmtid="{D5CDD505-2E9C-101B-9397-08002B2CF9AE}" pid="9" name="MediaServiceImageTags">
    <vt:lpwstr/>
  </property>
</Properties>
</file>