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56" r:id="rId5"/>
    <p:sldId id="269" r:id="rId6"/>
    <p:sldId id="273" r:id="rId7"/>
    <p:sldId id="257" r:id="rId8"/>
    <p:sldId id="265" r:id="rId9"/>
    <p:sldId id="267" r:id="rId10"/>
    <p:sldId id="268" r:id="rId11"/>
    <p:sldId id="270" r:id="rId12"/>
    <p:sldId id="290" r:id="rId13"/>
    <p:sldId id="340" r:id="rId14"/>
    <p:sldId id="341" r:id="rId15"/>
    <p:sldId id="342" r:id="rId16"/>
    <p:sldId id="301" r:id="rId17"/>
    <p:sldId id="339" r:id="rId18"/>
    <p:sldId id="262" r:id="rId19"/>
    <p:sldId id="343" r:id="rId20"/>
    <p:sldId id="345" r:id="rId21"/>
    <p:sldId id="344" r:id="rId22"/>
    <p:sldId id="346" r:id="rId23"/>
    <p:sldId id="347" r:id="rId24"/>
    <p:sldId id="258" r:id="rId25"/>
    <p:sldId id="348" r:id="rId26"/>
    <p:sldId id="2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C4881-3E7F-451E-A584-A9324BDD31C5}" v="36" dt="2023-10-25T07:58:48.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3" d="2"/>
        <a:sy n="3" d="2"/>
      </p:scale>
      <p:origin x="0" y="0"/>
    </p:cViewPr>
  </p:notesTextViewPr>
  <p:notesViewPr>
    <p:cSldViewPr snapToGrid="0">
      <p:cViewPr varScale="1">
        <p:scale>
          <a:sx n="107" d="100"/>
          <a:sy n="107" d="100"/>
        </p:scale>
        <p:origin x="341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ke Orr" userId="772731ff-c7ff-406d-983c-d32490434fb6" providerId="ADAL" clId="{5BA8C527-23FC-47F7-9213-365B5D20E390}"/>
    <pc:docChg chg="custSel modSld">
      <pc:chgData name="Blake Orr" userId="772731ff-c7ff-406d-983c-d32490434fb6" providerId="ADAL" clId="{5BA8C527-23FC-47F7-9213-365B5D20E390}" dt="2023-10-19T00:32:06.344" v="30" actId="20577"/>
      <pc:docMkLst>
        <pc:docMk/>
      </pc:docMkLst>
      <pc:sldChg chg="modSp mod">
        <pc:chgData name="Blake Orr" userId="772731ff-c7ff-406d-983c-d32490434fb6" providerId="ADAL" clId="{5BA8C527-23FC-47F7-9213-365B5D20E390}" dt="2023-10-19T00:32:06.344" v="30" actId="20577"/>
        <pc:sldMkLst>
          <pc:docMk/>
          <pc:sldMk cId="2428379531" sldId="264"/>
        </pc:sldMkLst>
        <pc:spChg chg="mod">
          <ac:chgData name="Blake Orr" userId="772731ff-c7ff-406d-983c-d32490434fb6" providerId="ADAL" clId="{5BA8C527-23FC-47F7-9213-365B5D20E390}" dt="2023-10-19T00:32:06.344" v="30" actId="20577"/>
          <ac:spMkLst>
            <pc:docMk/>
            <pc:sldMk cId="2428379531" sldId="264"/>
            <ac:spMk id="3" creationId="{00000000-0000-0000-0000-000000000000}"/>
          </ac:spMkLst>
        </pc:spChg>
      </pc:sldChg>
    </pc:docChg>
  </pc:docChgLst>
  <pc:docChgLst>
    <pc:chgData name="Blake Orr" userId="772731ff-c7ff-406d-983c-d32490434fb6" providerId="ADAL" clId="{3A2C4881-3E7F-451E-A584-A9324BDD31C5}"/>
    <pc:docChg chg="undo custSel addSld delSld modSld sldOrd">
      <pc:chgData name="Blake Orr" userId="772731ff-c7ff-406d-983c-d32490434fb6" providerId="ADAL" clId="{3A2C4881-3E7F-451E-A584-A9324BDD31C5}" dt="2023-10-25T08:16:29.610" v="5749" actId="1076"/>
      <pc:docMkLst>
        <pc:docMk/>
      </pc:docMkLst>
      <pc:sldChg chg="addSp delSp modSp mod">
        <pc:chgData name="Blake Orr" userId="772731ff-c7ff-406d-983c-d32490434fb6" providerId="ADAL" clId="{3A2C4881-3E7F-451E-A584-A9324BDD31C5}" dt="2023-10-25T08:10:08.959" v="5634" actId="27636"/>
        <pc:sldMkLst>
          <pc:docMk/>
          <pc:sldMk cId="1094299361" sldId="256"/>
        </pc:sldMkLst>
        <pc:spChg chg="mod">
          <ac:chgData name="Blake Orr" userId="772731ff-c7ff-406d-983c-d32490434fb6" providerId="ADAL" clId="{3A2C4881-3E7F-451E-A584-A9324BDD31C5}" dt="2023-10-25T08:10:02.417" v="5629" actId="20577"/>
          <ac:spMkLst>
            <pc:docMk/>
            <pc:sldMk cId="1094299361" sldId="256"/>
            <ac:spMk id="2" creationId="{00000000-0000-0000-0000-000000000000}"/>
          </ac:spMkLst>
        </pc:spChg>
        <pc:spChg chg="mod">
          <ac:chgData name="Blake Orr" userId="772731ff-c7ff-406d-983c-d32490434fb6" providerId="ADAL" clId="{3A2C4881-3E7F-451E-A584-A9324BDD31C5}" dt="2023-10-25T08:10:08.959" v="5634" actId="27636"/>
          <ac:spMkLst>
            <pc:docMk/>
            <pc:sldMk cId="1094299361" sldId="256"/>
            <ac:spMk id="3" creationId="{00000000-0000-0000-0000-000000000000}"/>
          </ac:spMkLst>
        </pc:spChg>
        <pc:spChg chg="add del">
          <ac:chgData name="Blake Orr" userId="772731ff-c7ff-406d-983c-d32490434fb6" providerId="ADAL" clId="{3A2C4881-3E7F-451E-A584-A9324BDD31C5}" dt="2023-10-25T08:09:47.882" v="5616" actId="22"/>
          <ac:spMkLst>
            <pc:docMk/>
            <pc:sldMk cId="1094299361" sldId="256"/>
            <ac:spMk id="5" creationId="{C2D7248F-A505-F229-06BE-38E0D7CEE918}"/>
          </ac:spMkLst>
        </pc:spChg>
      </pc:sldChg>
      <pc:sldChg chg="addSp delSp modSp mod">
        <pc:chgData name="Blake Orr" userId="772731ff-c7ff-406d-983c-d32490434fb6" providerId="ADAL" clId="{3A2C4881-3E7F-451E-A584-A9324BDD31C5}" dt="2023-10-25T08:12:31.168" v="5664" actId="20577"/>
        <pc:sldMkLst>
          <pc:docMk/>
          <pc:sldMk cId="1504178726" sldId="257"/>
        </pc:sldMkLst>
        <pc:spChg chg="mod">
          <ac:chgData name="Blake Orr" userId="772731ff-c7ff-406d-983c-d32490434fb6" providerId="ADAL" clId="{3A2C4881-3E7F-451E-A584-A9324BDD31C5}" dt="2023-10-25T06:07:29.720" v="10" actId="20577"/>
          <ac:spMkLst>
            <pc:docMk/>
            <pc:sldMk cId="1504178726" sldId="257"/>
            <ac:spMk id="2" creationId="{00000000-0000-0000-0000-000000000000}"/>
          </ac:spMkLst>
        </pc:spChg>
        <pc:spChg chg="mod">
          <ac:chgData name="Blake Orr" userId="772731ff-c7ff-406d-983c-d32490434fb6" providerId="ADAL" clId="{3A2C4881-3E7F-451E-A584-A9324BDD31C5}" dt="2023-10-25T06:07:43.359" v="28" actId="20577"/>
          <ac:spMkLst>
            <pc:docMk/>
            <pc:sldMk cId="1504178726" sldId="257"/>
            <ac:spMk id="3" creationId="{00000000-0000-0000-0000-000000000000}"/>
          </ac:spMkLst>
        </pc:spChg>
        <pc:spChg chg="add mod">
          <ac:chgData name="Blake Orr" userId="772731ff-c7ff-406d-983c-d32490434fb6" providerId="ADAL" clId="{3A2C4881-3E7F-451E-A584-A9324BDD31C5}" dt="2023-10-25T08:12:31.168" v="5664" actId="20577"/>
          <ac:spMkLst>
            <pc:docMk/>
            <pc:sldMk cId="1504178726" sldId="257"/>
            <ac:spMk id="4" creationId="{F8160E48-7FC9-C748-7E7E-7001ED4C1528}"/>
          </ac:spMkLst>
        </pc:spChg>
        <pc:spChg chg="add mod">
          <ac:chgData name="Blake Orr" userId="772731ff-c7ff-406d-983c-d32490434fb6" providerId="ADAL" clId="{3A2C4881-3E7F-451E-A584-A9324BDD31C5}" dt="2023-10-25T06:10:45.615" v="200" actId="207"/>
          <ac:spMkLst>
            <pc:docMk/>
            <pc:sldMk cId="1504178726" sldId="257"/>
            <ac:spMk id="5" creationId="{19FE9D66-413E-CDA6-17B0-AB22EC6E6ACD}"/>
          </ac:spMkLst>
        </pc:spChg>
        <pc:spChg chg="add del mod">
          <ac:chgData name="Blake Orr" userId="772731ff-c7ff-406d-983c-d32490434fb6" providerId="ADAL" clId="{3A2C4881-3E7F-451E-A584-A9324BDD31C5}" dt="2023-10-25T06:12:29.177" v="398" actId="478"/>
          <ac:spMkLst>
            <pc:docMk/>
            <pc:sldMk cId="1504178726" sldId="257"/>
            <ac:spMk id="6" creationId="{C325EC43-6A1E-9DAF-3B16-C5EE48A0B835}"/>
          </ac:spMkLst>
        </pc:spChg>
        <pc:spChg chg="add mod">
          <ac:chgData name="Blake Orr" userId="772731ff-c7ff-406d-983c-d32490434fb6" providerId="ADAL" clId="{3A2C4881-3E7F-451E-A584-A9324BDD31C5}" dt="2023-10-25T07:03:03.711" v="2519" actId="27636"/>
          <ac:spMkLst>
            <pc:docMk/>
            <pc:sldMk cId="1504178726" sldId="257"/>
            <ac:spMk id="7" creationId="{10130A8B-8CE3-1C32-4818-AC3E09C79D6A}"/>
          </ac:spMkLst>
        </pc:spChg>
      </pc:sldChg>
      <pc:sldChg chg="addSp modSp mod ord">
        <pc:chgData name="Blake Orr" userId="772731ff-c7ff-406d-983c-d32490434fb6" providerId="ADAL" clId="{3A2C4881-3E7F-451E-A584-A9324BDD31C5}" dt="2023-10-25T07:53:36.168" v="5462" actId="1076"/>
        <pc:sldMkLst>
          <pc:docMk/>
          <pc:sldMk cId="3891383034" sldId="258"/>
        </pc:sldMkLst>
        <pc:spChg chg="mod">
          <ac:chgData name="Blake Orr" userId="772731ff-c7ff-406d-983c-d32490434fb6" providerId="ADAL" clId="{3A2C4881-3E7F-451E-A584-A9324BDD31C5}" dt="2023-10-25T07:44:32.826" v="5229" actId="6549"/>
          <ac:spMkLst>
            <pc:docMk/>
            <pc:sldMk cId="3891383034" sldId="258"/>
            <ac:spMk id="2" creationId="{00000000-0000-0000-0000-000000000000}"/>
          </ac:spMkLst>
        </pc:spChg>
        <pc:spChg chg="mod">
          <ac:chgData name="Blake Orr" userId="772731ff-c7ff-406d-983c-d32490434fb6" providerId="ADAL" clId="{3A2C4881-3E7F-451E-A584-A9324BDD31C5}" dt="2023-10-25T07:41:01.503" v="4915" actId="27636"/>
          <ac:spMkLst>
            <pc:docMk/>
            <pc:sldMk cId="3891383034" sldId="258"/>
            <ac:spMk id="3" creationId="{00000000-0000-0000-0000-000000000000}"/>
          </ac:spMkLst>
        </pc:spChg>
        <pc:spChg chg="add mod">
          <ac:chgData name="Blake Orr" userId="772731ff-c7ff-406d-983c-d32490434fb6" providerId="ADAL" clId="{3A2C4881-3E7F-451E-A584-A9324BDD31C5}" dt="2023-10-25T07:41:20.694" v="4918" actId="1076"/>
          <ac:spMkLst>
            <pc:docMk/>
            <pc:sldMk cId="3891383034" sldId="258"/>
            <ac:spMk id="7" creationId="{5C63C91F-E44A-7D27-5512-401AED8B3650}"/>
          </ac:spMkLst>
        </pc:spChg>
        <pc:spChg chg="add mod">
          <ac:chgData name="Blake Orr" userId="772731ff-c7ff-406d-983c-d32490434fb6" providerId="ADAL" clId="{3A2C4881-3E7F-451E-A584-A9324BDD31C5}" dt="2023-10-25T07:53:36.168" v="5462" actId="1076"/>
          <ac:spMkLst>
            <pc:docMk/>
            <pc:sldMk cId="3891383034" sldId="258"/>
            <ac:spMk id="9" creationId="{C3889649-76F0-BD85-E3DB-EFFF8AA834FF}"/>
          </ac:spMkLst>
        </pc:spChg>
        <pc:graphicFrameChg chg="add mod modGraphic">
          <ac:chgData name="Blake Orr" userId="772731ff-c7ff-406d-983c-d32490434fb6" providerId="ADAL" clId="{3A2C4881-3E7F-451E-A584-A9324BDD31C5}" dt="2023-10-25T07:53:31.968" v="5461" actId="2165"/>
          <ac:graphicFrameMkLst>
            <pc:docMk/>
            <pc:sldMk cId="3891383034" sldId="258"/>
            <ac:graphicFrameMk id="8" creationId="{FA8D57B8-F2C8-7797-57E9-FC92569C16C1}"/>
          </ac:graphicFrameMkLst>
        </pc:graphicFrameChg>
        <pc:picChg chg="add mod">
          <ac:chgData name="Blake Orr" userId="772731ff-c7ff-406d-983c-d32490434fb6" providerId="ADAL" clId="{3A2C4881-3E7F-451E-A584-A9324BDD31C5}" dt="2023-10-25T07:40:57.713" v="4912" actId="1076"/>
          <ac:picMkLst>
            <pc:docMk/>
            <pc:sldMk cId="3891383034" sldId="258"/>
            <ac:picMk id="5" creationId="{84C7724B-3A11-9212-A641-60E41CE99893}"/>
          </ac:picMkLst>
        </pc:picChg>
      </pc:sldChg>
      <pc:sldChg chg="del">
        <pc:chgData name="Blake Orr" userId="772731ff-c7ff-406d-983c-d32490434fb6" providerId="ADAL" clId="{3A2C4881-3E7F-451E-A584-A9324BDD31C5}" dt="2023-10-25T07:41:34.354" v="4945" actId="47"/>
        <pc:sldMkLst>
          <pc:docMk/>
          <pc:sldMk cId="1242026162" sldId="259"/>
        </pc:sldMkLst>
      </pc:sldChg>
      <pc:sldChg chg="del">
        <pc:chgData name="Blake Orr" userId="772731ff-c7ff-406d-983c-d32490434fb6" providerId="ADAL" clId="{3A2C4881-3E7F-451E-A584-A9324BDD31C5}" dt="2023-10-25T07:41:25.044" v="4919" actId="47"/>
        <pc:sldMkLst>
          <pc:docMk/>
          <pc:sldMk cId="4193688995" sldId="260"/>
        </pc:sldMkLst>
      </pc:sldChg>
      <pc:sldChg chg="modSp mod">
        <pc:chgData name="Blake Orr" userId="772731ff-c7ff-406d-983c-d32490434fb6" providerId="ADAL" clId="{3A2C4881-3E7F-451E-A584-A9324BDD31C5}" dt="2023-10-25T07:41:31.746" v="4944" actId="20577"/>
        <pc:sldMkLst>
          <pc:docMk/>
          <pc:sldMk cId="969639892" sldId="261"/>
        </pc:sldMkLst>
        <pc:spChg chg="mod">
          <ac:chgData name="Blake Orr" userId="772731ff-c7ff-406d-983c-d32490434fb6" providerId="ADAL" clId="{3A2C4881-3E7F-451E-A584-A9324BDD31C5}" dt="2023-10-25T07:41:31.746" v="4944" actId="20577"/>
          <ac:spMkLst>
            <pc:docMk/>
            <pc:sldMk cId="969639892" sldId="261"/>
            <ac:spMk id="4" creationId="{00000000-0000-0000-0000-000000000000}"/>
          </ac:spMkLst>
        </pc:spChg>
      </pc:sldChg>
      <pc:sldChg chg="addSp modSp mod ord">
        <pc:chgData name="Blake Orr" userId="772731ff-c7ff-406d-983c-d32490434fb6" providerId="ADAL" clId="{3A2C4881-3E7F-451E-A584-A9324BDD31C5}" dt="2023-10-25T08:14:43.480" v="5736" actId="20577"/>
        <pc:sldMkLst>
          <pc:docMk/>
          <pc:sldMk cId="3084135119" sldId="262"/>
        </pc:sldMkLst>
        <pc:spChg chg="mod">
          <ac:chgData name="Blake Orr" userId="772731ff-c7ff-406d-983c-d32490434fb6" providerId="ADAL" clId="{3A2C4881-3E7F-451E-A584-A9324BDD31C5}" dt="2023-10-25T07:09:05.499" v="2605" actId="20577"/>
          <ac:spMkLst>
            <pc:docMk/>
            <pc:sldMk cId="3084135119" sldId="262"/>
            <ac:spMk id="2" creationId="{C61A5DB6-37EC-1837-C69C-DBD8CCB8C5AE}"/>
          </ac:spMkLst>
        </pc:spChg>
        <pc:spChg chg="mod">
          <ac:chgData name="Blake Orr" userId="772731ff-c7ff-406d-983c-d32490434fb6" providerId="ADAL" clId="{3A2C4881-3E7F-451E-A584-A9324BDD31C5}" dt="2023-10-25T08:14:43.480" v="5736" actId="20577"/>
          <ac:spMkLst>
            <pc:docMk/>
            <pc:sldMk cId="3084135119" sldId="262"/>
            <ac:spMk id="3" creationId="{8FD4CAF4-E364-C824-24C2-8A398F2C7389}"/>
          </ac:spMkLst>
        </pc:spChg>
        <pc:picChg chg="add mod">
          <ac:chgData name="Blake Orr" userId="772731ff-c7ff-406d-983c-d32490434fb6" providerId="ADAL" clId="{3A2C4881-3E7F-451E-A584-A9324BDD31C5}" dt="2023-10-25T07:12:55.909" v="2777" actId="1076"/>
          <ac:picMkLst>
            <pc:docMk/>
            <pc:sldMk cId="3084135119" sldId="262"/>
            <ac:picMk id="5" creationId="{5412BA13-99C4-C1F5-BFDD-6DB83882C15F}"/>
          </ac:picMkLst>
        </pc:picChg>
        <pc:picChg chg="add mod">
          <ac:chgData name="Blake Orr" userId="772731ff-c7ff-406d-983c-d32490434fb6" providerId="ADAL" clId="{3A2C4881-3E7F-451E-A584-A9324BDD31C5}" dt="2023-10-25T07:13:00.762" v="2780" actId="1076"/>
          <ac:picMkLst>
            <pc:docMk/>
            <pc:sldMk cId="3084135119" sldId="262"/>
            <ac:picMk id="7" creationId="{9C51804C-B496-287A-7FE0-3D00FF5FEA6B}"/>
          </ac:picMkLst>
        </pc:picChg>
        <pc:picChg chg="add mod">
          <ac:chgData name="Blake Orr" userId="772731ff-c7ff-406d-983c-d32490434fb6" providerId="ADAL" clId="{3A2C4881-3E7F-451E-A584-A9324BDD31C5}" dt="2023-10-25T07:14:13.856" v="2891" actId="1076"/>
          <ac:picMkLst>
            <pc:docMk/>
            <pc:sldMk cId="3084135119" sldId="262"/>
            <ac:picMk id="9" creationId="{234FFD8D-A25C-806E-9D33-0BF6ECE9C87C}"/>
          </ac:picMkLst>
        </pc:picChg>
      </pc:sldChg>
      <pc:sldChg chg="del">
        <pc:chgData name="Blake Orr" userId="772731ff-c7ff-406d-983c-d32490434fb6" providerId="ADAL" clId="{3A2C4881-3E7F-451E-A584-A9324BDD31C5}" dt="2023-10-25T07:41:35.595" v="4946" actId="47"/>
        <pc:sldMkLst>
          <pc:docMk/>
          <pc:sldMk cId="2940803006" sldId="263"/>
        </pc:sldMkLst>
      </pc:sldChg>
      <pc:sldChg chg="del">
        <pc:chgData name="Blake Orr" userId="772731ff-c7ff-406d-983c-d32490434fb6" providerId="ADAL" clId="{3A2C4881-3E7F-451E-A584-A9324BDD31C5}" dt="2023-10-25T07:44:05.829" v="5160" actId="47"/>
        <pc:sldMkLst>
          <pc:docMk/>
          <pc:sldMk cId="2428379531" sldId="264"/>
        </pc:sldMkLst>
      </pc:sldChg>
      <pc:sldChg chg="addSp modSp new mod">
        <pc:chgData name="Blake Orr" userId="772731ff-c7ff-406d-983c-d32490434fb6" providerId="ADAL" clId="{3A2C4881-3E7F-451E-A584-A9324BDD31C5}" dt="2023-10-25T06:39:18.391" v="1169" actId="5793"/>
        <pc:sldMkLst>
          <pc:docMk/>
          <pc:sldMk cId="2997412348" sldId="265"/>
        </pc:sldMkLst>
        <pc:spChg chg="mod">
          <ac:chgData name="Blake Orr" userId="772731ff-c7ff-406d-983c-d32490434fb6" providerId="ADAL" clId="{3A2C4881-3E7F-451E-A584-A9324BDD31C5}" dt="2023-10-25T06:12:23.347" v="397" actId="20577"/>
          <ac:spMkLst>
            <pc:docMk/>
            <pc:sldMk cId="2997412348" sldId="265"/>
            <ac:spMk id="2" creationId="{A21639C3-7DE1-9856-CDDC-8B60E403DB85}"/>
          </ac:spMkLst>
        </pc:spChg>
        <pc:spChg chg="mod">
          <ac:chgData name="Blake Orr" userId="772731ff-c7ff-406d-983c-d32490434fb6" providerId="ADAL" clId="{3A2C4881-3E7F-451E-A584-A9324BDD31C5}" dt="2023-10-25T06:39:18.391" v="1169" actId="5793"/>
          <ac:spMkLst>
            <pc:docMk/>
            <pc:sldMk cId="2997412348" sldId="265"/>
            <ac:spMk id="3" creationId="{4597BCC4-B1EA-0C49-1B65-B1BCE35046C5}"/>
          </ac:spMkLst>
        </pc:spChg>
        <pc:picChg chg="add mod">
          <ac:chgData name="Blake Orr" userId="772731ff-c7ff-406d-983c-d32490434fb6" providerId="ADAL" clId="{3A2C4881-3E7F-451E-A584-A9324BDD31C5}" dt="2023-10-25T06:33:41.974" v="774" actId="1076"/>
          <ac:picMkLst>
            <pc:docMk/>
            <pc:sldMk cId="2997412348" sldId="265"/>
            <ac:picMk id="1026" creationId="{2E8612F1-0D70-014F-1B3B-B8E0081AD483}"/>
          </ac:picMkLst>
        </pc:picChg>
      </pc:sldChg>
      <pc:sldChg chg="modSp new del mod">
        <pc:chgData name="Blake Orr" userId="772731ff-c7ff-406d-983c-d32490434fb6" providerId="ADAL" clId="{3A2C4881-3E7F-451E-A584-A9324BDD31C5}" dt="2023-10-25T06:53:30.246" v="2039" actId="47"/>
        <pc:sldMkLst>
          <pc:docMk/>
          <pc:sldMk cId="10890155" sldId="266"/>
        </pc:sldMkLst>
        <pc:spChg chg="mod">
          <ac:chgData name="Blake Orr" userId="772731ff-c7ff-406d-983c-d32490434fb6" providerId="ADAL" clId="{3A2C4881-3E7F-451E-A584-A9324BDD31C5}" dt="2023-10-25T06:49:34.217" v="2031" actId="20577"/>
          <ac:spMkLst>
            <pc:docMk/>
            <pc:sldMk cId="10890155" sldId="266"/>
            <ac:spMk id="2" creationId="{40736DF1-81F5-6286-4848-F946848ACE26}"/>
          </ac:spMkLst>
        </pc:spChg>
      </pc:sldChg>
      <pc:sldChg chg="addSp delSp modSp add mod">
        <pc:chgData name="Blake Orr" userId="772731ff-c7ff-406d-983c-d32490434fb6" providerId="ADAL" clId="{3A2C4881-3E7F-451E-A584-A9324BDD31C5}" dt="2023-10-25T06:42:04.046" v="1442" actId="1076"/>
        <pc:sldMkLst>
          <pc:docMk/>
          <pc:sldMk cId="1702605199" sldId="267"/>
        </pc:sldMkLst>
        <pc:spChg chg="mod">
          <ac:chgData name="Blake Orr" userId="772731ff-c7ff-406d-983c-d32490434fb6" providerId="ADAL" clId="{3A2C4881-3E7F-451E-A584-A9324BDD31C5}" dt="2023-10-25T06:40:30.446" v="1255" actId="27636"/>
          <ac:spMkLst>
            <pc:docMk/>
            <pc:sldMk cId="1702605199" sldId="267"/>
            <ac:spMk id="3" creationId="{4597BCC4-B1EA-0C49-1B65-B1BCE35046C5}"/>
          </ac:spMkLst>
        </pc:spChg>
        <pc:spChg chg="add mod">
          <ac:chgData name="Blake Orr" userId="772731ff-c7ff-406d-983c-d32490434fb6" providerId="ADAL" clId="{3A2C4881-3E7F-451E-A584-A9324BDD31C5}" dt="2023-10-25T06:42:04.046" v="1442" actId="1076"/>
          <ac:spMkLst>
            <pc:docMk/>
            <pc:sldMk cId="1702605199" sldId="267"/>
            <ac:spMk id="6" creationId="{D7EACD3B-1574-25DF-FBAF-F1470E4B549A}"/>
          </ac:spMkLst>
        </pc:spChg>
        <pc:picChg chg="add mod">
          <ac:chgData name="Blake Orr" userId="772731ff-c7ff-406d-983c-d32490434fb6" providerId="ADAL" clId="{3A2C4881-3E7F-451E-A584-A9324BDD31C5}" dt="2023-10-25T06:41:56.781" v="1439" actId="1076"/>
          <ac:picMkLst>
            <pc:docMk/>
            <pc:sldMk cId="1702605199" sldId="267"/>
            <ac:picMk id="5" creationId="{54F9C442-E66C-2D7F-C854-AA26806E3EC2}"/>
          </ac:picMkLst>
        </pc:picChg>
        <pc:picChg chg="del">
          <ac:chgData name="Blake Orr" userId="772731ff-c7ff-406d-983c-d32490434fb6" providerId="ADAL" clId="{3A2C4881-3E7F-451E-A584-A9324BDD31C5}" dt="2023-10-25T06:40:24.634" v="1251" actId="478"/>
          <ac:picMkLst>
            <pc:docMk/>
            <pc:sldMk cId="1702605199" sldId="267"/>
            <ac:picMk id="1026" creationId="{2E8612F1-0D70-014F-1B3B-B8E0081AD483}"/>
          </ac:picMkLst>
        </pc:picChg>
      </pc:sldChg>
      <pc:sldChg chg="add del">
        <pc:chgData name="Blake Orr" userId="772731ff-c7ff-406d-983c-d32490434fb6" providerId="ADAL" clId="{3A2C4881-3E7F-451E-A584-A9324BDD31C5}" dt="2023-10-25T06:42:24.786" v="1444" actId="47"/>
        <pc:sldMkLst>
          <pc:docMk/>
          <pc:sldMk cId="72561298" sldId="268"/>
        </pc:sldMkLst>
      </pc:sldChg>
      <pc:sldChg chg="addSp delSp modSp add mod">
        <pc:chgData name="Blake Orr" userId="772731ff-c7ff-406d-983c-d32490434fb6" providerId="ADAL" clId="{3A2C4881-3E7F-451E-A584-A9324BDD31C5}" dt="2023-10-25T06:48:56.895" v="1993" actId="20577"/>
        <pc:sldMkLst>
          <pc:docMk/>
          <pc:sldMk cId="287859421" sldId="268"/>
        </pc:sldMkLst>
        <pc:spChg chg="mod">
          <ac:chgData name="Blake Orr" userId="772731ff-c7ff-406d-983c-d32490434fb6" providerId="ADAL" clId="{3A2C4881-3E7F-451E-A584-A9324BDD31C5}" dt="2023-10-25T06:48:32.737" v="1933" actId="20577"/>
          <ac:spMkLst>
            <pc:docMk/>
            <pc:sldMk cId="287859421" sldId="268"/>
            <ac:spMk id="3" creationId="{4597BCC4-B1EA-0C49-1B65-B1BCE35046C5}"/>
          </ac:spMkLst>
        </pc:spChg>
        <pc:spChg chg="mod">
          <ac:chgData name="Blake Orr" userId="772731ff-c7ff-406d-983c-d32490434fb6" providerId="ADAL" clId="{3A2C4881-3E7F-451E-A584-A9324BDD31C5}" dt="2023-10-25T06:48:56.895" v="1993" actId="20577"/>
          <ac:spMkLst>
            <pc:docMk/>
            <pc:sldMk cId="287859421" sldId="268"/>
            <ac:spMk id="6" creationId="{D7EACD3B-1574-25DF-FBAF-F1470E4B549A}"/>
          </ac:spMkLst>
        </pc:spChg>
        <pc:grpChg chg="add mod">
          <ac:chgData name="Blake Orr" userId="772731ff-c7ff-406d-983c-d32490434fb6" providerId="ADAL" clId="{3A2C4881-3E7F-451E-A584-A9324BDD31C5}" dt="2023-10-25T06:47:57.626" v="1924" actId="1076"/>
          <ac:grpSpMkLst>
            <pc:docMk/>
            <pc:sldMk cId="287859421" sldId="268"/>
            <ac:grpSpMk id="12" creationId="{FC5495DF-7543-74B9-1E6C-34C950AC161C}"/>
          </ac:grpSpMkLst>
        </pc:grpChg>
        <pc:picChg chg="del">
          <ac:chgData name="Blake Orr" userId="772731ff-c7ff-406d-983c-d32490434fb6" providerId="ADAL" clId="{3A2C4881-3E7F-451E-A584-A9324BDD31C5}" dt="2023-10-25T06:46:18.968" v="1902" actId="478"/>
          <ac:picMkLst>
            <pc:docMk/>
            <pc:sldMk cId="287859421" sldId="268"/>
            <ac:picMk id="5" creationId="{54F9C442-E66C-2D7F-C854-AA26806E3EC2}"/>
          </ac:picMkLst>
        </pc:picChg>
        <pc:picChg chg="add mod modCrop">
          <ac:chgData name="Blake Orr" userId="772731ff-c7ff-406d-983c-d32490434fb6" providerId="ADAL" clId="{3A2C4881-3E7F-451E-A584-A9324BDD31C5}" dt="2023-10-25T06:47:43.734" v="1919" actId="1076"/>
          <ac:picMkLst>
            <pc:docMk/>
            <pc:sldMk cId="287859421" sldId="268"/>
            <ac:picMk id="7" creationId="{C6CB7D69-FCC3-6C02-BA59-9EAAF8548EAF}"/>
          </ac:picMkLst>
        </pc:picChg>
        <pc:picChg chg="add mod modCrop">
          <ac:chgData name="Blake Orr" userId="772731ff-c7ff-406d-983c-d32490434fb6" providerId="ADAL" clId="{3A2C4881-3E7F-451E-A584-A9324BDD31C5}" dt="2023-10-25T06:47:50.672" v="1921" actId="164"/>
          <ac:picMkLst>
            <pc:docMk/>
            <pc:sldMk cId="287859421" sldId="268"/>
            <ac:picMk id="9" creationId="{2EF1933C-678E-FB77-83B4-AF591CEB7858}"/>
          </ac:picMkLst>
        </pc:picChg>
        <pc:picChg chg="add mod modCrop">
          <ac:chgData name="Blake Orr" userId="772731ff-c7ff-406d-983c-d32490434fb6" providerId="ADAL" clId="{3A2C4881-3E7F-451E-A584-A9324BDD31C5}" dt="2023-10-25T06:47:50.672" v="1921" actId="164"/>
          <ac:picMkLst>
            <pc:docMk/>
            <pc:sldMk cId="287859421" sldId="268"/>
            <ac:picMk id="11" creationId="{C241CCEE-FC9C-D235-91F6-D0FD836BE287}"/>
          </ac:picMkLst>
        </pc:picChg>
        <pc:picChg chg="add mod modCrop">
          <ac:chgData name="Blake Orr" userId="772731ff-c7ff-406d-983c-d32490434fb6" providerId="ADAL" clId="{3A2C4881-3E7F-451E-A584-A9324BDD31C5}" dt="2023-10-25T06:48:38.782" v="1936" actId="1076"/>
          <ac:picMkLst>
            <pc:docMk/>
            <pc:sldMk cId="287859421" sldId="268"/>
            <ac:picMk id="14" creationId="{7AF8933A-49DA-6E85-1D1C-69BDB9F34674}"/>
          </ac:picMkLst>
        </pc:picChg>
      </pc:sldChg>
      <pc:sldChg chg="modSp add mod">
        <pc:chgData name="Blake Orr" userId="772731ff-c7ff-406d-983c-d32490434fb6" providerId="ADAL" clId="{3A2C4881-3E7F-451E-A584-A9324BDD31C5}" dt="2023-10-25T06:53:16.445" v="2038" actId="20577"/>
        <pc:sldMkLst>
          <pc:docMk/>
          <pc:sldMk cId="332108768" sldId="301"/>
        </pc:sldMkLst>
        <pc:spChg chg="mod">
          <ac:chgData name="Blake Orr" userId="772731ff-c7ff-406d-983c-d32490434fb6" providerId="ADAL" clId="{3A2C4881-3E7F-451E-A584-A9324BDD31C5}" dt="2023-10-25T06:53:16.445" v="2038" actId="20577"/>
          <ac:spMkLst>
            <pc:docMk/>
            <pc:sldMk cId="332108768" sldId="301"/>
            <ac:spMk id="15" creationId="{77CE592C-036B-9AF7-A90F-5608D349FAB2}"/>
          </ac:spMkLst>
        </pc:spChg>
      </pc:sldChg>
      <pc:sldChg chg="modSp add">
        <pc:chgData name="Blake Orr" userId="772731ff-c7ff-406d-983c-d32490434fb6" providerId="ADAL" clId="{3A2C4881-3E7F-451E-A584-A9324BDD31C5}" dt="2023-10-25T07:54:18.703" v="5466" actId="1076"/>
        <pc:sldMkLst>
          <pc:docMk/>
          <pc:sldMk cId="216227456" sldId="339"/>
        </pc:sldMkLst>
        <pc:picChg chg="mod">
          <ac:chgData name="Blake Orr" userId="772731ff-c7ff-406d-983c-d32490434fb6" providerId="ADAL" clId="{3A2C4881-3E7F-451E-A584-A9324BDD31C5}" dt="2023-10-25T07:54:18.703" v="5466" actId="1076"/>
          <ac:picMkLst>
            <pc:docMk/>
            <pc:sldMk cId="216227456" sldId="339"/>
            <ac:picMk id="13" creationId="{2B4707A9-7D0F-2C88-0250-475BFED8E6AD}"/>
          </ac:picMkLst>
        </pc:picChg>
      </pc:sldChg>
      <pc:sldChg chg="addSp delSp modSp new mod ord">
        <pc:chgData name="Blake Orr" userId="772731ff-c7ff-406d-983c-d32490434fb6" providerId="ADAL" clId="{3A2C4881-3E7F-451E-A584-A9324BDD31C5}" dt="2023-10-25T06:56:32.857" v="2141" actId="1076"/>
        <pc:sldMkLst>
          <pc:docMk/>
          <pc:sldMk cId="1075554527" sldId="340"/>
        </pc:sldMkLst>
        <pc:spChg chg="mod">
          <ac:chgData name="Blake Orr" userId="772731ff-c7ff-406d-983c-d32490434fb6" providerId="ADAL" clId="{3A2C4881-3E7F-451E-A584-A9324BDD31C5}" dt="2023-10-25T06:55:15.699" v="2131" actId="20577"/>
          <ac:spMkLst>
            <pc:docMk/>
            <pc:sldMk cId="1075554527" sldId="340"/>
            <ac:spMk id="2" creationId="{6E1F9664-5E28-BAF7-4C6A-4CC77F3CEE4B}"/>
          </ac:spMkLst>
        </pc:spChg>
        <pc:spChg chg="del">
          <ac:chgData name="Blake Orr" userId="772731ff-c7ff-406d-983c-d32490434fb6" providerId="ADAL" clId="{3A2C4881-3E7F-451E-A584-A9324BDD31C5}" dt="2023-10-25T06:55:56.029" v="2132" actId="478"/>
          <ac:spMkLst>
            <pc:docMk/>
            <pc:sldMk cId="1075554527" sldId="340"/>
            <ac:spMk id="3" creationId="{C4063065-84D5-0A7C-2D60-60940A5D24C9}"/>
          </ac:spMkLst>
        </pc:spChg>
        <pc:picChg chg="add mod">
          <ac:chgData name="Blake Orr" userId="772731ff-c7ff-406d-983c-d32490434fb6" providerId="ADAL" clId="{3A2C4881-3E7F-451E-A584-A9324BDD31C5}" dt="2023-10-25T06:56:04.842" v="2137" actId="14100"/>
          <ac:picMkLst>
            <pc:docMk/>
            <pc:sldMk cId="1075554527" sldId="340"/>
            <ac:picMk id="5" creationId="{22D63ECC-C7B9-E598-2BE3-0C25635E9F51}"/>
          </ac:picMkLst>
        </pc:picChg>
        <pc:picChg chg="add mod">
          <ac:chgData name="Blake Orr" userId="772731ff-c7ff-406d-983c-d32490434fb6" providerId="ADAL" clId="{3A2C4881-3E7F-451E-A584-A9324BDD31C5}" dt="2023-10-25T06:56:32.857" v="2141" actId="1076"/>
          <ac:picMkLst>
            <pc:docMk/>
            <pc:sldMk cId="1075554527" sldId="340"/>
            <ac:picMk id="7" creationId="{62588E30-18C2-379C-C616-80E6286E2F0F}"/>
          </ac:picMkLst>
        </pc:picChg>
      </pc:sldChg>
      <pc:sldChg chg="addSp delSp modSp add mod">
        <pc:chgData name="Blake Orr" userId="772731ff-c7ff-406d-983c-d32490434fb6" providerId="ADAL" clId="{3A2C4881-3E7F-451E-A584-A9324BDD31C5}" dt="2023-10-25T07:06:52.798" v="2551" actId="1076"/>
        <pc:sldMkLst>
          <pc:docMk/>
          <pc:sldMk cId="1938458682" sldId="341"/>
        </pc:sldMkLst>
        <pc:spChg chg="add mod">
          <ac:chgData name="Blake Orr" userId="772731ff-c7ff-406d-983c-d32490434fb6" providerId="ADAL" clId="{3A2C4881-3E7F-451E-A584-A9324BDD31C5}" dt="2023-10-25T07:06:52.798" v="2551" actId="1076"/>
          <ac:spMkLst>
            <pc:docMk/>
            <pc:sldMk cId="1938458682" sldId="341"/>
            <ac:spMk id="9" creationId="{320A50B9-448A-4F57-7C24-C2D30A7A5482}"/>
          </ac:spMkLst>
        </pc:spChg>
        <pc:picChg chg="add mod">
          <ac:chgData name="Blake Orr" userId="772731ff-c7ff-406d-983c-d32490434fb6" providerId="ADAL" clId="{3A2C4881-3E7F-451E-A584-A9324BDD31C5}" dt="2023-10-25T07:06:29.060" v="2521" actId="1076"/>
          <ac:picMkLst>
            <pc:docMk/>
            <pc:sldMk cId="1938458682" sldId="341"/>
            <ac:picMk id="4" creationId="{4BB98A49-C435-92EB-433E-BF0E65443A1C}"/>
          </ac:picMkLst>
        </pc:picChg>
        <pc:picChg chg="del">
          <ac:chgData name="Blake Orr" userId="772731ff-c7ff-406d-983c-d32490434fb6" providerId="ADAL" clId="{3A2C4881-3E7F-451E-A584-A9324BDD31C5}" dt="2023-10-25T06:57:22.422" v="2143" actId="478"/>
          <ac:picMkLst>
            <pc:docMk/>
            <pc:sldMk cId="1938458682" sldId="341"/>
            <ac:picMk id="5" creationId="{22D63ECC-C7B9-E598-2BE3-0C25635E9F51}"/>
          </ac:picMkLst>
        </pc:picChg>
        <pc:picChg chg="del">
          <ac:chgData name="Blake Orr" userId="772731ff-c7ff-406d-983c-d32490434fb6" providerId="ADAL" clId="{3A2C4881-3E7F-451E-A584-A9324BDD31C5}" dt="2023-10-25T06:57:22.924" v="2144" actId="478"/>
          <ac:picMkLst>
            <pc:docMk/>
            <pc:sldMk cId="1938458682" sldId="341"/>
            <ac:picMk id="7" creationId="{62588E30-18C2-379C-C616-80E6286E2F0F}"/>
          </ac:picMkLst>
        </pc:picChg>
        <pc:picChg chg="add del mod modCrop">
          <ac:chgData name="Blake Orr" userId="772731ff-c7ff-406d-983c-d32490434fb6" providerId="ADAL" clId="{3A2C4881-3E7F-451E-A584-A9324BDD31C5}" dt="2023-10-25T07:06:27.063" v="2520" actId="478"/>
          <ac:picMkLst>
            <pc:docMk/>
            <pc:sldMk cId="1938458682" sldId="341"/>
            <ac:picMk id="8" creationId="{C2C0F2C2-FE87-D44E-D2E7-14CB9E21F608}"/>
          </ac:picMkLst>
        </pc:picChg>
      </pc:sldChg>
      <pc:sldChg chg="addSp delSp modSp new mod">
        <pc:chgData name="Blake Orr" userId="772731ff-c7ff-406d-983c-d32490434fb6" providerId="ADAL" clId="{3A2C4881-3E7F-451E-A584-A9324BDD31C5}" dt="2023-10-25T07:08:15.912" v="2556" actId="1076"/>
        <pc:sldMkLst>
          <pc:docMk/>
          <pc:sldMk cId="2276921788" sldId="342"/>
        </pc:sldMkLst>
        <pc:spChg chg="mod">
          <ac:chgData name="Blake Orr" userId="772731ff-c7ff-406d-983c-d32490434fb6" providerId="ADAL" clId="{3A2C4881-3E7F-451E-A584-A9324BDD31C5}" dt="2023-10-25T07:00:37.254" v="2501" actId="20577"/>
          <ac:spMkLst>
            <pc:docMk/>
            <pc:sldMk cId="2276921788" sldId="342"/>
            <ac:spMk id="2" creationId="{A4F6811E-3F9F-EE83-48E8-9369D3656345}"/>
          </ac:spMkLst>
        </pc:spChg>
        <pc:spChg chg="del">
          <ac:chgData name="Blake Orr" userId="772731ff-c7ff-406d-983c-d32490434fb6" providerId="ADAL" clId="{3A2C4881-3E7F-451E-A584-A9324BDD31C5}" dt="2023-10-25T07:01:39.612" v="2502" actId="478"/>
          <ac:spMkLst>
            <pc:docMk/>
            <pc:sldMk cId="2276921788" sldId="342"/>
            <ac:spMk id="3" creationId="{CC393FF3-B678-76F4-CDD6-8A1637CE5AC1}"/>
          </ac:spMkLst>
        </pc:spChg>
        <pc:picChg chg="add mod">
          <ac:chgData name="Blake Orr" userId="772731ff-c7ff-406d-983c-d32490434fb6" providerId="ADAL" clId="{3A2C4881-3E7F-451E-A584-A9324BDD31C5}" dt="2023-10-25T07:02:18.390" v="2506" actId="1076"/>
          <ac:picMkLst>
            <pc:docMk/>
            <pc:sldMk cId="2276921788" sldId="342"/>
            <ac:picMk id="5" creationId="{C472159D-B9FB-106F-BB88-524F887AC3F7}"/>
          </ac:picMkLst>
        </pc:picChg>
        <pc:picChg chg="add mod">
          <ac:chgData name="Blake Orr" userId="772731ff-c7ff-406d-983c-d32490434fb6" providerId="ADAL" clId="{3A2C4881-3E7F-451E-A584-A9324BDD31C5}" dt="2023-10-25T07:02:37.982" v="2511" actId="1076"/>
          <ac:picMkLst>
            <pc:docMk/>
            <pc:sldMk cId="2276921788" sldId="342"/>
            <ac:picMk id="7" creationId="{FC237F9A-0ADE-C715-49CB-7E77F100CE14}"/>
          </ac:picMkLst>
        </pc:picChg>
        <pc:picChg chg="add mod modCrop">
          <ac:chgData name="Blake Orr" userId="772731ff-c7ff-406d-983c-d32490434fb6" providerId="ADAL" clId="{3A2C4881-3E7F-451E-A584-A9324BDD31C5}" dt="2023-10-25T07:08:15.912" v="2556" actId="1076"/>
          <ac:picMkLst>
            <pc:docMk/>
            <pc:sldMk cId="2276921788" sldId="342"/>
            <ac:picMk id="9" creationId="{F065A2BB-2FF2-BDD5-363A-186012B9B3AD}"/>
          </ac:picMkLst>
        </pc:picChg>
      </pc:sldChg>
      <pc:sldChg chg="addSp modSp new mod">
        <pc:chgData name="Blake Orr" userId="772731ff-c7ff-406d-983c-d32490434fb6" providerId="ADAL" clId="{3A2C4881-3E7F-451E-A584-A9324BDD31C5}" dt="2023-10-25T07:57:28.757" v="5493" actId="20577"/>
        <pc:sldMkLst>
          <pc:docMk/>
          <pc:sldMk cId="36792965" sldId="343"/>
        </pc:sldMkLst>
        <pc:spChg chg="mod">
          <ac:chgData name="Blake Orr" userId="772731ff-c7ff-406d-983c-d32490434fb6" providerId="ADAL" clId="{3A2C4881-3E7F-451E-A584-A9324BDD31C5}" dt="2023-10-25T07:15:34.356" v="2923" actId="20577"/>
          <ac:spMkLst>
            <pc:docMk/>
            <pc:sldMk cId="36792965" sldId="343"/>
            <ac:spMk id="2" creationId="{8638A51C-BE95-0899-61FE-D18679F9A550}"/>
          </ac:spMkLst>
        </pc:spChg>
        <pc:spChg chg="mod">
          <ac:chgData name="Blake Orr" userId="772731ff-c7ff-406d-983c-d32490434fb6" providerId="ADAL" clId="{3A2C4881-3E7F-451E-A584-A9324BDD31C5}" dt="2023-10-25T07:57:28.757" v="5493" actId="20577"/>
          <ac:spMkLst>
            <pc:docMk/>
            <pc:sldMk cId="36792965" sldId="343"/>
            <ac:spMk id="3" creationId="{3E2C36B9-5824-2700-7D1F-69AA571E22E9}"/>
          </ac:spMkLst>
        </pc:spChg>
        <pc:picChg chg="add mod">
          <ac:chgData name="Blake Orr" userId="772731ff-c7ff-406d-983c-d32490434fb6" providerId="ADAL" clId="{3A2C4881-3E7F-451E-A584-A9324BDD31C5}" dt="2023-10-25T07:15:20.424" v="2896" actId="1076"/>
          <ac:picMkLst>
            <pc:docMk/>
            <pc:sldMk cId="36792965" sldId="343"/>
            <ac:picMk id="5" creationId="{C059618C-5710-8C22-8E0D-77E1F4C86E31}"/>
          </ac:picMkLst>
        </pc:picChg>
        <pc:picChg chg="add mod">
          <ac:chgData name="Blake Orr" userId="772731ff-c7ff-406d-983c-d32490434fb6" providerId="ADAL" clId="{3A2C4881-3E7F-451E-A584-A9324BDD31C5}" dt="2023-10-25T07:19:53.331" v="3176" actId="1076"/>
          <ac:picMkLst>
            <pc:docMk/>
            <pc:sldMk cId="36792965" sldId="343"/>
            <ac:picMk id="7" creationId="{AF893852-6231-F79E-85F7-879384695819}"/>
          </ac:picMkLst>
        </pc:picChg>
      </pc:sldChg>
      <pc:sldChg chg="addSp delSp modSp add mod">
        <pc:chgData name="Blake Orr" userId="772731ff-c7ff-406d-983c-d32490434fb6" providerId="ADAL" clId="{3A2C4881-3E7F-451E-A584-A9324BDD31C5}" dt="2023-10-25T08:14:08.393" v="5676" actId="20577"/>
        <pc:sldMkLst>
          <pc:docMk/>
          <pc:sldMk cId="3403331246" sldId="344"/>
        </pc:sldMkLst>
        <pc:spChg chg="mod">
          <ac:chgData name="Blake Orr" userId="772731ff-c7ff-406d-983c-d32490434fb6" providerId="ADAL" clId="{3A2C4881-3E7F-451E-A584-A9324BDD31C5}" dt="2023-10-25T08:14:08.393" v="5676" actId="20577"/>
          <ac:spMkLst>
            <pc:docMk/>
            <pc:sldMk cId="3403331246" sldId="344"/>
            <ac:spMk id="2" creationId="{8638A51C-BE95-0899-61FE-D18679F9A550}"/>
          </ac:spMkLst>
        </pc:spChg>
        <pc:spChg chg="del">
          <ac:chgData name="Blake Orr" userId="772731ff-c7ff-406d-983c-d32490434fb6" providerId="ADAL" clId="{3A2C4881-3E7F-451E-A584-A9324BDD31C5}" dt="2023-10-25T07:20:02.850" v="3180" actId="478"/>
          <ac:spMkLst>
            <pc:docMk/>
            <pc:sldMk cId="3403331246" sldId="344"/>
            <ac:spMk id="3" creationId="{3E2C36B9-5824-2700-7D1F-69AA571E22E9}"/>
          </ac:spMkLst>
        </pc:spChg>
        <pc:spChg chg="add del mod">
          <ac:chgData name="Blake Orr" userId="772731ff-c7ff-406d-983c-d32490434fb6" providerId="ADAL" clId="{3A2C4881-3E7F-451E-A584-A9324BDD31C5}" dt="2023-10-25T07:20:05.618" v="3181" actId="478"/>
          <ac:spMkLst>
            <pc:docMk/>
            <pc:sldMk cId="3403331246" sldId="344"/>
            <ac:spMk id="6" creationId="{065EE243-7B8A-25A3-437E-E32CF2744710}"/>
          </ac:spMkLst>
        </pc:spChg>
        <pc:picChg chg="del">
          <ac:chgData name="Blake Orr" userId="772731ff-c7ff-406d-983c-d32490434fb6" providerId="ADAL" clId="{3A2C4881-3E7F-451E-A584-A9324BDD31C5}" dt="2023-10-25T07:20:00.944" v="3178" actId="478"/>
          <ac:picMkLst>
            <pc:docMk/>
            <pc:sldMk cId="3403331246" sldId="344"/>
            <ac:picMk id="5" creationId="{C059618C-5710-8C22-8E0D-77E1F4C86E31}"/>
          </ac:picMkLst>
        </pc:picChg>
        <pc:picChg chg="del">
          <ac:chgData name="Blake Orr" userId="772731ff-c7ff-406d-983c-d32490434fb6" providerId="ADAL" clId="{3A2C4881-3E7F-451E-A584-A9324BDD31C5}" dt="2023-10-25T07:20:01.394" v="3179" actId="478"/>
          <ac:picMkLst>
            <pc:docMk/>
            <pc:sldMk cId="3403331246" sldId="344"/>
            <ac:picMk id="7" creationId="{AF893852-6231-F79E-85F7-879384695819}"/>
          </ac:picMkLst>
        </pc:picChg>
        <pc:picChg chg="add mod">
          <ac:chgData name="Blake Orr" userId="772731ff-c7ff-406d-983c-d32490434fb6" providerId="ADAL" clId="{3A2C4881-3E7F-451E-A584-A9324BDD31C5}" dt="2023-10-25T07:22:35.256" v="3233" actId="14100"/>
          <ac:picMkLst>
            <pc:docMk/>
            <pc:sldMk cId="3403331246" sldId="344"/>
            <ac:picMk id="9" creationId="{4B487FE6-8A06-970E-8DE8-EB7FA25772FA}"/>
          </ac:picMkLst>
        </pc:picChg>
        <pc:picChg chg="add del mod">
          <ac:chgData name="Blake Orr" userId="772731ff-c7ff-406d-983c-d32490434fb6" providerId="ADAL" clId="{3A2C4881-3E7F-451E-A584-A9324BDD31C5}" dt="2023-10-25T07:22:27.265" v="3229" actId="478"/>
          <ac:picMkLst>
            <pc:docMk/>
            <pc:sldMk cId="3403331246" sldId="344"/>
            <ac:picMk id="11" creationId="{DA5E6F85-F337-0AC3-B4A7-A0E93D970C4E}"/>
          </ac:picMkLst>
        </pc:picChg>
      </pc:sldChg>
      <pc:sldChg chg="addSp delSp modSp add mod ord modAnim">
        <pc:chgData name="Blake Orr" userId="772731ff-c7ff-406d-983c-d32490434fb6" providerId="ADAL" clId="{3A2C4881-3E7F-451E-A584-A9324BDD31C5}" dt="2023-10-25T08:14:12.456" v="5685" actId="20577"/>
        <pc:sldMkLst>
          <pc:docMk/>
          <pc:sldMk cId="3641123954" sldId="345"/>
        </pc:sldMkLst>
        <pc:spChg chg="mod">
          <ac:chgData name="Blake Orr" userId="772731ff-c7ff-406d-983c-d32490434fb6" providerId="ADAL" clId="{3A2C4881-3E7F-451E-A584-A9324BDD31C5}" dt="2023-10-25T08:14:12.456" v="5685" actId="20577"/>
          <ac:spMkLst>
            <pc:docMk/>
            <pc:sldMk cId="3641123954" sldId="345"/>
            <ac:spMk id="2" creationId="{8638A51C-BE95-0899-61FE-D18679F9A550}"/>
          </ac:spMkLst>
        </pc:spChg>
        <pc:picChg chg="add mod">
          <ac:chgData name="Blake Orr" userId="772731ff-c7ff-406d-983c-d32490434fb6" providerId="ADAL" clId="{3A2C4881-3E7F-451E-A584-A9324BDD31C5}" dt="2023-10-25T07:58:43.658" v="5497" actId="1076"/>
          <ac:picMkLst>
            <pc:docMk/>
            <pc:sldMk cId="3641123954" sldId="345"/>
            <ac:picMk id="4" creationId="{1B6AFCD9-9196-6BF2-04C1-395619C96B77}"/>
          </ac:picMkLst>
        </pc:picChg>
        <pc:picChg chg="del">
          <ac:chgData name="Blake Orr" userId="772731ff-c7ff-406d-983c-d32490434fb6" providerId="ADAL" clId="{3A2C4881-3E7F-451E-A584-A9324BDD31C5}" dt="2023-10-25T07:22:03.158" v="3200" actId="478"/>
          <ac:picMkLst>
            <pc:docMk/>
            <pc:sldMk cId="3641123954" sldId="345"/>
            <ac:picMk id="9" creationId="{4B487FE6-8A06-970E-8DE8-EB7FA25772FA}"/>
          </ac:picMkLst>
        </pc:picChg>
        <pc:picChg chg="mod">
          <ac:chgData name="Blake Orr" userId="772731ff-c7ff-406d-983c-d32490434fb6" providerId="ADAL" clId="{3A2C4881-3E7F-451E-A584-A9324BDD31C5}" dt="2023-10-25T07:57:43.429" v="5494" actId="1076"/>
          <ac:picMkLst>
            <pc:docMk/>
            <pc:sldMk cId="3641123954" sldId="345"/>
            <ac:picMk id="11" creationId="{DA5E6F85-F337-0AC3-B4A7-A0E93D970C4E}"/>
          </ac:picMkLst>
        </pc:picChg>
      </pc:sldChg>
      <pc:sldChg chg="addSp modSp new mod">
        <pc:chgData name="Blake Orr" userId="772731ff-c7ff-406d-983c-d32490434fb6" providerId="ADAL" clId="{3A2C4881-3E7F-451E-A584-A9324BDD31C5}" dt="2023-10-25T07:29:53.577" v="3907" actId="20577"/>
        <pc:sldMkLst>
          <pc:docMk/>
          <pc:sldMk cId="1139158392" sldId="346"/>
        </pc:sldMkLst>
        <pc:spChg chg="mod">
          <ac:chgData name="Blake Orr" userId="772731ff-c7ff-406d-983c-d32490434fb6" providerId="ADAL" clId="{3A2C4881-3E7F-451E-A584-A9324BDD31C5}" dt="2023-10-25T07:23:26.971" v="3272" actId="20577"/>
          <ac:spMkLst>
            <pc:docMk/>
            <pc:sldMk cId="1139158392" sldId="346"/>
            <ac:spMk id="2" creationId="{E4BE977B-3486-E94A-2985-94812056C4F8}"/>
          </ac:spMkLst>
        </pc:spChg>
        <pc:spChg chg="mod">
          <ac:chgData name="Blake Orr" userId="772731ff-c7ff-406d-983c-d32490434fb6" providerId="ADAL" clId="{3A2C4881-3E7F-451E-A584-A9324BDD31C5}" dt="2023-10-25T07:29:53.577" v="3907" actId="20577"/>
          <ac:spMkLst>
            <pc:docMk/>
            <pc:sldMk cId="1139158392" sldId="346"/>
            <ac:spMk id="3" creationId="{73A989C0-3691-AC88-D135-303C6DB9B5E5}"/>
          </ac:spMkLst>
        </pc:spChg>
        <pc:picChg chg="add mod">
          <ac:chgData name="Blake Orr" userId="772731ff-c7ff-406d-983c-d32490434fb6" providerId="ADAL" clId="{3A2C4881-3E7F-451E-A584-A9324BDD31C5}" dt="2023-10-25T07:23:48.670" v="3274" actId="1076"/>
          <ac:picMkLst>
            <pc:docMk/>
            <pc:sldMk cId="1139158392" sldId="346"/>
            <ac:picMk id="5" creationId="{D9D5D052-4341-515C-7383-F5B66FB750B8}"/>
          </ac:picMkLst>
        </pc:picChg>
        <pc:picChg chg="add mod">
          <ac:chgData name="Blake Orr" userId="772731ff-c7ff-406d-983c-d32490434fb6" providerId="ADAL" clId="{3A2C4881-3E7F-451E-A584-A9324BDD31C5}" dt="2023-10-25T07:26:45.084" v="3543" actId="1076"/>
          <ac:picMkLst>
            <pc:docMk/>
            <pc:sldMk cId="1139158392" sldId="346"/>
            <ac:picMk id="7" creationId="{E676CB1B-6942-FD71-4750-3BC3A6E3D7BA}"/>
          </ac:picMkLst>
        </pc:picChg>
      </pc:sldChg>
      <pc:sldChg chg="addSp delSp modSp add mod">
        <pc:chgData name="Blake Orr" userId="772731ff-c7ff-406d-983c-d32490434fb6" providerId="ADAL" clId="{3A2C4881-3E7F-451E-A584-A9324BDD31C5}" dt="2023-10-25T07:35:32.364" v="4278" actId="14100"/>
        <pc:sldMkLst>
          <pc:docMk/>
          <pc:sldMk cId="1347679757" sldId="347"/>
        </pc:sldMkLst>
        <pc:spChg chg="mod">
          <ac:chgData name="Blake Orr" userId="772731ff-c7ff-406d-983c-d32490434fb6" providerId="ADAL" clId="{3A2C4881-3E7F-451E-A584-A9324BDD31C5}" dt="2023-10-25T07:35:32.364" v="4278" actId="14100"/>
          <ac:spMkLst>
            <pc:docMk/>
            <pc:sldMk cId="1347679757" sldId="347"/>
            <ac:spMk id="3" creationId="{73A989C0-3691-AC88-D135-303C6DB9B5E5}"/>
          </ac:spMkLst>
        </pc:spChg>
        <pc:picChg chg="del">
          <ac:chgData name="Blake Orr" userId="772731ff-c7ff-406d-983c-d32490434fb6" providerId="ADAL" clId="{3A2C4881-3E7F-451E-A584-A9324BDD31C5}" dt="2023-10-25T07:28:46.440" v="3801" actId="478"/>
          <ac:picMkLst>
            <pc:docMk/>
            <pc:sldMk cId="1347679757" sldId="347"/>
            <ac:picMk id="5" creationId="{D9D5D052-4341-515C-7383-F5B66FB750B8}"/>
          </ac:picMkLst>
        </pc:picChg>
        <pc:picChg chg="add mod">
          <ac:chgData name="Blake Orr" userId="772731ff-c7ff-406d-983c-d32490434fb6" providerId="ADAL" clId="{3A2C4881-3E7F-451E-A584-A9324BDD31C5}" dt="2023-10-25T07:31:02.710" v="3913" actId="1076"/>
          <ac:picMkLst>
            <pc:docMk/>
            <pc:sldMk cId="1347679757" sldId="347"/>
            <ac:picMk id="6" creationId="{3ABB593C-57ED-143C-947E-067664CB6DAC}"/>
          </ac:picMkLst>
        </pc:picChg>
        <pc:picChg chg="del">
          <ac:chgData name="Blake Orr" userId="772731ff-c7ff-406d-983c-d32490434fb6" providerId="ADAL" clId="{3A2C4881-3E7F-451E-A584-A9324BDD31C5}" dt="2023-10-25T07:28:45.021" v="3800" actId="478"/>
          <ac:picMkLst>
            <pc:docMk/>
            <pc:sldMk cId="1347679757" sldId="347"/>
            <ac:picMk id="7" creationId="{E676CB1B-6942-FD71-4750-3BC3A6E3D7BA}"/>
          </ac:picMkLst>
        </pc:picChg>
      </pc:sldChg>
      <pc:sldChg chg="addSp modSp new mod">
        <pc:chgData name="Blake Orr" userId="772731ff-c7ff-406d-983c-d32490434fb6" providerId="ADAL" clId="{3A2C4881-3E7F-451E-A584-A9324BDD31C5}" dt="2023-10-25T08:16:29.610" v="5749" actId="1076"/>
        <pc:sldMkLst>
          <pc:docMk/>
          <pc:sldMk cId="1318011493" sldId="348"/>
        </pc:sldMkLst>
        <pc:spChg chg="mod">
          <ac:chgData name="Blake Orr" userId="772731ff-c7ff-406d-983c-d32490434fb6" providerId="ADAL" clId="{3A2C4881-3E7F-451E-A584-A9324BDD31C5}" dt="2023-10-25T08:16:00.320" v="5738" actId="1076"/>
          <ac:spMkLst>
            <pc:docMk/>
            <pc:sldMk cId="1318011493" sldId="348"/>
            <ac:spMk id="2" creationId="{F7605D22-1AD9-7CF5-3FF5-94C44501FD8B}"/>
          </ac:spMkLst>
        </pc:spChg>
        <pc:spChg chg="mod">
          <ac:chgData name="Blake Orr" userId="772731ff-c7ff-406d-983c-d32490434fb6" providerId="ADAL" clId="{3A2C4881-3E7F-451E-A584-A9324BDD31C5}" dt="2023-10-25T08:16:08.660" v="5745" actId="27636"/>
          <ac:spMkLst>
            <pc:docMk/>
            <pc:sldMk cId="1318011493" sldId="348"/>
            <ac:spMk id="3" creationId="{6073231C-0C55-AE71-2A6F-BB54B986D96A}"/>
          </ac:spMkLst>
        </pc:spChg>
        <pc:picChg chg="add mod">
          <ac:chgData name="Blake Orr" userId="772731ff-c7ff-406d-983c-d32490434fb6" providerId="ADAL" clId="{3A2C4881-3E7F-451E-A584-A9324BDD31C5}" dt="2023-10-25T08:16:29.610" v="5749" actId="1076"/>
          <ac:picMkLst>
            <pc:docMk/>
            <pc:sldMk cId="1318011493" sldId="348"/>
            <ac:picMk id="5" creationId="{82142CC8-4166-4CFE-0B3D-A54457C8D00C}"/>
          </ac:picMkLst>
        </pc:picChg>
        <pc:picChg chg="add mod">
          <ac:chgData name="Blake Orr" userId="772731ff-c7ff-406d-983c-d32490434fb6" providerId="ADAL" clId="{3A2C4881-3E7F-451E-A584-A9324BDD31C5}" dt="2023-10-25T08:16:13.234" v="5746" actId="1076"/>
          <ac:picMkLst>
            <pc:docMk/>
            <pc:sldMk cId="1318011493" sldId="348"/>
            <ac:picMk id="6" creationId="{CCA01774-B987-1FA2-CF8F-3F6FB8B5A95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A58761-EF7C-472C-9803-9F24A57F53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9DDA83C9-11DE-4270-BDCA-7FAB7A2CBD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58C68A-5D45-49AC-8B4C-B0596FA438AC}" type="datetimeFigureOut">
              <a:rPr lang="en-AU" smtClean="0"/>
              <a:t>25/10/2023</a:t>
            </a:fld>
            <a:endParaRPr lang="en-AU"/>
          </a:p>
        </p:txBody>
      </p:sp>
      <p:sp>
        <p:nvSpPr>
          <p:cNvPr id="4" name="Footer Placeholder 3">
            <a:extLst>
              <a:ext uri="{FF2B5EF4-FFF2-40B4-BE49-F238E27FC236}">
                <a16:creationId xmlns:a16="http://schemas.microsoft.com/office/drawing/2014/main" id="{D7D1E14F-C450-4B86-9DFE-E831844056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995440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33353-263F-4013-ACE3-B57502FB700B}" type="datetimeFigureOut">
              <a:rPr lang="en-AU" smtClean="0"/>
              <a:t>25/10/2023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C835E-BA6A-4B7C-BDFC-EC84F356D5B9}" type="slidenum">
              <a:rPr lang="en-AU" smtClean="0"/>
              <a:t>‹#›</a:t>
            </a:fld>
            <a:endParaRPr lang="en-AU"/>
          </a:p>
        </p:txBody>
      </p:sp>
    </p:spTree>
    <p:extLst>
      <p:ext uri="{BB962C8B-B14F-4D97-AF65-F5344CB8AC3E}">
        <p14:creationId xmlns:p14="http://schemas.microsoft.com/office/powerpoint/2010/main" val="3393226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Fiona talking points: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latin typeface="+mn-lt"/>
                <a:ea typeface="+mn-ea"/>
                <a:cs typeface="+mn-cs"/>
              </a:rPr>
              <a:t>ARPANSA is the Australian Government’s primary authority on radiation protection and nuclear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latin typeface="+mn-lt"/>
                <a:ea typeface="+mn-ea"/>
                <a:cs typeface="+mn-cs"/>
              </a:rPr>
              <a:t>ARPANSA is the independent regulator of Commonwealth entities the us or produce radiation.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latin typeface="+mn-lt"/>
                <a:ea typeface="+mn-ea"/>
                <a:cs typeface="+mn-cs"/>
              </a:rPr>
              <a:t>ARPANSA is a Health advisor. We build and maintain expertise in measurement of radiation and assessment of health impacts, including the assessment of risks and responses to radiation incidents. We provide high quality advice to the government and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latin typeface="+mn-lt"/>
              <a:ea typeface="+mn-ea"/>
              <a:cs typeface="+mn-cs"/>
            </a:endParaRPr>
          </a:p>
          <a:p>
            <a:pPr>
              <a:lnSpc>
                <a:spcPts val="5400"/>
              </a:lnSpc>
            </a:pPr>
            <a:r>
              <a:rPr lang="en-AU" sz="1200" kern="1200" dirty="0">
                <a:solidFill>
                  <a:schemeClr val="tx1"/>
                </a:solidFill>
                <a:latin typeface="+mn-lt"/>
                <a:ea typeface="+mn-ea"/>
                <a:cs typeface="+mn-cs"/>
              </a:rPr>
              <a:t>ARPANSA is a service provider. We offer high quality services for the purpose of protection against the harmful effects of radiation.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9150E-6968-4408-B8A2-28FCCDBDB0E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88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Fiona talking points:</a:t>
            </a:r>
          </a:p>
          <a:p>
            <a:r>
              <a:rPr lang="en-AU" dirty="0"/>
              <a:t>The Australian Regulatory Framework is complex. There are 9 jurisdictions as show in this slide, all of which have their own radiation protection act and regulations. The State And Territories regulators regulate the use of radiation in areas such as industry and research for example mining and medical facilities. ARPANSA is the commonwealth regulator. And one of the remits of our CEO is to promote national uniformity across the 9 jurisdictions. </a:t>
            </a:r>
          </a:p>
          <a:p>
            <a:endParaRPr lang="en-AU" dirty="0"/>
          </a:p>
          <a:p>
            <a:r>
              <a:rPr lang="en-AU" dirty="0"/>
              <a:t>CLAUSE: </a:t>
            </a:r>
          </a:p>
          <a:p>
            <a:r>
              <a:rPr lang="en-AU" dirty="0"/>
              <a:t>This is where I also need to make sure you are aware that the WA regulators – The radiological council of Western Australia have this incident still under investigation with no reports provided yet. I will not comment on any West Australian regulatory matters – but I will tell the story of the overarching Incident – Response and Recovery. We all hope the WA reports are published in the not to distant future.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F5E4A-E024-4233-B72C-F18C87BB7B2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1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Fiona talking points:</a:t>
            </a:r>
          </a:p>
          <a:p>
            <a:pPr algn="l" fontAlgn="base"/>
            <a:endParaRPr lang="en-AU" b="0" i="0" dirty="0">
              <a:solidFill>
                <a:srgbClr val="000000"/>
              </a:solidFill>
              <a:effectLst/>
              <a:latin typeface="RT Basis"/>
            </a:endParaRPr>
          </a:p>
          <a:p>
            <a:pPr algn="l" fontAlgn="base"/>
            <a:r>
              <a:rPr lang="en-AU" b="0" i="0" dirty="0">
                <a:solidFill>
                  <a:srgbClr val="000000"/>
                </a:solidFill>
                <a:effectLst/>
                <a:latin typeface="RT Basis"/>
              </a:rPr>
              <a:t>Located about 110 kilometres north-west of Newman in Western Australia, (</a:t>
            </a:r>
            <a:r>
              <a:rPr lang="en-AU" b="0" i="0" dirty="0" err="1">
                <a:solidFill>
                  <a:srgbClr val="000000"/>
                </a:solidFill>
                <a:effectLst/>
                <a:latin typeface="RT Basis"/>
              </a:rPr>
              <a:t>Goodeye</a:t>
            </a:r>
            <a:r>
              <a:rPr lang="en-AU" b="0" i="0" dirty="0">
                <a:solidFill>
                  <a:srgbClr val="000000"/>
                </a:solidFill>
                <a:effectLst/>
                <a:latin typeface="RT Basis"/>
              </a:rPr>
              <a:t> </a:t>
            </a:r>
            <a:r>
              <a:rPr lang="en-AU" b="0" i="0" dirty="0" err="1">
                <a:solidFill>
                  <a:srgbClr val="000000"/>
                </a:solidFill>
                <a:effectLst/>
                <a:latin typeface="RT Basis"/>
              </a:rPr>
              <a:t>Darri</a:t>
            </a:r>
            <a:r>
              <a:rPr lang="en-AU" b="0" i="0" dirty="0">
                <a:solidFill>
                  <a:srgbClr val="000000"/>
                </a:solidFill>
                <a:effectLst/>
                <a:latin typeface="RT Basis"/>
              </a:rPr>
              <a:t>) </a:t>
            </a:r>
            <a:r>
              <a:rPr lang="en-AU" b="0" i="0" dirty="0" err="1">
                <a:solidFill>
                  <a:srgbClr val="000000"/>
                </a:solidFill>
                <a:effectLst/>
                <a:latin typeface="RT Basis"/>
              </a:rPr>
              <a:t>Gudai-Darri</a:t>
            </a:r>
            <a:r>
              <a:rPr lang="en-AU" b="0" i="0" dirty="0">
                <a:solidFill>
                  <a:srgbClr val="000000"/>
                </a:solidFill>
                <a:effectLst/>
                <a:latin typeface="RT Basis"/>
              </a:rPr>
              <a:t> is a remote mine site nestled in the heart of the beautiful Pilbara region. Its main purpose is to mine Iron Ore – and is one of the newest mine sites, utilizing the most sophisticated technologies for Rio Tinto.  </a:t>
            </a:r>
          </a:p>
          <a:p>
            <a:pPr algn="l" fontAlgn="base"/>
            <a:endParaRPr lang="en-AU" b="0" i="0" dirty="0">
              <a:solidFill>
                <a:srgbClr val="000000"/>
              </a:solidFill>
              <a:effectLst/>
              <a:latin typeface="RT Basis"/>
            </a:endParaRPr>
          </a:p>
          <a:p>
            <a:pPr algn="l" fontAlgn="base"/>
            <a:r>
              <a:rPr lang="en-AU" b="0" i="0" dirty="0">
                <a:solidFill>
                  <a:srgbClr val="000000"/>
                </a:solidFill>
                <a:effectLst/>
                <a:latin typeface="RT Basis"/>
              </a:rPr>
              <a:t>There is significant distance between Perth and this Minesite and it really sets the scene for the mammoth search task ahead.</a:t>
            </a:r>
          </a:p>
          <a:p>
            <a:pPr algn="l" fontAlgn="base"/>
            <a:endParaRPr lang="en-AU" b="0" i="0" dirty="0">
              <a:solidFill>
                <a:srgbClr val="000000"/>
              </a:solidFill>
              <a:effectLst/>
              <a:latin typeface="RT Basis"/>
            </a:endParaRPr>
          </a:p>
          <a:p>
            <a:pPr algn="l" fontAlgn="base"/>
            <a:r>
              <a:rPr lang="en-AU" b="0" i="0" dirty="0">
                <a:solidFill>
                  <a:srgbClr val="000000"/>
                </a:solidFill>
                <a:effectLst/>
                <a:latin typeface="RT Basis"/>
              </a:rPr>
              <a:t>So we are understanding we are covering 1/3 of the country to find something the size of a button battery.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F5E4A-E024-4233-B72C-F18C87BB7B2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66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Fiona talking points:</a:t>
            </a:r>
          </a:p>
          <a:p>
            <a:endParaRPr lang="en-AU" b="0" i="0" dirty="0">
              <a:effectLst/>
              <a:latin typeface="Lato" panose="020F0502020204030203" pitchFamily="34" charset="0"/>
            </a:endParaRPr>
          </a:p>
          <a:p>
            <a:r>
              <a:rPr lang="en-AU" b="0" i="0" dirty="0">
                <a:effectLst/>
                <a:latin typeface="Lato" panose="020F0502020204030203" pitchFamily="34" charset="0"/>
              </a:rPr>
              <a:t>A 19.9 </a:t>
            </a:r>
            <a:r>
              <a:rPr lang="en-AU" b="0" i="0" dirty="0" err="1">
                <a:effectLst/>
                <a:latin typeface="Lato" panose="020F0502020204030203" pitchFamily="34" charset="0"/>
              </a:rPr>
              <a:t>Gigabequerel</a:t>
            </a:r>
            <a:r>
              <a:rPr lang="en-AU" b="0" i="0" dirty="0">
                <a:effectLst/>
                <a:latin typeface="Lato" panose="020F0502020204030203" pitchFamily="34" charset="0"/>
              </a:rPr>
              <a:t> (</a:t>
            </a:r>
            <a:r>
              <a:rPr lang="en-AU" b="0" i="0" dirty="0" err="1">
                <a:effectLst/>
                <a:latin typeface="Lato" panose="020F0502020204030203" pitchFamily="34" charset="0"/>
              </a:rPr>
              <a:t>GBq</a:t>
            </a:r>
            <a:r>
              <a:rPr lang="en-AU" b="0" i="0" dirty="0">
                <a:effectLst/>
                <a:latin typeface="Lato" panose="020F0502020204030203" pitchFamily="34" charset="0"/>
              </a:rPr>
              <a:t>) industrial radiation source in a level gauge similar to this one in the image. </a:t>
            </a:r>
          </a:p>
          <a:p>
            <a:endParaRPr lang="en-AU" b="0" i="0" dirty="0">
              <a:effectLst/>
              <a:latin typeface="Lato" panose="020F0502020204030203" pitchFamily="34" charset="0"/>
            </a:endParaRPr>
          </a:p>
          <a:p>
            <a:r>
              <a:rPr lang="en-AU" b="0" i="0" dirty="0">
                <a:effectLst/>
                <a:latin typeface="Lato" panose="020F0502020204030203" pitchFamily="34" charset="0"/>
              </a:rPr>
              <a:t>The ceramic radioactive material was inside a metal capsule which is 6 mm diameter and 8 mm long. </a:t>
            </a:r>
          </a:p>
          <a:p>
            <a:endParaRPr lang="en-AU" b="0" i="0" dirty="0">
              <a:solidFill>
                <a:srgbClr val="2A2A2A"/>
              </a:solidFill>
              <a:effectLst/>
              <a:latin typeface="georgia" panose="02040502050405020303" pitchFamily="18" charset="0"/>
            </a:endParaRPr>
          </a:p>
          <a:p>
            <a:r>
              <a:rPr lang="en-AU" b="0" i="0" dirty="0">
                <a:solidFill>
                  <a:srgbClr val="2A2A2A"/>
                </a:solidFill>
                <a:effectLst/>
                <a:latin typeface="georgia" panose="02040502050405020303" pitchFamily="18" charset="0"/>
              </a:rPr>
              <a:t>Cesium-137, the radioactive material inside the capsule, is used for, among other things, detecting the flow of liquid through pipes and determining the thickness of materials like sheets of metal</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effectLst/>
                <a:latin typeface="Lato" panose="020F0502020204030203" pitchFamily="34" charset="0"/>
              </a:rPr>
              <a:t>The strength of the radiation could cause harm if someone was to pick it up and leave it in a pocket or in close proximity to themselves for long periods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effectLst/>
                <a:latin typeface="Lato" panose="020F0502020204030203" pitchFamily="34" charset="0"/>
              </a:rPr>
              <a:t>But if it was somewhere on the highway driving past it at 110kms/hr wouldn’t have any significant dose received at all by any passer by.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F5E4A-E024-4233-B72C-F18C87BB7B2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17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Chennell talking points:</a:t>
            </a:r>
          </a:p>
          <a:p>
            <a:endParaRPr lang="en-AU" dirty="0"/>
          </a:p>
          <a:p>
            <a:pPr>
              <a:lnSpc>
                <a:spcPct val="110000"/>
              </a:lnSpc>
              <a:spcBef>
                <a:spcPts val="1200"/>
              </a:spcBef>
            </a:pPr>
            <a:r>
              <a:rPr lang="en-AU" dirty="0">
                <a:solidFill>
                  <a:schemeClr val="accent5"/>
                </a:solidFill>
              </a:rPr>
              <a:t>Found by Bravo Team 160 km from mine site</a:t>
            </a:r>
            <a:br>
              <a:rPr lang="en-AU" dirty="0">
                <a:solidFill>
                  <a:schemeClr val="accent5"/>
                </a:solidFill>
              </a:rPr>
            </a:br>
            <a:r>
              <a:rPr lang="en-AU" dirty="0">
                <a:solidFill>
                  <a:schemeClr val="accent5"/>
                </a:solidFill>
              </a:rPr>
              <a:t>2 m off the side of the road</a:t>
            </a:r>
          </a:p>
          <a:p>
            <a:pPr>
              <a:lnSpc>
                <a:spcPct val="110000"/>
              </a:lnSpc>
              <a:spcBef>
                <a:spcPts val="1200"/>
              </a:spcBef>
            </a:pPr>
            <a:r>
              <a:rPr lang="en-AU" dirty="0">
                <a:solidFill>
                  <a:schemeClr val="accent5"/>
                </a:solidFill>
              </a:rPr>
              <a:t>Verified by serial number </a:t>
            </a:r>
          </a:p>
          <a:p>
            <a:pPr>
              <a:lnSpc>
                <a:spcPct val="110000"/>
              </a:lnSpc>
              <a:spcBef>
                <a:spcPts val="1200"/>
              </a:spcBef>
            </a:pPr>
            <a:r>
              <a:rPr lang="en-AU" dirty="0">
                <a:solidFill>
                  <a:schemeClr val="accent5"/>
                </a:solidFill>
              </a:rPr>
              <a:t>Capsule intact - no leakage of radiological material the ground was monitored after the capsule was removed and placed in its shielding. </a:t>
            </a:r>
          </a:p>
          <a:p>
            <a:pPr>
              <a:lnSpc>
                <a:spcPct val="110000"/>
              </a:lnSpc>
              <a:spcBef>
                <a:spcPts val="1200"/>
              </a:spcBef>
            </a:pPr>
            <a:r>
              <a:rPr lang="en-AU" dirty="0">
                <a:solidFill>
                  <a:schemeClr val="accent5"/>
                </a:solidFill>
              </a:rPr>
              <a:t>Source returned to Perth in convoy </a:t>
            </a:r>
          </a:p>
          <a:p>
            <a:pPr>
              <a:lnSpc>
                <a:spcPct val="110000"/>
              </a:lnSpc>
              <a:spcBef>
                <a:spcPts val="1200"/>
              </a:spcBef>
            </a:pPr>
            <a:r>
              <a:rPr lang="en-AU" dirty="0">
                <a:solidFill>
                  <a:schemeClr val="accent5"/>
                </a:solidFill>
              </a:rPr>
              <a:t>Here the considerations to transporting it were now front of mind </a:t>
            </a:r>
          </a:p>
          <a:p>
            <a:pPr>
              <a:lnSpc>
                <a:spcPct val="110000"/>
              </a:lnSpc>
              <a:spcBef>
                <a:spcPts val="1200"/>
              </a:spcBef>
            </a:pPr>
            <a:r>
              <a:rPr lang="en-AU" dirty="0">
                <a:solidFill>
                  <a:schemeClr val="accent5"/>
                </a:solidFill>
              </a:rPr>
              <a:t>Understanding it’s not an emergency anymore and everyone was working through what the requirements are and what made everyone comfortable. </a:t>
            </a:r>
            <a:r>
              <a:rPr lang="en-AU" dirty="0" err="1">
                <a:solidFill>
                  <a:schemeClr val="accent5"/>
                </a:solidFill>
              </a:rPr>
              <a:t>Eg</a:t>
            </a:r>
            <a:r>
              <a:rPr lang="en-AU" dirty="0">
                <a:solidFill>
                  <a:schemeClr val="accent5"/>
                </a:solidFill>
              </a:rPr>
              <a:t> </a:t>
            </a:r>
            <a:r>
              <a:rPr lang="en-AU" dirty="0" err="1">
                <a:solidFill>
                  <a:schemeClr val="accent5"/>
                </a:solidFill>
              </a:rPr>
              <a:t>Plaquareds</a:t>
            </a:r>
            <a:r>
              <a:rPr lang="en-AU" dirty="0">
                <a:solidFill>
                  <a:schemeClr val="accent5"/>
                </a:solidFill>
              </a:rPr>
              <a:t> on the vehicles, lights and sirens vs no sirens… completing the recovery plan and bringing the source back to a safe place… </a:t>
            </a:r>
          </a:p>
          <a:p>
            <a:endParaRPr lang="en-AU" dirty="0"/>
          </a:p>
        </p:txBody>
      </p:sp>
      <p:sp>
        <p:nvSpPr>
          <p:cNvPr id="4" name="Slide Number Placeholder 3"/>
          <p:cNvSpPr>
            <a:spLocks noGrp="1"/>
          </p:cNvSpPr>
          <p:nvPr>
            <p:ph type="sldNum" sz="quarter" idx="5"/>
          </p:nvPr>
        </p:nvSpPr>
        <p:spPr/>
        <p:txBody>
          <a:bodyPr/>
          <a:lstStyle/>
          <a:p>
            <a:fld id="{B8A9150E-6968-4408-B8A2-28FCCDBDB0E0}" type="slidenum">
              <a:rPr lang="en-AU" smtClean="0"/>
              <a:t>13</a:t>
            </a:fld>
            <a:endParaRPr lang="en-AU"/>
          </a:p>
        </p:txBody>
      </p:sp>
    </p:spTree>
    <p:extLst>
      <p:ext uri="{BB962C8B-B14F-4D97-AF65-F5344CB8AC3E}">
        <p14:creationId xmlns:p14="http://schemas.microsoft.com/office/powerpoint/2010/main" val="141743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dirty="0">
                <a:effectLst/>
              </a:rPr>
              <a:t>Chennell talking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effectLst/>
              </a:rPr>
              <a:t>Darryl Ray the IC stated “I am incredibly proud of the thorough work done to comb a massive area spanning from the outback to main roads of Perth. This capsule was not found by luck, it is thanks to the detailed plans and perseverance of all those involved.”</a:t>
            </a:r>
            <a:endParaRPr lang="en-AU" sz="1200" dirty="0"/>
          </a:p>
          <a:p>
            <a:endParaRPr lang="en-AU" dirty="0"/>
          </a:p>
          <a:p>
            <a:r>
              <a:rPr lang="en-AU" dirty="0"/>
              <a:t>We spent the Tuesday planning – preparing and organising the logistical aspects of the trip – Then the teams deployed. Bravo team actually had their flight cancelled on the 31</a:t>
            </a:r>
            <a:r>
              <a:rPr lang="en-AU" baseline="30000" dirty="0"/>
              <a:t>st</a:t>
            </a:r>
            <a:r>
              <a:rPr lang="en-AU" dirty="0"/>
              <a:t> so they didn’t get to fly up to Newman until early on the 1</a:t>
            </a:r>
            <a:r>
              <a:rPr lang="en-AU" baseline="30000" dirty="0"/>
              <a:t>st</a:t>
            </a:r>
            <a:r>
              <a:rPr lang="en-AU" baseline="0" dirty="0"/>
              <a:t> . </a:t>
            </a:r>
          </a:p>
          <a:p>
            <a:endParaRPr lang="en-AU" baseline="0" dirty="0"/>
          </a:p>
          <a:p>
            <a:r>
              <a:rPr lang="en-AU" baseline="0" dirty="0"/>
              <a:t>When we were all being briefed we all wanted to be team bravo – because we all thought the capsule would be at the beginning of the drive. </a:t>
            </a:r>
          </a:p>
          <a:p>
            <a:endParaRPr lang="en-AU" baseline="0" dirty="0"/>
          </a:p>
          <a:p>
            <a:r>
              <a:rPr lang="en-AU" baseline="0" dirty="0"/>
              <a:t>The elation we felt when we found it – of course there was no phone or radio coverage in the area – they had to drive 10mins for satellite phone coverage to communicate with us! </a:t>
            </a:r>
          </a:p>
          <a:p>
            <a:endParaRPr lang="en-AU" baseline="0" dirty="0"/>
          </a:p>
          <a:p>
            <a:r>
              <a:rPr lang="en-AU" baseline="0" dirty="0"/>
              <a:t>Once it was found – It took 2hours for the lead shielding (with Defence) to make it to the site to render it safe in the shielding. We also had to wait for the capsule ID to be verified… As soon as it was verified – the Fire Commissioner announced via press conference it was found! </a:t>
            </a:r>
          </a:p>
        </p:txBody>
      </p:sp>
      <p:sp>
        <p:nvSpPr>
          <p:cNvPr id="4" name="Slide Number Placeholder 3"/>
          <p:cNvSpPr>
            <a:spLocks noGrp="1"/>
          </p:cNvSpPr>
          <p:nvPr>
            <p:ph type="sldNum" sz="quarter" idx="5"/>
          </p:nvPr>
        </p:nvSpPr>
        <p:spPr/>
        <p:txBody>
          <a:bodyPr/>
          <a:lstStyle/>
          <a:p>
            <a:fld id="{B8A9150E-6968-4408-B8A2-28FCCDBDB0E0}" type="slidenum">
              <a:rPr lang="en-AU" smtClean="0"/>
              <a:t>14</a:t>
            </a:fld>
            <a:endParaRPr lang="en-AU"/>
          </a:p>
        </p:txBody>
      </p:sp>
    </p:spTree>
    <p:extLst>
      <p:ext uri="{BB962C8B-B14F-4D97-AF65-F5344CB8AC3E}">
        <p14:creationId xmlns:p14="http://schemas.microsoft.com/office/powerpoint/2010/main" val="3426792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2"/>
          <p:cNvSpPr>
            <a:spLocks noGrp="1"/>
          </p:cNvSpPr>
          <p:nvPr>
            <p:ph type="body" sz="quarter" idx="10" hasCustomPrompt="1"/>
          </p:nvPr>
        </p:nvSpPr>
        <p:spPr>
          <a:xfrm>
            <a:off x="827903" y="2998701"/>
            <a:ext cx="10536194" cy="1383829"/>
          </a:xfrm>
        </p:spPr>
        <p:txBody>
          <a:bodyPr>
            <a:noAutofit/>
          </a:bodyPr>
          <a:lstStyle>
            <a:lvl1pPr marL="0" indent="0" algn="ctr">
              <a:buNone/>
              <a:defRPr sz="8800" b="1">
                <a:solidFill>
                  <a:schemeClr val="bg1"/>
                </a:solidFill>
              </a:defRPr>
            </a:lvl1pPr>
          </a:lstStyle>
          <a:p>
            <a:pPr lvl="0"/>
            <a:r>
              <a:rPr lang="en-AU" dirty="0"/>
              <a:t>Title</a:t>
            </a:r>
          </a:p>
        </p:txBody>
      </p:sp>
      <p:sp>
        <p:nvSpPr>
          <p:cNvPr id="11" name="Text Placeholder 4"/>
          <p:cNvSpPr>
            <a:spLocks noGrp="1"/>
          </p:cNvSpPr>
          <p:nvPr>
            <p:ph type="body" sz="quarter" idx="11" hasCustomPrompt="1"/>
          </p:nvPr>
        </p:nvSpPr>
        <p:spPr>
          <a:xfrm>
            <a:off x="827902" y="4310812"/>
            <a:ext cx="10536195" cy="994356"/>
          </a:xfrm>
        </p:spPr>
        <p:txBody>
          <a:bodyPr>
            <a:normAutofit/>
          </a:bodyPr>
          <a:lstStyle>
            <a:lvl1pPr marL="0" indent="0" algn="ctr">
              <a:buNone/>
              <a:defRPr sz="5400" b="1">
                <a:solidFill>
                  <a:schemeClr val="bg1"/>
                </a:solidFill>
              </a:defRPr>
            </a:lvl1pPr>
          </a:lstStyle>
          <a:p>
            <a:pPr lvl="0"/>
            <a:r>
              <a:rPr lang="en-AU" dirty="0"/>
              <a:t>Subtitle</a:t>
            </a:r>
          </a:p>
        </p:txBody>
      </p:sp>
    </p:spTree>
    <p:extLst>
      <p:ext uri="{BB962C8B-B14F-4D97-AF65-F5344CB8AC3E}">
        <p14:creationId xmlns:p14="http://schemas.microsoft.com/office/powerpoint/2010/main" val="3680876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520015" y="3540153"/>
            <a:ext cx="5771727" cy="908279"/>
          </a:xfrm>
        </p:spPr>
        <p:txBody>
          <a:bodyPr>
            <a:noAutofit/>
          </a:bodyPr>
          <a:lstStyle>
            <a:lvl1pPr marL="0" indent="0">
              <a:buFontTx/>
              <a:buNone/>
              <a:defRPr sz="6600" b="1" baseline="0">
                <a:solidFill>
                  <a:schemeClr val="bg1"/>
                </a:solidFill>
              </a:defRPr>
            </a:lvl1pPr>
            <a:lvl2pPr marL="457200" indent="0">
              <a:buFontTx/>
              <a:buNone/>
              <a:defRPr sz="6600"/>
            </a:lvl2pPr>
            <a:lvl3pPr marL="914400" indent="0">
              <a:buFontTx/>
              <a:buNone/>
              <a:defRPr sz="6600"/>
            </a:lvl3pPr>
            <a:lvl4pPr marL="1371600" indent="0">
              <a:buFontTx/>
              <a:buNone/>
              <a:defRPr sz="6600"/>
            </a:lvl4pPr>
            <a:lvl5pPr marL="1828800" indent="0">
              <a:buFontTx/>
              <a:buNone/>
              <a:defRPr sz="6600"/>
            </a:lvl5pPr>
          </a:lstStyle>
          <a:p>
            <a:pPr lvl="0"/>
            <a:r>
              <a:rPr lang="en-US" dirty="0"/>
              <a:t>Section title</a:t>
            </a:r>
          </a:p>
        </p:txBody>
      </p:sp>
      <p:sp>
        <p:nvSpPr>
          <p:cNvPr id="14" name="Text Placeholder 13"/>
          <p:cNvSpPr>
            <a:spLocks noGrp="1"/>
          </p:cNvSpPr>
          <p:nvPr>
            <p:ph type="body" sz="quarter" idx="11" hasCustomPrompt="1"/>
          </p:nvPr>
        </p:nvSpPr>
        <p:spPr>
          <a:xfrm>
            <a:off x="520015" y="4579636"/>
            <a:ext cx="5255870" cy="840861"/>
          </a:xfrm>
        </p:spPr>
        <p:txBody>
          <a:bodyPr>
            <a:noAutofit/>
          </a:bodyPr>
          <a:lstStyle>
            <a:lvl1pPr marL="0" indent="0">
              <a:buFontTx/>
              <a:buNone/>
              <a:defRPr sz="4400" b="1">
                <a:solidFill>
                  <a:schemeClr val="bg1"/>
                </a:solidFill>
              </a:defRPr>
            </a:lvl1pPr>
            <a:lvl2pPr marL="457200" indent="0">
              <a:buFontTx/>
              <a:buNone/>
              <a:defRPr sz="4400"/>
            </a:lvl2pPr>
            <a:lvl3pPr marL="914400" indent="0">
              <a:buFontTx/>
              <a:buNone/>
              <a:defRPr sz="4400"/>
            </a:lvl3pPr>
            <a:lvl4pPr marL="1371600" indent="0">
              <a:buFontTx/>
              <a:buNone/>
              <a:defRPr sz="4400"/>
            </a:lvl4pPr>
            <a:lvl5pPr marL="1828800" indent="0">
              <a:buFontTx/>
              <a:buNone/>
              <a:defRPr sz="4400"/>
            </a:lvl5pPr>
          </a:lstStyle>
          <a:p>
            <a:pPr lvl="0"/>
            <a:r>
              <a:rPr lang="en-US" dirty="0"/>
              <a:t>Subtitle</a:t>
            </a:r>
            <a:endParaRPr lang="en-AU" dirty="0"/>
          </a:p>
        </p:txBody>
      </p:sp>
    </p:spTree>
    <p:extLst>
      <p:ext uri="{BB962C8B-B14F-4D97-AF65-F5344CB8AC3E}">
        <p14:creationId xmlns:p14="http://schemas.microsoft.com/office/powerpoint/2010/main" val="156004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latin typeface="+mn-lt"/>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lnSpc>
                <a:spcPct val="110000"/>
              </a:lnSpc>
              <a:defRPr>
                <a:solidFill>
                  <a:schemeClr val="accent5"/>
                </a:solidFill>
              </a:defRPr>
            </a:lvl1pPr>
            <a:lvl2pPr>
              <a:lnSpc>
                <a:spcPct val="110000"/>
              </a:lnSpc>
              <a:defRPr>
                <a:solidFill>
                  <a:schemeClr val="accent5"/>
                </a:solidFill>
              </a:defRPr>
            </a:lvl2pPr>
            <a:lvl3pPr>
              <a:lnSpc>
                <a:spcPct val="110000"/>
              </a:lnSpc>
              <a:defRPr>
                <a:solidFill>
                  <a:schemeClr val="accent5"/>
                </a:solidFill>
              </a:defRPr>
            </a:lvl3pPr>
            <a:lvl4pPr>
              <a:lnSpc>
                <a:spcPct val="110000"/>
              </a:lnSpc>
              <a:defRPr>
                <a:solidFill>
                  <a:schemeClr val="accent5"/>
                </a:solidFill>
              </a:defRPr>
            </a:lvl4pPr>
            <a:lvl5pPr>
              <a:lnSpc>
                <a:spcPct val="110000"/>
              </a:lnSpc>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p:cNvSpPr>
            <a:spLocks noGrp="1"/>
          </p:cNvSpPr>
          <p:nvPr>
            <p:ph type="dt" sz="half" idx="10"/>
          </p:nvPr>
        </p:nvSpPr>
        <p:spPr/>
        <p:txBody>
          <a:bodyPr/>
          <a:lstStyle/>
          <a:p>
            <a:fld id="{408E7FB6-DED4-4742-AC2F-CA0FD76E6727}" type="datetimeFigureOut">
              <a:rPr lang="en-AU" smtClean="0"/>
              <a:t>25/10/2023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C4B4321-9BE1-4158-9F72-EEF051A9DC67}" type="slidenum">
              <a:rPr lang="en-AU" smtClean="0"/>
              <a:t>‹#›</a:t>
            </a:fld>
            <a:endParaRPr lang="en-AU"/>
          </a:p>
        </p:txBody>
      </p:sp>
    </p:spTree>
    <p:extLst>
      <p:ext uri="{BB962C8B-B14F-4D97-AF65-F5344CB8AC3E}">
        <p14:creationId xmlns:p14="http://schemas.microsoft.com/office/powerpoint/2010/main" val="2344640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latin typeface="+mn-lt"/>
              </a:defRPr>
            </a:lvl1pPr>
          </a:lstStyle>
          <a:p>
            <a:r>
              <a:rPr lang="en-US"/>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lvl1pPr>
              <a:lnSpc>
                <a:spcPct val="110000"/>
              </a:lnSpc>
              <a:defRPr>
                <a:solidFill>
                  <a:schemeClr val="accent5"/>
                </a:solidFill>
              </a:defRPr>
            </a:lvl1pPr>
            <a:lvl2pPr>
              <a:lnSpc>
                <a:spcPct val="110000"/>
              </a:lnSpc>
              <a:defRPr>
                <a:solidFill>
                  <a:schemeClr val="accent5"/>
                </a:solidFill>
              </a:defRPr>
            </a:lvl2pPr>
            <a:lvl3pPr>
              <a:lnSpc>
                <a:spcPct val="110000"/>
              </a:lnSpc>
              <a:defRPr>
                <a:solidFill>
                  <a:schemeClr val="accent5"/>
                </a:solidFill>
              </a:defRPr>
            </a:lvl3pPr>
            <a:lvl4pPr>
              <a:lnSpc>
                <a:spcPct val="110000"/>
              </a:lnSpc>
              <a:defRPr>
                <a:solidFill>
                  <a:schemeClr val="accent5"/>
                </a:solidFill>
              </a:defRPr>
            </a:lvl4pPr>
            <a:lvl5pPr>
              <a:lnSpc>
                <a:spcPct val="110000"/>
              </a:lnSpc>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p:cNvSpPr>
            <a:spLocks noGrp="1"/>
          </p:cNvSpPr>
          <p:nvPr>
            <p:ph type="dt" sz="half" idx="10"/>
          </p:nvPr>
        </p:nvSpPr>
        <p:spPr/>
        <p:txBody>
          <a:bodyPr/>
          <a:lstStyle/>
          <a:p>
            <a:fld id="{408E7FB6-DED4-4742-AC2F-CA0FD76E6727}" type="datetimeFigureOut">
              <a:rPr lang="en-AU" smtClean="0"/>
              <a:t>25/10/2023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C4B4321-9BE1-4158-9F72-EEF051A9DC67}" type="slidenum">
              <a:rPr lang="en-AU" smtClean="0"/>
              <a:t>‹#›</a:t>
            </a:fld>
            <a:endParaRPr lang="en-AU"/>
          </a:p>
        </p:txBody>
      </p:sp>
    </p:spTree>
    <p:extLst>
      <p:ext uri="{BB962C8B-B14F-4D97-AF65-F5344CB8AC3E}">
        <p14:creationId xmlns:p14="http://schemas.microsoft.com/office/powerpoint/2010/main" val="9227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Date Placeholder 2"/>
          <p:cNvSpPr>
            <a:spLocks noGrp="1"/>
          </p:cNvSpPr>
          <p:nvPr>
            <p:ph type="dt" sz="half" idx="10"/>
          </p:nvPr>
        </p:nvSpPr>
        <p:spPr/>
        <p:txBody>
          <a:bodyPr/>
          <a:lstStyle/>
          <a:p>
            <a:fld id="{408E7FB6-DED4-4742-AC2F-CA0FD76E6727}" type="datetimeFigureOut">
              <a:rPr lang="en-AU" smtClean="0"/>
              <a:t>25/10/2023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C4B4321-9BE1-4158-9F72-EEF051A9DC67}" type="slidenum">
              <a:rPr lang="en-AU" smtClean="0"/>
              <a:t>‹#›</a:t>
            </a:fld>
            <a:endParaRPr lang="en-AU"/>
          </a:p>
        </p:txBody>
      </p:sp>
    </p:spTree>
    <p:extLst>
      <p:ext uri="{BB962C8B-B14F-4D97-AF65-F5344CB8AC3E}">
        <p14:creationId xmlns:p14="http://schemas.microsoft.com/office/powerpoint/2010/main" val="220794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408E7FB6-DED4-4742-AC2F-CA0FD76E6727}" type="datetimeFigureOut">
              <a:rPr lang="en-AU" smtClean="0"/>
              <a:t>25/10/2023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C4B4321-9BE1-4158-9F72-EEF051A9DC67}" type="slidenum">
              <a:rPr lang="en-AU" smtClean="0"/>
              <a:t>‹#›</a:t>
            </a:fld>
            <a:endParaRPr lang="en-AU"/>
          </a:p>
        </p:txBody>
      </p:sp>
      <p:sp>
        <p:nvSpPr>
          <p:cNvPr id="15" name="Text Placeholder 5"/>
          <p:cNvSpPr>
            <a:spLocks noGrp="1"/>
          </p:cNvSpPr>
          <p:nvPr>
            <p:ph type="body" sz="quarter" idx="14" hasCustomPrompt="1"/>
          </p:nvPr>
        </p:nvSpPr>
        <p:spPr>
          <a:xfrm>
            <a:off x="838200" y="4156744"/>
            <a:ext cx="10515600" cy="740136"/>
          </a:xfrm>
        </p:spPr>
        <p:txBody>
          <a:bodyPr/>
          <a:lstStyle>
            <a:lvl1pPr marL="0" marR="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tx1"/>
                </a:solidFill>
              </a:defRPr>
            </a:lvl1pPr>
          </a:lstStyle>
          <a:p>
            <a:pPr>
              <a:lnSpc>
                <a:spcPct val="110000"/>
              </a:lnSpc>
            </a:pPr>
            <a:r>
              <a:rPr lang="en-AU" sz="3200" dirty="0"/>
              <a:t>Website:</a:t>
            </a:r>
            <a:r>
              <a:rPr lang="en-AU" sz="3200" baseline="0" dirty="0"/>
              <a:t> </a:t>
            </a:r>
            <a:r>
              <a:rPr lang="en-AU" sz="3200" b="1" baseline="0" dirty="0"/>
              <a:t>arpansa.gov.au</a:t>
            </a:r>
          </a:p>
        </p:txBody>
      </p:sp>
      <p:sp>
        <p:nvSpPr>
          <p:cNvPr id="16" name="Text Placeholder 5"/>
          <p:cNvSpPr>
            <a:spLocks noGrp="1"/>
          </p:cNvSpPr>
          <p:nvPr>
            <p:ph type="body" sz="quarter" idx="15" hasCustomPrompt="1"/>
          </p:nvPr>
        </p:nvSpPr>
        <p:spPr>
          <a:xfrm>
            <a:off x="838200" y="3376136"/>
            <a:ext cx="10515600" cy="731073"/>
          </a:xfrm>
        </p:spPr>
        <p:txBody>
          <a:bodyPr/>
          <a:lstStyle>
            <a:lvl1pPr marL="0" marR="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solidFill>
                  <a:schemeClr val="tx1"/>
                </a:solidFill>
              </a:defRPr>
            </a:lvl1pPr>
          </a:lstStyle>
          <a:p>
            <a:pPr>
              <a:lnSpc>
                <a:spcPct val="110000"/>
              </a:lnSpc>
            </a:pPr>
            <a:r>
              <a:rPr lang="en-AU" sz="3200" baseline="0" dirty="0"/>
              <a:t>Phone: </a:t>
            </a:r>
            <a:r>
              <a:rPr lang="en-AU" sz="3200" b="1" baseline="0" dirty="0"/>
              <a:t>00 0000 0000</a:t>
            </a:r>
            <a:endParaRPr lang="en-AU" sz="3200" b="1" dirty="0"/>
          </a:p>
        </p:txBody>
      </p:sp>
      <p:sp>
        <p:nvSpPr>
          <p:cNvPr id="17" name="Text Placeholder 5"/>
          <p:cNvSpPr>
            <a:spLocks noGrp="1"/>
          </p:cNvSpPr>
          <p:nvPr>
            <p:ph type="body" sz="quarter" idx="16" hasCustomPrompt="1"/>
          </p:nvPr>
        </p:nvSpPr>
        <p:spPr>
          <a:xfrm>
            <a:off x="838200" y="2570760"/>
            <a:ext cx="10515599" cy="755841"/>
          </a:xfrm>
        </p:spPr>
        <p:txBody>
          <a:bodyPr/>
          <a:lstStyle>
            <a:lvl1pPr marL="0" marR="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b="0" baseline="0">
                <a:solidFill>
                  <a:schemeClr val="tx1"/>
                </a:solidFill>
              </a:defRPr>
            </a:lvl1pPr>
          </a:lstStyle>
          <a:p>
            <a:pPr>
              <a:lnSpc>
                <a:spcPct val="110000"/>
              </a:lnSpc>
            </a:pPr>
            <a:r>
              <a:rPr lang="en-AU" sz="3200" dirty="0"/>
              <a:t>Email</a:t>
            </a:r>
            <a:r>
              <a:rPr lang="en-AU" sz="3200"/>
              <a:t>:</a:t>
            </a:r>
            <a:r>
              <a:rPr lang="en-AU" sz="3200" baseline="0"/>
              <a:t> </a:t>
            </a:r>
            <a:r>
              <a:rPr lang="en-AU" sz="3200" b="1" baseline="0"/>
              <a:t>xxxx@arpansa.gov.au</a:t>
            </a:r>
            <a:endParaRPr lang="en-AU" sz="3200" b="1" baseline="0" dirty="0"/>
          </a:p>
        </p:txBody>
      </p:sp>
      <p:sp>
        <p:nvSpPr>
          <p:cNvPr id="18" name="TextBox 17"/>
          <p:cNvSpPr txBox="1"/>
          <p:nvPr userDrawn="1"/>
        </p:nvSpPr>
        <p:spPr>
          <a:xfrm>
            <a:off x="838200" y="1269625"/>
            <a:ext cx="10515599" cy="769441"/>
          </a:xfrm>
          <a:prstGeom prst="rect">
            <a:avLst/>
          </a:prstGeom>
          <a:noFill/>
        </p:spPr>
        <p:txBody>
          <a:bodyPr wrap="square" rtlCol="0">
            <a:spAutoFit/>
          </a:bodyPr>
          <a:lstStyle/>
          <a:p>
            <a:pPr algn="ctr"/>
            <a:r>
              <a:rPr lang="en-US" sz="4400" b="1" kern="1200" dirty="0">
                <a:solidFill>
                  <a:schemeClr val="tx1"/>
                </a:solidFill>
                <a:latin typeface="+mn-lt"/>
                <a:ea typeface="+mj-ea"/>
                <a:cs typeface="+mj-cs"/>
              </a:rPr>
              <a:t>Thank you</a:t>
            </a:r>
            <a:endParaRPr lang="en-AU" sz="4400" b="1" kern="1200" dirty="0">
              <a:solidFill>
                <a:schemeClr val="tx1"/>
              </a:solidFill>
              <a:latin typeface="+mn-lt"/>
              <a:ea typeface="+mj-ea"/>
              <a:cs typeface="+mj-cs"/>
            </a:endParaRPr>
          </a:p>
        </p:txBody>
      </p:sp>
      <p:pic>
        <p:nvPicPr>
          <p:cNvPr id="19" name="Picture 18">
            <a:extLst>
              <a:ext uri="{FF2B5EF4-FFF2-40B4-BE49-F238E27FC236}">
                <a16:creationId xmlns:a16="http://schemas.microsoft.com/office/drawing/2014/main" id="{FEF183F6-2114-42AD-9177-5E2A8DBC27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54032" y="5400557"/>
            <a:ext cx="335537" cy="3355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C199E7F-C37C-4A8D-972C-559AFFB986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97751" y="5401923"/>
            <a:ext cx="335537" cy="3355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E6D9A2C-E764-49DE-94C0-3847B6BDAEA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7177" y="5400557"/>
            <a:ext cx="335537" cy="3355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1">
            <a:extLst>
              <a:ext uri="{FF2B5EF4-FFF2-40B4-BE49-F238E27FC236}">
                <a16:creationId xmlns:a16="http://schemas.microsoft.com/office/drawing/2014/main" id="{9CFC1A32-8814-4B52-ABEB-93738F93CD5E}"/>
              </a:ext>
            </a:extLst>
          </p:cNvPr>
          <p:cNvSpPr txBox="1"/>
          <p:nvPr userDrawn="1"/>
        </p:nvSpPr>
        <p:spPr>
          <a:xfrm>
            <a:off x="3479763" y="5425136"/>
            <a:ext cx="1636844" cy="2853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pPr>
            <a:r>
              <a:rPr lang="en-AU" sz="1200" dirty="0"/>
              <a:t>ARPANSAGovernment</a:t>
            </a:r>
            <a:endParaRPr lang="en-AU" sz="1200" b="1" dirty="0"/>
          </a:p>
        </p:txBody>
      </p:sp>
      <p:sp>
        <p:nvSpPr>
          <p:cNvPr id="23" name="TextBox 12">
            <a:extLst>
              <a:ext uri="{FF2B5EF4-FFF2-40B4-BE49-F238E27FC236}">
                <a16:creationId xmlns:a16="http://schemas.microsoft.com/office/drawing/2014/main" id="{DA5570BD-353D-4C79-B569-D78632488E7B}"/>
              </a:ext>
            </a:extLst>
          </p:cNvPr>
          <p:cNvSpPr txBox="1"/>
          <p:nvPr userDrawn="1"/>
        </p:nvSpPr>
        <p:spPr>
          <a:xfrm>
            <a:off x="5456715" y="5428380"/>
            <a:ext cx="1591851" cy="2853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pPr>
            <a:r>
              <a:rPr lang="en-AU" sz="1200" b="0" dirty="0"/>
              <a:t>ARPANSA</a:t>
            </a:r>
          </a:p>
        </p:txBody>
      </p:sp>
      <p:sp>
        <p:nvSpPr>
          <p:cNvPr id="24" name="TextBox 13">
            <a:extLst>
              <a:ext uri="{FF2B5EF4-FFF2-40B4-BE49-F238E27FC236}">
                <a16:creationId xmlns:a16="http://schemas.microsoft.com/office/drawing/2014/main" id="{A2C10A6E-FD0E-4E2F-ABA9-A733FB4A7087}"/>
              </a:ext>
            </a:extLst>
          </p:cNvPr>
          <p:cNvSpPr txBox="1"/>
          <p:nvPr userDrawn="1"/>
        </p:nvSpPr>
        <p:spPr>
          <a:xfrm>
            <a:off x="6726177" y="5425137"/>
            <a:ext cx="2951097" cy="2853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pPr>
            <a:r>
              <a:rPr lang="en-AU" sz="1200" dirty="0"/>
              <a:t>ARPANSANews</a:t>
            </a:r>
            <a:endParaRPr lang="en-AU" sz="1200" b="1" dirty="0"/>
          </a:p>
        </p:txBody>
      </p:sp>
      <p:pic>
        <p:nvPicPr>
          <p:cNvPr id="25" name="Picture 24">
            <a:extLst>
              <a:ext uri="{FF2B5EF4-FFF2-40B4-BE49-F238E27FC236}">
                <a16:creationId xmlns:a16="http://schemas.microsoft.com/office/drawing/2014/main" id="{5B040163-CAEB-491B-9962-30AEF869015A}"/>
              </a:ext>
            </a:extLst>
          </p:cNvPr>
          <p:cNvPicPr>
            <a:picLocks noChangeAspect="1"/>
          </p:cNvPicPr>
          <p:nvPr userDrawn="1"/>
        </p:nvPicPr>
        <p:blipFill>
          <a:blip r:embed="rId6"/>
          <a:stretch>
            <a:fillRect/>
          </a:stretch>
        </p:blipFill>
        <p:spPr>
          <a:xfrm>
            <a:off x="8045196" y="5405270"/>
            <a:ext cx="285795" cy="305201"/>
          </a:xfrm>
          <a:prstGeom prst="rect">
            <a:avLst/>
          </a:prstGeom>
        </p:spPr>
      </p:pic>
      <p:sp>
        <p:nvSpPr>
          <p:cNvPr id="26" name="TextBox 18">
            <a:extLst>
              <a:ext uri="{FF2B5EF4-FFF2-40B4-BE49-F238E27FC236}">
                <a16:creationId xmlns:a16="http://schemas.microsoft.com/office/drawing/2014/main" id="{FAB28C14-BA99-42DD-AD53-9AC5BF2F7690}"/>
              </a:ext>
            </a:extLst>
          </p:cNvPr>
          <p:cNvSpPr txBox="1"/>
          <p:nvPr userDrawn="1"/>
        </p:nvSpPr>
        <p:spPr>
          <a:xfrm>
            <a:off x="8337371" y="5415202"/>
            <a:ext cx="1591851" cy="2853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0000"/>
              </a:lnSpc>
            </a:pPr>
            <a:r>
              <a:rPr lang="en-AU" sz="1200" b="0" dirty="0"/>
              <a:t>ARPANSA</a:t>
            </a:r>
          </a:p>
        </p:txBody>
      </p:sp>
    </p:spTree>
    <p:extLst>
      <p:ext uri="{BB962C8B-B14F-4D97-AF65-F5344CB8AC3E}">
        <p14:creationId xmlns:p14="http://schemas.microsoft.com/office/powerpoint/2010/main" val="1155754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E7FB6-DED4-4742-AC2F-CA0FD76E6727}" type="datetimeFigureOut">
              <a:rPr lang="en-AU" smtClean="0"/>
              <a:t>25/10/2023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B4321-9BE1-4158-9F72-EEF051A9DC67}" type="slidenum">
              <a:rPr lang="en-AU" smtClean="0"/>
              <a:t>‹#›</a:t>
            </a:fld>
            <a:endParaRPr lang="en-AU"/>
          </a:p>
        </p:txBody>
      </p:sp>
    </p:spTree>
    <p:extLst>
      <p:ext uri="{BB962C8B-B14F-4D97-AF65-F5344CB8AC3E}">
        <p14:creationId xmlns:p14="http://schemas.microsoft.com/office/powerpoint/2010/main" val="402077380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2" r:id="rId4"/>
    <p:sldLayoutId id="2147483654" r:id="rId5"/>
    <p:sldLayoutId id="2147483656" r:id="rId6"/>
  </p:sldLayoutIdLst>
  <p:txStyles>
    <p:titleStyle>
      <a:lvl1pPr algn="l" defTabSz="914400" rtl="0" eaLnBrk="1" latinLnBrk="0" hangingPunct="1">
        <a:lnSpc>
          <a:spcPct val="11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accent5"/>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arpansa.gov.au/amended-tables-rps-9-and-rps-91" TargetMode="Externa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icrp.org/consultations.asp" TargetMode="External"/><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jpeg"/><Relationship Id="rId11" Type="http://schemas.openxmlformats.org/officeDocument/2006/relationships/image" Target="../media/image26.sv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4616" y="2204562"/>
            <a:ext cx="11065079" cy="1383829"/>
          </a:xfrm>
        </p:spPr>
        <p:txBody>
          <a:bodyPr/>
          <a:lstStyle/>
          <a:p>
            <a:r>
              <a:rPr lang="en-AU" sz="5400" dirty="0"/>
              <a:t>Examples using RAMP codes and general dosimetry considerations at ARPANSA</a:t>
            </a:r>
          </a:p>
          <a:p>
            <a:r>
              <a:rPr lang="en-AU" sz="5400" dirty="0"/>
              <a:t>Blake Orr</a:t>
            </a:r>
          </a:p>
        </p:txBody>
      </p:sp>
      <p:sp>
        <p:nvSpPr>
          <p:cNvPr id="3" name="Text Placeholder 2"/>
          <p:cNvSpPr>
            <a:spLocks noGrp="1"/>
          </p:cNvSpPr>
          <p:nvPr>
            <p:ph type="body" sz="quarter" idx="11"/>
          </p:nvPr>
        </p:nvSpPr>
        <p:spPr>
          <a:xfrm>
            <a:off x="911793" y="5863644"/>
            <a:ext cx="10536195" cy="994356"/>
          </a:xfrm>
        </p:spPr>
        <p:txBody>
          <a:bodyPr>
            <a:normAutofit/>
          </a:bodyPr>
          <a:lstStyle/>
          <a:p>
            <a:r>
              <a:rPr lang="en-AU" sz="2400" u="sng" dirty="0"/>
              <a:t>US NRC RAMP User Group Meeting – Dosimetry Symposium 26</a:t>
            </a:r>
            <a:r>
              <a:rPr lang="en-AU" sz="2400" u="sng" baseline="30000" dirty="0"/>
              <a:t>th</a:t>
            </a:r>
            <a:r>
              <a:rPr lang="en-AU" sz="2400" u="sng" dirty="0"/>
              <a:t> October 2023</a:t>
            </a:r>
          </a:p>
        </p:txBody>
      </p:sp>
    </p:spTree>
    <p:extLst>
      <p:ext uri="{BB962C8B-B14F-4D97-AF65-F5344CB8AC3E}">
        <p14:creationId xmlns:p14="http://schemas.microsoft.com/office/powerpoint/2010/main" val="109429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9664-5E28-BAF7-4C6A-4CC77F3CEE4B}"/>
              </a:ext>
            </a:extLst>
          </p:cNvPr>
          <p:cNvSpPr>
            <a:spLocks noGrp="1"/>
          </p:cNvSpPr>
          <p:nvPr>
            <p:ph type="title"/>
          </p:nvPr>
        </p:nvSpPr>
        <p:spPr/>
        <p:txBody>
          <a:bodyPr>
            <a:normAutofit fontScale="90000"/>
          </a:bodyPr>
          <a:lstStyle/>
          <a:p>
            <a:r>
              <a:rPr lang="en-AU" dirty="0"/>
              <a:t>Simple dose approximations – could we detect it with our equipment?</a:t>
            </a:r>
          </a:p>
        </p:txBody>
      </p:sp>
      <p:pic>
        <p:nvPicPr>
          <p:cNvPr id="5" name="Picture 4">
            <a:extLst>
              <a:ext uri="{FF2B5EF4-FFF2-40B4-BE49-F238E27FC236}">
                <a16:creationId xmlns:a16="http://schemas.microsoft.com/office/drawing/2014/main" id="{22D63ECC-C7B9-E598-2BE3-0C25635E9F51}"/>
              </a:ext>
            </a:extLst>
          </p:cNvPr>
          <p:cNvPicPr>
            <a:picLocks noChangeAspect="1"/>
          </p:cNvPicPr>
          <p:nvPr/>
        </p:nvPicPr>
        <p:blipFill>
          <a:blip r:embed="rId2"/>
          <a:stretch>
            <a:fillRect/>
          </a:stretch>
        </p:blipFill>
        <p:spPr>
          <a:xfrm>
            <a:off x="550506" y="1986166"/>
            <a:ext cx="4862610" cy="3742830"/>
          </a:xfrm>
          <a:prstGeom prst="rect">
            <a:avLst/>
          </a:prstGeom>
        </p:spPr>
      </p:pic>
      <p:pic>
        <p:nvPicPr>
          <p:cNvPr id="7" name="Picture 6">
            <a:extLst>
              <a:ext uri="{FF2B5EF4-FFF2-40B4-BE49-F238E27FC236}">
                <a16:creationId xmlns:a16="http://schemas.microsoft.com/office/drawing/2014/main" id="{62588E30-18C2-379C-C616-80E6286E2F0F}"/>
              </a:ext>
            </a:extLst>
          </p:cNvPr>
          <p:cNvPicPr>
            <a:picLocks noChangeAspect="1"/>
          </p:cNvPicPr>
          <p:nvPr/>
        </p:nvPicPr>
        <p:blipFill>
          <a:blip r:embed="rId3"/>
          <a:stretch>
            <a:fillRect/>
          </a:stretch>
        </p:blipFill>
        <p:spPr>
          <a:xfrm>
            <a:off x="6283529" y="1986166"/>
            <a:ext cx="5357965" cy="4053621"/>
          </a:xfrm>
          <a:prstGeom prst="rect">
            <a:avLst/>
          </a:prstGeom>
        </p:spPr>
      </p:pic>
    </p:spTree>
    <p:extLst>
      <p:ext uri="{BB962C8B-B14F-4D97-AF65-F5344CB8AC3E}">
        <p14:creationId xmlns:p14="http://schemas.microsoft.com/office/powerpoint/2010/main" val="1075554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9664-5E28-BAF7-4C6A-4CC77F3CEE4B}"/>
              </a:ext>
            </a:extLst>
          </p:cNvPr>
          <p:cNvSpPr>
            <a:spLocks noGrp="1"/>
          </p:cNvSpPr>
          <p:nvPr>
            <p:ph type="title"/>
          </p:nvPr>
        </p:nvSpPr>
        <p:spPr/>
        <p:txBody>
          <a:bodyPr>
            <a:normAutofit fontScale="90000"/>
          </a:bodyPr>
          <a:lstStyle/>
          <a:p>
            <a:r>
              <a:rPr lang="en-AU" dirty="0"/>
              <a:t>Simple dose approximations – could we detect it with our equipment?</a:t>
            </a:r>
          </a:p>
        </p:txBody>
      </p:sp>
      <p:pic>
        <p:nvPicPr>
          <p:cNvPr id="4" name="Picture 3">
            <a:extLst>
              <a:ext uri="{FF2B5EF4-FFF2-40B4-BE49-F238E27FC236}">
                <a16:creationId xmlns:a16="http://schemas.microsoft.com/office/drawing/2014/main" id="{4BB98A49-C435-92EB-433E-BF0E65443A1C}"/>
              </a:ext>
            </a:extLst>
          </p:cNvPr>
          <p:cNvPicPr>
            <a:picLocks noChangeAspect="1"/>
          </p:cNvPicPr>
          <p:nvPr/>
        </p:nvPicPr>
        <p:blipFill>
          <a:blip r:embed="rId2"/>
          <a:stretch>
            <a:fillRect/>
          </a:stretch>
        </p:blipFill>
        <p:spPr>
          <a:xfrm>
            <a:off x="1002827" y="1690688"/>
            <a:ext cx="5507574" cy="3992796"/>
          </a:xfrm>
          <a:prstGeom prst="rect">
            <a:avLst/>
          </a:prstGeom>
        </p:spPr>
      </p:pic>
      <p:sp>
        <p:nvSpPr>
          <p:cNvPr id="9" name="Content Placeholder 2">
            <a:extLst>
              <a:ext uri="{FF2B5EF4-FFF2-40B4-BE49-F238E27FC236}">
                <a16:creationId xmlns:a16="http://schemas.microsoft.com/office/drawing/2014/main" id="{320A50B9-448A-4F57-7C24-C2D30A7A5482}"/>
              </a:ext>
            </a:extLst>
          </p:cNvPr>
          <p:cNvSpPr>
            <a:spLocks noGrp="1"/>
          </p:cNvSpPr>
          <p:nvPr>
            <p:ph idx="1"/>
          </p:nvPr>
        </p:nvSpPr>
        <p:spPr>
          <a:xfrm>
            <a:off x="6675028" y="1879134"/>
            <a:ext cx="4935335" cy="4364723"/>
          </a:xfrm>
        </p:spPr>
        <p:txBody>
          <a:bodyPr>
            <a:normAutofit fontScale="85000" lnSpcReduction="10000"/>
          </a:bodyPr>
          <a:lstStyle/>
          <a:p>
            <a:pPr marL="0" indent="0">
              <a:buNone/>
            </a:pPr>
            <a:r>
              <a:rPr lang="en-AU" dirty="0"/>
              <a:t>Travelling at 70 km/h. We were confident of picking up the source at least 50m away based on calculations.</a:t>
            </a:r>
          </a:p>
          <a:p>
            <a:pPr marL="0" indent="0">
              <a:buNone/>
            </a:pPr>
            <a:r>
              <a:rPr lang="en-AU" dirty="0"/>
              <a:t>This was later confirmed by testing using a live source at the ARPANSA site. Looking at detector output, distances in the range of 70 – 100 gave confidence in a detection at a speed of 70 km/h.</a:t>
            </a:r>
          </a:p>
        </p:txBody>
      </p:sp>
    </p:spTree>
    <p:extLst>
      <p:ext uri="{BB962C8B-B14F-4D97-AF65-F5344CB8AC3E}">
        <p14:creationId xmlns:p14="http://schemas.microsoft.com/office/powerpoint/2010/main" val="19384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811E-3F9F-EE83-48E8-9369D3656345}"/>
              </a:ext>
            </a:extLst>
          </p:cNvPr>
          <p:cNvSpPr>
            <a:spLocks noGrp="1"/>
          </p:cNvSpPr>
          <p:nvPr>
            <p:ph type="title"/>
          </p:nvPr>
        </p:nvSpPr>
        <p:spPr/>
        <p:txBody>
          <a:bodyPr/>
          <a:lstStyle/>
          <a:p>
            <a:r>
              <a:rPr lang="en-AU" dirty="0"/>
              <a:t>Some what-if scenarios</a:t>
            </a:r>
          </a:p>
        </p:txBody>
      </p:sp>
      <p:pic>
        <p:nvPicPr>
          <p:cNvPr id="5" name="Picture 4">
            <a:extLst>
              <a:ext uri="{FF2B5EF4-FFF2-40B4-BE49-F238E27FC236}">
                <a16:creationId xmlns:a16="http://schemas.microsoft.com/office/drawing/2014/main" id="{C472159D-B9FB-106F-BB88-524F887AC3F7}"/>
              </a:ext>
            </a:extLst>
          </p:cNvPr>
          <p:cNvPicPr>
            <a:picLocks noChangeAspect="1"/>
          </p:cNvPicPr>
          <p:nvPr/>
        </p:nvPicPr>
        <p:blipFill>
          <a:blip r:embed="rId2"/>
          <a:stretch>
            <a:fillRect/>
          </a:stretch>
        </p:blipFill>
        <p:spPr>
          <a:xfrm>
            <a:off x="6096000" y="1454211"/>
            <a:ext cx="5484016" cy="5301768"/>
          </a:xfrm>
          <a:prstGeom prst="rect">
            <a:avLst/>
          </a:prstGeom>
        </p:spPr>
      </p:pic>
      <p:pic>
        <p:nvPicPr>
          <p:cNvPr id="7" name="Picture 6">
            <a:extLst>
              <a:ext uri="{FF2B5EF4-FFF2-40B4-BE49-F238E27FC236}">
                <a16:creationId xmlns:a16="http://schemas.microsoft.com/office/drawing/2014/main" id="{FC237F9A-0ADE-C715-49CB-7E77F100CE14}"/>
              </a:ext>
            </a:extLst>
          </p:cNvPr>
          <p:cNvPicPr>
            <a:picLocks noChangeAspect="1"/>
          </p:cNvPicPr>
          <p:nvPr/>
        </p:nvPicPr>
        <p:blipFill>
          <a:blip r:embed="rId3"/>
          <a:stretch>
            <a:fillRect/>
          </a:stretch>
        </p:blipFill>
        <p:spPr>
          <a:xfrm>
            <a:off x="304074" y="1586755"/>
            <a:ext cx="5484016" cy="5169224"/>
          </a:xfrm>
          <a:prstGeom prst="rect">
            <a:avLst/>
          </a:prstGeom>
        </p:spPr>
      </p:pic>
      <p:pic>
        <p:nvPicPr>
          <p:cNvPr id="9" name="Picture 8">
            <a:extLst>
              <a:ext uri="{FF2B5EF4-FFF2-40B4-BE49-F238E27FC236}">
                <a16:creationId xmlns:a16="http://schemas.microsoft.com/office/drawing/2014/main" id="{F065A2BB-2FF2-BDD5-363A-186012B9B3AD}"/>
              </a:ext>
            </a:extLst>
          </p:cNvPr>
          <p:cNvPicPr>
            <a:picLocks noChangeAspect="1"/>
          </p:cNvPicPr>
          <p:nvPr/>
        </p:nvPicPr>
        <p:blipFill rotWithShape="1">
          <a:blip r:embed="rId4"/>
          <a:srcRect b="17917"/>
          <a:stretch/>
        </p:blipFill>
        <p:spPr>
          <a:xfrm>
            <a:off x="6955271" y="0"/>
            <a:ext cx="4932655" cy="1325563"/>
          </a:xfrm>
          <a:prstGeom prst="rect">
            <a:avLst/>
          </a:prstGeom>
        </p:spPr>
      </p:pic>
    </p:spTree>
    <p:extLst>
      <p:ext uri="{BB962C8B-B14F-4D97-AF65-F5344CB8AC3E}">
        <p14:creationId xmlns:p14="http://schemas.microsoft.com/office/powerpoint/2010/main" val="2276921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5609B-BA15-F6D4-D535-871C9CF4B008}"/>
              </a:ext>
            </a:extLst>
          </p:cNvPr>
          <p:cNvPicPr>
            <a:picLocks noChangeAspect="1"/>
          </p:cNvPicPr>
          <p:nvPr/>
        </p:nvPicPr>
        <p:blipFill rotWithShape="1">
          <a:blip r:embed="rId3"/>
          <a:srcRect l="6218" b="12929"/>
          <a:stretch/>
        </p:blipFill>
        <p:spPr>
          <a:xfrm>
            <a:off x="727587" y="1143612"/>
            <a:ext cx="5919020" cy="3618712"/>
          </a:xfrm>
          <a:prstGeom prst="rect">
            <a:avLst/>
          </a:prstGeom>
          <a:ln w="12700">
            <a:solidFill>
              <a:srgbClr val="002060"/>
            </a:solidFill>
          </a:ln>
        </p:spPr>
      </p:pic>
      <p:sp>
        <p:nvSpPr>
          <p:cNvPr id="9" name="TextBox 8">
            <a:extLst>
              <a:ext uri="{FF2B5EF4-FFF2-40B4-BE49-F238E27FC236}">
                <a16:creationId xmlns:a16="http://schemas.microsoft.com/office/drawing/2014/main" id="{1C502B66-1F18-BA87-B4DA-31678745B82F}"/>
              </a:ext>
            </a:extLst>
          </p:cNvPr>
          <p:cNvSpPr txBox="1"/>
          <p:nvPr/>
        </p:nvSpPr>
        <p:spPr>
          <a:xfrm>
            <a:off x="7157251" y="1837278"/>
            <a:ext cx="4454646" cy="1115690"/>
          </a:xfrm>
          <a:prstGeom prst="rect">
            <a:avLst/>
          </a:prstGeom>
          <a:noFill/>
        </p:spPr>
        <p:txBody>
          <a:bodyPr wrap="square" rtlCol="0">
            <a:spAutoFit/>
          </a:bodyPr>
          <a:lstStyle/>
          <a:p>
            <a:pPr>
              <a:spcBef>
                <a:spcPts val="300"/>
              </a:spcBef>
            </a:pPr>
            <a:r>
              <a:rPr lang="en-AU" sz="2400" b="1" dirty="0"/>
              <a:t>Recovery</a:t>
            </a:r>
          </a:p>
          <a:p>
            <a:pPr>
              <a:spcBef>
                <a:spcPts val="300"/>
              </a:spcBef>
            </a:pPr>
            <a:r>
              <a:rPr lang="en-AU" sz="2000" dirty="0">
                <a:solidFill>
                  <a:schemeClr val="accent5"/>
                </a:solidFill>
              </a:rPr>
              <a:t>Identifying and recovering the source, and stepping down the response</a:t>
            </a:r>
          </a:p>
        </p:txBody>
      </p:sp>
      <p:sp>
        <p:nvSpPr>
          <p:cNvPr id="10" name="TextBox 9">
            <a:extLst>
              <a:ext uri="{FF2B5EF4-FFF2-40B4-BE49-F238E27FC236}">
                <a16:creationId xmlns:a16="http://schemas.microsoft.com/office/drawing/2014/main" id="{57957819-4332-F96F-BCF6-CB52A5CADC7E}"/>
              </a:ext>
            </a:extLst>
          </p:cNvPr>
          <p:cNvSpPr txBox="1"/>
          <p:nvPr/>
        </p:nvSpPr>
        <p:spPr>
          <a:xfrm>
            <a:off x="7157251" y="1332162"/>
            <a:ext cx="4307162" cy="461665"/>
          </a:xfrm>
          <a:prstGeom prst="rect">
            <a:avLst/>
          </a:prstGeom>
          <a:noFill/>
        </p:spPr>
        <p:txBody>
          <a:bodyPr wrap="square">
            <a:spAutoFit/>
          </a:bodyPr>
          <a:lstStyle/>
          <a:p>
            <a:r>
              <a:rPr lang="en-AU" sz="2400" b="1"/>
              <a:t>1 Feb 2023</a:t>
            </a:r>
          </a:p>
        </p:txBody>
      </p:sp>
      <p:sp>
        <p:nvSpPr>
          <p:cNvPr id="15" name="TextBox 14">
            <a:extLst>
              <a:ext uri="{FF2B5EF4-FFF2-40B4-BE49-F238E27FC236}">
                <a16:creationId xmlns:a16="http://schemas.microsoft.com/office/drawing/2014/main" id="{77CE592C-036B-9AF7-A90F-5608D349FAB2}"/>
              </a:ext>
            </a:extLst>
          </p:cNvPr>
          <p:cNvSpPr txBox="1"/>
          <p:nvPr/>
        </p:nvSpPr>
        <p:spPr>
          <a:xfrm>
            <a:off x="7157251" y="3149725"/>
            <a:ext cx="4552968" cy="2520818"/>
          </a:xfrm>
          <a:prstGeom prst="rect">
            <a:avLst/>
          </a:prstGeom>
          <a:noFill/>
        </p:spPr>
        <p:txBody>
          <a:bodyPr wrap="square">
            <a:spAutoFit/>
          </a:bodyPr>
          <a:lstStyle/>
          <a:p>
            <a:pPr>
              <a:lnSpc>
                <a:spcPct val="110000"/>
              </a:lnSpc>
              <a:spcBef>
                <a:spcPts val="1200"/>
              </a:spcBef>
            </a:pPr>
            <a:r>
              <a:rPr lang="en-AU" dirty="0">
                <a:solidFill>
                  <a:schemeClr val="accent5"/>
                </a:solidFill>
              </a:rPr>
              <a:t>Found 160 km from mine site</a:t>
            </a:r>
          </a:p>
          <a:p>
            <a:pPr>
              <a:lnSpc>
                <a:spcPct val="110000"/>
              </a:lnSpc>
              <a:spcBef>
                <a:spcPts val="1200"/>
              </a:spcBef>
            </a:pPr>
            <a:r>
              <a:rPr lang="en-AU" dirty="0">
                <a:solidFill>
                  <a:schemeClr val="accent5"/>
                </a:solidFill>
              </a:rPr>
              <a:t>2 m off side of road</a:t>
            </a:r>
          </a:p>
          <a:p>
            <a:pPr>
              <a:lnSpc>
                <a:spcPct val="110000"/>
              </a:lnSpc>
              <a:spcBef>
                <a:spcPts val="1200"/>
              </a:spcBef>
            </a:pPr>
            <a:r>
              <a:rPr lang="en-AU" dirty="0">
                <a:solidFill>
                  <a:schemeClr val="accent5"/>
                </a:solidFill>
              </a:rPr>
              <a:t>Verified by serial number </a:t>
            </a:r>
          </a:p>
          <a:p>
            <a:pPr>
              <a:lnSpc>
                <a:spcPct val="110000"/>
              </a:lnSpc>
              <a:spcBef>
                <a:spcPts val="1200"/>
              </a:spcBef>
            </a:pPr>
            <a:r>
              <a:rPr lang="en-AU" dirty="0">
                <a:solidFill>
                  <a:schemeClr val="accent5"/>
                </a:solidFill>
              </a:rPr>
              <a:t>Capsule intact - no leakage of radiological material</a:t>
            </a:r>
          </a:p>
          <a:p>
            <a:pPr>
              <a:lnSpc>
                <a:spcPct val="110000"/>
              </a:lnSpc>
              <a:spcBef>
                <a:spcPts val="1200"/>
              </a:spcBef>
            </a:pPr>
            <a:r>
              <a:rPr lang="en-AU" dirty="0">
                <a:solidFill>
                  <a:schemeClr val="accent5"/>
                </a:solidFill>
              </a:rPr>
              <a:t>Source returned to Perth </a:t>
            </a:r>
          </a:p>
        </p:txBody>
      </p:sp>
      <p:pic>
        <p:nvPicPr>
          <p:cNvPr id="5" name="Picture 4">
            <a:extLst>
              <a:ext uri="{FF2B5EF4-FFF2-40B4-BE49-F238E27FC236}">
                <a16:creationId xmlns:a16="http://schemas.microsoft.com/office/drawing/2014/main" id="{291494D3-3CD9-5C8B-41D9-C1F73518C25E}"/>
              </a:ext>
            </a:extLst>
          </p:cNvPr>
          <p:cNvPicPr>
            <a:picLocks noChangeAspect="1"/>
          </p:cNvPicPr>
          <p:nvPr/>
        </p:nvPicPr>
        <p:blipFill rotWithShape="1">
          <a:blip r:embed="rId4"/>
          <a:srcRect l="2570" t="6110" r="2775"/>
          <a:stretch/>
        </p:blipFill>
        <p:spPr>
          <a:xfrm>
            <a:off x="884904" y="858399"/>
            <a:ext cx="2665176" cy="1868736"/>
          </a:xfrm>
          <a:prstGeom prst="rect">
            <a:avLst/>
          </a:prstGeom>
          <a:ln w="12700">
            <a:solidFill>
              <a:srgbClr val="002060"/>
            </a:solidFill>
          </a:ln>
        </p:spPr>
      </p:pic>
      <p:pic>
        <p:nvPicPr>
          <p:cNvPr id="4" name="Picture 3" descr="A metal object in a case&#10;&#10;Description automatically generated with low confidence">
            <a:extLst>
              <a:ext uri="{FF2B5EF4-FFF2-40B4-BE49-F238E27FC236}">
                <a16:creationId xmlns:a16="http://schemas.microsoft.com/office/drawing/2014/main" id="{75E71E9F-E465-0BC8-DB93-4D2FD708D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587" y="5015599"/>
            <a:ext cx="1863436" cy="1397577"/>
          </a:xfrm>
          <a:prstGeom prst="rect">
            <a:avLst/>
          </a:prstGeom>
          <a:ln w="12700">
            <a:solidFill>
              <a:srgbClr val="002060"/>
            </a:solidFill>
          </a:ln>
        </p:spPr>
      </p:pic>
      <p:pic>
        <p:nvPicPr>
          <p:cNvPr id="7" name="Picture 6" descr="A picture containing car, vehicle, land vehicle, mirror&#10;&#10;Description automatically generated">
            <a:extLst>
              <a:ext uri="{FF2B5EF4-FFF2-40B4-BE49-F238E27FC236}">
                <a16:creationId xmlns:a16="http://schemas.microsoft.com/office/drawing/2014/main" id="{4893F1A2-E0AA-2A69-7F71-417ACA7F5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7181" y="5015599"/>
            <a:ext cx="1863436" cy="1397577"/>
          </a:xfrm>
          <a:prstGeom prst="rect">
            <a:avLst/>
          </a:prstGeom>
          <a:ln w="12700">
            <a:solidFill>
              <a:srgbClr val="002060"/>
            </a:solidFill>
          </a:ln>
        </p:spPr>
      </p:pic>
      <p:pic>
        <p:nvPicPr>
          <p:cNvPr id="13" name="Picture 12" descr="A car driving on a road&#10;&#10;Description automatically generated with low confidence">
            <a:extLst>
              <a:ext uri="{FF2B5EF4-FFF2-40B4-BE49-F238E27FC236}">
                <a16:creationId xmlns:a16="http://schemas.microsoft.com/office/drawing/2014/main" id="{75E7F7DB-58DC-2DC1-9731-C85715E59D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3171" y="5015599"/>
            <a:ext cx="1863436" cy="1397577"/>
          </a:xfrm>
          <a:prstGeom prst="rect">
            <a:avLst/>
          </a:prstGeom>
          <a:ln w="12700">
            <a:solidFill>
              <a:srgbClr val="002060"/>
            </a:solidFill>
          </a:ln>
        </p:spPr>
      </p:pic>
    </p:spTree>
    <p:extLst>
      <p:ext uri="{BB962C8B-B14F-4D97-AF65-F5344CB8AC3E}">
        <p14:creationId xmlns:p14="http://schemas.microsoft.com/office/powerpoint/2010/main" val="33210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y be an image of road and text that says 'GOVERNMENT OF WESTERN AUSTRALIA DFES Departmen Fe&amp; Emergency Services TUCKANARRA'">
            <a:extLst>
              <a:ext uri="{FF2B5EF4-FFF2-40B4-BE49-F238E27FC236}">
                <a16:creationId xmlns:a16="http://schemas.microsoft.com/office/drawing/2014/main" id="{5177EE69-49B8-EC99-5A96-C33DDB474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713" y="4021894"/>
            <a:ext cx="3218796" cy="2414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FES on Twitter: &quot;Here's the #radioactive #capsule in question, which was  found 74kms south of Newman at 11am today. The capsule has a serial number,  which has been used to verify that">
            <a:extLst>
              <a:ext uri="{FF2B5EF4-FFF2-40B4-BE49-F238E27FC236}">
                <a16:creationId xmlns:a16="http://schemas.microsoft.com/office/drawing/2014/main" id="{3EB0D897-D5FB-34C9-C9B2-278ABAFD66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784" r="9216" b="22040"/>
          <a:stretch/>
        </p:blipFill>
        <p:spPr bwMode="auto">
          <a:xfrm>
            <a:off x="2932889" y="4054814"/>
            <a:ext cx="3670033" cy="2381177"/>
          </a:xfrm>
          <a:prstGeom prst="rect">
            <a:avLst/>
          </a:prstGeom>
          <a:solidFill>
            <a:srgbClr val="FFFFFF"/>
          </a:solidFill>
        </p:spPr>
      </p:pic>
      <p:grpSp>
        <p:nvGrpSpPr>
          <p:cNvPr id="8" name="Group 7">
            <a:extLst>
              <a:ext uri="{FF2B5EF4-FFF2-40B4-BE49-F238E27FC236}">
                <a16:creationId xmlns:a16="http://schemas.microsoft.com/office/drawing/2014/main" id="{3CD4EC76-1568-99C5-7B7B-C9B370CE7680}"/>
              </a:ext>
            </a:extLst>
          </p:cNvPr>
          <p:cNvGrpSpPr/>
          <p:nvPr/>
        </p:nvGrpSpPr>
        <p:grpSpPr>
          <a:xfrm>
            <a:off x="6668311" y="975064"/>
            <a:ext cx="5181600" cy="3096006"/>
            <a:chOff x="3967391" y="1296187"/>
            <a:chExt cx="5181600" cy="3096006"/>
          </a:xfrm>
        </p:grpSpPr>
        <p:pic>
          <p:nvPicPr>
            <p:cNvPr id="9" name="Picture 8">
              <a:extLst>
                <a:ext uri="{FF2B5EF4-FFF2-40B4-BE49-F238E27FC236}">
                  <a16:creationId xmlns:a16="http://schemas.microsoft.com/office/drawing/2014/main" id="{509A1DF7-DA6B-41D8-AAE5-D51AADB9729F}"/>
                </a:ext>
              </a:extLst>
            </p:cNvPr>
            <p:cNvPicPr>
              <a:picLocks noChangeAspect="1"/>
            </p:cNvPicPr>
            <p:nvPr/>
          </p:nvPicPr>
          <p:blipFill>
            <a:blip r:embed="rId5"/>
            <a:stretch>
              <a:fillRect/>
            </a:stretch>
          </p:blipFill>
          <p:spPr>
            <a:xfrm>
              <a:off x="3967391" y="1296187"/>
              <a:ext cx="5181600" cy="3096006"/>
            </a:xfrm>
            <a:prstGeom prst="rect">
              <a:avLst/>
            </a:prstGeom>
            <a:noFill/>
          </p:spPr>
        </p:pic>
        <p:sp>
          <p:nvSpPr>
            <p:cNvPr id="10" name="Rectangle: Rounded Corners 9">
              <a:extLst>
                <a:ext uri="{FF2B5EF4-FFF2-40B4-BE49-F238E27FC236}">
                  <a16:creationId xmlns:a16="http://schemas.microsoft.com/office/drawing/2014/main" id="{50901386-9704-1BE4-F661-E764B2E6B232}"/>
                </a:ext>
              </a:extLst>
            </p:cNvPr>
            <p:cNvSpPr/>
            <p:nvPr/>
          </p:nvSpPr>
          <p:spPr>
            <a:xfrm>
              <a:off x="5544766" y="2198451"/>
              <a:ext cx="1400783" cy="145915"/>
            </a:xfrm>
            <a:prstGeom prst="roundRect">
              <a:avLst/>
            </a:prstGeom>
            <a:solidFill>
              <a:srgbClr val="F0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1" name="Picture 2" descr="Image">
            <a:extLst>
              <a:ext uri="{FF2B5EF4-FFF2-40B4-BE49-F238E27FC236}">
                <a16:creationId xmlns:a16="http://schemas.microsoft.com/office/drawing/2014/main" id="{4F1F8AF8-3118-2BDE-882D-CD7CDD6701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050"/>
          <a:stretch/>
        </p:blipFill>
        <p:spPr bwMode="auto">
          <a:xfrm>
            <a:off x="280761" y="1901110"/>
            <a:ext cx="2425803" cy="3749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a:extLst>
              <a:ext uri="{FF2B5EF4-FFF2-40B4-BE49-F238E27FC236}">
                <a16:creationId xmlns:a16="http://schemas.microsoft.com/office/drawing/2014/main" id="{E0F3A885-378E-DD63-EDBE-D2422C04B1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51" t="28369" r="11248" b="28936"/>
          <a:stretch/>
        </p:blipFill>
        <p:spPr bwMode="auto">
          <a:xfrm>
            <a:off x="2932889" y="991320"/>
            <a:ext cx="3589507" cy="2928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ont page of the local paper after a deadly radioactive capsule lost by a  mining company was found : r/TheSimpsons">
            <a:extLst>
              <a:ext uri="{FF2B5EF4-FFF2-40B4-BE49-F238E27FC236}">
                <a16:creationId xmlns:a16="http://schemas.microsoft.com/office/drawing/2014/main" id="{2B4707A9-7D0F-2C88-0250-475BFED8E6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603" y="293613"/>
            <a:ext cx="4219168" cy="587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5DB6-37EC-1837-C69C-DBD8CCB8C5AE}"/>
              </a:ext>
            </a:extLst>
          </p:cNvPr>
          <p:cNvSpPr>
            <a:spLocks noGrp="1"/>
          </p:cNvSpPr>
          <p:nvPr>
            <p:ph type="title"/>
          </p:nvPr>
        </p:nvSpPr>
        <p:spPr/>
        <p:txBody>
          <a:bodyPr/>
          <a:lstStyle/>
          <a:p>
            <a:r>
              <a:rPr lang="en-AU" dirty="0"/>
              <a:t>ICRP Occupational Intakes of Radionuclide</a:t>
            </a:r>
          </a:p>
        </p:txBody>
      </p:sp>
      <p:sp>
        <p:nvSpPr>
          <p:cNvPr id="3" name="Content Placeholder 2">
            <a:extLst>
              <a:ext uri="{FF2B5EF4-FFF2-40B4-BE49-F238E27FC236}">
                <a16:creationId xmlns:a16="http://schemas.microsoft.com/office/drawing/2014/main" id="{8FD4CAF4-E364-C824-24C2-8A398F2C7389}"/>
              </a:ext>
            </a:extLst>
          </p:cNvPr>
          <p:cNvSpPr>
            <a:spLocks noGrp="1"/>
          </p:cNvSpPr>
          <p:nvPr>
            <p:ph idx="1"/>
          </p:nvPr>
        </p:nvSpPr>
        <p:spPr>
          <a:xfrm>
            <a:off x="873750" y="1355236"/>
            <a:ext cx="8121242" cy="4351338"/>
          </a:xfrm>
        </p:spPr>
        <p:txBody>
          <a:bodyPr/>
          <a:lstStyle/>
          <a:p>
            <a:r>
              <a:rPr lang="en-AU" dirty="0"/>
              <a:t>ICRP OIR series 130, 134, 137, 141</a:t>
            </a:r>
          </a:p>
          <a:p>
            <a:r>
              <a:rPr lang="en-AU" dirty="0"/>
              <a:t>Update on ICRP 60 series</a:t>
            </a:r>
          </a:p>
          <a:p>
            <a:pPr lvl="1"/>
            <a:r>
              <a:rPr lang="en-AU" dirty="0"/>
              <a:t>Dose co-efficients provided in ARPANSA documents</a:t>
            </a:r>
          </a:p>
          <a:p>
            <a:pPr lvl="1"/>
            <a:r>
              <a:rPr lang="en-AU" dirty="0"/>
              <a:t>In particular with reference to Mining and Naturally Occurring Radioactive Material (NORM)</a:t>
            </a:r>
          </a:p>
          <a:p>
            <a:r>
              <a:rPr lang="en-AU" dirty="0"/>
              <a:t>Our focus was on providing guidance on calculating doses for NORM activities</a:t>
            </a:r>
          </a:p>
        </p:txBody>
      </p:sp>
      <p:pic>
        <p:nvPicPr>
          <p:cNvPr id="5" name="Picture 4">
            <a:extLst>
              <a:ext uri="{FF2B5EF4-FFF2-40B4-BE49-F238E27FC236}">
                <a16:creationId xmlns:a16="http://schemas.microsoft.com/office/drawing/2014/main" id="{5412BA13-99C4-C1F5-BFDD-6DB83882C15F}"/>
              </a:ext>
            </a:extLst>
          </p:cNvPr>
          <p:cNvPicPr>
            <a:picLocks noChangeAspect="1"/>
          </p:cNvPicPr>
          <p:nvPr/>
        </p:nvPicPr>
        <p:blipFill>
          <a:blip r:embed="rId2"/>
          <a:stretch>
            <a:fillRect/>
          </a:stretch>
        </p:blipFill>
        <p:spPr>
          <a:xfrm>
            <a:off x="8051576" y="1355236"/>
            <a:ext cx="2162477" cy="2838846"/>
          </a:xfrm>
          <a:prstGeom prst="rect">
            <a:avLst/>
          </a:prstGeom>
        </p:spPr>
      </p:pic>
      <p:pic>
        <p:nvPicPr>
          <p:cNvPr id="7" name="Picture 6">
            <a:extLst>
              <a:ext uri="{FF2B5EF4-FFF2-40B4-BE49-F238E27FC236}">
                <a16:creationId xmlns:a16="http://schemas.microsoft.com/office/drawing/2014/main" id="{9C51804C-B496-287A-7FE0-3D00FF5FEA6B}"/>
              </a:ext>
            </a:extLst>
          </p:cNvPr>
          <p:cNvPicPr>
            <a:picLocks noChangeAspect="1"/>
          </p:cNvPicPr>
          <p:nvPr/>
        </p:nvPicPr>
        <p:blipFill>
          <a:blip r:embed="rId3"/>
          <a:stretch>
            <a:fillRect/>
          </a:stretch>
        </p:blipFill>
        <p:spPr>
          <a:xfrm>
            <a:off x="10029523" y="3814232"/>
            <a:ext cx="2064616" cy="2838847"/>
          </a:xfrm>
          <a:prstGeom prst="rect">
            <a:avLst/>
          </a:prstGeom>
        </p:spPr>
      </p:pic>
      <p:pic>
        <p:nvPicPr>
          <p:cNvPr id="9" name="Picture 8">
            <a:extLst>
              <a:ext uri="{FF2B5EF4-FFF2-40B4-BE49-F238E27FC236}">
                <a16:creationId xmlns:a16="http://schemas.microsoft.com/office/drawing/2014/main" id="{234FFD8D-A25C-806E-9D33-0BF6ECE9C87C}"/>
              </a:ext>
            </a:extLst>
          </p:cNvPr>
          <p:cNvPicPr>
            <a:picLocks noChangeAspect="1"/>
          </p:cNvPicPr>
          <p:nvPr/>
        </p:nvPicPr>
        <p:blipFill>
          <a:blip r:embed="rId4"/>
          <a:stretch>
            <a:fillRect/>
          </a:stretch>
        </p:blipFill>
        <p:spPr>
          <a:xfrm>
            <a:off x="6194969" y="4654468"/>
            <a:ext cx="3409553" cy="2104211"/>
          </a:xfrm>
          <a:prstGeom prst="rect">
            <a:avLst/>
          </a:prstGeom>
        </p:spPr>
      </p:pic>
    </p:spTree>
    <p:extLst>
      <p:ext uri="{BB962C8B-B14F-4D97-AF65-F5344CB8AC3E}">
        <p14:creationId xmlns:p14="http://schemas.microsoft.com/office/powerpoint/2010/main" val="308413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A51C-BE95-0899-61FE-D18679F9A550}"/>
              </a:ext>
            </a:extLst>
          </p:cNvPr>
          <p:cNvSpPr>
            <a:spLocks noGrp="1"/>
          </p:cNvSpPr>
          <p:nvPr>
            <p:ph type="title"/>
          </p:nvPr>
        </p:nvSpPr>
        <p:spPr/>
        <p:txBody>
          <a:bodyPr/>
          <a:lstStyle/>
          <a:p>
            <a:r>
              <a:rPr lang="en-AU" dirty="0"/>
              <a:t>ICRP OIR updates</a:t>
            </a:r>
          </a:p>
        </p:txBody>
      </p:sp>
      <p:sp>
        <p:nvSpPr>
          <p:cNvPr id="3" name="Content Placeholder 2">
            <a:extLst>
              <a:ext uri="{FF2B5EF4-FFF2-40B4-BE49-F238E27FC236}">
                <a16:creationId xmlns:a16="http://schemas.microsoft.com/office/drawing/2014/main" id="{3E2C36B9-5824-2700-7D1F-69AA571E22E9}"/>
              </a:ext>
            </a:extLst>
          </p:cNvPr>
          <p:cNvSpPr>
            <a:spLocks noGrp="1"/>
          </p:cNvSpPr>
          <p:nvPr>
            <p:ph idx="1"/>
          </p:nvPr>
        </p:nvSpPr>
        <p:spPr>
          <a:xfrm>
            <a:off x="385894" y="1825625"/>
            <a:ext cx="7088697" cy="4351338"/>
          </a:xfrm>
        </p:spPr>
        <p:txBody>
          <a:bodyPr/>
          <a:lstStyle/>
          <a:p>
            <a:r>
              <a:rPr lang="en-AU" dirty="0"/>
              <a:t>Impact of change</a:t>
            </a:r>
          </a:p>
          <a:p>
            <a:pPr lvl="1"/>
            <a:r>
              <a:rPr lang="en-AU" dirty="0"/>
              <a:t>Approx. doubling of dose co-efficients for NORM</a:t>
            </a:r>
          </a:p>
          <a:p>
            <a:pPr lvl="1"/>
            <a:r>
              <a:rPr lang="en-AU" dirty="0"/>
              <a:t>Additional guidance on Radon retention</a:t>
            </a:r>
          </a:p>
          <a:p>
            <a:pPr lvl="1"/>
            <a:r>
              <a:rPr lang="en-AU" dirty="0"/>
              <a:t>Amended tables published on our web-site</a:t>
            </a:r>
          </a:p>
          <a:p>
            <a:pPr lvl="1"/>
            <a:r>
              <a:rPr lang="en-AU" dirty="0">
                <a:hlinkClick r:id="rId2"/>
              </a:rPr>
              <a:t>https://www.arpansa.gov.au/amended-tables-rps-9-and-rps-91</a:t>
            </a:r>
            <a:endParaRPr lang="en-AU" dirty="0"/>
          </a:p>
          <a:p>
            <a:pPr lvl="1"/>
            <a:r>
              <a:rPr lang="en-AU" dirty="0"/>
              <a:t>Spreadsheet created to allow for site specific conversion factors</a:t>
            </a:r>
          </a:p>
          <a:p>
            <a:pPr lvl="1"/>
            <a:endParaRPr lang="en-AU" dirty="0"/>
          </a:p>
        </p:txBody>
      </p:sp>
      <p:pic>
        <p:nvPicPr>
          <p:cNvPr id="5" name="Picture 4">
            <a:extLst>
              <a:ext uri="{FF2B5EF4-FFF2-40B4-BE49-F238E27FC236}">
                <a16:creationId xmlns:a16="http://schemas.microsoft.com/office/drawing/2014/main" id="{C059618C-5710-8C22-8E0D-77E1F4C86E31}"/>
              </a:ext>
            </a:extLst>
          </p:cNvPr>
          <p:cNvPicPr>
            <a:picLocks noChangeAspect="1"/>
          </p:cNvPicPr>
          <p:nvPr/>
        </p:nvPicPr>
        <p:blipFill>
          <a:blip r:embed="rId3"/>
          <a:stretch>
            <a:fillRect/>
          </a:stretch>
        </p:blipFill>
        <p:spPr>
          <a:xfrm>
            <a:off x="7826072" y="164600"/>
            <a:ext cx="4191586" cy="2819657"/>
          </a:xfrm>
          <a:prstGeom prst="rect">
            <a:avLst/>
          </a:prstGeom>
        </p:spPr>
      </p:pic>
      <p:pic>
        <p:nvPicPr>
          <p:cNvPr id="7" name="Picture 6">
            <a:extLst>
              <a:ext uri="{FF2B5EF4-FFF2-40B4-BE49-F238E27FC236}">
                <a16:creationId xmlns:a16="http://schemas.microsoft.com/office/drawing/2014/main" id="{AF893852-6231-F79E-85F7-879384695819}"/>
              </a:ext>
            </a:extLst>
          </p:cNvPr>
          <p:cNvPicPr>
            <a:picLocks noChangeAspect="1"/>
          </p:cNvPicPr>
          <p:nvPr/>
        </p:nvPicPr>
        <p:blipFill>
          <a:blip r:embed="rId4"/>
          <a:stretch>
            <a:fillRect/>
          </a:stretch>
        </p:blipFill>
        <p:spPr>
          <a:xfrm>
            <a:off x="7474591" y="3606313"/>
            <a:ext cx="4475598" cy="2705587"/>
          </a:xfrm>
          <a:prstGeom prst="rect">
            <a:avLst/>
          </a:prstGeom>
        </p:spPr>
      </p:pic>
    </p:spTree>
    <p:extLst>
      <p:ext uri="{BB962C8B-B14F-4D97-AF65-F5344CB8AC3E}">
        <p14:creationId xmlns:p14="http://schemas.microsoft.com/office/powerpoint/2010/main" val="36792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A51C-BE95-0899-61FE-D18679F9A550}"/>
              </a:ext>
            </a:extLst>
          </p:cNvPr>
          <p:cNvSpPr>
            <a:spLocks noGrp="1"/>
          </p:cNvSpPr>
          <p:nvPr>
            <p:ph type="title"/>
          </p:nvPr>
        </p:nvSpPr>
        <p:spPr/>
        <p:txBody>
          <a:bodyPr>
            <a:normAutofit fontScale="90000"/>
          </a:bodyPr>
          <a:lstStyle/>
          <a:p>
            <a:r>
              <a:rPr lang="en-AU" dirty="0"/>
              <a:t>ICRP OIR Update – ARPANSA NORM Spreadsheet</a:t>
            </a:r>
          </a:p>
        </p:txBody>
      </p:sp>
      <p:pic>
        <p:nvPicPr>
          <p:cNvPr id="11" name="Picture 10">
            <a:extLst>
              <a:ext uri="{FF2B5EF4-FFF2-40B4-BE49-F238E27FC236}">
                <a16:creationId xmlns:a16="http://schemas.microsoft.com/office/drawing/2014/main" id="{DA5E6F85-F337-0AC3-B4A7-A0E93D970C4E}"/>
              </a:ext>
            </a:extLst>
          </p:cNvPr>
          <p:cNvPicPr>
            <a:picLocks noChangeAspect="1"/>
          </p:cNvPicPr>
          <p:nvPr/>
        </p:nvPicPr>
        <p:blipFill>
          <a:blip r:embed="rId2"/>
          <a:stretch>
            <a:fillRect/>
          </a:stretch>
        </p:blipFill>
        <p:spPr>
          <a:xfrm>
            <a:off x="462157" y="1324212"/>
            <a:ext cx="8885212" cy="5424731"/>
          </a:xfrm>
          <a:prstGeom prst="rect">
            <a:avLst/>
          </a:prstGeom>
        </p:spPr>
      </p:pic>
      <p:pic>
        <p:nvPicPr>
          <p:cNvPr id="4" name="Picture 3">
            <a:extLst>
              <a:ext uri="{FF2B5EF4-FFF2-40B4-BE49-F238E27FC236}">
                <a16:creationId xmlns:a16="http://schemas.microsoft.com/office/drawing/2014/main" id="{1B6AFCD9-9196-6BF2-04C1-395619C96B77}"/>
              </a:ext>
            </a:extLst>
          </p:cNvPr>
          <p:cNvPicPr>
            <a:picLocks noChangeAspect="1"/>
          </p:cNvPicPr>
          <p:nvPr/>
        </p:nvPicPr>
        <p:blipFill>
          <a:blip r:embed="rId3"/>
          <a:stretch>
            <a:fillRect/>
          </a:stretch>
        </p:blipFill>
        <p:spPr>
          <a:xfrm>
            <a:off x="2844631" y="1278590"/>
            <a:ext cx="8950305" cy="5515973"/>
          </a:xfrm>
          <a:prstGeom prst="rect">
            <a:avLst/>
          </a:prstGeom>
        </p:spPr>
      </p:pic>
    </p:spTree>
    <p:extLst>
      <p:ext uri="{BB962C8B-B14F-4D97-AF65-F5344CB8AC3E}">
        <p14:creationId xmlns:p14="http://schemas.microsoft.com/office/powerpoint/2010/main" val="36411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A51C-BE95-0899-61FE-D18679F9A550}"/>
              </a:ext>
            </a:extLst>
          </p:cNvPr>
          <p:cNvSpPr>
            <a:spLocks noGrp="1"/>
          </p:cNvSpPr>
          <p:nvPr>
            <p:ph type="title"/>
          </p:nvPr>
        </p:nvSpPr>
        <p:spPr/>
        <p:txBody>
          <a:bodyPr>
            <a:normAutofit fontScale="90000"/>
          </a:bodyPr>
          <a:lstStyle/>
          <a:p>
            <a:r>
              <a:rPr lang="en-AU" dirty="0"/>
              <a:t>ICRP OIR Update – ARPANSA NORM Spreadsheet</a:t>
            </a:r>
          </a:p>
        </p:txBody>
      </p:sp>
      <p:pic>
        <p:nvPicPr>
          <p:cNvPr id="9" name="Picture 8">
            <a:extLst>
              <a:ext uri="{FF2B5EF4-FFF2-40B4-BE49-F238E27FC236}">
                <a16:creationId xmlns:a16="http://schemas.microsoft.com/office/drawing/2014/main" id="{4B487FE6-8A06-970E-8DE8-EB7FA25772FA}"/>
              </a:ext>
            </a:extLst>
          </p:cNvPr>
          <p:cNvPicPr>
            <a:picLocks noChangeAspect="1"/>
          </p:cNvPicPr>
          <p:nvPr/>
        </p:nvPicPr>
        <p:blipFill>
          <a:blip r:embed="rId2"/>
          <a:stretch>
            <a:fillRect/>
          </a:stretch>
        </p:blipFill>
        <p:spPr>
          <a:xfrm>
            <a:off x="1294300" y="1690688"/>
            <a:ext cx="8803369" cy="4198384"/>
          </a:xfrm>
          <a:prstGeom prst="rect">
            <a:avLst/>
          </a:prstGeom>
        </p:spPr>
      </p:pic>
    </p:spTree>
    <p:extLst>
      <p:ext uri="{BB962C8B-B14F-4D97-AF65-F5344CB8AC3E}">
        <p14:creationId xmlns:p14="http://schemas.microsoft.com/office/powerpoint/2010/main" val="3403331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977B-3486-E94A-2985-94812056C4F8}"/>
              </a:ext>
            </a:extLst>
          </p:cNvPr>
          <p:cNvSpPr>
            <a:spLocks noGrp="1"/>
          </p:cNvSpPr>
          <p:nvPr>
            <p:ph type="title"/>
          </p:nvPr>
        </p:nvSpPr>
        <p:spPr/>
        <p:txBody>
          <a:bodyPr/>
          <a:lstStyle/>
          <a:p>
            <a:r>
              <a:rPr lang="en-AU" dirty="0"/>
              <a:t>ICRP 144 – External Dose Coefficients</a:t>
            </a:r>
          </a:p>
        </p:txBody>
      </p:sp>
      <p:sp>
        <p:nvSpPr>
          <p:cNvPr id="3" name="Content Placeholder 2">
            <a:extLst>
              <a:ext uri="{FF2B5EF4-FFF2-40B4-BE49-F238E27FC236}">
                <a16:creationId xmlns:a16="http://schemas.microsoft.com/office/drawing/2014/main" id="{73A989C0-3691-AC88-D135-303C6DB9B5E5}"/>
              </a:ext>
            </a:extLst>
          </p:cNvPr>
          <p:cNvSpPr>
            <a:spLocks noGrp="1"/>
          </p:cNvSpPr>
          <p:nvPr>
            <p:ph idx="1"/>
          </p:nvPr>
        </p:nvSpPr>
        <p:spPr>
          <a:xfrm>
            <a:off x="838200" y="1825625"/>
            <a:ext cx="9002086" cy="4351338"/>
          </a:xfrm>
        </p:spPr>
        <p:txBody>
          <a:bodyPr>
            <a:normAutofit fontScale="92500" lnSpcReduction="10000"/>
          </a:bodyPr>
          <a:lstStyle/>
          <a:p>
            <a:r>
              <a:rPr lang="en-AU" dirty="0"/>
              <a:t>In 2020 ICRP published External Dose Co-efficients from exposure to environmental sources</a:t>
            </a:r>
          </a:p>
          <a:p>
            <a:pPr lvl="1"/>
            <a:r>
              <a:rPr lang="en-AU" dirty="0"/>
              <a:t>Previously ARPANSA had used U.S. EPA FGR12, Adult only.</a:t>
            </a:r>
          </a:p>
          <a:p>
            <a:r>
              <a:rPr lang="en-AU" dirty="0"/>
              <a:t>Dose co-efficients provided for reference age groups (newborn, 1y, 5y, 10y, 15y and adult male, female)</a:t>
            </a:r>
          </a:p>
          <a:p>
            <a:pPr lvl="1"/>
            <a:r>
              <a:rPr lang="en-AU" dirty="0"/>
              <a:t>Impact on current assessment models in APRANSA. As current tools (e.g. ARGOS) only use Adult DCFs for external exposure.</a:t>
            </a:r>
          </a:p>
          <a:p>
            <a:r>
              <a:rPr lang="en-AU" dirty="0"/>
              <a:t>Operational Intervention Levels (OILs) for emergency situations were previously based on FGR12.</a:t>
            </a:r>
          </a:p>
        </p:txBody>
      </p:sp>
      <p:pic>
        <p:nvPicPr>
          <p:cNvPr id="5" name="Picture 4">
            <a:extLst>
              <a:ext uri="{FF2B5EF4-FFF2-40B4-BE49-F238E27FC236}">
                <a16:creationId xmlns:a16="http://schemas.microsoft.com/office/drawing/2014/main" id="{D9D5D052-4341-515C-7383-F5B66FB750B8}"/>
              </a:ext>
            </a:extLst>
          </p:cNvPr>
          <p:cNvPicPr>
            <a:picLocks noChangeAspect="1"/>
          </p:cNvPicPr>
          <p:nvPr/>
        </p:nvPicPr>
        <p:blipFill>
          <a:blip r:embed="rId2"/>
          <a:stretch>
            <a:fillRect/>
          </a:stretch>
        </p:blipFill>
        <p:spPr>
          <a:xfrm>
            <a:off x="10018936" y="291102"/>
            <a:ext cx="2019582" cy="2934109"/>
          </a:xfrm>
          <a:prstGeom prst="rect">
            <a:avLst/>
          </a:prstGeom>
        </p:spPr>
      </p:pic>
      <p:pic>
        <p:nvPicPr>
          <p:cNvPr id="7" name="Picture 6">
            <a:extLst>
              <a:ext uri="{FF2B5EF4-FFF2-40B4-BE49-F238E27FC236}">
                <a16:creationId xmlns:a16="http://schemas.microsoft.com/office/drawing/2014/main" id="{E676CB1B-6942-FD71-4750-3BC3A6E3D7BA}"/>
              </a:ext>
            </a:extLst>
          </p:cNvPr>
          <p:cNvPicPr>
            <a:picLocks noChangeAspect="1"/>
          </p:cNvPicPr>
          <p:nvPr/>
        </p:nvPicPr>
        <p:blipFill>
          <a:blip r:embed="rId3"/>
          <a:stretch>
            <a:fillRect/>
          </a:stretch>
        </p:blipFill>
        <p:spPr>
          <a:xfrm>
            <a:off x="9901078" y="3429000"/>
            <a:ext cx="2068063" cy="2934110"/>
          </a:xfrm>
          <a:prstGeom prst="rect">
            <a:avLst/>
          </a:prstGeom>
        </p:spPr>
      </p:pic>
    </p:spTree>
    <p:extLst>
      <p:ext uri="{BB962C8B-B14F-4D97-AF65-F5344CB8AC3E}">
        <p14:creationId xmlns:p14="http://schemas.microsoft.com/office/powerpoint/2010/main" val="113915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iller&#10;&#10;Description automatically generated">
            <a:extLst>
              <a:ext uri="{FF2B5EF4-FFF2-40B4-BE49-F238E27FC236}">
                <a16:creationId xmlns:a16="http://schemas.microsoft.com/office/drawing/2014/main" id="{EBB2B50D-3093-49AD-ACE7-6E90026E8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0"/>
            <a:ext cx="12192000" cy="6857239"/>
          </a:xfrm>
          <a:prstGeom prst="rect">
            <a:avLst/>
          </a:prstGeom>
        </p:spPr>
      </p:pic>
      <p:sp>
        <p:nvSpPr>
          <p:cNvPr id="7" name="Rectangle 6">
            <a:extLst>
              <a:ext uri="{FF2B5EF4-FFF2-40B4-BE49-F238E27FC236}">
                <a16:creationId xmlns:a16="http://schemas.microsoft.com/office/drawing/2014/main" id="{631FD9BE-A446-4907-90C8-60E3178A8220}"/>
              </a:ext>
            </a:extLst>
          </p:cNvPr>
          <p:cNvSpPr/>
          <p:nvPr/>
        </p:nvSpPr>
        <p:spPr>
          <a:xfrm>
            <a:off x="6895323" y="900403"/>
            <a:ext cx="5296678" cy="5057192"/>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1">
            <a:extLst>
              <a:ext uri="{FF2B5EF4-FFF2-40B4-BE49-F238E27FC236}">
                <a16:creationId xmlns:a16="http://schemas.microsoft.com/office/drawing/2014/main" id="{7ED32AD6-837A-47E1-891F-BAE84532D683}"/>
              </a:ext>
            </a:extLst>
          </p:cNvPr>
          <p:cNvSpPr txBox="1">
            <a:spLocks/>
          </p:cNvSpPr>
          <p:nvPr/>
        </p:nvSpPr>
        <p:spPr>
          <a:xfrm>
            <a:off x="7476931" y="3091127"/>
            <a:ext cx="4133462" cy="286646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30000" noProof="0">
                <a:ln>
                  <a:noFill/>
                </a:ln>
                <a:solidFill>
                  <a:prstClr val="white"/>
                </a:solidFill>
                <a:effectLst/>
                <a:uLnTx/>
                <a:uFillTx/>
                <a:latin typeface="Calibri" panose="020F0502020204030204"/>
                <a:ea typeface="+mn-ea"/>
                <a:cs typeface="+mn-cs"/>
              </a:rPr>
              <a:t>We are the independent regulator of Commonwealth entities that use or produce radiation.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3000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30000" noProof="0">
                <a:ln>
                  <a:noFill/>
                </a:ln>
                <a:solidFill>
                  <a:prstClr val="white"/>
                </a:solidFill>
                <a:effectLst/>
                <a:uLnTx/>
                <a:uFillTx/>
                <a:latin typeface="Calibri" panose="020F0502020204030204"/>
                <a:ea typeface="+mn-ea"/>
                <a:cs typeface="+mn-cs"/>
              </a:rPr>
              <a:t>Using a risk‑informed regulatory approach, we ensure that licensees take responsibility for protection of people and the environment from the harmful effects of radiation.</a:t>
            </a:r>
          </a:p>
        </p:txBody>
      </p:sp>
      <p:sp>
        <p:nvSpPr>
          <p:cNvPr id="10" name="TextBox 9">
            <a:extLst>
              <a:ext uri="{FF2B5EF4-FFF2-40B4-BE49-F238E27FC236}">
                <a16:creationId xmlns:a16="http://schemas.microsoft.com/office/drawing/2014/main" id="{67FED183-7CE8-48BC-9802-E8AF0B828B4C}"/>
              </a:ext>
            </a:extLst>
          </p:cNvPr>
          <p:cNvSpPr txBox="1"/>
          <p:nvPr/>
        </p:nvSpPr>
        <p:spPr>
          <a:xfrm>
            <a:off x="7476930" y="1337080"/>
            <a:ext cx="3874703" cy="2091919"/>
          </a:xfrm>
          <a:prstGeom prst="rect">
            <a:avLst/>
          </a:prstGeom>
          <a:noFill/>
        </p:spPr>
        <p:txBody>
          <a:bodyPr wrap="square" rtlCol="0">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AU" sz="4000" b="1" i="0" u="none" strike="noStrike" kern="1200" cap="none" spc="0" normalizeH="0" baseline="30000" noProof="0">
                <a:ln>
                  <a:noFill/>
                </a:ln>
                <a:solidFill>
                  <a:prstClr val="white"/>
                </a:solidFill>
                <a:effectLst/>
                <a:uLnTx/>
                <a:uFillTx/>
                <a:latin typeface="Calibri" panose="020F0502020204030204"/>
                <a:ea typeface="+mn-ea"/>
                <a:cs typeface="+mn-cs"/>
              </a:rPr>
              <a:t>ARPANSA is an</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AU" sz="6600" b="1" i="0" u="none" strike="noStrike" kern="1200" cap="none" spc="0" normalizeH="0" baseline="30000" noProof="0">
                <a:ln>
                  <a:noFill/>
                </a:ln>
                <a:solidFill>
                  <a:prstClr val="white"/>
                </a:solidFill>
                <a:effectLst/>
                <a:uLnTx/>
                <a:uFillTx/>
                <a:latin typeface="Calibri" panose="020F0502020204030204"/>
                <a:ea typeface="+mn-ea"/>
                <a:cs typeface="+mn-cs"/>
              </a:rPr>
              <a:t>independent</a:t>
            </a:r>
          </a:p>
          <a:p>
            <a:pPr marL="0" marR="0" lvl="0" indent="0" algn="l" defTabSz="914400" rtl="0" eaLnBrk="1" fontAlgn="auto" latinLnBrk="0" hangingPunct="1">
              <a:lnSpc>
                <a:spcPts val="4600"/>
              </a:lnSpc>
              <a:spcBef>
                <a:spcPts val="0"/>
              </a:spcBef>
              <a:spcAft>
                <a:spcPts val="0"/>
              </a:spcAft>
              <a:buClrTx/>
              <a:buSzTx/>
              <a:buFontTx/>
              <a:buNone/>
              <a:tabLst/>
              <a:defRPr/>
            </a:pPr>
            <a:r>
              <a:rPr kumimoji="0" lang="en-AU" sz="6600" b="1" i="0" u="none" strike="noStrike" kern="1200" cap="none" spc="0" normalizeH="0" baseline="30000" noProof="0">
                <a:ln>
                  <a:noFill/>
                </a:ln>
                <a:solidFill>
                  <a:prstClr val="white"/>
                </a:solidFill>
                <a:effectLst/>
                <a:uLnTx/>
                <a:uFillTx/>
                <a:latin typeface="Calibri" panose="020F0502020204030204"/>
                <a:ea typeface="+mn-ea"/>
                <a:cs typeface="+mn-cs"/>
              </a:rPr>
              <a:t>regulator</a:t>
            </a:r>
            <a:endParaRPr kumimoji="0" lang="en-AU"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39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977B-3486-E94A-2985-94812056C4F8}"/>
              </a:ext>
            </a:extLst>
          </p:cNvPr>
          <p:cNvSpPr>
            <a:spLocks noGrp="1"/>
          </p:cNvSpPr>
          <p:nvPr>
            <p:ph type="title"/>
          </p:nvPr>
        </p:nvSpPr>
        <p:spPr/>
        <p:txBody>
          <a:bodyPr/>
          <a:lstStyle/>
          <a:p>
            <a:r>
              <a:rPr lang="en-AU" dirty="0"/>
              <a:t>ICRP 144 – External Dose Coefficients</a:t>
            </a:r>
          </a:p>
        </p:txBody>
      </p:sp>
      <p:sp>
        <p:nvSpPr>
          <p:cNvPr id="3" name="Content Placeholder 2">
            <a:extLst>
              <a:ext uri="{FF2B5EF4-FFF2-40B4-BE49-F238E27FC236}">
                <a16:creationId xmlns:a16="http://schemas.microsoft.com/office/drawing/2014/main" id="{73A989C0-3691-AC88-D135-303C6DB9B5E5}"/>
              </a:ext>
            </a:extLst>
          </p:cNvPr>
          <p:cNvSpPr>
            <a:spLocks noGrp="1"/>
          </p:cNvSpPr>
          <p:nvPr>
            <p:ph idx="1"/>
          </p:nvPr>
        </p:nvSpPr>
        <p:spPr>
          <a:xfrm>
            <a:off x="92279" y="1825624"/>
            <a:ext cx="6618914" cy="4591953"/>
          </a:xfrm>
        </p:spPr>
        <p:txBody>
          <a:bodyPr>
            <a:normAutofit fontScale="77500" lnSpcReduction="20000"/>
          </a:bodyPr>
          <a:lstStyle/>
          <a:p>
            <a:r>
              <a:rPr lang="en-AU" dirty="0"/>
              <a:t>Check was undertaken against IAEA OIL document to see if there was a noticeable difference.</a:t>
            </a:r>
          </a:p>
          <a:p>
            <a:r>
              <a:rPr lang="en-AU" dirty="0"/>
              <a:t>There was different in the newborn doses. Although the current IAEA approach did try and account for this with a modifying factor</a:t>
            </a:r>
          </a:p>
          <a:p>
            <a:r>
              <a:rPr lang="en-AU" dirty="0"/>
              <a:t>Overall, there were differences found, but were not sufficient to change the ‘default’ OILs</a:t>
            </a:r>
          </a:p>
          <a:p>
            <a:r>
              <a:rPr lang="en-AU" dirty="0"/>
              <a:t>Looking to integrate these new factors into the tools and software packages used at ARPANSA</a:t>
            </a:r>
          </a:p>
        </p:txBody>
      </p:sp>
      <p:pic>
        <p:nvPicPr>
          <p:cNvPr id="6" name="Picture 5">
            <a:extLst>
              <a:ext uri="{FF2B5EF4-FFF2-40B4-BE49-F238E27FC236}">
                <a16:creationId xmlns:a16="http://schemas.microsoft.com/office/drawing/2014/main" id="{3ABB593C-57ED-143C-947E-067664CB6DAC}"/>
              </a:ext>
            </a:extLst>
          </p:cNvPr>
          <p:cNvPicPr>
            <a:picLocks noChangeAspect="1"/>
          </p:cNvPicPr>
          <p:nvPr/>
        </p:nvPicPr>
        <p:blipFill>
          <a:blip r:embed="rId2"/>
          <a:stretch>
            <a:fillRect/>
          </a:stretch>
        </p:blipFill>
        <p:spPr>
          <a:xfrm>
            <a:off x="6788287" y="1358067"/>
            <a:ext cx="5403713" cy="4818896"/>
          </a:xfrm>
          <a:prstGeom prst="rect">
            <a:avLst/>
          </a:prstGeom>
        </p:spPr>
      </p:pic>
    </p:spTree>
    <p:extLst>
      <p:ext uri="{BB962C8B-B14F-4D97-AF65-F5344CB8AC3E}">
        <p14:creationId xmlns:p14="http://schemas.microsoft.com/office/powerpoint/2010/main" val="134767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07055" cy="1325563"/>
          </a:xfrm>
        </p:spPr>
        <p:txBody>
          <a:bodyPr>
            <a:normAutofit fontScale="90000"/>
          </a:bodyPr>
          <a:lstStyle/>
          <a:p>
            <a:r>
              <a:rPr lang="en-AU" dirty="0"/>
              <a:t>Upcoming – ICRP changes to Public intakes of radionuclides – inhalation and ingestion doses</a:t>
            </a:r>
          </a:p>
        </p:txBody>
      </p:sp>
      <p:sp>
        <p:nvSpPr>
          <p:cNvPr id="3" name="Content Placeholder 2"/>
          <p:cNvSpPr>
            <a:spLocks noGrp="1"/>
          </p:cNvSpPr>
          <p:nvPr>
            <p:ph idx="1"/>
          </p:nvPr>
        </p:nvSpPr>
        <p:spPr>
          <a:xfrm>
            <a:off x="335560" y="1817236"/>
            <a:ext cx="6702803" cy="4482896"/>
          </a:xfrm>
        </p:spPr>
        <p:txBody>
          <a:bodyPr>
            <a:normAutofit fontScale="77500" lnSpcReduction="20000"/>
          </a:bodyPr>
          <a:lstStyle/>
          <a:p>
            <a:r>
              <a:rPr lang="en-AU" dirty="0"/>
              <a:t>Update to ICRP 60 series (ICRP119 compendium)</a:t>
            </a:r>
          </a:p>
          <a:p>
            <a:r>
              <a:rPr lang="en-AU" dirty="0"/>
              <a:t>Potential to impact dose co-efficients of nuclides</a:t>
            </a:r>
          </a:p>
          <a:p>
            <a:pPr lvl="1"/>
            <a:r>
              <a:rPr lang="en-AU" dirty="0"/>
              <a:t>We saw this in OIR for NORM nuclides</a:t>
            </a:r>
          </a:p>
          <a:p>
            <a:r>
              <a:rPr lang="en-AU" dirty="0"/>
              <a:t>Consultation period has ended, publication will be soon</a:t>
            </a:r>
          </a:p>
          <a:p>
            <a:r>
              <a:rPr lang="en-AU" dirty="0"/>
              <a:t>Work to be undertaken in 2024 at ARPANSA to assess the impact of the updates</a:t>
            </a:r>
          </a:p>
          <a:p>
            <a:pPr lvl="1"/>
            <a:r>
              <a:rPr lang="en-AU" dirty="0"/>
              <a:t>What codes/guidance documents need to be updated?</a:t>
            </a:r>
          </a:p>
          <a:p>
            <a:pPr lvl="1"/>
            <a:r>
              <a:rPr lang="en-AU" dirty="0"/>
              <a:t>What assessment methods need to be updated?</a:t>
            </a:r>
          </a:p>
          <a:p>
            <a:pPr lvl="1"/>
            <a:r>
              <a:rPr lang="en-AU" dirty="0"/>
              <a:t>Potential to impact tools and software packages</a:t>
            </a:r>
          </a:p>
          <a:p>
            <a:pPr lvl="2"/>
            <a:r>
              <a:rPr lang="en-AU" dirty="0"/>
              <a:t>Look to integrate provide dose assessments based on up-to-date dose coefficients</a:t>
            </a:r>
          </a:p>
          <a:p>
            <a:endParaRPr lang="en-AU" dirty="0"/>
          </a:p>
        </p:txBody>
      </p:sp>
      <p:pic>
        <p:nvPicPr>
          <p:cNvPr id="5" name="Picture 4">
            <a:extLst>
              <a:ext uri="{FF2B5EF4-FFF2-40B4-BE49-F238E27FC236}">
                <a16:creationId xmlns:a16="http://schemas.microsoft.com/office/drawing/2014/main" id="{84C7724B-3A11-9212-A641-60E41CE99893}"/>
              </a:ext>
            </a:extLst>
          </p:cNvPr>
          <p:cNvPicPr>
            <a:picLocks noChangeAspect="1"/>
          </p:cNvPicPr>
          <p:nvPr/>
        </p:nvPicPr>
        <p:blipFill>
          <a:blip r:embed="rId2"/>
          <a:stretch>
            <a:fillRect/>
          </a:stretch>
        </p:blipFill>
        <p:spPr>
          <a:xfrm>
            <a:off x="7489660" y="1690688"/>
            <a:ext cx="3986478" cy="1359935"/>
          </a:xfrm>
          <a:prstGeom prst="rect">
            <a:avLst/>
          </a:prstGeom>
        </p:spPr>
      </p:pic>
      <p:sp>
        <p:nvSpPr>
          <p:cNvPr id="7" name="TextBox 6">
            <a:extLst>
              <a:ext uri="{FF2B5EF4-FFF2-40B4-BE49-F238E27FC236}">
                <a16:creationId xmlns:a16="http://schemas.microsoft.com/office/drawing/2014/main" id="{5C63C91F-E44A-7D27-5512-401AED8B3650}"/>
              </a:ext>
            </a:extLst>
          </p:cNvPr>
          <p:cNvSpPr txBox="1"/>
          <p:nvPr/>
        </p:nvSpPr>
        <p:spPr>
          <a:xfrm>
            <a:off x="7485076" y="3050623"/>
            <a:ext cx="3991062" cy="369332"/>
          </a:xfrm>
          <a:prstGeom prst="rect">
            <a:avLst/>
          </a:prstGeom>
          <a:noFill/>
        </p:spPr>
        <p:txBody>
          <a:bodyPr wrap="square">
            <a:spAutoFit/>
          </a:bodyPr>
          <a:lstStyle/>
          <a:p>
            <a:r>
              <a:rPr lang="en-AU" dirty="0">
                <a:hlinkClick r:id="rId3"/>
              </a:rPr>
              <a:t>https://www.icrp.org/consultations.asp</a:t>
            </a:r>
            <a:endParaRPr lang="en-AU" dirty="0"/>
          </a:p>
        </p:txBody>
      </p:sp>
      <p:graphicFrame>
        <p:nvGraphicFramePr>
          <p:cNvPr id="8" name="Table 8">
            <a:extLst>
              <a:ext uri="{FF2B5EF4-FFF2-40B4-BE49-F238E27FC236}">
                <a16:creationId xmlns:a16="http://schemas.microsoft.com/office/drawing/2014/main" id="{FA8D57B8-F2C8-7797-57E9-FC92569C16C1}"/>
              </a:ext>
            </a:extLst>
          </p:cNvPr>
          <p:cNvGraphicFramePr>
            <a:graphicFrameLocks noGrp="1"/>
          </p:cNvGraphicFramePr>
          <p:nvPr>
            <p:extLst>
              <p:ext uri="{D42A27DB-BD31-4B8C-83A1-F6EECF244321}">
                <p14:modId xmlns:p14="http://schemas.microsoft.com/office/powerpoint/2010/main" val="1848069738"/>
              </p:ext>
            </p:extLst>
          </p:nvPr>
        </p:nvGraphicFramePr>
        <p:xfrm>
          <a:off x="7415869" y="3949427"/>
          <a:ext cx="4522596" cy="1864266"/>
        </p:xfrm>
        <a:graphic>
          <a:graphicData uri="http://schemas.openxmlformats.org/drawingml/2006/table">
            <a:tbl>
              <a:tblPr firstRow="1" bandRow="1">
                <a:tableStyleId>{5C22544A-7EE6-4342-B048-85BDC9FD1C3A}</a:tableStyleId>
              </a:tblPr>
              <a:tblGrid>
                <a:gridCol w="1130649">
                  <a:extLst>
                    <a:ext uri="{9D8B030D-6E8A-4147-A177-3AD203B41FA5}">
                      <a16:colId xmlns:a16="http://schemas.microsoft.com/office/drawing/2014/main" val="3123773720"/>
                    </a:ext>
                  </a:extLst>
                </a:gridCol>
                <a:gridCol w="1260212">
                  <a:extLst>
                    <a:ext uri="{9D8B030D-6E8A-4147-A177-3AD203B41FA5}">
                      <a16:colId xmlns:a16="http://schemas.microsoft.com/office/drawing/2014/main" val="1454521334"/>
                    </a:ext>
                  </a:extLst>
                </a:gridCol>
                <a:gridCol w="1001086">
                  <a:extLst>
                    <a:ext uri="{9D8B030D-6E8A-4147-A177-3AD203B41FA5}">
                      <a16:colId xmlns:a16="http://schemas.microsoft.com/office/drawing/2014/main" val="3893524191"/>
                    </a:ext>
                  </a:extLst>
                </a:gridCol>
                <a:gridCol w="1130649">
                  <a:extLst>
                    <a:ext uri="{9D8B030D-6E8A-4147-A177-3AD203B41FA5}">
                      <a16:colId xmlns:a16="http://schemas.microsoft.com/office/drawing/2014/main" val="4244091426"/>
                    </a:ext>
                  </a:extLst>
                </a:gridCol>
              </a:tblGrid>
              <a:tr h="408062">
                <a:tc>
                  <a:txBody>
                    <a:bodyPr/>
                    <a:lstStyle/>
                    <a:p>
                      <a:r>
                        <a:rPr lang="en-AU" dirty="0"/>
                        <a:t>Nuclide</a:t>
                      </a:r>
                    </a:p>
                  </a:txBody>
                  <a:tcPr/>
                </a:tc>
                <a:tc>
                  <a:txBody>
                    <a:bodyPr/>
                    <a:lstStyle/>
                    <a:p>
                      <a:r>
                        <a:rPr lang="en-AU" dirty="0"/>
                        <a:t>Absorption Type</a:t>
                      </a:r>
                    </a:p>
                  </a:txBody>
                  <a:tcPr/>
                </a:tc>
                <a:tc>
                  <a:txBody>
                    <a:bodyPr/>
                    <a:lstStyle/>
                    <a:p>
                      <a:r>
                        <a:rPr lang="en-AU" dirty="0"/>
                        <a:t>ICRP119 </a:t>
                      </a:r>
                    </a:p>
                    <a:p>
                      <a:r>
                        <a:rPr lang="en-AU" dirty="0"/>
                        <a:t>5 </a:t>
                      </a:r>
                      <a:r>
                        <a:rPr lang="en-AU" dirty="0" err="1"/>
                        <a:t>yo</a:t>
                      </a:r>
                      <a:endParaRPr lang="en-AU" dirty="0"/>
                    </a:p>
                  </a:txBody>
                  <a:tcPr/>
                </a:tc>
                <a:tc>
                  <a:txBody>
                    <a:bodyPr/>
                    <a:lstStyle/>
                    <a:p>
                      <a:r>
                        <a:rPr lang="en-AU" dirty="0"/>
                        <a:t>New ICRP</a:t>
                      </a:r>
                    </a:p>
                    <a:p>
                      <a:r>
                        <a:rPr lang="en-AU" dirty="0"/>
                        <a:t>5 </a:t>
                      </a:r>
                      <a:r>
                        <a:rPr lang="en-AU" dirty="0" err="1"/>
                        <a:t>yo</a:t>
                      </a:r>
                      <a:endParaRPr lang="en-AU" dirty="0"/>
                    </a:p>
                  </a:txBody>
                  <a:tcPr/>
                </a:tc>
                <a:extLst>
                  <a:ext uri="{0D108BD9-81ED-4DB2-BD59-A6C34878D82A}">
                    <a16:rowId xmlns:a16="http://schemas.microsoft.com/office/drawing/2014/main" val="3483843855"/>
                  </a:ext>
                </a:extLst>
              </a:tr>
              <a:tr h="408062">
                <a:tc>
                  <a:txBody>
                    <a:bodyPr/>
                    <a:lstStyle/>
                    <a:p>
                      <a:r>
                        <a:rPr lang="en-AU" dirty="0"/>
                        <a:t>I-131 </a:t>
                      </a:r>
                    </a:p>
                  </a:txBody>
                  <a:tcPr/>
                </a:tc>
                <a:tc>
                  <a:txBody>
                    <a:bodyPr/>
                    <a:lstStyle/>
                    <a:p>
                      <a:r>
                        <a:rPr lang="en-AU" dirty="0"/>
                        <a:t>F</a:t>
                      </a:r>
                    </a:p>
                  </a:txBody>
                  <a:tcPr/>
                </a:tc>
                <a:tc>
                  <a:txBody>
                    <a:bodyPr/>
                    <a:lstStyle/>
                    <a:p>
                      <a:r>
                        <a:rPr lang="en-AU" dirty="0"/>
                        <a:t>3.7E-8</a:t>
                      </a:r>
                    </a:p>
                  </a:txBody>
                  <a:tcPr/>
                </a:tc>
                <a:tc>
                  <a:txBody>
                    <a:bodyPr/>
                    <a:lstStyle/>
                    <a:p>
                      <a:r>
                        <a:rPr lang="en-AU" dirty="0"/>
                        <a:t>3.3E-8</a:t>
                      </a:r>
                    </a:p>
                  </a:txBody>
                  <a:tcPr/>
                </a:tc>
                <a:extLst>
                  <a:ext uri="{0D108BD9-81ED-4DB2-BD59-A6C34878D82A}">
                    <a16:rowId xmlns:a16="http://schemas.microsoft.com/office/drawing/2014/main" val="1056780607"/>
                  </a:ext>
                </a:extLst>
              </a:tr>
              <a:tr h="408062">
                <a:tc>
                  <a:txBody>
                    <a:bodyPr/>
                    <a:lstStyle/>
                    <a:p>
                      <a:r>
                        <a:rPr lang="en-AU" dirty="0"/>
                        <a:t>Cs-137</a:t>
                      </a:r>
                    </a:p>
                  </a:txBody>
                  <a:tcPr/>
                </a:tc>
                <a:tc>
                  <a:txBody>
                    <a:bodyPr/>
                    <a:lstStyle/>
                    <a:p>
                      <a:r>
                        <a:rPr lang="en-AU" dirty="0"/>
                        <a:t>F</a:t>
                      </a:r>
                    </a:p>
                  </a:txBody>
                  <a:tcPr/>
                </a:tc>
                <a:tc>
                  <a:txBody>
                    <a:bodyPr/>
                    <a:lstStyle/>
                    <a:p>
                      <a:r>
                        <a:rPr lang="en-AU" dirty="0"/>
                        <a:t>3.6E-9</a:t>
                      </a:r>
                    </a:p>
                  </a:txBody>
                  <a:tcPr/>
                </a:tc>
                <a:tc>
                  <a:txBody>
                    <a:bodyPr/>
                    <a:lstStyle/>
                    <a:p>
                      <a:r>
                        <a:rPr lang="en-AU" dirty="0"/>
                        <a:t>5.7E-9</a:t>
                      </a:r>
                    </a:p>
                  </a:txBody>
                  <a:tcPr/>
                </a:tc>
                <a:extLst>
                  <a:ext uri="{0D108BD9-81ED-4DB2-BD59-A6C34878D82A}">
                    <a16:rowId xmlns:a16="http://schemas.microsoft.com/office/drawing/2014/main" val="2475685095"/>
                  </a:ext>
                </a:extLst>
              </a:tr>
              <a:tr h="408062">
                <a:tc>
                  <a:txBody>
                    <a:bodyPr/>
                    <a:lstStyle/>
                    <a:p>
                      <a:r>
                        <a:rPr lang="en-AU" dirty="0"/>
                        <a:t>Sr-90</a:t>
                      </a:r>
                    </a:p>
                  </a:txBody>
                  <a:tcPr/>
                </a:tc>
                <a:tc>
                  <a:txBody>
                    <a:bodyPr/>
                    <a:lstStyle/>
                    <a:p>
                      <a:r>
                        <a:rPr lang="en-AU" dirty="0"/>
                        <a:t>M</a:t>
                      </a:r>
                    </a:p>
                  </a:txBody>
                  <a:tcPr/>
                </a:tc>
                <a:tc>
                  <a:txBody>
                    <a:bodyPr/>
                    <a:lstStyle/>
                    <a:p>
                      <a:r>
                        <a:rPr lang="en-AU" dirty="0"/>
                        <a:t>6.5E-8</a:t>
                      </a:r>
                    </a:p>
                  </a:txBody>
                  <a:tcPr/>
                </a:tc>
                <a:tc>
                  <a:txBody>
                    <a:bodyPr/>
                    <a:lstStyle/>
                    <a:p>
                      <a:r>
                        <a:rPr lang="en-AU" dirty="0"/>
                        <a:t>5.6E-8</a:t>
                      </a:r>
                    </a:p>
                  </a:txBody>
                  <a:tcPr/>
                </a:tc>
                <a:extLst>
                  <a:ext uri="{0D108BD9-81ED-4DB2-BD59-A6C34878D82A}">
                    <a16:rowId xmlns:a16="http://schemas.microsoft.com/office/drawing/2014/main" val="119011935"/>
                  </a:ext>
                </a:extLst>
              </a:tr>
            </a:tbl>
          </a:graphicData>
        </a:graphic>
      </p:graphicFrame>
      <p:sp>
        <p:nvSpPr>
          <p:cNvPr id="9" name="TextBox 8">
            <a:extLst>
              <a:ext uri="{FF2B5EF4-FFF2-40B4-BE49-F238E27FC236}">
                <a16:creationId xmlns:a16="http://schemas.microsoft.com/office/drawing/2014/main" id="{C3889649-76F0-BD85-E3DB-EFFF8AA834FF}"/>
              </a:ext>
            </a:extLst>
          </p:cNvPr>
          <p:cNvSpPr txBox="1"/>
          <p:nvPr/>
        </p:nvSpPr>
        <p:spPr>
          <a:xfrm>
            <a:off x="7415869" y="5930800"/>
            <a:ext cx="3991062" cy="369332"/>
          </a:xfrm>
          <a:prstGeom prst="rect">
            <a:avLst/>
          </a:prstGeom>
          <a:noFill/>
        </p:spPr>
        <p:txBody>
          <a:bodyPr wrap="square">
            <a:spAutoFit/>
          </a:bodyPr>
          <a:lstStyle/>
          <a:p>
            <a:r>
              <a:rPr lang="en-AU" dirty="0"/>
              <a:t>Inhalation DCF for 1um</a:t>
            </a:r>
          </a:p>
        </p:txBody>
      </p:sp>
    </p:spTree>
    <p:extLst>
      <p:ext uri="{BB962C8B-B14F-4D97-AF65-F5344CB8AC3E}">
        <p14:creationId xmlns:p14="http://schemas.microsoft.com/office/powerpoint/2010/main" val="3891383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D22-1AD9-7CF5-3FF5-94C44501FD8B}"/>
              </a:ext>
            </a:extLst>
          </p:cNvPr>
          <p:cNvSpPr>
            <a:spLocks noGrp="1"/>
          </p:cNvSpPr>
          <p:nvPr>
            <p:ph type="title"/>
          </p:nvPr>
        </p:nvSpPr>
        <p:spPr>
          <a:xfrm>
            <a:off x="838199" y="0"/>
            <a:ext cx="10515600" cy="1325563"/>
          </a:xfrm>
        </p:spPr>
        <p:txBody>
          <a:bodyPr>
            <a:normAutofit fontScale="90000"/>
          </a:bodyPr>
          <a:lstStyle/>
          <a:p>
            <a:r>
              <a:rPr lang="en-AU" dirty="0"/>
              <a:t>…..Lastly – Australian RAMP demo workshop</a:t>
            </a:r>
          </a:p>
        </p:txBody>
      </p:sp>
      <p:sp>
        <p:nvSpPr>
          <p:cNvPr id="3" name="Content Placeholder 2">
            <a:extLst>
              <a:ext uri="{FF2B5EF4-FFF2-40B4-BE49-F238E27FC236}">
                <a16:creationId xmlns:a16="http://schemas.microsoft.com/office/drawing/2014/main" id="{6073231C-0C55-AE71-2A6F-BB54B986D96A}"/>
              </a:ext>
            </a:extLst>
          </p:cNvPr>
          <p:cNvSpPr>
            <a:spLocks noGrp="1"/>
          </p:cNvSpPr>
          <p:nvPr>
            <p:ph idx="1"/>
          </p:nvPr>
        </p:nvSpPr>
        <p:spPr>
          <a:xfrm>
            <a:off x="838199" y="1141723"/>
            <a:ext cx="10906387" cy="1182028"/>
          </a:xfrm>
        </p:spPr>
        <p:txBody>
          <a:bodyPr>
            <a:normAutofit fontScale="70000" lnSpcReduction="20000"/>
          </a:bodyPr>
          <a:lstStyle/>
          <a:p>
            <a:r>
              <a:rPr lang="en-AU" dirty="0"/>
              <a:t>RAMP workshop as part of the Australian Radiation Protection Society conference next week</a:t>
            </a:r>
          </a:p>
          <a:p>
            <a:r>
              <a:rPr lang="en-AU" dirty="0"/>
              <a:t>Around 30 participants registered. Hoping to form an Australian RAMP community</a:t>
            </a:r>
          </a:p>
        </p:txBody>
      </p:sp>
      <p:pic>
        <p:nvPicPr>
          <p:cNvPr id="5" name="Picture 4">
            <a:extLst>
              <a:ext uri="{FF2B5EF4-FFF2-40B4-BE49-F238E27FC236}">
                <a16:creationId xmlns:a16="http://schemas.microsoft.com/office/drawing/2014/main" id="{82142CC8-4166-4CFE-0B3D-A54457C8D00C}"/>
              </a:ext>
            </a:extLst>
          </p:cNvPr>
          <p:cNvPicPr>
            <a:picLocks noChangeAspect="1"/>
          </p:cNvPicPr>
          <p:nvPr/>
        </p:nvPicPr>
        <p:blipFill>
          <a:blip r:embed="rId2"/>
          <a:stretch>
            <a:fillRect/>
          </a:stretch>
        </p:blipFill>
        <p:spPr>
          <a:xfrm>
            <a:off x="2275355" y="3569986"/>
            <a:ext cx="8032074" cy="3288014"/>
          </a:xfrm>
          <a:prstGeom prst="rect">
            <a:avLst/>
          </a:prstGeom>
        </p:spPr>
      </p:pic>
      <p:pic>
        <p:nvPicPr>
          <p:cNvPr id="6" name="Picture 5">
            <a:extLst>
              <a:ext uri="{FF2B5EF4-FFF2-40B4-BE49-F238E27FC236}">
                <a16:creationId xmlns:a16="http://schemas.microsoft.com/office/drawing/2014/main" id="{CCA01774-B987-1FA2-CF8F-3F6FB8B5A95E}"/>
              </a:ext>
            </a:extLst>
          </p:cNvPr>
          <p:cNvPicPr>
            <a:picLocks noChangeAspect="1"/>
          </p:cNvPicPr>
          <p:nvPr/>
        </p:nvPicPr>
        <p:blipFill>
          <a:blip r:embed="rId3"/>
          <a:stretch>
            <a:fillRect/>
          </a:stretch>
        </p:blipFill>
        <p:spPr>
          <a:xfrm>
            <a:off x="0" y="1966465"/>
            <a:ext cx="12192000" cy="1683498"/>
          </a:xfrm>
          <a:prstGeom prst="rect">
            <a:avLst/>
          </a:prstGeom>
        </p:spPr>
      </p:pic>
    </p:spTree>
    <p:extLst>
      <p:ext uri="{BB962C8B-B14F-4D97-AF65-F5344CB8AC3E}">
        <p14:creationId xmlns:p14="http://schemas.microsoft.com/office/powerpoint/2010/main" val="1318011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AU"/>
          </a:p>
        </p:txBody>
      </p:sp>
      <p:sp>
        <p:nvSpPr>
          <p:cNvPr id="3" name="Text Placeholder 2"/>
          <p:cNvSpPr>
            <a:spLocks noGrp="1"/>
          </p:cNvSpPr>
          <p:nvPr>
            <p:ph type="body" sz="quarter" idx="15"/>
          </p:nvPr>
        </p:nvSpPr>
        <p:spPr/>
        <p:txBody>
          <a:bodyPr/>
          <a:lstStyle/>
          <a:p>
            <a:endParaRPr lang="en-AU"/>
          </a:p>
        </p:txBody>
      </p:sp>
      <p:sp>
        <p:nvSpPr>
          <p:cNvPr id="4" name="Text Placeholder 3"/>
          <p:cNvSpPr>
            <a:spLocks noGrp="1"/>
          </p:cNvSpPr>
          <p:nvPr>
            <p:ph type="body" sz="quarter" idx="16"/>
          </p:nvPr>
        </p:nvSpPr>
        <p:spPr/>
        <p:txBody>
          <a:bodyPr/>
          <a:lstStyle/>
          <a:p>
            <a:r>
              <a:rPr lang="en-AU" dirty="0"/>
              <a:t>Blake.orr@arpansa.gov.au</a:t>
            </a:r>
          </a:p>
        </p:txBody>
      </p:sp>
    </p:spTree>
    <p:extLst>
      <p:ext uri="{BB962C8B-B14F-4D97-AF65-F5344CB8AC3E}">
        <p14:creationId xmlns:p14="http://schemas.microsoft.com/office/powerpoint/2010/main" val="969639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05BABC10-8763-BA22-8508-B54961AFD8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0362" y="2049362"/>
            <a:ext cx="3722265" cy="3385103"/>
          </a:xfrm>
          <a:prstGeom prst="rect">
            <a:avLst/>
          </a:prstGeom>
        </p:spPr>
      </p:pic>
      <p:sp>
        <p:nvSpPr>
          <p:cNvPr id="6" name="Oval 5">
            <a:extLst>
              <a:ext uri="{FF2B5EF4-FFF2-40B4-BE49-F238E27FC236}">
                <a16:creationId xmlns:a16="http://schemas.microsoft.com/office/drawing/2014/main" id="{F8B0945B-E2EC-4988-F095-21EB9D00CDA4}"/>
              </a:ext>
            </a:extLst>
          </p:cNvPr>
          <p:cNvSpPr/>
          <p:nvPr/>
        </p:nvSpPr>
        <p:spPr>
          <a:xfrm>
            <a:off x="3823692" y="2625405"/>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CEAAA66-192D-57E8-D49D-44085E764057}"/>
              </a:ext>
            </a:extLst>
          </p:cNvPr>
          <p:cNvSpPr/>
          <p:nvPr/>
        </p:nvSpPr>
        <p:spPr>
          <a:xfrm>
            <a:off x="2835929" y="3814539"/>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DFD43C1A-E5A0-5705-6340-C684CA05403E}"/>
              </a:ext>
            </a:extLst>
          </p:cNvPr>
          <p:cNvSpPr/>
          <p:nvPr/>
        </p:nvSpPr>
        <p:spPr>
          <a:xfrm>
            <a:off x="3942593" y="3847941"/>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A4785B6-C2BB-B93B-211D-5C68393D59D7}"/>
              </a:ext>
            </a:extLst>
          </p:cNvPr>
          <p:cNvSpPr/>
          <p:nvPr/>
        </p:nvSpPr>
        <p:spPr>
          <a:xfrm>
            <a:off x="4749275" y="4433399"/>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FF14882-91F3-61DD-1254-55E86F985986}"/>
              </a:ext>
            </a:extLst>
          </p:cNvPr>
          <p:cNvSpPr/>
          <p:nvPr/>
        </p:nvSpPr>
        <p:spPr>
          <a:xfrm>
            <a:off x="4908328" y="4921018"/>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69ED80A-4745-8250-906C-78A3CE8FF7D0}"/>
              </a:ext>
            </a:extLst>
          </p:cNvPr>
          <p:cNvSpPr/>
          <p:nvPr/>
        </p:nvSpPr>
        <p:spPr>
          <a:xfrm>
            <a:off x="4889536" y="2992145"/>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EDB09A6-D06A-3105-E95E-442834A9D8C6}"/>
              </a:ext>
            </a:extLst>
          </p:cNvPr>
          <p:cNvSpPr/>
          <p:nvPr/>
        </p:nvSpPr>
        <p:spPr>
          <a:xfrm>
            <a:off x="5212516" y="3703086"/>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F33F761-BF38-FD1A-41F7-3FFD72952770}"/>
              </a:ext>
            </a:extLst>
          </p:cNvPr>
          <p:cNvSpPr txBox="1"/>
          <p:nvPr/>
        </p:nvSpPr>
        <p:spPr>
          <a:xfrm>
            <a:off x="2624563" y="3832150"/>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WA</a:t>
            </a:r>
          </a:p>
        </p:txBody>
      </p:sp>
      <p:sp>
        <p:nvSpPr>
          <p:cNvPr id="17" name="TextBox 16">
            <a:extLst>
              <a:ext uri="{FF2B5EF4-FFF2-40B4-BE49-F238E27FC236}">
                <a16:creationId xmlns:a16="http://schemas.microsoft.com/office/drawing/2014/main" id="{645596CE-D0F0-4662-2E79-0268781283A9}"/>
              </a:ext>
            </a:extLst>
          </p:cNvPr>
          <p:cNvSpPr txBox="1"/>
          <p:nvPr/>
        </p:nvSpPr>
        <p:spPr>
          <a:xfrm>
            <a:off x="5001150" y="3710945"/>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NSW</a:t>
            </a:r>
          </a:p>
        </p:txBody>
      </p:sp>
      <p:sp>
        <p:nvSpPr>
          <p:cNvPr id="18" name="TextBox 17">
            <a:extLst>
              <a:ext uri="{FF2B5EF4-FFF2-40B4-BE49-F238E27FC236}">
                <a16:creationId xmlns:a16="http://schemas.microsoft.com/office/drawing/2014/main" id="{7DC11453-DF11-A2A9-EEBF-046CE865B6CE}"/>
              </a:ext>
            </a:extLst>
          </p:cNvPr>
          <p:cNvSpPr txBox="1"/>
          <p:nvPr/>
        </p:nvSpPr>
        <p:spPr>
          <a:xfrm>
            <a:off x="3612326" y="2637144"/>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NT</a:t>
            </a:r>
          </a:p>
        </p:txBody>
      </p:sp>
      <p:sp>
        <p:nvSpPr>
          <p:cNvPr id="19" name="TextBox 18">
            <a:extLst>
              <a:ext uri="{FF2B5EF4-FFF2-40B4-BE49-F238E27FC236}">
                <a16:creationId xmlns:a16="http://schemas.microsoft.com/office/drawing/2014/main" id="{8D6F1772-08D7-FFDD-B875-36BFDF4404A7}"/>
              </a:ext>
            </a:extLst>
          </p:cNvPr>
          <p:cNvSpPr txBox="1"/>
          <p:nvPr/>
        </p:nvSpPr>
        <p:spPr>
          <a:xfrm>
            <a:off x="4678171" y="3003569"/>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QLD</a:t>
            </a:r>
          </a:p>
        </p:txBody>
      </p:sp>
      <p:sp>
        <p:nvSpPr>
          <p:cNvPr id="20" name="TextBox 19">
            <a:extLst>
              <a:ext uri="{FF2B5EF4-FFF2-40B4-BE49-F238E27FC236}">
                <a16:creationId xmlns:a16="http://schemas.microsoft.com/office/drawing/2014/main" id="{ED4872E5-B297-4688-2342-C32C34414EA8}"/>
              </a:ext>
            </a:extLst>
          </p:cNvPr>
          <p:cNvSpPr txBox="1"/>
          <p:nvPr/>
        </p:nvSpPr>
        <p:spPr>
          <a:xfrm>
            <a:off x="3731227" y="3862971"/>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SA</a:t>
            </a:r>
          </a:p>
        </p:txBody>
      </p:sp>
      <p:sp>
        <p:nvSpPr>
          <p:cNvPr id="21" name="TextBox 20">
            <a:extLst>
              <a:ext uri="{FF2B5EF4-FFF2-40B4-BE49-F238E27FC236}">
                <a16:creationId xmlns:a16="http://schemas.microsoft.com/office/drawing/2014/main" id="{F1F1F162-4AB8-09C9-E1CF-FDA06D31D04E}"/>
              </a:ext>
            </a:extLst>
          </p:cNvPr>
          <p:cNvSpPr txBox="1"/>
          <p:nvPr/>
        </p:nvSpPr>
        <p:spPr>
          <a:xfrm>
            <a:off x="4537909" y="4444823"/>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VIC</a:t>
            </a:r>
          </a:p>
        </p:txBody>
      </p:sp>
      <p:sp>
        <p:nvSpPr>
          <p:cNvPr id="22" name="TextBox 21">
            <a:extLst>
              <a:ext uri="{FF2B5EF4-FFF2-40B4-BE49-F238E27FC236}">
                <a16:creationId xmlns:a16="http://schemas.microsoft.com/office/drawing/2014/main" id="{603E5278-3B1B-F836-C65A-9E95F00A2A1A}"/>
              </a:ext>
            </a:extLst>
          </p:cNvPr>
          <p:cNvSpPr txBox="1"/>
          <p:nvPr/>
        </p:nvSpPr>
        <p:spPr>
          <a:xfrm>
            <a:off x="4696962" y="4932442"/>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TAS</a:t>
            </a:r>
          </a:p>
        </p:txBody>
      </p:sp>
      <p:sp>
        <p:nvSpPr>
          <p:cNvPr id="23" name="Oval 22">
            <a:extLst>
              <a:ext uri="{FF2B5EF4-FFF2-40B4-BE49-F238E27FC236}">
                <a16:creationId xmlns:a16="http://schemas.microsoft.com/office/drawing/2014/main" id="{B3635C69-1EF4-8A2F-6DC6-F4922041A76D}"/>
              </a:ext>
            </a:extLst>
          </p:cNvPr>
          <p:cNvSpPr/>
          <p:nvPr/>
        </p:nvSpPr>
        <p:spPr>
          <a:xfrm>
            <a:off x="5248876" y="4024009"/>
            <a:ext cx="237802" cy="222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C31EB7D-53A2-387A-847F-039618C25705}"/>
              </a:ext>
            </a:extLst>
          </p:cNvPr>
          <p:cNvSpPr txBox="1"/>
          <p:nvPr/>
        </p:nvSpPr>
        <p:spPr>
          <a:xfrm>
            <a:off x="5037510" y="4035433"/>
            <a:ext cx="660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00" b="1" i="0" u="none" strike="noStrike" kern="1200" cap="none" spc="0" normalizeH="0" baseline="0" noProof="0">
                <a:ln>
                  <a:noFill/>
                </a:ln>
                <a:solidFill>
                  <a:srgbClr val="4E1A74"/>
                </a:solidFill>
                <a:effectLst/>
                <a:uLnTx/>
                <a:uFillTx/>
                <a:latin typeface="Calibri" panose="020F0502020204030204"/>
                <a:ea typeface="+mn-ea"/>
                <a:cs typeface="+mn-cs"/>
              </a:rPr>
              <a:t>ACT</a:t>
            </a:r>
          </a:p>
        </p:txBody>
      </p:sp>
      <p:sp>
        <p:nvSpPr>
          <p:cNvPr id="27" name="TextBox 26">
            <a:extLst>
              <a:ext uri="{FF2B5EF4-FFF2-40B4-BE49-F238E27FC236}">
                <a16:creationId xmlns:a16="http://schemas.microsoft.com/office/drawing/2014/main" id="{C93EE2D2-7077-5C97-86C8-A002FDEE29D0}"/>
              </a:ext>
            </a:extLst>
          </p:cNvPr>
          <p:cNvSpPr txBox="1"/>
          <p:nvPr/>
        </p:nvSpPr>
        <p:spPr>
          <a:xfrm>
            <a:off x="838200" y="1777516"/>
            <a:ext cx="3722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Department of Health</a:t>
            </a:r>
          </a:p>
        </p:txBody>
      </p:sp>
      <p:sp>
        <p:nvSpPr>
          <p:cNvPr id="28" name="TextBox 27">
            <a:extLst>
              <a:ext uri="{FF2B5EF4-FFF2-40B4-BE49-F238E27FC236}">
                <a16:creationId xmlns:a16="http://schemas.microsoft.com/office/drawing/2014/main" id="{556EB308-0BA0-C382-2248-C0122F806537}"/>
              </a:ext>
            </a:extLst>
          </p:cNvPr>
          <p:cNvSpPr txBox="1"/>
          <p:nvPr/>
        </p:nvSpPr>
        <p:spPr>
          <a:xfrm>
            <a:off x="838201" y="3846979"/>
            <a:ext cx="163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Radiological Council</a:t>
            </a:r>
          </a:p>
        </p:txBody>
      </p:sp>
      <p:sp>
        <p:nvSpPr>
          <p:cNvPr id="30" name="TextBox 29">
            <a:extLst>
              <a:ext uri="{FF2B5EF4-FFF2-40B4-BE49-F238E27FC236}">
                <a16:creationId xmlns:a16="http://schemas.microsoft.com/office/drawing/2014/main" id="{BA8F8782-7062-4352-1816-D4A2C8A00205}"/>
              </a:ext>
            </a:extLst>
          </p:cNvPr>
          <p:cNvSpPr txBox="1"/>
          <p:nvPr/>
        </p:nvSpPr>
        <p:spPr>
          <a:xfrm>
            <a:off x="838200" y="5637965"/>
            <a:ext cx="25341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Department of Health and Human Services</a:t>
            </a:r>
          </a:p>
        </p:txBody>
      </p:sp>
      <p:sp>
        <p:nvSpPr>
          <p:cNvPr id="32" name="TextBox 31">
            <a:extLst>
              <a:ext uri="{FF2B5EF4-FFF2-40B4-BE49-F238E27FC236}">
                <a16:creationId xmlns:a16="http://schemas.microsoft.com/office/drawing/2014/main" id="{B61449C6-E370-7364-CA99-54B938EEFAF9}"/>
              </a:ext>
            </a:extLst>
          </p:cNvPr>
          <p:cNvSpPr txBox="1"/>
          <p:nvPr/>
        </p:nvSpPr>
        <p:spPr>
          <a:xfrm>
            <a:off x="5489541" y="1778805"/>
            <a:ext cx="3722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Queensland Health</a:t>
            </a:r>
          </a:p>
        </p:txBody>
      </p:sp>
      <p:sp>
        <p:nvSpPr>
          <p:cNvPr id="33" name="TextBox 32">
            <a:extLst>
              <a:ext uri="{FF2B5EF4-FFF2-40B4-BE49-F238E27FC236}">
                <a16:creationId xmlns:a16="http://schemas.microsoft.com/office/drawing/2014/main" id="{5374CD68-6E80-DCD7-6D94-BE1647D5B3B4}"/>
              </a:ext>
            </a:extLst>
          </p:cNvPr>
          <p:cNvSpPr txBox="1"/>
          <p:nvPr/>
        </p:nvSpPr>
        <p:spPr>
          <a:xfrm>
            <a:off x="6269375" y="2816817"/>
            <a:ext cx="18790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Environment Protection Authority</a:t>
            </a:r>
          </a:p>
        </p:txBody>
      </p:sp>
      <p:sp>
        <p:nvSpPr>
          <p:cNvPr id="34" name="TextBox 33">
            <a:extLst>
              <a:ext uri="{FF2B5EF4-FFF2-40B4-BE49-F238E27FC236}">
                <a16:creationId xmlns:a16="http://schemas.microsoft.com/office/drawing/2014/main" id="{FBF3F607-E13D-929F-7F3D-61617E896283}"/>
              </a:ext>
            </a:extLst>
          </p:cNvPr>
          <p:cNvSpPr txBox="1"/>
          <p:nvPr/>
        </p:nvSpPr>
        <p:spPr>
          <a:xfrm>
            <a:off x="5886223" y="4360184"/>
            <a:ext cx="13985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ACT Health</a:t>
            </a:r>
          </a:p>
        </p:txBody>
      </p:sp>
      <p:cxnSp>
        <p:nvCxnSpPr>
          <p:cNvPr id="36" name="Straight Arrow Connector 35">
            <a:extLst>
              <a:ext uri="{FF2B5EF4-FFF2-40B4-BE49-F238E27FC236}">
                <a16:creationId xmlns:a16="http://schemas.microsoft.com/office/drawing/2014/main" id="{7C7B596C-C1C6-AA35-9699-7B8AE6FAB370}"/>
              </a:ext>
            </a:extLst>
          </p:cNvPr>
          <p:cNvCxnSpPr>
            <a:endCxn id="18" idx="0"/>
          </p:cNvCxnSpPr>
          <p:nvPr/>
        </p:nvCxnSpPr>
        <p:spPr>
          <a:xfrm>
            <a:off x="3073731" y="2049362"/>
            <a:ext cx="749961" cy="587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EF8DC2D-8E6E-3026-4FE3-D2C13F72D72C}"/>
              </a:ext>
            </a:extLst>
          </p:cNvPr>
          <p:cNvCxnSpPr>
            <a:cxnSpLocks/>
          </p:cNvCxnSpPr>
          <p:nvPr/>
        </p:nvCxnSpPr>
        <p:spPr>
          <a:xfrm flipV="1">
            <a:off x="2200362" y="3923733"/>
            <a:ext cx="604751" cy="111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82D43BD-EED6-5F00-E0D8-3CEA70D3796A}"/>
              </a:ext>
            </a:extLst>
          </p:cNvPr>
          <p:cNvCxnSpPr/>
          <p:nvPr/>
        </p:nvCxnSpPr>
        <p:spPr>
          <a:xfrm flipV="1">
            <a:off x="3056036" y="4644878"/>
            <a:ext cx="1693239" cy="1084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CE1E89E-E6A5-B1FA-3692-CFB88731EC30}"/>
              </a:ext>
            </a:extLst>
          </p:cNvPr>
          <p:cNvCxnSpPr>
            <a:cxnSpLocks/>
          </p:cNvCxnSpPr>
          <p:nvPr/>
        </p:nvCxnSpPr>
        <p:spPr>
          <a:xfrm flipV="1">
            <a:off x="3056036" y="5177394"/>
            <a:ext cx="1931041" cy="552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C872C73-9B67-7609-5703-B3643F394852}"/>
              </a:ext>
            </a:extLst>
          </p:cNvPr>
          <p:cNvCxnSpPr>
            <a:stCxn id="34" idx="1"/>
          </p:cNvCxnSpPr>
          <p:nvPr/>
        </p:nvCxnSpPr>
        <p:spPr>
          <a:xfrm flipH="1" flipV="1">
            <a:off x="5486678" y="4235488"/>
            <a:ext cx="399545" cy="309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F633C3E-5182-ABC9-ABFB-E124B4BCDBF8}"/>
              </a:ext>
            </a:extLst>
          </p:cNvPr>
          <p:cNvCxnSpPr>
            <a:cxnSpLocks/>
          </p:cNvCxnSpPr>
          <p:nvPr/>
        </p:nvCxnSpPr>
        <p:spPr>
          <a:xfrm flipH="1">
            <a:off x="5099060" y="2102530"/>
            <a:ext cx="482590" cy="856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871DAC4-55B4-C913-C2A9-34D5C08EAC33}"/>
              </a:ext>
            </a:extLst>
          </p:cNvPr>
          <p:cNvCxnSpPr>
            <a:cxnSpLocks/>
          </p:cNvCxnSpPr>
          <p:nvPr/>
        </p:nvCxnSpPr>
        <p:spPr>
          <a:xfrm flipH="1">
            <a:off x="5447022" y="3023260"/>
            <a:ext cx="864143" cy="668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B3344B3-6F5D-86CA-F5AE-AF7D5DF36C5A}"/>
              </a:ext>
            </a:extLst>
          </p:cNvPr>
          <p:cNvCxnSpPr>
            <a:cxnSpLocks/>
          </p:cNvCxnSpPr>
          <p:nvPr/>
        </p:nvCxnSpPr>
        <p:spPr>
          <a:xfrm flipH="1" flipV="1">
            <a:off x="5486678" y="4744905"/>
            <a:ext cx="301568" cy="34377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408B962-212C-EAC9-3596-492713B28AD7}"/>
              </a:ext>
            </a:extLst>
          </p:cNvPr>
          <p:cNvSpPr txBox="1"/>
          <p:nvPr/>
        </p:nvSpPr>
        <p:spPr>
          <a:xfrm>
            <a:off x="5757477" y="4902988"/>
            <a:ext cx="17087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Commonwealth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E1A74"/>
                </a:solidFill>
                <a:effectLst/>
                <a:uLnTx/>
                <a:uFillTx/>
                <a:latin typeface="Calibri" panose="020F0502020204030204"/>
                <a:ea typeface="+mn-ea"/>
                <a:cs typeface="+mn-cs"/>
              </a:rPr>
              <a:t>regulator</a:t>
            </a:r>
          </a:p>
        </p:txBody>
      </p:sp>
      <p:sp>
        <p:nvSpPr>
          <p:cNvPr id="71" name="TextBox 70">
            <a:extLst>
              <a:ext uri="{FF2B5EF4-FFF2-40B4-BE49-F238E27FC236}">
                <a16:creationId xmlns:a16="http://schemas.microsoft.com/office/drawing/2014/main" id="{4D11B2BA-F79C-480A-1CE2-A914C025FE9F}"/>
              </a:ext>
            </a:extLst>
          </p:cNvPr>
          <p:cNvSpPr txBox="1"/>
          <p:nvPr/>
        </p:nvSpPr>
        <p:spPr>
          <a:xfrm>
            <a:off x="8390905" y="1624837"/>
            <a:ext cx="2749125" cy="584775"/>
          </a:xfrm>
          <a:prstGeom prst="rect">
            <a:avLst/>
          </a:prstGeom>
          <a:noFill/>
        </p:spPr>
        <p:txBody>
          <a:bodyPr wrap="square">
            <a:spAutoFit/>
          </a:bodyPr>
          <a:lstStyle>
            <a:defPPr>
              <a:defRPr lang="en-US"/>
            </a:defPPr>
            <a:lvl1pPr algn="ctr">
              <a:defRPr>
                <a:solidFill>
                  <a:srgbClr val="7030A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4E1A74"/>
                </a:solidFill>
                <a:effectLst/>
                <a:uLnTx/>
                <a:uFillTx/>
                <a:latin typeface="Calibri" panose="020F0502020204030204"/>
                <a:ea typeface="+mn-ea"/>
                <a:cs typeface="+mn-cs"/>
              </a:rPr>
              <a:t>Australia has:</a:t>
            </a:r>
          </a:p>
        </p:txBody>
      </p:sp>
      <p:sp>
        <p:nvSpPr>
          <p:cNvPr id="72" name="Rectangle 71">
            <a:extLst>
              <a:ext uri="{FF2B5EF4-FFF2-40B4-BE49-F238E27FC236}">
                <a16:creationId xmlns:a16="http://schemas.microsoft.com/office/drawing/2014/main" id="{DC70B783-838C-B930-E243-05D3E08747BF}"/>
              </a:ext>
            </a:extLst>
          </p:cNvPr>
          <p:cNvSpPr/>
          <p:nvPr/>
        </p:nvSpPr>
        <p:spPr>
          <a:xfrm>
            <a:off x="8390905" y="2273372"/>
            <a:ext cx="2732247" cy="490296"/>
          </a:xfrm>
          <a:prstGeom prst="rect">
            <a:avLst/>
          </a:prstGeom>
          <a:noFill/>
          <a:ln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27F30023-7426-3F0F-1EA4-6752713E2255}"/>
              </a:ext>
            </a:extLst>
          </p:cNvPr>
          <p:cNvSpPr txBox="1"/>
          <p:nvPr/>
        </p:nvSpPr>
        <p:spPr>
          <a:xfrm>
            <a:off x="8242679" y="2334498"/>
            <a:ext cx="30287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444444"/>
                </a:solidFill>
                <a:effectLst/>
                <a:uLnTx/>
                <a:uFillTx/>
                <a:latin typeface="Calibri" panose="020F0502020204030204"/>
                <a:ea typeface="+mn-ea"/>
                <a:cs typeface="+mn-cs"/>
              </a:rPr>
              <a:t>9 JURISDICTIONS</a:t>
            </a:r>
          </a:p>
        </p:txBody>
      </p:sp>
      <p:sp>
        <p:nvSpPr>
          <p:cNvPr id="74" name="Oval 73">
            <a:extLst>
              <a:ext uri="{FF2B5EF4-FFF2-40B4-BE49-F238E27FC236}">
                <a16:creationId xmlns:a16="http://schemas.microsoft.com/office/drawing/2014/main" id="{4E886BE7-1EF5-348B-5F27-6D70BA040764}"/>
              </a:ext>
            </a:extLst>
          </p:cNvPr>
          <p:cNvSpPr/>
          <p:nvPr/>
        </p:nvSpPr>
        <p:spPr>
          <a:xfrm>
            <a:off x="8357327" y="2982843"/>
            <a:ext cx="854479" cy="8624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E7A139E6-D70F-5E55-842D-22E22AAAB621}"/>
              </a:ext>
            </a:extLst>
          </p:cNvPr>
          <p:cNvSpPr/>
          <p:nvPr/>
        </p:nvSpPr>
        <p:spPr>
          <a:xfrm>
            <a:off x="10285551" y="2972827"/>
            <a:ext cx="854479" cy="8624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968EAFAE-130E-719B-ED70-3F122E56AA08}"/>
              </a:ext>
            </a:extLst>
          </p:cNvPr>
          <p:cNvCxnSpPr>
            <a:cxnSpLocks/>
            <a:endCxn id="74" idx="0"/>
          </p:cNvCxnSpPr>
          <p:nvPr/>
        </p:nvCxnSpPr>
        <p:spPr>
          <a:xfrm>
            <a:off x="8784567" y="2761631"/>
            <a:ext cx="0" cy="221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86CB73A-0A2C-F489-DDF8-9CA415F0169C}"/>
              </a:ext>
            </a:extLst>
          </p:cNvPr>
          <p:cNvCxnSpPr>
            <a:cxnSpLocks/>
            <a:endCxn id="76" idx="0"/>
          </p:cNvCxnSpPr>
          <p:nvPr/>
        </p:nvCxnSpPr>
        <p:spPr>
          <a:xfrm>
            <a:off x="10712791" y="2776495"/>
            <a:ext cx="0" cy="196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711CCCC8-7CAA-8EF7-4B3B-764CD50B007F}"/>
              </a:ext>
            </a:extLst>
          </p:cNvPr>
          <p:cNvSpPr/>
          <p:nvPr/>
        </p:nvSpPr>
        <p:spPr>
          <a:xfrm>
            <a:off x="9329788" y="2982843"/>
            <a:ext cx="854479" cy="8624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Straight Arrow Connector 84">
            <a:extLst>
              <a:ext uri="{FF2B5EF4-FFF2-40B4-BE49-F238E27FC236}">
                <a16:creationId xmlns:a16="http://schemas.microsoft.com/office/drawing/2014/main" id="{B9FDA6FA-43B3-B656-F77D-1093E219188F}"/>
              </a:ext>
            </a:extLst>
          </p:cNvPr>
          <p:cNvCxnSpPr>
            <a:cxnSpLocks/>
            <a:endCxn id="84" idx="0"/>
          </p:cNvCxnSpPr>
          <p:nvPr/>
        </p:nvCxnSpPr>
        <p:spPr>
          <a:xfrm>
            <a:off x="9757028" y="2763668"/>
            <a:ext cx="0" cy="219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E104830-A6F7-14C5-A3FC-311B78BE4FEC}"/>
              </a:ext>
            </a:extLst>
          </p:cNvPr>
          <p:cNvSpPr txBox="1"/>
          <p:nvPr/>
        </p:nvSpPr>
        <p:spPr>
          <a:xfrm>
            <a:off x="8249859" y="4074720"/>
            <a:ext cx="298294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444444"/>
                </a:solidFill>
                <a:effectLst/>
                <a:uLnTx/>
                <a:uFillTx/>
                <a:latin typeface="Calibri" panose="020F0502020204030204"/>
                <a:ea typeface="+mn-ea"/>
                <a:cs typeface="+mn-cs"/>
              </a:rPr>
              <a:t>All have regulatory regimes for radiation protection.</a:t>
            </a:r>
          </a:p>
        </p:txBody>
      </p:sp>
      <p:sp>
        <p:nvSpPr>
          <p:cNvPr id="89" name="TextBox 88">
            <a:extLst>
              <a:ext uri="{FF2B5EF4-FFF2-40B4-BE49-F238E27FC236}">
                <a16:creationId xmlns:a16="http://schemas.microsoft.com/office/drawing/2014/main" id="{008D75D2-F9CA-C97E-67EC-C0C9C05675C9}"/>
              </a:ext>
            </a:extLst>
          </p:cNvPr>
          <p:cNvSpPr txBox="1"/>
          <p:nvPr/>
        </p:nvSpPr>
        <p:spPr>
          <a:xfrm>
            <a:off x="8242679" y="4806468"/>
            <a:ext cx="298294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444444"/>
                </a:solidFill>
                <a:effectLst/>
                <a:uLnTx/>
                <a:uFillTx/>
                <a:latin typeface="Calibri" panose="020F0502020204030204"/>
                <a:ea typeface="+mn-ea"/>
                <a:cs typeface="+mn-cs"/>
              </a:rPr>
              <a:t>The states and territories regulate radiation use for</a:t>
            </a:r>
            <a:br>
              <a:rPr kumimoji="0" lang="en-AU" sz="1800" b="0" i="0" u="none" strike="noStrike" kern="1200" cap="none" spc="0" normalizeH="0" baseline="0" noProof="0">
                <a:ln>
                  <a:noFill/>
                </a:ln>
                <a:solidFill>
                  <a:srgbClr val="444444"/>
                </a:solidFill>
                <a:effectLst/>
                <a:uLnTx/>
                <a:uFillTx/>
                <a:latin typeface="Calibri" panose="020F0502020204030204"/>
                <a:ea typeface="+mn-ea"/>
                <a:cs typeface="+mn-cs"/>
              </a:rPr>
            </a:br>
            <a:r>
              <a:rPr kumimoji="0" lang="en-AU" sz="1800" b="0" i="0" u="none" strike="noStrike" kern="1200" cap="none" spc="0" normalizeH="0" baseline="0" noProof="0">
                <a:ln>
                  <a:noFill/>
                </a:ln>
                <a:solidFill>
                  <a:srgbClr val="444444"/>
                </a:solidFill>
                <a:effectLst/>
                <a:uLnTx/>
                <a:uFillTx/>
                <a:latin typeface="Calibri" panose="020F0502020204030204"/>
                <a:ea typeface="+mn-ea"/>
                <a:cs typeface="+mn-cs"/>
              </a:rPr>
              <a:t>non-commonwealth entities. </a:t>
            </a:r>
          </a:p>
        </p:txBody>
      </p:sp>
      <p:sp>
        <p:nvSpPr>
          <p:cNvPr id="90" name="TextBox 89">
            <a:extLst>
              <a:ext uri="{FF2B5EF4-FFF2-40B4-BE49-F238E27FC236}">
                <a16:creationId xmlns:a16="http://schemas.microsoft.com/office/drawing/2014/main" id="{8F8FA625-A9C6-8B01-F2BE-911E9CE651E1}"/>
              </a:ext>
            </a:extLst>
          </p:cNvPr>
          <p:cNvSpPr txBox="1"/>
          <p:nvPr/>
        </p:nvSpPr>
        <p:spPr>
          <a:xfrm>
            <a:off x="9288670" y="3125154"/>
            <a:ext cx="955763" cy="5001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444444"/>
                </a:solidFill>
                <a:effectLst/>
                <a:uLnTx/>
                <a:uFillTx/>
                <a:latin typeface="Calibri" panose="020F050202020403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444444"/>
                </a:solidFill>
                <a:effectLst/>
                <a:uLnTx/>
                <a:uFillTx/>
                <a:latin typeface="Calibri" panose="020F0502020204030204"/>
                <a:ea typeface="+mn-ea"/>
                <a:cs typeface="+mn-cs"/>
              </a:rPr>
              <a:t>TERRITORIES</a:t>
            </a:r>
            <a:endParaRPr kumimoji="0" lang="en-AU" sz="1100" b="1" i="0" u="none" strike="noStrike" kern="1200" cap="none" spc="0" normalizeH="0" baseline="0" noProof="0">
              <a:ln>
                <a:noFill/>
              </a:ln>
              <a:solidFill>
                <a:srgbClr val="444444"/>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8262A795-2AE5-2811-E390-921ACD234663}"/>
              </a:ext>
            </a:extLst>
          </p:cNvPr>
          <p:cNvSpPr txBox="1"/>
          <p:nvPr/>
        </p:nvSpPr>
        <p:spPr>
          <a:xfrm>
            <a:off x="8306684" y="3118232"/>
            <a:ext cx="955763"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444444"/>
                </a:solidFill>
                <a:effectLst/>
                <a:uLnTx/>
                <a:uFillTx/>
                <a:latin typeface="Calibri" panose="020F0502020204030204"/>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444444"/>
                </a:solidFill>
                <a:effectLst/>
                <a:uLnTx/>
                <a:uFillTx/>
                <a:latin typeface="Calibri" panose="020F0502020204030204"/>
                <a:ea typeface="+mn-ea"/>
                <a:cs typeface="+mn-cs"/>
              </a:rPr>
              <a:t>STATES</a:t>
            </a:r>
            <a:endParaRPr kumimoji="0" lang="en-AU" sz="1100" b="1" i="0" u="none" strike="noStrike" kern="1200" cap="none" spc="0" normalizeH="0" baseline="0" noProof="0">
              <a:ln>
                <a:noFill/>
              </a:ln>
              <a:solidFill>
                <a:srgbClr val="444444"/>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283EFBCD-E19C-844C-1D90-CBD4949BFCC5}"/>
              </a:ext>
            </a:extLst>
          </p:cNvPr>
          <p:cNvSpPr txBox="1"/>
          <p:nvPr/>
        </p:nvSpPr>
        <p:spPr>
          <a:xfrm>
            <a:off x="10234908" y="3012270"/>
            <a:ext cx="95576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444444"/>
                </a:solidFill>
                <a:effectLst/>
                <a:uLnTx/>
                <a:uFillTx/>
                <a:latin typeface="Calibri" panose="020F0502020204030204"/>
                <a:ea typeface="+mn-ea"/>
                <a:cs typeface="+mn-cs"/>
              </a:rPr>
              <a:t>THE COMMON-WEALTH (ARPANSA)</a:t>
            </a:r>
            <a:endParaRPr kumimoji="0" lang="en-AU" sz="1050" b="1" i="0" u="none" strike="noStrike" kern="1200" cap="none" spc="0" normalizeH="0" baseline="0" noProof="0">
              <a:ln>
                <a:noFill/>
              </a:ln>
              <a:solidFill>
                <a:srgbClr val="444444"/>
              </a:solidFill>
              <a:effectLst/>
              <a:uLnTx/>
              <a:uFillTx/>
              <a:latin typeface="Calibri" panose="020F0502020204030204"/>
              <a:ea typeface="+mn-ea"/>
              <a:cs typeface="+mn-cs"/>
            </a:endParaRPr>
          </a:p>
        </p:txBody>
      </p:sp>
      <p:pic>
        <p:nvPicPr>
          <p:cNvPr id="94" name="Graphic 93">
            <a:extLst>
              <a:ext uri="{FF2B5EF4-FFF2-40B4-BE49-F238E27FC236}">
                <a16:creationId xmlns:a16="http://schemas.microsoft.com/office/drawing/2014/main" id="{62BF23AF-5523-0001-E0B8-946CA38213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9984" y="5679589"/>
            <a:ext cx="2743689" cy="730931"/>
          </a:xfrm>
          <a:prstGeom prst="rect">
            <a:avLst/>
          </a:prstGeom>
        </p:spPr>
      </p:pic>
      <p:cxnSp>
        <p:nvCxnSpPr>
          <p:cNvPr id="101" name="Straight Arrow Connector 100">
            <a:extLst>
              <a:ext uri="{FF2B5EF4-FFF2-40B4-BE49-F238E27FC236}">
                <a16:creationId xmlns:a16="http://schemas.microsoft.com/office/drawing/2014/main" id="{99991AAF-A65C-4DD7-F43A-8ED42CFA9874}"/>
              </a:ext>
            </a:extLst>
          </p:cNvPr>
          <p:cNvCxnSpPr>
            <a:cxnSpLocks/>
          </p:cNvCxnSpPr>
          <p:nvPr/>
        </p:nvCxnSpPr>
        <p:spPr>
          <a:xfrm flipH="1">
            <a:off x="4206618" y="3025417"/>
            <a:ext cx="2104547" cy="878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D55C93-2F60-1F47-1831-32D47A54FF37}"/>
              </a:ext>
            </a:extLst>
          </p:cNvPr>
          <p:cNvSpPr txBox="1"/>
          <p:nvPr/>
        </p:nvSpPr>
        <p:spPr>
          <a:xfrm>
            <a:off x="838200" y="404525"/>
            <a:ext cx="1039460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4E1A74"/>
                </a:solidFill>
                <a:effectLst/>
                <a:uLnTx/>
                <a:uFillTx/>
                <a:latin typeface="Calibri" panose="020F0502020204030204"/>
                <a:ea typeface="+mn-ea"/>
                <a:cs typeface="+mn-cs"/>
              </a:rPr>
              <a:t>Australian regulatory framework for nuclear and radiological safety </a:t>
            </a:r>
          </a:p>
        </p:txBody>
      </p:sp>
    </p:spTree>
    <p:extLst>
      <p:ext uri="{BB962C8B-B14F-4D97-AF65-F5344CB8AC3E}">
        <p14:creationId xmlns:p14="http://schemas.microsoft.com/office/powerpoint/2010/main" val="41352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500"/>
                                        <p:tgtEl>
                                          <p:spTgt spid="10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500"/>
                                        <p:tgtEl>
                                          <p:spTgt spid="5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500"/>
                                        <p:tgtEl>
                                          <p:spTgt spid="22"/>
                                        </p:tgtEl>
                                      </p:cBhvr>
                                    </p:animEffect>
                                  </p:childTnLst>
                                </p:cTn>
                              </p:par>
                              <p:par>
                                <p:cTn id="91" presetID="10" presetClass="entr" presetSubtype="0" fill="hold"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par>
                                <p:cTn id="94" presetID="10" presetClass="entr" presetSubtype="0" fill="hold" nodeType="with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500"/>
                                        <p:tgtEl>
                                          <p:spTgt spid="30"/>
                                        </p:tgtEl>
                                      </p:cBhvr>
                                    </p:animEffect>
                                  </p:childTnLst>
                                </p:cTn>
                              </p:par>
                            </p:childTnLst>
                          </p:cTn>
                        </p:par>
                        <p:par>
                          <p:cTn id="100" fill="hold">
                            <p:stCondLst>
                              <p:cond delay="3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fade">
                                      <p:cBhvr>
                                        <p:cTn id="106" dur="500"/>
                                        <p:tgtEl>
                                          <p:spTgt spid="67"/>
                                        </p:tgtEl>
                                      </p:cBhvr>
                                    </p:animEffect>
                                  </p:childTnLst>
                                </p:cTn>
                              </p:par>
                              <p:par>
                                <p:cTn id="107" presetID="10" presetClass="entr" presetSubtype="0" fill="hold" nodeType="withEffect">
                                  <p:stCondLst>
                                    <p:cond delay="0"/>
                                  </p:stCondLst>
                                  <p:childTnLst>
                                    <p:set>
                                      <p:cBhvr>
                                        <p:cTn id="108" dur="1" fill="hold">
                                          <p:stCondLst>
                                            <p:cond delay="0"/>
                                          </p:stCondLst>
                                        </p:cTn>
                                        <p:tgtEl>
                                          <p:spTgt spid="94"/>
                                        </p:tgtEl>
                                        <p:attrNameLst>
                                          <p:attrName>style.visibility</p:attrName>
                                        </p:attrNameLst>
                                      </p:cBhvr>
                                      <p:to>
                                        <p:strVal val="visible"/>
                                      </p:to>
                                    </p:set>
                                    <p:animEffect transition="in" filter="fade">
                                      <p:cBhvr>
                                        <p:cTn id="10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5" grpId="0"/>
      <p:bldP spid="17" grpId="0"/>
      <p:bldP spid="18" grpId="0"/>
      <p:bldP spid="19" grpId="0"/>
      <p:bldP spid="20" grpId="0"/>
      <p:bldP spid="21" grpId="0"/>
      <p:bldP spid="22" grpId="0"/>
      <p:bldP spid="23" grpId="0" animBg="1"/>
      <p:bldP spid="24" grpId="0"/>
      <p:bldP spid="27" grpId="0"/>
      <p:bldP spid="28" grpId="0"/>
      <p:bldP spid="30" grpId="0"/>
      <p:bldP spid="32" grpId="0"/>
      <p:bldP spid="33" grpId="0"/>
      <p:bldP spid="34"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4273" y="377504"/>
            <a:ext cx="5771727" cy="908279"/>
          </a:xfrm>
        </p:spPr>
        <p:txBody>
          <a:bodyPr/>
          <a:lstStyle/>
          <a:p>
            <a:r>
              <a:rPr lang="en-AU" dirty="0"/>
              <a:t>Overview</a:t>
            </a:r>
          </a:p>
        </p:txBody>
      </p:sp>
      <p:sp>
        <p:nvSpPr>
          <p:cNvPr id="3" name="Text Placeholder 2"/>
          <p:cNvSpPr>
            <a:spLocks noGrp="1"/>
          </p:cNvSpPr>
          <p:nvPr>
            <p:ph type="body" sz="quarter" idx="11"/>
          </p:nvPr>
        </p:nvSpPr>
        <p:spPr>
          <a:xfrm>
            <a:off x="582201" y="1777713"/>
            <a:ext cx="5255870" cy="840861"/>
          </a:xfrm>
        </p:spPr>
        <p:txBody>
          <a:bodyPr/>
          <a:lstStyle/>
          <a:p>
            <a:r>
              <a:rPr lang="en-AU" dirty="0"/>
              <a:t>Use of RAMP codes</a:t>
            </a:r>
          </a:p>
        </p:txBody>
      </p:sp>
      <p:sp>
        <p:nvSpPr>
          <p:cNvPr id="4" name="Text Placeholder 2">
            <a:extLst>
              <a:ext uri="{FF2B5EF4-FFF2-40B4-BE49-F238E27FC236}">
                <a16:creationId xmlns:a16="http://schemas.microsoft.com/office/drawing/2014/main" id="{F8160E48-7FC9-C748-7E7E-7001ED4C1528}"/>
              </a:ext>
            </a:extLst>
          </p:cNvPr>
          <p:cNvSpPr txBox="1">
            <a:spLocks/>
          </p:cNvSpPr>
          <p:nvPr/>
        </p:nvSpPr>
        <p:spPr>
          <a:xfrm>
            <a:off x="582201" y="3893137"/>
            <a:ext cx="5255870" cy="84086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Tx/>
              <a:buNone/>
              <a:defRPr sz="4400" b="1" kern="1200">
                <a:solidFill>
                  <a:schemeClr val="bg1"/>
                </a:solidFill>
                <a:latin typeface="+mn-lt"/>
                <a:ea typeface="+mn-ea"/>
                <a:cs typeface="+mn-cs"/>
              </a:defRPr>
            </a:lvl1pPr>
            <a:lvl2pPr marL="457200" indent="0" algn="l" defTabSz="914400" rtl="0" eaLnBrk="1" latinLnBrk="0" hangingPunct="1">
              <a:lnSpc>
                <a:spcPct val="110000"/>
              </a:lnSpc>
              <a:spcBef>
                <a:spcPts val="500"/>
              </a:spcBef>
              <a:buFontTx/>
              <a:buNone/>
              <a:defRPr sz="4400" kern="1200">
                <a:solidFill>
                  <a:schemeClr val="accent5"/>
                </a:solidFill>
                <a:latin typeface="+mn-lt"/>
                <a:ea typeface="+mn-ea"/>
                <a:cs typeface="+mn-cs"/>
              </a:defRPr>
            </a:lvl2pPr>
            <a:lvl3pPr marL="914400" indent="0" algn="l" defTabSz="914400" rtl="0" eaLnBrk="1" latinLnBrk="0" hangingPunct="1">
              <a:lnSpc>
                <a:spcPct val="110000"/>
              </a:lnSpc>
              <a:spcBef>
                <a:spcPts val="500"/>
              </a:spcBef>
              <a:buFontTx/>
              <a:buNone/>
              <a:defRPr sz="4400" kern="1200">
                <a:solidFill>
                  <a:schemeClr val="accent5"/>
                </a:solidFill>
                <a:latin typeface="+mn-lt"/>
                <a:ea typeface="+mn-ea"/>
                <a:cs typeface="+mn-cs"/>
              </a:defRPr>
            </a:lvl3pPr>
            <a:lvl4pPr marL="1371600" indent="0" algn="l" defTabSz="914400" rtl="0" eaLnBrk="1" latinLnBrk="0" hangingPunct="1">
              <a:lnSpc>
                <a:spcPct val="110000"/>
              </a:lnSpc>
              <a:spcBef>
                <a:spcPts val="500"/>
              </a:spcBef>
              <a:buFontTx/>
              <a:buNone/>
              <a:defRPr sz="4400" kern="1200">
                <a:solidFill>
                  <a:schemeClr val="accent5"/>
                </a:solidFill>
                <a:latin typeface="+mn-lt"/>
                <a:ea typeface="+mn-ea"/>
                <a:cs typeface="+mn-cs"/>
              </a:defRPr>
            </a:lvl4pPr>
            <a:lvl5pPr marL="1828800" indent="0" algn="l" defTabSz="914400" rtl="0" eaLnBrk="1" latinLnBrk="0" hangingPunct="1">
              <a:lnSpc>
                <a:spcPct val="110000"/>
              </a:lnSpc>
              <a:spcBef>
                <a:spcPts val="500"/>
              </a:spcBef>
              <a:buFontTx/>
              <a:buNone/>
              <a:defRPr sz="44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General dosimetry</a:t>
            </a:r>
          </a:p>
        </p:txBody>
      </p:sp>
      <p:sp>
        <p:nvSpPr>
          <p:cNvPr id="5" name="Content Placeholder 2">
            <a:extLst>
              <a:ext uri="{FF2B5EF4-FFF2-40B4-BE49-F238E27FC236}">
                <a16:creationId xmlns:a16="http://schemas.microsoft.com/office/drawing/2014/main" id="{19FE9D66-413E-CDA6-17B0-AB22EC6E6ACD}"/>
              </a:ext>
            </a:extLst>
          </p:cNvPr>
          <p:cNvSpPr txBox="1">
            <a:spLocks/>
          </p:cNvSpPr>
          <p:nvPr/>
        </p:nvSpPr>
        <p:spPr>
          <a:xfrm>
            <a:off x="838200" y="2558329"/>
            <a:ext cx="10515600" cy="1334808"/>
          </a:xfrm>
          <a:prstGeom prst="rect">
            <a:avLst/>
          </a:prstGeom>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accent5"/>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accent5">
                    <a:lumMod val="50000"/>
                  </a:schemeClr>
                </a:solidFill>
              </a:rPr>
              <a:t>VARSKIN assessment in contamination event</a:t>
            </a:r>
          </a:p>
          <a:p>
            <a:r>
              <a:rPr lang="en-AU" dirty="0">
                <a:solidFill>
                  <a:schemeClr val="accent5">
                    <a:lumMod val="50000"/>
                  </a:schemeClr>
                </a:solidFill>
              </a:rPr>
              <a:t>VARSKIN to support W.A. Lost source recovery</a:t>
            </a:r>
          </a:p>
        </p:txBody>
      </p:sp>
      <p:sp>
        <p:nvSpPr>
          <p:cNvPr id="7" name="Content Placeholder 2">
            <a:extLst>
              <a:ext uri="{FF2B5EF4-FFF2-40B4-BE49-F238E27FC236}">
                <a16:creationId xmlns:a16="http://schemas.microsoft.com/office/drawing/2014/main" id="{10130A8B-8CE3-1C32-4818-AC3E09C79D6A}"/>
              </a:ext>
            </a:extLst>
          </p:cNvPr>
          <p:cNvSpPr txBox="1">
            <a:spLocks/>
          </p:cNvSpPr>
          <p:nvPr/>
        </p:nvSpPr>
        <p:spPr>
          <a:xfrm>
            <a:off x="838200" y="4607895"/>
            <a:ext cx="10515600" cy="1334808"/>
          </a:xfrm>
          <a:prstGeom prst="rect">
            <a:avLst/>
          </a:prstGeom>
        </p:spPr>
        <p:txBody>
          <a:bodyPr>
            <a:normAutofit fontScale="700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accent5"/>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accent5">
                    <a:lumMod val="50000"/>
                  </a:schemeClr>
                </a:solidFill>
              </a:rPr>
              <a:t>ICRP Update to internal dose coefficients for workers</a:t>
            </a:r>
          </a:p>
          <a:p>
            <a:r>
              <a:rPr lang="en-AU" dirty="0">
                <a:solidFill>
                  <a:schemeClr val="accent5">
                    <a:lumMod val="50000"/>
                  </a:schemeClr>
                </a:solidFill>
              </a:rPr>
              <a:t>ICRP Update to external dose coefficients</a:t>
            </a:r>
          </a:p>
          <a:p>
            <a:r>
              <a:rPr lang="en-AU" dirty="0">
                <a:solidFill>
                  <a:schemeClr val="accent5">
                    <a:lumMod val="50000"/>
                  </a:schemeClr>
                </a:solidFill>
              </a:rPr>
              <a:t>ICRP Update to internal dose coefficients for the public</a:t>
            </a:r>
          </a:p>
        </p:txBody>
      </p:sp>
    </p:spTree>
    <p:extLst>
      <p:ext uri="{BB962C8B-B14F-4D97-AF65-F5344CB8AC3E}">
        <p14:creationId xmlns:p14="http://schemas.microsoft.com/office/powerpoint/2010/main" val="1504178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39C3-7DE1-9856-CDDC-8B60E403DB85}"/>
              </a:ext>
            </a:extLst>
          </p:cNvPr>
          <p:cNvSpPr>
            <a:spLocks noGrp="1"/>
          </p:cNvSpPr>
          <p:nvPr>
            <p:ph type="title"/>
          </p:nvPr>
        </p:nvSpPr>
        <p:spPr/>
        <p:txBody>
          <a:bodyPr/>
          <a:lstStyle/>
          <a:p>
            <a:r>
              <a:rPr lang="en-AU" dirty="0"/>
              <a:t>Contamination event</a:t>
            </a:r>
          </a:p>
        </p:txBody>
      </p:sp>
      <p:sp>
        <p:nvSpPr>
          <p:cNvPr id="3" name="Content Placeholder 2">
            <a:extLst>
              <a:ext uri="{FF2B5EF4-FFF2-40B4-BE49-F238E27FC236}">
                <a16:creationId xmlns:a16="http://schemas.microsoft.com/office/drawing/2014/main" id="{4597BCC4-B1EA-0C49-1B65-B1BCE35046C5}"/>
              </a:ext>
            </a:extLst>
          </p:cNvPr>
          <p:cNvSpPr>
            <a:spLocks noGrp="1"/>
          </p:cNvSpPr>
          <p:nvPr>
            <p:ph idx="1"/>
          </p:nvPr>
        </p:nvSpPr>
        <p:spPr/>
        <p:txBody>
          <a:bodyPr>
            <a:normAutofit fontScale="85000" lnSpcReduction="20000"/>
          </a:bodyPr>
          <a:lstStyle/>
          <a:p>
            <a:r>
              <a:rPr lang="en-AU" dirty="0"/>
              <a:t>Contamination event occurred at laboratory site of an ARPANSA license holder</a:t>
            </a:r>
          </a:p>
          <a:p>
            <a:r>
              <a:rPr lang="en-AU" dirty="0"/>
              <a:t>Lab technician was preparing a Lead-212 sample for delivery</a:t>
            </a:r>
          </a:p>
          <a:p>
            <a:r>
              <a:rPr lang="en-AU" dirty="0"/>
              <a:t>Radioactive contamination inadvertently transferred from the vial to outer container and transport package</a:t>
            </a:r>
          </a:p>
          <a:p>
            <a:r>
              <a:rPr lang="en-AU" dirty="0"/>
              <a:t>Technician was double gloved. Changed outer gloves, then finished preparing the package for delivery</a:t>
            </a:r>
          </a:p>
          <a:p>
            <a:r>
              <a:rPr lang="en-AU" dirty="0"/>
              <a:t>Transport package was not checked for contamination prior to leaving</a:t>
            </a:r>
          </a:p>
          <a:p>
            <a:r>
              <a:rPr lang="en-AU" dirty="0"/>
              <a:t>Contamination was detected at delivery site upon receipt</a:t>
            </a:r>
          </a:p>
        </p:txBody>
      </p:sp>
      <p:pic>
        <p:nvPicPr>
          <p:cNvPr id="1026" name="Picture 2">
            <a:extLst>
              <a:ext uri="{FF2B5EF4-FFF2-40B4-BE49-F238E27FC236}">
                <a16:creationId xmlns:a16="http://schemas.microsoft.com/office/drawing/2014/main" id="{2E8612F1-0D70-014F-1B3B-B8E0081AD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3324" y="0"/>
            <a:ext cx="3113364" cy="201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412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39C3-7DE1-9856-CDDC-8B60E403DB85}"/>
              </a:ext>
            </a:extLst>
          </p:cNvPr>
          <p:cNvSpPr>
            <a:spLocks noGrp="1"/>
          </p:cNvSpPr>
          <p:nvPr>
            <p:ph type="title"/>
          </p:nvPr>
        </p:nvSpPr>
        <p:spPr/>
        <p:txBody>
          <a:bodyPr/>
          <a:lstStyle/>
          <a:p>
            <a:r>
              <a:rPr lang="en-AU" dirty="0"/>
              <a:t>Contamination event</a:t>
            </a:r>
          </a:p>
        </p:txBody>
      </p:sp>
      <p:sp>
        <p:nvSpPr>
          <p:cNvPr id="3" name="Content Placeholder 2">
            <a:extLst>
              <a:ext uri="{FF2B5EF4-FFF2-40B4-BE49-F238E27FC236}">
                <a16:creationId xmlns:a16="http://schemas.microsoft.com/office/drawing/2014/main" id="{4597BCC4-B1EA-0C49-1B65-B1BCE35046C5}"/>
              </a:ext>
            </a:extLst>
          </p:cNvPr>
          <p:cNvSpPr>
            <a:spLocks noGrp="1"/>
          </p:cNvSpPr>
          <p:nvPr>
            <p:ph idx="1"/>
          </p:nvPr>
        </p:nvSpPr>
        <p:spPr>
          <a:xfrm>
            <a:off x="838200" y="1619075"/>
            <a:ext cx="4455253" cy="4557888"/>
          </a:xfrm>
        </p:spPr>
        <p:txBody>
          <a:bodyPr>
            <a:normAutofit fontScale="92500" lnSpcReduction="20000"/>
          </a:bodyPr>
          <a:lstStyle/>
          <a:p>
            <a:pPr marL="0" indent="0">
              <a:buNone/>
            </a:pPr>
            <a:r>
              <a:rPr lang="en-AU" dirty="0"/>
              <a:t>Setting up the exposure scenario</a:t>
            </a:r>
          </a:p>
          <a:p>
            <a:r>
              <a:rPr lang="en-AU" dirty="0"/>
              <a:t>Technician's gloves were recovered and monitored</a:t>
            </a:r>
          </a:p>
          <a:p>
            <a:pPr lvl="1"/>
            <a:r>
              <a:rPr lang="en-AU" dirty="0"/>
              <a:t>Glove 1 – Contaminated with 2MBq of Pb-212. Estimated wear time of 15 mins</a:t>
            </a:r>
          </a:p>
          <a:p>
            <a:pPr lvl="1"/>
            <a:r>
              <a:rPr lang="en-AU" dirty="0"/>
              <a:t>Glove 2 – Contaminated with 0.13 MBq of Pb-212</a:t>
            </a:r>
          </a:p>
          <a:p>
            <a:pPr lvl="1"/>
            <a:r>
              <a:rPr lang="en-AU" dirty="0"/>
              <a:t>Later monitoring estimated 100 </a:t>
            </a:r>
            <a:r>
              <a:rPr lang="en-AU" dirty="0" err="1"/>
              <a:t>Bq</a:t>
            </a:r>
            <a:r>
              <a:rPr lang="en-AU" dirty="0"/>
              <a:t> of residual Pb-212 on hands</a:t>
            </a:r>
          </a:p>
        </p:txBody>
      </p:sp>
      <p:pic>
        <p:nvPicPr>
          <p:cNvPr id="5" name="Picture 4">
            <a:extLst>
              <a:ext uri="{FF2B5EF4-FFF2-40B4-BE49-F238E27FC236}">
                <a16:creationId xmlns:a16="http://schemas.microsoft.com/office/drawing/2014/main" id="{54F9C442-E66C-2D7F-C854-AA26806E3EC2}"/>
              </a:ext>
            </a:extLst>
          </p:cNvPr>
          <p:cNvPicPr>
            <a:picLocks noChangeAspect="1"/>
          </p:cNvPicPr>
          <p:nvPr/>
        </p:nvPicPr>
        <p:blipFill>
          <a:blip r:embed="rId2"/>
          <a:stretch>
            <a:fillRect/>
          </a:stretch>
        </p:blipFill>
        <p:spPr>
          <a:xfrm>
            <a:off x="6096000" y="153508"/>
            <a:ext cx="5982535" cy="5134692"/>
          </a:xfrm>
          <a:prstGeom prst="rect">
            <a:avLst/>
          </a:prstGeom>
        </p:spPr>
      </p:pic>
      <p:sp>
        <p:nvSpPr>
          <p:cNvPr id="6" name="Content Placeholder 2">
            <a:extLst>
              <a:ext uri="{FF2B5EF4-FFF2-40B4-BE49-F238E27FC236}">
                <a16:creationId xmlns:a16="http://schemas.microsoft.com/office/drawing/2014/main" id="{D7EACD3B-1574-25DF-FBAF-F1470E4B549A}"/>
              </a:ext>
            </a:extLst>
          </p:cNvPr>
          <p:cNvSpPr txBox="1">
            <a:spLocks/>
          </p:cNvSpPr>
          <p:nvPr/>
        </p:nvSpPr>
        <p:spPr>
          <a:xfrm>
            <a:off x="6229022" y="5167313"/>
            <a:ext cx="5438453" cy="132556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accent5"/>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a:t>Initial assessment showed that doses above the regulatory limit of 500 mSv to skin were possible. Doses high enough to cause acute health affects seemed unlikely.</a:t>
            </a:r>
          </a:p>
        </p:txBody>
      </p:sp>
    </p:spTree>
    <p:extLst>
      <p:ext uri="{BB962C8B-B14F-4D97-AF65-F5344CB8AC3E}">
        <p14:creationId xmlns:p14="http://schemas.microsoft.com/office/powerpoint/2010/main" val="170260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39C3-7DE1-9856-CDDC-8B60E403DB85}"/>
              </a:ext>
            </a:extLst>
          </p:cNvPr>
          <p:cNvSpPr>
            <a:spLocks noGrp="1"/>
          </p:cNvSpPr>
          <p:nvPr>
            <p:ph type="title"/>
          </p:nvPr>
        </p:nvSpPr>
        <p:spPr/>
        <p:txBody>
          <a:bodyPr/>
          <a:lstStyle/>
          <a:p>
            <a:r>
              <a:rPr lang="en-AU" dirty="0"/>
              <a:t>Contamination event</a:t>
            </a:r>
          </a:p>
        </p:txBody>
      </p:sp>
      <p:sp>
        <p:nvSpPr>
          <p:cNvPr id="3" name="Content Placeholder 2">
            <a:extLst>
              <a:ext uri="{FF2B5EF4-FFF2-40B4-BE49-F238E27FC236}">
                <a16:creationId xmlns:a16="http://schemas.microsoft.com/office/drawing/2014/main" id="{4597BCC4-B1EA-0C49-1B65-B1BCE35046C5}"/>
              </a:ext>
            </a:extLst>
          </p:cNvPr>
          <p:cNvSpPr>
            <a:spLocks noGrp="1"/>
          </p:cNvSpPr>
          <p:nvPr>
            <p:ph idx="1"/>
          </p:nvPr>
        </p:nvSpPr>
        <p:spPr>
          <a:xfrm>
            <a:off x="838200" y="1619075"/>
            <a:ext cx="4455253" cy="5025006"/>
          </a:xfrm>
        </p:spPr>
        <p:txBody>
          <a:bodyPr>
            <a:normAutofit fontScale="55000" lnSpcReduction="20000"/>
          </a:bodyPr>
          <a:lstStyle/>
          <a:p>
            <a:pPr marL="0" indent="0">
              <a:buNone/>
            </a:pPr>
            <a:r>
              <a:rPr lang="en-AU" dirty="0"/>
              <a:t>Further refining of the scenario</a:t>
            </a:r>
          </a:p>
          <a:p>
            <a:r>
              <a:rPr lang="en-AU" dirty="0"/>
              <a:t>Contaminated area estimated to be between 2 and 10 cm.</a:t>
            </a:r>
          </a:p>
          <a:p>
            <a:r>
              <a:rPr lang="en-AU" dirty="0"/>
              <a:t>Gloves of thickness 0.11mm and density of 1 g/cm3</a:t>
            </a:r>
          </a:p>
          <a:p>
            <a:r>
              <a:rPr lang="en-AU" dirty="0"/>
              <a:t>Decay corrected activity of 2.28 MBq</a:t>
            </a:r>
          </a:p>
          <a:p>
            <a:r>
              <a:rPr lang="en-AU" dirty="0"/>
              <a:t>Additional skin dose from 100 </a:t>
            </a:r>
            <a:r>
              <a:rPr lang="en-AU" dirty="0" err="1"/>
              <a:t>Bq</a:t>
            </a:r>
            <a:r>
              <a:rPr lang="en-AU" dirty="0"/>
              <a:t> of 6.4 </a:t>
            </a:r>
            <a:r>
              <a:rPr lang="en-AU" dirty="0" err="1"/>
              <a:t>uSv</a:t>
            </a:r>
            <a:endParaRPr lang="en-AU" dirty="0"/>
          </a:p>
          <a:p>
            <a:endParaRPr lang="en-AU" dirty="0"/>
          </a:p>
          <a:p>
            <a:endParaRPr lang="en-AU" dirty="0"/>
          </a:p>
          <a:p>
            <a:endParaRPr lang="en-AU" dirty="0"/>
          </a:p>
          <a:p>
            <a:endParaRPr lang="en-AU" dirty="0"/>
          </a:p>
          <a:p>
            <a:r>
              <a:rPr lang="en-AU" dirty="0"/>
              <a:t>Driver and lab technician at receiver end</a:t>
            </a:r>
          </a:p>
          <a:p>
            <a:pPr lvl="1"/>
            <a:r>
              <a:rPr lang="en-AU" dirty="0"/>
              <a:t>Less than 100 </a:t>
            </a:r>
            <a:r>
              <a:rPr lang="en-AU" dirty="0" err="1"/>
              <a:t>Bq</a:t>
            </a:r>
            <a:r>
              <a:rPr lang="en-AU" dirty="0"/>
              <a:t> recorded on hands</a:t>
            </a:r>
          </a:p>
          <a:p>
            <a:pPr lvl="1"/>
            <a:r>
              <a:rPr lang="en-AU" dirty="0"/>
              <a:t>Other areas checked for contamination</a:t>
            </a:r>
          </a:p>
          <a:p>
            <a:pPr lvl="1"/>
            <a:r>
              <a:rPr lang="en-AU" dirty="0"/>
              <a:t>Skin Dose estimated to be in the range of 10 </a:t>
            </a:r>
            <a:r>
              <a:rPr lang="en-AU" dirty="0" err="1"/>
              <a:t>uSv</a:t>
            </a:r>
            <a:endParaRPr lang="en-AU" dirty="0"/>
          </a:p>
        </p:txBody>
      </p:sp>
      <p:sp>
        <p:nvSpPr>
          <p:cNvPr id="6" name="Content Placeholder 2">
            <a:extLst>
              <a:ext uri="{FF2B5EF4-FFF2-40B4-BE49-F238E27FC236}">
                <a16:creationId xmlns:a16="http://schemas.microsoft.com/office/drawing/2014/main" id="{D7EACD3B-1574-25DF-FBAF-F1470E4B549A}"/>
              </a:ext>
            </a:extLst>
          </p:cNvPr>
          <p:cNvSpPr txBox="1">
            <a:spLocks/>
          </p:cNvSpPr>
          <p:nvPr/>
        </p:nvSpPr>
        <p:spPr>
          <a:xfrm>
            <a:off x="6546024" y="5427232"/>
            <a:ext cx="5438453" cy="132556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accent5"/>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accent5"/>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a:t>Skin dose estimated to be in the range of 9 to 230 mSv.</a:t>
            </a:r>
          </a:p>
        </p:txBody>
      </p:sp>
      <p:pic>
        <p:nvPicPr>
          <p:cNvPr id="7" name="Picture 6" descr="A screenshot of a computer&#10;&#10;Description automatically generated">
            <a:extLst>
              <a:ext uri="{FF2B5EF4-FFF2-40B4-BE49-F238E27FC236}">
                <a16:creationId xmlns:a16="http://schemas.microsoft.com/office/drawing/2014/main" id="{C6CB7D69-FCC3-6C02-BA59-9EAAF8548EAF}"/>
              </a:ext>
            </a:extLst>
          </p:cNvPr>
          <p:cNvPicPr>
            <a:picLocks noChangeAspect="1"/>
          </p:cNvPicPr>
          <p:nvPr/>
        </p:nvPicPr>
        <p:blipFill rotWithShape="1">
          <a:blip r:embed="rId2">
            <a:extLst>
              <a:ext uri="{28A0092B-C50C-407E-A947-70E740481C1C}">
                <a14:useLocalDpi xmlns:a14="http://schemas.microsoft.com/office/drawing/2010/main" val="0"/>
              </a:ext>
            </a:extLst>
          </a:blip>
          <a:srcRect r="29817"/>
          <a:stretch/>
        </p:blipFill>
        <p:spPr>
          <a:xfrm>
            <a:off x="6626914" y="0"/>
            <a:ext cx="4946709" cy="3426080"/>
          </a:xfrm>
          <a:prstGeom prst="rect">
            <a:avLst/>
          </a:prstGeom>
        </p:spPr>
      </p:pic>
      <p:grpSp>
        <p:nvGrpSpPr>
          <p:cNvPr id="12" name="Group 11">
            <a:extLst>
              <a:ext uri="{FF2B5EF4-FFF2-40B4-BE49-F238E27FC236}">
                <a16:creationId xmlns:a16="http://schemas.microsoft.com/office/drawing/2014/main" id="{FC5495DF-7543-74B9-1E6C-34C950AC161C}"/>
              </a:ext>
            </a:extLst>
          </p:cNvPr>
          <p:cNvGrpSpPr/>
          <p:nvPr/>
        </p:nvGrpSpPr>
        <p:grpSpPr>
          <a:xfrm>
            <a:off x="6626914" y="3573710"/>
            <a:ext cx="5276675" cy="1705892"/>
            <a:chOff x="737842" y="4443882"/>
            <a:chExt cx="5889072" cy="1918019"/>
          </a:xfrm>
        </p:grpSpPr>
        <p:pic>
          <p:nvPicPr>
            <p:cNvPr id="9" name="Picture 8" descr="A screenshot of a computer&#10;&#10;Description automatically generated">
              <a:extLst>
                <a:ext uri="{FF2B5EF4-FFF2-40B4-BE49-F238E27FC236}">
                  <a16:creationId xmlns:a16="http://schemas.microsoft.com/office/drawing/2014/main" id="{2EF1933C-678E-FB77-83B4-AF591CEB7858}"/>
                </a:ext>
              </a:extLst>
            </p:cNvPr>
            <p:cNvPicPr>
              <a:picLocks noChangeAspect="1"/>
            </p:cNvPicPr>
            <p:nvPr/>
          </p:nvPicPr>
          <p:blipFill rotWithShape="1">
            <a:blip r:embed="rId3">
              <a:extLst>
                <a:ext uri="{28A0092B-C50C-407E-A947-70E740481C1C}">
                  <a14:useLocalDpi xmlns:a14="http://schemas.microsoft.com/office/drawing/2010/main" val="0"/>
                </a:ext>
              </a:extLst>
            </a:blip>
            <a:srcRect t="65492" r="48586"/>
            <a:stretch/>
          </p:blipFill>
          <p:spPr>
            <a:xfrm>
              <a:off x="737842" y="4443882"/>
              <a:ext cx="5889072" cy="1918019"/>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C241CCEE-FC9C-D235-91F6-D0FD836BE287}"/>
                </a:ext>
              </a:extLst>
            </p:cNvPr>
            <p:cNvPicPr>
              <a:picLocks noChangeAspect="1"/>
            </p:cNvPicPr>
            <p:nvPr/>
          </p:nvPicPr>
          <p:blipFill rotWithShape="1">
            <a:blip r:embed="rId3">
              <a:extLst>
                <a:ext uri="{28A0092B-C50C-407E-A947-70E740481C1C}">
                  <a14:useLocalDpi xmlns:a14="http://schemas.microsoft.com/office/drawing/2010/main" val="0"/>
                </a:ext>
              </a:extLst>
            </a:blip>
            <a:srcRect t="19407" r="78394" b="69249"/>
            <a:stretch/>
          </p:blipFill>
          <p:spPr>
            <a:xfrm>
              <a:off x="3161652" y="4443882"/>
              <a:ext cx="2634143" cy="671119"/>
            </a:xfrm>
            <a:prstGeom prst="rect">
              <a:avLst/>
            </a:prstGeom>
          </p:spPr>
        </p:pic>
      </p:grpSp>
      <p:pic>
        <p:nvPicPr>
          <p:cNvPr id="14" name="Picture 13" descr="A screenshot of a computer&#10;&#10;Description automatically generated">
            <a:extLst>
              <a:ext uri="{FF2B5EF4-FFF2-40B4-BE49-F238E27FC236}">
                <a16:creationId xmlns:a16="http://schemas.microsoft.com/office/drawing/2014/main" id="{7AF8933A-49DA-6E85-1D1C-69BDB9F34674}"/>
              </a:ext>
            </a:extLst>
          </p:cNvPr>
          <p:cNvPicPr>
            <a:picLocks noChangeAspect="1"/>
          </p:cNvPicPr>
          <p:nvPr/>
        </p:nvPicPr>
        <p:blipFill rotWithShape="1">
          <a:blip r:embed="rId4">
            <a:extLst>
              <a:ext uri="{28A0092B-C50C-407E-A947-70E740481C1C}">
                <a14:useLocalDpi xmlns:a14="http://schemas.microsoft.com/office/drawing/2010/main" val="0"/>
              </a:ext>
            </a:extLst>
          </a:blip>
          <a:srcRect b="56200"/>
          <a:stretch/>
        </p:blipFill>
        <p:spPr>
          <a:xfrm>
            <a:off x="738231" y="3936143"/>
            <a:ext cx="5634074" cy="1174520"/>
          </a:xfrm>
          <a:prstGeom prst="rect">
            <a:avLst/>
          </a:prstGeom>
        </p:spPr>
      </p:pic>
    </p:spTree>
    <p:extLst>
      <p:ext uri="{BB962C8B-B14F-4D97-AF65-F5344CB8AC3E}">
        <p14:creationId xmlns:p14="http://schemas.microsoft.com/office/powerpoint/2010/main" val="28785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scene, road, sky&#10;&#10;Description automatically generated">
            <a:extLst>
              <a:ext uri="{FF2B5EF4-FFF2-40B4-BE49-F238E27FC236}">
                <a16:creationId xmlns:a16="http://schemas.microsoft.com/office/drawing/2014/main" id="{329D7E8E-9CED-2837-15CC-D3CE435970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31" r="4633"/>
          <a:stretch/>
        </p:blipFill>
        <p:spPr>
          <a:xfrm>
            <a:off x="7931729" y="3613912"/>
            <a:ext cx="3311882" cy="1392637"/>
          </a:xfrm>
          <a:prstGeom prst="rect">
            <a:avLst/>
          </a:prstGeom>
          <a:ln w="12700">
            <a:solidFill>
              <a:srgbClr val="002060"/>
            </a:solidFill>
          </a:ln>
        </p:spPr>
      </p:pic>
      <p:pic>
        <p:nvPicPr>
          <p:cNvPr id="18" name="Picture 17" descr="Long shot of a road with trees&#10;&#10;Description automatically generated with low confidence">
            <a:extLst>
              <a:ext uri="{FF2B5EF4-FFF2-40B4-BE49-F238E27FC236}">
                <a16:creationId xmlns:a16="http://schemas.microsoft.com/office/drawing/2014/main" id="{F5FBF56F-9AFE-7825-BCBA-075F935697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6" t="27602" r="-296" b="-1"/>
          <a:stretch/>
        </p:blipFill>
        <p:spPr>
          <a:xfrm>
            <a:off x="7295847" y="2679716"/>
            <a:ext cx="3311882" cy="1244151"/>
          </a:xfrm>
          <a:prstGeom prst="rect">
            <a:avLst/>
          </a:prstGeom>
          <a:ln w="12700">
            <a:solidFill>
              <a:srgbClr val="002060"/>
            </a:solidFill>
          </a:ln>
        </p:spPr>
      </p:pic>
      <p:pic>
        <p:nvPicPr>
          <p:cNvPr id="13" name="Picture 12" descr="A road with white text on it&#10;&#10;Description automatically generated with low confidence">
            <a:extLst>
              <a:ext uri="{FF2B5EF4-FFF2-40B4-BE49-F238E27FC236}">
                <a16:creationId xmlns:a16="http://schemas.microsoft.com/office/drawing/2014/main" id="{878087DD-2B65-428A-D2B4-9AE4F8DEE3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13" b="15508"/>
          <a:stretch/>
        </p:blipFill>
        <p:spPr>
          <a:xfrm>
            <a:off x="6355164" y="1661555"/>
            <a:ext cx="3311882" cy="1328115"/>
          </a:xfrm>
          <a:prstGeom prst="rect">
            <a:avLst/>
          </a:prstGeom>
          <a:ln w="12700">
            <a:solidFill>
              <a:srgbClr val="002060"/>
            </a:solidFill>
          </a:ln>
        </p:spPr>
      </p:pic>
      <p:pic>
        <p:nvPicPr>
          <p:cNvPr id="6" name="Picture 5" descr="A picture containing text, map, atlas&#10;&#10;Description automatically generated">
            <a:extLst>
              <a:ext uri="{FF2B5EF4-FFF2-40B4-BE49-F238E27FC236}">
                <a16:creationId xmlns:a16="http://schemas.microsoft.com/office/drawing/2014/main" id="{DA3E7B79-97A1-571A-F309-2437B9290037}"/>
              </a:ext>
            </a:extLst>
          </p:cNvPr>
          <p:cNvPicPr>
            <a:picLocks noChangeAspect="1"/>
          </p:cNvPicPr>
          <p:nvPr/>
        </p:nvPicPr>
        <p:blipFill rotWithShape="1">
          <a:blip r:embed="rId6">
            <a:extLst>
              <a:ext uri="{28A0092B-C50C-407E-A947-70E740481C1C}">
                <a14:useLocalDpi xmlns:a14="http://schemas.microsoft.com/office/drawing/2010/main" val="0"/>
              </a:ext>
            </a:extLst>
          </a:blip>
          <a:srcRect l="2930" t="4065"/>
          <a:stretch/>
        </p:blipFill>
        <p:spPr>
          <a:xfrm>
            <a:off x="875388" y="1661556"/>
            <a:ext cx="3209944" cy="4285972"/>
          </a:xfrm>
          <a:prstGeom prst="rect">
            <a:avLst/>
          </a:prstGeom>
          <a:ln w="12700">
            <a:solidFill>
              <a:srgbClr val="002060"/>
            </a:solidFill>
          </a:ln>
        </p:spPr>
      </p:pic>
      <p:pic>
        <p:nvPicPr>
          <p:cNvPr id="9" name="Picture 8" descr="A screenshot of a phone&#10;&#10;Description automatically generated with medium confidence">
            <a:extLst>
              <a:ext uri="{FF2B5EF4-FFF2-40B4-BE49-F238E27FC236}">
                <a16:creationId xmlns:a16="http://schemas.microsoft.com/office/drawing/2014/main" id="{B43EB4B6-D4BA-6048-7263-B56E166A6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0525" y="1661556"/>
            <a:ext cx="1865852" cy="4285972"/>
          </a:xfrm>
          <a:prstGeom prst="rect">
            <a:avLst/>
          </a:prstGeom>
          <a:ln w="12700">
            <a:solidFill>
              <a:srgbClr val="002060"/>
            </a:solidFill>
          </a:ln>
        </p:spPr>
      </p:pic>
      <p:pic>
        <p:nvPicPr>
          <p:cNvPr id="11" name="Picture 10">
            <a:extLst>
              <a:ext uri="{FF2B5EF4-FFF2-40B4-BE49-F238E27FC236}">
                <a16:creationId xmlns:a16="http://schemas.microsoft.com/office/drawing/2014/main" id="{35E5B3C0-3FD1-FB26-60A4-9399F84E74A4}"/>
              </a:ext>
            </a:extLst>
          </p:cNvPr>
          <p:cNvPicPr>
            <a:picLocks noChangeAspect="1"/>
          </p:cNvPicPr>
          <p:nvPr/>
        </p:nvPicPr>
        <p:blipFill>
          <a:blip r:embed="rId8"/>
          <a:stretch>
            <a:fillRect/>
          </a:stretch>
        </p:blipFill>
        <p:spPr>
          <a:xfrm>
            <a:off x="6355164" y="5142377"/>
            <a:ext cx="2877736" cy="805150"/>
          </a:xfrm>
          <a:prstGeom prst="rect">
            <a:avLst/>
          </a:prstGeom>
          <a:ln w="12700">
            <a:solidFill>
              <a:srgbClr val="002060"/>
            </a:solidFill>
          </a:ln>
        </p:spPr>
      </p:pic>
      <p:pic>
        <p:nvPicPr>
          <p:cNvPr id="19" name="Picture 18">
            <a:extLst>
              <a:ext uri="{FF2B5EF4-FFF2-40B4-BE49-F238E27FC236}">
                <a16:creationId xmlns:a16="http://schemas.microsoft.com/office/drawing/2014/main" id="{99D81943-5B6A-B7F6-4040-E84169A4716C}"/>
              </a:ext>
            </a:extLst>
          </p:cNvPr>
          <p:cNvPicPr>
            <a:picLocks noChangeAspect="1"/>
          </p:cNvPicPr>
          <p:nvPr/>
        </p:nvPicPr>
        <p:blipFill rotWithShape="1">
          <a:blip r:embed="rId9">
            <a:alphaModFix amt="38000"/>
          </a:blip>
          <a:srcRect l="10945" t="-420" b="-2431"/>
          <a:stretch/>
        </p:blipFill>
        <p:spPr>
          <a:xfrm>
            <a:off x="862579" y="1661555"/>
            <a:ext cx="2822537" cy="4285972"/>
          </a:xfrm>
          <a:prstGeom prst="rect">
            <a:avLst/>
          </a:prstGeom>
          <a:effectLst>
            <a:outerShdw blurRad="50800" dist="50800" dir="5400000" algn="ctr" rotWithShape="0">
              <a:srgbClr val="000000">
                <a:alpha val="0"/>
              </a:srgbClr>
            </a:outerShdw>
          </a:effectLst>
        </p:spPr>
      </p:pic>
      <p:sp>
        <p:nvSpPr>
          <p:cNvPr id="2" name="TextBox 1">
            <a:extLst>
              <a:ext uri="{FF2B5EF4-FFF2-40B4-BE49-F238E27FC236}">
                <a16:creationId xmlns:a16="http://schemas.microsoft.com/office/drawing/2014/main" id="{1E62C226-DCBB-FFAA-F5CE-3FD225FEB2FD}"/>
              </a:ext>
            </a:extLst>
          </p:cNvPr>
          <p:cNvSpPr txBox="1"/>
          <p:nvPr/>
        </p:nvSpPr>
        <p:spPr>
          <a:xfrm>
            <a:off x="758545" y="527413"/>
            <a:ext cx="104993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4E1A74"/>
                </a:solidFill>
                <a:effectLst/>
                <a:uLnTx/>
                <a:uFillTx/>
                <a:latin typeface="Calibri" panose="020F0502020204030204"/>
                <a:ea typeface="+mn-ea"/>
                <a:cs typeface="+mn-cs"/>
              </a:rPr>
              <a:t>The incident – Source lost during long-distance transport</a:t>
            </a:r>
          </a:p>
        </p:txBody>
      </p:sp>
      <p:pic>
        <p:nvPicPr>
          <p:cNvPr id="4" name="Graphic 3">
            <a:extLst>
              <a:ext uri="{FF2B5EF4-FFF2-40B4-BE49-F238E27FC236}">
                <a16:creationId xmlns:a16="http://schemas.microsoft.com/office/drawing/2014/main" id="{E9F9F930-A153-9657-D062-E04B1018BF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1687" y="4399633"/>
            <a:ext cx="2056042" cy="1869129"/>
          </a:xfrm>
          <a:prstGeom prst="rect">
            <a:avLst/>
          </a:prstGeom>
        </p:spPr>
      </p:pic>
      <p:sp>
        <p:nvSpPr>
          <p:cNvPr id="8" name="TextBox 7">
            <a:extLst>
              <a:ext uri="{FF2B5EF4-FFF2-40B4-BE49-F238E27FC236}">
                <a16:creationId xmlns:a16="http://schemas.microsoft.com/office/drawing/2014/main" id="{641A574F-6D47-D352-65E3-14128DB22DBB}"/>
              </a:ext>
            </a:extLst>
          </p:cNvPr>
          <p:cNvSpPr txBox="1"/>
          <p:nvPr/>
        </p:nvSpPr>
        <p:spPr>
          <a:xfrm>
            <a:off x="9446689" y="4788663"/>
            <a:ext cx="2056043" cy="1091068"/>
          </a:xfrm>
          <a:prstGeom prst="rect">
            <a:avLst/>
          </a:prstGeom>
          <a:noFill/>
        </p:spPr>
        <p:txBody>
          <a:bodyPr wrap="square">
            <a:spAutoFit/>
          </a:bodyPr>
          <a:lstStyle/>
          <a:p>
            <a:pPr marL="0" marR="0" lvl="0" indent="0" algn="ctr" defTabSz="1066800" rtl="0" eaLnBrk="1" fontAlgn="auto" latinLnBrk="0" hangingPunct="1">
              <a:lnSpc>
                <a:spcPct val="110000"/>
              </a:lnSpc>
              <a:spcBef>
                <a:spcPct val="0"/>
              </a:spcBef>
              <a:spcAft>
                <a:spcPts val="0"/>
              </a:spcAft>
              <a:buClrTx/>
              <a:buSzTx/>
              <a:buFontTx/>
              <a:buNone/>
              <a:tabLst/>
              <a:defRPr/>
            </a:pPr>
            <a:r>
              <a:rPr kumimoji="0" lang="en-AU" sz="2000" b="1" i="0" u="none" strike="noStrike" kern="1200" cap="none" spc="0" normalizeH="0" baseline="0" noProof="0">
                <a:ln>
                  <a:noFill/>
                </a:ln>
                <a:solidFill>
                  <a:prstClr val="white"/>
                </a:solidFill>
                <a:effectLst/>
                <a:uLnTx/>
                <a:uFillTx/>
                <a:latin typeface="Calibri" panose="020F0502020204030204"/>
                <a:ea typeface="+mn-ea"/>
                <a:cs typeface="+mn-cs"/>
              </a:rPr>
              <a:t>Challenge #1: </a:t>
            </a:r>
          </a:p>
          <a:p>
            <a:pPr marL="0" marR="0" lvl="0" indent="0" algn="ctr" defTabSz="1066800" rtl="0" eaLnBrk="1" fontAlgn="auto" latinLnBrk="0" hangingPunct="1">
              <a:lnSpc>
                <a:spcPct val="110000"/>
              </a:lnSpc>
              <a:spcBef>
                <a:spcPct val="0"/>
              </a:spcBef>
              <a:spcAft>
                <a:spcPts val="0"/>
              </a:spcAft>
              <a:buClrTx/>
              <a:buSzTx/>
              <a:buFontTx/>
              <a:buNone/>
              <a:tabLst/>
              <a:defRPr/>
            </a:pPr>
            <a:r>
              <a:rPr kumimoji="0" lang="en-AU" sz="2000" b="0" i="0" u="none" strike="noStrike" kern="1200" cap="none" spc="0" normalizeH="0" baseline="0" noProof="0">
                <a:ln>
                  <a:noFill/>
                </a:ln>
                <a:solidFill>
                  <a:prstClr val="white"/>
                </a:solidFill>
                <a:effectLst/>
                <a:uLnTx/>
                <a:uFillTx/>
                <a:latin typeface="Calibri" panose="020F0502020204030204"/>
                <a:ea typeface="+mn-ea"/>
                <a:cs typeface="+mn-cs"/>
              </a:rPr>
              <a:t>A large search distance </a:t>
            </a:r>
          </a:p>
        </p:txBody>
      </p:sp>
    </p:spTree>
    <p:extLst>
      <p:ext uri="{BB962C8B-B14F-4D97-AF65-F5344CB8AC3E}">
        <p14:creationId xmlns:p14="http://schemas.microsoft.com/office/powerpoint/2010/main" val="1859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EBF52B-F3D0-4A4B-B365-46EC39D8D913}"/>
              </a:ext>
            </a:extLst>
          </p:cNvPr>
          <p:cNvSpPr/>
          <p:nvPr/>
        </p:nvSpPr>
        <p:spPr>
          <a:xfrm>
            <a:off x="5791158" y="1524000"/>
            <a:ext cx="6400842" cy="5333999"/>
          </a:xfrm>
          <a:prstGeom prst="rect">
            <a:avLst/>
          </a:prstGeom>
          <a:solidFill>
            <a:srgbClr val="022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4A2E845-2271-8AB0-A828-3BB599FBE113}"/>
              </a:ext>
            </a:extLst>
          </p:cNvPr>
          <p:cNvSpPr/>
          <p:nvPr/>
        </p:nvSpPr>
        <p:spPr>
          <a:xfrm>
            <a:off x="0" y="1524000"/>
            <a:ext cx="5791158" cy="5334000"/>
          </a:xfrm>
          <a:prstGeom prst="rect">
            <a:avLst/>
          </a:prstGeom>
          <a:solidFill>
            <a:srgbClr val="022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ext, coin, screenshot, circle">
            <a:extLst>
              <a:ext uri="{FF2B5EF4-FFF2-40B4-BE49-F238E27FC236}">
                <a16:creationId xmlns:a16="http://schemas.microsoft.com/office/drawing/2014/main" id="{9CC5DA49-C8F0-602C-4E57-D973CAB7ABDA}"/>
              </a:ext>
            </a:extLst>
          </p:cNvPr>
          <p:cNvPicPr>
            <a:picLocks noChangeAspect="1"/>
          </p:cNvPicPr>
          <p:nvPr/>
        </p:nvPicPr>
        <p:blipFill rotWithShape="1">
          <a:blip r:embed="rId3">
            <a:extLst>
              <a:ext uri="{28A0092B-C50C-407E-A947-70E740481C1C}">
                <a14:useLocalDpi xmlns:a14="http://schemas.microsoft.com/office/drawing/2010/main" val="0"/>
              </a:ext>
            </a:extLst>
          </a:blip>
          <a:srcRect r="4553"/>
          <a:stretch/>
        </p:blipFill>
        <p:spPr>
          <a:xfrm>
            <a:off x="0" y="1735159"/>
            <a:ext cx="7293936" cy="4126254"/>
          </a:xfrm>
          <a:prstGeom prst="roundRect">
            <a:avLst>
              <a:gd name="adj" fmla="val 0"/>
            </a:avLst>
          </a:prstGeom>
          <a:solidFill>
            <a:srgbClr val="02294E"/>
          </a:solidFill>
          <a:ln>
            <a:noFill/>
          </a:ln>
        </p:spPr>
      </p:pic>
      <p:pic>
        <p:nvPicPr>
          <p:cNvPr id="6" name="Graphic 5">
            <a:extLst>
              <a:ext uri="{FF2B5EF4-FFF2-40B4-BE49-F238E27FC236}">
                <a16:creationId xmlns:a16="http://schemas.microsoft.com/office/drawing/2014/main" id="{9BE839C5-DA7F-2D25-F868-DA339FB1DF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44382" y="1884888"/>
            <a:ext cx="2056042" cy="1869129"/>
          </a:xfrm>
          <a:prstGeom prst="rect">
            <a:avLst/>
          </a:prstGeom>
        </p:spPr>
      </p:pic>
      <p:sp>
        <p:nvSpPr>
          <p:cNvPr id="9" name="TextBox 8">
            <a:extLst>
              <a:ext uri="{FF2B5EF4-FFF2-40B4-BE49-F238E27FC236}">
                <a16:creationId xmlns:a16="http://schemas.microsoft.com/office/drawing/2014/main" id="{588545C4-3FFF-BA7F-21C7-49B997E29D49}"/>
              </a:ext>
            </a:extLst>
          </p:cNvPr>
          <p:cNvSpPr txBox="1"/>
          <p:nvPr/>
        </p:nvSpPr>
        <p:spPr>
          <a:xfrm>
            <a:off x="9359384" y="2273918"/>
            <a:ext cx="2056043" cy="1091068"/>
          </a:xfrm>
          <a:prstGeom prst="rect">
            <a:avLst/>
          </a:prstGeom>
          <a:noFill/>
        </p:spPr>
        <p:txBody>
          <a:bodyPr wrap="square">
            <a:spAutoFit/>
          </a:bodyPr>
          <a:lstStyle/>
          <a:p>
            <a:pPr marL="0" marR="0" lvl="0" indent="0" algn="ctr" defTabSz="1066800" rtl="0" eaLnBrk="1" fontAlgn="auto" latinLnBrk="0" hangingPunct="1">
              <a:lnSpc>
                <a:spcPct val="110000"/>
              </a:lnSpc>
              <a:spcBef>
                <a:spcPct val="0"/>
              </a:spcBef>
              <a:spcAft>
                <a:spcPts val="0"/>
              </a:spcAft>
              <a:buClrTx/>
              <a:buSzTx/>
              <a:buFontTx/>
              <a:buNone/>
              <a:tabLst/>
              <a:defRPr/>
            </a:pPr>
            <a:r>
              <a:rPr kumimoji="0" lang="en-AU" sz="2000" b="1" i="0" u="none" strike="noStrike" kern="1200" cap="none" spc="0" normalizeH="0" baseline="0" noProof="0">
                <a:ln>
                  <a:noFill/>
                </a:ln>
                <a:solidFill>
                  <a:prstClr val="white"/>
                </a:solidFill>
                <a:effectLst/>
                <a:uLnTx/>
                <a:uFillTx/>
                <a:latin typeface="Calibri" panose="020F0502020204030204"/>
                <a:ea typeface="+mn-ea"/>
                <a:cs typeface="+mn-cs"/>
              </a:rPr>
              <a:t>Challenge #2: </a:t>
            </a:r>
          </a:p>
          <a:p>
            <a:pPr marL="0" marR="0" lvl="0" indent="0" algn="ctr" defTabSz="1066800" rtl="0" eaLnBrk="1" fontAlgn="auto" latinLnBrk="0" hangingPunct="1">
              <a:lnSpc>
                <a:spcPct val="110000"/>
              </a:lnSpc>
              <a:spcBef>
                <a:spcPct val="0"/>
              </a:spcBef>
              <a:spcAft>
                <a:spcPts val="0"/>
              </a:spcAft>
              <a:buClrTx/>
              <a:buSzTx/>
              <a:buFontTx/>
              <a:buNone/>
              <a:tabLst/>
              <a:defRPr/>
            </a:pPr>
            <a:r>
              <a:rPr kumimoji="0" lang="en-AU" sz="2000" b="0" i="0" u="none" strike="noStrike" kern="1200" cap="none" spc="0" normalizeH="0" baseline="0" noProof="0">
                <a:ln>
                  <a:noFill/>
                </a:ln>
                <a:solidFill>
                  <a:prstClr val="white"/>
                </a:solidFill>
                <a:effectLst/>
                <a:uLnTx/>
                <a:uFillTx/>
                <a:latin typeface="Calibri" panose="020F0502020204030204"/>
                <a:ea typeface="+mn-ea"/>
                <a:cs typeface="+mn-cs"/>
              </a:rPr>
              <a:t>A small </a:t>
            </a:r>
            <a:br>
              <a:rPr kumimoji="0" lang="en-AU" sz="20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AU" sz="2000" b="0" i="0" u="none" strike="noStrike" kern="1200" cap="none" spc="0" normalizeH="0" baseline="0" noProof="0">
                <a:ln>
                  <a:noFill/>
                </a:ln>
                <a:solidFill>
                  <a:prstClr val="white"/>
                </a:solidFill>
                <a:effectLst/>
                <a:uLnTx/>
                <a:uFillTx/>
                <a:latin typeface="Calibri" panose="020F0502020204030204"/>
                <a:ea typeface="+mn-ea"/>
                <a:cs typeface="+mn-cs"/>
              </a:rPr>
              <a:t>source</a:t>
            </a:r>
          </a:p>
        </p:txBody>
      </p:sp>
      <p:sp>
        <p:nvSpPr>
          <p:cNvPr id="10" name="TextBox 9">
            <a:extLst>
              <a:ext uri="{FF2B5EF4-FFF2-40B4-BE49-F238E27FC236}">
                <a16:creationId xmlns:a16="http://schemas.microsoft.com/office/drawing/2014/main" id="{FE52ECBB-0AF5-47DE-186D-391B2592936E}"/>
              </a:ext>
            </a:extLst>
          </p:cNvPr>
          <p:cNvSpPr txBox="1"/>
          <p:nvPr/>
        </p:nvSpPr>
        <p:spPr>
          <a:xfrm>
            <a:off x="758545" y="527413"/>
            <a:ext cx="104993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srgbClr val="4E1A74"/>
                </a:solidFill>
                <a:effectLst/>
                <a:uLnTx/>
                <a:uFillTx/>
                <a:latin typeface="Calibri" panose="020F0502020204030204"/>
                <a:ea typeface="+mn-ea"/>
                <a:cs typeface="+mn-cs"/>
              </a:rPr>
              <a:t>The incident – Source lost from a density gauge </a:t>
            </a:r>
          </a:p>
        </p:txBody>
      </p:sp>
      <p:sp>
        <p:nvSpPr>
          <p:cNvPr id="12" name="Rectangle 11">
            <a:extLst>
              <a:ext uri="{FF2B5EF4-FFF2-40B4-BE49-F238E27FC236}">
                <a16:creationId xmlns:a16="http://schemas.microsoft.com/office/drawing/2014/main" id="{0D59A7FD-FC66-6D15-9DEE-DD8138C2CBC3}"/>
              </a:ext>
            </a:extLst>
          </p:cNvPr>
          <p:cNvSpPr/>
          <p:nvPr/>
        </p:nvSpPr>
        <p:spPr>
          <a:xfrm>
            <a:off x="0" y="5245100"/>
            <a:ext cx="12192000" cy="1612899"/>
          </a:xfrm>
          <a:prstGeom prst="rect">
            <a:avLst/>
          </a:prstGeom>
          <a:solidFill>
            <a:srgbClr val="022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8503F6D-49A4-E21D-A409-8AFD23BF3B52}"/>
              </a:ext>
            </a:extLst>
          </p:cNvPr>
          <p:cNvSpPr txBox="1"/>
          <p:nvPr/>
        </p:nvSpPr>
        <p:spPr>
          <a:xfrm>
            <a:off x="1117848" y="5011276"/>
            <a:ext cx="3521621" cy="1290803"/>
          </a:xfrm>
          <a:prstGeom prst="rect">
            <a:avLst/>
          </a:prstGeom>
          <a:noFill/>
        </p:spPr>
        <p:txBody>
          <a:bodyPr wrap="square">
            <a:spAutoFit/>
          </a:bodyPr>
          <a:lstStyle/>
          <a:p>
            <a:pPr marL="0" marR="0" lvl="0" indent="0" algn="ctr" defTabSz="1066800" rtl="0" eaLnBrk="1" fontAlgn="auto" latinLnBrk="0" hangingPunct="1">
              <a:lnSpc>
                <a:spcPct val="11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alibri" panose="020F0502020204030204"/>
                <a:ea typeface="+mn-ea"/>
                <a:cs typeface="+mn-cs"/>
              </a:rPr>
              <a:t>20 GBq Cs-137</a:t>
            </a:r>
          </a:p>
          <a:p>
            <a:pPr marL="0" marR="0" lvl="0" indent="0" algn="ctr" defTabSz="1066800" rtl="0" eaLnBrk="1" fontAlgn="auto" latinLnBrk="0" hangingPunct="1">
              <a:lnSpc>
                <a:spcPct val="11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alibri" panose="020F0502020204030204"/>
                <a:ea typeface="+mn-ea"/>
                <a:cs typeface="+mn-cs"/>
              </a:rPr>
              <a:t>density gauge source</a:t>
            </a:r>
          </a:p>
          <a:p>
            <a:pPr marL="0" marR="0" lvl="0" indent="0" algn="ctr" defTabSz="1066800" rtl="0" eaLnBrk="1" fontAlgn="auto" latinLnBrk="0" hangingPunct="1">
              <a:lnSpc>
                <a:spcPct val="11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alibri" panose="020F0502020204030204"/>
                <a:ea typeface="+mn-ea"/>
                <a:cs typeface="+mn-cs"/>
              </a:rPr>
              <a:t>1.5 mSv/h @ 1m</a:t>
            </a:r>
          </a:p>
        </p:txBody>
      </p:sp>
      <p:pic>
        <p:nvPicPr>
          <p:cNvPr id="8" name="Picture 7">
            <a:extLst>
              <a:ext uri="{FF2B5EF4-FFF2-40B4-BE49-F238E27FC236}">
                <a16:creationId xmlns:a16="http://schemas.microsoft.com/office/drawing/2014/main" id="{E2FB890F-7236-B127-4654-C941F0AA43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08240" y="2819452"/>
            <a:ext cx="5807159" cy="4536840"/>
          </a:xfrm>
          <a:prstGeom prst="rect">
            <a:avLst/>
          </a:prstGeom>
        </p:spPr>
      </p:pic>
      <p:sp>
        <p:nvSpPr>
          <p:cNvPr id="17" name="Rectangle 16">
            <a:extLst>
              <a:ext uri="{FF2B5EF4-FFF2-40B4-BE49-F238E27FC236}">
                <a16:creationId xmlns:a16="http://schemas.microsoft.com/office/drawing/2014/main" id="{4C3FABA6-40FB-BF74-21AE-116829E45924}"/>
              </a:ext>
            </a:extLst>
          </p:cNvPr>
          <p:cNvSpPr/>
          <p:nvPr/>
        </p:nvSpPr>
        <p:spPr>
          <a:xfrm>
            <a:off x="10387406" y="4119674"/>
            <a:ext cx="870529" cy="325254"/>
          </a:xfrm>
          <a:prstGeom prst="rect">
            <a:avLst/>
          </a:prstGeom>
          <a:solidFill>
            <a:srgbClr val="022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88911"/>
      </p:ext>
    </p:extLst>
  </p:cSld>
  <p:clrMapOvr>
    <a:masterClrMapping/>
  </p:clrMapOvr>
</p:sld>
</file>

<file path=ppt/theme/theme1.xml><?xml version="1.0" encoding="utf-8"?>
<a:theme xmlns:a="http://schemas.openxmlformats.org/drawingml/2006/main" name="Office Theme">
  <a:themeElements>
    <a:clrScheme name="ARPANSA palette">
      <a:dk1>
        <a:srgbClr val="4E1A74"/>
      </a:dk1>
      <a:lt1>
        <a:sysClr val="window" lastClr="FFFFFF"/>
      </a:lt1>
      <a:dk2>
        <a:srgbClr val="298829"/>
      </a:dk2>
      <a:lt2>
        <a:srgbClr val="FDC822"/>
      </a:lt2>
      <a:accent1>
        <a:srgbClr val="4E1A74"/>
      </a:accent1>
      <a:accent2>
        <a:srgbClr val="EE7437"/>
      </a:accent2>
      <a:accent3>
        <a:srgbClr val="C3C3C3"/>
      </a:accent3>
      <a:accent4>
        <a:srgbClr val="2B992B"/>
      </a:accent4>
      <a:accent5>
        <a:srgbClr val="444444"/>
      </a:accent5>
      <a:accent6>
        <a:srgbClr val="CDACD2"/>
      </a:accent6>
      <a:hlink>
        <a:srgbClr val="29882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P Purple and green 16-9.potx" id="{97B6E704-A850-49F6-ABE1-FF76906B0935}" vid="{C30673CB-E5C8-46FF-9D60-AE65A20924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3" ma:contentTypeDescription="Create a new document." ma:contentTypeScope="" ma:versionID="815590bd968ffa7419a1900d67668c43">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1eff1433509e5a9f569931aa1125b6a7"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89bf431-880a-4b72-abca-ccf1bbc5d2b3" xsi:nil="true"/>
    <lcf76f155ced4ddcb4097134ff3c332f xmlns="aa9071de-f1d9-4b23-83dd-08b1335a140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BB1D501-E172-4C26-9558-EEF8D48417C7}"/>
</file>

<file path=customXml/itemProps2.xml><?xml version="1.0" encoding="utf-8"?>
<ds:datastoreItem xmlns:ds="http://schemas.openxmlformats.org/officeDocument/2006/customXml" ds:itemID="{16BAA86C-A21B-4459-AC6F-C8BC9790BA10}">
  <ds:schemaRefs>
    <ds:schemaRef ds:uri="http://schemas.openxmlformats.org/package/2006/metadata/core-properties"/>
    <ds:schemaRef ds:uri="16b66797-d361-45c1-aa90-bc5e3fc2723c"/>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 ds:uri="dcf84c4b-09d4-4bcf-98c7-7d5b0f4be011"/>
    <ds:schemaRef ds:uri="0e9a914a-410e-4c1b-8ccd-33cc445b923c"/>
  </ds:schemaRefs>
</ds:datastoreItem>
</file>

<file path=customXml/itemProps3.xml><?xml version="1.0" encoding="utf-8"?>
<ds:datastoreItem xmlns:ds="http://schemas.openxmlformats.org/officeDocument/2006/customXml" ds:itemID="{3417E525-0F98-4E10-9A64-90209EF68C06}">
  <ds:schemaRefs>
    <ds:schemaRef ds:uri="http://schemas.microsoft.com/sharepoint/v3/contenttype/forms"/>
  </ds:schemaRefs>
</ds:datastoreItem>
</file>

<file path=customXml/itemProps4.xml><?xml version="1.0" encoding="utf-8"?>
<ds:datastoreItem xmlns:ds="http://schemas.openxmlformats.org/officeDocument/2006/customXml" ds:itemID="{F8ADAA8B-EBF4-41D3-B569-EB1003EF8D60}"/>
</file>

<file path=docProps/app.xml><?xml version="1.0" encoding="utf-8"?>
<Properties xmlns="http://schemas.openxmlformats.org/officeDocument/2006/extended-properties" xmlns:vt="http://schemas.openxmlformats.org/officeDocument/2006/docPropsVTypes">
  <Template>ARP Purple and green 16-9</Template>
  <TotalTime>1265</TotalTime>
  <Words>1909</Words>
  <Application>Microsoft Office PowerPoint</Application>
  <PresentationFormat>Widescreen</PresentationFormat>
  <Paragraphs>211</Paragraphs>
  <Slides>23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georgia</vt:lpstr>
      <vt:lpstr>Lato</vt:lpstr>
      <vt:lpstr>RT Basis</vt:lpstr>
      <vt:lpstr>Office Theme</vt:lpstr>
      <vt:lpstr>PowerPoint Presentation</vt:lpstr>
      <vt:lpstr>PowerPoint Presentation</vt:lpstr>
      <vt:lpstr>PowerPoint Presentation</vt:lpstr>
      <vt:lpstr>PowerPoint Presentation</vt:lpstr>
      <vt:lpstr>Contamination event</vt:lpstr>
      <vt:lpstr>Contamination event</vt:lpstr>
      <vt:lpstr>Contamination event</vt:lpstr>
      <vt:lpstr>PowerPoint Presentation</vt:lpstr>
      <vt:lpstr>PowerPoint Presentation</vt:lpstr>
      <vt:lpstr>Simple dose approximations – could we detect it with our equipment?</vt:lpstr>
      <vt:lpstr>Simple dose approximations – could we detect it with our equipment?</vt:lpstr>
      <vt:lpstr>Some what-if scenarios</vt:lpstr>
      <vt:lpstr>PowerPoint Presentation</vt:lpstr>
      <vt:lpstr>PowerPoint Presentation</vt:lpstr>
      <vt:lpstr>ICRP Occupational Intakes of Radionuclide</vt:lpstr>
      <vt:lpstr>ICRP OIR updates</vt:lpstr>
      <vt:lpstr>ICRP OIR Update – ARPANSA NORM Spreadsheet</vt:lpstr>
      <vt:lpstr>ICRP OIR Update – ARPANSA NORM Spreadsheet</vt:lpstr>
      <vt:lpstr>ICRP 144 – External Dose Coefficients</vt:lpstr>
      <vt:lpstr>ICRP 144 – External Dose Coefficients</vt:lpstr>
      <vt:lpstr>Upcoming – ICRP changes to Public intakes of radionuclides – inhalation and ingestion doses</vt:lpstr>
      <vt:lpstr>…..Lastly – Australian RAMP demo workshop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Orr</dc:creator>
  <cp:lastModifiedBy>Blake Orr</cp:lastModifiedBy>
  <cp:revision>1</cp:revision>
  <dcterms:created xsi:type="dcterms:W3CDTF">2023-10-18T05:10:48Z</dcterms:created>
  <dcterms:modified xsi:type="dcterms:W3CDTF">2023-10-25T08:16:35Z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0x0101004E34D12BCFAC0240A20826305D23CE28</vt:lpwstr>
  </property>
  <property fmtid="{D5CDD505-2E9C-101B-9397-08002B2CF9AE}" pid="3" name="MediaServiceImageTags">
    <vt:lpwstr/>
  </property>
</Properties>
</file>