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docMetadata/LabelInfo.xml" ContentType="application/vnd.ms-office.classificationlabels+xml"/>
  <Override PartName="/ppt/revisionInfo.xml" ContentType="application/vnd.ms-powerpoint.revisioninfo+xml"/>
  <Override PartName="/docProps/core.xml" ContentType="application/vnd.openxmlformats-package.core-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3" r:id="rId3"/>
  </p:sldMasterIdLst>
  <p:notesMasterIdLst>
    <p:notesMasterId r:id="rId17"/>
  </p:notesMasterIdLst>
  <p:handoutMasterIdLst>
    <p:handoutMasterId r:id="rId18"/>
  </p:handoutMasterIdLst>
  <p:sldIdLst>
    <p:sldId id="260" r:id="rId4"/>
    <p:sldId id="261" r:id="rId5"/>
    <p:sldId id="275" r:id="rId6"/>
    <p:sldId id="267" r:id="rId7"/>
    <p:sldId id="265" r:id="rId8"/>
    <p:sldId id="266" r:id="rId9"/>
    <p:sldId id="270" r:id="rId10"/>
    <p:sldId id="269" r:id="rId11"/>
    <p:sldId id="264" r:id="rId12"/>
    <p:sldId id="263" r:id="rId13"/>
    <p:sldId id="271" r:id="rId14"/>
    <p:sldId id="272" r:id="rId15"/>
    <p:sldId id="268" r:id="rId16"/>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2" pos="4608" userDrawn="1">
          <p15:clr>
            <a:srgbClr val="A4A3A4"/>
          </p15:clr>
        </p15:guide>
        <p15:guide id="3" pos="37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3064"/>
    <a:srgbClr val="000000"/>
    <a:srgbClr val="9C4757"/>
    <a:srgbClr val="719500"/>
    <a:srgbClr val="007836"/>
    <a:srgbClr val="BE0F34"/>
    <a:srgbClr val="820150"/>
    <a:srgbClr val="502D7F"/>
    <a:srgbClr val="00338E"/>
    <a:srgbClr val="0081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B06FAA-2A8C-4EA6-B30F-DE4C4F86FBF3}" v="305" dt="2023-10-19T13:04:21.409"/>
    <p1510:client id="{BAABE8C7-642F-465C-A92E-30B019BF2F7D}" v="33" dt="2023-10-19T15:19:59.990"/>
    <p1510:client id="{D6F4B55B-9FD5-445E-84D7-9B6F1B1E5914}" v="229" dt="2023-10-19T18:39:35.968"/>
    <p1510:client id="{F09D9696-ED46-4BF3-8E71-1CCEEE0F06A9}" v="2809" dt="2023-10-19T17:25:13.6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242" autoAdjust="0"/>
  </p:normalViewPr>
  <p:slideViewPr>
    <p:cSldViewPr snapToGrid="0">
      <p:cViewPr>
        <p:scale>
          <a:sx n="70" d="100"/>
          <a:sy n="70" d="100"/>
        </p:scale>
        <p:origin x="1578" y="264"/>
      </p:cViewPr>
      <p:guideLst>
        <p:guide orient="horz" pos="2592"/>
        <p:guide pos="4608"/>
        <p:guide pos="3768"/>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handoutMaster" Target="handoutMasters/handoutMaster1.xml"/><Relationship Id="rId3" Type="http://schemas.openxmlformats.org/officeDocument/2006/relationships/slideMaster" Target="slideMasters/slideMaster1.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ustomXml" Target="../customXml/item4.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A69A9C-1087-184F-8370-423E175D9D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090E3D-F5E5-0D40-B323-A25B85CF9E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6E50B8-2EF8-564F-AE86-D84E6C503530}" type="datetimeFigureOut">
              <a:rPr lang="en-US" smtClean="0"/>
              <a:t>10/18/2023</a:t>
            </a:fld>
            <a:endParaRPr lang="en-US"/>
          </a:p>
        </p:txBody>
      </p:sp>
      <p:sp>
        <p:nvSpPr>
          <p:cNvPr id="4" name="Footer Placeholder 3">
            <a:extLst>
              <a:ext uri="{FF2B5EF4-FFF2-40B4-BE49-F238E27FC236}">
                <a16:creationId xmlns:a16="http://schemas.microsoft.com/office/drawing/2014/main" id="{64E3AA97-2F38-5340-B685-1E0EA3E358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B732F3-25A6-284F-A24C-5FD21AE6BE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78BA3-E235-9946-9A4D-07E907F688D0}" type="slidenum">
              <a:rPr lang="en-US" smtClean="0"/>
              <a:t>‹#›</a:t>
            </a:fld>
            <a:endParaRPr lang="en-US"/>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C8D20-1945-7145-91A2-3D134BDA25E2}" type="datetimeFigureOut">
              <a:rPr lang="en-US" smtClean="0"/>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104DB-87CA-D64F-AB86-DB2520DDF5D7}" type="slidenum">
              <a:rPr lang="en-US" smtClean="0"/>
              <a:t>‹#›</a:t>
            </a:fld>
            <a:endParaRPr lang="en-US"/>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1</a:t>
            </a:fld>
            <a:endParaRPr lang="en-US"/>
          </a:p>
        </p:txBody>
      </p:sp>
    </p:spTree>
    <p:extLst>
      <p:ext uri="{BB962C8B-B14F-4D97-AF65-F5344CB8AC3E}">
        <p14:creationId xmlns:p14="http://schemas.microsoft.com/office/powerpoint/2010/main" val="595206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2</a:t>
            </a:fld>
            <a:endParaRPr lang="en-US"/>
          </a:p>
        </p:txBody>
      </p:sp>
    </p:spTree>
    <p:extLst>
      <p:ext uri="{BB962C8B-B14F-4D97-AF65-F5344CB8AC3E}">
        <p14:creationId xmlns:p14="http://schemas.microsoft.com/office/powerpoint/2010/main" val="11718489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rgbClr val="493064"/>
                </a:solidFill>
                <a:latin typeface="Arial" panose="020B0604020202020204" pitchFamily="34" charset="0"/>
                <a:cs typeface="Arial" panose="020B0604020202020204" pitchFamily="34" charset="0"/>
              </a:defRPr>
            </a:lvl1pPr>
          </a:lstStyle>
          <a:p>
            <a:r>
              <a:rPr lang="en-US"/>
              <a:t>Click to edit Master title style</a:t>
            </a:r>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ABD4F8E3-4ED9-44B4-99E6-8A3D2CF8D415}" type="datetime4">
              <a:rPr lang="en-US" smtClean="0"/>
              <a:t>October 18, 2023</a:t>
            </a:fld>
            <a:endParaRPr lang="en-US"/>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3" name="Picture 2">
            <a:extLst>
              <a:ext uri="{FF2B5EF4-FFF2-40B4-BE49-F238E27FC236}">
                <a16:creationId xmlns:a16="http://schemas.microsoft.com/office/drawing/2014/main" id="{089903FA-5B71-6024-8152-FAF02172CB0B}"/>
              </a:ext>
            </a:extLst>
          </p:cNvPr>
          <p:cNvPicPr>
            <a:picLocks noChangeAspect="1"/>
          </p:cNvPicPr>
          <p:nvPr userDrawn="1"/>
        </p:nvPicPr>
        <p:blipFill>
          <a:blip r:embed="rId3"/>
          <a:srcRect/>
          <a:stretch/>
        </p:blipFill>
        <p:spPr>
          <a:xfrm>
            <a:off x="4630386" y="375620"/>
            <a:ext cx="1116379" cy="957880"/>
          </a:xfrm>
          <a:prstGeom prst="rect">
            <a:avLst/>
          </a:prstGeom>
        </p:spPr>
      </p:pic>
      <p:pic>
        <p:nvPicPr>
          <p:cNvPr id="4" name="Picture 3">
            <a:extLst>
              <a:ext uri="{FF2B5EF4-FFF2-40B4-BE49-F238E27FC236}">
                <a16:creationId xmlns:a16="http://schemas.microsoft.com/office/drawing/2014/main" id="{F733B8D2-774D-27F7-BF1A-D1AA87B7685C}"/>
              </a:ext>
            </a:extLst>
          </p:cNvPr>
          <p:cNvPicPr>
            <a:picLocks noChangeAspect="1"/>
          </p:cNvPicPr>
          <p:nvPr userDrawn="1"/>
        </p:nvPicPr>
        <p:blipFill>
          <a:blip r:embed="rId4"/>
          <a:stretch>
            <a:fillRect/>
          </a:stretch>
        </p:blipFill>
        <p:spPr>
          <a:xfrm>
            <a:off x="1439196" y="440970"/>
            <a:ext cx="2743627" cy="775105"/>
          </a:xfrm>
          <a:prstGeom prst="rect">
            <a:avLst/>
          </a:prstGeom>
        </p:spPr>
      </p:pic>
    </p:spTree>
    <p:extLst>
      <p:ext uri="{BB962C8B-B14F-4D97-AF65-F5344CB8AC3E}">
        <p14:creationId xmlns:p14="http://schemas.microsoft.com/office/powerpoint/2010/main" val="15013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6022948" y="0"/>
            <a:ext cx="8607451"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493064"/>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buClr>
                <a:srgbClr val="493064"/>
              </a:buCl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10/18/2023</a:t>
            </a:fld>
            <a:endParaRPr lang="en-US"/>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6" name="Picture 5">
            <a:extLst>
              <a:ext uri="{FF2B5EF4-FFF2-40B4-BE49-F238E27FC236}">
                <a16:creationId xmlns:a16="http://schemas.microsoft.com/office/drawing/2014/main" id="{AE3A9ADD-DEF3-1BDD-CA9F-601B4E7AE0A1}"/>
              </a:ext>
            </a:extLst>
          </p:cNvPr>
          <p:cNvPicPr>
            <a:picLocks noChangeAspect="1"/>
          </p:cNvPicPr>
          <p:nvPr userDrawn="1"/>
        </p:nvPicPr>
        <p:blipFill>
          <a:blip r:embed="rId2"/>
          <a:srcRect/>
          <a:stretch/>
        </p:blipFill>
        <p:spPr>
          <a:xfrm>
            <a:off x="4630386" y="375620"/>
            <a:ext cx="1116379" cy="957880"/>
          </a:xfrm>
          <a:prstGeom prst="rect">
            <a:avLst/>
          </a:prstGeom>
        </p:spPr>
      </p:pic>
      <p:pic>
        <p:nvPicPr>
          <p:cNvPr id="7" name="Picture 6">
            <a:extLst>
              <a:ext uri="{FF2B5EF4-FFF2-40B4-BE49-F238E27FC236}">
                <a16:creationId xmlns:a16="http://schemas.microsoft.com/office/drawing/2014/main" id="{29AB2440-EBC5-83AA-7334-8C8F2E10A97F}"/>
              </a:ext>
            </a:extLst>
          </p:cNvPr>
          <p:cNvPicPr>
            <a:picLocks noChangeAspect="1"/>
          </p:cNvPicPr>
          <p:nvPr userDrawn="1"/>
        </p:nvPicPr>
        <p:blipFill>
          <a:blip r:embed="rId3"/>
          <a:stretch>
            <a:fillRect/>
          </a:stretch>
        </p:blipFill>
        <p:spPr>
          <a:xfrm>
            <a:off x="1439196" y="440970"/>
            <a:ext cx="2743627" cy="775105"/>
          </a:xfrm>
          <a:prstGeom prst="rect">
            <a:avLst/>
          </a:prstGeom>
        </p:spPr>
      </p:pic>
    </p:spTree>
    <p:extLst>
      <p:ext uri="{BB962C8B-B14F-4D97-AF65-F5344CB8AC3E}">
        <p14:creationId xmlns:p14="http://schemas.microsoft.com/office/powerpoint/2010/main" val="195782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966458" y="0"/>
            <a:ext cx="8663941"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buClr>
                <a:srgbClr val="493064"/>
              </a:buCl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10/18/2023</a:t>
            </a:fld>
            <a:endParaRPr lang="en-US"/>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493064"/>
                </a:solidFill>
                <a:latin typeface="Arial" panose="020B0604020202020204" pitchFamily="34" charset="0"/>
                <a:ea typeface="+mn-ea"/>
                <a:cs typeface="Arial" panose="020B0604020202020204" pitchFamily="34" charset="0"/>
              </a:defRPr>
            </a:lvl1pPr>
          </a:lstStyle>
          <a:p>
            <a:r>
              <a:rPr lang="en-US"/>
              <a:t>Click to edit slide title</a:t>
            </a:r>
          </a:p>
        </p:txBody>
      </p:sp>
      <p:pic>
        <p:nvPicPr>
          <p:cNvPr id="6" name="Picture 5">
            <a:extLst>
              <a:ext uri="{FF2B5EF4-FFF2-40B4-BE49-F238E27FC236}">
                <a16:creationId xmlns:a16="http://schemas.microsoft.com/office/drawing/2014/main" id="{2AD5B40E-9FAC-7154-6534-24ADECCE7B0F}"/>
              </a:ext>
            </a:extLst>
          </p:cNvPr>
          <p:cNvPicPr>
            <a:picLocks noChangeAspect="1"/>
          </p:cNvPicPr>
          <p:nvPr userDrawn="1"/>
        </p:nvPicPr>
        <p:blipFill>
          <a:blip r:embed="rId2"/>
          <a:srcRect/>
          <a:stretch/>
        </p:blipFill>
        <p:spPr>
          <a:xfrm>
            <a:off x="4630386" y="375620"/>
            <a:ext cx="1116379" cy="957880"/>
          </a:xfrm>
          <a:prstGeom prst="rect">
            <a:avLst/>
          </a:prstGeom>
        </p:spPr>
      </p:pic>
      <p:pic>
        <p:nvPicPr>
          <p:cNvPr id="7" name="Picture 6">
            <a:extLst>
              <a:ext uri="{FF2B5EF4-FFF2-40B4-BE49-F238E27FC236}">
                <a16:creationId xmlns:a16="http://schemas.microsoft.com/office/drawing/2014/main" id="{AE6CC790-77B7-3A92-3F95-EB0A0510C19E}"/>
              </a:ext>
            </a:extLst>
          </p:cNvPr>
          <p:cNvPicPr>
            <a:picLocks noChangeAspect="1"/>
          </p:cNvPicPr>
          <p:nvPr userDrawn="1"/>
        </p:nvPicPr>
        <p:blipFill>
          <a:blip r:embed="rId3"/>
          <a:stretch>
            <a:fillRect/>
          </a:stretch>
        </p:blipFill>
        <p:spPr>
          <a:xfrm>
            <a:off x="1439196" y="440970"/>
            <a:ext cx="2743627" cy="775105"/>
          </a:xfrm>
          <a:prstGeom prst="rect">
            <a:avLst/>
          </a:prstGeom>
        </p:spPr>
      </p:pic>
    </p:spTree>
    <p:extLst>
      <p:ext uri="{BB962C8B-B14F-4D97-AF65-F5344CB8AC3E}">
        <p14:creationId xmlns:p14="http://schemas.microsoft.com/office/powerpoint/2010/main" val="99034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6064512" y="0"/>
            <a:ext cx="8565888"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1409701" y="472966"/>
            <a:ext cx="8073512" cy="874673"/>
          </a:xfrm>
          <a:prstGeom prst="rect">
            <a:avLst/>
          </a:prstGeom>
        </p:spPr>
        <p:txBody>
          <a:bodyPr lIns="0" anchor="b"/>
          <a:lstStyle>
            <a:lvl1pPr>
              <a:defRPr lang="en-US" sz="3600" b="1" kern="1200" dirty="0">
                <a:solidFill>
                  <a:srgbClr val="493064"/>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buClr>
                <a:srgbClr val="493064"/>
              </a:buCl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10/18/2023</a:t>
            </a:fld>
            <a:endParaRPr lang="en-US"/>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2" name="Picture 1">
            <a:extLst>
              <a:ext uri="{FF2B5EF4-FFF2-40B4-BE49-F238E27FC236}">
                <a16:creationId xmlns:a16="http://schemas.microsoft.com/office/drawing/2014/main" id="{292DE5B0-FFA0-2DF3-ED40-0A9EAB782926}"/>
              </a:ext>
            </a:extLst>
          </p:cNvPr>
          <p:cNvPicPr>
            <a:picLocks noChangeAspect="1"/>
          </p:cNvPicPr>
          <p:nvPr userDrawn="1"/>
        </p:nvPicPr>
        <p:blipFill>
          <a:blip r:embed="rId2"/>
          <a:srcRect/>
          <a:stretch/>
        </p:blipFill>
        <p:spPr>
          <a:xfrm>
            <a:off x="13066461" y="375620"/>
            <a:ext cx="1116379" cy="957880"/>
          </a:xfrm>
          <a:prstGeom prst="rect">
            <a:avLst/>
          </a:prstGeom>
        </p:spPr>
      </p:pic>
      <p:pic>
        <p:nvPicPr>
          <p:cNvPr id="3" name="Picture 2">
            <a:extLst>
              <a:ext uri="{FF2B5EF4-FFF2-40B4-BE49-F238E27FC236}">
                <a16:creationId xmlns:a16="http://schemas.microsoft.com/office/drawing/2014/main" id="{BE095627-7E5A-075F-6B9D-3CDD5BF723C1}"/>
              </a:ext>
            </a:extLst>
          </p:cNvPr>
          <p:cNvPicPr>
            <a:picLocks noChangeAspect="1"/>
          </p:cNvPicPr>
          <p:nvPr userDrawn="1"/>
        </p:nvPicPr>
        <p:blipFill>
          <a:blip r:embed="rId3"/>
          <a:stretch>
            <a:fillRect/>
          </a:stretch>
        </p:blipFill>
        <p:spPr>
          <a:xfrm>
            <a:off x="9875271" y="440970"/>
            <a:ext cx="2743627" cy="775105"/>
          </a:xfrm>
          <a:prstGeom prst="rect">
            <a:avLst/>
          </a:prstGeom>
        </p:spPr>
      </p:pic>
    </p:spTree>
    <p:extLst>
      <p:ext uri="{BB962C8B-B14F-4D97-AF65-F5344CB8AC3E}">
        <p14:creationId xmlns:p14="http://schemas.microsoft.com/office/powerpoint/2010/main" val="28067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54" userDrawn="1">
          <p15:clr>
            <a:srgbClr val="FBAE40"/>
          </p15:clr>
        </p15:guide>
        <p15:guide id="2" pos="460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6317672" y="0"/>
            <a:ext cx="8312727"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493064"/>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buClr>
                <a:srgbClr val="493064"/>
              </a:buCl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10/18/2023</a:t>
            </a:fld>
            <a:endParaRPr lang="en-US"/>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11" name="Picture 10">
            <a:extLst>
              <a:ext uri="{FF2B5EF4-FFF2-40B4-BE49-F238E27FC236}">
                <a16:creationId xmlns:a16="http://schemas.microsoft.com/office/drawing/2014/main" id="{A15F3154-95ED-4C46-DB26-4F4DB6229244}"/>
              </a:ext>
            </a:extLst>
          </p:cNvPr>
          <p:cNvPicPr>
            <a:picLocks noChangeAspect="1"/>
          </p:cNvPicPr>
          <p:nvPr userDrawn="1"/>
        </p:nvPicPr>
        <p:blipFill>
          <a:blip r:embed="rId2"/>
          <a:srcRect/>
          <a:stretch/>
        </p:blipFill>
        <p:spPr>
          <a:xfrm>
            <a:off x="4630386" y="375620"/>
            <a:ext cx="1116379" cy="957880"/>
          </a:xfrm>
          <a:prstGeom prst="rect">
            <a:avLst/>
          </a:prstGeom>
        </p:spPr>
      </p:pic>
      <p:pic>
        <p:nvPicPr>
          <p:cNvPr id="17" name="Picture 16">
            <a:extLst>
              <a:ext uri="{FF2B5EF4-FFF2-40B4-BE49-F238E27FC236}">
                <a16:creationId xmlns:a16="http://schemas.microsoft.com/office/drawing/2014/main" id="{57E0A227-8E4A-807B-5C98-10708B86790D}"/>
              </a:ext>
            </a:extLst>
          </p:cNvPr>
          <p:cNvPicPr>
            <a:picLocks noChangeAspect="1"/>
          </p:cNvPicPr>
          <p:nvPr userDrawn="1"/>
        </p:nvPicPr>
        <p:blipFill>
          <a:blip r:embed="rId3"/>
          <a:stretch>
            <a:fillRect/>
          </a:stretch>
        </p:blipFill>
        <p:spPr>
          <a:xfrm>
            <a:off x="1439196" y="440970"/>
            <a:ext cx="2743627" cy="775105"/>
          </a:xfrm>
          <a:prstGeom prst="rect">
            <a:avLst/>
          </a:prstGeom>
        </p:spPr>
      </p:pic>
    </p:spTree>
    <p:extLst>
      <p:ext uri="{BB962C8B-B14F-4D97-AF65-F5344CB8AC3E}">
        <p14:creationId xmlns:p14="http://schemas.microsoft.com/office/powerpoint/2010/main" val="41093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6075848" y="0"/>
            <a:ext cx="8554552"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10/18/2023</a:t>
            </a:fld>
            <a:endParaRPr lang="en-US"/>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buClr>
                <a:srgbClr val="493064"/>
              </a:buCl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4" name="Title 1">
            <a:extLst>
              <a:ext uri="{FF2B5EF4-FFF2-40B4-BE49-F238E27FC236}">
                <a16:creationId xmlns:a16="http://schemas.microsoft.com/office/drawing/2014/main" id="{A99476DF-EB14-B0C0-F260-BEAA5736EAD5}"/>
              </a:ext>
            </a:extLst>
          </p:cNvPr>
          <p:cNvSpPr>
            <a:spLocks noGrp="1"/>
          </p:cNvSpPr>
          <p:nvPr>
            <p:ph type="title" hasCustomPrompt="1"/>
          </p:nvPr>
        </p:nvSpPr>
        <p:spPr>
          <a:xfrm>
            <a:off x="1409701" y="472966"/>
            <a:ext cx="8073512" cy="874673"/>
          </a:xfrm>
          <a:prstGeom prst="rect">
            <a:avLst/>
          </a:prstGeom>
        </p:spPr>
        <p:txBody>
          <a:bodyPr lIns="0" anchor="b"/>
          <a:lstStyle>
            <a:lvl1pPr>
              <a:defRPr lang="en-US" sz="3600" b="1" kern="1200" dirty="0">
                <a:solidFill>
                  <a:srgbClr val="493064"/>
                </a:solidFill>
                <a:latin typeface="Arial" panose="020B0604020202020204" pitchFamily="34" charset="0"/>
                <a:ea typeface="+mn-ea"/>
                <a:cs typeface="Arial" panose="020B0604020202020204" pitchFamily="34" charset="0"/>
              </a:defRPr>
            </a:lvl1pPr>
          </a:lstStyle>
          <a:p>
            <a:r>
              <a:rPr lang="en-US"/>
              <a:t>Click to edit slide title</a:t>
            </a:r>
          </a:p>
        </p:txBody>
      </p:sp>
      <p:pic>
        <p:nvPicPr>
          <p:cNvPr id="5" name="Picture 4">
            <a:extLst>
              <a:ext uri="{FF2B5EF4-FFF2-40B4-BE49-F238E27FC236}">
                <a16:creationId xmlns:a16="http://schemas.microsoft.com/office/drawing/2014/main" id="{0F341EF2-D61E-A6D9-94BE-D8A1E398CF53}"/>
              </a:ext>
            </a:extLst>
          </p:cNvPr>
          <p:cNvPicPr>
            <a:picLocks noChangeAspect="1"/>
          </p:cNvPicPr>
          <p:nvPr userDrawn="1"/>
        </p:nvPicPr>
        <p:blipFill>
          <a:blip r:embed="rId2"/>
          <a:srcRect/>
          <a:stretch/>
        </p:blipFill>
        <p:spPr>
          <a:xfrm>
            <a:off x="13066461" y="375620"/>
            <a:ext cx="1116379" cy="957880"/>
          </a:xfrm>
          <a:prstGeom prst="rect">
            <a:avLst/>
          </a:prstGeom>
        </p:spPr>
      </p:pic>
      <p:pic>
        <p:nvPicPr>
          <p:cNvPr id="7" name="Picture 6">
            <a:extLst>
              <a:ext uri="{FF2B5EF4-FFF2-40B4-BE49-F238E27FC236}">
                <a16:creationId xmlns:a16="http://schemas.microsoft.com/office/drawing/2014/main" id="{BD366EA6-27F7-378C-533C-E618E60D47AF}"/>
              </a:ext>
            </a:extLst>
          </p:cNvPr>
          <p:cNvPicPr>
            <a:picLocks noChangeAspect="1"/>
          </p:cNvPicPr>
          <p:nvPr userDrawn="1"/>
        </p:nvPicPr>
        <p:blipFill>
          <a:blip r:embed="rId3"/>
          <a:stretch>
            <a:fillRect/>
          </a:stretch>
        </p:blipFill>
        <p:spPr>
          <a:xfrm>
            <a:off x="9875271" y="440970"/>
            <a:ext cx="2743627" cy="775105"/>
          </a:xfrm>
          <a:prstGeom prst="rect">
            <a:avLst/>
          </a:prstGeom>
        </p:spPr>
      </p:pic>
    </p:spTree>
    <p:extLst>
      <p:ext uri="{BB962C8B-B14F-4D97-AF65-F5344CB8AC3E}">
        <p14:creationId xmlns:p14="http://schemas.microsoft.com/office/powerpoint/2010/main" val="295008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6151418" y="0"/>
            <a:ext cx="8478982"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10/18/2023</a:t>
            </a:fld>
            <a:endParaRPr lang="en-US"/>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4" name="Title 1">
            <a:extLst>
              <a:ext uri="{FF2B5EF4-FFF2-40B4-BE49-F238E27FC236}">
                <a16:creationId xmlns:a16="http://schemas.microsoft.com/office/drawing/2014/main" id="{D4E24851-2E35-F5FE-EAAC-B1980208F5F4}"/>
              </a:ext>
            </a:extLst>
          </p:cNvPr>
          <p:cNvSpPr>
            <a:spLocks noGrp="1"/>
          </p:cNvSpPr>
          <p:nvPr>
            <p:ph type="title" hasCustomPrompt="1"/>
          </p:nvPr>
        </p:nvSpPr>
        <p:spPr>
          <a:xfrm>
            <a:off x="1409701" y="472966"/>
            <a:ext cx="8073512" cy="874673"/>
          </a:xfrm>
          <a:prstGeom prst="rect">
            <a:avLst/>
          </a:prstGeom>
        </p:spPr>
        <p:txBody>
          <a:bodyPr lIns="0" anchor="b"/>
          <a:lstStyle>
            <a:lvl1pPr>
              <a:defRPr lang="en-US" sz="3600" b="1" kern="1200" dirty="0">
                <a:solidFill>
                  <a:srgbClr val="493064"/>
                </a:solidFill>
                <a:latin typeface="Arial" panose="020B0604020202020204" pitchFamily="34" charset="0"/>
                <a:ea typeface="+mn-ea"/>
                <a:cs typeface="Arial" panose="020B0604020202020204" pitchFamily="34" charset="0"/>
              </a:defRPr>
            </a:lvl1pPr>
          </a:lstStyle>
          <a:p>
            <a:r>
              <a:rPr lang="en-US"/>
              <a:t>Click to edit slide title</a:t>
            </a:r>
          </a:p>
        </p:txBody>
      </p:sp>
      <p:pic>
        <p:nvPicPr>
          <p:cNvPr id="5" name="Picture 4">
            <a:extLst>
              <a:ext uri="{FF2B5EF4-FFF2-40B4-BE49-F238E27FC236}">
                <a16:creationId xmlns:a16="http://schemas.microsoft.com/office/drawing/2014/main" id="{90A166B3-25B3-62A4-6D1F-4EF09A96C4F0}"/>
              </a:ext>
            </a:extLst>
          </p:cNvPr>
          <p:cNvPicPr>
            <a:picLocks noChangeAspect="1"/>
          </p:cNvPicPr>
          <p:nvPr userDrawn="1"/>
        </p:nvPicPr>
        <p:blipFill>
          <a:blip r:embed="rId2"/>
          <a:srcRect/>
          <a:stretch/>
        </p:blipFill>
        <p:spPr>
          <a:xfrm>
            <a:off x="13066461" y="375620"/>
            <a:ext cx="1116379" cy="957880"/>
          </a:xfrm>
          <a:prstGeom prst="rect">
            <a:avLst/>
          </a:prstGeom>
        </p:spPr>
      </p:pic>
      <p:pic>
        <p:nvPicPr>
          <p:cNvPr id="7" name="Picture 6">
            <a:extLst>
              <a:ext uri="{FF2B5EF4-FFF2-40B4-BE49-F238E27FC236}">
                <a16:creationId xmlns:a16="http://schemas.microsoft.com/office/drawing/2014/main" id="{3DC9BFD0-9586-9411-B09D-D3ED1CB19169}"/>
              </a:ext>
            </a:extLst>
          </p:cNvPr>
          <p:cNvPicPr>
            <a:picLocks noChangeAspect="1"/>
          </p:cNvPicPr>
          <p:nvPr userDrawn="1"/>
        </p:nvPicPr>
        <p:blipFill>
          <a:blip r:embed="rId3"/>
          <a:stretch>
            <a:fillRect/>
          </a:stretch>
        </p:blipFill>
        <p:spPr>
          <a:xfrm>
            <a:off x="9875271" y="440970"/>
            <a:ext cx="2743627" cy="775105"/>
          </a:xfrm>
          <a:prstGeom prst="rect">
            <a:avLst/>
          </a:prstGeom>
        </p:spPr>
      </p:pic>
    </p:spTree>
    <p:extLst>
      <p:ext uri="{BB962C8B-B14F-4D97-AF65-F5344CB8AC3E}">
        <p14:creationId xmlns:p14="http://schemas.microsoft.com/office/powerpoint/2010/main" val="4829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6007834" y="0"/>
            <a:ext cx="8622565"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10/18/2023</a:t>
            </a:fld>
            <a:endParaRPr lang="en-US"/>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5486400"/>
          </a:xfrm>
          <a:prstGeom prst="rect">
            <a:avLst/>
          </a:prstGeom>
          <a:noFill/>
        </p:spPr>
        <p:txBody>
          <a:bodyPr wrap="square" lIns="0" tIns="0" rIns="0" bIns="0" rtlCol="0" anchor="ctr" anchorCtr="0">
            <a:noAutofit/>
          </a:bodyPr>
          <a:lstStyle/>
          <a:p>
            <a:pPr>
              <a:lnSpc>
                <a:spcPct val="90000"/>
              </a:lnSpc>
            </a:pPr>
            <a:r>
              <a:rPr lang="en-US" sz="4800" b="1">
                <a:solidFill>
                  <a:srgbClr val="493064"/>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2" name="Picture 1">
            <a:extLst>
              <a:ext uri="{FF2B5EF4-FFF2-40B4-BE49-F238E27FC236}">
                <a16:creationId xmlns:a16="http://schemas.microsoft.com/office/drawing/2014/main" id="{F73FD8B6-E5FF-9AD4-5BD9-7C32A4603B5D}"/>
              </a:ext>
            </a:extLst>
          </p:cNvPr>
          <p:cNvPicPr>
            <a:picLocks noChangeAspect="1"/>
          </p:cNvPicPr>
          <p:nvPr userDrawn="1"/>
        </p:nvPicPr>
        <p:blipFill>
          <a:blip r:embed="rId2"/>
          <a:srcRect/>
          <a:stretch/>
        </p:blipFill>
        <p:spPr>
          <a:xfrm>
            <a:off x="4630386" y="375620"/>
            <a:ext cx="1116379" cy="957880"/>
          </a:xfrm>
          <a:prstGeom prst="rect">
            <a:avLst/>
          </a:prstGeom>
        </p:spPr>
      </p:pic>
      <p:pic>
        <p:nvPicPr>
          <p:cNvPr id="3" name="Picture 2">
            <a:extLst>
              <a:ext uri="{FF2B5EF4-FFF2-40B4-BE49-F238E27FC236}">
                <a16:creationId xmlns:a16="http://schemas.microsoft.com/office/drawing/2014/main" id="{418ED97A-FB56-9ED4-7FCD-940F19A0AAB2}"/>
              </a:ext>
            </a:extLst>
          </p:cNvPr>
          <p:cNvPicPr>
            <a:picLocks noChangeAspect="1"/>
          </p:cNvPicPr>
          <p:nvPr userDrawn="1"/>
        </p:nvPicPr>
        <p:blipFill>
          <a:blip r:embed="rId3"/>
          <a:stretch>
            <a:fillRect/>
          </a:stretch>
        </p:blipFill>
        <p:spPr>
          <a:xfrm>
            <a:off x="1439196" y="440970"/>
            <a:ext cx="2743627" cy="775105"/>
          </a:xfrm>
          <a:prstGeom prst="rect">
            <a:avLst/>
          </a:prstGeom>
        </p:spPr>
      </p:pic>
    </p:spTree>
    <p:extLst>
      <p:ext uri="{BB962C8B-B14F-4D97-AF65-F5344CB8AC3E}">
        <p14:creationId xmlns:p14="http://schemas.microsoft.com/office/powerpoint/2010/main" val="32417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29221F-20F2-144C-A638-0A6C756C26C9}"/>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0" userDrawn="1">
          <p15:clr>
            <a:srgbClr val="F26B43"/>
          </p15:clr>
        </p15:guide>
        <p15:guide id="2" pos="88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EE0BE7-99BF-4161-B088-8724880AAC66}"/>
              </a:ext>
            </a:extLst>
          </p:cNvPr>
          <p:cNvSpPr>
            <a:spLocks noGrp="1"/>
          </p:cNvSpPr>
          <p:nvPr>
            <p:ph type="ctrTitle"/>
          </p:nvPr>
        </p:nvSpPr>
        <p:spPr>
          <a:xfrm>
            <a:off x="1120140" y="1748790"/>
            <a:ext cx="4823460" cy="2823210"/>
          </a:xfrm>
        </p:spPr>
        <p:txBody>
          <a:bodyPr/>
          <a:lstStyle/>
          <a:p>
            <a:pPr algn="l"/>
            <a:r>
              <a:rPr lang="en-US"/>
              <a:t>Office of Nuclear Material Safety and Safeguards</a:t>
            </a:r>
          </a:p>
        </p:txBody>
      </p:sp>
      <p:sp>
        <p:nvSpPr>
          <p:cNvPr id="6" name="Text Placeholder 5">
            <a:extLst>
              <a:ext uri="{FF2B5EF4-FFF2-40B4-BE49-F238E27FC236}">
                <a16:creationId xmlns:a16="http://schemas.microsoft.com/office/drawing/2014/main" id="{E6AF8584-F7D3-43CB-B2DB-D1799F283016}"/>
              </a:ext>
            </a:extLst>
          </p:cNvPr>
          <p:cNvSpPr>
            <a:spLocks noGrp="1"/>
          </p:cNvSpPr>
          <p:nvPr>
            <p:ph type="body" sz="quarter" idx="10"/>
          </p:nvPr>
        </p:nvSpPr>
        <p:spPr>
          <a:xfrm>
            <a:off x="1371600" y="5669280"/>
            <a:ext cx="4572000" cy="274320"/>
          </a:xfrm>
        </p:spPr>
        <p:txBody>
          <a:bodyPr/>
          <a:lstStyle/>
          <a:p>
            <a:r>
              <a:rPr lang="en-US"/>
              <a:t>John Lubinski</a:t>
            </a:r>
          </a:p>
        </p:txBody>
      </p:sp>
      <p:sp>
        <p:nvSpPr>
          <p:cNvPr id="10" name="Text Placeholder 9">
            <a:extLst>
              <a:ext uri="{FF2B5EF4-FFF2-40B4-BE49-F238E27FC236}">
                <a16:creationId xmlns:a16="http://schemas.microsoft.com/office/drawing/2014/main" id="{B3C12910-3A9C-4FFC-A950-52D0A31734CF}"/>
              </a:ext>
            </a:extLst>
          </p:cNvPr>
          <p:cNvSpPr>
            <a:spLocks noGrp="1"/>
          </p:cNvSpPr>
          <p:nvPr>
            <p:ph type="body" sz="quarter" idx="11"/>
          </p:nvPr>
        </p:nvSpPr>
        <p:spPr>
          <a:xfrm>
            <a:off x="1371600" y="5983356"/>
            <a:ext cx="4572000" cy="274320"/>
          </a:xfrm>
        </p:spPr>
        <p:txBody>
          <a:bodyPr/>
          <a:lstStyle/>
          <a:p>
            <a:r>
              <a:rPr lang="en-US"/>
              <a:t>Director</a:t>
            </a:r>
          </a:p>
        </p:txBody>
      </p:sp>
      <p:sp>
        <p:nvSpPr>
          <p:cNvPr id="2" name="TextBox 1">
            <a:extLst>
              <a:ext uri="{FF2B5EF4-FFF2-40B4-BE49-F238E27FC236}">
                <a16:creationId xmlns:a16="http://schemas.microsoft.com/office/drawing/2014/main" id="{A428D170-B3DB-1A3F-09C3-0DAF447C84C8}"/>
              </a:ext>
            </a:extLst>
          </p:cNvPr>
          <p:cNvSpPr txBox="1"/>
          <p:nvPr/>
        </p:nvSpPr>
        <p:spPr>
          <a:xfrm>
            <a:off x="1371600" y="7031427"/>
            <a:ext cx="4572000" cy="738664"/>
          </a:xfrm>
          <a:prstGeom prst="rect">
            <a:avLst/>
          </a:prstGeom>
          <a:noFill/>
        </p:spPr>
        <p:txBody>
          <a:bodyPr wrap="square" lIns="0" tIns="0" rIns="0" bIns="0" rtlCol="0">
            <a:spAutoFit/>
          </a:bodyPr>
          <a:lstStyle/>
          <a:p>
            <a:pPr algn="r"/>
            <a:r>
              <a:rPr lang="en-US" sz="1600" b="1" i="0">
                <a:solidFill>
                  <a:srgbClr val="493064"/>
                </a:solidFill>
                <a:effectLst/>
              </a:rPr>
              <a:t>2023 Fall RAMP Users’ Group Meeting</a:t>
            </a:r>
            <a:br>
              <a:rPr lang="en-US" sz="1600">
                <a:solidFill>
                  <a:srgbClr val="493064"/>
                </a:solidFill>
              </a:rPr>
            </a:br>
            <a:r>
              <a:rPr lang="en-US" sz="1600" b="0" i="0">
                <a:solidFill>
                  <a:srgbClr val="493064"/>
                </a:solidFill>
                <a:effectLst/>
              </a:rPr>
              <a:t>October 23–27, 2023</a:t>
            </a:r>
            <a:br>
              <a:rPr lang="en-US" sz="1600">
                <a:solidFill>
                  <a:srgbClr val="493064"/>
                </a:solidFill>
              </a:rPr>
            </a:br>
            <a:r>
              <a:rPr lang="en-US" sz="1600" b="0" i="0">
                <a:solidFill>
                  <a:srgbClr val="493064"/>
                </a:solidFill>
                <a:effectLst/>
              </a:rPr>
              <a:t>Rockville, MD</a:t>
            </a:r>
            <a:endParaRPr lang="en-US" sz="1600">
              <a:solidFill>
                <a:srgbClr val="493064"/>
              </a:solidFill>
            </a:endParaRPr>
          </a:p>
        </p:txBody>
      </p:sp>
    </p:spTree>
    <p:extLst>
      <p:ext uri="{BB962C8B-B14F-4D97-AF65-F5344CB8AC3E}">
        <p14:creationId xmlns:p14="http://schemas.microsoft.com/office/powerpoint/2010/main" val="115215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7D6439-6EBC-1A01-15C9-ABACA662DF72}"/>
              </a:ext>
            </a:extLst>
          </p:cNvPr>
          <p:cNvPicPr>
            <a:picLocks noChangeAspect="1"/>
          </p:cNvPicPr>
          <p:nvPr/>
        </p:nvPicPr>
        <p:blipFill>
          <a:blip r:embed="rId2"/>
          <a:stretch>
            <a:fillRect/>
          </a:stretch>
        </p:blipFill>
        <p:spPr>
          <a:xfrm>
            <a:off x="8291384" y="1810697"/>
            <a:ext cx="5906530" cy="3856072"/>
          </a:xfrm>
          <a:prstGeom prst="rect">
            <a:avLst/>
          </a:prstGeom>
        </p:spPr>
      </p:pic>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10</a:t>
            </a:fld>
            <a:endParaRPr lang="en-US"/>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a:xfrm>
            <a:off x="6882714" y="321277"/>
            <a:ext cx="7525264" cy="1149177"/>
          </a:xfrm>
        </p:spPr>
        <p:txBody>
          <a:bodyPr/>
          <a:lstStyle/>
          <a:p>
            <a:br>
              <a:rPr lang="en-US" sz="3600"/>
            </a:br>
            <a:br>
              <a:rPr lang="en-US" sz="3600"/>
            </a:br>
            <a:br>
              <a:rPr lang="en-US" sz="3600"/>
            </a:br>
            <a:br>
              <a:rPr lang="en-US" sz="3600"/>
            </a:br>
            <a:br>
              <a:rPr lang="en-US" sz="3600"/>
            </a:br>
            <a:br>
              <a:rPr lang="en-US" sz="3600"/>
            </a:br>
            <a:r>
              <a:rPr lang="en-US" sz="2400"/>
              <a:t>NMSS establishes the framework for safe and secure use of radioactive materials to protect people and the environment</a:t>
            </a:r>
          </a:p>
        </p:txBody>
      </p:sp>
      <p:pic>
        <p:nvPicPr>
          <p:cNvPr id="7" name="Picture 6">
            <a:extLst>
              <a:ext uri="{FF2B5EF4-FFF2-40B4-BE49-F238E27FC236}">
                <a16:creationId xmlns:a16="http://schemas.microsoft.com/office/drawing/2014/main" id="{E0B702AF-4961-B185-5158-97839B99EE15}"/>
              </a:ext>
            </a:extLst>
          </p:cNvPr>
          <p:cNvPicPr>
            <a:picLocks noChangeAspect="1"/>
          </p:cNvPicPr>
          <p:nvPr/>
        </p:nvPicPr>
        <p:blipFill>
          <a:blip r:embed="rId3"/>
          <a:stretch>
            <a:fillRect/>
          </a:stretch>
        </p:blipFill>
        <p:spPr>
          <a:xfrm>
            <a:off x="1297459" y="1933725"/>
            <a:ext cx="6281728" cy="3618576"/>
          </a:xfrm>
          <a:prstGeom prst="rect">
            <a:avLst/>
          </a:prstGeom>
        </p:spPr>
      </p:pic>
      <p:sp>
        <p:nvSpPr>
          <p:cNvPr id="17" name="TextBox 16">
            <a:extLst>
              <a:ext uri="{FF2B5EF4-FFF2-40B4-BE49-F238E27FC236}">
                <a16:creationId xmlns:a16="http://schemas.microsoft.com/office/drawing/2014/main" id="{D07D89C7-31CC-F03A-8E34-EA78B41350EC}"/>
              </a:ext>
            </a:extLst>
          </p:cNvPr>
          <p:cNvSpPr txBox="1"/>
          <p:nvPr/>
        </p:nvSpPr>
        <p:spPr>
          <a:xfrm>
            <a:off x="1126868" y="5950793"/>
            <a:ext cx="13071046" cy="2139047"/>
          </a:xfrm>
          <a:prstGeom prst="rect">
            <a:avLst/>
          </a:prstGeom>
          <a:noFill/>
        </p:spPr>
        <p:txBody>
          <a:bodyPr wrap="square">
            <a:spAutoFit/>
          </a:bodyPr>
          <a:lstStyle/>
          <a:p>
            <a:pPr marL="342900" indent="-342900">
              <a:buFont typeface="Arial" panose="020B0604020202020204" pitchFamily="34" charset="0"/>
              <a:buChar char="•"/>
            </a:pPr>
            <a:r>
              <a:rPr lang="en-US" sz="1900"/>
              <a:t>The NRC and the Agreement States regulate activities associated with diverse uses of radioactive materials through the National Materials Program.</a:t>
            </a:r>
          </a:p>
          <a:p>
            <a:endParaRPr lang="en-US" sz="1900"/>
          </a:p>
          <a:p>
            <a:pPr marL="342900" indent="-342900">
              <a:buFont typeface="Arial" panose="020B0604020202020204" pitchFamily="34" charset="0"/>
              <a:buChar char="•"/>
            </a:pPr>
            <a:r>
              <a:rPr lang="en-US" sz="1900"/>
              <a:t>The NRC has oversight of over 2,100 licenses and the 39 Agreement States have oversight of over 16,000 licenses. </a:t>
            </a:r>
          </a:p>
          <a:p>
            <a:endParaRPr lang="en-US" sz="1900"/>
          </a:p>
          <a:p>
            <a:pPr marL="342900" indent="-342900">
              <a:buFont typeface="Arial" panose="020B0604020202020204" pitchFamily="34" charset="0"/>
              <a:buChar char="•"/>
            </a:pPr>
            <a:r>
              <a:rPr lang="en-US" sz="1900"/>
              <a:t>The National Source Tracking System tracks more than 80,000 higher-risk sources held by approximately 1,100 NRC and Agreement State licensees.</a:t>
            </a:r>
          </a:p>
        </p:txBody>
      </p:sp>
    </p:spTree>
    <p:extLst>
      <p:ext uri="{BB962C8B-B14F-4D97-AF65-F5344CB8AC3E}">
        <p14:creationId xmlns:p14="http://schemas.microsoft.com/office/powerpoint/2010/main" val="3300410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DCD709-9E76-4AB3-B3C0-50C5E8E23F42}"/>
              </a:ext>
            </a:extLst>
          </p:cNvPr>
          <p:cNvSpPr>
            <a:spLocks noGrp="1"/>
          </p:cNvSpPr>
          <p:nvPr>
            <p:ph type="sldNum" sz="quarter" idx="12"/>
          </p:nvPr>
        </p:nvSpPr>
        <p:spPr/>
        <p:txBody>
          <a:bodyPr/>
          <a:lstStyle/>
          <a:p>
            <a:fld id="{FE7A4BB3-E848-5A44-82DF-322201952CD8}" type="slidenum">
              <a:rPr lang="en-US" smtClean="0"/>
              <a:pPr/>
              <a:t>11</a:t>
            </a:fld>
            <a:endParaRPr lang="en-US"/>
          </a:p>
        </p:txBody>
      </p:sp>
      <p:sp>
        <p:nvSpPr>
          <p:cNvPr id="5" name="TextBox 4">
            <a:extLst>
              <a:ext uri="{FF2B5EF4-FFF2-40B4-BE49-F238E27FC236}">
                <a16:creationId xmlns:a16="http://schemas.microsoft.com/office/drawing/2014/main" id="{5913C0D3-558F-BC74-BAAC-2057AB6025D3}"/>
              </a:ext>
            </a:extLst>
          </p:cNvPr>
          <p:cNvSpPr txBox="1"/>
          <p:nvPr/>
        </p:nvSpPr>
        <p:spPr>
          <a:xfrm>
            <a:off x="1193800" y="190500"/>
            <a:ext cx="12800496" cy="1077218"/>
          </a:xfrm>
          <a:prstGeom prst="rect">
            <a:avLst/>
          </a:prstGeom>
          <a:noFill/>
        </p:spPr>
        <p:txBody>
          <a:bodyPr wrap="square">
            <a:spAutoFit/>
          </a:bodyPr>
          <a:lstStyle/>
          <a:p>
            <a:pPr algn="ctr"/>
            <a:r>
              <a:rPr lang="en-US" sz="3200" b="1">
                <a:solidFill>
                  <a:srgbClr val="493064"/>
                </a:solidFill>
                <a:latin typeface="Arial" panose="020B0604020202020204" pitchFamily="34" charset="0"/>
                <a:cs typeface="Arial" panose="020B0604020202020204" pitchFamily="34" charset="0"/>
              </a:rPr>
              <a:t>NMSS facilitates rulemaking, environmental, and </a:t>
            </a:r>
            <a:br>
              <a:rPr lang="en-US" sz="3200" b="1">
                <a:solidFill>
                  <a:srgbClr val="493064"/>
                </a:solidFill>
                <a:latin typeface="Arial" panose="020B0604020202020204" pitchFamily="34" charset="0"/>
                <a:cs typeface="Arial" panose="020B0604020202020204" pitchFamily="34" charset="0"/>
              </a:rPr>
            </a:br>
            <a:r>
              <a:rPr lang="en-US" sz="3200" b="1">
                <a:solidFill>
                  <a:srgbClr val="493064"/>
                </a:solidFill>
                <a:latin typeface="Arial" panose="020B0604020202020204" pitchFamily="34" charset="0"/>
                <a:cs typeface="Arial" panose="020B0604020202020204" pitchFamily="34" charset="0"/>
              </a:rPr>
              <a:t>financial assessment activities</a:t>
            </a:r>
          </a:p>
        </p:txBody>
      </p:sp>
      <p:pic>
        <p:nvPicPr>
          <p:cNvPr id="4" name="Picture 3">
            <a:extLst>
              <a:ext uri="{FF2B5EF4-FFF2-40B4-BE49-F238E27FC236}">
                <a16:creationId xmlns:a16="http://schemas.microsoft.com/office/drawing/2014/main" id="{B465BD7C-1A90-3304-FCCF-ACC3B5137A76}"/>
              </a:ext>
            </a:extLst>
          </p:cNvPr>
          <p:cNvPicPr preferRelativeResize="0">
            <a:picLocks/>
          </p:cNvPicPr>
          <p:nvPr/>
        </p:nvPicPr>
        <p:blipFill>
          <a:blip r:embed="rId2"/>
          <a:stretch>
            <a:fillRect/>
          </a:stretch>
        </p:blipFill>
        <p:spPr>
          <a:xfrm>
            <a:off x="0" y="1536116"/>
            <a:ext cx="4970032" cy="3200400"/>
          </a:xfrm>
          <a:prstGeom prst="rect">
            <a:avLst/>
          </a:prstGeom>
        </p:spPr>
      </p:pic>
      <p:pic>
        <p:nvPicPr>
          <p:cNvPr id="6" name="Picture 5">
            <a:extLst>
              <a:ext uri="{FF2B5EF4-FFF2-40B4-BE49-F238E27FC236}">
                <a16:creationId xmlns:a16="http://schemas.microsoft.com/office/drawing/2014/main" id="{523FE4AA-90EC-2D85-0D59-F8CCA50C753B}"/>
              </a:ext>
            </a:extLst>
          </p:cNvPr>
          <p:cNvPicPr preferRelativeResize="0">
            <a:picLocks/>
          </p:cNvPicPr>
          <p:nvPr/>
        </p:nvPicPr>
        <p:blipFill>
          <a:blip r:embed="rId3"/>
          <a:stretch>
            <a:fillRect/>
          </a:stretch>
        </p:blipFill>
        <p:spPr>
          <a:xfrm>
            <a:off x="4965700" y="1557888"/>
            <a:ext cx="4867739" cy="3154680"/>
          </a:xfrm>
          <a:prstGeom prst="rect">
            <a:avLst/>
          </a:prstGeom>
          <a:ln w="22225">
            <a:solidFill>
              <a:srgbClr val="493064"/>
            </a:solidFill>
          </a:ln>
        </p:spPr>
      </p:pic>
      <p:pic>
        <p:nvPicPr>
          <p:cNvPr id="8" name="Picture 7">
            <a:extLst>
              <a:ext uri="{FF2B5EF4-FFF2-40B4-BE49-F238E27FC236}">
                <a16:creationId xmlns:a16="http://schemas.microsoft.com/office/drawing/2014/main" id="{FC9DEF2C-EEFC-B8DB-5499-ABD7B86581BB}"/>
              </a:ext>
            </a:extLst>
          </p:cNvPr>
          <p:cNvPicPr preferRelativeResize="0">
            <a:picLocks/>
          </p:cNvPicPr>
          <p:nvPr/>
        </p:nvPicPr>
        <p:blipFill>
          <a:blip r:embed="rId4"/>
          <a:stretch>
            <a:fillRect/>
          </a:stretch>
        </p:blipFill>
        <p:spPr>
          <a:xfrm>
            <a:off x="9828631" y="1536116"/>
            <a:ext cx="4801769" cy="3200400"/>
          </a:xfrm>
          <a:prstGeom prst="rect">
            <a:avLst/>
          </a:prstGeom>
        </p:spPr>
      </p:pic>
      <p:sp>
        <p:nvSpPr>
          <p:cNvPr id="9" name="Text Placeholder 4">
            <a:extLst>
              <a:ext uri="{FF2B5EF4-FFF2-40B4-BE49-F238E27FC236}">
                <a16:creationId xmlns:a16="http://schemas.microsoft.com/office/drawing/2014/main" id="{D45D4C3D-7E78-44C7-D537-DB2BA2B47C3A}"/>
              </a:ext>
            </a:extLst>
          </p:cNvPr>
          <p:cNvSpPr txBox="1">
            <a:spLocks/>
          </p:cNvSpPr>
          <p:nvPr/>
        </p:nvSpPr>
        <p:spPr>
          <a:xfrm>
            <a:off x="1357082" y="4841238"/>
            <a:ext cx="2286000" cy="334918"/>
          </a:xfrm>
          <a:prstGeom prst="rect">
            <a:avLst/>
          </a:prstGeom>
        </p:spPr>
        <p:txBody>
          <a:bodyPr>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defTabSz="914400">
              <a:spcBef>
                <a:spcPts val="1000"/>
              </a:spcBef>
              <a:buNone/>
            </a:pPr>
            <a:r>
              <a:rPr lang="en-US" sz="2400" b="1">
                <a:solidFill>
                  <a:schemeClr val="tx2"/>
                </a:solidFill>
                <a:latin typeface="Book Antiqua" panose="02040602050305030304" pitchFamily="18" charset="0"/>
              </a:rPr>
              <a:t>Rulemakings </a:t>
            </a:r>
          </a:p>
        </p:txBody>
      </p:sp>
      <p:sp>
        <p:nvSpPr>
          <p:cNvPr id="11" name="TextBox 10">
            <a:extLst>
              <a:ext uri="{FF2B5EF4-FFF2-40B4-BE49-F238E27FC236}">
                <a16:creationId xmlns:a16="http://schemas.microsoft.com/office/drawing/2014/main" id="{F53FF17F-4216-49F8-D6F5-652774C5B3B3}"/>
              </a:ext>
            </a:extLst>
          </p:cNvPr>
          <p:cNvSpPr txBox="1"/>
          <p:nvPr/>
        </p:nvSpPr>
        <p:spPr>
          <a:xfrm>
            <a:off x="970640" y="5368164"/>
            <a:ext cx="3403600" cy="1477328"/>
          </a:xfrm>
          <a:prstGeom prst="rect">
            <a:avLst/>
          </a:prstGeom>
          <a:noFill/>
        </p:spPr>
        <p:txBody>
          <a:bodyPr wrap="square">
            <a:spAutoFit/>
          </a:bodyPr>
          <a:lstStyle/>
          <a:p>
            <a:pPr marL="285750" indent="-285750">
              <a:buFont typeface="Arial" panose="020B0604020202020204" pitchFamily="34" charset="0"/>
              <a:buChar char="•"/>
            </a:pPr>
            <a:r>
              <a:rPr lang="en-US" sz="1800">
                <a:solidFill>
                  <a:srgbClr val="000000"/>
                </a:solidFill>
                <a:latin typeface="Franklin Gothic Book" panose="020B0503020102020204" pitchFamily="34" charset="0"/>
              </a:rPr>
              <a:t>Develops and implements policies, procedures, and program management for the NRC’s rulemaking and petition for rulemaking activities.</a:t>
            </a:r>
          </a:p>
        </p:txBody>
      </p:sp>
      <p:sp>
        <p:nvSpPr>
          <p:cNvPr id="13" name="TextBox 12">
            <a:extLst>
              <a:ext uri="{FF2B5EF4-FFF2-40B4-BE49-F238E27FC236}">
                <a16:creationId xmlns:a16="http://schemas.microsoft.com/office/drawing/2014/main" id="{66DD6606-49E0-00AF-8694-CE98ACBBD4E2}"/>
              </a:ext>
            </a:extLst>
          </p:cNvPr>
          <p:cNvSpPr txBox="1"/>
          <p:nvPr/>
        </p:nvSpPr>
        <p:spPr>
          <a:xfrm>
            <a:off x="5203371" y="4841238"/>
            <a:ext cx="4441372" cy="424732"/>
          </a:xfrm>
          <a:prstGeom prst="rect">
            <a:avLst/>
          </a:prstGeom>
          <a:noFill/>
        </p:spPr>
        <p:txBody>
          <a:bodyPr wrap="square">
            <a:spAutoFit/>
          </a:bodyPr>
          <a:lstStyle/>
          <a:p>
            <a:pPr algn="ctr" defTabSz="914400">
              <a:lnSpc>
                <a:spcPct val="90000"/>
              </a:lnSpc>
              <a:spcBef>
                <a:spcPts val="1000"/>
              </a:spcBef>
            </a:pPr>
            <a:r>
              <a:rPr lang="en-US" sz="2400" b="1">
                <a:solidFill>
                  <a:schemeClr val="tx2"/>
                </a:solidFill>
                <a:latin typeface="Book Antiqua" panose="02040602050305030304" pitchFamily="18" charset="0"/>
              </a:rPr>
              <a:t>Environmental Reviews </a:t>
            </a:r>
          </a:p>
        </p:txBody>
      </p:sp>
      <p:sp>
        <p:nvSpPr>
          <p:cNvPr id="15" name="TextBox 14">
            <a:extLst>
              <a:ext uri="{FF2B5EF4-FFF2-40B4-BE49-F238E27FC236}">
                <a16:creationId xmlns:a16="http://schemas.microsoft.com/office/drawing/2014/main" id="{A0D5D677-FB98-57C5-760B-AA9B880C19D5}"/>
              </a:ext>
            </a:extLst>
          </p:cNvPr>
          <p:cNvSpPr txBox="1"/>
          <p:nvPr/>
        </p:nvSpPr>
        <p:spPr>
          <a:xfrm>
            <a:off x="5406574" y="5368164"/>
            <a:ext cx="3898900" cy="1754326"/>
          </a:xfrm>
          <a:prstGeom prst="rect">
            <a:avLst/>
          </a:prstGeom>
          <a:noFill/>
        </p:spPr>
        <p:txBody>
          <a:bodyPr wrap="square">
            <a:spAutoFit/>
          </a:bodyPr>
          <a:lstStyle/>
          <a:p>
            <a:pPr marL="285750" indent="-285750">
              <a:buFont typeface="Arial" panose="020B0604020202020204" pitchFamily="34" charset="0"/>
              <a:buChar char="•"/>
            </a:pPr>
            <a:r>
              <a:rPr lang="en-US" sz="1800">
                <a:solidFill>
                  <a:srgbClr val="000000"/>
                </a:solidFill>
                <a:latin typeface="Franklin Gothic Book" panose="020B0503020102020204" pitchFamily="34" charset="0"/>
              </a:rPr>
              <a:t>Performs environmental reviews for licensing actions as required by National Environmental Policy Act, the Endangered Species Act, the National Historic Preservation Act, and other related acts.</a:t>
            </a:r>
          </a:p>
        </p:txBody>
      </p:sp>
      <p:sp>
        <p:nvSpPr>
          <p:cNvPr id="17" name="TextBox 16">
            <a:extLst>
              <a:ext uri="{FF2B5EF4-FFF2-40B4-BE49-F238E27FC236}">
                <a16:creationId xmlns:a16="http://schemas.microsoft.com/office/drawing/2014/main" id="{55607FFF-737A-370E-F667-62F9EA037B03}"/>
              </a:ext>
            </a:extLst>
          </p:cNvPr>
          <p:cNvSpPr txBox="1"/>
          <p:nvPr/>
        </p:nvSpPr>
        <p:spPr>
          <a:xfrm>
            <a:off x="10604500" y="4841238"/>
            <a:ext cx="7315200" cy="461665"/>
          </a:xfrm>
          <a:prstGeom prst="rect">
            <a:avLst/>
          </a:prstGeom>
          <a:noFill/>
        </p:spPr>
        <p:txBody>
          <a:bodyPr wrap="square">
            <a:spAutoFit/>
          </a:bodyPr>
          <a:lstStyle/>
          <a:p>
            <a:r>
              <a:rPr lang="en-US" sz="2400" b="1">
                <a:solidFill>
                  <a:schemeClr val="tx2"/>
                </a:solidFill>
                <a:latin typeface="Book Antiqua" panose="02040602050305030304" pitchFamily="18" charset="0"/>
              </a:rPr>
              <a:t>Financial Assurance</a:t>
            </a:r>
          </a:p>
        </p:txBody>
      </p:sp>
      <p:sp>
        <p:nvSpPr>
          <p:cNvPr id="19" name="TextBox 18">
            <a:extLst>
              <a:ext uri="{FF2B5EF4-FFF2-40B4-BE49-F238E27FC236}">
                <a16:creationId xmlns:a16="http://schemas.microsoft.com/office/drawing/2014/main" id="{08E28224-9455-EB89-58CE-07D85A09F4DA}"/>
              </a:ext>
            </a:extLst>
          </p:cNvPr>
          <p:cNvSpPr txBox="1"/>
          <p:nvPr/>
        </p:nvSpPr>
        <p:spPr>
          <a:xfrm>
            <a:off x="10083845" y="5368164"/>
            <a:ext cx="4268369" cy="2585323"/>
          </a:xfrm>
          <a:prstGeom prst="rect">
            <a:avLst/>
          </a:prstGeom>
          <a:noFill/>
        </p:spPr>
        <p:txBody>
          <a:bodyPr wrap="square">
            <a:spAutoFit/>
          </a:bodyPr>
          <a:lstStyle/>
          <a:p>
            <a:pPr marL="285750" indent="-285750">
              <a:buFont typeface="Arial" panose="020B0604020202020204" pitchFamily="34" charset="0"/>
              <a:buChar char="•"/>
            </a:pPr>
            <a:r>
              <a:rPr lang="en-US" sz="1800">
                <a:solidFill>
                  <a:srgbClr val="000000"/>
                </a:solidFill>
                <a:latin typeface="Franklin Gothic Book" panose="020B0503020102020204" pitchFamily="34" charset="0"/>
              </a:rPr>
              <a:t>Develops and implements policies and procedures for performing financial reviews for reactor and material licensees.</a:t>
            </a:r>
          </a:p>
          <a:p>
            <a:pPr marL="285750" indent="-285750">
              <a:buFont typeface="Arial" panose="020B0604020202020204" pitchFamily="34" charset="0"/>
              <a:buChar char="•"/>
            </a:pPr>
            <a:r>
              <a:rPr lang="en-US" sz="1800">
                <a:solidFill>
                  <a:srgbClr val="000000"/>
                </a:solidFill>
                <a:latin typeface="Franklin Gothic Book" panose="020B0503020102020204" pitchFamily="34" charset="0"/>
              </a:rPr>
              <a:t>Prepares evaluations in support of individual licensing actions, topical reports, license renewal, combined license applications, or early site permits.</a:t>
            </a:r>
          </a:p>
        </p:txBody>
      </p:sp>
    </p:spTree>
    <p:extLst>
      <p:ext uri="{BB962C8B-B14F-4D97-AF65-F5344CB8AC3E}">
        <p14:creationId xmlns:p14="http://schemas.microsoft.com/office/powerpoint/2010/main" val="25575414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DCD709-9E76-4AB3-B3C0-50C5E8E23F42}"/>
              </a:ext>
            </a:extLst>
          </p:cNvPr>
          <p:cNvSpPr>
            <a:spLocks noGrp="1"/>
          </p:cNvSpPr>
          <p:nvPr>
            <p:ph type="sldNum" sz="quarter" idx="12"/>
          </p:nvPr>
        </p:nvSpPr>
        <p:spPr/>
        <p:txBody>
          <a:bodyPr/>
          <a:lstStyle/>
          <a:p>
            <a:fld id="{FE7A4BB3-E848-5A44-82DF-322201952CD8}" type="slidenum">
              <a:rPr lang="en-US" smtClean="0"/>
              <a:pPr/>
              <a:t>12</a:t>
            </a:fld>
            <a:endParaRPr lang="en-US"/>
          </a:p>
        </p:txBody>
      </p:sp>
      <p:sp>
        <p:nvSpPr>
          <p:cNvPr id="5" name="TextBox 4">
            <a:extLst>
              <a:ext uri="{FF2B5EF4-FFF2-40B4-BE49-F238E27FC236}">
                <a16:creationId xmlns:a16="http://schemas.microsoft.com/office/drawing/2014/main" id="{5913C0D3-558F-BC74-BAAC-2057AB6025D3}"/>
              </a:ext>
            </a:extLst>
          </p:cNvPr>
          <p:cNvSpPr txBox="1"/>
          <p:nvPr/>
        </p:nvSpPr>
        <p:spPr>
          <a:xfrm>
            <a:off x="1079500" y="241300"/>
            <a:ext cx="12914796" cy="954107"/>
          </a:xfrm>
          <a:prstGeom prst="rect">
            <a:avLst/>
          </a:prstGeom>
          <a:noFill/>
        </p:spPr>
        <p:txBody>
          <a:bodyPr wrap="square">
            <a:spAutoFit/>
          </a:bodyPr>
          <a:lstStyle/>
          <a:p>
            <a:pPr algn="ctr"/>
            <a:r>
              <a:rPr lang="en-US" sz="2800" b="1">
                <a:solidFill>
                  <a:srgbClr val="493064"/>
                </a:solidFill>
                <a:latin typeface="Arial" panose="020B0604020202020204" pitchFamily="34" charset="0"/>
                <a:cs typeface="Arial" panose="020B0604020202020204" pitchFamily="34" charset="0"/>
              </a:rPr>
              <a:t>NMSS efforts are centered on meeting our mission, focusing on our people and our future, and optimizing our work</a:t>
            </a:r>
          </a:p>
        </p:txBody>
      </p:sp>
      <p:sp>
        <p:nvSpPr>
          <p:cNvPr id="7" name="TextBox 6">
            <a:extLst>
              <a:ext uri="{FF2B5EF4-FFF2-40B4-BE49-F238E27FC236}">
                <a16:creationId xmlns:a16="http://schemas.microsoft.com/office/drawing/2014/main" id="{B55DE083-E802-116D-22E2-91E02C0A5E04}"/>
              </a:ext>
            </a:extLst>
          </p:cNvPr>
          <p:cNvSpPr txBox="1"/>
          <p:nvPr/>
        </p:nvSpPr>
        <p:spPr>
          <a:xfrm>
            <a:off x="1079500" y="2087326"/>
            <a:ext cx="4438705" cy="2821285"/>
          </a:xfrm>
          <a:prstGeom prst="rect">
            <a:avLst/>
          </a:prstGeom>
          <a:noFill/>
        </p:spPr>
        <p:txBody>
          <a:bodyPr wrap="square">
            <a:spAutoFit/>
          </a:bodyPr>
          <a:lstStyle/>
          <a:p>
            <a:pPr marL="457200" indent="-457200" defTabSz="914400">
              <a:lnSpc>
                <a:spcPct val="90000"/>
              </a:lnSpc>
              <a:spcBef>
                <a:spcPts val="1000"/>
              </a:spcBef>
              <a:buClr>
                <a:srgbClr val="7030A0"/>
              </a:buClr>
              <a:buSzPct val="125000"/>
              <a:buFont typeface="Arial" panose="020B0604020202020204" pitchFamily="34" charset="0"/>
              <a:buChar char="•"/>
              <a:defRPr/>
            </a:pPr>
            <a:r>
              <a:rPr lang="en-US" sz="3200" b="1" dirty="0">
                <a:latin typeface="Arial" panose="020B0604020202020204" pitchFamily="34" charset="0"/>
                <a:cs typeface="Arial" panose="020B0604020202020204" pitchFamily="34" charset="0"/>
              </a:rPr>
              <a:t>People</a:t>
            </a:r>
          </a:p>
          <a:p>
            <a:pPr marL="457200" indent="-457200" defTabSz="914400">
              <a:lnSpc>
                <a:spcPct val="90000"/>
              </a:lnSpc>
              <a:spcBef>
                <a:spcPts val="1000"/>
              </a:spcBef>
              <a:buClr>
                <a:srgbClr val="7030A0"/>
              </a:buClr>
              <a:buSzPct val="125000"/>
              <a:buFont typeface="Arial" panose="020B0604020202020204" pitchFamily="34" charset="0"/>
              <a:buChar char="•"/>
              <a:defRPr/>
            </a:pPr>
            <a:endParaRPr lang="en-US" sz="3200" b="1" dirty="0">
              <a:latin typeface="Arial" panose="020B0604020202020204" pitchFamily="34" charset="0"/>
              <a:cs typeface="Arial" panose="020B0604020202020204" pitchFamily="34" charset="0"/>
            </a:endParaRPr>
          </a:p>
          <a:p>
            <a:pPr marL="457200" indent="-457200" defTabSz="914400">
              <a:lnSpc>
                <a:spcPct val="90000"/>
              </a:lnSpc>
              <a:spcBef>
                <a:spcPts val="1000"/>
              </a:spcBef>
              <a:buClr>
                <a:srgbClr val="7030A0"/>
              </a:buClr>
              <a:buSzPct val="125000"/>
              <a:buFont typeface="Arial" panose="020B0604020202020204" pitchFamily="34" charset="0"/>
              <a:buChar char="•"/>
              <a:defRPr/>
            </a:pPr>
            <a:r>
              <a:rPr lang="en-US" sz="3200" b="1" dirty="0">
                <a:latin typeface="Arial" panose="020B0604020202020204" pitchFamily="34" charset="0"/>
                <a:cs typeface="Arial" panose="020B0604020202020204" pitchFamily="34" charset="0"/>
              </a:rPr>
              <a:t>Trust</a:t>
            </a:r>
          </a:p>
          <a:p>
            <a:pPr marL="457200" indent="-457200" defTabSz="914400">
              <a:lnSpc>
                <a:spcPct val="90000"/>
              </a:lnSpc>
              <a:spcBef>
                <a:spcPts val="1000"/>
              </a:spcBef>
              <a:buClr>
                <a:srgbClr val="7030A0"/>
              </a:buClr>
              <a:buSzPct val="125000"/>
              <a:buFont typeface="Arial" panose="020B0604020202020204" pitchFamily="34" charset="0"/>
              <a:buChar char="•"/>
              <a:defRPr/>
            </a:pPr>
            <a:endParaRPr lang="en-US" sz="3200" b="1" dirty="0">
              <a:latin typeface="Arial" panose="020B0604020202020204" pitchFamily="34" charset="0"/>
              <a:cs typeface="Arial" panose="020B0604020202020204" pitchFamily="34" charset="0"/>
            </a:endParaRPr>
          </a:p>
          <a:p>
            <a:pPr marL="457200" indent="-457200" defTabSz="914400">
              <a:lnSpc>
                <a:spcPct val="90000"/>
              </a:lnSpc>
              <a:spcBef>
                <a:spcPts val="1000"/>
              </a:spcBef>
              <a:buClr>
                <a:srgbClr val="7030A0"/>
              </a:buClr>
              <a:buSzPct val="125000"/>
              <a:buFont typeface="Arial" panose="020B0604020202020204" pitchFamily="34" charset="0"/>
              <a:buChar char="•"/>
              <a:defRPr/>
            </a:pPr>
            <a:r>
              <a:rPr lang="en-US" sz="3200" b="1" dirty="0">
                <a:latin typeface="Arial" panose="020B0604020202020204" pitchFamily="34" charset="0"/>
                <a:cs typeface="Arial" panose="020B0604020202020204" pitchFamily="34" charset="0"/>
              </a:rPr>
              <a:t>Workload</a:t>
            </a:r>
          </a:p>
        </p:txBody>
      </p:sp>
      <p:pic>
        <p:nvPicPr>
          <p:cNvPr id="4" name="Picture 3">
            <a:extLst>
              <a:ext uri="{FF2B5EF4-FFF2-40B4-BE49-F238E27FC236}">
                <a16:creationId xmlns:a16="http://schemas.microsoft.com/office/drawing/2014/main" id="{DB399205-6839-A1DA-A574-F34965B22C1E}"/>
              </a:ext>
            </a:extLst>
          </p:cNvPr>
          <p:cNvPicPr>
            <a:picLocks noChangeAspect="1"/>
          </p:cNvPicPr>
          <p:nvPr/>
        </p:nvPicPr>
        <p:blipFill>
          <a:blip r:embed="rId2"/>
          <a:stretch>
            <a:fillRect/>
          </a:stretch>
        </p:blipFill>
        <p:spPr>
          <a:xfrm flipV="1">
            <a:off x="12674600" y="4424332"/>
            <a:ext cx="1955800" cy="82757"/>
          </a:xfrm>
          <a:prstGeom prst="rect">
            <a:avLst/>
          </a:prstGeom>
        </p:spPr>
      </p:pic>
      <p:pic>
        <p:nvPicPr>
          <p:cNvPr id="3" name="Picture 2">
            <a:extLst>
              <a:ext uri="{FF2B5EF4-FFF2-40B4-BE49-F238E27FC236}">
                <a16:creationId xmlns:a16="http://schemas.microsoft.com/office/drawing/2014/main" id="{4C9B7EE7-495C-F8DB-E2CD-80B914422256}"/>
              </a:ext>
            </a:extLst>
          </p:cNvPr>
          <p:cNvPicPr>
            <a:picLocks noChangeAspect="1"/>
          </p:cNvPicPr>
          <p:nvPr/>
        </p:nvPicPr>
        <p:blipFill>
          <a:blip r:embed="rId3"/>
          <a:stretch>
            <a:fillRect/>
          </a:stretch>
        </p:blipFill>
        <p:spPr>
          <a:xfrm>
            <a:off x="5807676" y="1855508"/>
            <a:ext cx="7997292" cy="5540608"/>
          </a:xfrm>
          <a:prstGeom prst="rect">
            <a:avLst/>
          </a:prstGeom>
        </p:spPr>
      </p:pic>
    </p:spTree>
    <p:extLst>
      <p:ext uri="{BB962C8B-B14F-4D97-AF65-F5344CB8AC3E}">
        <p14:creationId xmlns:p14="http://schemas.microsoft.com/office/powerpoint/2010/main" val="29772934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433BB6-ACB2-4953-9ADC-C0F78F3BD058}"/>
              </a:ext>
            </a:extLst>
          </p:cNvPr>
          <p:cNvSpPr>
            <a:spLocks noGrp="1"/>
          </p:cNvSpPr>
          <p:nvPr>
            <p:ph type="sldNum" sz="quarter" idx="12"/>
          </p:nvPr>
        </p:nvSpPr>
        <p:spPr/>
        <p:txBody>
          <a:bodyPr/>
          <a:lstStyle/>
          <a:p>
            <a:fld id="{FE7A4BB3-E848-5A44-82DF-322201952CD8}" type="slidenum">
              <a:rPr lang="en-US" smtClean="0"/>
              <a:pPr/>
              <a:t>13</a:t>
            </a:fld>
            <a:endParaRPr lang="en-US"/>
          </a:p>
        </p:txBody>
      </p:sp>
    </p:spTree>
    <p:extLst>
      <p:ext uri="{BB962C8B-B14F-4D97-AF65-F5344CB8AC3E}">
        <p14:creationId xmlns:p14="http://schemas.microsoft.com/office/powerpoint/2010/main" val="75739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Diagram&#10;&#10;Description automatically generated">
            <a:extLst>
              <a:ext uri="{FF2B5EF4-FFF2-40B4-BE49-F238E27FC236}">
                <a16:creationId xmlns:a16="http://schemas.microsoft.com/office/drawing/2014/main" id="{CDB270B5-F571-2FF8-A981-A72BEAD99F25}"/>
              </a:ext>
            </a:extLst>
          </p:cNvPr>
          <p:cNvPicPr>
            <a:picLocks noChangeAspect="1"/>
          </p:cNvPicPr>
          <p:nvPr/>
        </p:nvPicPr>
        <p:blipFill rotWithShape="1">
          <a:blip r:embed="rId3"/>
          <a:srcRect l="4159" t="15116" r="1814" b="12935"/>
          <a:stretch/>
        </p:blipFill>
        <p:spPr>
          <a:xfrm>
            <a:off x="6796778" y="5336871"/>
            <a:ext cx="4103482" cy="2618344"/>
          </a:xfrm>
          <a:prstGeom prst="rect">
            <a:avLst/>
          </a:prstGeom>
        </p:spPr>
      </p:pic>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2</a:t>
            </a:fld>
            <a:endParaRPr lang="en-US"/>
          </a:p>
        </p:txBody>
      </p:sp>
      <p:sp>
        <p:nvSpPr>
          <p:cNvPr id="5" name="Title 4">
            <a:extLst>
              <a:ext uri="{FF2B5EF4-FFF2-40B4-BE49-F238E27FC236}">
                <a16:creationId xmlns:a16="http://schemas.microsoft.com/office/drawing/2014/main" id="{125E1129-5FFA-4B82-BEB0-8A26ACAE653A}"/>
              </a:ext>
            </a:extLst>
          </p:cNvPr>
          <p:cNvSpPr>
            <a:spLocks noGrp="1"/>
          </p:cNvSpPr>
          <p:nvPr>
            <p:ph type="title"/>
          </p:nvPr>
        </p:nvSpPr>
        <p:spPr>
          <a:xfrm>
            <a:off x="1196359" y="1268161"/>
            <a:ext cx="4668012" cy="1911096"/>
          </a:xfrm>
        </p:spPr>
        <p:txBody>
          <a:bodyPr/>
          <a:lstStyle/>
          <a:p>
            <a:r>
              <a:rPr lang="en-US" sz="3600"/>
              <a:t>NMSS:</a:t>
            </a:r>
            <a:br>
              <a:rPr lang="en-US" sz="3600"/>
            </a:br>
            <a:r>
              <a:rPr lang="en-US" sz="3600"/>
              <a:t>who we are and what we do</a:t>
            </a:r>
            <a:endParaRPr lang="en-US"/>
          </a:p>
        </p:txBody>
      </p:sp>
      <p:sp>
        <p:nvSpPr>
          <p:cNvPr id="6" name="Content Placeholder 5">
            <a:extLst>
              <a:ext uri="{FF2B5EF4-FFF2-40B4-BE49-F238E27FC236}">
                <a16:creationId xmlns:a16="http://schemas.microsoft.com/office/drawing/2014/main" id="{776CC710-250E-4B7A-AC52-86F0566B64C1}"/>
              </a:ext>
            </a:extLst>
          </p:cNvPr>
          <p:cNvSpPr>
            <a:spLocks noGrp="1"/>
          </p:cNvSpPr>
          <p:nvPr>
            <p:ph sz="quarter" idx="21"/>
          </p:nvPr>
        </p:nvSpPr>
        <p:spPr>
          <a:xfrm>
            <a:off x="1427581" y="3347484"/>
            <a:ext cx="4293442" cy="2411198"/>
          </a:xfrm>
        </p:spPr>
        <p:txBody>
          <a:bodyPr/>
          <a:lstStyle/>
          <a:p>
            <a:pPr marL="0" indent="0">
              <a:buNone/>
            </a:pPr>
            <a:r>
              <a:rPr lang="en-US" sz="2400" b="1" i="1"/>
              <a:t>Working together to assure the safe, secure, and environmentally responsible use of radioactive materials and nuclear facilities.</a:t>
            </a:r>
            <a:endParaRPr lang="ru-RU" sz="2400"/>
          </a:p>
          <a:p>
            <a:endParaRPr lang="en-US"/>
          </a:p>
        </p:txBody>
      </p:sp>
      <p:pic>
        <p:nvPicPr>
          <p:cNvPr id="4" name="Picture 3" descr="Class A Low-Level Waste Trench at Hanford, Washington">
            <a:extLst>
              <a:ext uri="{FF2B5EF4-FFF2-40B4-BE49-F238E27FC236}">
                <a16:creationId xmlns:a16="http://schemas.microsoft.com/office/drawing/2014/main" id="{782D9446-8491-64AC-D414-B7C349912332}"/>
              </a:ext>
            </a:extLst>
          </p:cNvPr>
          <p:cNvPicPr>
            <a:picLocks noChangeAspect="1"/>
          </p:cNvPicPr>
          <p:nvPr/>
        </p:nvPicPr>
        <p:blipFill rotWithShape="1">
          <a:blip r:embed="rId4"/>
          <a:srcRect l="-1608" t="28988" r="1608" b="2938"/>
          <a:stretch/>
        </p:blipFill>
        <p:spPr>
          <a:xfrm>
            <a:off x="5825410" y="2916580"/>
            <a:ext cx="3198837" cy="1739740"/>
          </a:xfrm>
          <a:prstGeom prst="rect">
            <a:avLst/>
          </a:prstGeom>
          <a:effectLst>
            <a:softEdge rad="76200"/>
          </a:effectLst>
        </p:spPr>
      </p:pic>
      <p:sp>
        <p:nvSpPr>
          <p:cNvPr id="7" name="TextBox 6">
            <a:extLst>
              <a:ext uri="{FF2B5EF4-FFF2-40B4-BE49-F238E27FC236}">
                <a16:creationId xmlns:a16="http://schemas.microsoft.com/office/drawing/2014/main" id="{883E256D-37F0-B55B-446B-75384781BD50}"/>
              </a:ext>
            </a:extLst>
          </p:cNvPr>
          <p:cNvSpPr txBox="1"/>
          <p:nvPr/>
        </p:nvSpPr>
        <p:spPr>
          <a:xfrm>
            <a:off x="5863025" y="4642812"/>
            <a:ext cx="3074134" cy="276999"/>
          </a:xfrm>
          <a:prstGeom prst="rect">
            <a:avLst/>
          </a:prstGeom>
          <a:noFill/>
        </p:spPr>
        <p:txBody>
          <a:bodyPr wrap="square" rtlCol="0">
            <a:spAutoFit/>
          </a:bodyPr>
          <a:lstStyle/>
          <a:p>
            <a:pPr algn="ctr"/>
            <a:r>
              <a:rPr lang="en-US" sz="1200"/>
              <a:t>Regulating low-level waste</a:t>
            </a:r>
          </a:p>
        </p:txBody>
      </p:sp>
      <p:sp>
        <p:nvSpPr>
          <p:cNvPr id="10" name="TextBox 9">
            <a:extLst>
              <a:ext uri="{FF2B5EF4-FFF2-40B4-BE49-F238E27FC236}">
                <a16:creationId xmlns:a16="http://schemas.microsoft.com/office/drawing/2014/main" id="{C7BA6118-97EC-16D6-4B3C-35303AE6676B}"/>
              </a:ext>
            </a:extLst>
          </p:cNvPr>
          <p:cNvSpPr txBox="1"/>
          <p:nvPr/>
        </p:nvSpPr>
        <p:spPr>
          <a:xfrm>
            <a:off x="9189576" y="4553083"/>
            <a:ext cx="2572343" cy="646331"/>
          </a:xfrm>
          <a:prstGeom prst="rect">
            <a:avLst/>
          </a:prstGeom>
          <a:noFill/>
        </p:spPr>
        <p:txBody>
          <a:bodyPr wrap="square" rtlCol="0">
            <a:spAutoFit/>
          </a:bodyPr>
          <a:lstStyle/>
          <a:p>
            <a:r>
              <a:rPr lang="en-US" sz="1200"/>
              <a:t>Working the Agreement States to regulate commercial, academic and medical use of materials</a:t>
            </a:r>
          </a:p>
        </p:txBody>
      </p:sp>
      <p:pic>
        <p:nvPicPr>
          <p:cNvPr id="12" name="Picture 11" descr="A picture containing ground, person, outdoor, sky&#10;&#10;Description automatically generated">
            <a:extLst>
              <a:ext uri="{FF2B5EF4-FFF2-40B4-BE49-F238E27FC236}">
                <a16:creationId xmlns:a16="http://schemas.microsoft.com/office/drawing/2014/main" id="{81B62DEC-E4D7-4ABA-F474-9C31EC5D0DAC}"/>
              </a:ext>
            </a:extLst>
          </p:cNvPr>
          <p:cNvPicPr>
            <a:picLocks noChangeAspect="1"/>
          </p:cNvPicPr>
          <p:nvPr/>
        </p:nvPicPr>
        <p:blipFill rotWithShape="1">
          <a:blip r:embed="rId5"/>
          <a:srcRect l="19637" r="17557"/>
          <a:stretch/>
        </p:blipFill>
        <p:spPr>
          <a:xfrm>
            <a:off x="9297751" y="1929839"/>
            <a:ext cx="2205022" cy="2633182"/>
          </a:xfrm>
          <a:prstGeom prst="rect">
            <a:avLst/>
          </a:prstGeom>
          <a:effectLst>
            <a:softEdge rad="63500"/>
          </a:effectLst>
        </p:spPr>
      </p:pic>
      <p:pic>
        <p:nvPicPr>
          <p:cNvPr id="16" name="Picture 15" descr="Text&#10;&#10;Description automatically generated">
            <a:extLst>
              <a:ext uri="{FF2B5EF4-FFF2-40B4-BE49-F238E27FC236}">
                <a16:creationId xmlns:a16="http://schemas.microsoft.com/office/drawing/2014/main" id="{72C45F15-45A9-CA85-98FE-EC70A30E3D46}"/>
              </a:ext>
            </a:extLst>
          </p:cNvPr>
          <p:cNvPicPr>
            <a:picLocks noChangeAspect="1"/>
          </p:cNvPicPr>
          <p:nvPr/>
        </p:nvPicPr>
        <p:blipFill>
          <a:blip r:embed="rId6"/>
          <a:stretch>
            <a:fillRect/>
          </a:stretch>
        </p:blipFill>
        <p:spPr>
          <a:xfrm>
            <a:off x="11949016" y="1942995"/>
            <a:ext cx="2397209" cy="2699817"/>
          </a:xfrm>
          <a:prstGeom prst="rect">
            <a:avLst/>
          </a:prstGeom>
          <a:ln>
            <a:solidFill>
              <a:schemeClr val="accent2"/>
            </a:solidFill>
          </a:ln>
        </p:spPr>
      </p:pic>
      <p:pic>
        <p:nvPicPr>
          <p:cNvPr id="18" name="Picture 17" descr="Diagram, engineering drawing&#10;&#10;Description automatically generated">
            <a:extLst>
              <a:ext uri="{FF2B5EF4-FFF2-40B4-BE49-F238E27FC236}">
                <a16:creationId xmlns:a16="http://schemas.microsoft.com/office/drawing/2014/main" id="{EC66A3F9-A3F4-BED9-7FB6-0DA1BCD26ABA}"/>
              </a:ext>
            </a:extLst>
          </p:cNvPr>
          <p:cNvPicPr>
            <a:picLocks noChangeAspect="1"/>
          </p:cNvPicPr>
          <p:nvPr/>
        </p:nvPicPr>
        <p:blipFill rotWithShape="1">
          <a:blip r:embed="rId7"/>
          <a:srcRect t="4796"/>
          <a:stretch/>
        </p:blipFill>
        <p:spPr>
          <a:xfrm>
            <a:off x="9319113" y="170435"/>
            <a:ext cx="4882009" cy="1616643"/>
          </a:xfrm>
          <a:prstGeom prst="rect">
            <a:avLst/>
          </a:prstGeom>
        </p:spPr>
      </p:pic>
      <p:pic>
        <p:nvPicPr>
          <p:cNvPr id="20" name="Picture 19" descr="Diagram&#10;&#10;Description automatically generated">
            <a:extLst>
              <a:ext uri="{FF2B5EF4-FFF2-40B4-BE49-F238E27FC236}">
                <a16:creationId xmlns:a16="http://schemas.microsoft.com/office/drawing/2014/main" id="{39F9EBF9-BFD6-EF16-B87A-8F5B1F125411}"/>
              </a:ext>
            </a:extLst>
          </p:cNvPr>
          <p:cNvPicPr>
            <a:picLocks noChangeAspect="1"/>
          </p:cNvPicPr>
          <p:nvPr/>
        </p:nvPicPr>
        <p:blipFill>
          <a:blip r:embed="rId8"/>
          <a:stretch>
            <a:fillRect/>
          </a:stretch>
        </p:blipFill>
        <p:spPr>
          <a:xfrm>
            <a:off x="6032337" y="231837"/>
            <a:ext cx="2104355" cy="2509541"/>
          </a:xfrm>
          <a:prstGeom prst="rect">
            <a:avLst/>
          </a:prstGeom>
        </p:spPr>
      </p:pic>
      <p:pic>
        <p:nvPicPr>
          <p:cNvPr id="24" name="Picture 23" descr="A picture containing sky, floor, building&#10;&#10;Description automatically generated">
            <a:extLst>
              <a:ext uri="{FF2B5EF4-FFF2-40B4-BE49-F238E27FC236}">
                <a16:creationId xmlns:a16="http://schemas.microsoft.com/office/drawing/2014/main" id="{65540809-E5DE-4151-CCA5-C35DBE6298B6}"/>
              </a:ext>
            </a:extLst>
          </p:cNvPr>
          <p:cNvPicPr>
            <a:picLocks noChangeAspect="1"/>
          </p:cNvPicPr>
          <p:nvPr/>
        </p:nvPicPr>
        <p:blipFill rotWithShape="1">
          <a:blip r:embed="rId9"/>
          <a:srcRect t="2188" b="22238"/>
          <a:stretch/>
        </p:blipFill>
        <p:spPr>
          <a:xfrm>
            <a:off x="12300857" y="5273560"/>
            <a:ext cx="1899227" cy="2411197"/>
          </a:xfrm>
          <a:prstGeom prst="rect">
            <a:avLst/>
          </a:prstGeom>
          <a:effectLst>
            <a:softEdge rad="63500"/>
          </a:effectLst>
        </p:spPr>
      </p:pic>
      <p:sp>
        <p:nvSpPr>
          <p:cNvPr id="25" name="TextBox 24">
            <a:extLst>
              <a:ext uri="{FF2B5EF4-FFF2-40B4-BE49-F238E27FC236}">
                <a16:creationId xmlns:a16="http://schemas.microsoft.com/office/drawing/2014/main" id="{264193DA-BDBD-50B5-9D83-7AB549031197}"/>
              </a:ext>
            </a:extLst>
          </p:cNvPr>
          <p:cNvSpPr txBox="1"/>
          <p:nvPr/>
        </p:nvSpPr>
        <p:spPr>
          <a:xfrm>
            <a:off x="11841929" y="7684757"/>
            <a:ext cx="2742171" cy="461665"/>
          </a:xfrm>
          <a:prstGeom prst="rect">
            <a:avLst/>
          </a:prstGeom>
          <a:noFill/>
        </p:spPr>
        <p:txBody>
          <a:bodyPr wrap="square" rtlCol="0">
            <a:spAutoFit/>
          </a:bodyPr>
          <a:lstStyle/>
          <a:p>
            <a:r>
              <a:rPr lang="en-US" sz="1200"/>
              <a:t>Regulating high-level waste &amp; spent fuel storage and transportation</a:t>
            </a:r>
          </a:p>
        </p:txBody>
      </p:sp>
      <p:pic>
        <p:nvPicPr>
          <p:cNvPr id="27" name="Picture 26" descr="A group of people in a meeting&#10;&#10;Description automatically generated with medium confidence">
            <a:extLst>
              <a:ext uri="{FF2B5EF4-FFF2-40B4-BE49-F238E27FC236}">
                <a16:creationId xmlns:a16="http://schemas.microsoft.com/office/drawing/2014/main" id="{2EB9604D-86E4-DAB0-0CBD-95FD0B83E7A0}"/>
              </a:ext>
            </a:extLst>
          </p:cNvPr>
          <p:cNvPicPr>
            <a:picLocks noChangeAspect="1"/>
          </p:cNvPicPr>
          <p:nvPr/>
        </p:nvPicPr>
        <p:blipFill>
          <a:blip r:embed="rId10"/>
          <a:stretch>
            <a:fillRect/>
          </a:stretch>
        </p:blipFill>
        <p:spPr>
          <a:xfrm>
            <a:off x="1328056" y="5873531"/>
            <a:ext cx="2379255" cy="1784442"/>
          </a:xfrm>
          <a:prstGeom prst="rect">
            <a:avLst/>
          </a:prstGeom>
          <a:effectLst>
            <a:softEdge rad="101600"/>
          </a:effectLst>
        </p:spPr>
      </p:pic>
      <p:sp>
        <p:nvSpPr>
          <p:cNvPr id="28" name="TextBox 27">
            <a:extLst>
              <a:ext uri="{FF2B5EF4-FFF2-40B4-BE49-F238E27FC236}">
                <a16:creationId xmlns:a16="http://schemas.microsoft.com/office/drawing/2014/main" id="{35B0D960-16B5-1B73-1753-87E3995E1796}"/>
              </a:ext>
            </a:extLst>
          </p:cNvPr>
          <p:cNvSpPr txBox="1"/>
          <p:nvPr/>
        </p:nvSpPr>
        <p:spPr>
          <a:xfrm>
            <a:off x="1260707" y="7635090"/>
            <a:ext cx="2492827" cy="461665"/>
          </a:xfrm>
          <a:prstGeom prst="rect">
            <a:avLst/>
          </a:prstGeom>
          <a:noFill/>
        </p:spPr>
        <p:txBody>
          <a:bodyPr wrap="square" rtlCol="0">
            <a:spAutoFit/>
          </a:bodyPr>
          <a:lstStyle/>
          <a:p>
            <a:pPr algn="ctr"/>
            <a:r>
              <a:rPr lang="en-US" sz="1200"/>
              <a:t>Engaging Tribal nations, States, the public, and other stakeholders</a:t>
            </a:r>
          </a:p>
        </p:txBody>
      </p:sp>
      <p:pic>
        <p:nvPicPr>
          <p:cNvPr id="30" name="Picture 29" descr="Chart, bubble chart&#10;&#10;Description automatically generated with medium confidence">
            <a:extLst>
              <a:ext uri="{FF2B5EF4-FFF2-40B4-BE49-F238E27FC236}">
                <a16:creationId xmlns:a16="http://schemas.microsoft.com/office/drawing/2014/main" id="{BF7F3B64-A9E6-C385-D4C7-CEDCD901B03D}"/>
              </a:ext>
            </a:extLst>
          </p:cNvPr>
          <p:cNvPicPr>
            <a:picLocks noChangeAspect="1"/>
          </p:cNvPicPr>
          <p:nvPr/>
        </p:nvPicPr>
        <p:blipFill>
          <a:blip r:embed="rId11"/>
          <a:stretch>
            <a:fillRect/>
          </a:stretch>
        </p:blipFill>
        <p:spPr>
          <a:xfrm>
            <a:off x="4057759" y="5805464"/>
            <a:ext cx="2379255" cy="1739740"/>
          </a:xfrm>
          <a:prstGeom prst="rect">
            <a:avLst/>
          </a:prstGeom>
        </p:spPr>
      </p:pic>
      <p:sp>
        <p:nvSpPr>
          <p:cNvPr id="31" name="TextBox 30">
            <a:extLst>
              <a:ext uri="{FF2B5EF4-FFF2-40B4-BE49-F238E27FC236}">
                <a16:creationId xmlns:a16="http://schemas.microsoft.com/office/drawing/2014/main" id="{73AC1847-97B6-7F6A-E8CD-217FC4B33017}"/>
              </a:ext>
            </a:extLst>
          </p:cNvPr>
          <p:cNvSpPr txBox="1"/>
          <p:nvPr/>
        </p:nvSpPr>
        <p:spPr>
          <a:xfrm>
            <a:off x="3981775" y="7545204"/>
            <a:ext cx="2492827" cy="461665"/>
          </a:xfrm>
          <a:prstGeom prst="rect">
            <a:avLst/>
          </a:prstGeom>
          <a:noFill/>
        </p:spPr>
        <p:txBody>
          <a:bodyPr wrap="square" rtlCol="0">
            <a:spAutoFit/>
          </a:bodyPr>
          <a:lstStyle/>
          <a:p>
            <a:pPr algn="ctr"/>
            <a:r>
              <a:rPr lang="en-US" sz="1200"/>
              <a:t>Developing regulatory framework for fusion</a:t>
            </a:r>
          </a:p>
        </p:txBody>
      </p:sp>
      <p:sp>
        <p:nvSpPr>
          <p:cNvPr id="32" name="TextBox 31">
            <a:extLst>
              <a:ext uri="{FF2B5EF4-FFF2-40B4-BE49-F238E27FC236}">
                <a16:creationId xmlns:a16="http://schemas.microsoft.com/office/drawing/2014/main" id="{0A301915-270F-2410-E2EA-B70DB04DC3B6}"/>
              </a:ext>
            </a:extLst>
          </p:cNvPr>
          <p:cNvSpPr txBox="1"/>
          <p:nvPr/>
        </p:nvSpPr>
        <p:spPr>
          <a:xfrm>
            <a:off x="10615672" y="5539559"/>
            <a:ext cx="1065085" cy="1938992"/>
          </a:xfrm>
          <a:prstGeom prst="rect">
            <a:avLst/>
          </a:prstGeom>
          <a:noFill/>
        </p:spPr>
        <p:txBody>
          <a:bodyPr wrap="square" rtlCol="0">
            <a:spAutoFit/>
          </a:bodyPr>
          <a:lstStyle/>
          <a:p>
            <a:pPr algn="r"/>
            <a:r>
              <a:rPr lang="en-US" sz="1200"/>
              <a:t>Ensuring Radioactive</a:t>
            </a:r>
            <a:br>
              <a:rPr lang="en-US" sz="1200"/>
            </a:br>
            <a:r>
              <a:rPr lang="en-US" sz="1200"/>
              <a:t>Material Security </a:t>
            </a:r>
            <a:br>
              <a:rPr lang="en-US" sz="1200"/>
            </a:br>
            <a:r>
              <a:rPr lang="en-US" sz="1200"/>
              <a:t>with the Agreement States and the international community</a:t>
            </a:r>
          </a:p>
        </p:txBody>
      </p:sp>
      <p:sp>
        <p:nvSpPr>
          <p:cNvPr id="33" name="TextBox 32">
            <a:extLst>
              <a:ext uri="{FF2B5EF4-FFF2-40B4-BE49-F238E27FC236}">
                <a16:creationId xmlns:a16="http://schemas.microsoft.com/office/drawing/2014/main" id="{E9DE73B2-C6E9-FEBC-F398-F62DBEC7973B}"/>
              </a:ext>
            </a:extLst>
          </p:cNvPr>
          <p:cNvSpPr txBox="1"/>
          <p:nvPr/>
        </p:nvSpPr>
        <p:spPr>
          <a:xfrm>
            <a:off x="7990960" y="342849"/>
            <a:ext cx="1065085" cy="1200329"/>
          </a:xfrm>
          <a:prstGeom prst="rect">
            <a:avLst/>
          </a:prstGeom>
          <a:noFill/>
        </p:spPr>
        <p:txBody>
          <a:bodyPr wrap="square" rtlCol="0">
            <a:spAutoFit/>
          </a:bodyPr>
          <a:lstStyle/>
          <a:p>
            <a:pPr algn="r"/>
            <a:r>
              <a:rPr lang="en-US" sz="1200"/>
              <a:t>Regulating uranium recovery and licensing fuel cycle facilities </a:t>
            </a:r>
          </a:p>
        </p:txBody>
      </p:sp>
      <p:sp>
        <p:nvSpPr>
          <p:cNvPr id="34" name="TextBox 33">
            <a:extLst>
              <a:ext uri="{FF2B5EF4-FFF2-40B4-BE49-F238E27FC236}">
                <a16:creationId xmlns:a16="http://schemas.microsoft.com/office/drawing/2014/main" id="{8C1A69B5-247D-2862-E999-949A81EDB30A}"/>
              </a:ext>
            </a:extLst>
          </p:cNvPr>
          <p:cNvSpPr txBox="1"/>
          <p:nvPr/>
        </p:nvSpPr>
        <p:spPr>
          <a:xfrm>
            <a:off x="11592581" y="4652018"/>
            <a:ext cx="3074134" cy="461665"/>
          </a:xfrm>
          <a:prstGeom prst="rect">
            <a:avLst/>
          </a:prstGeom>
          <a:noFill/>
        </p:spPr>
        <p:txBody>
          <a:bodyPr wrap="square" rtlCol="0">
            <a:spAutoFit/>
          </a:bodyPr>
          <a:lstStyle/>
          <a:p>
            <a:pPr algn="ctr"/>
            <a:r>
              <a:rPr lang="en-US" sz="1200"/>
              <a:t>Regulating increased enrichment, higher burnup, and accident tolerant fuels</a:t>
            </a:r>
          </a:p>
        </p:txBody>
      </p:sp>
    </p:spTree>
    <p:extLst>
      <p:ext uri="{BB962C8B-B14F-4D97-AF65-F5344CB8AC3E}">
        <p14:creationId xmlns:p14="http://schemas.microsoft.com/office/powerpoint/2010/main" val="3169358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DBE0F3-60C4-4D75-B1FC-C0F4D46BCBD6}"/>
              </a:ext>
            </a:extLst>
          </p:cNvPr>
          <p:cNvSpPr>
            <a:spLocks noGrp="1"/>
          </p:cNvSpPr>
          <p:nvPr>
            <p:ph type="sldNum" sz="quarter" idx="12"/>
          </p:nvPr>
        </p:nvSpPr>
        <p:spPr/>
        <p:txBody>
          <a:bodyPr/>
          <a:lstStyle/>
          <a:p>
            <a:fld id="{FE7A4BB3-E848-5A44-82DF-322201952CD8}" type="slidenum">
              <a:rPr lang="en-US" smtClean="0"/>
              <a:pPr/>
              <a:t>3</a:t>
            </a:fld>
            <a:endParaRPr lang="en-US"/>
          </a:p>
        </p:txBody>
      </p:sp>
      <p:sp>
        <p:nvSpPr>
          <p:cNvPr id="6" name="Title 4">
            <a:extLst>
              <a:ext uri="{FF2B5EF4-FFF2-40B4-BE49-F238E27FC236}">
                <a16:creationId xmlns:a16="http://schemas.microsoft.com/office/drawing/2014/main" id="{18EBDEB7-2735-4FBE-687A-7E533430B37E}"/>
              </a:ext>
            </a:extLst>
          </p:cNvPr>
          <p:cNvSpPr>
            <a:spLocks noGrp="1"/>
          </p:cNvSpPr>
          <p:nvPr>
            <p:ph type="title"/>
          </p:nvPr>
        </p:nvSpPr>
        <p:spPr>
          <a:xfrm>
            <a:off x="1445741" y="679621"/>
            <a:ext cx="5717060" cy="362795"/>
          </a:xfrm>
        </p:spPr>
        <p:txBody>
          <a:bodyPr/>
          <a:lstStyle/>
          <a:p>
            <a:pPr algn="ctr"/>
            <a:r>
              <a:rPr lang="en-US" sz="3600" dirty="0"/>
              <a:t>How the NRC Regulates</a:t>
            </a:r>
            <a:endParaRPr lang="en-US" dirty="0"/>
          </a:p>
        </p:txBody>
      </p:sp>
      <p:sp>
        <p:nvSpPr>
          <p:cNvPr id="20" name="AutoShape 8" descr="a person smiling for the camera">
            <a:extLst>
              <a:ext uri="{FF2B5EF4-FFF2-40B4-BE49-F238E27FC236}">
                <a16:creationId xmlns:a16="http://schemas.microsoft.com/office/drawing/2014/main" id="{48F5BAFE-28CE-0E06-2151-1AA6A1053179}"/>
              </a:ext>
            </a:extLst>
          </p:cNvPr>
          <p:cNvSpPr>
            <a:spLocks noChangeAspect="1" noChangeArrowheads="1"/>
          </p:cNvSpPr>
          <p:nvPr/>
        </p:nvSpPr>
        <p:spPr bwMode="auto">
          <a:xfrm>
            <a:off x="7162800" y="396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utoShape 10" descr="a person smiling for the camera">
            <a:extLst>
              <a:ext uri="{FF2B5EF4-FFF2-40B4-BE49-F238E27FC236}">
                <a16:creationId xmlns:a16="http://schemas.microsoft.com/office/drawing/2014/main" id="{EF4342B3-E5C2-1F9B-5813-3B2FEC365DAA}"/>
              </a:ext>
            </a:extLst>
          </p:cNvPr>
          <p:cNvSpPr>
            <a:spLocks noChangeAspect="1" noChangeArrowheads="1"/>
          </p:cNvSpPr>
          <p:nvPr/>
        </p:nvSpPr>
        <p:spPr bwMode="auto">
          <a:xfrm>
            <a:off x="7315200" y="411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14" descr="a person smiling for the camera">
            <a:extLst>
              <a:ext uri="{FF2B5EF4-FFF2-40B4-BE49-F238E27FC236}">
                <a16:creationId xmlns:a16="http://schemas.microsoft.com/office/drawing/2014/main" id="{CD61A037-CEF7-F7F1-472E-C786B6149A93}"/>
              </a:ext>
            </a:extLst>
          </p:cNvPr>
          <p:cNvSpPr>
            <a:spLocks noChangeAspect="1" noChangeArrowheads="1"/>
          </p:cNvSpPr>
          <p:nvPr/>
        </p:nvSpPr>
        <p:spPr bwMode="auto">
          <a:xfrm>
            <a:off x="7467600" y="4267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AutoShape 24">
            <a:extLst>
              <a:ext uri="{FF2B5EF4-FFF2-40B4-BE49-F238E27FC236}">
                <a16:creationId xmlns:a16="http://schemas.microsoft.com/office/drawing/2014/main" id="{E0820183-4428-5C28-B8DC-F14827475638}"/>
              </a:ext>
            </a:extLst>
          </p:cNvPr>
          <p:cNvSpPr>
            <a:spLocks noChangeAspect="1" noChangeArrowheads="1"/>
          </p:cNvSpPr>
          <p:nvPr/>
        </p:nvSpPr>
        <p:spPr bwMode="auto">
          <a:xfrm>
            <a:off x="7620000" y="4419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AutoShape 26" descr="a woman who is smiling and looking at the camera">
            <a:extLst>
              <a:ext uri="{FF2B5EF4-FFF2-40B4-BE49-F238E27FC236}">
                <a16:creationId xmlns:a16="http://schemas.microsoft.com/office/drawing/2014/main" id="{A4DB2107-F12F-ED25-7840-8CE2184EAA79}"/>
              </a:ext>
            </a:extLst>
          </p:cNvPr>
          <p:cNvSpPr>
            <a:spLocks noChangeAspect="1" noChangeArrowheads="1"/>
          </p:cNvSpPr>
          <p:nvPr/>
        </p:nvSpPr>
        <p:spPr bwMode="auto">
          <a:xfrm>
            <a:off x="7772400" y="4572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76AC08A8-4845-53DF-9B18-2A6C8C532E5A}"/>
              </a:ext>
            </a:extLst>
          </p:cNvPr>
          <p:cNvPicPr>
            <a:picLocks noChangeAspect="1"/>
          </p:cNvPicPr>
          <p:nvPr/>
        </p:nvPicPr>
        <p:blipFill>
          <a:blip r:embed="rId2"/>
          <a:stretch>
            <a:fillRect/>
          </a:stretch>
        </p:blipFill>
        <p:spPr>
          <a:xfrm>
            <a:off x="3002691" y="1374186"/>
            <a:ext cx="9520278" cy="6855414"/>
          </a:xfrm>
          <a:prstGeom prst="rect">
            <a:avLst/>
          </a:prstGeom>
        </p:spPr>
      </p:pic>
    </p:spTree>
    <p:extLst>
      <p:ext uri="{BB962C8B-B14F-4D97-AF65-F5344CB8AC3E}">
        <p14:creationId xmlns:p14="http://schemas.microsoft.com/office/powerpoint/2010/main" val="243536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DCD709-9E76-4AB3-B3C0-50C5E8E23F42}"/>
              </a:ext>
            </a:extLst>
          </p:cNvPr>
          <p:cNvSpPr>
            <a:spLocks noGrp="1"/>
          </p:cNvSpPr>
          <p:nvPr>
            <p:ph type="sldNum" sz="quarter" idx="12"/>
          </p:nvPr>
        </p:nvSpPr>
        <p:spPr/>
        <p:txBody>
          <a:bodyPr/>
          <a:lstStyle/>
          <a:p>
            <a:fld id="{FE7A4BB3-E848-5A44-82DF-322201952CD8}" type="slidenum">
              <a:rPr lang="en-US" smtClean="0"/>
              <a:pPr/>
              <a:t>4</a:t>
            </a:fld>
            <a:endParaRPr lang="en-US"/>
          </a:p>
        </p:txBody>
      </p:sp>
      <p:pic>
        <p:nvPicPr>
          <p:cNvPr id="3" name="Picture 2">
            <a:extLst>
              <a:ext uri="{FF2B5EF4-FFF2-40B4-BE49-F238E27FC236}">
                <a16:creationId xmlns:a16="http://schemas.microsoft.com/office/drawing/2014/main" id="{C9CA0D10-2DC9-28CA-7B6D-2A3DD00C1F04}"/>
              </a:ext>
            </a:extLst>
          </p:cNvPr>
          <p:cNvPicPr>
            <a:picLocks noChangeAspect="1"/>
          </p:cNvPicPr>
          <p:nvPr/>
        </p:nvPicPr>
        <p:blipFill>
          <a:blip r:embed="rId2"/>
          <a:stretch>
            <a:fillRect/>
          </a:stretch>
        </p:blipFill>
        <p:spPr>
          <a:xfrm>
            <a:off x="1058277" y="1692501"/>
            <a:ext cx="8060323" cy="5767608"/>
          </a:xfrm>
          <a:prstGeom prst="rect">
            <a:avLst/>
          </a:prstGeom>
        </p:spPr>
      </p:pic>
      <p:sp>
        <p:nvSpPr>
          <p:cNvPr id="5" name="TextBox 4">
            <a:extLst>
              <a:ext uri="{FF2B5EF4-FFF2-40B4-BE49-F238E27FC236}">
                <a16:creationId xmlns:a16="http://schemas.microsoft.com/office/drawing/2014/main" id="{5913C0D3-558F-BC74-BAAC-2057AB6025D3}"/>
              </a:ext>
            </a:extLst>
          </p:cNvPr>
          <p:cNvSpPr txBox="1"/>
          <p:nvPr/>
        </p:nvSpPr>
        <p:spPr>
          <a:xfrm>
            <a:off x="1981200" y="282934"/>
            <a:ext cx="11760200" cy="1200329"/>
          </a:xfrm>
          <a:prstGeom prst="rect">
            <a:avLst/>
          </a:prstGeom>
          <a:noFill/>
        </p:spPr>
        <p:txBody>
          <a:bodyPr wrap="square">
            <a:spAutoFit/>
          </a:bodyPr>
          <a:lstStyle/>
          <a:p>
            <a:pPr algn="ctr"/>
            <a:r>
              <a:rPr lang="en-US" sz="3600" b="1">
                <a:solidFill>
                  <a:srgbClr val="493064"/>
                </a:solidFill>
                <a:latin typeface="Arial" panose="020B0604020202020204" pitchFamily="34" charset="0"/>
                <a:cs typeface="Arial" panose="020B0604020202020204" pitchFamily="34" charset="0"/>
              </a:rPr>
              <a:t>NMSS regulates the “front end” of the nuclear fuel cycle</a:t>
            </a:r>
          </a:p>
        </p:txBody>
      </p:sp>
      <p:sp>
        <p:nvSpPr>
          <p:cNvPr id="7" name="TextBox 6">
            <a:extLst>
              <a:ext uri="{FF2B5EF4-FFF2-40B4-BE49-F238E27FC236}">
                <a16:creationId xmlns:a16="http://schemas.microsoft.com/office/drawing/2014/main" id="{766F9BF2-D46A-8CDC-3EC5-845EF6EC734D}"/>
              </a:ext>
            </a:extLst>
          </p:cNvPr>
          <p:cNvSpPr txBox="1"/>
          <p:nvPr/>
        </p:nvSpPr>
        <p:spPr>
          <a:xfrm>
            <a:off x="9118600" y="1397000"/>
            <a:ext cx="5143500" cy="1323439"/>
          </a:xfrm>
          <a:prstGeom prst="rect">
            <a:avLst/>
          </a:prstGeom>
          <a:noFill/>
        </p:spPr>
        <p:txBody>
          <a:bodyPr wrap="square">
            <a:spAutoFit/>
          </a:bodyPr>
          <a:lstStyle/>
          <a:p>
            <a:r>
              <a:rPr lang="en-US" sz="2000" b="1">
                <a:latin typeface="Arial" panose="020B0604020202020204" pitchFamily="34" charset="0"/>
                <a:cs typeface="Arial" panose="020B0604020202020204" pitchFamily="34" charset="0"/>
              </a:rPr>
              <a:t>Three uranium recovery sites located in NE, NM, and SD</a:t>
            </a:r>
          </a:p>
          <a:p>
            <a:endParaRPr lang="en-US" sz="2000" b="1">
              <a:latin typeface="Arial" panose="020B0604020202020204" pitchFamily="34" charset="0"/>
              <a:cs typeface="Arial" panose="020B0604020202020204" pitchFamily="34" charset="0"/>
            </a:endParaRPr>
          </a:p>
          <a:p>
            <a:r>
              <a:rPr lang="en-US" sz="2000" b="1">
                <a:latin typeface="Arial" panose="020B0604020202020204" pitchFamily="34" charset="0"/>
                <a:cs typeface="Arial" panose="020B0604020202020204" pitchFamily="34" charset="0"/>
              </a:rPr>
              <a:t>Fuel cycle facilities</a:t>
            </a:r>
          </a:p>
        </p:txBody>
      </p:sp>
      <p:sp>
        <p:nvSpPr>
          <p:cNvPr id="9" name="TextBox 8">
            <a:extLst>
              <a:ext uri="{FF2B5EF4-FFF2-40B4-BE49-F238E27FC236}">
                <a16:creationId xmlns:a16="http://schemas.microsoft.com/office/drawing/2014/main" id="{438D2229-A3B7-0945-1AC5-29C02F7C5D47}"/>
              </a:ext>
            </a:extLst>
          </p:cNvPr>
          <p:cNvSpPr txBox="1"/>
          <p:nvPr/>
        </p:nvSpPr>
        <p:spPr>
          <a:xfrm>
            <a:off x="8559799" y="2589684"/>
            <a:ext cx="5887720" cy="3785652"/>
          </a:xfrm>
          <a:prstGeom prst="rect">
            <a:avLst/>
          </a:prstGeom>
          <a:noFill/>
        </p:spPr>
        <p:txBody>
          <a:bodyPr wrap="square">
            <a:spAutoFit/>
          </a:bodyPr>
          <a:lstStyle/>
          <a:p>
            <a:pPr marL="1440180" lvl="2" indent="-342900">
              <a:buFont typeface="Arial" panose="020B0604020202020204" pitchFamily="34" charset="0"/>
              <a:buChar char="•"/>
            </a:pPr>
            <a:r>
              <a:rPr lang="en-US" sz="2000" b="1">
                <a:latin typeface="Arial" panose="020B0604020202020204" pitchFamily="34" charset="0"/>
                <a:cs typeface="Arial" panose="020B0604020202020204" pitchFamily="34" charset="0"/>
              </a:rPr>
              <a:t>One uranium hexafluoride conversion facility (“ready-idle” status)</a:t>
            </a:r>
          </a:p>
          <a:p>
            <a:pPr marL="1440180" lvl="2" indent="-342900">
              <a:buFont typeface="Arial" panose="020B0604020202020204" pitchFamily="34" charset="0"/>
              <a:buChar char="•"/>
            </a:pPr>
            <a:r>
              <a:rPr lang="en-US" sz="2000" b="1">
                <a:latin typeface="Arial" panose="020B0604020202020204" pitchFamily="34" charset="0"/>
                <a:cs typeface="Arial" panose="020B0604020202020204" pitchFamily="34" charset="0"/>
              </a:rPr>
              <a:t>Six uranium fuel fabrication facilities</a:t>
            </a:r>
          </a:p>
          <a:p>
            <a:pPr marL="1440180" lvl="2" indent="-342900">
              <a:buFont typeface="Arial" panose="020B0604020202020204" pitchFamily="34" charset="0"/>
              <a:buChar char="•"/>
            </a:pPr>
            <a:r>
              <a:rPr lang="en-US" sz="2000" b="1">
                <a:latin typeface="Arial" panose="020B0604020202020204" pitchFamily="34" charset="0"/>
                <a:cs typeface="Arial" panose="020B0604020202020204" pitchFamily="34" charset="0"/>
              </a:rPr>
              <a:t>Two gas centrifuge uranium enrichment facilities (one operating and one construction pending)</a:t>
            </a:r>
          </a:p>
          <a:p>
            <a:pPr marL="1440180" lvl="2" indent="-342900">
              <a:buFont typeface="Arial" panose="020B0604020202020204" pitchFamily="34" charset="0"/>
              <a:buChar char="•"/>
            </a:pPr>
            <a:r>
              <a:rPr lang="en-US" sz="2000" b="1">
                <a:latin typeface="Arial" panose="020B0604020202020204" pitchFamily="34" charset="0"/>
                <a:cs typeface="Arial" panose="020B0604020202020204" pitchFamily="34" charset="0"/>
              </a:rPr>
              <a:t>One depleted uranium deconversion facility (construction decision pending)</a:t>
            </a:r>
          </a:p>
        </p:txBody>
      </p:sp>
    </p:spTree>
    <p:extLst>
      <p:ext uri="{BB962C8B-B14F-4D97-AF65-F5344CB8AC3E}">
        <p14:creationId xmlns:p14="http://schemas.microsoft.com/office/powerpoint/2010/main" val="8206144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EF69315E-42BB-4002-8CFC-E2335F1A5BB5}"/>
              </a:ext>
            </a:extLst>
          </p:cNvPr>
          <p:cNvSpPr>
            <a:spLocks noGrp="1"/>
          </p:cNvSpPr>
          <p:nvPr>
            <p:ph type="sldNum" sz="quarter" idx="12"/>
          </p:nvPr>
        </p:nvSpPr>
        <p:spPr/>
        <p:txBody>
          <a:bodyPr/>
          <a:lstStyle/>
          <a:p>
            <a:fld id="{FE7A4BB3-E848-5A44-82DF-322201952CD8}" type="slidenum">
              <a:rPr lang="en-US" smtClean="0"/>
              <a:pPr/>
              <a:t>5</a:t>
            </a:fld>
            <a:endParaRPr lang="en-US"/>
          </a:p>
        </p:txBody>
      </p:sp>
      <p:sp>
        <p:nvSpPr>
          <p:cNvPr id="16" name="Content Placeholder 15">
            <a:extLst>
              <a:ext uri="{FF2B5EF4-FFF2-40B4-BE49-F238E27FC236}">
                <a16:creationId xmlns:a16="http://schemas.microsoft.com/office/drawing/2014/main" id="{ED4171FB-0606-4F1D-B9AB-22F1AB7D73F8}"/>
              </a:ext>
            </a:extLst>
          </p:cNvPr>
          <p:cNvSpPr>
            <a:spLocks noGrp="1"/>
          </p:cNvSpPr>
          <p:nvPr>
            <p:ph sz="quarter" idx="20"/>
          </p:nvPr>
        </p:nvSpPr>
        <p:spPr>
          <a:xfrm>
            <a:off x="1173712" y="5611995"/>
            <a:ext cx="12842542" cy="2330999"/>
          </a:xfrm>
        </p:spPr>
        <p:txBody>
          <a:bodyPr/>
          <a:lstStyle/>
          <a:p>
            <a:r>
              <a:rPr lang="en-US" sz="1900" dirty="0"/>
              <a:t>More than 3 million packages of radioactive material shipped each year</a:t>
            </a:r>
          </a:p>
          <a:p>
            <a:r>
              <a:rPr lang="en-US" sz="1900" dirty="0"/>
              <a:t>Harmonization of Transportation Safety Requirements with International Atomic Energy Agency (IAEA) Standards rulemaking</a:t>
            </a:r>
          </a:p>
          <a:p>
            <a:pPr marL="274320" lvl="1">
              <a:spcBef>
                <a:spcPts val="1200"/>
              </a:spcBef>
              <a:buClr>
                <a:srgbClr val="493064"/>
              </a:buClr>
              <a:buFont typeface="Arial" panose="020B0604020202020204" pitchFamily="34" charset="0"/>
              <a:buChar char="•"/>
            </a:pPr>
            <a:r>
              <a:rPr lang="en-US" sz="1900" dirty="0"/>
              <a:t>The NRC, in consultation with the U.S. Department of Transportation, is proposing to amend its regulations for the packaging and transportation of radioactive material to make them compatible with those of the IAEA. </a:t>
            </a:r>
          </a:p>
          <a:p>
            <a:pPr marL="274320" lvl="1">
              <a:spcBef>
                <a:spcPts val="1200"/>
              </a:spcBef>
              <a:buClr>
                <a:srgbClr val="493064"/>
              </a:buClr>
              <a:buFont typeface="Arial" panose="020B0604020202020204" pitchFamily="34" charset="0"/>
              <a:buChar char="•"/>
            </a:pPr>
            <a:r>
              <a:rPr lang="en-US" sz="1900" dirty="0"/>
              <a:t>These changes are necessary to maintain a consistent regulatory framework for the packaging and transportation of radioactive material. </a:t>
            </a:r>
          </a:p>
          <a:p>
            <a:endParaRPr lang="en-US" sz="1900" dirty="0"/>
          </a:p>
          <a:p>
            <a:endParaRPr lang="en-US" sz="1900" dirty="0"/>
          </a:p>
        </p:txBody>
      </p:sp>
      <p:sp>
        <p:nvSpPr>
          <p:cNvPr id="15" name="Title 14">
            <a:extLst>
              <a:ext uri="{FF2B5EF4-FFF2-40B4-BE49-F238E27FC236}">
                <a16:creationId xmlns:a16="http://schemas.microsoft.com/office/drawing/2014/main" id="{E9048755-178C-4A91-8968-B4DAF138E051}"/>
              </a:ext>
            </a:extLst>
          </p:cNvPr>
          <p:cNvSpPr>
            <a:spLocks noGrp="1"/>
          </p:cNvSpPr>
          <p:nvPr>
            <p:ph type="title"/>
          </p:nvPr>
        </p:nvSpPr>
        <p:spPr>
          <a:xfrm>
            <a:off x="6771502" y="0"/>
            <a:ext cx="7685902" cy="1569309"/>
          </a:xfrm>
          <a:prstGeom prst="rect">
            <a:avLst/>
          </a:prstGeom>
        </p:spPr>
        <p:txBody>
          <a:bodyPr/>
          <a:lstStyle/>
          <a:p>
            <a:r>
              <a:rPr lang="en-US" sz="2800"/>
              <a:t>NMSS assures safe transportation of radioactive materials and storage of spent fuel.</a:t>
            </a:r>
          </a:p>
        </p:txBody>
      </p:sp>
      <p:pic>
        <p:nvPicPr>
          <p:cNvPr id="1026" name="Picture 2">
            <a:extLst>
              <a:ext uri="{FF2B5EF4-FFF2-40B4-BE49-F238E27FC236}">
                <a16:creationId xmlns:a16="http://schemas.microsoft.com/office/drawing/2014/main" id="{CCAABB46-7BC5-2481-EF49-DE04455234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324" y="1963238"/>
            <a:ext cx="6442892" cy="32725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D3BCA1D2-662F-1290-C43D-A8E6D62F7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2089" y="1963238"/>
            <a:ext cx="4064987" cy="331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7767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F700DC40-E1E9-419D-AD8E-C677CE964B5C}"/>
              </a:ext>
            </a:extLst>
          </p:cNvPr>
          <p:cNvSpPr>
            <a:spLocks noGrp="1"/>
          </p:cNvSpPr>
          <p:nvPr>
            <p:ph type="sldNum" sz="quarter" idx="12"/>
          </p:nvPr>
        </p:nvSpPr>
        <p:spPr/>
        <p:txBody>
          <a:bodyPr/>
          <a:lstStyle/>
          <a:p>
            <a:fld id="{FE7A4BB3-E848-5A44-82DF-322201952CD8}" type="slidenum">
              <a:rPr lang="en-US" smtClean="0"/>
              <a:pPr/>
              <a:t>6</a:t>
            </a:fld>
            <a:endParaRPr lang="en-US"/>
          </a:p>
        </p:txBody>
      </p:sp>
      <p:sp>
        <p:nvSpPr>
          <p:cNvPr id="21" name="Text Placeholder 20">
            <a:extLst>
              <a:ext uri="{FF2B5EF4-FFF2-40B4-BE49-F238E27FC236}">
                <a16:creationId xmlns:a16="http://schemas.microsoft.com/office/drawing/2014/main" id="{BE63D67F-D52F-5D50-F8F6-1171A6C9AD1C}"/>
              </a:ext>
            </a:extLst>
          </p:cNvPr>
          <p:cNvSpPr>
            <a:spLocks noGrp="1"/>
          </p:cNvSpPr>
          <p:nvPr>
            <p:ph sz="quarter" idx="20"/>
          </p:nvPr>
        </p:nvSpPr>
        <p:spPr>
          <a:xfrm>
            <a:off x="1067827" y="6504082"/>
            <a:ext cx="13043957" cy="1487917"/>
          </a:xfrm>
        </p:spPr>
        <p:txBody>
          <a:bodyPr/>
          <a:lstStyle/>
          <a:p>
            <a:r>
              <a:rPr lang="en-US" sz="2000" b="1" dirty="0"/>
              <a:t>85 licenses for independent spent fuel storage installations in 37 states including two consolidated interim storage facilities (CISFs).</a:t>
            </a:r>
          </a:p>
          <a:p>
            <a:r>
              <a:rPr lang="en-US" sz="2000" b="1" dirty="0"/>
              <a:t>The ISP/WCS facility CISF, located in Andrews County, Texas was licensed on 9/13/2021.  </a:t>
            </a:r>
          </a:p>
          <a:p>
            <a:r>
              <a:rPr lang="en-US" sz="2000" b="1" dirty="0"/>
              <a:t>The Holtec HI-STORE facility CISF, to be located in Lea County, New Mexico was licensed on 5/9/2023.</a:t>
            </a:r>
            <a:endParaRPr lang="en-US" dirty="0"/>
          </a:p>
        </p:txBody>
      </p:sp>
      <p:sp>
        <p:nvSpPr>
          <p:cNvPr id="15" name="Title 14">
            <a:extLst>
              <a:ext uri="{FF2B5EF4-FFF2-40B4-BE49-F238E27FC236}">
                <a16:creationId xmlns:a16="http://schemas.microsoft.com/office/drawing/2014/main" id="{5920ACB0-3A01-4696-9B74-083B19D6DDE1}"/>
              </a:ext>
            </a:extLst>
          </p:cNvPr>
          <p:cNvSpPr>
            <a:spLocks noGrp="1"/>
          </p:cNvSpPr>
          <p:nvPr>
            <p:ph type="title"/>
          </p:nvPr>
        </p:nvSpPr>
        <p:spPr>
          <a:xfrm>
            <a:off x="6832600" y="315073"/>
            <a:ext cx="7161696" cy="1282700"/>
          </a:xfrm>
          <a:prstGeom prst="rect">
            <a:avLst/>
          </a:prstGeom>
        </p:spPr>
        <p:txBody>
          <a:bodyPr/>
          <a:lstStyle/>
          <a:p>
            <a:r>
              <a:rPr lang="en-US" sz="2800" dirty="0"/>
              <a:t>NMSS approves cask designs and leads licensing of on-site dry fuel storage (“back end” of the fuel cycle).</a:t>
            </a:r>
          </a:p>
        </p:txBody>
      </p:sp>
      <p:pic>
        <p:nvPicPr>
          <p:cNvPr id="2" name="Picture 1">
            <a:extLst>
              <a:ext uri="{FF2B5EF4-FFF2-40B4-BE49-F238E27FC236}">
                <a16:creationId xmlns:a16="http://schemas.microsoft.com/office/drawing/2014/main" id="{6DC36669-801F-70D6-BFF8-15D271E4EE37}"/>
              </a:ext>
            </a:extLst>
          </p:cNvPr>
          <p:cNvPicPr>
            <a:picLocks noChangeAspect="1"/>
          </p:cNvPicPr>
          <p:nvPr/>
        </p:nvPicPr>
        <p:blipFill>
          <a:blip r:embed="rId2"/>
          <a:stretch>
            <a:fillRect/>
          </a:stretch>
        </p:blipFill>
        <p:spPr>
          <a:xfrm>
            <a:off x="9246929" y="1835374"/>
            <a:ext cx="4303618" cy="4509042"/>
          </a:xfrm>
          <a:prstGeom prst="rect">
            <a:avLst/>
          </a:prstGeom>
        </p:spPr>
      </p:pic>
      <p:pic>
        <p:nvPicPr>
          <p:cNvPr id="4" name="Picture 3">
            <a:extLst>
              <a:ext uri="{FF2B5EF4-FFF2-40B4-BE49-F238E27FC236}">
                <a16:creationId xmlns:a16="http://schemas.microsoft.com/office/drawing/2014/main" id="{7891F0CE-BA38-B2DB-C01A-416CAE156C75}"/>
              </a:ext>
            </a:extLst>
          </p:cNvPr>
          <p:cNvPicPr>
            <a:picLocks noChangeAspect="1"/>
          </p:cNvPicPr>
          <p:nvPr/>
        </p:nvPicPr>
        <p:blipFill>
          <a:blip r:embed="rId3"/>
          <a:stretch>
            <a:fillRect/>
          </a:stretch>
        </p:blipFill>
        <p:spPr>
          <a:xfrm>
            <a:off x="1320106" y="1835375"/>
            <a:ext cx="7537845" cy="4473606"/>
          </a:xfrm>
          <a:prstGeom prst="rect">
            <a:avLst/>
          </a:prstGeom>
        </p:spPr>
      </p:pic>
      <p:sp>
        <p:nvSpPr>
          <p:cNvPr id="6" name="TextBox 5">
            <a:extLst>
              <a:ext uri="{FF2B5EF4-FFF2-40B4-BE49-F238E27FC236}">
                <a16:creationId xmlns:a16="http://schemas.microsoft.com/office/drawing/2014/main" id="{E7AA8166-1E5F-AABC-EF84-1104845785AE}"/>
              </a:ext>
            </a:extLst>
          </p:cNvPr>
          <p:cNvSpPr txBox="1"/>
          <p:nvPr/>
        </p:nvSpPr>
        <p:spPr>
          <a:xfrm>
            <a:off x="1368077" y="5618692"/>
            <a:ext cx="7489874" cy="707886"/>
          </a:xfrm>
          <a:prstGeom prst="rect">
            <a:avLst/>
          </a:prstGeom>
          <a:noFill/>
        </p:spPr>
        <p:txBody>
          <a:bodyPr wrap="square">
            <a:spAutoFit/>
          </a:bodyPr>
          <a:lstStyle/>
          <a:p>
            <a:pPr algn="ctr"/>
            <a:r>
              <a:rPr lang="en-US" sz="2000" b="1" dirty="0">
                <a:solidFill>
                  <a:schemeClr val="bg1"/>
                </a:solidFill>
              </a:rPr>
              <a:t>Loaded vertical HI-STORM 100 casks are storing </a:t>
            </a:r>
          </a:p>
          <a:p>
            <a:pPr algn="ctr"/>
            <a:r>
              <a:rPr lang="en-US" sz="2000" b="1" dirty="0">
                <a:solidFill>
                  <a:schemeClr val="bg1"/>
                </a:solidFill>
              </a:rPr>
              <a:t>spent fuel at the Diablo Canyon Power Plant</a:t>
            </a:r>
          </a:p>
        </p:txBody>
      </p:sp>
    </p:spTree>
    <p:extLst>
      <p:ext uri="{BB962C8B-B14F-4D97-AF65-F5344CB8AC3E}">
        <p14:creationId xmlns:p14="http://schemas.microsoft.com/office/powerpoint/2010/main" val="20739854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DCD709-9E76-4AB3-B3C0-50C5E8E23F42}"/>
              </a:ext>
            </a:extLst>
          </p:cNvPr>
          <p:cNvSpPr>
            <a:spLocks noGrp="1"/>
          </p:cNvSpPr>
          <p:nvPr>
            <p:ph type="sldNum" sz="quarter" idx="12"/>
          </p:nvPr>
        </p:nvSpPr>
        <p:spPr/>
        <p:txBody>
          <a:bodyPr/>
          <a:lstStyle/>
          <a:p>
            <a:fld id="{FE7A4BB3-E848-5A44-82DF-322201952CD8}" type="slidenum">
              <a:rPr lang="en-US" smtClean="0"/>
              <a:pPr/>
              <a:t>7</a:t>
            </a:fld>
            <a:endParaRPr lang="en-US"/>
          </a:p>
        </p:txBody>
      </p:sp>
      <p:sp>
        <p:nvSpPr>
          <p:cNvPr id="5" name="TextBox 4">
            <a:extLst>
              <a:ext uri="{FF2B5EF4-FFF2-40B4-BE49-F238E27FC236}">
                <a16:creationId xmlns:a16="http://schemas.microsoft.com/office/drawing/2014/main" id="{5913C0D3-558F-BC74-BAAC-2057AB6025D3}"/>
              </a:ext>
            </a:extLst>
          </p:cNvPr>
          <p:cNvSpPr txBox="1"/>
          <p:nvPr/>
        </p:nvSpPr>
        <p:spPr>
          <a:xfrm>
            <a:off x="469900" y="0"/>
            <a:ext cx="13524396" cy="1200329"/>
          </a:xfrm>
          <a:prstGeom prst="rect">
            <a:avLst/>
          </a:prstGeom>
          <a:noFill/>
        </p:spPr>
        <p:txBody>
          <a:bodyPr wrap="square">
            <a:spAutoFit/>
          </a:bodyPr>
          <a:lstStyle/>
          <a:p>
            <a:pPr algn="ctr"/>
            <a:r>
              <a:rPr lang="en-US" sz="3600" b="1">
                <a:solidFill>
                  <a:srgbClr val="493064"/>
                </a:solidFill>
                <a:latin typeface="Arial" panose="020B0604020202020204" pitchFamily="34" charset="0"/>
                <a:cs typeface="Arial" panose="020B0604020202020204" pitchFamily="34" charset="0"/>
              </a:rPr>
              <a:t>NMSS leads the reactor and materials facility decommissioning program</a:t>
            </a:r>
          </a:p>
        </p:txBody>
      </p:sp>
      <p:sp>
        <p:nvSpPr>
          <p:cNvPr id="7" name="TextBox 6">
            <a:extLst>
              <a:ext uri="{FF2B5EF4-FFF2-40B4-BE49-F238E27FC236}">
                <a16:creationId xmlns:a16="http://schemas.microsoft.com/office/drawing/2014/main" id="{766F9BF2-D46A-8CDC-3EC5-845EF6EC734D}"/>
              </a:ext>
            </a:extLst>
          </p:cNvPr>
          <p:cNvSpPr txBox="1"/>
          <p:nvPr/>
        </p:nvSpPr>
        <p:spPr>
          <a:xfrm>
            <a:off x="1041399" y="1323439"/>
            <a:ext cx="4745251" cy="5940088"/>
          </a:xfrm>
          <a:prstGeom prst="rect">
            <a:avLst/>
          </a:prstGeom>
          <a:noFill/>
        </p:spPr>
        <p:txBody>
          <a:bodyPr wrap="square">
            <a:spAutoFit/>
          </a:bodyPr>
          <a:lstStyle/>
          <a:p>
            <a:r>
              <a:rPr lang="en-US" sz="2000" b="1" dirty="0">
                <a:latin typeface="Arial" panose="020B0604020202020204" pitchFamily="34" charset="0"/>
                <a:cs typeface="Arial" panose="020B0604020202020204" pitchFamily="34" charset="0"/>
              </a:rPr>
              <a:t>Verify licensees’ financial ability to decommission</a:t>
            </a:r>
            <a:br>
              <a:rPr lang="en-US" sz="2000" b="1" dirty="0">
                <a:latin typeface="Arial" panose="020B0604020202020204" pitchFamily="34" charset="0"/>
                <a:cs typeface="Arial" panose="020B0604020202020204" pitchFamily="34" charset="0"/>
              </a:rPr>
            </a:br>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Oversee decontamination and decommissioning</a:t>
            </a:r>
            <a:br>
              <a:rPr lang="en-US" sz="2000" b="1" dirty="0">
                <a:latin typeface="Arial" panose="020B0604020202020204" pitchFamily="34" charset="0"/>
                <a:cs typeface="Arial" panose="020B0604020202020204" pitchFamily="34" charset="0"/>
              </a:rPr>
            </a:br>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Terminate approximately 100 licenses per year</a:t>
            </a:r>
          </a:p>
          <a:p>
            <a:pPr lvl="1"/>
            <a:endParaRPr lang="en-US" sz="2000" b="1" dirty="0">
              <a:latin typeface="Arial" panose="020B0604020202020204" pitchFamily="34" charset="0"/>
              <a:cs typeface="Arial" panose="020B0604020202020204" pitchFamily="34" charset="0"/>
            </a:endParaRPr>
          </a:p>
          <a:p>
            <a:pPr marL="834390" lvl="1"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11 power reactors have terminated their licenses after meeting the NRC’s criteria for unrestricted release. ​</a:t>
            </a:r>
          </a:p>
          <a:p>
            <a:pPr lvl="1"/>
            <a:endParaRPr lang="en-US" sz="2000" b="1" dirty="0">
              <a:latin typeface="Arial" panose="020B0604020202020204" pitchFamily="34" charset="0"/>
              <a:cs typeface="Arial" panose="020B0604020202020204" pitchFamily="34" charset="0"/>
            </a:endParaRPr>
          </a:p>
          <a:p>
            <a:pPr marL="834390" lvl="1"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25 power reactors are in decommissioning​.</a:t>
            </a:r>
          </a:p>
          <a:p>
            <a:pPr marL="834390" lvl="1" indent="-285750">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834390" lvl="1"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7 present and anticipated license termination plans</a:t>
            </a:r>
            <a:endParaRPr lang="en-US" sz="2400" dirty="0">
              <a:solidFill>
                <a:srgbClr val="00B0F0"/>
              </a:solidFill>
              <a:latin typeface="Book Antiqua" panose="02040602050305030304" pitchFamily="18" charset="0"/>
            </a:endParaRPr>
          </a:p>
        </p:txBody>
      </p:sp>
      <p:pic>
        <p:nvPicPr>
          <p:cNvPr id="3" name="Picture 2">
            <a:extLst>
              <a:ext uri="{FF2B5EF4-FFF2-40B4-BE49-F238E27FC236}">
                <a16:creationId xmlns:a16="http://schemas.microsoft.com/office/drawing/2014/main" id="{DB68D718-C88A-C81F-EDAA-C880A6796297}"/>
              </a:ext>
            </a:extLst>
          </p:cNvPr>
          <p:cNvPicPr>
            <a:picLocks noChangeAspect="1"/>
          </p:cNvPicPr>
          <p:nvPr/>
        </p:nvPicPr>
        <p:blipFill>
          <a:blip r:embed="rId2"/>
          <a:stretch>
            <a:fillRect/>
          </a:stretch>
        </p:blipFill>
        <p:spPr>
          <a:xfrm>
            <a:off x="6315245" y="1323439"/>
            <a:ext cx="7273756" cy="6585331"/>
          </a:xfrm>
          <a:prstGeom prst="rect">
            <a:avLst/>
          </a:prstGeom>
        </p:spPr>
      </p:pic>
    </p:spTree>
    <p:extLst>
      <p:ext uri="{BB962C8B-B14F-4D97-AF65-F5344CB8AC3E}">
        <p14:creationId xmlns:p14="http://schemas.microsoft.com/office/powerpoint/2010/main" val="237697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DCD709-9E76-4AB3-B3C0-50C5E8E23F42}"/>
              </a:ext>
            </a:extLst>
          </p:cNvPr>
          <p:cNvSpPr>
            <a:spLocks noGrp="1"/>
          </p:cNvSpPr>
          <p:nvPr>
            <p:ph type="sldNum" sz="quarter" idx="12"/>
          </p:nvPr>
        </p:nvSpPr>
        <p:spPr/>
        <p:txBody>
          <a:bodyPr/>
          <a:lstStyle/>
          <a:p>
            <a:fld id="{FE7A4BB3-E848-5A44-82DF-322201952CD8}" type="slidenum">
              <a:rPr lang="en-US" smtClean="0"/>
              <a:pPr/>
              <a:t>8</a:t>
            </a:fld>
            <a:endParaRPr lang="en-US"/>
          </a:p>
        </p:txBody>
      </p:sp>
      <p:sp>
        <p:nvSpPr>
          <p:cNvPr id="5" name="TextBox 4">
            <a:extLst>
              <a:ext uri="{FF2B5EF4-FFF2-40B4-BE49-F238E27FC236}">
                <a16:creationId xmlns:a16="http://schemas.microsoft.com/office/drawing/2014/main" id="{5913C0D3-558F-BC74-BAAC-2057AB6025D3}"/>
              </a:ext>
            </a:extLst>
          </p:cNvPr>
          <p:cNvSpPr txBox="1"/>
          <p:nvPr/>
        </p:nvSpPr>
        <p:spPr>
          <a:xfrm>
            <a:off x="1231899" y="266700"/>
            <a:ext cx="13215619" cy="646331"/>
          </a:xfrm>
          <a:prstGeom prst="rect">
            <a:avLst/>
          </a:prstGeom>
          <a:noFill/>
        </p:spPr>
        <p:txBody>
          <a:bodyPr wrap="square">
            <a:spAutoFit/>
          </a:bodyPr>
          <a:lstStyle/>
          <a:p>
            <a:r>
              <a:rPr lang="en-US" sz="3600" b="1" dirty="0">
                <a:solidFill>
                  <a:srgbClr val="493064"/>
                </a:solidFill>
                <a:latin typeface="Arial" panose="020B0604020202020204" pitchFamily="34" charset="0"/>
                <a:cs typeface="Arial" panose="020B0604020202020204" pitchFamily="34" charset="0"/>
              </a:rPr>
              <a:t>NMSS assures safe disposal of low-level radioactive waste.</a:t>
            </a:r>
          </a:p>
        </p:txBody>
      </p:sp>
      <p:sp>
        <p:nvSpPr>
          <p:cNvPr id="7" name="TextBox 6">
            <a:extLst>
              <a:ext uri="{FF2B5EF4-FFF2-40B4-BE49-F238E27FC236}">
                <a16:creationId xmlns:a16="http://schemas.microsoft.com/office/drawing/2014/main" id="{766F9BF2-D46A-8CDC-3EC5-845EF6EC734D}"/>
              </a:ext>
            </a:extLst>
          </p:cNvPr>
          <p:cNvSpPr txBox="1"/>
          <p:nvPr/>
        </p:nvSpPr>
        <p:spPr>
          <a:xfrm>
            <a:off x="1078396" y="5931242"/>
            <a:ext cx="4166704" cy="1785104"/>
          </a:xfrm>
          <a:prstGeom prst="rect">
            <a:avLst/>
          </a:prstGeom>
          <a:noFill/>
        </p:spPr>
        <p:txBody>
          <a:bodyPr wrap="square">
            <a:spAutoFit/>
          </a:bodyPr>
          <a:lstStyle/>
          <a:p>
            <a:r>
              <a:rPr lang="en-US" sz="2400" b="1">
                <a:solidFill>
                  <a:srgbClr val="493064"/>
                </a:solidFill>
                <a:latin typeface="Arial" panose="020B0604020202020204" pitchFamily="34" charset="0"/>
                <a:cs typeface="Arial" panose="020B0604020202020204" pitchFamily="34" charset="0"/>
              </a:rPr>
              <a:t>Broad definition</a:t>
            </a:r>
          </a:p>
          <a:p>
            <a:endParaRPr lang="en-US" sz="2400">
              <a:solidFill>
                <a:srgbClr val="00B0F0"/>
              </a:solidFill>
              <a:latin typeface="Book Antiqua" panose="02040602050305030304" pitchFamily="18" charset="0"/>
            </a:endParaRPr>
          </a:p>
          <a:p>
            <a:r>
              <a:rPr lang="en-US" sz="2000">
                <a:solidFill>
                  <a:srgbClr val="493064"/>
                </a:solidFill>
                <a:latin typeface="Franklin Gothic Book" panose="020B0503020102020204" pitchFamily="34" charset="0"/>
              </a:rPr>
              <a:t>Medical and academic waste, industrial gauges, etc.</a:t>
            </a:r>
          </a:p>
          <a:p>
            <a:endParaRPr lang="en-US" sz="2200">
              <a:solidFill>
                <a:srgbClr val="00B0F0"/>
              </a:solidFill>
              <a:latin typeface="Book Antiqua" panose="02040602050305030304" pitchFamily="18" charset="0"/>
            </a:endParaRPr>
          </a:p>
        </p:txBody>
      </p:sp>
      <p:sp>
        <p:nvSpPr>
          <p:cNvPr id="9" name="TextBox 8">
            <a:extLst>
              <a:ext uri="{FF2B5EF4-FFF2-40B4-BE49-F238E27FC236}">
                <a16:creationId xmlns:a16="http://schemas.microsoft.com/office/drawing/2014/main" id="{438D2229-A3B7-0945-1AC5-29C02F7C5D47}"/>
              </a:ext>
            </a:extLst>
          </p:cNvPr>
          <p:cNvSpPr txBox="1"/>
          <p:nvPr/>
        </p:nvSpPr>
        <p:spPr>
          <a:xfrm>
            <a:off x="5597782" y="5931242"/>
            <a:ext cx="4318000" cy="1754326"/>
          </a:xfrm>
          <a:prstGeom prst="rect">
            <a:avLst/>
          </a:prstGeom>
          <a:noFill/>
        </p:spPr>
        <p:txBody>
          <a:bodyPr wrap="square">
            <a:spAutoFit/>
          </a:bodyPr>
          <a:lstStyle/>
          <a:p>
            <a:pPr marL="0" lvl="2"/>
            <a:r>
              <a:rPr lang="en-US" sz="2400" b="1">
                <a:solidFill>
                  <a:srgbClr val="493064"/>
                </a:solidFill>
                <a:latin typeface="Arial" panose="020B0604020202020204" pitchFamily="34" charset="0"/>
                <a:cs typeface="Arial" panose="020B0604020202020204" pitchFamily="34" charset="0"/>
              </a:rPr>
              <a:t>Categorized by hazard</a:t>
            </a:r>
          </a:p>
          <a:p>
            <a:pPr marL="1440180" lvl="2" indent="-342900">
              <a:buFont typeface="Arial" panose="020B0604020202020204" pitchFamily="34" charset="0"/>
              <a:buChar char="•"/>
            </a:pPr>
            <a:endParaRPr lang="en-US" sz="2000" b="1">
              <a:solidFill>
                <a:schemeClr val="accent3"/>
              </a:solidFill>
            </a:endParaRPr>
          </a:p>
          <a:p>
            <a:r>
              <a:rPr lang="en-US" sz="2000">
                <a:solidFill>
                  <a:srgbClr val="493064"/>
                </a:solidFill>
                <a:latin typeface="Franklin Gothic Book" panose="020B0503020102020204" pitchFamily="34" charset="0"/>
              </a:rPr>
              <a:t>A, B, C and “greater than class C”</a:t>
            </a:r>
          </a:p>
          <a:p>
            <a:r>
              <a:rPr lang="en-US" sz="2000">
                <a:solidFill>
                  <a:srgbClr val="493064"/>
                </a:solidFill>
                <a:latin typeface="Franklin Gothic Book" panose="020B0503020102020204" pitchFamily="34" charset="0"/>
              </a:rPr>
              <a:t>Rulemaking examples:  low level waste disposal and GTCC</a:t>
            </a:r>
          </a:p>
        </p:txBody>
      </p:sp>
      <p:sp>
        <p:nvSpPr>
          <p:cNvPr id="11" name="TextBox 10">
            <a:extLst>
              <a:ext uri="{FF2B5EF4-FFF2-40B4-BE49-F238E27FC236}">
                <a16:creationId xmlns:a16="http://schemas.microsoft.com/office/drawing/2014/main" id="{78CDD69C-0CAA-274B-D0BF-C9B4423F8E6C}"/>
              </a:ext>
            </a:extLst>
          </p:cNvPr>
          <p:cNvSpPr txBox="1"/>
          <p:nvPr/>
        </p:nvSpPr>
        <p:spPr>
          <a:xfrm>
            <a:off x="10268464" y="5931242"/>
            <a:ext cx="4768335" cy="2000548"/>
          </a:xfrm>
          <a:prstGeom prst="rect">
            <a:avLst/>
          </a:prstGeom>
          <a:noFill/>
        </p:spPr>
        <p:txBody>
          <a:bodyPr wrap="square">
            <a:spAutoFit/>
          </a:bodyPr>
          <a:lstStyle/>
          <a:p>
            <a:pPr marL="0" lvl="2"/>
            <a:r>
              <a:rPr lang="en-US" sz="2400" b="1">
                <a:solidFill>
                  <a:srgbClr val="493064"/>
                </a:solidFill>
                <a:latin typeface="Arial" panose="020B0604020202020204" pitchFamily="34" charset="0"/>
                <a:cs typeface="Arial" panose="020B0604020202020204" pitchFamily="34" charset="0"/>
              </a:rPr>
              <a:t>Four licensed facilities</a:t>
            </a:r>
          </a:p>
          <a:p>
            <a:pPr marL="0" lvl="2"/>
            <a:r>
              <a:rPr lang="en-US" sz="2000" b="1">
                <a:solidFill>
                  <a:srgbClr val="493064"/>
                </a:solidFill>
                <a:latin typeface="Arial" panose="020B0604020202020204" pitchFamily="34" charset="0"/>
                <a:cs typeface="Arial" panose="020B0604020202020204" pitchFamily="34" charset="0"/>
              </a:rPr>
              <a:t>(</a:t>
            </a:r>
            <a:r>
              <a:rPr lang="en-US" sz="1800" b="1">
                <a:solidFill>
                  <a:srgbClr val="493064"/>
                </a:solidFill>
                <a:latin typeface="Arial" panose="020B0604020202020204" pitchFamily="34" charset="0"/>
                <a:cs typeface="Arial" panose="020B0604020202020204" pitchFamily="34" charset="0"/>
              </a:rPr>
              <a:t>all licensed by agreement states)</a:t>
            </a:r>
          </a:p>
          <a:p>
            <a:r>
              <a:rPr lang="en-US" sz="2000">
                <a:solidFill>
                  <a:srgbClr val="493064"/>
                </a:solidFill>
                <a:latin typeface="Franklin Gothic Book" panose="020B0503020102020204" pitchFamily="34" charset="0"/>
              </a:rPr>
              <a:t>Washington</a:t>
            </a:r>
          </a:p>
          <a:p>
            <a:r>
              <a:rPr lang="en-US" sz="2000">
                <a:solidFill>
                  <a:srgbClr val="493064"/>
                </a:solidFill>
                <a:latin typeface="Franklin Gothic Book" panose="020B0503020102020204" pitchFamily="34" charset="0"/>
              </a:rPr>
              <a:t>Utah</a:t>
            </a:r>
          </a:p>
          <a:p>
            <a:r>
              <a:rPr lang="en-US" sz="2000">
                <a:solidFill>
                  <a:srgbClr val="493064"/>
                </a:solidFill>
                <a:latin typeface="Franklin Gothic Book" panose="020B0503020102020204" pitchFamily="34" charset="0"/>
              </a:rPr>
              <a:t>Texas</a:t>
            </a:r>
          </a:p>
          <a:p>
            <a:r>
              <a:rPr lang="en-US" sz="2000">
                <a:solidFill>
                  <a:srgbClr val="493064"/>
                </a:solidFill>
                <a:latin typeface="Franklin Gothic Book" panose="020B0503020102020204" pitchFamily="34" charset="0"/>
              </a:rPr>
              <a:t>South Carolina</a:t>
            </a:r>
          </a:p>
        </p:txBody>
      </p:sp>
      <p:pic>
        <p:nvPicPr>
          <p:cNvPr id="4" name="Picture 3">
            <a:extLst>
              <a:ext uri="{FF2B5EF4-FFF2-40B4-BE49-F238E27FC236}">
                <a16:creationId xmlns:a16="http://schemas.microsoft.com/office/drawing/2014/main" id="{48E1B119-E57D-78E0-C9C0-985BAD45E401}"/>
              </a:ext>
            </a:extLst>
          </p:cNvPr>
          <p:cNvPicPr>
            <a:picLocks noChangeAspect="1"/>
          </p:cNvPicPr>
          <p:nvPr/>
        </p:nvPicPr>
        <p:blipFill>
          <a:blip r:embed="rId2"/>
          <a:stretch>
            <a:fillRect/>
          </a:stretch>
        </p:blipFill>
        <p:spPr>
          <a:xfrm>
            <a:off x="3503140" y="1131741"/>
            <a:ext cx="7624120" cy="4580791"/>
          </a:xfrm>
          <a:prstGeom prst="rect">
            <a:avLst/>
          </a:prstGeom>
        </p:spPr>
      </p:pic>
    </p:spTree>
    <p:extLst>
      <p:ext uri="{BB962C8B-B14F-4D97-AF65-F5344CB8AC3E}">
        <p14:creationId xmlns:p14="http://schemas.microsoft.com/office/powerpoint/2010/main" val="24872259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18C45736-DBF3-4B6D-B0EF-D4D42B46E0B6}"/>
              </a:ext>
            </a:extLst>
          </p:cNvPr>
          <p:cNvSpPr>
            <a:spLocks noGrp="1"/>
          </p:cNvSpPr>
          <p:nvPr>
            <p:ph type="sldNum" sz="quarter" idx="12"/>
          </p:nvPr>
        </p:nvSpPr>
        <p:spPr/>
        <p:txBody>
          <a:bodyPr/>
          <a:lstStyle/>
          <a:p>
            <a:fld id="{FE7A4BB3-E848-5A44-82DF-322201952CD8}" type="slidenum">
              <a:rPr lang="en-US" smtClean="0"/>
              <a:pPr/>
              <a:t>9</a:t>
            </a:fld>
            <a:endParaRPr lang="en-US"/>
          </a:p>
        </p:txBody>
      </p:sp>
      <p:sp>
        <p:nvSpPr>
          <p:cNvPr id="13" name="Title 4">
            <a:extLst>
              <a:ext uri="{FF2B5EF4-FFF2-40B4-BE49-F238E27FC236}">
                <a16:creationId xmlns:a16="http://schemas.microsoft.com/office/drawing/2014/main" id="{C6F78769-4A2B-A0AD-B9F2-95B64861947C}"/>
              </a:ext>
            </a:extLst>
          </p:cNvPr>
          <p:cNvSpPr>
            <a:spLocks noGrp="1"/>
          </p:cNvSpPr>
          <p:nvPr>
            <p:ph type="title"/>
          </p:nvPr>
        </p:nvSpPr>
        <p:spPr>
          <a:xfrm>
            <a:off x="1010937" y="139701"/>
            <a:ext cx="8472276" cy="1054100"/>
          </a:xfrm>
        </p:spPr>
        <p:txBody>
          <a:bodyPr/>
          <a:lstStyle/>
          <a:p>
            <a:r>
              <a:rPr lang="en-US" sz="3200" dirty="0"/>
              <a:t>NMSS regulates medical, industrial, and academic uses of radioactive materials.</a:t>
            </a:r>
          </a:p>
        </p:txBody>
      </p:sp>
      <p:sp>
        <p:nvSpPr>
          <p:cNvPr id="14" name="Content Placeholder 5">
            <a:extLst>
              <a:ext uri="{FF2B5EF4-FFF2-40B4-BE49-F238E27FC236}">
                <a16:creationId xmlns:a16="http://schemas.microsoft.com/office/drawing/2014/main" id="{E294BFA9-1A5D-569A-490C-04271623FDC3}"/>
              </a:ext>
            </a:extLst>
          </p:cNvPr>
          <p:cNvSpPr>
            <a:spLocks noGrp="1"/>
          </p:cNvSpPr>
          <p:nvPr>
            <p:ph sz="quarter" idx="20"/>
          </p:nvPr>
        </p:nvSpPr>
        <p:spPr>
          <a:xfrm>
            <a:off x="1460500" y="1511299"/>
            <a:ext cx="12712700" cy="965201"/>
          </a:xfrm>
        </p:spPr>
        <p:txBody>
          <a:bodyPr/>
          <a:lstStyle/>
          <a:p>
            <a:r>
              <a:rPr lang="en-US" sz="2400"/>
              <a:t>Materials licensees have the primary responsibility to maintain the security and accountability of the radioactive material in their possession.</a:t>
            </a:r>
          </a:p>
          <a:p>
            <a:endParaRPr lang="en-US"/>
          </a:p>
        </p:txBody>
      </p:sp>
      <p:pic>
        <p:nvPicPr>
          <p:cNvPr id="16" name="Picture Placeholder 15">
            <a:extLst>
              <a:ext uri="{FF2B5EF4-FFF2-40B4-BE49-F238E27FC236}">
                <a16:creationId xmlns:a16="http://schemas.microsoft.com/office/drawing/2014/main" id="{3601C466-71C4-2674-7925-1A0C0A3B9E14}"/>
              </a:ext>
            </a:extLst>
          </p:cNvPr>
          <p:cNvPicPr>
            <a:picLocks noGrp="1" noChangeAspect="1"/>
          </p:cNvPicPr>
          <p:nvPr>
            <p:ph type="pic" sz="quarter" idx="4294967295"/>
          </p:nvPr>
        </p:nvPicPr>
        <p:blipFill>
          <a:blip r:embed="rId2"/>
          <a:srcRect l="9961" r="9961"/>
          <a:stretch/>
        </p:blipFill>
        <p:spPr>
          <a:xfrm>
            <a:off x="8154046" y="2619199"/>
            <a:ext cx="2658333" cy="2492187"/>
          </a:xfrm>
          <a:prstGeom prst="rect">
            <a:avLst/>
          </a:prstGeom>
        </p:spPr>
      </p:pic>
      <p:sp>
        <p:nvSpPr>
          <p:cNvPr id="8" name="Text Placeholder 7">
            <a:extLst>
              <a:ext uri="{FF2B5EF4-FFF2-40B4-BE49-F238E27FC236}">
                <a16:creationId xmlns:a16="http://schemas.microsoft.com/office/drawing/2014/main" id="{4D28AC1F-B255-4A70-99B6-ACCFF522D73A}"/>
              </a:ext>
            </a:extLst>
          </p:cNvPr>
          <p:cNvSpPr>
            <a:spLocks noGrp="1"/>
          </p:cNvSpPr>
          <p:nvPr>
            <p:ph type="body" sz="quarter" idx="4294967295"/>
          </p:nvPr>
        </p:nvSpPr>
        <p:spPr>
          <a:xfrm>
            <a:off x="863600" y="6287084"/>
            <a:ext cx="3517900" cy="1765300"/>
          </a:xfrm>
          <a:prstGeom prst="rect">
            <a:avLst/>
          </a:prstGeom>
        </p:spPr>
        <p:txBody>
          <a:bodyPr/>
          <a:lstStyle/>
          <a:p>
            <a:r>
              <a:rPr lang="en-US" sz="2000" b="1" dirty="0">
                <a:solidFill>
                  <a:schemeClr val="tx2"/>
                </a:solidFill>
                <a:latin typeface="+mj-lt"/>
              </a:rPr>
              <a:t>Medical Uses</a:t>
            </a:r>
          </a:p>
          <a:p>
            <a:r>
              <a:rPr lang="en-US" sz="1800" dirty="0"/>
              <a:t>Diagnostic uses</a:t>
            </a:r>
          </a:p>
          <a:p>
            <a:r>
              <a:rPr lang="en-US" sz="1800" dirty="0"/>
              <a:t>Therapeutic Uses</a:t>
            </a:r>
          </a:p>
          <a:p>
            <a:r>
              <a:rPr lang="en-US" sz="1800" dirty="0"/>
              <a:t>Research or </a:t>
            </a:r>
            <a:r>
              <a:rPr lang="en-US" sz="1800" i="1" dirty="0"/>
              <a:t>in vitro </a:t>
            </a:r>
            <a:r>
              <a:rPr lang="en-US" sz="1800" dirty="0"/>
              <a:t>testing</a:t>
            </a:r>
          </a:p>
          <a:p>
            <a:endParaRPr lang="en-US" sz="2000" dirty="0"/>
          </a:p>
          <a:p>
            <a:pPr marL="0" indent="0">
              <a:buNone/>
            </a:pPr>
            <a:r>
              <a:rPr lang="en-US" dirty="0"/>
              <a:t>	</a:t>
            </a:r>
          </a:p>
          <a:p>
            <a:endParaRPr lang="en-US" dirty="0"/>
          </a:p>
        </p:txBody>
      </p:sp>
      <p:pic>
        <p:nvPicPr>
          <p:cNvPr id="11" name="Picture 2">
            <a:extLst>
              <a:ext uri="{FF2B5EF4-FFF2-40B4-BE49-F238E27FC236}">
                <a16:creationId xmlns:a16="http://schemas.microsoft.com/office/drawing/2014/main" id="{1295A0B2-2752-4693-A8F9-D9D78EB884ED}"/>
              </a:ext>
            </a:extLst>
          </p:cNvPr>
          <p:cNvPicPr>
            <a:picLocks noGrp="1" noChangeAspect="1" noChangeArrowheads="1"/>
          </p:cNvPicPr>
          <p:nvPr>
            <p:ph type="pic" sz="quarter" idx="4294967295"/>
          </p:nvPr>
        </p:nvPicPr>
        <p:blipFill>
          <a:blip r:embed="rId3">
            <a:extLst>
              <a:ext uri="{28A0092B-C50C-407E-A947-70E740481C1C}">
                <a14:useLocalDpi xmlns:a14="http://schemas.microsoft.com/office/drawing/2010/main" val="0"/>
              </a:ext>
            </a:extLst>
          </a:blip>
          <a:srcRect l="15800" r="15800"/>
          <a:stretch/>
        </p:blipFill>
        <p:spPr bwMode="auto">
          <a:xfrm>
            <a:off x="1010937" y="3095572"/>
            <a:ext cx="2875262" cy="26952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6CCCC6F-5C59-82D7-1139-ED6F63840F4F}"/>
              </a:ext>
            </a:extLst>
          </p:cNvPr>
          <p:cNvPicPr>
            <a:picLocks noChangeAspect="1"/>
          </p:cNvPicPr>
          <p:nvPr/>
        </p:nvPicPr>
        <p:blipFill>
          <a:blip r:embed="rId4"/>
          <a:stretch>
            <a:fillRect/>
          </a:stretch>
        </p:blipFill>
        <p:spPr>
          <a:xfrm>
            <a:off x="3080294" y="4749799"/>
            <a:ext cx="1606006" cy="2117371"/>
          </a:xfrm>
          <a:prstGeom prst="rect">
            <a:avLst/>
          </a:prstGeom>
        </p:spPr>
      </p:pic>
      <p:pic>
        <p:nvPicPr>
          <p:cNvPr id="15" name="Picture 14">
            <a:extLst>
              <a:ext uri="{FF2B5EF4-FFF2-40B4-BE49-F238E27FC236}">
                <a16:creationId xmlns:a16="http://schemas.microsoft.com/office/drawing/2014/main" id="{7B51F1E4-DE8D-FD1C-FECC-0BC41ABDA99F}"/>
              </a:ext>
            </a:extLst>
          </p:cNvPr>
          <p:cNvPicPr>
            <a:picLocks noChangeAspect="1"/>
          </p:cNvPicPr>
          <p:nvPr/>
        </p:nvPicPr>
        <p:blipFill>
          <a:blip r:embed="rId5"/>
          <a:stretch>
            <a:fillRect/>
          </a:stretch>
        </p:blipFill>
        <p:spPr>
          <a:xfrm>
            <a:off x="4516658" y="3203399"/>
            <a:ext cx="3089369" cy="2464648"/>
          </a:xfrm>
          <a:prstGeom prst="rect">
            <a:avLst/>
          </a:prstGeom>
        </p:spPr>
      </p:pic>
      <p:pic>
        <p:nvPicPr>
          <p:cNvPr id="2" name="Picture 1">
            <a:extLst>
              <a:ext uri="{FF2B5EF4-FFF2-40B4-BE49-F238E27FC236}">
                <a16:creationId xmlns:a16="http://schemas.microsoft.com/office/drawing/2014/main" id="{FED70090-B7D3-4EBC-EA14-DD2D60640D6F}"/>
              </a:ext>
            </a:extLst>
          </p:cNvPr>
          <p:cNvPicPr>
            <a:picLocks noChangeAspect="1"/>
          </p:cNvPicPr>
          <p:nvPr/>
        </p:nvPicPr>
        <p:blipFill>
          <a:blip r:embed="rId6"/>
          <a:stretch>
            <a:fillRect/>
          </a:stretch>
        </p:blipFill>
        <p:spPr>
          <a:xfrm>
            <a:off x="11133160" y="2995606"/>
            <a:ext cx="3303272" cy="1658236"/>
          </a:xfrm>
          <a:prstGeom prst="rect">
            <a:avLst/>
          </a:prstGeom>
        </p:spPr>
      </p:pic>
      <p:sp>
        <p:nvSpPr>
          <p:cNvPr id="19" name="TextBox 18">
            <a:extLst>
              <a:ext uri="{FF2B5EF4-FFF2-40B4-BE49-F238E27FC236}">
                <a16:creationId xmlns:a16="http://schemas.microsoft.com/office/drawing/2014/main" id="{1B7E8D93-7AAA-A869-0550-DBC980E96CB1}"/>
              </a:ext>
            </a:extLst>
          </p:cNvPr>
          <p:cNvSpPr txBox="1"/>
          <p:nvPr/>
        </p:nvSpPr>
        <p:spPr>
          <a:xfrm>
            <a:off x="4516658" y="5871119"/>
            <a:ext cx="2925542" cy="2092881"/>
          </a:xfrm>
          <a:prstGeom prst="rect">
            <a:avLst/>
          </a:prstGeom>
          <a:noFill/>
        </p:spPr>
        <p:txBody>
          <a:bodyPr wrap="square">
            <a:spAutoFit/>
          </a:bodyPr>
          <a:lstStyle/>
          <a:p>
            <a:pPr marL="342900" indent="-342900">
              <a:buFont typeface="Arial" panose="020B0604020202020204" pitchFamily="34" charset="0"/>
              <a:buChar char="•"/>
            </a:pPr>
            <a:r>
              <a:rPr lang="en-US" sz="2000" b="1" dirty="0">
                <a:solidFill>
                  <a:schemeClr val="tx2"/>
                </a:solidFill>
                <a:latin typeface="+mj-lt"/>
              </a:rPr>
              <a:t>Industrial Uses</a:t>
            </a:r>
          </a:p>
          <a:p>
            <a:pPr marL="342900" indent="-342900">
              <a:buFont typeface="Arial" panose="020B0604020202020204" pitchFamily="34" charset="0"/>
              <a:buChar char="•"/>
            </a:pPr>
            <a:endParaRPr lang="en-US" sz="2000" b="1" dirty="0">
              <a:solidFill>
                <a:schemeClr val="tx2"/>
              </a:solidFill>
              <a:latin typeface="+mj-lt"/>
            </a:endParaRPr>
          </a:p>
          <a:p>
            <a:pPr marL="285750" indent="-285750">
              <a:buFont typeface="Arial" panose="020B0604020202020204" pitchFamily="34" charset="0"/>
              <a:buChar char="•"/>
            </a:pPr>
            <a:r>
              <a:rPr lang="en-US" sz="1800" dirty="0"/>
              <a:t>Industrial radiography</a:t>
            </a:r>
          </a:p>
          <a:p>
            <a:pPr marL="285750" indent="-285750">
              <a:buFont typeface="Arial" panose="020B0604020202020204" pitchFamily="34" charset="0"/>
              <a:buChar char="•"/>
            </a:pPr>
            <a:r>
              <a:rPr lang="en-US" sz="1800" dirty="0"/>
              <a:t>Irradiators</a:t>
            </a:r>
          </a:p>
          <a:p>
            <a:pPr marL="285750" indent="-285750">
              <a:buFont typeface="Arial" panose="020B0604020202020204" pitchFamily="34" charset="0"/>
              <a:buChar char="•"/>
            </a:pPr>
            <a:r>
              <a:rPr lang="en-US" sz="1800" dirty="0"/>
              <a:t>Gauges</a:t>
            </a:r>
          </a:p>
          <a:p>
            <a:pPr marL="285750" indent="-285750">
              <a:buFont typeface="Arial" panose="020B0604020202020204" pitchFamily="34" charset="0"/>
              <a:buChar char="•"/>
            </a:pPr>
            <a:r>
              <a:rPr lang="en-US" sz="1800" dirty="0"/>
              <a:t>Well logging</a:t>
            </a:r>
          </a:p>
          <a:p>
            <a:pPr marL="285750" indent="-285750">
              <a:buFont typeface="Arial" panose="020B0604020202020204" pitchFamily="34" charset="0"/>
              <a:buChar char="•"/>
            </a:pPr>
            <a:r>
              <a:rPr lang="en-US" sz="1800" dirty="0"/>
              <a:t>Consumer products</a:t>
            </a:r>
          </a:p>
        </p:txBody>
      </p:sp>
      <p:sp>
        <p:nvSpPr>
          <p:cNvPr id="20" name="TextBox 19">
            <a:extLst>
              <a:ext uri="{FF2B5EF4-FFF2-40B4-BE49-F238E27FC236}">
                <a16:creationId xmlns:a16="http://schemas.microsoft.com/office/drawing/2014/main" id="{D8B5DCC8-B6B3-1819-724A-0A44FA9A3731}"/>
              </a:ext>
            </a:extLst>
          </p:cNvPr>
          <p:cNvSpPr txBox="1"/>
          <p:nvPr/>
        </p:nvSpPr>
        <p:spPr>
          <a:xfrm>
            <a:off x="8010144" y="5203480"/>
            <a:ext cx="3089369" cy="2954655"/>
          </a:xfrm>
          <a:prstGeom prst="rect">
            <a:avLst/>
          </a:prstGeom>
          <a:noFill/>
        </p:spPr>
        <p:txBody>
          <a:bodyPr wrap="square">
            <a:spAutoFit/>
          </a:bodyPr>
          <a:lstStyle/>
          <a:p>
            <a:pPr marL="342900" indent="-342900">
              <a:buFont typeface="Arial" panose="020B0604020202020204" pitchFamily="34" charset="0"/>
              <a:buChar char="•"/>
            </a:pPr>
            <a:r>
              <a:rPr lang="en-US" sz="2000" b="1" dirty="0">
                <a:solidFill>
                  <a:schemeClr val="tx2"/>
                </a:solidFill>
                <a:latin typeface="+mj-lt"/>
              </a:rPr>
              <a:t>Academic &amp; Research Uses</a:t>
            </a:r>
          </a:p>
          <a:p>
            <a:endParaRPr lang="en-US" sz="1600" b="1" dirty="0">
              <a:solidFill>
                <a:schemeClr val="tx2"/>
              </a:solidFill>
              <a:latin typeface="+mj-lt"/>
            </a:endParaRPr>
          </a:p>
          <a:p>
            <a:pPr marL="285750" indent="-285750">
              <a:buFont typeface="Arial" panose="020B0604020202020204" pitchFamily="34" charset="0"/>
              <a:buChar char="•"/>
            </a:pPr>
            <a:r>
              <a:rPr lang="en-US" sz="1800" dirty="0"/>
              <a:t>Use of nuclear materials in universities, colleges, and other academic institutions for coursework, lab demonstrations, and research.</a:t>
            </a:r>
          </a:p>
        </p:txBody>
      </p:sp>
      <p:sp>
        <p:nvSpPr>
          <p:cNvPr id="22" name="TextBox 21">
            <a:extLst>
              <a:ext uri="{FF2B5EF4-FFF2-40B4-BE49-F238E27FC236}">
                <a16:creationId xmlns:a16="http://schemas.microsoft.com/office/drawing/2014/main" id="{5AB2C9FA-E3EE-1868-75EB-AB4C908DA7AF}"/>
              </a:ext>
            </a:extLst>
          </p:cNvPr>
          <p:cNvSpPr txBox="1"/>
          <p:nvPr/>
        </p:nvSpPr>
        <p:spPr>
          <a:xfrm>
            <a:off x="11183759" y="5315863"/>
            <a:ext cx="3525663" cy="2585323"/>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2000" b="1">
                <a:solidFill>
                  <a:schemeClr val="tx2"/>
                </a:solidFill>
                <a:latin typeface="+mj-lt"/>
              </a:rPr>
              <a:t>Source Security &amp; Accountability</a:t>
            </a:r>
          </a:p>
          <a:p>
            <a:pPr marL="342900" indent="-342900">
              <a:buFont typeface="Arial" panose="020B0604020202020204" pitchFamily="34" charset="0"/>
              <a:buChar char="•"/>
            </a:pPr>
            <a:endParaRPr lang="en-US" sz="2400" b="1">
              <a:solidFill>
                <a:schemeClr val="tx2"/>
              </a:solidFill>
              <a:latin typeface="+mj-lt"/>
              <a:cs typeface="Arial"/>
            </a:endParaRPr>
          </a:p>
          <a:p>
            <a:pPr marL="285750" indent="-285750">
              <a:buFont typeface="Arial" panose="020B0604020202020204" pitchFamily="34" charset="0"/>
              <a:buChar char="•"/>
            </a:pPr>
            <a:r>
              <a:rPr lang="en-US" sz="1400">
                <a:cs typeface="Arial"/>
              </a:rPr>
              <a:t>10 CFR </a:t>
            </a:r>
            <a:r>
              <a:rPr lang="en-US" sz="1400"/>
              <a:t>Part 37 Physical security requirements for Category 1 and Category 2 radioactive materials</a:t>
            </a:r>
            <a:endParaRPr lang="en-US" sz="1400">
              <a:cs typeface="Arial"/>
            </a:endParaRPr>
          </a:p>
          <a:p>
            <a:pPr marL="285750" indent="-285750">
              <a:buFont typeface="Arial,Sans-Serif" panose="020B0604020202020204" pitchFamily="34" charset="0"/>
              <a:buChar char="•"/>
            </a:pPr>
            <a:r>
              <a:rPr lang="en-US" sz="1400">
                <a:cs typeface="Arial"/>
              </a:rPr>
              <a:t>10 CFR Part 20, security, control and accounting control requirements.</a:t>
            </a:r>
          </a:p>
          <a:p>
            <a:pPr marL="285750" indent="-285750">
              <a:buFont typeface="Arial" panose="020B0604020202020204" pitchFamily="34" charset="0"/>
              <a:buChar char="•"/>
            </a:pPr>
            <a:r>
              <a:rPr lang="en-US" sz="1400"/>
              <a:t>National tracking of high-risk radioactive sources.</a:t>
            </a:r>
          </a:p>
        </p:txBody>
      </p:sp>
      <p:pic>
        <p:nvPicPr>
          <p:cNvPr id="3" name="Picture 2">
            <a:extLst>
              <a:ext uri="{FF2B5EF4-FFF2-40B4-BE49-F238E27FC236}">
                <a16:creationId xmlns:a16="http://schemas.microsoft.com/office/drawing/2014/main" id="{48058F01-2FC1-6BE4-F5DA-1D6BE8EEC488}"/>
              </a:ext>
            </a:extLst>
          </p:cNvPr>
          <p:cNvPicPr>
            <a:picLocks noChangeAspect="1"/>
          </p:cNvPicPr>
          <p:nvPr/>
        </p:nvPicPr>
        <p:blipFill>
          <a:blip r:embed="rId7"/>
          <a:stretch>
            <a:fillRect/>
          </a:stretch>
        </p:blipFill>
        <p:spPr>
          <a:xfrm>
            <a:off x="11021314" y="2434313"/>
            <a:ext cx="936979" cy="1278089"/>
          </a:xfrm>
          <a:prstGeom prst="rect">
            <a:avLst/>
          </a:prstGeom>
        </p:spPr>
      </p:pic>
    </p:spTree>
    <p:extLst>
      <p:ext uri="{BB962C8B-B14F-4D97-AF65-F5344CB8AC3E}">
        <p14:creationId xmlns:p14="http://schemas.microsoft.com/office/powerpoint/2010/main" val="15218764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4.potx" id="{1538B601-9716-44A1-9751-1BA9F45B1FDB}" vid="{39343C02-F9B3-4ED0-A0C4-BFCDE092CD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E34D12BCFAC0240A20826305D23CE28" ma:contentTypeVersion="13" ma:contentTypeDescription="Create a new document." ma:contentTypeScope="" ma:versionID="815590bd968ffa7419a1900d67668c43">
  <xsd:schema xmlns:xsd="http://www.w3.org/2001/XMLSchema" xmlns:xs="http://www.w3.org/2001/XMLSchema" xmlns:p="http://schemas.microsoft.com/office/2006/metadata/properties" xmlns:ns2="aa9071de-f1d9-4b23-83dd-08b1335a1407" xmlns:ns3="389bf431-880a-4b72-abca-ccf1bbc5d2b3" targetNamespace="http://schemas.microsoft.com/office/2006/metadata/properties" ma:root="true" ma:fieldsID="1eff1433509e5a9f569931aa1125b6a7" ns2:_="" ns3:_="">
    <xsd:import namespace="aa9071de-f1d9-4b23-83dd-08b1335a1407"/>
    <xsd:import namespace="389bf431-880a-4b72-abca-ccf1bbc5d2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9071de-f1d9-4b23-83dd-08b1335a14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36f26c1-4773-4e55-850a-517a34df127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9bf431-880a-4b72-abca-ccf1bbc5d2b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c27e5a9-8856-4740-9166-a61a114cd949}" ma:internalName="TaxCatchAll" ma:showField="CatchAllData" ma:web="389bf431-880a-4b72-abca-ccf1bbc5d2b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aa9071de-f1d9-4b23-83dd-08b1335a1407">
      <Terms xmlns="http://schemas.microsoft.com/office/infopath/2007/PartnerControls"/>
    </lcf76f155ced4ddcb4097134ff3c332f>
    <TaxCatchAll xmlns="389bf431-880a-4b72-abca-ccf1bbc5d2b3" xsi:nil="true"/>
  </documentManagement>
</p:properties>
</file>

<file path=customXml/itemProps1.xml><?xml version="1.0" encoding="utf-8"?>
<ds:datastoreItem xmlns:ds="http://schemas.openxmlformats.org/officeDocument/2006/customXml" ds:itemID="{B211ED42-9D52-47A3-8027-C94FEB256D5D}">
  <ds:schemaRefs>
    <ds:schemaRef ds:uri="http://schemas.microsoft.com/sharepoint/v3/contenttype/forms"/>
  </ds:schemaRefs>
</ds:datastoreItem>
</file>

<file path=customXml/itemProps2.xml><?xml version="1.0" encoding="utf-8"?>
<ds:datastoreItem xmlns:ds="http://schemas.openxmlformats.org/officeDocument/2006/customXml" ds:itemID="{7E27F5BF-B230-496A-9ACC-1213EB67A74A}"/>
</file>

<file path=customXml/itemProps3.xml><?xml version="1.0" encoding="utf-8"?>
<ds:datastoreItem xmlns:ds="http://schemas.openxmlformats.org/officeDocument/2006/customXml" ds:itemID="{7EA7C96B-5B34-42F9-BDC1-A72BE405BDCA}"/>
</file>

<file path=customXml/itemProps4.xml><?xml version="1.0" encoding="utf-8"?>
<ds:datastoreItem xmlns:ds="http://schemas.openxmlformats.org/officeDocument/2006/customXml" ds:itemID="{1D25BACA-058E-41C9-A3AC-2F6F23B4FA9D}"/>
</file>

<file path=docMetadata/LabelInfo.xml><?xml version="1.0" encoding="utf-8"?>
<clbl:labelList xmlns:clbl="http://schemas.microsoft.com/office/2020/mipLabelMetadata">
  <clbl:label id="{e8d01475-c3b5-436a-a065-5def4c64f52e}" enabled="0" method="" siteId="{e8d01475-c3b5-436a-a065-5def4c64f52e}" removed="1"/>
</clbl:labelList>
</file>

<file path=docProps/app.xml><?xml version="1.0" encoding="utf-8"?>
<Properties xmlns="http://schemas.openxmlformats.org/officeDocument/2006/extended-properties" xmlns:vt="http://schemas.openxmlformats.org/officeDocument/2006/docPropsVTypes">
  <Template>PNNL_Option_4</Template>
  <TotalTime>2687</TotalTime>
  <Words>863</Words>
  <Application>Microsoft Office PowerPoint</Application>
  <PresentationFormat>Custom</PresentationFormat>
  <Paragraphs>115</Paragraphs>
  <Slides>13</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Arial,Sans-Serif</vt:lpstr>
      <vt:lpstr>Book Antiqua</vt:lpstr>
      <vt:lpstr>Calibri</vt:lpstr>
      <vt:lpstr>Franklin Gothic Book</vt:lpstr>
      <vt:lpstr>Wingdings</vt:lpstr>
      <vt:lpstr>PNNL_Option_4</vt:lpstr>
      <vt:lpstr>Office of Nuclear Material Safety and Safeguards</vt:lpstr>
      <vt:lpstr>NMSS: who we are and what we do</vt:lpstr>
      <vt:lpstr>How the NRC Regulates</vt:lpstr>
      <vt:lpstr>PowerPoint Presentation</vt:lpstr>
      <vt:lpstr>NMSS assures safe transportation of radioactive materials and storage of spent fuel.</vt:lpstr>
      <vt:lpstr>NMSS approves cask designs and leads licensing of on-site dry fuel storage (“back end” of the fuel cycle).</vt:lpstr>
      <vt:lpstr>PowerPoint Presentation</vt:lpstr>
      <vt:lpstr>PowerPoint Presentation</vt:lpstr>
      <vt:lpstr>NMSS regulates medical, industrial, and academic uses of radioactive materials.</vt:lpstr>
      <vt:lpstr>      NMSS establishes the framework for safe and secure use of radioactive materials to protect people and the environment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London, Jeffrey</dc:creator>
  <cp:lastModifiedBy>Haile Lindsay (He/Him/His)</cp:lastModifiedBy>
  <cp:revision>3</cp:revision>
  <dcterms:created xsi:type="dcterms:W3CDTF">2022-09-08T04:47:07Z</dcterms:created>
  <dcterms:modified xsi:type="dcterms:W3CDTF">2023-10-19T18:39:36Z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0x0101004E34D12BCFAC0240A20826305D23CE28</vt:lpwstr>
  </property>
</Properties>
</file>