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0"/>
  </p:notesMasterIdLst>
  <p:handoutMasterIdLst>
    <p:handoutMasterId r:id="rId21"/>
  </p:handoutMasterIdLst>
  <p:sldIdLst>
    <p:sldId id="302" r:id="rId5"/>
    <p:sldId id="401" r:id="rId6"/>
    <p:sldId id="304" r:id="rId7"/>
    <p:sldId id="818" r:id="rId8"/>
    <p:sldId id="821" r:id="rId9"/>
    <p:sldId id="406" r:id="rId10"/>
    <p:sldId id="822" r:id="rId11"/>
    <p:sldId id="820" r:id="rId12"/>
    <p:sldId id="823" r:id="rId13"/>
    <p:sldId id="824" r:id="rId14"/>
    <p:sldId id="826" r:id="rId15"/>
    <p:sldId id="825" r:id="rId16"/>
    <p:sldId id="817" r:id="rId17"/>
    <p:sldId id="815" r:id="rId18"/>
    <p:sldId id="402" r:id="rId19"/>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DC4C9F-7C11-4A24-9941-6ECE8BC564C6}" v="61" vWet="68" dt="2022-10-21T21:48:17.698"/>
    <p1510:client id="{8FB002A3-E167-4DEC-9325-3680636602D3}" v="10" dt="2022-10-21T21:48:51.9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Bush-Goddard" userId="543fcc9b-aeed-4d90-9850-58cd8c8a2882" providerId="ADAL" clId="{8FB002A3-E167-4DEC-9325-3680636602D3}"/>
    <pc:docChg chg="modSld">
      <pc:chgData name="Stephanie Bush-Goddard" userId="543fcc9b-aeed-4d90-9850-58cd8c8a2882" providerId="ADAL" clId="{8FB002A3-E167-4DEC-9325-3680636602D3}" dt="2022-10-21T21:48:51.933" v="5" actId="14100"/>
      <pc:docMkLst>
        <pc:docMk/>
      </pc:docMkLst>
      <pc:sldChg chg="addSp modSp">
        <pc:chgData name="Stephanie Bush-Goddard" userId="543fcc9b-aeed-4d90-9850-58cd8c8a2882" providerId="ADAL" clId="{8FB002A3-E167-4DEC-9325-3680636602D3}" dt="2022-10-21T21:48:51.933" v="5" actId="14100"/>
        <pc:sldMkLst>
          <pc:docMk/>
          <pc:sldMk cId="2624278510" sldId="818"/>
        </pc:sldMkLst>
        <pc:picChg chg="add mod">
          <ac:chgData name="Stephanie Bush-Goddard" userId="543fcc9b-aeed-4d90-9850-58cd8c8a2882" providerId="ADAL" clId="{8FB002A3-E167-4DEC-9325-3680636602D3}" dt="2022-10-21T21:48:51.933" v="5" actId="14100"/>
          <ac:picMkLst>
            <pc:docMk/>
            <pc:sldMk cId="2624278510" sldId="818"/>
            <ac:picMk id="4" creationId="{BB365600-0A86-D8AF-6471-114D71BAE9C4}"/>
          </ac:picMkLst>
        </pc:picChg>
      </pc:sldChg>
    </pc:docChg>
  </pc:docChgLst>
  <pc:docChgLst>
    <pc:chgData name="Edward Harvey" userId="f9a57170-af67-4f1c-94a5-30978829d8d5" providerId="ADAL" clId="{68DC4C9F-7C11-4A24-9941-6ECE8BC564C6}"/>
    <pc:docChg chg="custSel addSld modSld sldOrd">
      <pc:chgData name="Edward Harvey" userId="f9a57170-af67-4f1c-94a5-30978829d8d5" providerId="ADAL" clId="{68DC4C9F-7C11-4A24-9941-6ECE8BC564C6}" dt="2022-10-21T16:36:11.835" v="176" actId="1076"/>
      <pc:docMkLst>
        <pc:docMk/>
      </pc:docMkLst>
      <pc:sldChg chg="mod ord modShow">
        <pc:chgData name="Edward Harvey" userId="f9a57170-af67-4f1c-94a5-30978829d8d5" providerId="ADAL" clId="{68DC4C9F-7C11-4A24-9941-6ECE8BC564C6}" dt="2022-10-21T14:59:30.216" v="69" actId="729"/>
        <pc:sldMkLst>
          <pc:docMk/>
          <pc:sldMk cId="4164909127" sldId="815"/>
        </pc:sldMkLst>
      </pc:sldChg>
      <pc:sldChg chg="modSp mod">
        <pc:chgData name="Edward Harvey" userId="f9a57170-af67-4f1c-94a5-30978829d8d5" providerId="ADAL" clId="{68DC4C9F-7C11-4A24-9941-6ECE8BC564C6}" dt="2022-10-21T16:36:11.835" v="176" actId="1076"/>
        <pc:sldMkLst>
          <pc:docMk/>
          <pc:sldMk cId="3591508977" sldId="817"/>
        </pc:sldMkLst>
        <pc:spChg chg="mod">
          <ac:chgData name="Edward Harvey" userId="f9a57170-af67-4f1c-94a5-30978829d8d5" providerId="ADAL" clId="{68DC4C9F-7C11-4A24-9941-6ECE8BC564C6}" dt="2022-10-21T16:36:11.835" v="176" actId="1076"/>
          <ac:spMkLst>
            <pc:docMk/>
            <pc:sldMk cId="3591508977" sldId="817"/>
            <ac:spMk id="7" creationId="{6136851D-F23C-41F0-9A33-1B2BC661395B}"/>
          </ac:spMkLst>
        </pc:spChg>
        <pc:spChg chg="mod">
          <ac:chgData name="Edward Harvey" userId="f9a57170-af67-4f1c-94a5-30978829d8d5" providerId="ADAL" clId="{68DC4C9F-7C11-4A24-9941-6ECE8BC564C6}" dt="2022-10-21T16:35:46.587" v="172" actId="1076"/>
          <ac:spMkLst>
            <pc:docMk/>
            <pc:sldMk cId="3591508977" sldId="817"/>
            <ac:spMk id="9" creationId="{875732CD-E510-4BE8-BFAC-EF47AAC49E77}"/>
          </ac:spMkLst>
        </pc:spChg>
        <pc:picChg chg="mod">
          <ac:chgData name="Edward Harvey" userId="f9a57170-af67-4f1c-94a5-30978829d8d5" providerId="ADAL" clId="{68DC4C9F-7C11-4A24-9941-6ECE8BC564C6}" dt="2022-10-21T16:35:55.555" v="174" actId="1076"/>
          <ac:picMkLst>
            <pc:docMk/>
            <pc:sldMk cId="3591508977" sldId="817"/>
            <ac:picMk id="10" creationId="{23E34014-0990-82E2-5C5A-5352A815538D}"/>
          </ac:picMkLst>
        </pc:picChg>
      </pc:sldChg>
      <pc:sldChg chg="addSp delSp modSp add mod modNotesTx">
        <pc:chgData name="Edward Harvey" userId="f9a57170-af67-4f1c-94a5-30978829d8d5" providerId="ADAL" clId="{68DC4C9F-7C11-4A24-9941-6ECE8BC564C6}" dt="2022-10-21T16:30:36.240" v="168" actId="14100"/>
        <pc:sldMkLst>
          <pc:docMk/>
          <pc:sldMk cId="1069438153" sldId="826"/>
        </pc:sldMkLst>
        <pc:spChg chg="mod">
          <ac:chgData name="Edward Harvey" userId="f9a57170-af67-4f1c-94a5-30978829d8d5" providerId="ADAL" clId="{68DC4C9F-7C11-4A24-9941-6ECE8BC564C6}" dt="2022-10-21T14:51:58.626" v="6" actId="20577"/>
          <ac:spMkLst>
            <pc:docMk/>
            <pc:sldMk cId="1069438153" sldId="826"/>
            <ac:spMk id="2" creationId="{F589F5A8-2A2A-4EA5-A7A8-FDD9AC8EEC51}"/>
          </ac:spMkLst>
        </pc:spChg>
        <pc:spChg chg="mod">
          <ac:chgData name="Edward Harvey" userId="f9a57170-af67-4f1c-94a5-30978829d8d5" providerId="ADAL" clId="{68DC4C9F-7C11-4A24-9941-6ECE8BC564C6}" dt="2022-10-21T15:13:34.556" v="166" actId="20577"/>
          <ac:spMkLst>
            <pc:docMk/>
            <pc:sldMk cId="1069438153" sldId="826"/>
            <ac:spMk id="7" creationId="{D1CCAFDE-C023-FDC8-EA5A-509D02D48C79}"/>
          </ac:spMkLst>
        </pc:spChg>
        <pc:picChg chg="del mod">
          <ac:chgData name="Edward Harvey" userId="f9a57170-af67-4f1c-94a5-30978829d8d5" providerId="ADAL" clId="{68DC4C9F-7C11-4A24-9941-6ECE8BC564C6}" dt="2022-10-21T14:55:49.433" v="11" actId="478"/>
          <ac:picMkLst>
            <pc:docMk/>
            <pc:sldMk cId="1069438153" sldId="826"/>
            <ac:picMk id="4" creationId="{63F6DF88-4747-FDEF-1EB2-A4521427C62A}"/>
          </ac:picMkLst>
        </pc:picChg>
        <pc:picChg chg="add mod">
          <ac:chgData name="Edward Harvey" userId="f9a57170-af67-4f1c-94a5-30978829d8d5" providerId="ADAL" clId="{68DC4C9F-7C11-4A24-9941-6ECE8BC564C6}" dt="2022-10-21T16:30:31.104" v="167" actId="14100"/>
          <ac:picMkLst>
            <pc:docMk/>
            <pc:sldMk cId="1069438153" sldId="826"/>
            <ac:picMk id="6" creationId="{C8CDFCC3-1C6B-6DCC-0B11-D441D4CBB358}"/>
          </ac:picMkLst>
        </pc:picChg>
        <pc:picChg chg="add del mod">
          <ac:chgData name="Edward Harvey" userId="f9a57170-af67-4f1c-94a5-30978829d8d5" providerId="ADAL" clId="{68DC4C9F-7C11-4A24-9941-6ECE8BC564C6}" dt="2022-10-21T14:56:49.006" v="16" actId="478"/>
          <ac:picMkLst>
            <pc:docMk/>
            <pc:sldMk cId="1069438153" sldId="826"/>
            <ac:picMk id="9" creationId="{E0BCDB0F-D439-0162-956B-181CC28CC9C1}"/>
          </ac:picMkLst>
        </pc:picChg>
        <pc:picChg chg="add mod">
          <ac:chgData name="Edward Harvey" userId="f9a57170-af67-4f1c-94a5-30978829d8d5" providerId="ADAL" clId="{68DC4C9F-7C11-4A24-9941-6ECE8BC564C6}" dt="2022-10-21T16:30:36.240" v="168" actId="14100"/>
          <ac:picMkLst>
            <pc:docMk/>
            <pc:sldMk cId="1069438153" sldId="826"/>
            <ac:picMk id="11" creationId="{3A7F719E-F5C1-DAC9-641C-651F1B9A54D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1540" cy="466258"/>
          </a:xfrm>
          <a:prstGeom prst="rect">
            <a:avLst/>
          </a:prstGeom>
        </p:spPr>
        <p:txBody>
          <a:bodyPr vert="horz" lIns="92336" tIns="46168" rIns="92336" bIns="46168" rtlCol="0"/>
          <a:lstStyle>
            <a:lvl1pPr algn="l">
              <a:defRPr sz="1200"/>
            </a:lvl1pPr>
          </a:lstStyle>
          <a:p>
            <a:endParaRPr lang="en-US"/>
          </a:p>
        </p:txBody>
      </p:sp>
      <p:sp>
        <p:nvSpPr>
          <p:cNvPr id="3" name="Date Placeholder 2"/>
          <p:cNvSpPr>
            <a:spLocks noGrp="1"/>
          </p:cNvSpPr>
          <p:nvPr>
            <p:ph type="dt" sz="quarter" idx="1"/>
          </p:nvPr>
        </p:nvSpPr>
        <p:spPr>
          <a:xfrm>
            <a:off x="3976781" y="1"/>
            <a:ext cx="3041540" cy="466258"/>
          </a:xfrm>
          <a:prstGeom prst="rect">
            <a:avLst/>
          </a:prstGeom>
        </p:spPr>
        <p:txBody>
          <a:bodyPr vert="horz" lIns="92336" tIns="46168" rIns="92336" bIns="46168" rtlCol="0"/>
          <a:lstStyle>
            <a:lvl1pPr algn="r">
              <a:defRPr sz="1200"/>
            </a:lvl1pPr>
          </a:lstStyle>
          <a:p>
            <a:fld id="{7AAD6BFB-7853-4ADA-9E59-ADF49EC25489}" type="datetimeFigureOut">
              <a:rPr lang="en-US" smtClean="0"/>
              <a:pPr/>
              <a:t>10/21/2022</a:t>
            </a:fld>
            <a:endParaRPr lang="en-US"/>
          </a:p>
        </p:txBody>
      </p:sp>
      <p:sp>
        <p:nvSpPr>
          <p:cNvPr id="4" name="Footer Placeholder 3"/>
          <p:cNvSpPr>
            <a:spLocks noGrp="1"/>
          </p:cNvSpPr>
          <p:nvPr>
            <p:ph type="ftr" sz="quarter" idx="2"/>
          </p:nvPr>
        </p:nvSpPr>
        <p:spPr>
          <a:xfrm>
            <a:off x="0" y="8839668"/>
            <a:ext cx="3041540" cy="466257"/>
          </a:xfrm>
          <a:prstGeom prst="rect">
            <a:avLst/>
          </a:prstGeom>
        </p:spPr>
        <p:txBody>
          <a:bodyPr vert="horz" lIns="92336" tIns="46168" rIns="92336" bIns="46168" rtlCol="0" anchor="b"/>
          <a:lstStyle>
            <a:lvl1pPr algn="l">
              <a:defRPr sz="1200"/>
            </a:lvl1pPr>
          </a:lstStyle>
          <a:p>
            <a:endParaRPr lang="en-US"/>
          </a:p>
        </p:txBody>
      </p:sp>
      <p:sp>
        <p:nvSpPr>
          <p:cNvPr id="5" name="Slide Number Placeholder 4"/>
          <p:cNvSpPr>
            <a:spLocks noGrp="1"/>
          </p:cNvSpPr>
          <p:nvPr>
            <p:ph type="sldNum" sz="quarter" idx="3"/>
          </p:nvPr>
        </p:nvSpPr>
        <p:spPr>
          <a:xfrm>
            <a:off x="3976781" y="8839668"/>
            <a:ext cx="3041540" cy="466257"/>
          </a:xfrm>
          <a:prstGeom prst="rect">
            <a:avLst/>
          </a:prstGeom>
        </p:spPr>
        <p:txBody>
          <a:bodyPr vert="horz" lIns="92336" tIns="46168" rIns="92336" bIns="46168" rtlCol="0" anchor="b"/>
          <a:lstStyle>
            <a:lvl1pPr algn="r">
              <a:defRPr sz="1200"/>
            </a:lvl1pPr>
          </a:lstStyle>
          <a:p>
            <a:fld id="{45356AB7-E91C-439D-B197-F9920FD7ACC2}" type="slidenum">
              <a:rPr lang="en-US" smtClean="0"/>
              <a:pPr/>
              <a:t>‹#›</a:t>
            </a:fld>
            <a:endParaRPr lang="en-US"/>
          </a:p>
        </p:txBody>
      </p:sp>
    </p:spTree>
    <p:extLst>
      <p:ext uri="{BB962C8B-B14F-4D97-AF65-F5344CB8AC3E}">
        <p14:creationId xmlns:p14="http://schemas.microsoft.com/office/powerpoint/2010/main" val="2292444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967" cy="465296"/>
          </a:xfrm>
          <a:prstGeom prst="rect">
            <a:avLst/>
          </a:prstGeom>
        </p:spPr>
        <p:txBody>
          <a:bodyPr vert="horz" lIns="93277" tIns="46639" rIns="93277" bIns="46639" rtlCol="0"/>
          <a:lstStyle>
            <a:lvl1pPr algn="l">
              <a:defRPr sz="1200"/>
            </a:lvl1pPr>
          </a:lstStyle>
          <a:p>
            <a:endParaRPr lang="en-US"/>
          </a:p>
        </p:txBody>
      </p:sp>
      <p:sp>
        <p:nvSpPr>
          <p:cNvPr id="3" name="Date Placeholder 2"/>
          <p:cNvSpPr>
            <a:spLocks noGrp="1"/>
          </p:cNvSpPr>
          <p:nvPr>
            <p:ph type="dt" idx="1"/>
          </p:nvPr>
        </p:nvSpPr>
        <p:spPr>
          <a:xfrm>
            <a:off x="3976334" y="0"/>
            <a:ext cx="3041967" cy="465296"/>
          </a:xfrm>
          <a:prstGeom prst="rect">
            <a:avLst/>
          </a:prstGeom>
        </p:spPr>
        <p:txBody>
          <a:bodyPr vert="horz" lIns="93277" tIns="46639" rIns="93277" bIns="46639" rtlCol="0"/>
          <a:lstStyle>
            <a:lvl1pPr algn="r">
              <a:defRPr sz="1200"/>
            </a:lvl1pPr>
          </a:lstStyle>
          <a:p>
            <a:fld id="{90688E3A-E739-4C00-9AFB-51BBDA40E939}" type="datetimeFigureOut">
              <a:rPr lang="en-US" smtClean="0"/>
              <a:pPr/>
              <a:t>10/21/2022</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77" tIns="46639" rIns="93277" bIns="46639" rtlCol="0" anchor="ctr"/>
          <a:lstStyle/>
          <a:p>
            <a:endParaRPr lang="en-US"/>
          </a:p>
        </p:txBody>
      </p:sp>
      <p:sp>
        <p:nvSpPr>
          <p:cNvPr id="5" name="Notes Placeholder 4"/>
          <p:cNvSpPr>
            <a:spLocks noGrp="1"/>
          </p:cNvSpPr>
          <p:nvPr>
            <p:ph type="body" sz="quarter" idx="3"/>
          </p:nvPr>
        </p:nvSpPr>
        <p:spPr>
          <a:xfrm>
            <a:off x="701993" y="4420316"/>
            <a:ext cx="5615940" cy="4187666"/>
          </a:xfrm>
          <a:prstGeom prst="rect">
            <a:avLst/>
          </a:prstGeom>
        </p:spPr>
        <p:txBody>
          <a:bodyPr vert="horz" lIns="93277" tIns="46639" rIns="93277" bIns="4663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9015"/>
            <a:ext cx="3041967" cy="465296"/>
          </a:xfrm>
          <a:prstGeom prst="rect">
            <a:avLst/>
          </a:prstGeom>
        </p:spPr>
        <p:txBody>
          <a:bodyPr vert="horz" lIns="93277" tIns="46639" rIns="93277" bIns="46639" rtlCol="0" anchor="b"/>
          <a:lstStyle>
            <a:lvl1pPr algn="l">
              <a:defRPr sz="1200"/>
            </a:lvl1pPr>
          </a:lstStyle>
          <a:p>
            <a:endParaRPr lang="en-US"/>
          </a:p>
        </p:txBody>
      </p:sp>
      <p:sp>
        <p:nvSpPr>
          <p:cNvPr id="7" name="Slide Number Placeholder 6"/>
          <p:cNvSpPr>
            <a:spLocks noGrp="1"/>
          </p:cNvSpPr>
          <p:nvPr>
            <p:ph type="sldNum" sz="quarter" idx="5"/>
          </p:nvPr>
        </p:nvSpPr>
        <p:spPr>
          <a:xfrm>
            <a:off x="3976334" y="8839015"/>
            <a:ext cx="3041967" cy="465296"/>
          </a:xfrm>
          <a:prstGeom prst="rect">
            <a:avLst/>
          </a:prstGeom>
        </p:spPr>
        <p:txBody>
          <a:bodyPr vert="horz" lIns="93277" tIns="46639" rIns="93277" bIns="46639" rtlCol="0" anchor="b"/>
          <a:lstStyle>
            <a:lvl1pPr algn="r">
              <a:defRPr sz="1200"/>
            </a:lvl1pPr>
          </a:lstStyle>
          <a:p>
            <a:fld id="{8937018A-E188-44A8-B3F6-F786FEDC0DFA}" type="slidenum">
              <a:rPr lang="en-US" smtClean="0"/>
              <a:pPr/>
              <a:t>‹#›</a:t>
            </a:fld>
            <a:endParaRPr lang="en-US"/>
          </a:p>
        </p:txBody>
      </p:sp>
    </p:spTree>
    <p:extLst>
      <p:ext uri="{BB962C8B-B14F-4D97-AF65-F5344CB8AC3E}">
        <p14:creationId xmlns:p14="http://schemas.microsoft.com/office/powerpoint/2010/main" val="3271819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815119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of you may recall that the RAMP team has undergone and effort to consolidate many of our codes into a single user interface that will maintain the functionality of the individually codes. We are happy to announce that we have officially named this consolidated code SIERRA, which stands for Software Integration for Environmental Radiological Release Assessments.</a:t>
            </a:r>
          </a:p>
          <a:p>
            <a:endParaRPr lang="en-US"/>
          </a:p>
          <a:p>
            <a:r>
              <a:rPr lang="en-US"/>
              <a:t>Atmospheric dispersion module, which consolidates ARCON, PAVAN, and XOQDOQ, is in testing phase; official release next year</a:t>
            </a:r>
          </a:p>
        </p:txBody>
      </p:sp>
      <p:sp>
        <p:nvSpPr>
          <p:cNvPr id="4" name="Slide Number Placeholder 3"/>
          <p:cNvSpPr>
            <a:spLocks noGrp="1"/>
          </p:cNvSpPr>
          <p:nvPr>
            <p:ph type="sldNum" sz="quarter" idx="5"/>
          </p:nvPr>
        </p:nvSpPr>
        <p:spPr/>
        <p:txBody>
          <a:bodyPr/>
          <a:lstStyle/>
          <a:p>
            <a:fld id="{8937018A-E188-44A8-B3F6-F786FEDC0DFA}" type="slidenum">
              <a:rPr lang="en-US" smtClean="0"/>
              <a:pPr/>
              <a:t>12</a:t>
            </a:fld>
            <a:endParaRPr lang="en-US"/>
          </a:p>
        </p:txBody>
      </p:sp>
    </p:spTree>
    <p:extLst>
      <p:ext uri="{BB962C8B-B14F-4D97-AF65-F5344CB8AC3E}">
        <p14:creationId xmlns:p14="http://schemas.microsoft.com/office/powerpoint/2010/main" val="253677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rPr>
              <a:t>I now have the pleasure and the privilege of introducing our next speaker.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rPr>
              <a:t>Dr. Jonathan Gill is currently the Nuclear Incident Response Team and Nuclear Radiological Incident Response Task Force program manager in FEMA’s Chemical, Biological, Radiological and Nuclear office  (CBRN) . Prior to this, Jon spent two and a half years at DOE/NNSA headquarters in the Office of Nuclear Incident Response as a fellow and lab </a:t>
            </a:r>
            <a:r>
              <a:rPr lang="en-US" sz="1800" err="1">
                <a:effectLst/>
                <a:latin typeface="Calibri" panose="020F0502020204030204" pitchFamily="34" charset="0"/>
                <a:ea typeface="Calibri" panose="020F0502020204030204" pitchFamily="34" charset="0"/>
              </a:rPr>
              <a:t>detailee</a:t>
            </a:r>
            <a:r>
              <a:rPr lang="en-US" sz="1800">
                <a:effectLst/>
                <a:latin typeface="Calibri" panose="020F0502020204030204" pitchFamily="34" charset="0"/>
                <a:ea typeface="Calibri" panose="020F0502020204030204" pitchFamily="34" charset="0"/>
              </a:rPr>
              <a:t>, where he advised and assisted in the management of various interagency projects involving radiological consequence management. Before his time at DOE, Jon conducted research at the University of Tennessee on optically stimulated luminescence applications for nuclear forensics, manufacture of surrogate nuclear debris, and dissolution and fusion methods for mass spectral analysis of surrogate and actual nuclear debris. In Jon’s previous life, he served eight years in the US Army as a unit leader and staff leader. His military experience spanned leading units up to 100 Soldiers and contractors in combat operations, managing large ground operations and logistics activities in austere conditions of over 3500 personnel covering approximately 100,000 square miles, and project managing construction projects.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rPr>
              <a:t>Without further ado, I will turn it over to Dr. Gill to discuss his feature topic: FEMA Emergency Response. The floor is yours Dr. Gill!</a:t>
            </a:r>
            <a:endParaRPr lang="en-US"/>
          </a:p>
        </p:txBody>
      </p:sp>
      <p:sp>
        <p:nvSpPr>
          <p:cNvPr id="4" name="Slide Number Placeholder 3"/>
          <p:cNvSpPr>
            <a:spLocks noGrp="1"/>
          </p:cNvSpPr>
          <p:nvPr>
            <p:ph type="sldNum" sz="quarter" idx="5"/>
          </p:nvPr>
        </p:nvSpPr>
        <p:spPr/>
        <p:txBody>
          <a:bodyPr/>
          <a:lstStyle/>
          <a:p>
            <a:fld id="{8937018A-E188-44A8-B3F6-F786FEDC0DFA}" type="slidenum">
              <a:rPr lang="en-US" smtClean="0"/>
              <a:pPr/>
              <a:t>13</a:t>
            </a:fld>
            <a:endParaRPr lang="en-US"/>
          </a:p>
        </p:txBody>
      </p:sp>
    </p:spTree>
    <p:extLst>
      <p:ext uri="{BB962C8B-B14F-4D97-AF65-F5344CB8AC3E}">
        <p14:creationId xmlns:p14="http://schemas.microsoft.com/office/powerpoint/2010/main" val="1715997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F76D54-3AF3-43A1-A1D9-59FC47740030}" type="slidenum">
              <a:rPr lang="en-US" smtClean="0"/>
              <a:pPr>
                <a:defRPr/>
              </a:pPr>
              <a:t>15</a:t>
            </a:fld>
            <a:endParaRPr lang="en-US"/>
          </a:p>
        </p:txBody>
      </p:sp>
    </p:spTree>
    <p:extLst>
      <p:ext uri="{BB962C8B-B14F-4D97-AF65-F5344CB8AC3E}">
        <p14:creationId xmlns:p14="http://schemas.microsoft.com/office/powerpoint/2010/main" val="396216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Mission of RES from public website</a:t>
            </a:r>
          </a:p>
        </p:txBody>
      </p:sp>
      <p:sp>
        <p:nvSpPr>
          <p:cNvPr id="4" name="Slide Number Placeholder 3"/>
          <p:cNvSpPr>
            <a:spLocks noGrp="1"/>
          </p:cNvSpPr>
          <p:nvPr>
            <p:ph type="sldNum" sz="quarter" idx="10"/>
          </p:nvPr>
        </p:nvSpPr>
        <p:spPr/>
        <p:txBody>
          <a:bodyPr/>
          <a:lstStyle/>
          <a:p>
            <a:fld id="{8937018A-E188-44A8-B3F6-F786FEDC0DFA}" type="slidenum">
              <a:rPr lang="en-US" smtClean="0"/>
              <a:pPr/>
              <a:t>2</a:t>
            </a:fld>
            <a:endParaRPr lang="en-US"/>
          </a:p>
        </p:txBody>
      </p:sp>
    </p:spTree>
    <p:extLst>
      <p:ext uri="{BB962C8B-B14F-4D97-AF65-F5344CB8AC3E}">
        <p14:creationId xmlns:p14="http://schemas.microsoft.com/office/powerpoint/2010/main" val="4056650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60026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Here we have a display of all the codes available in RAMP.  We currently maintain and distribute 16 computer codes and coordinate user support for an additional 3 (RESRAD, Turbo FRMAC, and VSP)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For additional information on our codes, you can always visit the RAMP website using the web address on this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8937018A-E188-44A8-B3F6-F786FEDC0DFA}" type="slidenum">
              <a:rPr lang="en-US" smtClean="0"/>
              <a:pPr/>
              <a:t>4</a:t>
            </a:fld>
            <a:endParaRPr lang="en-US"/>
          </a:p>
        </p:txBody>
      </p:sp>
    </p:spTree>
    <p:extLst>
      <p:ext uri="{BB962C8B-B14F-4D97-AF65-F5344CB8AC3E}">
        <p14:creationId xmlns:p14="http://schemas.microsoft.com/office/powerpoint/2010/main" val="1878688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lnSpc>
                <a:spcPct val="90000"/>
              </a:lnSpc>
            </a:pPr>
            <a:endParaRPr lang="en-US" sz="1900" b="1" baseline="0"/>
          </a:p>
          <a:p>
            <a:pPr lvl="1" eaLnBrk="1" hangingPunct="1">
              <a:lnSpc>
                <a:spcPct val="90000"/>
              </a:lnSpc>
            </a:pPr>
            <a:endParaRPr lang="en-US" sz="1900" b="1" baseline="0"/>
          </a:p>
        </p:txBody>
      </p:sp>
      <p:sp>
        <p:nvSpPr>
          <p:cNvPr id="4" name="Slide Number Placeholder 3"/>
          <p:cNvSpPr>
            <a:spLocks noGrp="1"/>
          </p:cNvSpPr>
          <p:nvPr>
            <p:ph type="sldNum" sz="quarter" idx="10"/>
          </p:nvPr>
        </p:nvSpPr>
        <p:spPr/>
        <p:txBody>
          <a:bodyPr/>
          <a:lstStyle/>
          <a:p>
            <a:fld id="{A32D2ECA-C737-402F-B169-05FC80F5B6E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494064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Added international sites to the database for Spain and Ukraine and incorporated available power uprates.</a:t>
            </a:r>
          </a:p>
          <a:p>
            <a:r>
              <a:rPr lang="en-US"/>
              <a:t>Resolved </a:t>
            </a:r>
            <a:r>
              <a:rPr lang="en-US" err="1"/>
              <a:t>MetFetch</a:t>
            </a:r>
            <a:r>
              <a:rPr lang="en-US"/>
              <a:t> Issue</a:t>
            </a:r>
          </a:p>
          <a:p>
            <a:r>
              <a:rPr lang="en-US"/>
              <a:t>Added additional options on the settings screen (default calculation duration and default results units)</a:t>
            </a:r>
          </a:p>
          <a:p>
            <a:r>
              <a:rPr lang="en-US"/>
              <a:t>Various bug fixes</a:t>
            </a:r>
          </a:p>
          <a:p>
            <a:endParaRPr lang="en-US"/>
          </a:p>
        </p:txBody>
      </p:sp>
      <p:sp>
        <p:nvSpPr>
          <p:cNvPr id="4" name="Slide Number Placeholder 3"/>
          <p:cNvSpPr>
            <a:spLocks noGrp="1"/>
          </p:cNvSpPr>
          <p:nvPr>
            <p:ph type="sldNum" sz="quarter" idx="5"/>
          </p:nvPr>
        </p:nvSpPr>
        <p:spPr/>
        <p:txBody>
          <a:bodyPr/>
          <a:lstStyle/>
          <a:p>
            <a:fld id="{8937018A-E188-44A8-B3F6-F786FEDC0DFA}" type="slidenum">
              <a:rPr lang="en-US" smtClean="0"/>
              <a:pPr/>
              <a:t>8</a:t>
            </a:fld>
            <a:endParaRPr lang="en-US"/>
          </a:p>
        </p:txBody>
      </p:sp>
    </p:spTree>
    <p:extLst>
      <p:ext uri="{BB962C8B-B14F-4D97-AF65-F5344CB8AC3E}">
        <p14:creationId xmlns:p14="http://schemas.microsoft.com/office/powerpoint/2010/main" val="2063180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0665" marR="5080" indent="-227965">
              <a:lnSpc>
                <a:spcPts val="2160"/>
              </a:lnSpc>
              <a:spcBef>
                <a:spcPts val="994"/>
              </a:spcBef>
              <a:buFont typeface="Arial"/>
              <a:buChar char="•"/>
              <a:tabLst>
                <a:tab pos="240665" algn="l"/>
                <a:tab pos="241300" algn="l"/>
              </a:tabLst>
            </a:pPr>
            <a:r>
              <a:rPr lang="en-US" sz="1200" spc="-5">
                <a:latin typeface="Calibri"/>
                <a:cs typeface="Calibri"/>
              </a:rPr>
              <a:t>NRC </a:t>
            </a:r>
            <a:r>
              <a:rPr lang="en-US" sz="1200" spc="-20">
                <a:latin typeface="Calibri"/>
                <a:cs typeface="Calibri"/>
              </a:rPr>
              <a:t>staff performs </a:t>
            </a:r>
            <a:r>
              <a:rPr lang="en-US" sz="1200" spc="-15">
                <a:cs typeface="Calibri"/>
              </a:rPr>
              <a:t>licensing </a:t>
            </a:r>
            <a:r>
              <a:rPr lang="en-US" sz="1200" spc="-10">
                <a:cs typeface="Calibri"/>
              </a:rPr>
              <a:t>confirmatory analyses of </a:t>
            </a:r>
            <a:r>
              <a:rPr lang="en-US" sz="1200">
                <a:latin typeface="Calibri"/>
                <a:cs typeface="Calibri"/>
              </a:rPr>
              <a:t>the </a:t>
            </a:r>
            <a:r>
              <a:rPr lang="en-US" sz="1200" spc="-10">
                <a:latin typeface="Calibri"/>
                <a:cs typeface="Calibri"/>
              </a:rPr>
              <a:t>plant’s </a:t>
            </a:r>
            <a:r>
              <a:rPr lang="en-US" sz="1200" spc="-5">
                <a:latin typeface="Calibri"/>
                <a:cs typeface="Calibri"/>
              </a:rPr>
              <a:t>design </a:t>
            </a:r>
            <a:r>
              <a:rPr lang="en-US" sz="1200">
                <a:latin typeface="Calibri"/>
                <a:cs typeface="Calibri"/>
              </a:rPr>
              <a:t>and the </a:t>
            </a:r>
            <a:r>
              <a:rPr lang="en-US" sz="1200" spc="-15">
                <a:latin typeface="Calibri"/>
                <a:cs typeface="Calibri"/>
              </a:rPr>
              <a:t>licensee’s offsite </a:t>
            </a:r>
            <a:r>
              <a:rPr lang="en-US" sz="1200">
                <a:latin typeface="Calibri"/>
                <a:cs typeface="Calibri"/>
              </a:rPr>
              <a:t>and </a:t>
            </a:r>
            <a:r>
              <a:rPr lang="en-US" sz="1200" spc="-15">
                <a:latin typeface="Calibri"/>
                <a:cs typeface="Calibri"/>
              </a:rPr>
              <a:t>control room </a:t>
            </a:r>
            <a:r>
              <a:rPr lang="en-US" sz="1200" spc="-5">
                <a:latin typeface="Calibri"/>
                <a:cs typeface="Calibri"/>
              </a:rPr>
              <a:t>dose calculations </a:t>
            </a:r>
            <a:r>
              <a:rPr lang="en-US" sz="1200" spc="-10">
                <a:latin typeface="Calibri"/>
                <a:cs typeface="Calibri"/>
              </a:rPr>
              <a:t>following </a:t>
            </a:r>
            <a:r>
              <a:rPr lang="en-US" sz="1200">
                <a:latin typeface="Calibri"/>
                <a:cs typeface="Calibri"/>
              </a:rPr>
              <a:t>a</a:t>
            </a:r>
            <a:r>
              <a:rPr lang="en-US" sz="1200" spc="95">
                <a:latin typeface="Calibri"/>
                <a:cs typeface="Calibri"/>
              </a:rPr>
              <a:t> design basis accidents.</a:t>
            </a:r>
          </a:p>
          <a:p>
            <a:pPr marL="240665" marR="5080" indent="-227965">
              <a:lnSpc>
                <a:spcPts val="2160"/>
              </a:lnSpc>
              <a:spcBef>
                <a:spcPts val="994"/>
              </a:spcBef>
              <a:buFont typeface="Arial"/>
              <a:buChar char="•"/>
              <a:tabLst>
                <a:tab pos="240665" algn="l"/>
                <a:tab pos="241300" algn="l"/>
              </a:tabLst>
            </a:pPr>
            <a:endParaRPr lang="en-US" sz="1200" spc="95">
              <a:latin typeface="Calibri"/>
              <a:cs typeface="Calibri"/>
            </a:endParaRPr>
          </a:p>
          <a:p>
            <a:pPr marL="240665" marR="5080" indent="-227965">
              <a:lnSpc>
                <a:spcPts val="2160"/>
              </a:lnSpc>
              <a:spcBef>
                <a:spcPts val="994"/>
              </a:spcBef>
              <a:buFont typeface="Arial"/>
              <a:buChar char="•"/>
              <a:tabLst>
                <a:tab pos="240665" algn="l"/>
                <a:tab pos="241300" algn="l"/>
              </a:tabLst>
            </a:pPr>
            <a:r>
              <a:rPr lang="en-US" b="0" i="0">
                <a:effectLst/>
                <a:latin typeface="Times New Roman" panose="02020603050405020304" pitchFamily="18" charset="0"/>
              </a:rPr>
              <a:t>RADTRAD Version 5.0.3 Released June 2022</a:t>
            </a:r>
            <a:r>
              <a:rPr lang="en-US" b="0" i="0">
                <a:effectLst/>
                <a:latin typeface="Arial" panose="020B0604020202020204" pitchFamily="34" charset="0"/>
              </a:rPr>
              <a:t> </a:t>
            </a:r>
          </a:p>
          <a:p>
            <a:pPr marL="240665" marR="5080" indent="-227965">
              <a:lnSpc>
                <a:spcPts val="2160"/>
              </a:lnSpc>
              <a:spcBef>
                <a:spcPts val="994"/>
              </a:spcBef>
              <a:buFont typeface="Arial"/>
              <a:buChar char="•"/>
              <a:tabLst>
                <a:tab pos="240665" algn="l"/>
                <a:tab pos="241300" algn="l"/>
              </a:tabLst>
            </a:pPr>
            <a:r>
              <a:rPr lang="en-US" b="0" i="0">
                <a:effectLst/>
                <a:latin typeface="Times New Roman" panose="02020603050405020304" pitchFamily="18" charset="0"/>
              </a:rPr>
              <a:t>Updates:</a:t>
            </a:r>
            <a:r>
              <a:rPr lang="en-US" b="0" i="0">
                <a:effectLst/>
                <a:latin typeface="Arial" panose="020B0604020202020204" pitchFamily="34" charset="0"/>
              </a:rPr>
              <a:t>- </a:t>
            </a:r>
            <a:r>
              <a:rPr lang="en-US" b="0" i="0">
                <a:effectLst/>
                <a:latin typeface="Times New Roman" panose="02020603050405020304" pitchFamily="18" charset="0"/>
              </a:rPr>
              <a:t>Modified the plots in the output plot file. There are now three options for generating output plot data. The plots are selected using the command line options identified below:</a:t>
            </a:r>
          </a:p>
          <a:p>
            <a:pPr marL="240665" marR="5080" indent="-227965">
              <a:lnSpc>
                <a:spcPts val="2160"/>
              </a:lnSpc>
              <a:spcBef>
                <a:spcPts val="994"/>
              </a:spcBef>
              <a:buFont typeface="Arial"/>
              <a:buChar char="•"/>
              <a:tabLst>
                <a:tab pos="240665" algn="l"/>
                <a:tab pos="241300" algn="l"/>
              </a:tabLst>
            </a:pPr>
            <a:r>
              <a:rPr lang="en-US" b="0" i="0">
                <a:effectLst/>
                <a:latin typeface="Courier New" panose="02070309020205020404" pitchFamily="49" charset="0"/>
              </a:rPr>
              <a:t>o</a:t>
            </a:r>
            <a:r>
              <a:rPr lang="en-US" b="0" i="0">
                <a:effectLst/>
                <a:latin typeface="Times New Roman" panose="02020603050405020304" pitchFamily="18" charset="0"/>
              </a:rPr>
              <a:t>--</a:t>
            </a:r>
            <a:r>
              <a:rPr lang="en-US" b="0" i="0" err="1">
                <a:effectLst/>
                <a:latin typeface="Times New Roman" panose="02020603050405020304" pitchFamily="18" charset="0"/>
              </a:rPr>
              <a:t>addTransPlots</a:t>
            </a:r>
            <a:r>
              <a:rPr lang="en-US" b="0" i="0">
                <a:effectLst/>
                <a:latin typeface="Times New Roman" panose="02020603050405020304" pitchFamily="18" charset="0"/>
              </a:rPr>
              <a:t> – Gives the transport group atom count per compartment and compartment location (atmosphere, surface, sump, or filtered).</a:t>
            </a:r>
          </a:p>
          <a:p>
            <a:pPr marL="240665" marR="5080" indent="-227965">
              <a:lnSpc>
                <a:spcPts val="2160"/>
              </a:lnSpc>
              <a:spcBef>
                <a:spcPts val="994"/>
              </a:spcBef>
              <a:buFont typeface="Arial"/>
              <a:buChar char="•"/>
              <a:tabLst>
                <a:tab pos="240665" algn="l"/>
                <a:tab pos="241300" algn="l"/>
              </a:tabLst>
            </a:pPr>
            <a:r>
              <a:rPr lang="en-US" b="0" i="0">
                <a:effectLst/>
                <a:latin typeface="Courier New" panose="02070309020205020404" pitchFamily="49" charset="0"/>
              </a:rPr>
              <a:t>o</a:t>
            </a:r>
            <a:r>
              <a:rPr lang="en-US" b="0" i="0">
                <a:effectLst/>
                <a:latin typeface="Times New Roman" panose="02020603050405020304" pitchFamily="18" charset="0"/>
              </a:rPr>
              <a:t>--</a:t>
            </a:r>
            <a:r>
              <a:rPr lang="en-US" b="0" i="0" err="1">
                <a:effectLst/>
                <a:latin typeface="Times New Roman" panose="02020603050405020304" pitchFamily="18" charset="0"/>
              </a:rPr>
              <a:t>addNucliPlots</a:t>
            </a:r>
            <a:r>
              <a:rPr lang="en-US" b="0" i="0">
                <a:effectLst/>
                <a:latin typeface="Times New Roman" panose="02020603050405020304" pitchFamily="18" charset="0"/>
              </a:rPr>
              <a:t> – Gives the set of nuclide plots per compartment and compartment location.</a:t>
            </a:r>
          </a:p>
          <a:p>
            <a:pPr marL="240665" marR="5080" indent="-227965">
              <a:lnSpc>
                <a:spcPts val="2160"/>
              </a:lnSpc>
              <a:spcBef>
                <a:spcPts val="994"/>
              </a:spcBef>
              <a:buFont typeface="Arial"/>
              <a:buChar char="•"/>
              <a:tabLst>
                <a:tab pos="240665" algn="l"/>
                <a:tab pos="241300" algn="l"/>
              </a:tabLst>
            </a:pPr>
            <a:r>
              <a:rPr lang="en-US" b="0" i="0">
                <a:effectLst/>
                <a:latin typeface="Courier New" panose="02070309020205020404" pitchFamily="49" charset="0"/>
              </a:rPr>
              <a:t>o</a:t>
            </a:r>
            <a:r>
              <a:rPr lang="en-US" b="0" i="0">
                <a:effectLst/>
                <a:latin typeface="Times New Roman" panose="02020603050405020304" pitchFamily="18" charset="0"/>
              </a:rPr>
              <a:t>--</a:t>
            </a:r>
            <a:r>
              <a:rPr lang="en-US" b="0" i="0" err="1">
                <a:effectLst/>
                <a:latin typeface="Times New Roman" panose="02020603050405020304" pitchFamily="18" charset="0"/>
              </a:rPr>
              <a:t>addActivityPlots</a:t>
            </a:r>
            <a:r>
              <a:rPr lang="en-US" b="0" i="0">
                <a:effectLst/>
                <a:latin typeface="Times New Roman" panose="02020603050405020304" pitchFamily="18" charset="0"/>
              </a:rPr>
              <a:t> – Compartment decay activity in Curies or MBq per compartment.</a:t>
            </a:r>
            <a:endParaRPr lang="en-US" sz="1200" spc="95">
              <a:latin typeface="Calibri"/>
              <a:cs typeface="Calibri"/>
            </a:endParaRPr>
          </a:p>
        </p:txBody>
      </p:sp>
      <p:sp>
        <p:nvSpPr>
          <p:cNvPr id="4" name="Slide Number Placeholder 3"/>
          <p:cNvSpPr>
            <a:spLocks noGrp="1"/>
          </p:cNvSpPr>
          <p:nvPr>
            <p:ph type="sldNum" sz="quarter" idx="5"/>
          </p:nvPr>
        </p:nvSpPr>
        <p:spPr/>
        <p:txBody>
          <a:bodyPr/>
          <a:lstStyle/>
          <a:p>
            <a:fld id="{8937018A-E188-44A8-B3F6-F786FEDC0DFA}" type="slidenum">
              <a:rPr lang="en-US" smtClean="0"/>
              <a:pPr/>
              <a:t>9</a:t>
            </a:fld>
            <a:endParaRPr lang="en-US"/>
          </a:p>
        </p:txBody>
      </p:sp>
    </p:spTree>
    <p:extLst>
      <p:ext uri="{BB962C8B-B14F-4D97-AF65-F5344CB8AC3E}">
        <p14:creationId xmlns:p14="http://schemas.microsoft.com/office/powerpoint/2010/main" val="1838839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SzPts val="1200"/>
              <a:buFont typeface="Arial" panose="020B0604020202020204" pitchFamily="34" charset="0"/>
              <a:buChar char="•"/>
              <a:tabLst>
                <a:tab pos="369570" algn="l"/>
                <a:tab pos="370205" algn="l"/>
              </a:tabLst>
            </a:pPr>
            <a:r>
              <a:rPr lang="en-US" sz="1200" b="1">
                <a:effectLst/>
                <a:latin typeface="Georgia" panose="02040502050405020303" pitchFamily="18" charset="0"/>
                <a:ea typeface="Arial" panose="020B0604020202020204" pitchFamily="34" charset="0"/>
                <a:cs typeface="Georgia" panose="02040502050405020303" pitchFamily="18" charset="0"/>
              </a:rPr>
              <a:t>Code &amp; Graphical</a:t>
            </a:r>
            <a:r>
              <a:rPr lang="en-US" sz="1200" b="1" spc="-20">
                <a:effectLst/>
                <a:latin typeface="Georgia" panose="02040502050405020303" pitchFamily="18" charset="0"/>
                <a:ea typeface="Arial" panose="020B0604020202020204" pitchFamily="34" charset="0"/>
                <a:cs typeface="Georgia" panose="02040502050405020303" pitchFamily="18" charset="0"/>
              </a:rPr>
              <a:t> </a:t>
            </a:r>
            <a:r>
              <a:rPr lang="en-US" sz="1200" b="1">
                <a:effectLst/>
                <a:latin typeface="Georgia" panose="02040502050405020303" pitchFamily="18" charset="0"/>
                <a:ea typeface="Arial" panose="020B0604020202020204" pitchFamily="34" charset="0"/>
                <a:cs typeface="Georgia" panose="02040502050405020303" pitchFamily="18" charset="0"/>
              </a:rPr>
              <a:t>User</a:t>
            </a:r>
            <a:r>
              <a:rPr lang="en-US" sz="1200" b="1" spc="-10">
                <a:effectLst/>
                <a:latin typeface="Georgia" panose="02040502050405020303" pitchFamily="18" charset="0"/>
                <a:ea typeface="Arial" panose="020B0604020202020204" pitchFamily="34" charset="0"/>
                <a:cs typeface="Georgia" panose="02040502050405020303" pitchFamily="18" charset="0"/>
              </a:rPr>
              <a:t> </a:t>
            </a:r>
            <a:r>
              <a:rPr lang="en-US" sz="1200" b="1">
                <a:effectLst/>
                <a:latin typeface="Georgia" panose="02040502050405020303" pitchFamily="18" charset="0"/>
                <a:ea typeface="Arial" panose="020B0604020202020204" pitchFamily="34" charset="0"/>
                <a:cs typeface="Georgia" panose="02040502050405020303" pitchFamily="18" charset="0"/>
              </a:rPr>
              <a:t>Interface</a:t>
            </a:r>
            <a:r>
              <a:rPr lang="en-US" sz="1200" b="1" spc="-15">
                <a:effectLst/>
                <a:latin typeface="Georgia" panose="02040502050405020303" pitchFamily="18" charset="0"/>
                <a:ea typeface="Arial" panose="020B0604020202020204" pitchFamily="34" charset="0"/>
                <a:cs typeface="Georgia" panose="02040502050405020303" pitchFamily="18" charset="0"/>
              </a:rPr>
              <a:t> </a:t>
            </a:r>
            <a:r>
              <a:rPr lang="en-US" sz="1200" b="1">
                <a:effectLst/>
                <a:latin typeface="Georgia" panose="02040502050405020303" pitchFamily="18" charset="0"/>
                <a:ea typeface="Arial" panose="020B0604020202020204" pitchFamily="34" charset="0"/>
                <a:cs typeface="Georgia" panose="02040502050405020303" pitchFamily="18" charset="0"/>
              </a:rPr>
              <a:t>(GUI)</a:t>
            </a:r>
            <a:r>
              <a:rPr lang="en-US" sz="1200" b="1" spc="-60">
                <a:effectLst/>
                <a:latin typeface="Georgia" panose="02040502050405020303" pitchFamily="18" charset="0"/>
                <a:ea typeface="Arial" panose="020B0604020202020204" pitchFamily="34" charset="0"/>
                <a:cs typeface="Georgia" panose="02040502050405020303" pitchFamily="18" charset="0"/>
              </a:rPr>
              <a:t> </a:t>
            </a:r>
            <a:r>
              <a:rPr lang="en-US" sz="1200" b="1" spc="-10">
                <a:effectLst/>
                <a:latin typeface="Georgia" panose="02040502050405020303" pitchFamily="18" charset="0"/>
                <a:ea typeface="Arial" panose="020B0604020202020204" pitchFamily="34" charset="0"/>
                <a:cs typeface="Georgia" panose="02040502050405020303" pitchFamily="18" charset="0"/>
              </a:rPr>
              <a:t>Changes:</a:t>
            </a:r>
            <a:endParaRPr lang="en-US" sz="1200" b="1">
              <a:effectLst/>
              <a:latin typeface="Georgia" panose="02040502050405020303" pitchFamily="18" charset="0"/>
              <a:ea typeface="Arial" panose="020B0604020202020204" pitchFamily="34" charset="0"/>
              <a:cs typeface="Georgia" panose="02040502050405020303" pitchFamily="18" charset="0"/>
            </a:endParaRPr>
          </a:p>
          <a:p>
            <a:pPr marL="0" marR="0">
              <a:spcBef>
                <a:spcPts val="45"/>
              </a:spcBef>
              <a:spcAft>
                <a:spcPts val="0"/>
              </a:spcAft>
            </a:pPr>
            <a:r>
              <a:rPr lang="en-US" sz="1200" b="1">
                <a:effectLst/>
                <a:latin typeface="Georgia" panose="02040502050405020303" pitchFamily="18" charset="0"/>
                <a:ea typeface="Georgia" panose="02040502050405020303" pitchFamily="18" charset="0"/>
                <a:cs typeface="Georgia" panose="02040502050405020303" pitchFamily="18" charset="0"/>
              </a:rPr>
              <a:t> </a:t>
            </a:r>
            <a:endParaRPr lang="en-US" sz="1100">
              <a:effectLst/>
              <a:latin typeface="Georgia" panose="02040502050405020303" pitchFamily="18" charset="0"/>
              <a:ea typeface="Georgia" panose="02040502050405020303" pitchFamily="18" charset="0"/>
              <a:cs typeface="Georgia" panose="02040502050405020303" pitchFamily="18" charset="0"/>
            </a:endParaRPr>
          </a:p>
          <a:p>
            <a:pPr marL="742950" marR="582295" lvl="1" indent="-285750">
              <a:lnSpc>
                <a:spcPct val="113000"/>
              </a:lnSpc>
              <a:spcBef>
                <a:spcPts val="5"/>
              </a:spcBef>
              <a:spcAft>
                <a:spcPts val="0"/>
              </a:spcAft>
              <a:buFont typeface="Times New Roman" panose="02020603050405020304" pitchFamily="18" charset="0"/>
              <a:buChar char="-"/>
              <a:tabLst>
                <a:tab pos="598170" algn="l"/>
                <a:tab pos="598805" algn="l"/>
              </a:tabLst>
            </a:pPr>
            <a:r>
              <a:rPr lang="en-US" sz="1200">
                <a:effectLst/>
                <a:latin typeface="Times New Roman" panose="02020603050405020304" pitchFamily="18" charset="0"/>
                <a:ea typeface="Times New Roman" panose="02020603050405020304" pitchFamily="18" charset="0"/>
                <a:cs typeface="Georgia" panose="02040502050405020303" pitchFamily="18" charset="0"/>
              </a:rPr>
              <a:t>GASPAR</a:t>
            </a:r>
            <a:r>
              <a:rPr lang="en-US" sz="1200" spc="-15">
                <a:effectLst/>
                <a:latin typeface="Times New Roman" panose="02020603050405020304" pitchFamily="18" charset="0"/>
                <a:ea typeface="Times New Roman" panose="02020603050405020304" pitchFamily="18" charset="0"/>
                <a:cs typeface="Georgia" panose="02040502050405020303" pitchFamily="18" charset="0"/>
              </a:rPr>
              <a:t> </a:t>
            </a:r>
            <a:r>
              <a:rPr lang="en-US" sz="1200">
                <a:effectLst/>
                <a:latin typeface="Times New Roman" panose="02020603050405020304" pitchFamily="18" charset="0"/>
                <a:ea typeface="Times New Roman" panose="02020603050405020304" pitchFamily="18" charset="0"/>
                <a:cs typeface="Georgia" panose="02040502050405020303" pitchFamily="18" charset="0"/>
              </a:rPr>
              <a:t>–</a:t>
            </a:r>
            <a:r>
              <a:rPr lang="en-US" sz="1200" spc="-5">
                <a:effectLst/>
                <a:latin typeface="Times New Roman" panose="02020603050405020304" pitchFamily="18" charset="0"/>
                <a:ea typeface="Times New Roman" panose="02020603050405020304" pitchFamily="18" charset="0"/>
                <a:cs typeface="Georgia" panose="02040502050405020303" pitchFamily="18" charset="0"/>
              </a:rPr>
              <a:t> On GUI screen input, included a check on the number of Special Locations, limiting the entry to 5 or less.  </a:t>
            </a:r>
            <a:endParaRPr lang="en-US" sz="1100">
              <a:effectLst/>
              <a:latin typeface="Georgia" panose="02040502050405020303" pitchFamily="18" charset="0"/>
              <a:ea typeface="Times New Roman" panose="02020603050405020304" pitchFamily="18" charset="0"/>
              <a:cs typeface="Georgia" panose="02040502050405020303" pitchFamily="18" charset="0"/>
            </a:endParaRPr>
          </a:p>
          <a:p>
            <a:pPr marL="742950" marR="582295" lvl="1" indent="-285750">
              <a:lnSpc>
                <a:spcPct val="113000"/>
              </a:lnSpc>
              <a:spcBef>
                <a:spcPts val="5"/>
              </a:spcBef>
              <a:spcAft>
                <a:spcPts val="0"/>
              </a:spcAft>
              <a:buFont typeface="Times New Roman" panose="02020603050405020304" pitchFamily="18" charset="0"/>
              <a:buChar char="-"/>
              <a:tabLst>
                <a:tab pos="598170" algn="l"/>
                <a:tab pos="598805" algn="l"/>
              </a:tabLst>
            </a:pPr>
            <a:r>
              <a:rPr lang="en-US" sz="1200" spc="-5">
                <a:effectLst/>
                <a:latin typeface="Times New Roman" panose="02020603050405020304" pitchFamily="18" charset="0"/>
                <a:ea typeface="Times New Roman" panose="02020603050405020304" pitchFamily="18" charset="0"/>
                <a:cs typeface="Georgia" panose="02040502050405020303" pitchFamily="18" charset="0"/>
              </a:rPr>
              <a:t>GASPAR – Added an “Info” pop-up message for Humidity, clarifying that absolute humidity (g/m</a:t>
            </a:r>
            <a:r>
              <a:rPr lang="en-US" sz="1200" spc="-5" baseline="30000">
                <a:effectLst/>
                <a:latin typeface="Times New Roman" panose="02020603050405020304" pitchFamily="18" charset="0"/>
                <a:ea typeface="Times New Roman" panose="02020603050405020304" pitchFamily="18" charset="0"/>
                <a:cs typeface="Georgia" panose="02040502050405020303" pitchFamily="18" charset="0"/>
              </a:rPr>
              <a:t>3</a:t>
            </a:r>
            <a:r>
              <a:rPr lang="en-US" sz="1200" spc="-5">
                <a:effectLst/>
                <a:latin typeface="Times New Roman" panose="02020603050405020304" pitchFamily="18" charset="0"/>
                <a:ea typeface="Times New Roman" panose="02020603050405020304" pitchFamily="18" charset="0"/>
                <a:cs typeface="Georgia" panose="02040502050405020303" pitchFamily="18" charset="0"/>
              </a:rPr>
              <a:t>) should be entered in the temperature is entered as zero (0); otherwise, humidity should be entered as relative humidity as a percentage.</a:t>
            </a:r>
            <a:endParaRPr lang="en-US" sz="1100">
              <a:effectLst/>
              <a:latin typeface="Georgia" panose="02040502050405020303" pitchFamily="18" charset="0"/>
              <a:ea typeface="Times New Roman" panose="02020603050405020304" pitchFamily="18" charset="0"/>
              <a:cs typeface="Georgia" panose="02040502050405020303" pitchFamily="18" charset="0"/>
            </a:endParaRPr>
          </a:p>
          <a:p>
            <a:pPr marL="742950" marR="582295" lvl="1" indent="-285750">
              <a:lnSpc>
                <a:spcPct val="113000"/>
              </a:lnSpc>
              <a:spcBef>
                <a:spcPts val="5"/>
              </a:spcBef>
              <a:spcAft>
                <a:spcPts val="0"/>
              </a:spcAft>
              <a:buFont typeface="Times New Roman" panose="02020603050405020304" pitchFamily="18" charset="0"/>
              <a:buChar char="-"/>
              <a:tabLst>
                <a:tab pos="598170" algn="l"/>
                <a:tab pos="598805" algn="l"/>
              </a:tabLst>
            </a:pPr>
            <a:r>
              <a:rPr lang="en-US" sz="1200" spc="-5">
                <a:effectLst/>
                <a:latin typeface="Times New Roman" panose="02020603050405020304" pitchFamily="18" charset="0"/>
                <a:ea typeface="Times New Roman" panose="02020603050405020304" pitchFamily="18" charset="0"/>
                <a:cs typeface="Georgia" panose="02040502050405020303" pitchFamily="18" charset="0"/>
              </a:rPr>
              <a:t>GASPAR – Changed the format used for entries on “Options” tab to store entered values as decimal numbers.  This corrected calculations when entries were incorrectly recognized as integer values. </a:t>
            </a:r>
            <a:endParaRPr lang="en-US" sz="1100">
              <a:effectLst/>
              <a:latin typeface="Georgia" panose="02040502050405020303" pitchFamily="18" charset="0"/>
              <a:ea typeface="Times New Roman" panose="02020603050405020304" pitchFamily="18" charset="0"/>
              <a:cs typeface="Georgia" panose="02040502050405020303" pitchFamily="18" charset="0"/>
            </a:endParaRPr>
          </a:p>
          <a:p>
            <a:pPr marL="742950" marR="582295" lvl="1" indent="-285750">
              <a:lnSpc>
                <a:spcPct val="113000"/>
              </a:lnSpc>
              <a:spcBef>
                <a:spcPts val="5"/>
              </a:spcBef>
              <a:spcAft>
                <a:spcPts val="0"/>
              </a:spcAft>
              <a:buFont typeface="Times New Roman" panose="02020603050405020304" pitchFamily="18" charset="0"/>
              <a:buChar char="-"/>
              <a:tabLst>
                <a:tab pos="598170" algn="l"/>
                <a:tab pos="598805" algn="l"/>
              </a:tabLst>
            </a:pPr>
            <a:r>
              <a:rPr lang="en-US" sz="1200" spc="-5">
                <a:effectLst/>
                <a:latin typeface="Times New Roman" panose="02020603050405020304" pitchFamily="18" charset="0"/>
                <a:ea typeface="Times New Roman" panose="02020603050405020304" pitchFamily="18" charset="0"/>
                <a:cs typeface="Georgia" panose="02040502050405020303" pitchFamily="18" charset="0"/>
              </a:rPr>
              <a:t>GASPAR – Included a pop-up message on the “Release time for purges” on the Source Term tab identifying that value must be less than 4380 hours.  Use of a value greater than 4380 results in incorrect calculations of doses from C-14 releases. </a:t>
            </a:r>
            <a:endParaRPr lang="en-US" sz="1100">
              <a:effectLst/>
              <a:latin typeface="Georgia" panose="02040502050405020303" pitchFamily="18" charset="0"/>
              <a:ea typeface="Times New Roman" panose="02020603050405020304" pitchFamily="18" charset="0"/>
              <a:cs typeface="Georgia" panose="02040502050405020303" pitchFamily="18" charset="0"/>
            </a:endParaRPr>
          </a:p>
          <a:p>
            <a:pPr marL="742950" marR="582295" lvl="1" indent="-285750">
              <a:lnSpc>
                <a:spcPct val="113000"/>
              </a:lnSpc>
              <a:spcBef>
                <a:spcPts val="5"/>
              </a:spcBef>
              <a:spcAft>
                <a:spcPts val="0"/>
              </a:spcAft>
              <a:buFont typeface="Times New Roman" panose="02020603050405020304" pitchFamily="18" charset="0"/>
              <a:buChar char="-"/>
              <a:tabLst>
                <a:tab pos="598170" algn="l"/>
                <a:tab pos="598805" algn="l"/>
              </a:tabLst>
            </a:pPr>
            <a:r>
              <a:rPr lang="en-US" sz="1200" spc="-5">
                <a:effectLst/>
                <a:latin typeface="Times New Roman" panose="02020603050405020304" pitchFamily="18" charset="0"/>
                <a:ea typeface="Times New Roman" panose="02020603050405020304" pitchFamily="18" charset="0"/>
                <a:cs typeface="Georgia" panose="02040502050405020303" pitchFamily="18" charset="0"/>
              </a:rPr>
              <a:t>LADTAP – Corrected the “Max Individual Hold-up Time and “Avg Individual Hold-up Time” (in the “Usage/Consumption” tab) to be consistent with Regulatory Guide 1.109 specified values as used for individual and population dose calculations for irrigated foods.</a:t>
            </a:r>
            <a:endParaRPr lang="en-US" sz="1100">
              <a:effectLst/>
              <a:latin typeface="Georgia" panose="02040502050405020303" pitchFamily="18" charset="0"/>
              <a:ea typeface="Times New Roman" panose="02020603050405020304" pitchFamily="18" charset="0"/>
              <a:cs typeface="Georgia" panose="02040502050405020303" pitchFamily="18" charset="0"/>
            </a:endParaRPr>
          </a:p>
          <a:p>
            <a:r>
              <a:rPr lang="en-US" sz="1200" spc="-5">
                <a:effectLst/>
                <a:latin typeface="Times New Roman" panose="02020603050405020304" pitchFamily="18" charset="0"/>
                <a:ea typeface="Georgia" panose="02040502050405020303" pitchFamily="18" charset="0"/>
                <a:cs typeface="Georgia" panose="02040502050405020303" pitchFamily="18" charset="0"/>
              </a:rPr>
              <a:t>XOQDOQ – corrected issue when reading XOQDOQ legacy files.</a:t>
            </a:r>
            <a:endParaRPr lang="en-US"/>
          </a:p>
        </p:txBody>
      </p:sp>
      <p:sp>
        <p:nvSpPr>
          <p:cNvPr id="4" name="Slide Number Placeholder 3"/>
          <p:cNvSpPr>
            <a:spLocks noGrp="1"/>
          </p:cNvSpPr>
          <p:nvPr>
            <p:ph type="sldNum" sz="quarter" idx="5"/>
          </p:nvPr>
        </p:nvSpPr>
        <p:spPr/>
        <p:txBody>
          <a:bodyPr/>
          <a:lstStyle/>
          <a:p>
            <a:fld id="{8937018A-E188-44A8-B3F6-F786FEDC0DFA}" type="slidenum">
              <a:rPr lang="en-US" smtClean="0"/>
              <a:pPr/>
              <a:t>10</a:t>
            </a:fld>
            <a:endParaRPr lang="en-US"/>
          </a:p>
        </p:txBody>
      </p:sp>
    </p:spTree>
    <p:extLst>
      <p:ext uri="{BB962C8B-B14F-4D97-AF65-F5344CB8AC3E}">
        <p14:creationId xmlns:p14="http://schemas.microsoft.com/office/powerpoint/2010/main" val="994176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a:solidFill>
                <a:srgbClr val="000000"/>
              </a:solidFill>
              <a:latin typeface="Cambria" panose="02040503050406030204" pitchFamily="18" charset="0"/>
            </a:endParaRPr>
          </a:p>
          <a:p>
            <a:pPr marR="36510" algn="l"/>
            <a:r>
              <a:rPr lang="en-US" sz="1800" b="0" i="0" u="none" strike="noStrike" baseline="0">
                <a:latin typeface="Cambria" panose="02040503050406030204" pitchFamily="18" charset="0"/>
              </a:rPr>
              <a:t>The Integrated Modules for Bioassay (IMBA) software suite is now live on RAMP! IMBA is a suite of software modules for internal dosimetry that implements respiratory tract, gastro-intestinal tract, tissue dosimetry, biokinetic and bioassay models as recommended by the International Commission on Radiological Protection (ICRP). Originally designed by the United Kingdom's Health Security Agency, the IMBA modules can estimate single or multiple intakes of different radionuclides and calculate resulting doses in the body and/or excrement for workers based on ICRP Publication 68 and US 10 CFR 835. IMBA provides a platform for conducting customized dose calculations with different user set parameters. The code has launched on the RAMP website and can be downloaded now, along with supporting documentation.</a:t>
            </a:r>
            <a:endParaRPr lang="en-US"/>
          </a:p>
        </p:txBody>
      </p:sp>
      <p:sp>
        <p:nvSpPr>
          <p:cNvPr id="4" name="Slide Number Placeholder 3"/>
          <p:cNvSpPr>
            <a:spLocks noGrp="1"/>
          </p:cNvSpPr>
          <p:nvPr>
            <p:ph type="sldNum" sz="quarter" idx="5"/>
          </p:nvPr>
        </p:nvSpPr>
        <p:spPr/>
        <p:txBody>
          <a:bodyPr/>
          <a:lstStyle/>
          <a:p>
            <a:fld id="{8937018A-E188-44A8-B3F6-F786FEDC0DFA}" type="slidenum">
              <a:rPr lang="en-US" smtClean="0"/>
              <a:pPr/>
              <a:t>11</a:t>
            </a:fld>
            <a:endParaRPr lang="en-US"/>
          </a:p>
        </p:txBody>
      </p:sp>
    </p:spTree>
    <p:extLst>
      <p:ext uri="{BB962C8B-B14F-4D97-AF65-F5344CB8AC3E}">
        <p14:creationId xmlns:p14="http://schemas.microsoft.com/office/powerpoint/2010/main" val="2010240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6-8 November 2013</a:t>
            </a:r>
          </a:p>
        </p:txBody>
      </p:sp>
      <p:sp>
        <p:nvSpPr>
          <p:cNvPr id="5" name="Footer Placeholder 4"/>
          <p:cNvSpPr>
            <a:spLocks noGrp="1"/>
          </p:cNvSpPr>
          <p:nvPr>
            <p:ph type="ftr" sz="quarter" idx="11"/>
          </p:nvPr>
        </p:nvSpPr>
        <p:spPr/>
        <p:txBody>
          <a:bodyPr/>
          <a:lstStyle/>
          <a:p>
            <a:r>
              <a:rPr lang="en-US"/>
              <a:t>CAMP Fall 2013 | Washington, DC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971800" y="76200"/>
            <a:ext cx="5715000" cy="1341438"/>
          </a:xfrm>
        </p:spPr>
        <p:txBody>
          <a:bodyPr vert="horz" lIns="91440" tIns="45720" rIns="91440" bIns="45720" rtlCol="0" anchor="ctr">
            <a:normAutofit/>
          </a:bodyPr>
          <a:lstStyle>
            <a:lvl1pPr>
              <a:defRPr lang="en-US" sz="3600" dirty="0"/>
            </a:lvl1pPr>
          </a:lstStyle>
          <a:p>
            <a:pPr lvl="0"/>
            <a:r>
              <a:rPr lang="en-US"/>
              <a:t>Click to edit Master title style</a:t>
            </a:r>
          </a:p>
        </p:txBody>
      </p:sp>
      <p:sp>
        <p:nvSpPr>
          <p:cNvPr id="3" name="Vertical Text Placeholder 2"/>
          <p:cNvSpPr>
            <a:spLocks noGrp="1"/>
          </p:cNvSpPr>
          <p:nvPr>
            <p:ph type="body" orient="vert" idx="1"/>
          </p:nvPr>
        </p:nvSpPr>
        <p:spPr>
          <a:xfrm>
            <a:off x="76200" y="1600200"/>
            <a:ext cx="8991600" cy="4724400"/>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416675"/>
            <a:ext cx="2133600" cy="365125"/>
          </a:xfrm>
        </p:spPr>
        <p:txBody>
          <a:bodyPr/>
          <a:lstStyle/>
          <a:p>
            <a:r>
              <a:rPr lang="en-US"/>
              <a:t>6-8 November 2013</a:t>
            </a:r>
          </a:p>
        </p:txBody>
      </p:sp>
      <p:sp>
        <p:nvSpPr>
          <p:cNvPr id="5" name="Footer Placeholder 4"/>
          <p:cNvSpPr>
            <a:spLocks noGrp="1"/>
          </p:cNvSpPr>
          <p:nvPr>
            <p:ph type="ftr" sz="quarter" idx="11"/>
          </p:nvPr>
        </p:nvSpPr>
        <p:spPr>
          <a:xfrm>
            <a:off x="3124200" y="6416675"/>
            <a:ext cx="2895600" cy="365125"/>
          </a:xfrm>
        </p:spPr>
        <p:txBody>
          <a:bodyPr/>
          <a:lstStyle/>
          <a:p>
            <a:r>
              <a:rPr lang="en-US"/>
              <a:t>CAMP Fall 2013 | Washington, DC</a:t>
            </a:r>
          </a:p>
        </p:txBody>
      </p:sp>
      <p:sp>
        <p:nvSpPr>
          <p:cNvPr id="6" name="Slide Number Placeholder 5"/>
          <p:cNvSpPr>
            <a:spLocks noGrp="1"/>
          </p:cNvSpPr>
          <p:nvPr>
            <p:ph type="sldNum" sz="quarter" idx="12"/>
          </p:nvPr>
        </p:nvSpPr>
        <p:spPr>
          <a:xfrm>
            <a:off x="6553200" y="6416675"/>
            <a:ext cx="21336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1524000"/>
            <a:ext cx="2057400" cy="4800600"/>
          </a:xfrm>
        </p:spPr>
        <p:txBody>
          <a:bodyPr vert="eaVert">
            <a:normAutofit/>
          </a:bodyPr>
          <a:lstStyle>
            <a:lvl1pPr>
              <a:defRPr sz="3600"/>
            </a:lvl1pPr>
          </a:lstStyle>
          <a:p>
            <a:r>
              <a:rPr lang="en-US"/>
              <a:t>Click to edit Master title style</a:t>
            </a:r>
          </a:p>
        </p:txBody>
      </p:sp>
      <p:sp>
        <p:nvSpPr>
          <p:cNvPr id="3" name="Vertical Text Placeholder 2"/>
          <p:cNvSpPr>
            <a:spLocks noGrp="1"/>
          </p:cNvSpPr>
          <p:nvPr>
            <p:ph type="body" orient="vert" idx="1"/>
          </p:nvPr>
        </p:nvSpPr>
        <p:spPr>
          <a:xfrm>
            <a:off x="76200" y="1524000"/>
            <a:ext cx="6781800" cy="4800600"/>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416675"/>
            <a:ext cx="2133600" cy="365125"/>
          </a:xfrm>
        </p:spPr>
        <p:txBody>
          <a:bodyPr/>
          <a:lstStyle/>
          <a:p>
            <a:r>
              <a:rPr lang="en-US"/>
              <a:t>6-8 November 2013</a:t>
            </a:r>
          </a:p>
        </p:txBody>
      </p:sp>
      <p:sp>
        <p:nvSpPr>
          <p:cNvPr id="5" name="Footer Placeholder 4"/>
          <p:cNvSpPr>
            <a:spLocks noGrp="1"/>
          </p:cNvSpPr>
          <p:nvPr>
            <p:ph type="ftr" sz="quarter" idx="11"/>
          </p:nvPr>
        </p:nvSpPr>
        <p:spPr>
          <a:xfrm>
            <a:off x="3124200" y="6416675"/>
            <a:ext cx="2895600" cy="365125"/>
          </a:xfrm>
        </p:spPr>
        <p:txBody>
          <a:bodyPr/>
          <a:lstStyle/>
          <a:p>
            <a:r>
              <a:rPr lang="en-US"/>
              <a:t>CAMP Fall 2013 | Washington, DC</a:t>
            </a:r>
          </a:p>
        </p:txBody>
      </p:sp>
      <p:sp>
        <p:nvSpPr>
          <p:cNvPr id="6" name="Slide Number Placeholder 5"/>
          <p:cNvSpPr>
            <a:spLocks noGrp="1"/>
          </p:cNvSpPr>
          <p:nvPr>
            <p:ph type="sldNum" sz="quarter" idx="12"/>
          </p:nvPr>
        </p:nvSpPr>
        <p:spPr>
          <a:xfrm>
            <a:off x="6553200" y="6416675"/>
            <a:ext cx="21336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71800" y="76200"/>
            <a:ext cx="5715000" cy="1341438"/>
          </a:xfrm>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76200" y="1600200"/>
            <a:ext cx="8991600" cy="472440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416675"/>
            <a:ext cx="2133600" cy="365125"/>
          </a:xfrm>
        </p:spPr>
        <p:txBody>
          <a:bodyPr/>
          <a:lstStyle/>
          <a:p>
            <a:r>
              <a:rPr lang="en-US"/>
              <a:t>6-8 November 2013</a:t>
            </a:r>
          </a:p>
        </p:txBody>
      </p:sp>
      <p:sp>
        <p:nvSpPr>
          <p:cNvPr id="5" name="Footer Placeholder 4"/>
          <p:cNvSpPr>
            <a:spLocks noGrp="1"/>
          </p:cNvSpPr>
          <p:nvPr>
            <p:ph type="ftr" sz="quarter" idx="11"/>
          </p:nvPr>
        </p:nvSpPr>
        <p:spPr>
          <a:xfrm>
            <a:off x="3124200" y="6416675"/>
            <a:ext cx="2895600" cy="365125"/>
          </a:xfrm>
        </p:spPr>
        <p:txBody>
          <a:bodyPr/>
          <a:lstStyle/>
          <a:p>
            <a:r>
              <a:rPr lang="en-US"/>
              <a:t>CAMP Fall 2013 | Washington, DC</a:t>
            </a:r>
          </a:p>
        </p:txBody>
      </p:sp>
      <p:sp>
        <p:nvSpPr>
          <p:cNvPr id="6" name="Slide Number Placeholder 5"/>
          <p:cNvSpPr>
            <a:spLocks noGrp="1"/>
          </p:cNvSpPr>
          <p:nvPr>
            <p:ph type="sldNum" sz="quarter" idx="12"/>
          </p:nvPr>
        </p:nvSpPr>
        <p:spPr>
          <a:xfrm>
            <a:off x="6553200" y="6416675"/>
            <a:ext cx="21336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416675"/>
            <a:ext cx="2133600" cy="365125"/>
          </a:xfrm>
        </p:spPr>
        <p:txBody>
          <a:bodyPr/>
          <a:lstStyle/>
          <a:p>
            <a:r>
              <a:rPr lang="en-US"/>
              <a:t>6-8 November 2013</a:t>
            </a:r>
          </a:p>
        </p:txBody>
      </p:sp>
      <p:sp>
        <p:nvSpPr>
          <p:cNvPr id="5" name="Footer Placeholder 4"/>
          <p:cNvSpPr>
            <a:spLocks noGrp="1"/>
          </p:cNvSpPr>
          <p:nvPr>
            <p:ph type="ftr" sz="quarter" idx="11"/>
          </p:nvPr>
        </p:nvSpPr>
        <p:spPr>
          <a:xfrm>
            <a:off x="3124200" y="6416675"/>
            <a:ext cx="2895600" cy="365125"/>
          </a:xfrm>
        </p:spPr>
        <p:txBody>
          <a:bodyPr/>
          <a:lstStyle/>
          <a:p>
            <a:r>
              <a:rPr lang="en-US"/>
              <a:t>CAMP Fall 2013 | Washington, DC</a:t>
            </a:r>
          </a:p>
        </p:txBody>
      </p:sp>
      <p:sp>
        <p:nvSpPr>
          <p:cNvPr id="6" name="Slide Number Placeholder 5"/>
          <p:cNvSpPr>
            <a:spLocks noGrp="1"/>
          </p:cNvSpPr>
          <p:nvPr>
            <p:ph type="sldNum" sz="quarter" idx="12"/>
          </p:nvPr>
        </p:nvSpPr>
        <p:spPr>
          <a:xfrm>
            <a:off x="6553200" y="6416675"/>
            <a:ext cx="21336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971800" y="76200"/>
            <a:ext cx="5715000" cy="1341438"/>
          </a:xfrm>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76200" y="1600200"/>
            <a:ext cx="4419600" cy="47244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419600" cy="4724400"/>
          </a:xfrm>
        </p:spPr>
        <p:txBody>
          <a:bodyPr vert="horz" lIns="91440" tIns="45720" rIns="91440" bIns="45720" rtlCol="0">
            <a:normAutofit/>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416675"/>
            <a:ext cx="2133600" cy="365125"/>
          </a:xfrm>
        </p:spPr>
        <p:txBody>
          <a:bodyPr/>
          <a:lstStyle/>
          <a:p>
            <a:r>
              <a:rPr lang="en-US"/>
              <a:t>6-8 November 2013</a:t>
            </a:r>
          </a:p>
        </p:txBody>
      </p:sp>
      <p:sp>
        <p:nvSpPr>
          <p:cNvPr id="6" name="Footer Placeholder 5"/>
          <p:cNvSpPr>
            <a:spLocks noGrp="1"/>
          </p:cNvSpPr>
          <p:nvPr>
            <p:ph type="ftr" sz="quarter" idx="11"/>
          </p:nvPr>
        </p:nvSpPr>
        <p:spPr>
          <a:xfrm>
            <a:off x="3124200" y="6416675"/>
            <a:ext cx="2895600" cy="365125"/>
          </a:xfrm>
        </p:spPr>
        <p:txBody>
          <a:bodyPr/>
          <a:lstStyle/>
          <a:p>
            <a:r>
              <a:rPr lang="en-US"/>
              <a:t>CAMP Fall 2013 | Washington, DC</a:t>
            </a:r>
          </a:p>
        </p:txBody>
      </p:sp>
      <p:sp>
        <p:nvSpPr>
          <p:cNvPr id="7" name="Slide Number Placeholder 6"/>
          <p:cNvSpPr>
            <a:spLocks noGrp="1"/>
          </p:cNvSpPr>
          <p:nvPr>
            <p:ph type="sldNum" sz="quarter" idx="12"/>
          </p:nvPr>
        </p:nvSpPr>
        <p:spPr>
          <a:xfrm>
            <a:off x="6553200" y="6416675"/>
            <a:ext cx="21336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71800" y="76200"/>
            <a:ext cx="5715000" cy="1341438"/>
          </a:xfrm>
        </p:spPr>
        <p:txBody>
          <a:bodyPr>
            <a:normAutofit/>
          </a:bodyPr>
          <a:lstStyle>
            <a:lvl1pPr>
              <a:defRPr sz="3600"/>
            </a:lvl1pPr>
          </a:lstStyle>
          <a:p>
            <a:r>
              <a:rPr lang="en-US"/>
              <a:t>Click to edit Master title style</a:t>
            </a:r>
          </a:p>
        </p:txBody>
      </p:sp>
      <p:sp>
        <p:nvSpPr>
          <p:cNvPr id="3" name="Text Placeholder 2"/>
          <p:cNvSpPr>
            <a:spLocks noGrp="1"/>
          </p:cNvSpPr>
          <p:nvPr>
            <p:ph type="body" idx="1"/>
          </p:nvPr>
        </p:nvSpPr>
        <p:spPr>
          <a:xfrm>
            <a:off x="76200" y="1535113"/>
            <a:ext cx="4421188" cy="639762"/>
          </a:xfrm>
        </p:spPr>
        <p:txBody>
          <a:bodyPr anchor="t"/>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200" y="2174874"/>
            <a:ext cx="4421188" cy="4149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422775" cy="639762"/>
          </a:xfrm>
        </p:spPr>
        <p:txBody>
          <a:bodyPr anchor="t"/>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4"/>
            <a:ext cx="4422775" cy="4149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416675"/>
            <a:ext cx="2133600" cy="365125"/>
          </a:xfrm>
        </p:spPr>
        <p:txBody>
          <a:bodyPr/>
          <a:lstStyle/>
          <a:p>
            <a:r>
              <a:rPr lang="en-US"/>
              <a:t>6-8 November 2013</a:t>
            </a:r>
          </a:p>
        </p:txBody>
      </p:sp>
      <p:sp>
        <p:nvSpPr>
          <p:cNvPr id="8" name="Footer Placeholder 7"/>
          <p:cNvSpPr>
            <a:spLocks noGrp="1"/>
          </p:cNvSpPr>
          <p:nvPr>
            <p:ph type="ftr" sz="quarter" idx="11"/>
          </p:nvPr>
        </p:nvSpPr>
        <p:spPr>
          <a:xfrm>
            <a:off x="3124200" y="6416675"/>
            <a:ext cx="2895600" cy="365125"/>
          </a:xfrm>
        </p:spPr>
        <p:txBody>
          <a:bodyPr/>
          <a:lstStyle/>
          <a:p>
            <a:r>
              <a:rPr lang="en-US"/>
              <a:t>CAMP Fall 2013 | Washington, DC</a:t>
            </a:r>
          </a:p>
        </p:txBody>
      </p:sp>
      <p:sp>
        <p:nvSpPr>
          <p:cNvPr id="9" name="Slide Number Placeholder 8"/>
          <p:cNvSpPr>
            <a:spLocks noGrp="1"/>
          </p:cNvSpPr>
          <p:nvPr>
            <p:ph type="sldNum" sz="quarter" idx="12"/>
          </p:nvPr>
        </p:nvSpPr>
        <p:spPr>
          <a:xfrm>
            <a:off x="6553200" y="6416675"/>
            <a:ext cx="21336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71800" y="76200"/>
            <a:ext cx="5715000" cy="1341438"/>
          </a:xfrm>
        </p:spPr>
        <p:txBody>
          <a:bodyPr vert="horz" lIns="91440" tIns="45720" rIns="91440" bIns="45720" rtlCol="0" anchor="ctr">
            <a:normAutofit/>
          </a:bodyPr>
          <a:lstStyle>
            <a:lvl1pPr>
              <a:defRPr lang="en-US" sz="3600" dirty="0"/>
            </a:lvl1pPr>
          </a:lstStyle>
          <a:p>
            <a:pPr lvl="0"/>
            <a:r>
              <a:rPr lang="en-US"/>
              <a:t>Click to edit Master title style</a:t>
            </a:r>
          </a:p>
        </p:txBody>
      </p:sp>
      <p:sp>
        <p:nvSpPr>
          <p:cNvPr id="3" name="Date Placeholder 2"/>
          <p:cNvSpPr>
            <a:spLocks noGrp="1"/>
          </p:cNvSpPr>
          <p:nvPr>
            <p:ph type="dt" sz="half" idx="10"/>
          </p:nvPr>
        </p:nvSpPr>
        <p:spPr>
          <a:xfrm>
            <a:off x="457200" y="6416675"/>
            <a:ext cx="2133600" cy="365125"/>
          </a:xfrm>
        </p:spPr>
        <p:txBody>
          <a:bodyPr/>
          <a:lstStyle/>
          <a:p>
            <a:r>
              <a:rPr lang="en-US"/>
              <a:t>6-8 November 2013</a:t>
            </a:r>
          </a:p>
        </p:txBody>
      </p:sp>
      <p:sp>
        <p:nvSpPr>
          <p:cNvPr id="4" name="Footer Placeholder 3"/>
          <p:cNvSpPr>
            <a:spLocks noGrp="1"/>
          </p:cNvSpPr>
          <p:nvPr>
            <p:ph type="ftr" sz="quarter" idx="11"/>
          </p:nvPr>
        </p:nvSpPr>
        <p:spPr>
          <a:xfrm>
            <a:off x="3124200" y="6416675"/>
            <a:ext cx="2895600" cy="365125"/>
          </a:xfrm>
        </p:spPr>
        <p:txBody>
          <a:bodyPr/>
          <a:lstStyle/>
          <a:p>
            <a:r>
              <a:rPr lang="en-US"/>
              <a:t>CAMP Fall 2013 | Washington, DC</a:t>
            </a:r>
          </a:p>
        </p:txBody>
      </p:sp>
      <p:sp>
        <p:nvSpPr>
          <p:cNvPr id="5" name="Slide Number Placeholder 4"/>
          <p:cNvSpPr>
            <a:spLocks noGrp="1"/>
          </p:cNvSpPr>
          <p:nvPr>
            <p:ph type="sldNum" sz="quarter" idx="12"/>
          </p:nvPr>
        </p:nvSpPr>
        <p:spPr>
          <a:xfrm>
            <a:off x="6553200" y="6416675"/>
            <a:ext cx="21336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16675"/>
            <a:ext cx="2133600" cy="365125"/>
          </a:xfrm>
        </p:spPr>
        <p:txBody>
          <a:bodyPr/>
          <a:lstStyle/>
          <a:p>
            <a:r>
              <a:rPr lang="en-US"/>
              <a:t>6-8 November 2013</a:t>
            </a:r>
          </a:p>
        </p:txBody>
      </p:sp>
      <p:sp>
        <p:nvSpPr>
          <p:cNvPr id="3" name="Footer Placeholder 2"/>
          <p:cNvSpPr>
            <a:spLocks noGrp="1"/>
          </p:cNvSpPr>
          <p:nvPr>
            <p:ph type="ftr" sz="quarter" idx="11"/>
          </p:nvPr>
        </p:nvSpPr>
        <p:spPr>
          <a:xfrm>
            <a:off x="3124200" y="6416675"/>
            <a:ext cx="2895600" cy="365125"/>
          </a:xfrm>
        </p:spPr>
        <p:txBody>
          <a:bodyPr/>
          <a:lstStyle/>
          <a:p>
            <a:r>
              <a:rPr lang="en-US"/>
              <a:t>CAMP Fall 2013 | Washington, DC</a:t>
            </a:r>
          </a:p>
        </p:txBody>
      </p:sp>
      <p:sp>
        <p:nvSpPr>
          <p:cNvPr id="4" name="Slide Number Placeholder 3"/>
          <p:cNvSpPr>
            <a:spLocks noGrp="1"/>
          </p:cNvSpPr>
          <p:nvPr>
            <p:ph type="sldNum" sz="quarter" idx="12"/>
          </p:nvPr>
        </p:nvSpPr>
        <p:spPr>
          <a:xfrm>
            <a:off x="6553200" y="6416675"/>
            <a:ext cx="21336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0"/>
            <a:ext cx="3389313" cy="8382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524000"/>
            <a:ext cx="5492750" cy="48006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200" y="2362200"/>
            <a:ext cx="3389313" cy="3962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416675"/>
            <a:ext cx="2133600" cy="365125"/>
          </a:xfrm>
        </p:spPr>
        <p:txBody>
          <a:bodyPr/>
          <a:lstStyle/>
          <a:p>
            <a:r>
              <a:rPr lang="en-US"/>
              <a:t>6-8 November 2013</a:t>
            </a:r>
          </a:p>
        </p:txBody>
      </p:sp>
      <p:sp>
        <p:nvSpPr>
          <p:cNvPr id="6" name="Footer Placeholder 5"/>
          <p:cNvSpPr>
            <a:spLocks noGrp="1"/>
          </p:cNvSpPr>
          <p:nvPr>
            <p:ph type="ftr" sz="quarter" idx="11"/>
          </p:nvPr>
        </p:nvSpPr>
        <p:spPr>
          <a:xfrm>
            <a:off x="3124200" y="6416675"/>
            <a:ext cx="2895600" cy="365125"/>
          </a:xfrm>
        </p:spPr>
        <p:txBody>
          <a:bodyPr/>
          <a:lstStyle/>
          <a:p>
            <a:r>
              <a:rPr lang="en-US"/>
              <a:t>CAMP Fall 2013 | Washington, DC</a:t>
            </a:r>
          </a:p>
        </p:txBody>
      </p:sp>
      <p:sp>
        <p:nvSpPr>
          <p:cNvPr id="7" name="Slide Number Placeholder 6"/>
          <p:cNvSpPr>
            <a:spLocks noGrp="1"/>
          </p:cNvSpPr>
          <p:nvPr>
            <p:ph type="sldNum" sz="quarter" idx="12"/>
          </p:nvPr>
        </p:nvSpPr>
        <p:spPr>
          <a:xfrm>
            <a:off x="6553200" y="6416675"/>
            <a:ext cx="21336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530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523999"/>
            <a:ext cx="5486400" cy="34290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5197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416675"/>
            <a:ext cx="2133600" cy="365125"/>
          </a:xfrm>
        </p:spPr>
        <p:txBody>
          <a:bodyPr/>
          <a:lstStyle/>
          <a:p>
            <a:r>
              <a:rPr lang="en-US"/>
              <a:t>6-8 November 2013</a:t>
            </a:r>
          </a:p>
        </p:txBody>
      </p:sp>
      <p:sp>
        <p:nvSpPr>
          <p:cNvPr id="6" name="Footer Placeholder 5"/>
          <p:cNvSpPr>
            <a:spLocks noGrp="1"/>
          </p:cNvSpPr>
          <p:nvPr>
            <p:ph type="ftr" sz="quarter" idx="11"/>
          </p:nvPr>
        </p:nvSpPr>
        <p:spPr>
          <a:xfrm>
            <a:off x="3124200" y="6416675"/>
            <a:ext cx="2895600" cy="365125"/>
          </a:xfrm>
        </p:spPr>
        <p:txBody>
          <a:bodyPr/>
          <a:lstStyle/>
          <a:p>
            <a:r>
              <a:rPr lang="en-US"/>
              <a:t>CAMP Fall 2013 | Washington, DC</a:t>
            </a:r>
          </a:p>
        </p:txBody>
      </p:sp>
      <p:sp>
        <p:nvSpPr>
          <p:cNvPr id="7" name="Slide Number Placeholder 6"/>
          <p:cNvSpPr>
            <a:spLocks noGrp="1"/>
          </p:cNvSpPr>
          <p:nvPr>
            <p:ph type="sldNum" sz="quarter" idx="12"/>
          </p:nvPr>
        </p:nvSpPr>
        <p:spPr>
          <a:xfrm>
            <a:off x="6553200" y="6416675"/>
            <a:ext cx="2133600" cy="365125"/>
          </a:xfr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71798" y="274638"/>
            <a:ext cx="5715001" cy="1143000"/>
          </a:xfrm>
          <a:prstGeom prst="rect">
            <a:avLst/>
          </a:prstGeom>
        </p:spPr>
        <p:txBody>
          <a:bodyPr vert="horz" lIns="91440" tIns="45720" rIns="91440" bIns="45720" rtlCol="0" anchor="ctr">
            <a:normAutofit/>
          </a:bodyPr>
          <a:lstStyle/>
          <a:p>
            <a:pPr lvl="0"/>
            <a:r>
              <a:rPr lang="en-US"/>
              <a:t>Click to edit Master title style</a:t>
            </a:r>
          </a:p>
        </p:txBody>
      </p:sp>
      <p:sp>
        <p:nvSpPr>
          <p:cNvPr id="3" name="Text Placeholder 2"/>
          <p:cNvSpPr>
            <a:spLocks noGrp="1"/>
          </p:cNvSpPr>
          <p:nvPr>
            <p:ph type="body" idx="1"/>
          </p:nvPr>
        </p:nvSpPr>
        <p:spPr>
          <a:xfrm>
            <a:off x="76200" y="1600200"/>
            <a:ext cx="8991600" cy="4724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166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6-8 November 2013</a:t>
            </a:r>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CAMP Fall 2013 | Washington, DC</a:t>
            </a:r>
          </a:p>
        </p:txBody>
      </p:sp>
      <p:sp>
        <p:nvSpPr>
          <p:cNvPr id="6" name="Slide Number Placeholder 5"/>
          <p:cNvSpPr>
            <a:spLocks noGrp="1"/>
          </p:cNvSpPr>
          <p:nvPr>
            <p:ph type="sldNum" sz="quarter" idx="4"/>
          </p:nvPr>
        </p:nvSpPr>
        <p:spPr>
          <a:xfrm>
            <a:off x="6553200" y="64166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p:cNvPicPr>
            <a:picLocks noChangeAspect="1" noChangeArrowheads="1"/>
          </p:cNvPicPr>
          <p:nvPr/>
        </p:nvPicPr>
        <p:blipFill>
          <a:blip r:embed="rId13" cstate="print"/>
          <a:srcRect/>
          <a:stretch>
            <a:fillRect/>
          </a:stretch>
        </p:blipFill>
        <p:spPr bwMode="auto">
          <a:xfrm>
            <a:off x="8229600" y="0"/>
            <a:ext cx="914400" cy="6858000"/>
          </a:xfrm>
          <a:prstGeom prst="rect">
            <a:avLst/>
          </a:prstGeom>
          <a:noFill/>
          <a:ln w="9525">
            <a:noFill/>
            <a:miter lim="800000"/>
            <a:headEnd/>
            <a:tailEnd/>
          </a:ln>
        </p:spPr>
      </p:pic>
      <p:pic>
        <p:nvPicPr>
          <p:cNvPr id="8" name="Picture 4"/>
          <p:cNvPicPr>
            <a:picLocks noChangeAspect="1" noChangeArrowheads="1"/>
          </p:cNvPicPr>
          <p:nvPr/>
        </p:nvPicPr>
        <p:blipFill>
          <a:blip r:embed="rId14" cstate="print"/>
          <a:srcRect/>
          <a:stretch>
            <a:fillRect/>
          </a:stretch>
        </p:blipFill>
        <p:spPr bwMode="auto">
          <a:xfrm>
            <a:off x="304800" y="304800"/>
            <a:ext cx="2666999" cy="940711"/>
          </a:xfrm>
          <a:prstGeom prst="rect">
            <a:avLst/>
          </a:prstGeom>
          <a:noFill/>
          <a:ln w="9525">
            <a:noFill/>
            <a:miter lim="800000"/>
            <a:headEnd/>
            <a:tailEnd/>
          </a:ln>
        </p:spPr>
      </p:pic>
      <p:sp>
        <p:nvSpPr>
          <p:cNvPr id="9" name="Rectangle 8"/>
          <p:cNvSpPr/>
          <p:nvPr/>
        </p:nvSpPr>
        <p:spPr>
          <a:xfrm>
            <a:off x="457200" y="1447800"/>
            <a:ext cx="8686800" cy="45719"/>
          </a:xfrm>
          <a:prstGeom prst="rect">
            <a:avLst/>
          </a:prstGeom>
          <a:solidFill>
            <a:srgbClr val="235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lang="en-US"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lang="en-US" sz="2400" kern="1200" smtClean="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000" kern="120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1600" kern="1200" smtClean="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US"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61361" y="4198816"/>
            <a:ext cx="8043257" cy="1508105"/>
          </a:xfrm>
          <a:prstGeom prst="rect">
            <a:avLst/>
          </a:prstGeom>
        </p:spPr>
        <p:txBody>
          <a:bodyPr vert="horz" wrap="square" lIns="0" tIns="0" rIns="0" bIns="0" rtlCol="0">
            <a:spAutoFit/>
          </a:bodyPr>
          <a:lstStyle/>
          <a:p>
            <a:pPr algn="ctr">
              <a:lnSpc>
                <a:spcPct val="100000"/>
              </a:lnSpc>
              <a:spcAft>
                <a:spcPts val="1200"/>
              </a:spcAft>
            </a:pPr>
            <a:r>
              <a:rPr lang="en-US" sz="2400">
                <a:latin typeface="Arial" panose="020B0604020202020204" pitchFamily="34" charset="0"/>
                <a:cs typeface="Arial" panose="020B0604020202020204" pitchFamily="34" charset="0"/>
              </a:rPr>
              <a:t>Edward Harvey</a:t>
            </a:r>
          </a:p>
          <a:p>
            <a:pPr algn="ctr">
              <a:lnSpc>
                <a:spcPct val="100000"/>
              </a:lnSpc>
            </a:pPr>
            <a:r>
              <a:rPr lang="en-US" sz="1600">
                <a:latin typeface="Arial" panose="020B0604020202020204" pitchFamily="34" charset="0"/>
                <a:cs typeface="Arial" panose="020B0604020202020204" pitchFamily="34" charset="0"/>
              </a:rPr>
              <a:t>Radiation Protection Branch </a:t>
            </a:r>
          </a:p>
          <a:p>
            <a:pPr algn="ctr">
              <a:lnSpc>
                <a:spcPct val="100000"/>
              </a:lnSpc>
            </a:pPr>
            <a:r>
              <a:rPr lang="en-US" sz="1600">
                <a:latin typeface="Arial" panose="020B0604020202020204" pitchFamily="34" charset="0"/>
                <a:cs typeface="Arial" panose="020B0604020202020204" pitchFamily="34" charset="0"/>
              </a:rPr>
              <a:t>Division of Systems Analysis</a:t>
            </a:r>
          </a:p>
          <a:p>
            <a:pPr algn="ctr">
              <a:lnSpc>
                <a:spcPct val="100000"/>
              </a:lnSpc>
            </a:pPr>
            <a:r>
              <a:rPr lang="en-US" sz="1600">
                <a:latin typeface="Arial" panose="020B0604020202020204" pitchFamily="34" charset="0"/>
                <a:cs typeface="Arial" panose="020B0604020202020204" pitchFamily="34" charset="0"/>
              </a:rPr>
              <a:t>Office of Nuclear Regulatory Research</a:t>
            </a:r>
          </a:p>
          <a:p>
            <a:pPr algn="ctr">
              <a:lnSpc>
                <a:spcPct val="100000"/>
              </a:lnSpc>
            </a:pPr>
            <a:r>
              <a:rPr lang="en-US" sz="1600" b="1">
                <a:latin typeface="Arial" panose="020B0604020202020204" pitchFamily="34" charset="0"/>
                <a:cs typeface="Arial" panose="020B0604020202020204" pitchFamily="34" charset="0"/>
              </a:rPr>
              <a:t>United States Nuclear Regulatory Commission</a:t>
            </a:r>
          </a:p>
        </p:txBody>
      </p:sp>
      <p:sp>
        <p:nvSpPr>
          <p:cNvPr id="6" name="object 6"/>
          <p:cNvSpPr/>
          <p:nvPr/>
        </p:nvSpPr>
        <p:spPr>
          <a:xfrm>
            <a:off x="6781800" y="1769193"/>
            <a:ext cx="1219200" cy="1305453"/>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609600" y="1816143"/>
            <a:ext cx="1375755" cy="1072626"/>
          </a:xfrm>
          <a:prstGeom prst="rect">
            <a:avLst/>
          </a:prstGeom>
          <a:blipFill>
            <a:blip r:embed="rId4" cstate="print"/>
            <a:stretch>
              <a:fillRect/>
            </a:stretch>
          </a:blipFill>
        </p:spPr>
        <p:txBody>
          <a:bodyPr wrap="square" lIns="0" tIns="0" rIns="0" bIns="0" rtlCol="0"/>
          <a:lstStyle/>
          <a:p>
            <a:endParaRPr/>
          </a:p>
        </p:txBody>
      </p:sp>
      <p:sp>
        <p:nvSpPr>
          <p:cNvPr id="8" name="object 2"/>
          <p:cNvSpPr txBox="1"/>
          <p:nvPr/>
        </p:nvSpPr>
        <p:spPr>
          <a:xfrm>
            <a:off x="1094131" y="3214456"/>
            <a:ext cx="7315200" cy="615553"/>
          </a:xfrm>
          <a:prstGeom prst="rect">
            <a:avLst/>
          </a:prstGeom>
        </p:spPr>
        <p:txBody>
          <a:bodyPr vert="horz" wrap="square" lIns="0" tIns="0" rIns="0" bIns="0" rtlCol="0">
            <a:spAutoFit/>
          </a:bodyPr>
          <a:lstStyle/>
          <a:p>
            <a:pPr marR="4559"/>
            <a:r>
              <a:rPr lang="en-US" sz="4000" spc="-4">
                <a:solidFill>
                  <a:srgbClr val="10253F"/>
                </a:solidFill>
                <a:latin typeface="Arial" panose="020B0604020202020204" pitchFamily="34" charset="0"/>
                <a:cs typeface="Arial" panose="020B0604020202020204" pitchFamily="34" charset="0"/>
              </a:rPr>
              <a:t>Welcome from the RAMP Team</a:t>
            </a:r>
            <a:endParaRPr sz="400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1420738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9F5A8-2A2A-4EA5-A7A8-FDD9AC8EEC51}"/>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NRCDose3</a:t>
            </a:r>
          </a:p>
        </p:txBody>
      </p:sp>
      <p:sp>
        <p:nvSpPr>
          <p:cNvPr id="3" name="Slide Number Placeholder 2">
            <a:extLst>
              <a:ext uri="{FF2B5EF4-FFF2-40B4-BE49-F238E27FC236}">
                <a16:creationId xmlns:a16="http://schemas.microsoft.com/office/drawing/2014/main" id="{B1270490-6D39-475A-A60A-9E5F0A9DFAD9}"/>
              </a:ext>
            </a:extLst>
          </p:cNvPr>
          <p:cNvSpPr>
            <a:spLocks noGrp="1"/>
          </p:cNvSpPr>
          <p:nvPr>
            <p:ph type="sldNum" sz="quarter" idx="12"/>
          </p:nvPr>
        </p:nvSpPr>
        <p:spPr/>
        <p:txBody>
          <a:bodyPr/>
          <a:lstStyle/>
          <a:p>
            <a:fld id="{B6F15528-21DE-4FAA-801E-634DDDAF4B2B}" type="slidenum">
              <a:rPr lang="en-US" smtClean="0"/>
              <a:pPr/>
              <a:t>10</a:t>
            </a:fld>
            <a:endParaRPr lang="en-US"/>
          </a:p>
        </p:txBody>
      </p:sp>
      <p:pic>
        <p:nvPicPr>
          <p:cNvPr id="4" name="Picture 3" descr="Graphical user interface, text&#10;&#10;Description automatically generated">
            <a:extLst>
              <a:ext uri="{FF2B5EF4-FFF2-40B4-BE49-F238E27FC236}">
                <a16:creationId xmlns:a16="http://schemas.microsoft.com/office/drawing/2014/main" id="{63F6DF88-4747-FDEF-1EB2-A4521427C6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2362200"/>
            <a:ext cx="2205038" cy="3580934"/>
          </a:xfrm>
          <a:prstGeom prst="rect">
            <a:avLst/>
          </a:prstGeom>
        </p:spPr>
      </p:pic>
      <p:sp>
        <p:nvSpPr>
          <p:cNvPr id="7" name="TextBox 6">
            <a:extLst>
              <a:ext uri="{FF2B5EF4-FFF2-40B4-BE49-F238E27FC236}">
                <a16:creationId xmlns:a16="http://schemas.microsoft.com/office/drawing/2014/main" id="{D1CCAFDE-C023-FDC8-EA5A-509D02D48C79}"/>
              </a:ext>
            </a:extLst>
          </p:cNvPr>
          <p:cNvSpPr txBox="1"/>
          <p:nvPr/>
        </p:nvSpPr>
        <p:spPr>
          <a:xfrm>
            <a:off x="685800" y="1981200"/>
            <a:ext cx="4572000" cy="4221092"/>
          </a:xfrm>
          <a:prstGeom prst="rect">
            <a:avLst/>
          </a:prstGeom>
          <a:noFill/>
        </p:spPr>
        <p:txBody>
          <a:bodyPr wrap="square">
            <a:spAutoFit/>
          </a:bodyPr>
          <a:lstStyle/>
          <a:p>
            <a:pPr marL="241300" indent="-228600">
              <a:buFont typeface="Arial"/>
              <a:buChar char="•"/>
              <a:tabLst>
                <a:tab pos="241935" algn="l"/>
              </a:tabLst>
            </a:pPr>
            <a:r>
              <a:rPr lang="en-US" sz="2000" spc="-5">
                <a:latin typeface="Arial" panose="020B0604020202020204" pitchFamily="34" charset="0"/>
                <a:cs typeface="Arial" panose="020B0604020202020204" pitchFamily="34" charset="0"/>
              </a:rPr>
              <a:t>GUI for the LADTAP II, GASPAR II, and XOQDOQ Fortran codes that implement NRC’s current requirements for As Low As Reasonably Achievable for radioactive effluents from NPP.</a:t>
            </a:r>
          </a:p>
          <a:p>
            <a:pPr marL="241300" indent="-228600">
              <a:buFont typeface="Arial"/>
              <a:buChar char="•"/>
              <a:tabLst>
                <a:tab pos="241935" algn="l"/>
              </a:tabLst>
            </a:pPr>
            <a:endParaRPr lang="en-US" sz="2000">
              <a:latin typeface="Arial" panose="020B0604020202020204" pitchFamily="34" charset="0"/>
              <a:cs typeface="Arial" panose="020B0604020202020204" pitchFamily="34" charset="0"/>
            </a:endParaRPr>
          </a:p>
          <a:p>
            <a:pPr marL="241300" indent="-228600">
              <a:lnSpc>
                <a:spcPct val="100000"/>
              </a:lnSpc>
              <a:buFont typeface="Arial"/>
              <a:buChar char="•"/>
              <a:tabLst>
                <a:tab pos="241935" algn="l"/>
              </a:tabLst>
            </a:pPr>
            <a:r>
              <a:rPr lang="en-US" sz="2000" b="1" spc="-20">
                <a:latin typeface="Arial" panose="020B0604020202020204" pitchFamily="34" charset="0"/>
                <a:cs typeface="Arial" panose="020B0604020202020204" pitchFamily="34" charset="0"/>
              </a:rPr>
              <a:t>Current Activities</a:t>
            </a:r>
            <a:endParaRPr lang="en-US" sz="2000" b="1">
              <a:latin typeface="Arial" panose="020B0604020202020204" pitchFamily="34" charset="0"/>
              <a:cs typeface="Arial" panose="020B0604020202020204" pitchFamily="34" charset="0"/>
            </a:endParaRPr>
          </a:p>
          <a:p>
            <a:pPr marL="698500" marR="5080" indent="-228600">
              <a:lnSpc>
                <a:spcPct val="110000"/>
              </a:lnSpc>
              <a:buFont typeface="Arial"/>
              <a:buChar char="•"/>
              <a:tabLst>
                <a:tab pos="698500" algn="l"/>
              </a:tabLst>
            </a:pPr>
            <a:r>
              <a:rPr lang="en-US" sz="2000">
                <a:latin typeface="Arial" panose="020B0604020202020204" pitchFamily="34" charset="0"/>
                <a:cs typeface="Arial" panose="020B0604020202020204" pitchFamily="34" charset="0"/>
              </a:rPr>
              <a:t>NRCDose3 v1.1.4 – November 2022</a:t>
            </a:r>
          </a:p>
          <a:p>
            <a:pPr marL="698500" marR="5080" indent="-228600">
              <a:lnSpc>
                <a:spcPct val="110000"/>
              </a:lnSpc>
              <a:buFont typeface="Arial"/>
              <a:buChar char="•"/>
              <a:tabLst>
                <a:tab pos="698500" algn="l"/>
              </a:tabLst>
            </a:pPr>
            <a:r>
              <a:rPr lang="en-US" sz="2000" spc="-5">
                <a:latin typeface="Arial" panose="020B0604020202020204" pitchFamily="34" charset="0"/>
                <a:cs typeface="Arial" panose="020B0604020202020204" pitchFamily="34" charset="0"/>
              </a:rPr>
              <a:t>Publish NUREG: User Guide and Technical Manual</a:t>
            </a:r>
          </a:p>
          <a:p>
            <a:pPr marL="698500" marR="5080" indent="-228600">
              <a:lnSpc>
                <a:spcPct val="110000"/>
              </a:lnSpc>
              <a:buFont typeface="Arial"/>
              <a:buChar char="•"/>
              <a:tabLst>
                <a:tab pos="698500" algn="l"/>
              </a:tabLst>
            </a:pPr>
            <a:r>
              <a:rPr lang="en-US" sz="2000" spc="-5">
                <a:latin typeface="Arial" panose="020B0604020202020204" pitchFamily="34" charset="0"/>
                <a:cs typeface="Arial" panose="020B0604020202020204" pitchFamily="34" charset="0"/>
              </a:rPr>
              <a:t>Code consolidation</a:t>
            </a:r>
          </a:p>
        </p:txBody>
      </p:sp>
    </p:spTree>
    <p:extLst>
      <p:ext uri="{BB962C8B-B14F-4D97-AF65-F5344CB8AC3E}">
        <p14:creationId xmlns:p14="http://schemas.microsoft.com/office/powerpoint/2010/main" val="1615865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9F5A8-2A2A-4EA5-A7A8-FDD9AC8EEC51}"/>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IMBA</a:t>
            </a:r>
          </a:p>
        </p:txBody>
      </p:sp>
      <p:sp>
        <p:nvSpPr>
          <p:cNvPr id="3" name="Slide Number Placeholder 2">
            <a:extLst>
              <a:ext uri="{FF2B5EF4-FFF2-40B4-BE49-F238E27FC236}">
                <a16:creationId xmlns:a16="http://schemas.microsoft.com/office/drawing/2014/main" id="{B1270490-6D39-475A-A60A-9E5F0A9DFAD9}"/>
              </a:ext>
            </a:extLst>
          </p:cNvPr>
          <p:cNvSpPr>
            <a:spLocks noGrp="1"/>
          </p:cNvSpPr>
          <p:nvPr>
            <p:ph type="sldNum" sz="quarter" idx="12"/>
          </p:nvPr>
        </p:nvSpPr>
        <p:spPr/>
        <p:txBody>
          <a:bodyPr/>
          <a:lstStyle/>
          <a:p>
            <a:fld id="{B6F15528-21DE-4FAA-801E-634DDDAF4B2B}" type="slidenum">
              <a:rPr lang="en-US" smtClean="0"/>
              <a:pPr/>
              <a:t>11</a:t>
            </a:fld>
            <a:endParaRPr lang="en-US"/>
          </a:p>
        </p:txBody>
      </p:sp>
      <p:sp>
        <p:nvSpPr>
          <p:cNvPr id="7" name="TextBox 6">
            <a:extLst>
              <a:ext uri="{FF2B5EF4-FFF2-40B4-BE49-F238E27FC236}">
                <a16:creationId xmlns:a16="http://schemas.microsoft.com/office/drawing/2014/main" id="{D1CCAFDE-C023-FDC8-EA5A-509D02D48C79}"/>
              </a:ext>
            </a:extLst>
          </p:cNvPr>
          <p:cNvSpPr txBox="1"/>
          <p:nvPr/>
        </p:nvSpPr>
        <p:spPr>
          <a:xfrm>
            <a:off x="685800" y="1981200"/>
            <a:ext cx="7391400" cy="707886"/>
          </a:xfrm>
          <a:prstGeom prst="rect">
            <a:avLst/>
          </a:prstGeom>
          <a:noFill/>
        </p:spPr>
        <p:txBody>
          <a:bodyPr wrap="square">
            <a:spAutoFit/>
          </a:bodyPr>
          <a:lstStyle/>
          <a:p>
            <a:pPr marR="36510" algn="l"/>
            <a:r>
              <a:rPr lang="en-US" sz="2000" b="0" i="0" u="none" strike="noStrike" baseline="0">
                <a:latin typeface="Arial" panose="020B0604020202020204" pitchFamily="34" charset="0"/>
                <a:cs typeface="Arial" panose="020B0604020202020204" pitchFamily="34" charset="0"/>
              </a:rPr>
              <a:t>The Integrated Modules for Bioassay (IMBA) software suite </a:t>
            </a:r>
            <a:r>
              <a:rPr lang="en-US" sz="2000">
                <a:latin typeface="Arial" panose="020B0604020202020204" pitchFamily="34" charset="0"/>
                <a:cs typeface="Arial" panose="020B0604020202020204" pitchFamily="34" charset="0"/>
              </a:rPr>
              <a:t>became available via RAMP in Spring of 2022!</a:t>
            </a:r>
            <a:endParaRPr lang="en-US" sz="2400">
              <a:latin typeface="Arial" panose="020B0604020202020204" pitchFamily="34" charset="0"/>
              <a:cs typeface="Arial" panose="020B0604020202020204" pitchFamily="34" charset="0"/>
            </a:endParaRPr>
          </a:p>
        </p:txBody>
      </p:sp>
      <p:pic>
        <p:nvPicPr>
          <p:cNvPr id="6" name="Picture 5" descr="Graphical user interface&#10;&#10;Description automatically generated">
            <a:extLst>
              <a:ext uri="{FF2B5EF4-FFF2-40B4-BE49-F238E27FC236}">
                <a16:creationId xmlns:a16="http://schemas.microsoft.com/office/drawing/2014/main" id="{C8CDFCC3-1C6B-6DCC-0B11-D441D4CBB3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983" y="3464007"/>
            <a:ext cx="5456016" cy="2952667"/>
          </a:xfrm>
          <a:prstGeom prst="rect">
            <a:avLst/>
          </a:prstGeom>
        </p:spPr>
      </p:pic>
      <p:pic>
        <p:nvPicPr>
          <p:cNvPr id="11" name="Picture 10">
            <a:extLst>
              <a:ext uri="{FF2B5EF4-FFF2-40B4-BE49-F238E27FC236}">
                <a16:creationId xmlns:a16="http://schemas.microsoft.com/office/drawing/2014/main" id="{3A7F719E-F5C1-DAC9-641C-651F1B9A54D3}"/>
              </a:ext>
            </a:extLst>
          </p:cNvPr>
          <p:cNvPicPr>
            <a:picLocks noChangeAspect="1"/>
          </p:cNvPicPr>
          <p:nvPr/>
        </p:nvPicPr>
        <p:blipFill>
          <a:blip r:embed="rId4"/>
          <a:stretch>
            <a:fillRect/>
          </a:stretch>
        </p:blipFill>
        <p:spPr>
          <a:xfrm>
            <a:off x="6096000" y="3429000"/>
            <a:ext cx="2133600" cy="2999591"/>
          </a:xfrm>
          <a:prstGeom prst="rect">
            <a:avLst/>
          </a:prstGeom>
        </p:spPr>
      </p:pic>
    </p:spTree>
    <p:extLst>
      <p:ext uri="{BB962C8B-B14F-4D97-AF65-F5344CB8AC3E}">
        <p14:creationId xmlns:p14="http://schemas.microsoft.com/office/powerpoint/2010/main" val="1069438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9F5A8-2A2A-4EA5-A7A8-FDD9AC8EEC51}"/>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SIERRA</a:t>
            </a:r>
          </a:p>
        </p:txBody>
      </p:sp>
      <p:sp>
        <p:nvSpPr>
          <p:cNvPr id="3" name="Slide Number Placeholder 2">
            <a:extLst>
              <a:ext uri="{FF2B5EF4-FFF2-40B4-BE49-F238E27FC236}">
                <a16:creationId xmlns:a16="http://schemas.microsoft.com/office/drawing/2014/main" id="{B1270490-6D39-475A-A60A-9E5F0A9DFAD9}"/>
              </a:ext>
            </a:extLst>
          </p:cNvPr>
          <p:cNvSpPr>
            <a:spLocks noGrp="1"/>
          </p:cNvSpPr>
          <p:nvPr>
            <p:ph type="sldNum" sz="quarter" idx="12"/>
          </p:nvPr>
        </p:nvSpPr>
        <p:spPr/>
        <p:txBody>
          <a:bodyPr/>
          <a:lstStyle/>
          <a:p>
            <a:fld id="{B6F15528-21DE-4FAA-801E-634DDDAF4B2B}" type="slidenum">
              <a:rPr lang="en-US" smtClean="0"/>
              <a:pPr/>
              <a:t>12</a:t>
            </a:fld>
            <a:endParaRPr lang="en-US"/>
          </a:p>
        </p:txBody>
      </p:sp>
      <p:pic>
        <p:nvPicPr>
          <p:cNvPr id="26" name="Picture 25">
            <a:extLst>
              <a:ext uri="{FF2B5EF4-FFF2-40B4-BE49-F238E27FC236}">
                <a16:creationId xmlns:a16="http://schemas.microsoft.com/office/drawing/2014/main" id="{A0EDCAB2-3F4E-4477-AE04-82EB42B22005}"/>
              </a:ext>
            </a:extLst>
          </p:cNvPr>
          <p:cNvPicPr>
            <a:picLocks noChangeAspect="1"/>
          </p:cNvPicPr>
          <p:nvPr/>
        </p:nvPicPr>
        <p:blipFill>
          <a:blip r:embed="rId3"/>
          <a:stretch>
            <a:fillRect/>
          </a:stretch>
        </p:blipFill>
        <p:spPr>
          <a:xfrm>
            <a:off x="3733800" y="1531018"/>
            <a:ext cx="4505325" cy="5314950"/>
          </a:xfrm>
          <a:prstGeom prst="rect">
            <a:avLst/>
          </a:prstGeom>
        </p:spPr>
      </p:pic>
      <p:pic>
        <p:nvPicPr>
          <p:cNvPr id="5" name="Picture 4" descr="Logo&#10;&#10;Description automatically generated">
            <a:extLst>
              <a:ext uri="{FF2B5EF4-FFF2-40B4-BE49-F238E27FC236}">
                <a16:creationId xmlns:a16="http://schemas.microsoft.com/office/drawing/2014/main" id="{03597773-6FD7-30AE-1851-60EBD584D5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133600"/>
            <a:ext cx="3926305" cy="3922383"/>
          </a:xfrm>
          <a:prstGeom prst="rect">
            <a:avLst/>
          </a:prstGeom>
        </p:spPr>
      </p:pic>
    </p:spTree>
    <p:extLst>
      <p:ext uri="{BB962C8B-B14F-4D97-AF65-F5344CB8AC3E}">
        <p14:creationId xmlns:p14="http://schemas.microsoft.com/office/powerpoint/2010/main" val="4282938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EF099-1D03-4643-9669-48FCDC3CB937}"/>
              </a:ext>
            </a:extLst>
          </p:cNvPr>
          <p:cNvSpPr>
            <a:spLocks noGrp="1"/>
          </p:cNvSpPr>
          <p:nvPr>
            <p:ph type="title"/>
          </p:nvPr>
        </p:nvSpPr>
        <p:spPr>
          <a:xfrm>
            <a:off x="3124200" y="76200"/>
            <a:ext cx="5181600" cy="1341438"/>
          </a:xfrm>
        </p:spPr>
        <p:txBody>
          <a:bodyPr/>
          <a:lstStyle/>
          <a:p>
            <a:r>
              <a:rPr lang="en-US">
                <a:latin typeface="Arial" panose="020B0604020202020204" pitchFamily="34" charset="0"/>
                <a:cs typeface="Arial" panose="020B0604020202020204" pitchFamily="34" charset="0"/>
              </a:rPr>
              <a:t>Feature Presentation</a:t>
            </a:r>
          </a:p>
        </p:txBody>
      </p:sp>
      <p:sp>
        <p:nvSpPr>
          <p:cNvPr id="5" name="Slide Number Placeholder 4">
            <a:extLst>
              <a:ext uri="{FF2B5EF4-FFF2-40B4-BE49-F238E27FC236}">
                <a16:creationId xmlns:a16="http://schemas.microsoft.com/office/drawing/2014/main" id="{E81977A5-E979-42D2-BD1D-780DB27C0BF5}"/>
              </a:ext>
            </a:extLst>
          </p:cNvPr>
          <p:cNvSpPr>
            <a:spLocks noGrp="1"/>
          </p:cNvSpPr>
          <p:nvPr>
            <p:ph type="sldNum" sz="quarter" idx="12"/>
          </p:nvPr>
        </p:nvSpPr>
        <p:spPr/>
        <p:txBody>
          <a:bodyPr/>
          <a:lstStyle/>
          <a:p>
            <a:fld id="{B6F15528-21DE-4FAA-801E-634DDDAF4B2B}" type="slidenum">
              <a:rPr lang="en-US" smtClean="0"/>
              <a:pPr/>
              <a:t>13</a:t>
            </a:fld>
            <a:endParaRPr lang="en-US"/>
          </a:p>
        </p:txBody>
      </p:sp>
      <p:sp>
        <p:nvSpPr>
          <p:cNvPr id="7" name="TextBox 6">
            <a:extLst>
              <a:ext uri="{FF2B5EF4-FFF2-40B4-BE49-F238E27FC236}">
                <a16:creationId xmlns:a16="http://schemas.microsoft.com/office/drawing/2014/main" id="{6136851D-F23C-41F0-9A33-1B2BC661395B}"/>
              </a:ext>
            </a:extLst>
          </p:cNvPr>
          <p:cNvSpPr txBox="1"/>
          <p:nvPr/>
        </p:nvSpPr>
        <p:spPr>
          <a:xfrm>
            <a:off x="2362199" y="2030479"/>
            <a:ext cx="3581400" cy="584775"/>
          </a:xfrm>
          <a:prstGeom prst="rect">
            <a:avLst/>
          </a:prstGeom>
          <a:noFill/>
        </p:spPr>
        <p:txBody>
          <a:bodyPr wrap="square">
            <a:spAutoFit/>
          </a:bodyPr>
          <a:lstStyle/>
          <a:p>
            <a:r>
              <a:rPr lang="en-US" sz="3200">
                <a:latin typeface="Arial" panose="020B0604020202020204" pitchFamily="34" charset="0"/>
                <a:cs typeface="Arial" panose="020B0604020202020204" pitchFamily="34" charset="0"/>
              </a:rPr>
              <a:t>Jonathan Gill, PhD</a:t>
            </a:r>
          </a:p>
        </p:txBody>
      </p:sp>
      <p:sp>
        <p:nvSpPr>
          <p:cNvPr id="9" name="TextBox 8">
            <a:extLst>
              <a:ext uri="{FF2B5EF4-FFF2-40B4-BE49-F238E27FC236}">
                <a16:creationId xmlns:a16="http://schemas.microsoft.com/office/drawing/2014/main" id="{875732CD-E510-4BE8-BFAC-EF47AAC49E77}"/>
              </a:ext>
            </a:extLst>
          </p:cNvPr>
          <p:cNvSpPr txBox="1"/>
          <p:nvPr/>
        </p:nvSpPr>
        <p:spPr>
          <a:xfrm>
            <a:off x="1066800" y="3079382"/>
            <a:ext cx="7437120" cy="1384995"/>
          </a:xfrm>
          <a:prstGeom prst="rect">
            <a:avLst/>
          </a:prstGeom>
          <a:noFill/>
        </p:spPr>
        <p:txBody>
          <a:bodyPr wrap="square">
            <a:spAutoFit/>
          </a:bodyPr>
          <a:lstStyle/>
          <a:p>
            <a:pPr algn="l"/>
            <a:r>
              <a:rPr lang="en-US" sz="2800" b="0" i="0" u="none" strike="noStrike" baseline="0">
                <a:latin typeface="Arial" panose="020B0604020202020204" pitchFamily="34" charset="0"/>
                <a:cs typeface="Arial" panose="020B0604020202020204" pitchFamily="34" charset="0"/>
              </a:rPr>
              <a:t>Nuclear Incident Response Team and Nuclear Radiological Incident Task Force Program Manager</a:t>
            </a:r>
            <a:endParaRPr lang="en-US" sz="2800">
              <a:latin typeface="Arial" panose="020B0604020202020204" pitchFamily="34" charset="0"/>
              <a:cs typeface="Arial" panose="020B0604020202020204" pitchFamily="34" charset="0"/>
            </a:endParaRPr>
          </a:p>
        </p:txBody>
      </p:sp>
      <p:pic>
        <p:nvPicPr>
          <p:cNvPr id="10" name="Picture 9" descr="Text&#10;&#10;Description automatically generated with medium confidence">
            <a:extLst>
              <a:ext uri="{FF2B5EF4-FFF2-40B4-BE49-F238E27FC236}">
                <a16:creationId xmlns:a16="http://schemas.microsoft.com/office/drawing/2014/main" id="{23E34014-0990-82E2-5C5A-5352A81553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6987" y="4894060"/>
            <a:ext cx="3171825" cy="1181100"/>
          </a:xfrm>
          <a:prstGeom prst="rect">
            <a:avLst/>
          </a:prstGeom>
        </p:spPr>
      </p:pic>
    </p:spTree>
    <p:extLst>
      <p:ext uri="{BB962C8B-B14F-4D97-AF65-F5344CB8AC3E}">
        <p14:creationId xmlns:p14="http://schemas.microsoft.com/office/powerpoint/2010/main" val="3591508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C17BB-1AF6-49F7-B8D4-AF3FF8459AFC}"/>
              </a:ext>
            </a:extLst>
          </p:cNvPr>
          <p:cNvSpPr>
            <a:spLocks noGrp="1"/>
          </p:cNvSpPr>
          <p:nvPr>
            <p:ph type="title"/>
          </p:nvPr>
        </p:nvSpPr>
        <p:spPr>
          <a:xfrm>
            <a:off x="3124200" y="76200"/>
            <a:ext cx="5257800" cy="1341438"/>
          </a:xfrm>
        </p:spPr>
        <p:txBody>
          <a:bodyPr>
            <a:normAutofit/>
          </a:bodyPr>
          <a:lstStyle/>
          <a:p>
            <a:r>
              <a:rPr lang="en-US" sz="4000">
                <a:latin typeface="Arial" panose="020B0604020202020204" pitchFamily="34" charset="0"/>
                <a:cs typeface="Arial" panose="020B0604020202020204" pitchFamily="34" charset="0"/>
              </a:rPr>
              <a:t>Your Role</a:t>
            </a:r>
          </a:p>
        </p:txBody>
      </p:sp>
      <p:sp>
        <p:nvSpPr>
          <p:cNvPr id="3" name="Content Placeholder 2">
            <a:extLst>
              <a:ext uri="{FF2B5EF4-FFF2-40B4-BE49-F238E27FC236}">
                <a16:creationId xmlns:a16="http://schemas.microsoft.com/office/drawing/2014/main" id="{7CBA48AB-EC0B-4810-AD23-1EFF30E83E11}"/>
              </a:ext>
            </a:extLst>
          </p:cNvPr>
          <p:cNvSpPr>
            <a:spLocks noGrp="1"/>
          </p:cNvSpPr>
          <p:nvPr>
            <p:ph sz="half" idx="1"/>
          </p:nvPr>
        </p:nvSpPr>
        <p:spPr>
          <a:xfrm>
            <a:off x="457200" y="1692275"/>
            <a:ext cx="7391400" cy="3634581"/>
          </a:xfrm>
        </p:spPr>
        <p:txBody>
          <a:bodyPr>
            <a:normAutofit lnSpcReduction="10000"/>
          </a:bodyPr>
          <a:lstStyle/>
          <a:p>
            <a:pPr marL="0" indent="0" algn="l" rtl="0" fontAlgn="base">
              <a:spcBef>
                <a:spcPts val="0"/>
              </a:spcBef>
              <a:spcAft>
                <a:spcPts val="1200"/>
              </a:spcAft>
              <a:buNone/>
            </a:pPr>
            <a:r>
              <a:rPr lang="en-US" sz="2800">
                <a:latin typeface="Arial" panose="020B0604020202020204" pitchFamily="34" charset="0"/>
                <a:cs typeface="Arial" panose="020B0604020202020204" pitchFamily="34" charset="0"/>
              </a:rPr>
              <a:t>For this virtual meeting, I Challenge You… </a:t>
            </a:r>
          </a:p>
          <a:p>
            <a:pPr algn="l" rtl="0" fontAlgn="base">
              <a:buFont typeface="Arial" panose="020B0604020202020204" pitchFamily="34" charset="0"/>
              <a:buChar char="•"/>
            </a:pPr>
            <a:r>
              <a:rPr lang="en-US" b="0" i="0" u="none" strike="noStrike">
                <a:solidFill>
                  <a:srgbClr val="000000"/>
                </a:solidFill>
                <a:effectLst/>
                <a:latin typeface="Arial" panose="020B0604020202020204" pitchFamily="34" charset="0"/>
                <a:cs typeface="Arial" panose="020B0604020202020204" pitchFamily="34" charset="0"/>
              </a:rPr>
              <a:t>To learn</a:t>
            </a:r>
            <a:r>
              <a:rPr lang="en-US" b="0" i="0">
                <a:solidFill>
                  <a:srgbClr val="000000"/>
                </a:solidFill>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b="0" i="0" u="none" strike="noStrike">
                <a:solidFill>
                  <a:srgbClr val="000000"/>
                </a:solidFill>
                <a:effectLst/>
                <a:latin typeface="Arial" panose="020B0604020202020204" pitchFamily="34" charset="0"/>
                <a:cs typeface="Arial" panose="020B0604020202020204" pitchFamily="34" charset="0"/>
              </a:rPr>
              <a:t>To participate</a:t>
            </a:r>
            <a:r>
              <a:rPr lang="en-US" b="0" i="0">
                <a:solidFill>
                  <a:srgbClr val="000000"/>
                </a:solidFill>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b="0" i="0" u="none" strike="noStrike">
                <a:solidFill>
                  <a:srgbClr val="000000"/>
                </a:solidFill>
                <a:effectLst/>
                <a:latin typeface="Arial" panose="020B0604020202020204" pitchFamily="34" charset="0"/>
                <a:cs typeface="Arial" panose="020B0604020202020204" pitchFamily="34" charset="0"/>
              </a:rPr>
              <a:t>To question </a:t>
            </a:r>
            <a:r>
              <a:rPr lang="en-US" b="0" i="0">
                <a:solidFill>
                  <a:srgbClr val="000000"/>
                </a:solidFill>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b="0" i="0" u="none" strike="noStrike">
                <a:solidFill>
                  <a:srgbClr val="000000"/>
                </a:solidFill>
                <a:effectLst/>
                <a:latin typeface="Arial" panose="020B0604020202020204" pitchFamily="34" charset="0"/>
                <a:cs typeface="Arial" panose="020B0604020202020204" pitchFamily="34" charset="0"/>
              </a:rPr>
              <a:t>To think outside of the box</a:t>
            </a:r>
            <a:r>
              <a:rPr lang="en-US" b="0" i="0">
                <a:solidFill>
                  <a:srgbClr val="000000"/>
                </a:solidFill>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b="0" i="0" u="none" strike="noStrike">
                <a:solidFill>
                  <a:srgbClr val="000000"/>
                </a:solidFill>
                <a:effectLst/>
                <a:latin typeface="Arial" panose="020B0604020202020204" pitchFamily="34" charset="0"/>
                <a:cs typeface="Arial" panose="020B0604020202020204" pitchFamily="34" charset="0"/>
              </a:rPr>
              <a:t>To bring forward suggestions</a:t>
            </a:r>
            <a:br>
              <a:rPr lang="en-US" b="0" i="0" u="none" strike="noStrike">
                <a:solidFill>
                  <a:srgbClr val="000000"/>
                </a:solidFill>
                <a:effectLst/>
                <a:latin typeface="Arial" panose="020B0604020202020204" pitchFamily="34" charset="0"/>
                <a:cs typeface="Arial" panose="020B0604020202020204" pitchFamily="34" charset="0"/>
              </a:rPr>
            </a:br>
            <a:r>
              <a:rPr lang="en-US" b="0" i="0" u="none" strike="noStrike">
                <a:solidFill>
                  <a:srgbClr val="000000"/>
                </a:solidFill>
                <a:effectLst/>
                <a:latin typeface="Arial" panose="020B0604020202020204" pitchFamily="34" charset="0"/>
                <a:cs typeface="Arial" panose="020B0604020202020204" pitchFamily="34" charset="0"/>
              </a:rPr>
              <a:t> for improvements</a:t>
            </a:r>
            <a:r>
              <a:rPr lang="en-US" b="0" i="0">
                <a:solidFill>
                  <a:srgbClr val="000000"/>
                </a:solidFill>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b="0" i="0" u="none" strike="noStrike">
                <a:solidFill>
                  <a:srgbClr val="000000"/>
                </a:solidFill>
                <a:effectLst/>
                <a:latin typeface="Arial" panose="020B0604020202020204" pitchFamily="34" charset="0"/>
                <a:cs typeface="Arial" panose="020B0604020202020204" pitchFamily="34" charset="0"/>
              </a:rPr>
              <a:t>To have fun</a:t>
            </a:r>
            <a:r>
              <a:rPr lang="en-US" b="0" i="0">
                <a:solidFill>
                  <a:srgbClr val="000000"/>
                </a:solidFill>
                <a:effectLst/>
                <a:latin typeface="Arial" panose="020B0604020202020204" pitchFamily="34" charset="0"/>
                <a:cs typeface="Arial" panose="020B0604020202020204" pitchFamily="34" charset="0"/>
              </a:rPr>
              <a:t>​</a:t>
            </a:r>
          </a:p>
          <a:p>
            <a:endParaRPr lang="en-US">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668C3AC6-E610-4294-B3CC-AC8C3B09038A}"/>
              </a:ext>
            </a:extLst>
          </p:cNvPr>
          <p:cNvSpPr>
            <a:spLocks noGrp="1"/>
          </p:cNvSpPr>
          <p:nvPr>
            <p:ph type="sldNum" sz="quarter" idx="12"/>
          </p:nvPr>
        </p:nvSpPr>
        <p:spPr/>
        <p:txBody>
          <a:bodyPr/>
          <a:lstStyle/>
          <a:p>
            <a:fld id="{B6F15528-21DE-4FAA-801E-634DDDAF4B2B}" type="slidenum">
              <a:rPr lang="en-US" smtClean="0"/>
              <a:pPr/>
              <a:t>14</a:t>
            </a:fld>
            <a:endParaRPr lang="en-US"/>
          </a:p>
        </p:txBody>
      </p:sp>
      <p:pic>
        <p:nvPicPr>
          <p:cNvPr id="3074" name="Picture 2">
            <a:extLst>
              <a:ext uri="{FF2B5EF4-FFF2-40B4-BE49-F238E27FC236}">
                <a16:creationId xmlns:a16="http://schemas.microsoft.com/office/drawing/2014/main" id="{8D06FC41-DE8F-4BFD-9B8D-D9AE99A5B33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05400" y="3048000"/>
            <a:ext cx="3085253" cy="238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909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3276600" y="457200"/>
            <a:ext cx="5029200" cy="609600"/>
          </a:xfrm>
        </p:spPr>
        <p:txBody>
          <a:bodyPr>
            <a:noAutofit/>
          </a:bodyPr>
          <a:lstStyle/>
          <a:p>
            <a:r>
              <a:rPr lang="en-US" sz="4000">
                <a:latin typeface="Arial" panose="020B0604020202020204" pitchFamily="34" charset="0"/>
                <a:cs typeface="Arial" panose="020B0604020202020204" pitchFamily="34" charset="0"/>
              </a:rPr>
              <a:t>Key Research Areas</a:t>
            </a:r>
          </a:p>
        </p:txBody>
      </p:sp>
      <p:sp>
        <p:nvSpPr>
          <p:cNvPr id="6" name="Content Placeholder 5"/>
          <p:cNvSpPr>
            <a:spLocks noGrp="1"/>
          </p:cNvSpPr>
          <p:nvPr>
            <p:ph sz="half" idx="1"/>
          </p:nvPr>
        </p:nvSpPr>
        <p:spPr>
          <a:xfrm>
            <a:off x="457200" y="1696948"/>
            <a:ext cx="5943600" cy="4703852"/>
          </a:xfrm>
        </p:spPr>
        <p:txBody>
          <a:bodyPr>
            <a:noAutofit/>
          </a:bodyPr>
          <a:lstStyle/>
          <a:p>
            <a:pPr>
              <a:spcBef>
                <a:spcPts val="0"/>
              </a:spcBef>
              <a:spcAft>
                <a:spcPts val="600"/>
              </a:spcAft>
            </a:pPr>
            <a:r>
              <a:rPr lang="en-US" sz="2000">
                <a:latin typeface="Arial" panose="020B0604020202020204" pitchFamily="34" charset="0"/>
                <a:cs typeface="Arial" panose="020B0604020202020204" pitchFamily="34" charset="0"/>
              </a:rPr>
              <a:t>Thermal-Hydraulics</a:t>
            </a:r>
          </a:p>
          <a:p>
            <a:pPr>
              <a:spcBef>
                <a:spcPts val="0"/>
              </a:spcBef>
              <a:spcAft>
                <a:spcPts val="600"/>
              </a:spcAft>
            </a:pPr>
            <a:r>
              <a:rPr lang="en-US" sz="2000">
                <a:latin typeface="Arial" panose="020B0604020202020204" pitchFamily="34" charset="0"/>
                <a:cs typeface="Arial" panose="020B0604020202020204" pitchFamily="34" charset="0"/>
              </a:rPr>
              <a:t>Fuel and Core</a:t>
            </a:r>
          </a:p>
          <a:p>
            <a:pPr>
              <a:spcBef>
                <a:spcPts val="0"/>
              </a:spcBef>
              <a:spcAft>
                <a:spcPts val="600"/>
              </a:spcAft>
            </a:pPr>
            <a:r>
              <a:rPr lang="en-US" sz="2000">
                <a:latin typeface="Arial" panose="020B0604020202020204" pitchFamily="34" charset="0"/>
                <a:cs typeface="Arial" panose="020B0604020202020204" pitchFamily="34" charset="0"/>
              </a:rPr>
              <a:t>Risk Analysis</a:t>
            </a:r>
          </a:p>
          <a:p>
            <a:pPr>
              <a:spcBef>
                <a:spcPts val="0"/>
              </a:spcBef>
              <a:spcAft>
                <a:spcPts val="600"/>
              </a:spcAft>
            </a:pPr>
            <a:r>
              <a:rPr lang="en-US" sz="2000">
                <a:latin typeface="Arial" panose="020B0604020202020204" pitchFamily="34" charset="0"/>
                <a:cs typeface="Arial" panose="020B0604020202020204" pitchFamily="34" charset="0"/>
              </a:rPr>
              <a:t>Human Reliability and Human Factors</a:t>
            </a:r>
          </a:p>
          <a:p>
            <a:pPr>
              <a:spcBef>
                <a:spcPts val="0"/>
              </a:spcBef>
              <a:spcAft>
                <a:spcPts val="600"/>
              </a:spcAft>
            </a:pPr>
            <a:r>
              <a:rPr lang="en-US" sz="2000">
                <a:latin typeface="Arial" panose="020B0604020202020204" pitchFamily="34" charset="0"/>
                <a:cs typeface="Arial" panose="020B0604020202020204" pitchFamily="34" charset="0"/>
              </a:rPr>
              <a:t>Fire Safety</a:t>
            </a:r>
          </a:p>
          <a:p>
            <a:pPr>
              <a:spcBef>
                <a:spcPts val="0"/>
              </a:spcBef>
              <a:spcAft>
                <a:spcPts val="600"/>
              </a:spcAft>
            </a:pPr>
            <a:r>
              <a:rPr lang="en-US" sz="2000">
                <a:latin typeface="Arial" panose="020B0604020202020204" pitchFamily="34" charset="0"/>
                <a:cs typeface="Arial" panose="020B0604020202020204" pitchFamily="34" charset="0"/>
              </a:rPr>
              <a:t>External Hazards</a:t>
            </a:r>
          </a:p>
          <a:p>
            <a:pPr>
              <a:spcBef>
                <a:spcPts val="0"/>
              </a:spcBef>
              <a:spcAft>
                <a:spcPts val="600"/>
              </a:spcAft>
            </a:pPr>
            <a:r>
              <a:rPr lang="en-US" sz="2000">
                <a:latin typeface="Arial" panose="020B0604020202020204" pitchFamily="34" charset="0"/>
                <a:cs typeface="Arial" panose="020B0604020202020204" pitchFamily="34" charset="0"/>
              </a:rPr>
              <a:t>Materials Performance</a:t>
            </a:r>
          </a:p>
          <a:p>
            <a:pPr>
              <a:spcBef>
                <a:spcPts val="0"/>
              </a:spcBef>
              <a:spcAft>
                <a:spcPts val="600"/>
              </a:spcAft>
            </a:pPr>
            <a:r>
              <a:rPr lang="en-US" sz="2000">
                <a:latin typeface="Arial" panose="020B0604020202020204" pitchFamily="34" charset="0"/>
                <a:cs typeface="Arial" panose="020B0604020202020204" pitchFamily="34" charset="0"/>
              </a:rPr>
              <a:t>Structural Performance</a:t>
            </a:r>
          </a:p>
          <a:p>
            <a:pPr>
              <a:spcBef>
                <a:spcPts val="0"/>
              </a:spcBef>
              <a:spcAft>
                <a:spcPts val="600"/>
              </a:spcAft>
            </a:pPr>
            <a:r>
              <a:rPr lang="en-US" sz="2000">
                <a:latin typeface="Arial" panose="020B0604020202020204" pitchFamily="34" charset="0"/>
                <a:cs typeface="Arial" panose="020B0604020202020204" pitchFamily="34" charset="0"/>
              </a:rPr>
              <a:t>Domestic and International Collaboration</a:t>
            </a:r>
          </a:p>
          <a:p>
            <a:pPr>
              <a:spcBef>
                <a:spcPts val="0"/>
              </a:spcBef>
              <a:spcAft>
                <a:spcPts val="600"/>
              </a:spcAft>
            </a:pPr>
            <a:r>
              <a:rPr lang="en-US" sz="2000">
                <a:latin typeface="Arial" panose="020B0604020202020204" pitchFamily="34" charset="0"/>
                <a:cs typeface="Arial" panose="020B0604020202020204" pitchFamily="34" charset="0"/>
              </a:rPr>
              <a:t>Digital Instrumentation &amp; Control and Electrical</a:t>
            </a:r>
          </a:p>
          <a:p>
            <a:pPr>
              <a:spcBef>
                <a:spcPts val="0"/>
              </a:spcBef>
              <a:spcAft>
                <a:spcPts val="600"/>
              </a:spcAft>
            </a:pPr>
            <a:r>
              <a:rPr lang="en-US" sz="2000">
                <a:latin typeface="Arial" panose="020B0604020202020204" pitchFamily="34" charset="0"/>
                <a:cs typeface="Arial" panose="020B0604020202020204" pitchFamily="34" charset="0"/>
              </a:rPr>
              <a:t>Severe Accident and Accident Consequences</a:t>
            </a:r>
          </a:p>
          <a:p>
            <a:pPr>
              <a:spcBef>
                <a:spcPts val="0"/>
              </a:spcBef>
              <a:spcAft>
                <a:spcPts val="600"/>
              </a:spcAft>
            </a:pPr>
            <a:r>
              <a:rPr lang="en-US" sz="2000" b="1" u="sng">
                <a:solidFill>
                  <a:srgbClr val="FF0000"/>
                </a:solidFill>
                <a:latin typeface="Arial" panose="020B0604020202020204" pitchFamily="34" charset="0"/>
                <a:cs typeface="Arial" panose="020B0604020202020204" pitchFamily="34" charset="0"/>
              </a:rPr>
              <a:t>Radiation and Environmental Protection</a:t>
            </a:r>
            <a:endParaRPr lang="en-US" sz="2000">
              <a:solidFill>
                <a:srgbClr val="FF0000"/>
              </a:solidFill>
              <a:latin typeface="Arial" panose="020B0604020202020204" pitchFamily="34" charset="0"/>
              <a:cs typeface="Arial" panose="020B0604020202020204" pitchFamily="34" charset="0"/>
            </a:endParaRPr>
          </a:p>
        </p:txBody>
      </p:sp>
      <p:pic>
        <p:nvPicPr>
          <p:cNvPr id="8" name="Picture 7" descr="A picture containing chart&#10;&#10;Description automatically generated">
            <a:extLst>
              <a:ext uri="{FF2B5EF4-FFF2-40B4-BE49-F238E27FC236}">
                <a16:creationId xmlns:a16="http://schemas.microsoft.com/office/drawing/2014/main" id="{806925D4-D402-4FC5-8335-AE6177783C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1590909"/>
            <a:ext cx="2549899" cy="35376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18448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4594F8-F3AA-457C-B82E-EFC980D0B1D8}" type="slidenum">
              <a:rPr lang="en-US" smtClean="0"/>
              <a:pPr/>
              <a:t>2</a:t>
            </a:fld>
            <a:endParaRPr lang="en-US"/>
          </a:p>
        </p:txBody>
      </p:sp>
      <p:sp>
        <p:nvSpPr>
          <p:cNvPr id="7" name="Slide Number Placeholder 5"/>
          <p:cNvSpPr txBox="1">
            <a:spLocks/>
          </p:cNvSpPr>
          <p:nvPr/>
        </p:nvSpPr>
        <p:spPr>
          <a:xfrm>
            <a:off x="6553200" y="64166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a:t>
            </a:fld>
            <a:endParaRPr lang="en-US"/>
          </a:p>
        </p:txBody>
      </p:sp>
      <p:pic>
        <p:nvPicPr>
          <p:cNvPr id="9" name="Picture 4"/>
          <p:cNvPicPr>
            <a:picLocks noChangeAspect="1" noChangeArrowheads="1"/>
          </p:cNvPicPr>
          <p:nvPr/>
        </p:nvPicPr>
        <p:blipFill>
          <a:blip r:embed="rId3" cstate="print"/>
          <a:srcRect/>
          <a:stretch>
            <a:fillRect/>
          </a:stretch>
        </p:blipFill>
        <p:spPr bwMode="auto">
          <a:xfrm>
            <a:off x="304800" y="304800"/>
            <a:ext cx="2666999" cy="940711"/>
          </a:xfrm>
          <a:prstGeom prst="rect">
            <a:avLst/>
          </a:prstGeom>
          <a:noFill/>
          <a:ln w="9525">
            <a:noFill/>
            <a:miter lim="800000"/>
            <a:headEnd/>
            <a:tailEnd/>
          </a:ln>
        </p:spPr>
      </p:pic>
      <p:sp>
        <p:nvSpPr>
          <p:cNvPr id="10" name="Rectangle 9"/>
          <p:cNvSpPr/>
          <p:nvPr/>
        </p:nvSpPr>
        <p:spPr>
          <a:xfrm>
            <a:off x="457200" y="1447800"/>
            <a:ext cx="8686800" cy="45719"/>
          </a:xfrm>
          <a:prstGeom prst="rect">
            <a:avLst/>
          </a:prstGeom>
          <a:solidFill>
            <a:srgbClr val="235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p:cNvSpPr txBox="1">
            <a:spLocks/>
          </p:cNvSpPr>
          <p:nvPr/>
        </p:nvSpPr>
        <p:spPr>
          <a:xfrm>
            <a:off x="6553200" y="64166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987D4A-EF35-423A-AC80-2AF5DCB60DBF}" type="slidenum">
              <a:rPr lang="en-US" smtClean="0">
                <a:solidFill>
                  <a:srgbClr val="FFFFFF"/>
                </a:solidFill>
              </a:rPr>
              <a:pPr/>
              <a:t>2</a:t>
            </a:fld>
            <a:endParaRPr lang="en-US">
              <a:solidFill>
                <a:srgbClr val="FFFFFF"/>
              </a:solidFill>
            </a:endParaRPr>
          </a:p>
        </p:txBody>
      </p:sp>
      <p:sp>
        <p:nvSpPr>
          <p:cNvPr id="16" name="Rectangle 15"/>
          <p:cNvSpPr/>
          <p:nvPr/>
        </p:nvSpPr>
        <p:spPr>
          <a:xfrm>
            <a:off x="8134350" y="0"/>
            <a:ext cx="1009650" cy="6858000"/>
          </a:xfrm>
          <a:prstGeom prst="rect">
            <a:avLst/>
          </a:prstGeom>
          <a:gradFill>
            <a:gsLst>
              <a:gs pos="0">
                <a:schemeClr val="bg1"/>
              </a:gs>
              <a:gs pos="93000">
                <a:srgbClr val="2A569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txBox="1">
            <a:spLocks noChangeArrowheads="1"/>
          </p:cNvSpPr>
          <p:nvPr/>
        </p:nvSpPr>
        <p:spPr>
          <a:xfrm>
            <a:off x="3048000" y="76200"/>
            <a:ext cx="5174070" cy="1341438"/>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a:latin typeface="Arial" panose="020B0604020202020204" pitchFamily="34" charset="0"/>
                <a:cs typeface="Arial" panose="020B0604020202020204" pitchFamily="34" charset="0"/>
              </a:rPr>
              <a:t>Nuclear Regulatory Research</a:t>
            </a:r>
          </a:p>
        </p:txBody>
      </p:sp>
      <p:sp>
        <p:nvSpPr>
          <p:cNvPr id="11" name="Rectangle 3"/>
          <p:cNvSpPr txBox="1">
            <a:spLocks noChangeArrowheads="1"/>
          </p:cNvSpPr>
          <p:nvPr/>
        </p:nvSpPr>
        <p:spPr>
          <a:xfrm>
            <a:off x="556182" y="2204263"/>
            <a:ext cx="5143499" cy="39429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latin typeface="Arial" panose="020B0604020202020204" pitchFamily="34" charset="0"/>
                <a:cs typeface="Arial" panose="020B0604020202020204" pitchFamily="34" charset="0"/>
              </a:rPr>
              <a:t>Mandated by US Congress</a:t>
            </a:r>
          </a:p>
          <a:p>
            <a:r>
              <a:rPr lang="en-US" sz="2400">
                <a:latin typeface="Arial" panose="020B0604020202020204" pitchFamily="34" charset="0"/>
                <a:cs typeface="Arial" panose="020B0604020202020204" pitchFamily="34" charset="0"/>
              </a:rPr>
              <a:t>Three technical divisions </a:t>
            </a:r>
          </a:p>
          <a:p>
            <a:pPr lvl="1"/>
            <a:r>
              <a:rPr lang="en-US">
                <a:latin typeface="Arial" panose="020B0604020202020204" pitchFamily="34" charset="0"/>
                <a:cs typeface="Arial" panose="020B0604020202020204" pitchFamily="34" charset="0"/>
              </a:rPr>
              <a:t>Division of Engineering</a:t>
            </a:r>
          </a:p>
          <a:p>
            <a:pPr lvl="1"/>
            <a:r>
              <a:rPr lang="en-US">
                <a:latin typeface="Arial" panose="020B0604020202020204" pitchFamily="34" charset="0"/>
                <a:cs typeface="Arial" panose="020B0604020202020204" pitchFamily="34" charset="0"/>
              </a:rPr>
              <a:t>Division of Risk Analysis</a:t>
            </a:r>
          </a:p>
          <a:p>
            <a:pPr lvl="1"/>
            <a:r>
              <a:rPr lang="en-US">
                <a:solidFill>
                  <a:srgbClr val="FF0000"/>
                </a:solidFill>
                <a:latin typeface="Arial" panose="020B0604020202020204" pitchFamily="34" charset="0"/>
                <a:cs typeface="Arial" panose="020B0604020202020204" pitchFamily="34" charset="0"/>
              </a:rPr>
              <a:t>Division of Systems Analysis</a:t>
            </a:r>
            <a:endParaRPr lang="en-US">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About 200 engineers, scientists, analysts, and support staff</a:t>
            </a:r>
          </a:p>
          <a:p>
            <a:pPr lvl="1"/>
            <a:r>
              <a:rPr lang="en-US">
                <a:latin typeface="Arial" panose="020B0604020202020204" pitchFamily="34" charset="0"/>
                <a:cs typeface="Arial" panose="020B0604020202020204" pitchFamily="34" charset="0"/>
              </a:rPr>
              <a:t>~ 30% M.S. and 30% Ph.D.</a:t>
            </a:r>
          </a:p>
          <a:p>
            <a:r>
              <a:rPr lang="en-US" sz="2400">
                <a:latin typeface="Arial" panose="020B0604020202020204" pitchFamily="34" charset="0"/>
                <a:cs typeface="Arial" panose="020B0604020202020204" pitchFamily="34" charset="0"/>
              </a:rPr>
              <a:t>Approximately $40M funding</a:t>
            </a:r>
            <a:endParaRPr lang="en-US" sz="2000">
              <a:latin typeface="Arial" panose="020B0604020202020204" pitchFamily="34" charset="0"/>
              <a:cs typeface="Arial" panose="020B0604020202020204" pitchFamily="34" charset="0"/>
            </a:endParaRPr>
          </a:p>
        </p:txBody>
      </p:sp>
      <p:pic>
        <p:nvPicPr>
          <p:cNvPr id="1026" name="Picture 2" descr="NECENERGY.com">
            <a:extLst>
              <a:ext uri="{FF2B5EF4-FFF2-40B4-BE49-F238E27FC236}">
                <a16:creationId xmlns:a16="http://schemas.microsoft.com/office/drawing/2014/main" id="{197B8664-1EFE-4227-ACFB-762DC8A9B3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017519"/>
            <a:ext cx="2507070" cy="37642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plate&#10;&#10;Description automatically generated">
            <a:extLst>
              <a:ext uri="{FF2B5EF4-FFF2-40B4-BE49-F238E27FC236}">
                <a16:creationId xmlns:a16="http://schemas.microsoft.com/office/drawing/2014/main" id="{738A0740-A9BE-4317-AA4D-1A43D5179A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2553" y="1549400"/>
            <a:ext cx="1481294" cy="1481294"/>
          </a:xfrm>
          <a:prstGeom prst="rect">
            <a:avLst/>
          </a:prstGeom>
        </p:spPr>
      </p:pic>
    </p:spTree>
    <p:extLst>
      <p:ext uri="{BB962C8B-B14F-4D97-AF65-F5344CB8AC3E}">
        <p14:creationId xmlns:p14="http://schemas.microsoft.com/office/powerpoint/2010/main" val="3106935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457200" y="1752600"/>
            <a:ext cx="7979790" cy="4773614"/>
          </a:xfrm>
          <a:prstGeom prst="rect">
            <a:avLst/>
          </a:prstGeom>
        </p:spPr>
        <p:txBody>
          <a:bodyPr vert="horz" wrap="square" lIns="0" tIns="0" rIns="0" bIns="0" rtlCol="0">
            <a:spAutoFit/>
          </a:bodyPr>
          <a:lstStyle/>
          <a:p>
            <a:pPr marL="11397" marR="4559">
              <a:lnSpc>
                <a:spcPct val="105000"/>
              </a:lnSpc>
              <a:spcAft>
                <a:spcPts val="600"/>
              </a:spcAft>
              <a:tabLst>
                <a:tab pos="319115" algn="l"/>
              </a:tabLst>
            </a:pPr>
            <a:r>
              <a:rPr sz="2800" spc="-4">
                <a:latin typeface="Arial" panose="020B0604020202020204" pitchFamily="34" charset="0"/>
                <a:cs typeface="Arial" panose="020B0604020202020204" pitchFamily="34" charset="0"/>
              </a:rPr>
              <a:t>RAM</a:t>
            </a:r>
            <a:r>
              <a:rPr sz="2800">
                <a:latin typeface="Arial" panose="020B0604020202020204" pitchFamily="34" charset="0"/>
                <a:cs typeface="Arial" panose="020B0604020202020204" pitchFamily="34" charset="0"/>
              </a:rPr>
              <a:t>P </a:t>
            </a:r>
            <a:r>
              <a:rPr sz="2800" spc="-4">
                <a:latin typeface="Arial" panose="020B0604020202020204" pitchFamily="34" charset="0"/>
                <a:cs typeface="Arial" panose="020B0604020202020204" pitchFamily="34" charset="0"/>
              </a:rPr>
              <a:t>i</a:t>
            </a:r>
            <a:r>
              <a:rPr sz="2800">
                <a:latin typeface="Arial" panose="020B0604020202020204" pitchFamily="34" charset="0"/>
                <a:cs typeface="Arial" panose="020B0604020202020204" pitchFamily="34" charset="0"/>
              </a:rPr>
              <a:t>s</a:t>
            </a:r>
            <a:r>
              <a:rPr sz="2800" spc="-4">
                <a:latin typeface="Arial" panose="020B0604020202020204" pitchFamily="34" charset="0"/>
                <a:cs typeface="Arial" panose="020B0604020202020204" pitchFamily="34" charset="0"/>
              </a:rPr>
              <a:t> </a:t>
            </a:r>
            <a:r>
              <a:rPr sz="2800">
                <a:latin typeface="Arial" panose="020B0604020202020204" pitchFamily="34" charset="0"/>
                <a:cs typeface="Arial" panose="020B0604020202020204" pitchFamily="34" charset="0"/>
              </a:rPr>
              <a:t>a </a:t>
            </a:r>
            <a:r>
              <a:rPr lang="en-US" sz="2800">
                <a:latin typeface="Arial" panose="020B0604020202020204" pitchFamily="34" charset="0"/>
                <a:cs typeface="Arial" panose="020B0604020202020204" pitchFamily="34" charset="0"/>
              </a:rPr>
              <a:t>c</a:t>
            </a:r>
            <a:r>
              <a:rPr sz="2800">
                <a:latin typeface="Arial" panose="020B0604020202020204" pitchFamily="34" charset="0"/>
                <a:cs typeface="Arial" panose="020B0604020202020204" pitchFamily="34" charset="0"/>
              </a:rPr>
              <a:t>ompu</a:t>
            </a:r>
            <a:r>
              <a:rPr sz="2800" spc="-22">
                <a:latin typeface="Arial" panose="020B0604020202020204" pitchFamily="34" charset="0"/>
                <a:cs typeface="Arial" panose="020B0604020202020204" pitchFamily="34" charset="0"/>
              </a:rPr>
              <a:t>t</a:t>
            </a:r>
            <a:r>
              <a:rPr sz="2800" spc="-9">
                <a:latin typeface="Arial" panose="020B0604020202020204" pitchFamily="34" charset="0"/>
                <a:cs typeface="Arial" panose="020B0604020202020204" pitchFamily="34" charset="0"/>
              </a:rPr>
              <a:t>er</a:t>
            </a:r>
            <a:r>
              <a:rPr sz="2800" spc="-18">
                <a:latin typeface="Arial" panose="020B0604020202020204" pitchFamily="34" charset="0"/>
                <a:cs typeface="Arial" panose="020B0604020202020204" pitchFamily="34" charset="0"/>
              </a:rPr>
              <a:t> </a:t>
            </a:r>
            <a:r>
              <a:rPr lang="en-US" sz="2800">
                <a:latin typeface="Arial" panose="020B0604020202020204" pitchFamily="34" charset="0"/>
                <a:cs typeface="Arial" panose="020B0604020202020204" pitchFamily="34" charset="0"/>
              </a:rPr>
              <a:t>c</a:t>
            </a:r>
            <a:r>
              <a:rPr sz="2800">
                <a:latin typeface="Arial" panose="020B0604020202020204" pitchFamily="34" charset="0"/>
                <a:cs typeface="Arial" panose="020B0604020202020204" pitchFamily="34" charset="0"/>
              </a:rPr>
              <a:t>ode</a:t>
            </a:r>
            <a:r>
              <a:rPr sz="2800" spc="-4">
                <a:latin typeface="Arial" panose="020B0604020202020204" pitchFamily="34" charset="0"/>
                <a:cs typeface="Arial" panose="020B0604020202020204" pitchFamily="34" charset="0"/>
              </a:rPr>
              <a:t> </a:t>
            </a:r>
            <a:r>
              <a:rPr lang="en-US" sz="2800" spc="-4">
                <a:latin typeface="Arial" panose="020B0604020202020204" pitchFamily="34" charset="0"/>
                <a:cs typeface="Arial" panose="020B0604020202020204" pitchFamily="34" charset="0"/>
              </a:rPr>
              <a:t>m</a:t>
            </a:r>
            <a:r>
              <a:rPr sz="2800" spc="-4">
                <a:latin typeface="Arial" panose="020B0604020202020204" pitchFamily="34" charset="0"/>
                <a:cs typeface="Arial" panose="020B0604020202020204" pitchFamily="34" charset="0"/>
              </a:rPr>
              <a:t>anageme</a:t>
            </a:r>
            <a:r>
              <a:rPr lang="en-US" sz="2800" spc="-4">
                <a:latin typeface="Arial" panose="020B0604020202020204" pitchFamily="34" charset="0"/>
                <a:cs typeface="Arial" panose="020B0604020202020204" pitchFamily="34" charset="0"/>
              </a:rPr>
              <a:t>n</a:t>
            </a:r>
            <a:r>
              <a:rPr sz="2800" spc="-4">
                <a:latin typeface="Arial" panose="020B0604020202020204" pitchFamily="34" charset="0"/>
                <a:cs typeface="Arial" panose="020B0604020202020204" pitchFamily="34" charset="0"/>
              </a:rPr>
              <a:t>t </a:t>
            </a:r>
            <a:r>
              <a:rPr lang="en-US" sz="2800" spc="-4">
                <a:latin typeface="Arial" panose="020B0604020202020204" pitchFamily="34" charset="0"/>
                <a:cs typeface="Arial" panose="020B0604020202020204" pitchFamily="34" charset="0"/>
              </a:rPr>
              <a:t>program</a:t>
            </a:r>
            <a:r>
              <a:rPr sz="2800" spc="-4">
                <a:latin typeface="Arial" panose="020B0604020202020204" pitchFamily="34" charset="0"/>
                <a:cs typeface="Arial" panose="020B0604020202020204" pitchFamily="34" charset="0"/>
              </a:rPr>
              <a:t> </a:t>
            </a:r>
            <a:r>
              <a:rPr lang="en-US" sz="2800" spc="-4">
                <a:latin typeface="Arial" panose="020B0604020202020204" pitchFamily="34" charset="0"/>
                <a:cs typeface="Arial" panose="020B0604020202020204" pitchFamily="34" charset="0"/>
              </a:rPr>
              <a:t>for </a:t>
            </a:r>
            <a:r>
              <a:rPr sz="2800" spc="-4">
                <a:latin typeface="Arial" panose="020B0604020202020204" pitchFamily="34" charset="0"/>
                <a:cs typeface="Arial" panose="020B0604020202020204" pitchFamily="34" charset="0"/>
              </a:rPr>
              <a:t>de</a:t>
            </a:r>
            <a:r>
              <a:rPr sz="2800" spc="-18">
                <a:latin typeface="Arial" panose="020B0604020202020204" pitchFamily="34" charset="0"/>
                <a:cs typeface="Arial" panose="020B0604020202020204" pitchFamily="34" charset="0"/>
              </a:rPr>
              <a:t>v</a:t>
            </a:r>
            <a:r>
              <a:rPr sz="2800">
                <a:latin typeface="Arial" panose="020B0604020202020204" pitchFamily="34" charset="0"/>
                <a:cs typeface="Arial" panose="020B0604020202020204" pitchFamily="34" charset="0"/>
              </a:rPr>
              <a:t>e</a:t>
            </a:r>
            <a:r>
              <a:rPr sz="2800" spc="-4">
                <a:latin typeface="Arial" panose="020B0604020202020204" pitchFamily="34" charset="0"/>
                <a:cs typeface="Arial" panose="020B0604020202020204" pitchFamily="34" charset="0"/>
              </a:rPr>
              <a:t>lopme</a:t>
            </a:r>
            <a:r>
              <a:rPr sz="2800" spc="-13">
                <a:latin typeface="Arial" panose="020B0604020202020204" pitchFamily="34" charset="0"/>
                <a:cs typeface="Arial" panose="020B0604020202020204" pitchFamily="34" charset="0"/>
              </a:rPr>
              <a:t>n</a:t>
            </a:r>
            <a:r>
              <a:rPr sz="2800">
                <a:latin typeface="Arial" panose="020B0604020202020204" pitchFamily="34" charset="0"/>
                <a:cs typeface="Arial" panose="020B0604020202020204" pitchFamily="34" charset="0"/>
              </a:rPr>
              <a:t>t</a:t>
            </a:r>
            <a:r>
              <a:rPr lang="en-US" sz="2800" spc="-18">
                <a:latin typeface="Arial" panose="020B0604020202020204" pitchFamily="34" charset="0"/>
                <a:cs typeface="Arial" panose="020B0604020202020204" pitchFamily="34" charset="0"/>
              </a:rPr>
              <a:t>, </a:t>
            </a:r>
            <a:r>
              <a:rPr sz="2800" spc="-4">
                <a:latin typeface="Arial" panose="020B0604020202020204" pitchFamily="34" charset="0"/>
                <a:cs typeface="Arial" panose="020B0604020202020204" pitchFamily="34" charset="0"/>
              </a:rPr>
              <a:t>mai</a:t>
            </a:r>
            <a:r>
              <a:rPr sz="2800" spc="-27">
                <a:latin typeface="Arial" panose="020B0604020202020204" pitchFamily="34" charset="0"/>
                <a:cs typeface="Arial" panose="020B0604020202020204" pitchFamily="34" charset="0"/>
              </a:rPr>
              <a:t>n</a:t>
            </a:r>
            <a:r>
              <a:rPr sz="2800" spc="-22">
                <a:latin typeface="Arial" panose="020B0604020202020204" pitchFamily="34" charset="0"/>
                <a:cs typeface="Arial" panose="020B0604020202020204" pitchFamily="34" charset="0"/>
              </a:rPr>
              <a:t>t</a:t>
            </a:r>
            <a:r>
              <a:rPr sz="2800">
                <a:latin typeface="Arial" panose="020B0604020202020204" pitchFamily="34" charset="0"/>
                <a:cs typeface="Arial" panose="020B0604020202020204" pitchFamily="34" charset="0"/>
              </a:rPr>
              <a:t>e</a:t>
            </a:r>
            <a:r>
              <a:rPr sz="2800" spc="-9">
                <a:latin typeface="Arial" panose="020B0604020202020204" pitchFamily="34" charset="0"/>
                <a:cs typeface="Arial" panose="020B0604020202020204" pitchFamily="34" charset="0"/>
              </a:rPr>
              <a:t>nanc</a:t>
            </a:r>
            <a:r>
              <a:rPr sz="2800">
                <a:latin typeface="Arial" panose="020B0604020202020204" pitchFamily="34" charset="0"/>
                <a:cs typeface="Arial" panose="020B0604020202020204" pitchFamily="34" charset="0"/>
              </a:rPr>
              <a:t>e</a:t>
            </a:r>
            <a:r>
              <a:rPr lang="en-US" sz="2800">
                <a:latin typeface="Arial" panose="020B0604020202020204" pitchFamily="34" charset="0"/>
                <a:cs typeface="Arial" panose="020B0604020202020204" pitchFamily="34" charset="0"/>
              </a:rPr>
              <a:t> and distribution</a:t>
            </a:r>
            <a:r>
              <a:rPr sz="2800" spc="-9">
                <a:latin typeface="Arial" panose="020B0604020202020204" pitchFamily="34" charset="0"/>
                <a:cs typeface="Arial" panose="020B0604020202020204" pitchFamily="34" charset="0"/>
              </a:rPr>
              <a:t> </a:t>
            </a:r>
            <a:r>
              <a:rPr sz="2800">
                <a:latin typeface="Arial" panose="020B0604020202020204" pitchFamily="34" charset="0"/>
                <a:cs typeface="Arial" panose="020B0604020202020204" pitchFamily="34" charset="0"/>
              </a:rPr>
              <a:t>of</a:t>
            </a:r>
            <a:r>
              <a:rPr sz="2800" spc="4">
                <a:latin typeface="Arial" panose="020B0604020202020204" pitchFamily="34" charset="0"/>
                <a:cs typeface="Arial" panose="020B0604020202020204" pitchFamily="34" charset="0"/>
              </a:rPr>
              <a:t> </a:t>
            </a:r>
            <a:r>
              <a:rPr sz="2800" spc="-54">
                <a:latin typeface="Arial" panose="020B0604020202020204" pitchFamily="34" charset="0"/>
                <a:cs typeface="Arial" panose="020B0604020202020204" pitchFamily="34" charset="0"/>
              </a:rPr>
              <a:t>r</a:t>
            </a:r>
            <a:r>
              <a:rPr sz="2800">
                <a:latin typeface="Arial" panose="020B0604020202020204" pitchFamily="34" charset="0"/>
                <a:cs typeface="Arial" panose="020B0604020202020204" pitchFamily="34" charset="0"/>
              </a:rPr>
              <a:t>a</a:t>
            </a:r>
            <a:r>
              <a:rPr sz="2800" spc="-4">
                <a:latin typeface="Arial" panose="020B0604020202020204" pitchFamily="34" charset="0"/>
                <a:cs typeface="Arial" panose="020B0604020202020204" pitchFamily="34" charset="0"/>
              </a:rPr>
              <a:t>di</a:t>
            </a:r>
            <a:r>
              <a:rPr sz="2800" spc="-22">
                <a:latin typeface="Arial" panose="020B0604020202020204" pitchFamily="34" charset="0"/>
                <a:cs typeface="Arial" panose="020B0604020202020204" pitchFamily="34" charset="0"/>
              </a:rPr>
              <a:t>a</a:t>
            </a:r>
            <a:r>
              <a:rPr sz="2800">
                <a:latin typeface="Arial" panose="020B0604020202020204" pitchFamily="34" charset="0"/>
                <a:cs typeface="Arial" panose="020B0604020202020204" pitchFamily="34" charset="0"/>
              </a:rPr>
              <a:t>t</a:t>
            </a:r>
            <a:r>
              <a:rPr sz="2800" spc="-4">
                <a:latin typeface="Arial" panose="020B0604020202020204" pitchFamily="34" charset="0"/>
                <a:cs typeface="Arial" panose="020B0604020202020204" pitchFamily="34" charset="0"/>
              </a:rPr>
              <a:t>ion/dos</a:t>
            </a:r>
            <a:r>
              <a:rPr sz="2800">
                <a:latin typeface="Arial" panose="020B0604020202020204" pitchFamily="34" charset="0"/>
                <a:cs typeface="Arial" panose="020B0604020202020204" pitchFamily="34" charset="0"/>
              </a:rPr>
              <a:t>e</a:t>
            </a:r>
            <a:r>
              <a:rPr sz="2800" spc="-13">
                <a:latin typeface="Arial" panose="020B0604020202020204" pitchFamily="34" charset="0"/>
                <a:cs typeface="Arial" panose="020B0604020202020204" pitchFamily="34" charset="0"/>
              </a:rPr>
              <a:t> </a:t>
            </a:r>
            <a:r>
              <a:rPr sz="2800">
                <a:latin typeface="Arial" panose="020B0604020202020204" pitchFamily="34" charset="0"/>
                <a:cs typeface="Arial" panose="020B0604020202020204" pitchFamily="34" charset="0"/>
              </a:rPr>
              <a:t>assessme</a:t>
            </a:r>
            <a:r>
              <a:rPr sz="2800" spc="-18">
                <a:latin typeface="Arial" panose="020B0604020202020204" pitchFamily="34" charset="0"/>
                <a:cs typeface="Arial" panose="020B0604020202020204" pitchFamily="34" charset="0"/>
              </a:rPr>
              <a:t>n</a:t>
            </a:r>
            <a:r>
              <a:rPr sz="2800">
                <a:latin typeface="Arial" panose="020B0604020202020204" pitchFamily="34" charset="0"/>
                <a:cs typeface="Arial" panose="020B0604020202020204" pitchFamily="34" charset="0"/>
              </a:rPr>
              <a:t>t</a:t>
            </a:r>
            <a:r>
              <a:rPr sz="2800" spc="-13">
                <a:latin typeface="Arial" panose="020B0604020202020204" pitchFamily="34" charset="0"/>
                <a:cs typeface="Arial" panose="020B0604020202020204" pitchFamily="34" charset="0"/>
              </a:rPr>
              <a:t> </a:t>
            </a:r>
            <a:r>
              <a:rPr sz="2800" spc="-18">
                <a:latin typeface="Arial" panose="020B0604020202020204" pitchFamily="34" charset="0"/>
                <a:cs typeface="Arial" panose="020B0604020202020204" pitchFamily="34" charset="0"/>
              </a:rPr>
              <a:t>c</a:t>
            </a:r>
            <a:r>
              <a:rPr sz="2800">
                <a:latin typeface="Arial" panose="020B0604020202020204" pitchFamily="34" charset="0"/>
                <a:cs typeface="Arial" panose="020B0604020202020204" pitchFamily="34" charset="0"/>
              </a:rPr>
              <a:t>odes</a:t>
            </a:r>
            <a:r>
              <a:rPr lang="en-US" sz="2800">
                <a:latin typeface="Arial" panose="020B0604020202020204" pitchFamily="34" charset="0"/>
                <a:cs typeface="Arial" panose="020B0604020202020204" pitchFamily="34" charset="0"/>
              </a:rPr>
              <a:t>:</a:t>
            </a:r>
          </a:p>
          <a:p>
            <a:pPr marL="354297" marR="4559" indent="-342900">
              <a:spcAft>
                <a:spcPts val="600"/>
              </a:spcAft>
              <a:buFont typeface="Arial" panose="020B0604020202020204" pitchFamily="34" charset="0"/>
              <a:buChar char="•"/>
              <a:tabLst>
                <a:tab pos="319115" algn="l"/>
              </a:tabLst>
            </a:pPr>
            <a:r>
              <a:rPr sz="2400" spc="-9">
                <a:latin typeface="Arial" panose="020B0604020202020204" pitchFamily="34" charset="0"/>
                <a:cs typeface="Arial" panose="020B0604020202020204" pitchFamily="34" charset="0"/>
              </a:rPr>
              <a:t>St</a:t>
            </a:r>
            <a:r>
              <a:rPr sz="2400" spc="-31">
                <a:latin typeface="Arial" panose="020B0604020202020204" pitchFamily="34" charset="0"/>
                <a:cs typeface="Arial" panose="020B0604020202020204" pitchFamily="34" charset="0"/>
              </a:rPr>
              <a:t>r</a:t>
            </a:r>
            <a:r>
              <a:rPr sz="2400" spc="-9">
                <a:latin typeface="Arial" panose="020B0604020202020204" pitchFamily="34" charset="0"/>
                <a:cs typeface="Arial" panose="020B0604020202020204" pitchFamily="34" charset="0"/>
              </a:rPr>
              <a:t>eamline</a:t>
            </a:r>
            <a:r>
              <a:rPr sz="2400" spc="13">
                <a:latin typeface="Arial" panose="020B0604020202020204" pitchFamily="34" charset="0"/>
                <a:cs typeface="Arial" panose="020B0604020202020204" pitchFamily="34" charset="0"/>
              </a:rPr>
              <a:t> </a:t>
            </a:r>
            <a:r>
              <a:rPr sz="2400" spc="-18">
                <a:latin typeface="Arial" panose="020B0604020202020204" pitchFamily="34" charset="0"/>
                <a:cs typeface="Arial" panose="020B0604020202020204" pitchFamily="34" charset="0"/>
              </a:rPr>
              <a:t>upd</a:t>
            </a:r>
            <a:r>
              <a:rPr sz="2400" spc="-22">
                <a:latin typeface="Arial" panose="020B0604020202020204" pitchFamily="34" charset="0"/>
                <a:cs typeface="Arial" panose="020B0604020202020204" pitchFamily="34" charset="0"/>
              </a:rPr>
              <a:t>a</a:t>
            </a:r>
            <a:r>
              <a:rPr sz="2400" spc="-31">
                <a:latin typeface="Arial" panose="020B0604020202020204" pitchFamily="34" charset="0"/>
                <a:cs typeface="Arial" panose="020B0604020202020204" pitchFamily="34" charset="0"/>
              </a:rPr>
              <a:t>t</a:t>
            </a:r>
            <a:r>
              <a:rPr sz="2400" spc="-9">
                <a:latin typeface="Arial" panose="020B0604020202020204" pitchFamily="34" charset="0"/>
                <a:cs typeface="Arial" panose="020B0604020202020204" pitchFamily="34" charset="0"/>
              </a:rPr>
              <a:t>es</a:t>
            </a:r>
            <a:r>
              <a:rPr lang="en-US" sz="2400" spc="-9">
                <a:latin typeface="Arial" panose="020B0604020202020204" pitchFamily="34" charset="0"/>
                <a:cs typeface="Arial" panose="020B0604020202020204" pitchFamily="34" charset="0"/>
              </a:rPr>
              <a:t>/recognized code issues</a:t>
            </a:r>
            <a:endParaRPr lang="en-US" sz="2400">
              <a:latin typeface="Arial" panose="020B0604020202020204" pitchFamily="34" charset="0"/>
              <a:cs typeface="Arial" panose="020B0604020202020204" pitchFamily="34" charset="0"/>
            </a:endParaRPr>
          </a:p>
          <a:p>
            <a:pPr marL="354297" marR="4559" indent="-342900">
              <a:spcAft>
                <a:spcPts val="600"/>
              </a:spcAft>
              <a:buFont typeface="Arial" panose="020B0604020202020204" pitchFamily="34" charset="0"/>
              <a:buChar char="•"/>
              <a:tabLst>
                <a:tab pos="319115" algn="l"/>
              </a:tabLst>
            </a:pPr>
            <a:r>
              <a:rPr sz="2400" spc="-9">
                <a:latin typeface="Arial" panose="020B0604020202020204" pitchFamily="34" charset="0"/>
                <a:cs typeface="Arial" panose="020B0604020202020204" pitchFamily="34" charset="0"/>
              </a:rPr>
              <a:t>In</a:t>
            </a:r>
            <a:r>
              <a:rPr sz="2400" spc="-27">
                <a:latin typeface="Arial" panose="020B0604020202020204" pitchFamily="34" charset="0"/>
                <a:cs typeface="Arial" panose="020B0604020202020204" pitchFamily="34" charset="0"/>
              </a:rPr>
              <a:t>c</a:t>
            </a:r>
            <a:r>
              <a:rPr sz="2400" spc="-9">
                <a:latin typeface="Arial" panose="020B0604020202020204" pitchFamily="34" charset="0"/>
                <a:cs typeface="Arial" panose="020B0604020202020204" pitchFamily="34" charset="0"/>
              </a:rPr>
              <a:t>orpo</a:t>
            </a:r>
            <a:r>
              <a:rPr sz="2400" spc="-49">
                <a:latin typeface="Arial" panose="020B0604020202020204" pitchFamily="34" charset="0"/>
                <a:cs typeface="Arial" panose="020B0604020202020204" pitchFamily="34" charset="0"/>
              </a:rPr>
              <a:t>r</a:t>
            </a:r>
            <a:r>
              <a:rPr sz="2400" spc="-22">
                <a:latin typeface="Arial" panose="020B0604020202020204" pitchFamily="34" charset="0"/>
                <a:cs typeface="Arial" panose="020B0604020202020204" pitchFamily="34" charset="0"/>
              </a:rPr>
              <a:t>a</a:t>
            </a:r>
            <a:r>
              <a:rPr sz="2400" spc="-9">
                <a:latin typeface="Arial" panose="020B0604020202020204" pitchFamily="34" charset="0"/>
                <a:cs typeface="Arial" panose="020B0604020202020204" pitchFamily="34" charset="0"/>
              </a:rPr>
              <a:t>t</a:t>
            </a:r>
            <a:r>
              <a:rPr sz="2400" spc="-13">
                <a:latin typeface="Arial" panose="020B0604020202020204" pitchFamily="34" charset="0"/>
                <a:cs typeface="Arial" panose="020B0604020202020204" pitchFamily="34" charset="0"/>
              </a:rPr>
              <a:t>in</a:t>
            </a:r>
            <a:r>
              <a:rPr sz="2400" spc="-9">
                <a:latin typeface="Arial" panose="020B0604020202020204" pitchFamily="34" charset="0"/>
                <a:cs typeface="Arial" panose="020B0604020202020204" pitchFamily="34" charset="0"/>
              </a:rPr>
              <a:t>g</a:t>
            </a:r>
            <a:r>
              <a:rPr sz="2400" spc="4">
                <a:latin typeface="Arial" panose="020B0604020202020204" pitchFamily="34" charset="0"/>
                <a:cs typeface="Arial" panose="020B0604020202020204" pitchFamily="34" charset="0"/>
              </a:rPr>
              <a:t> </a:t>
            </a:r>
            <a:r>
              <a:rPr sz="2400" spc="-9">
                <a:latin typeface="Arial" panose="020B0604020202020204" pitchFamily="34" charset="0"/>
                <a:cs typeface="Arial" panose="020B0604020202020204" pitchFamily="34" charset="0"/>
              </a:rPr>
              <a:t>the</a:t>
            </a:r>
            <a:r>
              <a:rPr sz="2400" spc="4">
                <a:latin typeface="Arial" panose="020B0604020202020204" pitchFamily="34" charset="0"/>
                <a:cs typeface="Arial" panose="020B0604020202020204" pitchFamily="34" charset="0"/>
              </a:rPr>
              <a:t> </a:t>
            </a:r>
            <a:r>
              <a:rPr sz="2400" spc="-9">
                <a:latin typeface="Arial" panose="020B0604020202020204" pitchFamily="34" charset="0"/>
                <a:cs typeface="Arial" panose="020B0604020202020204" pitchFamily="34" charset="0"/>
              </a:rPr>
              <a:t>l</a:t>
            </a:r>
            <a:r>
              <a:rPr sz="2400" spc="-22">
                <a:latin typeface="Arial" panose="020B0604020202020204" pitchFamily="34" charset="0"/>
                <a:cs typeface="Arial" panose="020B0604020202020204" pitchFamily="34" charset="0"/>
              </a:rPr>
              <a:t>a</a:t>
            </a:r>
            <a:r>
              <a:rPr sz="2400" spc="-31">
                <a:latin typeface="Arial" panose="020B0604020202020204" pitchFamily="34" charset="0"/>
                <a:cs typeface="Arial" panose="020B0604020202020204" pitchFamily="34" charset="0"/>
              </a:rPr>
              <a:t>t</a:t>
            </a:r>
            <a:r>
              <a:rPr sz="2400" spc="-9">
                <a:latin typeface="Arial" panose="020B0604020202020204" pitchFamily="34" charset="0"/>
                <a:cs typeface="Arial" panose="020B0604020202020204" pitchFamily="34" charset="0"/>
              </a:rPr>
              <a:t>e</a:t>
            </a:r>
            <a:r>
              <a:rPr sz="2400" spc="-36">
                <a:latin typeface="Arial" panose="020B0604020202020204" pitchFamily="34" charset="0"/>
                <a:cs typeface="Arial" panose="020B0604020202020204" pitchFamily="34" charset="0"/>
              </a:rPr>
              <a:t>s</a:t>
            </a:r>
            <a:r>
              <a:rPr sz="2400" spc="-9">
                <a:latin typeface="Arial" panose="020B0604020202020204" pitchFamily="34" charset="0"/>
                <a:cs typeface="Arial" panose="020B0604020202020204" pitchFamily="34" charset="0"/>
              </a:rPr>
              <a:t>t</a:t>
            </a:r>
            <a:r>
              <a:rPr sz="2400" spc="27">
                <a:latin typeface="Arial" panose="020B0604020202020204" pitchFamily="34" charset="0"/>
                <a:cs typeface="Arial" panose="020B0604020202020204" pitchFamily="34" charset="0"/>
              </a:rPr>
              <a:t> </a:t>
            </a:r>
            <a:r>
              <a:rPr sz="2400" spc="-9">
                <a:latin typeface="Arial" panose="020B0604020202020204" pitchFamily="34" charset="0"/>
                <a:cs typeface="Arial" panose="020B0604020202020204" pitchFamily="34" charset="0"/>
              </a:rPr>
              <a:t>acce</a:t>
            </a:r>
            <a:r>
              <a:rPr sz="2400" spc="-27">
                <a:latin typeface="Arial" panose="020B0604020202020204" pitchFamily="34" charset="0"/>
                <a:cs typeface="Arial" panose="020B0604020202020204" pitchFamily="34" charset="0"/>
              </a:rPr>
              <a:t>p</a:t>
            </a:r>
            <a:r>
              <a:rPr sz="2400" spc="-31">
                <a:latin typeface="Arial" panose="020B0604020202020204" pitchFamily="34" charset="0"/>
                <a:cs typeface="Arial" panose="020B0604020202020204" pitchFamily="34" charset="0"/>
              </a:rPr>
              <a:t>t</a:t>
            </a:r>
            <a:r>
              <a:rPr sz="2400" spc="-13">
                <a:latin typeface="Arial" panose="020B0604020202020204" pitchFamily="34" charset="0"/>
                <a:cs typeface="Arial" panose="020B0604020202020204" pitchFamily="34" charset="0"/>
              </a:rPr>
              <a:t>ed</a:t>
            </a:r>
            <a:r>
              <a:rPr sz="2400" spc="22">
                <a:latin typeface="Arial" panose="020B0604020202020204" pitchFamily="34" charset="0"/>
                <a:cs typeface="Arial" panose="020B0604020202020204" pitchFamily="34" charset="0"/>
              </a:rPr>
              <a:t> </a:t>
            </a:r>
            <a:r>
              <a:rPr sz="2400" spc="-31">
                <a:latin typeface="Arial" panose="020B0604020202020204" pitchFamily="34" charset="0"/>
                <a:cs typeface="Arial" panose="020B0604020202020204" pitchFamily="34" charset="0"/>
              </a:rPr>
              <a:t>st</a:t>
            </a:r>
            <a:r>
              <a:rPr sz="2400" spc="-22">
                <a:latin typeface="Arial" panose="020B0604020202020204" pitchFamily="34" charset="0"/>
                <a:cs typeface="Arial" panose="020B0604020202020204" pitchFamily="34" charset="0"/>
              </a:rPr>
              <a:t>a</a:t>
            </a:r>
            <a:r>
              <a:rPr sz="2400" spc="-31">
                <a:latin typeface="Arial" panose="020B0604020202020204" pitchFamily="34" charset="0"/>
                <a:cs typeface="Arial" panose="020B0604020202020204" pitchFamily="34" charset="0"/>
              </a:rPr>
              <a:t>t</a:t>
            </a:r>
            <a:r>
              <a:rPr sz="2400" spc="-9">
                <a:latin typeface="Arial" panose="020B0604020202020204" pitchFamily="34" charset="0"/>
                <a:cs typeface="Arial" panose="020B0604020202020204" pitchFamily="34" charset="0"/>
              </a:rPr>
              <a:t>e</a:t>
            </a:r>
            <a:r>
              <a:rPr sz="2400" spc="13">
                <a:latin typeface="Arial" panose="020B0604020202020204" pitchFamily="34" charset="0"/>
                <a:cs typeface="Arial" panose="020B0604020202020204" pitchFamily="34" charset="0"/>
              </a:rPr>
              <a:t> </a:t>
            </a:r>
            <a:r>
              <a:rPr sz="2400" spc="-9">
                <a:latin typeface="Arial" panose="020B0604020202020204" pitchFamily="34" charset="0"/>
                <a:cs typeface="Arial" panose="020B0604020202020204" pitchFamily="34" charset="0"/>
              </a:rPr>
              <a:t>of</a:t>
            </a:r>
            <a:r>
              <a:rPr sz="2400">
                <a:latin typeface="Arial" panose="020B0604020202020204" pitchFamily="34" charset="0"/>
                <a:cs typeface="Arial" panose="020B0604020202020204" pitchFamily="34" charset="0"/>
              </a:rPr>
              <a:t> </a:t>
            </a:r>
            <a:r>
              <a:rPr sz="2400" spc="-9">
                <a:latin typeface="Arial" panose="020B0604020202020204" pitchFamily="34" charset="0"/>
                <a:cs typeface="Arial" panose="020B0604020202020204" pitchFamily="34" charset="0"/>
              </a:rPr>
              <a:t>the</a:t>
            </a:r>
            <a:r>
              <a:rPr sz="2400" spc="4">
                <a:latin typeface="Arial" panose="020B0604020202020204" pitchFamily="34" charset="0"/>
                <a:cs typeface="Arial" panose="020B0604020202020204" pitchFamily="34" charset="0"/>
              </a:rPr>
              <a:t> </a:t>
            </a:r>
            <a:r>
              <a:rPr sz="2400" spc="-9">
                <a:latin typeface="Arial" panose="020B0604020202020204" pitchFamily="34" charset="0"/>
                <a:cs typeface="Arial" panose="020B0604020202020204" pitchFamily="34" charset="0"/>
              </a:rPr>
              <a:t>art</a:t>
            </a:r>
            <a:r>
              <a:rPr sz="2400" spc="4">
                <a:latin typeface="Arial" panose="020B0604020202020204" pitchFamily="34" charset="0"/>
                <a:cs typeface="Arial" panose="020B0604020202020204" pitchFamily="34" charset="0"/>
              </a:rPr>
              <a:t> </a:t>
            </a:r>
            <a:r>
              <a:rPr sz="2400" spc="-9">
                <a:latin typeface="Arial" panose="020B0604020202020204" pitchFamily="34" charset="0"/>
                <a:cs typeface="Arial" panose="020B0604020202020204" pitchFamily="34" charset="0"/>
              </a:rPr>
              <a:t>models</a:t>
            </a:r>
            <a:endParaRPr lang="en-US" sz="2400" spc="-9">
              <a:latin typeface="Arial" panose="020B0604020202020204" pitchFamily="34" charset="0"/>
              <a:cs typeface="Arial" panose="020B0604020202020204" pitchFamily="34" charset="0"/>
            </a:endParaRPr>
          </a:p>
          <a:p>
            <a:pPr marL="354297" marR="4559" indent="-342900">
              <a:spcAft>
                <a:spcPts val="600"/>
              </a:spcAft>
              <a:buFont typeface="Arial" panose="020B0604020202020204" pitchFamily="34" charset="0"/>
              <a:buChar char="•"/>
              <a:tabLst>
                <a:tab pos="319115" algn="l"/>
              </a:tabLst>
            </a:pPr>
            <a:r>
              <a:rPr lang="en-US" sz="2400" spc="-9">
                <a:latin typeface="Arial" panose="020B0604020202020204" pitchFamily="34" charset="0"/>
                <a:cs typeface="Arial" panose="020B0604020202020204" pitchFamily="34" charset="0"/>
              </a:rPr>
              <a:t>Incorporate new models as the need arises in current codes: i.e., VARSKIN and wound modeling </a:t>
            </a:r>
            <a:endParaRPr lang="en-US" sz="2400">
              <a:latin typeface="Arial" panose="020B0604020202020204" pitchFamily="34" charset="0"/>
              <a:cs typeface="Arial" panose="020B0604020202020204" pitchFamily="34" charset="0"/>
            </a:endParaRPr>
          </a:p>
          <a:p>
            <a:pPr marL="354297" marR="4559" indent="-342900">
              <a:spcAft>
                <a:spcPts val="600"/>
              </a:spcAft>
              <a:buFont typeface="Arial" panose="020B0604020202020204" pitchFamily="34" charset="0"/>
              <a:buChar char="•"/>
              <a:tabLst>
                <a:tab pos="319115" algn="l"/>
              </a:tabLst>
            </a:pPr>
            <a:r>
              <a:rPr sz="2400" spc="-13">
                <a:latin typeface="Arial" panose="020B0604020202020204" pitchFamily="34" charset="0"/>
                <a:cs typeface="Arial" panose="020B0604020202020204" pitchFamily="34" charset="0"/>
              </a:rPr>
              <a:t>Fis</a:t>
            </a:r>
            <a:r>
              <a:rPr sz="2400" spc="-27">
                <a:latin typeface="Arial" panose="020B0604020202020204" pitchFamily="34" charset="0"/>
                <a:cs typeface="Arial" panose="020B0604020202020204" pitchFamily="34" charset="0"/>
              </a:rPr>
              <a:t>c</a:t>
            </a:r>
            <a:r>
              <a:rPr sz="2400" spc="-9">
                <a:latin typeface="Arial" panose="020B0604020202020204" pitchFamily="34" charset="0"/>
                <a:cs typeface="Arial" panose="020B0604020202020204" pitchFamily="34" charset="0"/>
              </a:rPr>
              <a:t>ally</a:t>
            </a:r>
            <a:r>
              <a:rPr sz="2400" spc="22">
                <a:latin typeface="Arial" panose="020B0604020202020204" pitchFamily="34" charset="0"/>
                <a:cs typeface="Arial" panose="020B0604020202020204" pitchFamily="34" charset="0"/>
              </a:rPr>
              <a:t> </a:t>
            </a:r>
            <a:r>
              <a:rPr sz="2400" spc="-31">
                <a:latin typeface="Arial" panose="020B0604020202020204" pitchFamily="34" charset="0"/>
                <a:cs typeface="Arial" panose="020B0604020202020204" pitchFamily="34" charset="0"/>
              </a:rPr>
              <a:t>r</a:t>
            </a:r>
            <a:r>
              <a:rPr sz="2400" spc="-9">
                <a:latin typeface="Arial" panose="020B0604020202020204" pitchFamily="34" charset="0"/>
                <a:cs typeface="Arial" panose="020B0604020202020204" pitchFamily="34" charset="0"/>
              </a:rPr>
              <a:t>e</a:t>
            </a:r>
            <a:r>
              <a:rPr sz="2400" spc="-13">
                <a:latin typeface="Arial" panose="020B0604020202020204" pitchFamily="34" charset="0"/>
                <a:cs typeface="Arial" panose="020B0604020202020204" pitchFamily="34" charset="0"/>
              </a:rPr>
              <a:t>sponsibl</a:t>
            </a:r>
            <a:r>
              <a:rPr sz="2400" spc="-9">
                <a:latin typeface="Arial" panose="020B0604020202020204" pitchFamily="34" charset="0"/>
                <a:cs typeface="Arial" panose="020B0604020202020204" pitchFamily="34" charset="0"/>
              </a:rPr>
              <a:t>e</a:t>
            </a:r>
            <a:r>
              <a:rPr sz="2400" spc="27">
                <a:latin typeface="Arial" panose="020B0604020202020204" pitchFamily="34" charset="0"/>
                <a:cs typeface="Arial" panose="020B0604020202020204" pitchFamily="34" charset="0"/>
              </a:rPr>
              <a:t> </a:t>
            </a:r>
            <a:r>
              <a:rPr sz="2400" spc="-27">
                <a:latin typeface="Arial" panose="020B0604020202020204" pitchFamily="34" charset="0"/>
                <a:cs typeface="Arial" panose="020B0604020202020204" pitchFamily="34" charset="0"/>
              </a:rPr>
              <a:t>b</a:t>
            </a:r>
            <a:r>
              <a:rPr sz="2400" spc="-9">
                <a:latin typeface="Arial" panose="020B0604020202020204" pitchFamily="34" charset="0"/>
                <a:cs typeface="Arial" panose="020B0604020202020204" pitchFamily="34" charset="0"/>
              </a:rPr>
              <a:t>y</a:t>
            </a:r>
            <a:r>
              <a:rPr sz="2400">
                <a:latin typeface="Arial" panose="020B0604020202020204" pitchFamily="34" charset="0"/>
                <a:cs typeface="Arial" panose="020B0604020202020204" pitchFamily="34" charset="0"/>
              </a:rPr>
              <a:t> </a:t>
            </a:r>
            <a:r>
              <a:rPr sz="2400" spc="-13">
                <a:latin typeface="Arial" panose="020B0604020202020204" pitchFamily="34" charset="0"/>
                <a:cs typeface="Arial" panose="020B0604020202020204" pitchFamily="34" charset="0"/>
              </a:rPr>
              <a:t>le</a:t>
            </a:r>
            <a:r>
              <a:rPr sz="2400" spc="-27">
                <a:latin typeface="Arial" panose="020B0604020202020204" pitchFamily="34" charset="0"/>
                <a:cs typeface="Arial" panose="020B0604020202020204" pitchFamily="34" charset="0"/>
              </a:rPr>
              <a:t>v</a:t>
            </a:r>
            <a:r>
              <a:rPr sz="2400" spc="-9">
                <a:latin typeface="Arial" panose="020B0604020202020204" pitchFamily="34" charset="0"/>
                <a:cs typeface="Arial" panose="020B0604020202020204" pitchFamily="34" charset="0"/>
              </a:rPr>
              <a:t>e</a:t>
            </a:r>
            <a:r>
              <a:rPr sz="2400" spc="-49">
                <a:latin typeface="Arial" panose="020B0604020202020204" pitchFamily="34" charset="0"/>
                <a:cs typeface="Arial" panose="020B0604020202020204" pitchFamily="34" charset="0"/>
              </a:rPr>
              <a:t>r</a:t>
            </a:r>
            <a:r>
              <a:rPr sz="2400" spc="-9">
                <a:latin typeface="Arial" panose="020B0604020202020204" pitchFamily="34" charset="0"/>
                <a:cs typeface="Arial" panose="020B0604020202020204" pitchFamily="34" charset="0"/>
              </a:rPr>
              <a:t>a</a:t>
            </a:r>
            <a:r>
              <a:rPr sz="2400" spc="-13">
                <a:latin typeface="Arial" panose="020B0604020202020204" pitchFamily="34" charset="0"/>
                <a:cs typeface="Arial" panose="020B0604020202020204" pitchFamily="34" charset="0"/>
              </a:rPr>
              <a:t>gin</a:t>
            </a:r>
            <a:r>
              <a:rPr sz="2400" spc="-9">
                <a:latin typeface="Arial" panose="020B0604020202020204" pitchFamily="34" charset="0"/>
                <a:cs typeface="Arial" panose="020B0604020202020204" pitchFamily="34" charset="0"/>
              </a:rPr>
              <a:t>g</a:t>
            </a:r>
            <a:r>
              <a:rPr sz="2400" spc="9">
                <a:latin typeface="Arial" panose="020B0604020202020204" pitchFamily="34" charset="0"/>
                <a:cs typeface="Arial" panose="020B0604020202020204" pitchFamily="34" charset="0"/>
              </a:rPr>
              <a:t> </a:t>
            </a:r>
            <a:r>
              <a:rPr sz="2400" spc="-9">
                <a:latin typeface="Arial" panose="020B0604020202020204" pitchFamily="34" charset="0"/>
                <a:cs typeface="Arial" panose="020B0604020202020204" pitchFamily="34" charset="0"/>
              </a:rPr>
              <a:t>g</a:t>
            </a:r>
            <a:r>
              <a:rPr sz="2400" spc="-36">
                <a:latin typeface="Arial" panose="020B0604020202020204" pitchFamily="34" charset="0"/>
                <a:cs typeface="Arial" panose="020B0604020202020204" pitchFamily="34" charset="0"/>
              </a:rPr>
              <a:t>r</a:t>
            </a:r>
            <a:r>
              <a:rPr sz="2400" spc="-13">
                <a:latin typeface="Arial" panose="020B0604020202020204" pitchFamily="34" charset="0"/>
                <a:cs typeface="Arial" panose="020B0604020202020204" pitchFamily="34" charset="0"/>
              </a:rPr>
              <a:t>oup</a:t>
            </a:r>
            <a:r>
              <a:rPr sz="2400" spc="-9">
                <a:latin typeface="Arial" panose="020B0604020202020204" pitchFamily="34" charset="0"/>
                <a:cs typeface="Arial" panose="020B0604020202020204" pitchFamily="34" charset="0"/>
              </a:rPr>
              <a:t> </a:t>
            </a:r>
            <a:r>
              <a:rPr sz="2400" spc="-13">
                <a:latin typeface="Arial" panose="020B0604020202020204" pitchFamily="34" charset="0"/>
                <a:cs typeface="Arial" panose="020B0604020202020204" pitchFamily="34" charset="0"/>
              </a:rPr>
              <a:t>dynamics</a:t>
            </a:r>
            <a:endParaRPr lang="en-US" sz="2400">
              <a:latin typeface="Arial" panose="020B0604020202020204" pitchFamily="34" charset="0"/>
              <a:cs typeface="Arial" panose="020B0604020202020204" pitchFamily="34" charset="0"/>
            </a:endParaRPr>
          </a:p>
          <a:p>
            <a:pPr marL="354297" marR="4559" indent="-342900">
              <a:spcAft>
                <a:spcPts val="600"/>
              </a:spcAft>
              <a:buFont typeface="Arial" panose="020B0604020202020204" pitchFamily="34" charset="0"/>
              <a:buChar char="•"/>
              <a:tabLst>
                <a:tab pos="319115" algn="l"/>
              </a:tabLst>
            </a:pPr>
            <a:r>
              <a:rPr sz="2400" spc="-13">
                <a:latin typeface="Arial" panose="020B0604020202020204" pitchFamily="34" charset="0"/>
                <a:cs typeface="Arial" panose="020B0604020202020204" pitchFamily="34" charset="0"/>
              </a:rPr>
              <a:t>L</a:t>
            </a:r>
            <a:r>
              <a:rPr sz="2400" spc="-18">
                <a:latin typeface="Arial" panose="020B0604020202020204" pitchFamily="34" charset="0"/>
                <a:cs typeface="Arial" panose="020B0604020202020204" pitchFamily="34" charset="0"/>
              </a:rPr>
              <a:t>e</a:t>
            </a:r>
            <a:r>
              <a:rPr sz="2400" spc="-27">
                <a:latin typeface="Arial" panose="020B0604020202020204" pitchFamily="34" charset="0"/>
                <a:cs typeface="Arial" panose="020B0604020202020204" pitchFamily="34" charset="0"/>
              </a:rPr>
              <a:t>v</a:t>
            </a:r>
            <a:r>
              <a:rPr sz="2400" spc="-9">
                <a:latin typeface="Arial" panose="020B0604020202020204" pitchFamily="34" charset="0"/>
                <a:cs typeface="Arial" panose="020B0604020202020204" pitchFamily="34" charset="0"/>
              </a:rPr>
              <a:t>e</a:t>
            </a:r>
            <a:r>
              <a:rPr sz="2400" spc="-49">
                <a:latin typeface="Arial" panose="020B0604020202020204" pitchFamily="34" charset="0"/>
                <a:cs typeface="Arial" panose="020B0604020202020204" pitchFamily="34" charset="0"/>
              </a:rPr>
              <a:t>r</a:t>
            </a:r>
            <a:r>
              <a:rPr sz="2400" spc="-9">
                <a:latin typeface="Arial" panose="020B0604020202020204" pitchFamily="34" charset="0"/>
                <a:cs typeface="Arial" panose="020B0604020202020204" pitchFamily="34" charset="0"/>
              </a:rPr>
              <a:t>a</a:t>
            </a:r>
            <a:r>
              <a:rPr sz="2400" spc="-27">
                <a:latin typeface="Arial" panose="020B0604020202020204" pitchFamily="34" charset="0"/>
                <a:cs typeface="Arial" panose="020B0604020202020204" pitchFamily="34" charset="0"/>
              </a:rPr>
              <a:t>g</a:t>
            </a:r>
            <a:r>
              <a:rPr sz="2400" spc="-9">
                <a:latin typeface="Arial" panose="020B0604020202020204" pitchFamily="34" charset="0"/>
                <a:cs typeface="Arial" panose="020B0604020202020204" pitchFamily="34" charset="0"/>
              </a:rPr>
              <a:t>e</a:t>
            </a:r>
            <a:r>
              <a:rPr sz="2400" spc="4">
                <a:latin typeface="Arial" panose="020B0604020202020204" pitchFamily="34" charset="0"/>
                <a:cs typeface="Arial" panose="020B0604020202020204" pitchFamily="34" charset="0"/>
              </a:rPr>
              <a:t> </a:t>
            </a:r>
            <a:r>
              <a:rPr sz="2400" spc="-9">
                <a:latin typeface="Arial" panose="020B0604020202020204" pitchFamily="34" charset="0"/>
                <a:cs typeface="Arial" panose="020B0604020202020204" pitchFamily="34" charset="0"/>
              </a:rPr>
              <a:t>the</a:t>
            </a:r>
            <a:r>
              <a:rPr sz="2400" spc="9">
                <a:latin typeface="Arial" panose="020B0604020202020204" pitchFamily="34" charset="0"/>
                <a:cs typeface="Arial" panose="020B0604020202020204" pitchFamily="34" charset="0"/>
              </a:rPr>
              <a:t> </a:t>
            </a:r>
            <a:r>
              <a:rPr sz="2400" spc="-13">
                <a:latin typeface="Arial" panose="020B0604020202020204" pitchFamily="34" charset="0"/>
                <a:cs typeface="Arial" panose="020B0604020202020204" pitchFamily="34" charset="0"/>
              </a:rPr>
              <a:t>N</a:t>
            </a:r>
            <a:r>
              <a:rPr sz="2400" spc="-31">
                <a:latin typeface="Arial" panose="020B0604020202020204" pitchFamily="34" charset="0"/>
                <a:cs typeface="Arial" panose="020B0604020202020204" pitchFamily="34" charset="0"/>
              </a:rPr>
              <a:t>R</a:t>
            </a:r>
            <a:r>
              <a:rPr sz="2400" spc="-13">
                <a:latin typeface="Arial" panose="020B0604020202020204" pitchFamily="34" charset="0"/>
                <a:cs typeface="Arial" panose="020B0604020202020204" pitchFamily="34" charset="0"/>
              </a:rPr>
              <a:t>C</a:t>
            </a:r>
            <a:r>
              <a:rPr sz="2400" spc="-9">
                <a:latin typeface="Arial" panose="020B0604020202020204" pitchFamily="34" charset="0"/>
                <a:cs typeface="Arial" panose="020B0604020202020204" pitchFamily="34" charset="0"/>
              </a:rPr>
              <a:t> </a:t>
            </a:r>
            <a:r>
              <a:rPr sz="2400" spc="-36">
                <a:latin typeface="Arial" panose="020B0604020202020204" pitchFamily="34" charset="0"/>
                <a:cs typeface="Arial" panose="020B0604020202020204" pitchFamily="34" charset="0"/>
              </a:rPr>
              <a:t>e</a:t>
            </a:r>
            <a:r>
              <a:rPr sz="2400" spc="-13">
                <a:latin typeface="Arial" panose="020B0604020202020204" pitchFamily="34" charset="0"/>
                <a:cs typeface="Arial" panose="020B0604020202020204" pitchFamily="34" charset="0"/>
              </a:rPr>
              <a:t>x</a:t>
            </a:r>
            <a:r>
              <a:rPr sz="2400" spc="-18">
                <a:latin typeface="Arial" panose="020B0604020202020204" pitchFamily="34" charset="0"/>
                <a:cs typeface="Arial" panose="020B0604020202020204" pitchFamily="34" charset="0"/>
              </a:rPr>
              <a:t>p</a:t>
            </a:r>
            <a:r>
              <a:rPr sz="2400" spc="-9">
                <a:latin typeface="Arial" panose="020B0604020202020204" pitchFamily="34" charset="0"/>
                <a:cs typeface="Arial" panose="020B0604020202020204" pitchFamily="34" charset="0"/>
              </a:rPr>
              <a:t>ert</a:t>
            </a:r>
            <a:r>
              <a:rPr sz="2400" spc="-4">
                <a:latin typeface="Arial" panose="020B0604020202020204" pitchFamily="34" charset="0"/>
                <a:cs typeface="Arial" panose="020B0604020202020204" pitchFamily="34" charset="0"/>
              </a:rPr>
              <a:t>i</a:t>
            </a:r>
            <a:r>
              <a:rPr sz="2400" spc="-9">
                <a:latin typeface="Arial" panose="020B0604020202020204" pitchFamily="34" charset="0"/>
                <a:cs typeface="Arial" panose="020B0604020202020204" pitchFamily="34" charset="0"/>
              </a:rPr>
              <a:t>se</a:t>
            </a:r>
            <a:r>
              <a:rPr sz="2400" spc="22">
                <a:latin typeface="Arial" panose="020B0604020202020204" pitchFamily="34" charset="0"/>
                <a:cs typeface="Arial" panose="020B0604020202020204" pitchFamily="34" charset="0"/>
              </a:rPr>
              <a:t> </a:t>
            </a:r>
            <a:r>
              <a:rPr sz="2400" spc="-4">
                <a:latin typeface="Arial" panose="020B0604020202020204" pitchFamily="34" charset="0"/>
                <a:cs typeface="Arial" panose="020B0604020202020204" pitchFamily="34" charset="0"/>
              </a:rPr>
              <a:t>i</a:t>
            </a:r>
            <a:r>
              <a:rPr sz="2400">
                <a:latin typeface="Arial" panose="020B0604020202020204" pitchFamily="34" charset="0"/>
                <a:cs typeface="Arial" panose="020B0604020202020204" pitchFamily="34" charset="0"/>
              </a:rPr>
              <a:t>n</a:t>
            </a:r>
            <a:r>
              <a:rPr sz="2400" spc="4">
                <a:latin typeface="Arial" panose="020B0604020202020204" pitchFamily="34" charset="0"/>
                <a:cs typeface="Arial" panose="020B0604020202020204" pitchFamily="34" charset="0"/>
              </a:rPr>
              <a:t> </a:t>
            </a:r>
            <a:r>
              <a:rPr sz="2400" spc="-13">
                <a:latin typeface="Arial" panose="020B0604020202020204" pitchFamily="34" charset="0"/>
                <a:cs typeface="Arial" panose="020B0604020202020204" pitchFamily="34" charset="0"/>
              </a:rPr>
              <a:t>member</a:t>
            </a:r>
            <a:r>
              <a:rPr sz="2400" spc="13">
                <a:latin typeface="Arial" panose="020B0604020202020204" pitchFamily="34" charset="0"/>
                <a:cs typeface="Arial" panose="020B0604020202020204" pitchFamily="34" charset="0"/>
              </a:rPr>
              <a:t> </a:t>
            </a:r>
            <a:r>
              <a:rPr sz="2400" spc="-27">
                <a:latin typeface="Arial" panose="020B0604020202020204" pitchFamily="34" charset="0"/>
                <a:cs typeface="Arial" panose="020B0604020202020204" pitchFamily="34" charset="0"/>
              </a:rPr>
              <a:t>c</a:t>
            </a:r>
            <a:r>
              <a:rPr sz="2400" spc="-9">
                <a:latin typeface="Arial" panose="020B0604020202020204" pitchFamily="34" charset="0"/>
                <a:cs typeface="Arial" panose="020B0604020202020204" pitchFamily="34" charset="0"/>
              </a:rPr>
              <a:t>o</a:t>
            </a:r>
            <a:r>
              <a:rPr sz="2400" spc="-18">
                <a:latin typeface="Arial" panose="020B0604020202020204" pitchFamily="34" charset="0"/>
                <a:cs typeface="Arial" panose="020B0604020202020204" pitchFamily="34" charset="0"/>
              </a:rPr>
              <a:t>u</a:t>
            </a:r>
            <a:r>
              <a:rPr sz="2400" spc="-31">
                <a:latin typeface="Arial" panose="020B0604020202020204" pitchFamily="34" charset="0"/>
                <a:cs typeface="Arial" panose="020B0604020202020204" pitchFamily="34" charset="0"/>
              </a:rPr>
              <a:t>n</a:t>
            </a:r>
            <a:r>
              <a:rPr sz="2400" spc="-9">
                <a:latin typeface="Arial" panose="020B0604020202020204" pitchFamily="34" charset="0"/>
                <a:cs typeface="Arial" panose="020B0604020202020204" pitchFamily="34" charset="0"/>
              </a:rPr>
              <a:t>t</a:t>
            </a:r>
            <a:r>
              <a:rPr sz="2400">
                <a:latin typeface="Arial" panose="020B0604020202020204" pitchFamily="34" charset="0"/>
                <a:cs typeface="Arial" panose="020B0604020202020204" pitchFamily="34" charset="0"/>
              </a:rPr>
              <a:t>r</a:t>
            </a:r>
            <a:r>
              <a:rPr sz="2400" spc="-9">
                <a:latin typeface="Arial" panose="020B0604020202020204" pitchFamily="34" charset="0"/>
                <a:cs typeface="Arial" panose="020B0604020202020204" pitchFamily="34" charset="0"/>
              </a:rPr>
              <a:t>y</a:t>
            </a:r>
            <a:r>
              <a:rPr sz="2400" spc="-4">
                <a:latin typeface="Arial" panose="020B0604020202020204" pitchFamily="34" charset="0"/>
                <a:cs typeface="Arial" panose="020B0604020202020204" pitchFamily="34" charset="0"/>
              </a:rPr>
              <a:t> </a:t>
            </a:r>
            <a:r>
              <a:rPr sz="2400" spc="-9">
                <a:latin typeface="Arial" panose="020B0604020202020204" pitchFamily="34" charset="0"/>
                <a:cs typeface="Arial" panose="020B0604020202020204" pitchFamily="34" charset="0"/>
              </a:rPr>
              <a:t>activities</a:t>
            </a:r>
            <a:r>
              <a:rPr lang="en-US" sz="2400" spc="-9">
                <a:latin typeface="Arial" panose="020B0604020202020204" pitchFamily="34" charset="0"/>
                <a:cs typeface="Arial" panose="020B0604020202020204" pitchFamily="34" charset="0"/>
              </a:rPr>
              <a:t>; share international codes</a:t>
            </a:r>
          </a:p>
          <a:p>
            <a:pPr marL="342900" lvl="0" indent="-342900">
              <a:spcAft>
                <a:spcPts val="600"/>
              </a:spcAft>
              <a:buFont typeface="Arial" panose="020B0604020202020204" pitchFamily="34" charset="0"/>
              <a:buChar char="•"/>
            </a:pPr>
            <a:r>
              <a:rPr lang="en-US" sz="2400">
                <a:latin typeface="Arial" panose="020B0604020202020204" pitchFamily="34" charset="0"/>
                <a:cs typeface="Arial" panose="020B0604020202020204" pitchFamily="34" charset="0"/>
              </a:rPr>
              <a:t>Consolidation efforts to gain efficiencies</a:t>
            </a:r>
            <a:endParaRPr sz="2000">
              <a:latin typeface="Arial" panose="020B0604020202020204" pitchFamily="34" charset="0"/>
              <a:cs typeface="Arial" panose="020B0604020202020204" pitchFamily="34" charset="0"/>
            </a:endParaRPr>
          </a:p>
        </p:txBody>
      </p:sp>
      <p:sp>
        <p:nvSpPr>
          <p:cNvPr id="7" name="Title 6"/>
          <p:cNvSpPr>
            <a:spLocks noGrp="1"/>
          </p:cNvSpPr>
          <p:nvPr>
            <p:ph type="title"/>
          </p:nvPr>
        </p:nvSpPr>
        <p:spPr>
          <a:xfrm>
            <a:off x="3124200" y="76200"/>
            <a:ext cx="5181600" cy="1341438"/>
          </a:xfrm>
        </p:spPr>
        <p:txBody>
          <a:bodyPr>
            <a:normAutofit/>
          </a:bodyPr>
          <a:lstStyle/>
          <a:p>
            <a:r>
              <a:rPr lang="en-US" sz="4000">
                <a:latin typeface="Arial" panose="020B0604020202020204" pitchFamily="34" charset="0"/>
                <a:cs typeface="Arial" panose="020B0604020202020204" pitchFamily="34" charset="0"/>
              </a:rPr>
              <a:t>The Role of RAMP</a:t>
            </a:r>
          </a:p>
        </p:txBody>
      </p:sp>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200871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2C0FAF-0714-4024-B37D-0D381D3CE0A2}"/>
              </a:ext>
            </a:extLst>
          </p:cNvPr>
          <p:cNvSpPr>
            <a:spLocks noGrp="1"/>
          </p:cNvSpPr>
          <p:nvPr>
            <p:ph type="sldNum" sz="quarter" idx="12"/>
          </p:nvPr>
        </p:nvSpPr>
        <p:spPr/>
        <p:txBody>
          <a:bodyPr/>
          <a:lstStyle/>
          <a:p>
            <a:fld id="{B6F15528-21DE-4FAA-801E-634DDDAF4B2B}" type="slidenum">
              <a:rPr lang="en-US" smtClean="0"/>
              <a:pPr/>
              <a:t>4</a:t>
            </a:fld>
            <a:endParaRPr lang="en-US"/>
          </a:p>
        </p:txBody>
      </p:sp>
      <p:sp>
        <p:nvSpPr>
          <p:cNvPr id="3" name="Title 6">
            <a:extLst>
              <a:ext uri="{FF2B5EF4-FFF2-40B4-BE49-F238E27FC236}">
                <a16:creationId xmlns:a16="http://schemas.microsoft.com/office/drawing/2014/main" id="{3639E51C-635D-4324-A613-0D442642D616}"/>
              </a:ext>
            </a:extLst>
          </p:cNvPr>
          <p:cNvSpPr txBox="1">
            <a:spLocks/>
          </p:cNvSpPr>
          <p:nvPr/>
        </p:nvSpPr>
        <p:spPr>
          <a:xfrm>
            <a:off x="3124200" y="76200"/>
            <a:ext cx="5181600" cy="1341438"/>
          </a:xfrm>
          <a:prstGeom prst="rect">
            <a:avLst/>
          </a:prstGeom>
        </p:spPr>
        <p:txBody>
          <a:bodyPr>
            <a:normAutofit/>
          </a:bodyPr>
          <a:lstStyle>
            <a:lvl1pPr algn="ctr" defTabSz="914400" rtl="0" eaLnBrk="1" latinLnBrk="0" hangingPunct="1">
              <a:spcBef>
                <a:spcPct val="0"/>
              </a:spcBef>
              <a:buNone/>
              <a:defRPr lang="en-US" sz="3600" kern="1200">
                <a:solidFill>
                  <a:schemeClr val="tx1"/>
                </a:solidFill>
                <a:latin typeface="+mj-lt"/>
                <a:ea typeface="+mj-ea"/>
                <a:cs typeface="+mj-cs"/>
              </a:defRPr>
            </a:lvl1pPr>
          </a:lstStyle>
          <a:p>
            <a:r>
              <a:rPr lang="en-US" sz="4000">
                <a:latin typeface="Arial" panose="020B0604020202020204" pitchFamily="34" charset="0"/>
                <a:cs typeface="Arial" panose="020B0604020202020204" pitchFamily="34" charset="0"/>
              </a:rPr>
              <a:t>RAMP Computer Codes</a:t>
            </a:r>
          </a:p>
        </p:txBody>
      </p:sp>
      <p:pic>
        <p:nvPicPr>
          <p:cNvPr id="6" name="Picture 5" descr="A picture containing text, phone, cellphone&#10;&#10;Description automatically generated">
            <a:extLst>
              <a:ext uri="{FF2B5EF4-FFF2-40B4-BE49-F238E27FC236}">
                <a16:creationId xmlns:a16="http://schemas.microsoft.com/office/drawing/2014/main" id="{024A05FE-3573-CEFC-6E1C-D1A951EBC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9350" y="1646237"/>
            <a:ext cx="4305300" cy="4953000"/>
          </a:xfrm>
          <a:prstGeom prst="rect">
            <a:avLst/>
          </a:prstGeom>
        </p:spPr>
      </p:pic>
      <p:pic>
        <p:nvPicPr>
          <p:cNvPr id="4" name="Picture 1">
            <a:extLst>
              <a:ext uri="{FF2B5EF4-FFF2-40B4-BE49-F238E27FC236}">
                <a16:creationId xmlns:a16="http://schemas.microsoft.com/office/drawing/2014/main" id="{BB365600-0A86-D8AF-6471-114D71BAE9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9350" y="1657496"/>
            <a:ext cx="4438650" cy="3828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4278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AFD1-F6FF-7B07-F917-96F17BCAB490}"/>
              </a:ext>
            </a:extLst>
          </p:cNvPr>
          <p:cNvSpPr>
            <a:spLocks noGrp="1"/>
          </p:cNvSpPr>
          <p:nvPr>
            <p:ph type="title"/>
          </p:nvPr>
        </p:nvSpPr>
        <p:spPr/>
        <p:txBody>
          <a:bodyPr/>
          <a:lstStyle/>
          <a:p>
            <a:r>
              <a:rPr lang="en-US"/>
              <a:t>Welcome Italy!</a:t>
            </a:r>
          </a:p>
        </p:txBody>
      </p:sp>
      <p:pic>
        <p:nvPicPr>
          <p:cNvPr id="6" name="Content Placeholder 5" descr="Shape&#10;&#10;Description automatically generated">
            <a:extLst>
              <a:ext uri="{FF2B5EF4-FFF2-40B4-BE49-F238E27FC236}">
                <a16:creationId xmlns:a16="http://schemas.microsoft.com/office/drawing/2014/main" id="{EAD0D203-439A-302A-C3A0-235FE0DEF0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2250" y="4190999"/>
            <a:ext cx="3086100" cy="2057400"/>
          </a:xfrm>
        </p:spPr>
      </p:pic>
      <p:sp>
        <p:nvSpPr>
          <p:cNvPr id="4" name="Slide Number Placeholder 3">
            <a:extLst>
              <a:ext uri="{FF2B5EF4-FFF2-40B4-BE49-F238E27FC236}">
                <a16:creationId xmlns:a16="http://schemas.microsoft.com/office/drawing/2014/main" id="{997353BC-01C7-4E3B-F183-15418C215FE3}"/>
              </a:ext>
            </a:extLst>
          </p:cNvPr>
          <p:cNvSpPr>
            <a:spLocks noGrp="1"/>
          </p:cNvSpPr>
          <p:nvPr>
            <p:ph type="sldNum" sz="quarter" idx="12"/>
          </p:nvPr>
        </p:nvSpPr>
        <p:spPr/>
        <p:txBody>
          <a:bodyPr/>
          <a:lstStyle/>
          <a:p>
            <a:fld id="{B6F15528-21DE-4FAA-801E-634DDDAF4B2B}" type="slidenum">
              <a:rPr lang="en-US" smtClean="0"/>
              <a:pPr/>
              <a:t>5</a:t>
            </a:fld>
            <a:endParaRPr lang="en-US"/>
          </a:p>
        </p:txBody>
      </p:sp>
      <p:sp>
        <p:nvSpPr>
          <p:cNvPr id="7" name="TextBox 6">
            <a:extLst>
              <a:ext uri="{FF2B5EF4-FFF2-40B4-BE49-F238E27FC236}">
                <a16:creationId xmlns:a16="http://schemas.microsoft.com/office/drawing/2014/main" id="{E74EC12B-7327-622B-AE1B-8423B34C052B}"/>
              </a:ext>
            </a:extLst>
          </p:cNvPr>
          <p:cNvSpPr txBox="1"/>
          <p:nvPr/>
        </p:nvSpPr>
        <p:spPr>
          <a:xfrm>
            <a:off x="762000" y="1880989"/>
            <a:ext cx="7086600" cy="1846659"/>
          </a:xfrm>
          <a:prstGeom prst="rect">
            <a:avLst/>
          </a:prstGeom>
          <a:noFill/>
        </p:spPr>
        <p:txBody>
          <a:bodyPr wrap="square" rtlCol="0">
            <a:spAutoFit/>
          </a:bodyPr>
          <a:lstStyle/>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Joining RAMP effective January 2023</a:t>
            </a:r>
          </a:p>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Partnership with the Italian National Inspectorate for Nuclear Safety and Radiation Protection (ISIN)</a:t>
            </a:r>
          </a:p>
          <a:p>
            <a:endParaRPr lang="en-US"/>
          </a:p>
        </p:txBody>
      </p:sp>
    </p:spTree>
    <p:extLst>
      <p:ext uri="{BB962C8B-B14F-4D97-AF65-F5344CB8AC3E}">
        <p14:creationId xmlns:p14="http://schemas.microsoft.com/office/powerpoint/2010/main" val="143724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3060289" y="76200"/>
            <a:ext cx="5562601" cy="1341438"/>
          </a:xfrm>
        </p:spPr>
        <p:txBody>
          <a:bodyPr>
            <a:normAutofit/>
          </a:bodyPr>
          <a:lstStyle/>
          <a:p>
            <a:r>
              <a:rPr lang="en-US" sz="3800">
                <a:solidFill>
                  <a:schemeClr val="tx1"/>
                </a:solidFill>
                <a:latin typeface="Arial" panose="020B0604020202020204" pitchFamily="34" charset="0"/>
                <a:cs typeface="Arial" panose="020B0604020202020204" pitchFamily="34" charset="0"/>
              </a:rPr>
              <a:t>International Agreements</a:t>
            </a:r>
          </a:p>
        </p:txBody>
      </p:sp>
      <p:sp>
        <p:nvSpPr>
          <p:cNvPr id="25" name="Slide Number Placeholder 24"/>
          <p:cNvSpPr>
            <a:spLocks noGrp="1"/>
          </p:cNvSpPr>
          <p:nvPr>
            <p:ph type="sldNum" sz="quarter" idx="12"/>
          </p:nvPr>
        </p:nvSpPr>
        <p:spPr/>
        <p:txBody>
          <a:bodyPr/>
          <a:lstStyle/>
          <a:p>
            <a:fld id="{264594F8-F3AA-457C-B82E-EFC980D0B1D8}" type="slidenum">
              <a:rPr lang="en-US" smtClean="0"/>
              <a:pPr/>
              <a:t>6</a:t>
            </a:fld>
            <a:endParaRPr lang="en-US"/>
          </a:p>
        </p:txBody>
      </p:sp>
      <p:sp>
        <p:nvSpPr>
          <p:cNvPr id="18" name="Content Placeholder 5"/>
          <p:cNvSpPr>
            <a:spLocks noGrp="1"/>
          </p:cNvSpPr>
          <p:nvPr>
            <p:ph sz="half" idx="1"/>
          </p:nvPr>
        </p:nvSpPr>
        <p:spPr>
          <a:xfrm>
            <a:off x="776622" y="2385691"/>
            <a:ext cx="7085677" cy="3100709"/>
          </a:xfrm>
        </p:spPr>
        <p:txBody>
          <a:bodyPr>
            <a:noAutofit/>
          </a:bodyPr>
          <a:lstStyle/>
          <a:p>
            <a:pPr lvl="1">
              <a:buFont typeface="Arial" panose="020B0604020202020204" pitchFamily="34" charset="0"/>
              <a:buChar char="•"/>
            </a:pPr>
            <a:endParaRPr lang="en-US" sz="2400" b="1">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
        <p:nvSpPr>
          <p:cNvPr id="21" name="Title 4"/>
          <p:cNvSpPr txBox="1">
            <a:spLocks/>
          </p:cNvSpPr>
          <p:nvPr/>
        </p:nvSpPr>
        <p:spPr>
          <a:xfrm>
            <a:off x="457199" y="1537310"/>
            <a:ext cx="8077202" cy="525019"/>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000" kern="1200">
                <a:solidFill>
                  <a:schemeClr val="tx1">
                    <a:lumMod val="50000"/>
                    <a:lumOff val="50000"/>
                  </a:schemeClr>
                </a:solidFill>
                <a:effectLst>
                  <a:outerShdw blurRad="38100" dist="38100" dir="2700000" algn="tl">
                    <a:srgbClr val="000000">
                      <a:alpha val="43137"/>
                    </a:srgbClr>
                  </a:outerShdw>
                </a:effectLst>
                <a:latin typeface="+mn-lt"/>
                <a:ea typeface="+mj-ea"/>
                <a:cs typeface="+mj-cs"/>
              </a:defRPr>
            </a:lvl1pPr>
          </a:lstStyle>
          <a:p>
            <a:pPr marL="0" lvl="1">
              <a:lnSpc>
                <a:spcPct val="90000"/>
              </a:lnSpc>
            </a:pPr>
            <a:r>
              <a:rPr lang="en-US" sz="2400" b="1">
                <a:latin typeface="Arial" panose="020B0604020202020204" pitchFamily="34" charset="0"/>
                <a:cs typeface="Arial" panose="020B0604020202020204" pitchFamily="34" charset="0"/>
              </a:rPr>
              <a:t>We currently have 15 RAMP Agreements with these partners:</a:t>
            </a:r>
          </a:p>
        </p:txBody>
      </p:sp>
      <p:grpSp>
        <p:nvGrpSpPr>
          <p:cNvPr id="11" name="Group 10">
            <a:extLst>
              <a:ext uri="{FF2B5EF4-FFF2-40B4-BE49-F238E27FC236}">
                <a16:creationId xmlns:a16="http://schemas.microsoft.com/office/drawing/2014/main" id="{EC8BDEF9-7B0C-42A3-A02E-8A7D9A549553}"/>
              </a:ext>
            </a:extLst>
          </p:cNvPr>
          <p:cNvGrpSpPr/>
          <p:nvPr/>
        </p:nvGrpSpPr>
        <p:grpSpPr>
          <a:xfrm>
            <a:off x="884717" y="2047286"/>
            <a:ext cx="7374565" cy="4572000"/>
            <a:chOff x="914400" y="1631156"/>
            <a:chExt cx="7374565" cy="4572000"/>
          </a:xfrm>
        </p:grpSpPr>
        <p:grpSp>
          <p:nvGrpSpPr>
            <p:cNvPr id="12" name="Group 11">
              <a:extLst>
                <a:ext uri="{FF2B5EF4-FFF2-40B4-BE49-F238E27FC236}">
                  <a16:creationId xmlns:a16="http://schemas.microsoft.com/office/drawing/2014/main" id="{363B7C50-A9E7-4A19-AC8C-277FAED797A0}"/>
                </a:ext>
              </a:extLst>
            </p:cNvPr>
            <p:cNvGrpSpPr/>
            <p:nvPr/>
          </p:nvGrpSpPr>
          <p:grpSpPr>
            <a:xfrm>
              <a:off x="914400" y="1631156"/>
              <a:ext cx="7315200" cy="4572000"/>
              <a:chOff x="914400" y="1631156"/>
              <a:chExt cx="7315200" cy="4572000"/>
            </a:xfrm>
          </p:grpSpPr>
          <p:pic>
            <p:nvPicPr>
              <p:cNvPr id="32" name="Picture 2" descr="image">
                <a:extLst>
                  <a:ext uri="{FF2B5EF4-FFF2-40B4-BE49-F238E27FC236}">
                    <a16:creationId xmlns:a16="http://schemas.microsoft.com/office/drawing/2014/main" id="{56394F2D-3B9A-42B9-9AE4-77693CEB7556}"/>
                  </a:ext>
                </a:extLst>
              </p:cNvPr>
              <p:cNvPicPr>
                <a:picLocks noChangeArrowheads="1"/>
              </p:cNvPicPr>
              <p:nvPr/>
            </p:nvPicPr>
            <p:blipFill>
              <a:blip r:embed="rId3">
                <a:alphaModFix amt="15000"/>
                <a:extLst>
                  <a:ext uri="{28A0092B-C50C-407E-A947-70E740481C1C}">
                    <a14:useLocalDpi xmlns:a14="http://schemas.microsoft.com/office/drawing/2010/main" val="0"/>
                  </a:ext>
                </a:extLst>
              </a:blip>
              <a:srcRect/>
              <a:stretch>
                <a:fillRect/>
              </a:stretch>
            </p:blipFill>
            <p:spPr bwMode="auto">
              <a:xfrm>
                <a:off x="914400" y="1631156"/>
                <a:ext cx="73152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9" descr="Untitled design (1).png">
                <a:extLst>
                  <a:ext uri="{FF2B5EF4-FFF2-40B4-BE49-F238E27FC236}">
                    <a16:creationId xmlns:a16="http://schemas.microsoft.com/office/drawing/2014/main" id="{8C96EFF7-7C45-45FE-B2F9-3C8A548A6C8A}"/>
                  </a:ext>
                </a:extLst>
              </p:cNvPr>
              <p:cNvPicPr>
                <a:picLocks noChangeAspect="1"/>
              </p:cNvPicPr>
              <p:nvPr/>
            </p:nvPicPr>
            <p:blipFill rotWithShape="1">
              <a:blip r:embed="rId4"/>
              <a:srcRect r="-240" b="8936"/>
              <a:stretch/>
            </p:blipFill>
            <p:spPr>
              <a:xfrm>
                <a:off x="3200400" y="2990351"/>
                <a:ext cx="2743200" cy="1828800"/>
              </a:xfrm>
              <a:prstGeom prst="rect">
                <a:avLst/>
              </a:prstGeom>
            </p:spPr>
          </p:pic>
        </p:grpSp>
        <p:sp>
          <p:nvSpPr>
            <p:cNvPr id="13" name="TextBox 12">
              <a:extLst>
                <a:ext uri="{FF2B5EF4-FFF2-40B4-BE49-F238E27FC236}">
                  <a16:creationId xmlns:a16="http://schemas.microsoft.com/office/drawing/2014/main" id="{B35E1F5A-FEB5-4A4B-B859-3D4768C52F42}"/>
                </a:ext>
              </a:extLst>
            </p:cNvPr>
            <p:cNvSpPr txBox="1"/>
            <p:nvPr/>
          </p:nvSpPr>
          <p:spPr>
            <a:xfrm>
              <a:off x="1993797" y="2179667"/>
              <a:ext cx="2184606" cy="461665"/>
            </a:xfrm>
            <a:prstGeom prst="rect">
              <a:avLst/>
            </a:prstGeom>
            <a:noFill/>
          </p:spPr>
          <p:txBody>
            <a:bodyPr wrap="square">
              <a:spAutoFit/>
            </a:bodyPr>
            <a:lstStyle/>
            <a:p>
              <a:pPr marL="0" lvl="1" algn="ctr"/>
              <a:r>
                <a:rPr lang="en-US" sz="2400" b="1">
                  <a:solidFill>
                    <a:srgbClr val="00B050"/>
                  </a:solidFill>
                  <a:latin typeface="Arial" panose="020B0604020202020204" pitchFamily="34" charset="0"/>
                  <a:cs typeface="Arial" panose="020B0604020202020204" pitchFamily="34" charset="0"/>
                </a:rPr>
                <a:t>South Africa</a:t>
              </a:r>
            </a:p>
          </p:txBody>
        </p:sp>
        <p:sp>
          <p:nvSpPr>
            <p:cNvPr id="14" name="TextBox 13">
              <a:extLst>
                <a:ext uri="{FF2B5EF4-FFF2-40B4-BE49-F238E27FC236}">
                  <a16:creationId xmlns:a16="http://schemas.microsoft.com/office/drawing/2014/main" id="{103B6BFE-E64F-4A09-AA04-4A0467A45CA8}"/>
                </a:ext>
              </a:extLst>
            </p:cNvPr>
            <p:cNvSpPr txBox="1"/>
            <p:nvPr/>
          </p:nvSpPr>
          <p:spPr>
            <a:xfrm>
              <a:off x="1524000" y="2624017"/>
              <a:ext cx="1371600" cy="461665"/>
            </a:xfrm>
            <a:prstGeom prst="rect">
              <a:avLst/>
            </a:prstGeom>
            <a:noFill/>
          </p:spPr>
          <p:txBody>
            <a:bodyPr wrap="square">
              <a:spAutoFit/>
            </a:bodyPr>
            <a:lstStyle/>
            <a:p>
              <a:pPr marL="0" lvl="1" algn="ctr"/>
              <a:r>
                <a:rPr lang="en-US" sz="2400" b="1">
                  <a:solidFill>
                    <a:srgbClr val="00B0F0"/>
                  </a:solidFill>
                  <a:latin typeface="Arial" panose="020B0604020202020204" pitchFamily="34" charset="0"/>
                  <a:cs typeface="Arial" panose="020B0604020202020204" pitchFamily="34" charset="0"/>
                </a:rPr>
                <a:t>Canada</a:t>
              </a:r>
            </a:p>
          </p:txBody>
        </p:sp>
        <p:sp>
          <p:nvSpPr>
            <p:cNvPr id="15" name="TextBox 14">
              <a:extLst>
                <a:ext uri="{FF2B5EF4-FFF2-40B4-BE49-F238E27FC236}">
                  <a16:creationId xmlns:a16="http://schemas.microsoft.com/office/drawing/2014/main" id="{AD9B9812-7E74-4C98-8148-255F26F3EFA8}"/>
                </a:ext>
              </a:extLst>
            </p:cNvPr>
            <p:cNvSpPr txBox="1"/>
            <p:nvPr/>
          </p:nvSpPr>
          <p:spPr>
            <a:xfrm>
              <a:off x="1295400" y="3119183"/>
              <a:ext cx="1066800" cy="461665"/>
            </a:xfrm>
            <a:prstGeom prst="rect">
              <a:avLst/>
            </a:prstGeom>
            <a:noFill/>
          </p:spPr>
          <p:txBody>
            <a:bodyPr wrap="square">
              <a:spAutoFit/>
            </a:bodyPr>
            <a:lstStyle/>
            <a:p>
              <a:pPr marL="0" lvl="1" algn="ctr"/>
              <a:r>
                <a:rPr lang="en-US" sz="2400" b="1">
                  <a:solidFill>
                    <a:schemeClr val="accent6">
                      <a:lumMod val="75000"/>
                    </a:schemeClr>
                  </a:solidFill>
                  <a:latin typeface="Arial" panose="020B0604020202020204" pitchFamily="34" charset="0"/>
                  <a:cs typeface="Arial" panose="020B0604020202020204" pitchFamily="34" charset="0"/>
                </a:rPr>
                <a:t>Spain</a:t>
              </a:r>
            </a:p>
          </p:txBody>
        </p:sp>
        <p:sp>
          <p:nvSpPr>
            <p:cNvPr id="16" name="TextBox 15">
              <a:extLst>
                <a:ext uri="{FF2B5EF4-FFF2-40B4-BE49-F238E27FC236}">
                  <a16:creationId xmlns:a16="http://schemas.microsoft.com/office/drawing/2014/main" id="{8AABFCC7-0E3B-4EA9-8633-12196395D415}"/>
                </a:ext>
              </a:extLst>
            </p:cNvPr>
            <p:cNvSpPr txBox="1"/>
            <p:nvPr/>
          </p:nvSpPr>
          <p:spPr>
            <a:xfrm>
              <a:off x="948956" y="3631757"/>
              <a:ext cx="2022844" cy="461665"/>
            </a:xfrm>
            <a:prstGeom prst="rect">
              <a:avLst/>
            </a:prstGeom>
            <a:noFill/>
          </p:spPr>
          <p:txBody>
            <a:bodyPr wrap="square">
              <a:spAutoFit/>
            </a:bodyPr>
            <a:lstStyle/>
            <a:p>
              <a:pPr marL="0" lvl="1" algn="ctr"/>
              <a:r>
                <a:rPr lang="en-US" sz="2400" b="1">
                  <a:solidFill>
                    <a:schemeClr val="accent2">
                      <a:lumMod val="75000"/>
                    </a:schemeClr>
                  </a:solidFill>
                  <a:latin typeface="Arial" panose="020B0604020202020204" pitchFamily="34" charset="0"/>
                  <a:cs typeface="Arial" panose="020B0604020202020204" pitchFamily="34" charset="0"/>
                </a:rPr>
                <a:t>South Korea</a:t>
              </a:r>
            </a:p>
          </p:txBody>
        </p:sp>
        <p:sp>
          <p:nvSpPr>
            <p:cNvPr id="17" name="TextBox 16">
              <a:extLst>
                <a:ext uri="{FF2B5EF4-FFF2-40B4-BE49-F238E27FC236}">
                  <a16:creationId xmlns:a16="http://schemas.microsoft.com/office/drawing/2014/main" id="{5ED98E15-5609-4B5C-BFFA-D1E7A1297487}"/>
                </a:ext>
              </a:extLst>
            </p:cNvPr>
            <p:cNvSpPr txBox="1"/>
            <p:nvPr/>
          </p:nvSpPr>
          <p:spPr>
            <a:xfrm>
              <a:off x="1333500" y="4144331"/>
              <a:ext cx="1257300" cy="461665"/>
            </a:xfrm>
            <a:prstGeom prst="rect">
              <a:avLst/>
            </a:prstGeom>
            <a:noFill/>
          </p:spPr>
          <p:txBody>
            <a:bodyPr wrap="square">
              <a:spAutoFit/>
            </a:bodyPr>
            <a:lstStyle/>
            <a:p>
              <a:pPr marL="0" lvl="1" algn="ctr"/>
              <a:r>
                <a:rPr lang="en-US" sz="2400" b="1">
                  <a:solidFill>
                    <a:schemeClr val="accent6">
                      <a:lumMod val="75000"/>
                    </a:schemeClr>
                  </a:solidFill>
                  <a:latin typeface="Arial" panose="020B0604020202020204" pitchFamily="34" charset="0"/>
                  <a:cs typeface="Arial" panose="020B0604020202020204" pitchFamily="34" charset="0"/>
                </a:rPr>
                <a:t>Poland</a:t>
              </a:r>
            </a:p>
          </p:txBody>
        </p:sp>
        <p:sp>
          <p:nvSpPr>
            <p:cNvPr id="20" name="TextBox 19">
              <a:extLst>
                <a:ext uri="{FF2B5EF4-FFF2-40B4-BE49-F238E27FC236}">
                  <a16:creationId xmlns:a16="http://schemas.microsoft.com/office/drawing/2014/main" id="{DC6E15AD-6CDB-470B-892D-2EAB9BD23720}"/>
                </a:ext>
              </a:extLst>
            </p:cNvPr>
            <p:cNvSpPr txBox="1"/>
            <p:nvPr/>
          </p:nvSpPr>
          <p:spPr>
            <a:xfrm>
              <a:off x="1656021" y="4660071"/>
              <a:ext cx="1291856" cy="461665"/>
            </a:xfrm>
            <a:prstGeom prst="rect">
              <a:avLst/>
            </a:prstGeom>
            <a:noFill/>
          </p:spPr>
          <p:txBody>
            <a:bodyPr wrap="square">
              <a:spAutoFit/>
            </a:bodyPr>
            <a:lstStyle/>
            <a:p>
              <a:pPr marL="0" lvl="1" algn="ctr"/>
              <a:r>
                <a:rPr lang="en-US" sz="2400" b="1">
                  <a:solidFill>
                    <a:srgbClr val="00B0F0"/>
                  </a:solidFill>
                  <a:latin typeface="Arial" panose="020B0604020202020204" pitchFamily="34" charset="0"/>
                  <a:cs typeface="Arial" panose="020B0604020202020204" pitchFamily="34" charset="0"/>
                </a:rPr>
                <a:t>Mexico</a:t>
              </a:r>
            </a:p>
          </p:txBody>
        </p:sp>
        <p:sp>
          <p:nvSpPr>
            <p:cNvPr id="22" name="TextBox 21">
              <a:extLst>
                <a:ext uri="{FF2B5EF4-FFF2-40B4-BE49-F238E27FC236}">
                  <a16:creationId xmlns:a16="http://schemas.microsoft.com/office/drawing/2014/main" id="{9B263391-1809-4075-8D9F-E30E3F927657}"/>
                </a:ext>
              </a:extLst>
            </p:cNvPr>
            <p:cNvSpPr txBox="1"/>
            <p:nvPr/>
          </p:nvSpPr>
          <p:spPr>
            <a:xfrm>
              <a:off x="2668771" y="5165873"/>
              <a:ext cx="3447607" cy="461665"/>
            </a:xfrm>
            <a:prstGeom prst="rect">
              <a:avLst/>
            </a:prstGeom>
            <a:noFill/>
          </p:spPr>
          <p:txBody>
            <a:bodyPr wrap="square">
              <a:spAutoFit/>
            </a:bodyPr>
            <a:lstStyle/>
            <a:p>
              <a:pPr marL="0" lvl="1" algn="ctr"/>
              <a:r>
                <a:rPr lang="en-US" sz="2400" b="1">
                  <a:solidFill>
                    <a:schemeClr val="accent2">
                      <a:lumMod val="75000"/>
                    </a:schemeClr>
                  </a:solidFill>
                  <a:latin typeface="Arial" panose="020B0604020202020204" pitchFamily="34" charset="0"/>
                  <a:cs typeface="Arial" panose="020B0604020202020204" pitchFamily="34" charset="0"/>
                </a:rPr>
                <a:t>United Arab Emirates</a:t>
              </a:r>
            </a:p>
          </p:txBody>
        </p:sp>
        <p:sp>
          <p:nvSpPr>
            <p:cNvPr id="24" name="TextBox 23">
              <a:extLst>
                <a:ext uri="{FF2B5EF4-FFF2-40B4-BE49-F238E27FC236}">
                  <a16:creationId xmlns:a16="http://schemas.microsoft.com/office/drawing/2014/main" id="{6B8C3AEF-2B42-4F1F-82AE-6002DB7DA689}"/>
                </a:ext>
              </a:extLst>
            </p:cNvPr>
            <p:cNvSpPr txBox="1"/>
            <p:nvPr/>
          </p:nvSpPr>
          <p:spPr>
            <a:xfrm>
              <a:off x="5163628" y="2159479"/>
              <a:ext cx="2184606" cy="461665"/>
            </a:xfrm>
            <a:prstGeom prst="rect">
              <a:avLst/>
            </a:prstGeom>
            <a:noFill/>
          </p:spPr>
          <p:txBody>
            <a:bodyPr wrap="square">
              <a:spAutoFit/>
            </a:bodyPr>
            <a:lstStyle/>
            <a:p>
              <a:pPr marL="0" lvl="1" algn="ctr"/>
              <a:r>
                <a:rPr lang="en-US" sz="2400" b="1">
                  <a:solidFill>
                    <a:schemeClr val="accent2">
                      <a:lumMod val="75000"/>
                    </a:schemeClr>
                  </a:solidFill>
                  <a:latin typeface="Arial" panose="020B0604020202020204" pitchFamily="34" charset="0"/>
                  <a:cs typeface="Arial" panose="020B0604020202020204" pitchFamily="34" charset="0"/>
                </a:rPr>
                <a:t>Singapore</a:t>
              </a:r>
            </a:p>
          </p:txBody>
        </p:sp>
        <p:sp>
          <p:nvSpPr>
            <p:cNvPr id="26" name="TextBox 25">
              <a:extLst>
                <a:ext uri="{FF2B5EF4-FFF2-40B4-BE49-F238E27FC236}">
                  <a16:creationId xmlns:a16="http://schemas.microsoft.com/office/drawing/2014/main" id="{A2A38965-8B68-4AEF-8959-D1F92568B55B}"/>
                </a:ext>
              </a:extLst>
            </p:cNvPr>
            <p:cNvSpPr txBox="1"/>
            <p:nvPr/>
          </p:nvSpPr>
          <p:spPr>
            <a:xfrm>
              <a:off x="6071228" y="2665281"/>
              <a:ext cx="1371600" cy="461665"/>
            </a:xfrm>
            <a:prstGeom prst="rect">
              <a:avLst/>
            </a:prstGeom>
            <a:noFill/>
          </p:spPr>
          <p:txBody>
            <a:bodyPr wrap="square">
              <a:spAutoFit/>
            </a:bodyPr>
            <a:lstStyle/>
            <a:p>
              <a:pPr marL="0" lvl="1" algn="ctr"/>
              <a:r>
                <a:rPr lang="en-US" sz="2400" b="1">
                  <a:solidFill>
                    <a:schemeClr val="accent2">
                      <a:lumMod val="75000"/>
                    </a:schemeClr>
                  </a:solidFill>
                  <a:latin typeface="Arial" panose="020B0604020202020204" pitchFamily="34" charset="0"/>
                  <a:cs typeface="Arial" panose="020B0604020202020204" pitchFamily="34" charset="0"/>
                </a:rPr>
                <a:t>Taiwan</a:t>
              </a:r>
            </a:p>
          </p:txBody>
        </p:sp>
        <p:sp>
          <p:nvSpPr>
            <p:cNvPr id="27" name="TextBox 26">
              <a:extLst>
                <a:ext uri="{FF2B5EF4-FFF2-40B4-BE49-F238E27FC236}">
                  <a16:creationId xmlns:a16="http://schemas.microsoft.com/office/drawing/2014/main" id="{0159C16D-4B55-4436-98CA-5875042AB7D4}"/>
                </a:ext>
              </a:extLst>
            </p:cNvPr>
            <p:cNvSpPr txBox="1"/>
            <p:nvPr/>
          </p:nvSpPr>
          <p:spPr>
            <a:xfrm>
              <a:off x="4029548" y="2179666"/>
              <a:ext cx="1371600" cy="461665"/>
            </a:xfrm>
            <a:prstGeom prst="rect">
              <a:avLst/>
            </a:prstGeom>
            <a:noFill/>
          </p:spPr>
          <p:txBody>
            <a:bodyPr wrap="square">
              <a:spAutoFit/>
            </a:bodyPr>
            <a:lstStyle/>
            <a:p>
              <a:pPr marL="0" lvl="1" algn="ctr"/>
              <a:r>
                <a:rPr lang="en-US" sz="2400" b="1">
                  <a:solidFill>
                    <a:srgbClr val="00B050"/>
                  </a:solidFill>
                  <a:latin typeface="Arial" panose="020B0604020202020204" pitchFamily="34" charset="0"/>
                  <a:cs typeface="Arial" panose="020B0604020202020204" pitchFamily="34" charset="0"/>
                </a:rPr>
                <a:t>Ghana</a:t>
              </a:r>
            </a:p>
          </p:txBody>
        </p:sp>
        <p:sp>
          <p:nvSpPr>
            <p:cNvPr id="28" name="TextBox 27">
              <a:extLst>
                <a:ext uri="{FF2B5EF4-FFF2-40B4-BE49-F238E27FC236}">
                  <a16:creationId xmlns:a16="http://schemas.microsoft.com/office/drawing/2014/main" id="{49C4F301-0A21-4EF3-96C5-AEA1741E3832}"/>
                </a:ext>
              </a:extLst>
            </p:cNvPr>
            <p:cNvSpPr txBox="1"/>
            <p:nvPr/>
          </p:nvSpPr>
          <p:spPr>
            <a:xfrm>
              <a:off x="6477000" y="3150052"/>
              <a:ext cx="1371600" cy="461665"/>
            </a:xfrm>
            <a:prstGeom prst="rect">
              <a:avLst/>
            </a:prstGeom>
            <a:noFill/>
          </p:spPr>
          <p:txBody>
            <a:bodyPr wrap="square">
              <a:spAutoFit/>
            </a:bodyPr>
            <a:lstStyle/>
            <a:p>
              <a:pPr marL="0" lvl="1" algn="ctr"/>
              <a:r>
                <a:rPr lang="en-US" sz="2400" b="1">
                  <a:solidFill>
                    <a:srgbClr val="00B050"/>
                  </a:solidFill>
                  <a:latin typeface="Arial" panose="020B0604020202020204" pitchFamily="34" charset="0"/>
                  <a:cs typeface="Arial" panose="020B0604020202020204" pitchFamily="34" charset="0"/>
                </a:rPr>
                <a:t>Nigeria</a:t>
              </a:r>
            </a:p>
          </p:txBody>
        </p:sp>
        <p:sp>
          <p:nvSpPr>
            <p:cNvPr id="29" name="TextBox 28">
              <a:extLst>
                <a:ext uri="{FF2B5EF4-FFF2-40B4-BE49-F238E27FC236}">
                  <a16:creationId xmlns:a16="http://schemas.microsoft.com/office/drawing/2014/main" id="{1CB0B41A-6CCF-47AC-991E-96BCCCBE6D65}"/>
                </a:ext>
              </a:extLst>
            </p:cNvPr>
            <p:cNvSpPr txBox="1"/>
            <p:nvPr/>
          </p:nvSpPr>
          <p:spPr>
            <a:xfrm>
              <a:off x="6116378" y="4707737"/>
              <a:ext cx="1579821" cy="461665"/>
            </a:xfrm>
            <a:prstGeom prst="rect">
              <a:avLst/>
            </a:prstGeom>
            <a:noFill/>
          </p:spPr>
          <p:txBody>
            <a:bodyPr wrap="square">
              <a:spAutoFit/>
            </a:bodyPr>
            <a:lstStyle/>
            <a:p>
              <a:pPr marL="0" lvl="1" algn="ctr"/>
              <a:r>
                <a:rPr lang="en-US" sz="2400" b="1">
                  <a:solidFill>
                    <a:schemeClr val="accent2">
                      <a:lumMod val="75000"/>
                    </a:schemeClr>
                  </a:solidFill>
                  <a:latin typeface="Arial" panose="020B0604020202020204" pitchFamily="34" charset="0"/>
                  <a:cs typeface="Arial" panose="020B0604020202020204" pitchFamily="34" charset="0"/>
                </a:rPr>
                <a:t>Armenia</a:t>
              </a:r>
            </a:p>
          </p:txBody>
        </p:sp>
        <p:sp>
          <p:nvSpPr>
            <p:cNvPr id="30" name="TextBox 29">
              <a:extLst>
                <a:ext uri="{FF2B5EF4-FFF2-40B4-BE49-F238E27FC236}">
                  <a16:creationId xmlns:a16="http://schemas.microsoft.com/office/drawing/2014/main" id="{DBAB41EA-EF41-464B-AE12-9F78F944D86A}"/>
                </a:ext>
              </a:extLst>
            </p:cNvPr>
            <p:cNvSpPr txBox="1"/>
            <p:nvPr/>
          </p:nvSpPr>
          <p:spPr>
            <a:xfrm>
              <a:off x="6547788" y="4201935"/>
              <a:ext cx="1371600" cy="461665"/>
            </a:xfrm>
            <a:prstGeom prst="rect">
              <a:avLst/>
            </a:prstGeom>
            <a:noFill/>
          </p:spPr>
          <p:txBody>
            <a:bodyPr wrap="square">
              <a:spAutoFit/>
            </a:bodyPr>
            <a:lstStyle/>
            <a:p>
              <a:pPr marL="0" lvl="1" algn="ctr"/>
              <a:r>
                <a:rPr lang="en-US" sz="2400" b="1">
                  <a:solidFill>
                    <a:schemeClr val="accent6">
                      <a:lumMod val="75000"/>
                    </a:schemeClr>
                  </a:solidFill>
                  <a:latin typeface="Arial" panose="020B0604020202020204" pitchFamily="34" charset="0"/>
                  <a:cs typeface="Arial" panose="020B0604020202020204" pitchFamily="34" charset="0"/>
                </a:rPr>
                <a:t>Ukraine</a:t>
              </a:r>
            </a:p>
          </p:txBody>
        </p:sp>
        <p:sp>
          <p:nvSpPr>
            <p:cNvPr id="31" name="TextBox 30">
              <a:extLst>
                <a:ext uri="{FF2B5EF4-FFF2-40B4-BE49-F238E27FC236}">
                  <a16:creationId xmlns:a16="http://schemas.microsoft.com/office/drawing/2014/main" id="{73EFD542-D815-48E2-B241-7F2984954E20}"/>
                </a:ext>
              </a:extLst>
            </p:cNvPr>
            <p:cNvSpPr txBox="1"/>
            <p:nvPr/>
          </p:nvSpPr>
          <p:spPr>
            <a:xfrm>
              <a:off x="6694775" y="3743193"/>
              <a:ext cx="1594190" cy="461665"/>
            </a:xfrm>
            <a:prstGeom prst="rect">
              <a:avLst/>
            </a:prstGeom>
            <a:noFill/>
          </p:spPr>
          <p:txBody>
            <a:bodyPr wrap="square">
              <a:spAutoFit/>
            </a:bodyPr>
            <a:lstStyle/>
            <a:p>
              <a:pPr marL="0" lvl="1" algn="ctr"/>
              <a:r>
                <a:rPr lang="en-US" sz="2400" b="1">
                  <a:solidFill>
                    <a:schemeClr val="accent4">
                      <a:lumMod val="75000"/>
                    </a:schemeClr>
                  </a:solidFill>
                  <a:latin typeface="Arial" panose="020B0604020202020204" pitchFamily="34" charset="0"/>
                  <a:cs typeface="Arial" panose="020B0604020202020204" pitchFamily="34" charset="0"/>
                </a:rPr>
                <a:t>Australia</a:t>
              </a:r>
            </a:p>
          </p:txBody>
        </p:sp>
      </p:grpSp>
      <p:sp>
        <p:nvSpPr>
          <p:cNvPr id="2" name="TextBox 1">
            <a:extLst>
              <a:ext uri="{FF2B5EF4-FFF2-40B4-BE49-F238E27FC236}">
                <a16:creationId xmlns:a16="http://schemas.microsoft.com/office/drawing/2014/main" id="{CC1AA147-0436-DE56-DD72-E06A25D9FE34}"/>
              </a:ext>
            </a:extLst>
          </p:cNvPr>
          <p:cNvSpPr txBox="1"/>
          <p:nvPr/>
        </p:nvSpPr>
        <p:spPr>
          <a:xfrm>
            <a:off x="6125072" y="5607364"/>
            <a:ext cx="1193479" cy="461665"/>
          </a:xfrm>
          <a:prstGeom prst="rect">
            <a:avLst/>
          </a:prstGeom>
          <a:noFill/>
        </p:spPr>
        <p:txBody>
          <a:bodyPr wrap="square" rtlCol="0">
            <a:spAutoFit/>
          </a:bodyPr>
          <a:lstStyle/>
          <a:p>
            <a:r>
              <a:rPr lang="en-US" sz="2400" b="1">
                <a:solidFill>
                  <a:srgbClr val="00B0F0"/>
                </a:solidFill>
                <a:latin typeface="Arial" panose="020B0604020202020204" pitchFamily="34" charset="0"/>
                <a:cs typeface="Arial" panose="020B0604020202020204" pitchFamily="34" charset="0"/>
              </a:rPr>
              <a:t>Italy</a:t>
            </a:r>
          </a:p>
        </p:txBody>
      </p:sp>
    </p:spTree>
    <p:extLst>
      <p:ext uri="{BB962C8B-B14F-4D97-AF65-F5344CB8AC3E}">
        <p14:creationId xmlns:p14="http://schemas.microsoft.com/office/powerpoint/2010/main" val="961417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A7FC73-BB4E-7D4D-84B3-DA05E5521449}"/>
              </a:ext>
            </a:extLst>
          </p:cNvPr>
          <p:cNvSpPr>
            <a:spLocks noGrp="1"/>
          </p:cNvSpPr>
          <p:nvPr>
            <p:ph type="sldNum" sz="quarter" idx="12"/>
          </p:nvPr>
        </p:nvSpPr>
        <p:spPr/>
        <p:txBody>
          <a:bodyPr/>
          <a:lstStyle/>
          <a:p>
            <a:fld id="{B6F15528-21DE-4FAA-801E-634DDDAF4B2B}" type="slidenum">
              <a:rPr lang="en-US" smtClean="0"/>
              <a:pPr/>
              <a:t>7</a:t>
            </a:fld>
            <a:endParaRPr lang="en-US"/>
          </a:p>
        </p:txBody>
      </p:sp>
      <p:sp>
        <p:nvSpPr>
          <p:cNvPr id="3" name="TextBox 2">
            <a:extLst>
              <a:ext uri="{FF2B5EF4-FFF2-40B4-BE49-F238E27FC236}">
                <a16:creationId xmlns:a16="http://schemas.microsoft.com/office/drawing/2014/main" id="{488B30C5-9FE9-8919-6DFC-DD380F9E24D7}"/>
              </a:ext>
            </a:extLst>
          </p:cNvPr>
          <p:cNvSpPr txBox="1"/>
          <p:nvPr/>
        </p:nvSpPr>
        <p:spPr>
          <a:xfrm>
            <a:off x="1981200" y="3276600"/>
            <a:ext cx="5257800" cy="707886"/>
          </a:xfrm>
          <a:prstGeom prst="rect">
            <a:avLst/>
          </a:prstGeom>
          <a:noFill/>
        </p:spPr>
        <p:txBody>
          <a:bodyPr wrap="square" rtlCol="0">
            <a:spAutoFit/>
          </a:bodyPr>
          <a:lstStyle/>
          <a:p>
            <a:r>
              <a:rPr lang="en-US" sz="4000" b="1">
                <a:latin typeface="Arial" panose="020B0604020202020204" pitchFamily="34" charset="0"/>
                <a:cs typeface="Arial" panose="020B0604020202020204" pitchFamily="34" charset="0"/>
              </a:rPr>
              <a:t>RAMP Code Updates</a:t>
            </a:r>
          </a:p>
        </p:txBody>
      </p:sp>
    </p:spTree>
    <p:extLst>
      <p:ext uri="{BB962C8B-B14F-4D97-AF65-F5344CB8AC3E}">
        <p14:creationId xmlns:p14="http://schemas.microsoft.com/office/powerpoint/2010/main" val="983279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9F5A8-2A2A-4EA5-A7A8-FDD9AC8EEC51}"/>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RASCAL </a:t>
            </a:r>
          </a:p>
        </p:txBody>
      </p:sp>
      <p:sp>
        <p:nvSpPr>
          <p:cNvPr id="3" name="Slide Number Placeholder 2">
            <a:extLst>
              <a:ext uri="{FF2B5EF4-FFF2-40B4-BE49-F238E27FC236}">
                <a16:creationId xmlns:a16="http://schemas.microsoft.com/office/drawing/2014/main" id="{B1270490-6D39-475A-A60A-9E5F0A9DFAD9}"/>
              </a:ext>
            </a:extLst>
          </p:cNvPr>
          <p:cNvSpPr>
            <a:spLocks noGrp="1"/>
          </p:cNvSpPr>
          <p:nvPr>
            <p:ph type="sldNum" sz="quarter" idx="12"/>
          </p:nvPr>
        </p:nvSpPr>
        <p:spPr/>
        <p:txBody>
          <a:bodyPr/>
          <a:lstStyle/>
          <a:p>
            <a:fld id="{B6F15528-21DE-4FAA-801E-634DDDAF4B2B}" type="slidenum">
              <a:rPr lang="en-US" smtClean="0"/>
              <a:pPr/>
              <a:t>8</a:t>
            </a:fld>
            <a:endParaRPr lang="en-US"/>
          </a:p>
        </p:txBody>
      </p:sp>
      <p:pic>
        <p:nvPicPr>
          <p:cNvPr id="22" name="Picture 21">
            <a:extLst>
              <a:ext uri="{FF2B5EF4-FFF2-40B4-BE49-F238E27FC236}">
                <a16:creationId xmlns:a16="http://schemas.microsoft.com/office/drawing/2014/main" id="{09826363-6C95-4256-AEBB-275ECD707725}"/>
              </a:ext>
            </a:extLst>
          </p:cNvPr>
          <p:cNvPicPr>
            <a:picLocks noChangeAspect="1"/>
          </p:cNvPicPr>
          <p:nvPr/>
        </p:nvPicPr>
        <p:blipFill>
          <a:blip r:embed="rId3"/>
          <a:stretch>
            <a:fillRect/>
          </a:stretch>
        </p:blipFill>
        <p:spPr>
          <a:xfrm>
            <a:off x="5105400" y="2743327"/>
            <a:ext cx="3124200" cy="2355680"/>
          </a:xfrm>
          <a:prstGeom prst="rect">
            <a:avLst/>
          </a:prstGeom>
        </p:spPr>
      </p:pic>
      <p:sp>
        <p:nvSpPr>
          <p:cNvPr id="7" name="TextBox 6">
            <a:extLst>
              <a:ext uri="{FF2B5EF4-FFF2-40B4-BE49-F238E27FC236}">
                <a16:creationId xmlns:a16="http://schemas.microsoft.com/office/drawing/2014/main" id="{4C97CDF9-1C56-77A3-5672-D6A38717536F}"/>
              </a:ext>
            </a:extLst>
          </p:cNvPr>
          <p:cNvSpPr txBox="1"/>
          <p:nvPr/>
        </p:nvSpPr>
        <p:spPr>
          <a:xfrm>
            <a:off x="381000" y="2024330"/>
            <a:ext cx="4572000" cy="3785652"/>
          </a:xfrm>
          <a:prstGeom prst="rect">
            <a:avLst/>
          </a:prstGeom>
          <a:noFill/>
        </p:spPr>
        <p:txBody>
          <a:bodyPr wrap="square">
            <a:spAutoFit/>
          </a:bodyPr>
          <a:lstStyle/>
          <a:p>
            <a:pPr marL="342900" indent="-342900">
              <a:buFont typeface="Arial" panose="020B0604020202020204" pitchFamily="34" charset="0"/>
              <a:buChar char="•"/>
            </a:pPr>
            <a:r>
              <a:rPr lang="en-US" sz="2000" spc="-5">
                <a:latin typeface="Arial" panose="020B0604020202020204" pitchFamily="34" charset="0"/>
                <a:cs typeface="Arial" panose="020B0604020202020204" pitchFamily="34" charset="0"/>
              </a:rPr>
              <a:t>F</a:t>
            </a:r>
            <a:r>
              <a:rPr lang="en-US" sz="2000">
                <a:latin typeface="Arial" panose="020B0604020202020204" pitchFamily="34" charset="0"/>
                <a:cs typeface="Arial" panose="020B0604020202020204" pitchFamily="34" charset="0"/>
              </a:rPr>
              <a:t>ast-running software used for beyond-design-basis radiological incidents to assess off-site dose consequences and to help inform or evaluate protective actions.</a:t>
            </a:r>
          </a:p>
          <a:p>
            <a:pPr marL="342900" indent="-342900">
              <a:buFont typeface="Arial" panose="020B0604020202020204" pitchFamily="34" charset="0"/>
              <a:buChar char="•"/>
            </a:pPr>
            <a:endParaRPr lang="en-US" sz="2000" b="1" spc="-15">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spc="-15">
                <a:latin typeface="Arial" panose="020B0604020202020204" pitchFamily="34" charset="0"/>
                <a:cs typeface="Arial" panose="020B0604020202020204" pitchFamily="34" charset="0"/>
              </a:rPr>
              <a:t>Updates</a:t>
            </a:r>
            <a:endParaRPr lang="en-US" sz="2000" b="1" spc="-5">
              <a:latin typeface="Arial" panose="020B0604020202020204" pitchFamily="34" charset="0"/>
              <a:cs typeface="Arial" panose="020B0604020202020204" pitchFamily="34" charset="0"/>
            </a:endParaRPr>
          </a:p>
          <a:p>
            <a:pPr lvl="1"/>
            <a:r>
              <a:rPr lang="en-US" sz="2000" spc="-5">
                <a:latin typeface="Arial" panose="020B0604020202020204" pitchFamily="34" charset="0"/>
                <a:cs typeface="Arial" panose="020B0604020202020204" pitchFamily="34" charset="0"/>
              </a:rPr>
              <a:t>RASCAL 4.3.4 (1/2022)</a:t>
            </a:r>
          </a:p>
          <a:p>
            <a:pPr marL="1257300" lvl="2" indent="-342900">
              <a:buFont typeface="Arial" panose="020B0604020202020204" pitchFamily="34" charset="0"/>
              <a:buChar char="•"/>
            </a:pPr>
            <a:r>
              <a:rPr lang="en-US" sz="2000" spc="-5">
                <a:latin typeface="Arial" panose="020B0604020202020204" pitchFamily="34" charset="0"/>
                <a:cs typeface="Arial" panose="020B0604020202020204" pitchFamily="34" charset="0"/>
              </a:rPr>
              <a:t>Additional Country Sites</a:t>
            </a:r>
          </a:p>
          <a:p>
            <a:pPr marL="1257300" lvl="2" indent="-342900">
              <a:buFont typeface="Arial" panose="020B0604020202020204" pitchFamily="34" charset="0"/>
              <a:buChar char="•"/>
            </a:pPr>
            <a:r>
              <a:rPr lang="en-US" sz="2000" spc="-5" err="1">
                <a:latin typeface="Arial" panose="020B0604020202020204" pitchFamily="34" charset="0"/>
                <a:cs typeface="Arial" panose="020B0604020202020204" pitchFamily="34" charset="0"/>
              </a:rPr>
              <a:t>MetFetch</a:t>
            </a:r>
            <a:r>
              <a:rPr lang="en-US" sz="2000" spc="-5">
                <a:latin typeface="Arial" panose="020B0604020202020204" pitchFamily="34" charset="0"/>
                <a:cs typeface="Arial" panose="020B0604020202020204" pitchFamily="34" charset="0"/>
              </a:rPr>
              <a:t> issue resolved</a:t>
            </a:r>
          </a:p>
          <a:p>
            <a:pPr marL="1257300" lvl="2" indent="-342900">
              <a:buFont typeface="Arial" panose="020B0604020202020204" pitchFamily="34" charset="0"/>
              <a:buChar char="•"/>
            </a:pPr>
            <a:r>
              <a:rPr lang="en-US" sz="2000" spc="-5">
                <a:latin typeface="Arial" panose="020B0604020202020204" pitchFamily="34" charset="0"/>
                <a:cs typeface="Arial" panose="020B0604020202020204" pitchFamily="34" charset="0"/>
              </a:rPr>
              <a:t>New settings options</a:t>
            </a:r>
          </a:p>
          <a:p>
            <a:pPr marL="1257300" lvl="2" indent="-342900">
              <a:buFont typeface="Arial" panose="020B0604020202020204" pitchFamily="34" charset="0"/>
              <a:buChar char="•"/>
            </a:pPr>
            <a:r>
              <a:rPr lang="en-US" sz="2000" spc="-5">
                <a:latin typeface="Arial" panose="020B0604020202020204" pitchFamily="34" charset="0"/>
                <a:cs typeface="Arial" panose="020B0604020202020204" pitchFamily="34" charset="0"/>
              </a:rPr>
              <a:t>Various bug fixes</a:t>
            </a:r>
          </a:p>
        </p:txBody>
      </p:sp>
    </p:spTree>
    <p:extLst>
      <p:ext uri="{BB962C8B-B14F-4D97-AF65-F5344CB8AC3E}">
        <p14:creationId xmlns:p14="http://schemas.microsoft.com/office/powerpoint/2010/main" val="658398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9F5A8-2A2A-4EA5-A7A8-FDD9AC8EEC51}"/>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SNAP/RADTRAD</a:t>
            </a:r>
          </a:p>
        </p:txBody>
      </p:sp>
      <p:sp>
        <p:nvSpPr>
          <p:cNvPr id="3" name="Slide Number Placeholder 2">
            <a:extLst>
              <a:ext uri="{FF2B5EF4-FFF2-40B4-BE49-F238E27FC236}">
                <a16:creationId xmlns:a16="http://schemas.microsoft.com/office/drawing/2014/main" id="{B1270490-6D39-475A-A60A-9E5F0A9DFAD9}"/>
              </a:ext>
            </a:extLst>
          </p:cNvPr>
          <p:cNvSpPr>
            <a:spLocks noGrp="1"/>
          </p:cNvSpPr>
          <p:nvPr>
            <p:ph type="sldNum" sz="quarter" idx="12"/>
          </p:nvPr>
        </p:nvSpPr>
        <p:spPr/>
        <p:txBody>
          <a:bodyPr/>
          <a:lstStyle/>
          <a:p>
            <a:fld id="{B6F15528-21DE-4FAA-801E-634DDDAF4B2B}" type="slidenum">
              <a:rPr lang="en-US" smtClean="0"/>
              <a:pPr/>
              <a:t>9</a:t>
            </a:fld>
            <a:endParaRPr lang="en-US"/>
          </a:p>
        </p:txBody>
      </p:sp>
      <p:pic>
        <p:nvPicPr>
          <p:cNvPr id="4" name="Picture 3">
            <a:extLst>
              <a:ext uri="{FF2B5EF4-FFF2-40B4-BE49-F238E27FC236}">
                <a16:creationId xmlns:a16="http://schemas.microsoft.com/office/drawing/2014/main" id="{B623C95B-239C-8027-DB07-D4F25BEAB828}"/>
              </a:ext>
            </a:extLst>
          </p:cNvPr>
          <p:cNvPicPr>
            <a:picLocks/>
          </p:cNvPicPr>
          <p:nvPr/>
        </p:nvPicPr>
        <p:blipFill>
          <a:blip r:embed="rId3"/>
          <a:stretch>
            <a:fillRect/>
          </a:stretch>
        </p:blipFill>
        <p:spPr>
          <a:xfrm>
            <a:off x="4940969" y="2716595"/>
            <a:ext cx="3579903" cy="2401123"/>
          </a:xfrm>
          <a:prstGeom prst="rect">
            <a:avLst/>
          </a:prstGeom>
        </p:spPr>
      </p:pic>
      <p:sp>
        <p:nvSpPr>
          <p:cNvPr id="7" name="TextBox 6">
            <a:extLst>
              <a:ext uri="{FF2B5EF4-FFF2-40B4-BE49-F238E27FC236}">
                <a16:creationId xmlns:a16="http://schemas.microsoft.com/office/drawing/2014/main" id="{CAAB278D-40D5-7929-6C52-C5D996E15D04}"/>
              </a:ext>
            </a:extLst>
          </p:cNvPr>
          <p:cNvSpPr txBox="1"/>
          <p:nvPr/>
        </p:nvSpPr>
        <p:spPr>
          <a:xfrm>
            <a:off x="344906" y="1905000"/>
            <a:ext cx="4572000" cy="3536289"/>
          </a:xfrm>
          <a:prstGeom prst="rect">
            <a:avLst/>
          </a:prstGeom>
          <a:noFill/>
        </p:spPr>
        <p:txBody>
          <a:bodyPr wrap="square">
            <a:spAutoFit/>
          </a:bodyPr>
          <a:lstStyle/>
          <a:p>
            <a:pPr marL="240665" marR="373380" indent="-227965">
              <a:lnSpc>
                <a:spcPts val="2160"/>
              </a:lnSpc>
              <a:buFont typeface="Arial"/>
              <a:buChar char="•"/>
              <a:tabLst>
                <a:tab pos="241935" algn="l"/>
              </a:tabLst>
            </a:pPr>
            <a:r>
              <a:rPr lang="en-US" sz="2000" spc="-15">
                <a:latin typeface="Arial" panose="020B0604020202020204" pitchFamily="34" charset="0"/>
                <a:cs typeface="Arial" panose="020B0604020202020204" pitchFamily="34" charset="0"/>
              </a:rPr>
              <a:t>Used to perform </a:t>
            </a:r>
            <a:r>
              <a:rPr lang="en-US" sz="2000" spc="-5">
                <a:latin typeface="Arial" panose="020B0604020202020204" pitchFamily="34" charset="0"/>
                <a:cs typeface="Arial" panose="020B0604020202020204" pitchFamily="34" charset="0"/>
              </a:rPr>
              <a:t>dose calculations </a:t>
            </a:r>
            <a:r>
              <a:rPr lang="en-US" sz="2000" spc="-15">
                <a:latin typeface="Arial" panose="020B0604020202020204" pitchFamily="34" charset="0"/>
                <a:cs typeface="Arial" panose="020B0604020202020204" pitchFamily="34" charset="0"/>
              </a:rPr>
              <a:t>for </a:t>
            </a:r>
            <a:r>
              <a:rPr lang="en-US" sz="2000" spc="-5">
                <a:latin typeface="Arial" panose="020B0604020202020204" pitchFamily="34" charset="0"/>
                <a:cs typeface="Arial" panose="020B0604020202020204" pitchFamily="34" charset="0"/>
              </a:rPr>
              <a:t>design-basis accidents </a:t>
            </a:r>
            <a:r>
              <a:rPr lang="en-US" sz="2000" spc="-15">
                <a:latin typeface="Arial" panose="020B0604020202020204" pitchFamily="34" charset="0"/>
                <a:cs typeface="Arial" panose="020B0604020202020204" pitchFamily="34" charset="0"/>
              </a:rPr>
              <a:t>at </a:t>
            </a:r>
            <a:r>
              <a:rPr lang="en-US" sz="2000">
                <a:latin typeface="Arial" panose="020B0604020202020204" pitchFamily="34" charset="0"/>
                <a:cs typeface="Arial" panose="020B0604020202020204" pitchFamily="34" charset="0"/>
              </a:rPr>
              <a:t>the </a:t>
            </a:r>
            <a:r>
              <a:rPr lang="en-US" sz="2000" spc="-15">
                <a:latin typeface="Arial" panose="020B0604020202020204" pitchFamily="34" charset="0"/>
                <a:cs typeface="Arial" panose="020B0604020202020204" pitchFamily="34" charset="0"/>
              </a:rPr>
              <a:t>exclusion </a:t>
            </a:r>
            <a:r>
              <a:rPr lang="en-US" sz="2000" spc="-10">
                <a:latin typeface="Arial" panose="020B0604020202020204" pitchFamily="34" charset="0"/>
                <a:cs typeface="Arial" panose="020B0604020202020204" pitchFamily="34" charset="0"/>
              </a:rPr>
              <a:t>area </a:t>
            </a:r>
            <a:r>
              <a:rPr lang="en-US" sz="2000" spc="-15">
                <a:latin typeface="Arial" panose="020B0604020202020204" pitchFamily="34" charset="0"/>
                <a:cs typeface="Arial" panose="020B0604020202020204" pitchFamily="34" charset="0"/>
              </a:rPr>
              <a:t>boundary, </a:t>
            </a:r>
            <a:r>
              <a:rPr lang="en-US" sz="2000" spc="-5">
                <a:latin typeface="Arial" panose="020B0604020202020204" pitchFamily="34" charset="0"/>
                <a:cs typeface="Arial" panose="020B0604020202020204" pitchFamily="34" charset="0"/>
              </a:rPr>
              <a:t>low population </a:t>
            </a:r>
            <a:r>
              <a:rPr lang="en-US" sz="2000" spc="-15">
                <a:latin typeface="Arial" panose="020B0604020202020204" pitchFamily="34" charset="0"/>
                <a:cs typeface="Arial" panose="020B0604020202020204" pitchFamily="34" charset="0"/>
              </a:rPr>
              <a:t>zone, </a:t>
            </a:r>
            <a:r>
              <a:rPr lang="en-US" sz="2000">
                <a:latin typeface="Arial" panose="020B0604020202020204" pitchFamily="34" charset="0"/>
                <a:cs typeface="Arial" panose="020B0604020202020204" pitchFamily="34" charset="0"/>
              </a:rPr>
              <a:t>and </a:t>
            </a:r>
            <a:r>
              <a:rPr lang="en-US" sz="2000" spc="-15">
                <a:latin typeface="Arial" panose="020B0604020202020204" pitchFamily="34" charset="0"/>
                <a:cs typeface="Arial" panose="020B0604020202020204" pitchFamily="34" charset="0"/>
              </a:rPr>
              <a:t>control</a:t>
            </a:r>
            <a:r>
              <a:rPr lang="en-US" sz="2000" spc="-70">
                <a:latin typeface="Arial" panose="020B0604020202020204" pitchFamily="34" charset="0"/>
                <a:cs typeface="Arial" panose="020B0604020202020204" pitchFamily="34" charset="0"/>
              </a:rPr>
              <a:t> </a:t>
            </a:r>
            <a:r>
              <a:rPr lang="en-US" sz="2000" spc="-15">
                <a:latin typeface="Arial" panose="020B0604020202020204" pitchFamily="34" charset="0"/>
                <a:cs typeface="Arial" panose="020B0604020202020204" pitchFamily="34" charset="0"/>
              </a:rPr>
              <a:t>room.</a:t>
            </a:r>
          </a:p>
          <a:p>
            <a:pPr marL="240665" marR="373380" indent="-227965">
              <a:lnSpc>
                <a:spcPts val="2160"/>
              </a:lnSpc>
              <a:buFont typeface="Arial"/>
              <a:buChar char="•"/>
              <a:tabLst>
                <a:tab pos="241935" algn="l"/>
              </a:tabLst>
            </a:pPr>
            <a:endParaRPr lang="en-US" sz="2000">
              <a:latin typeface="Arial" panose="020B0604020202020204" pitchFamily="34" charset="0"/>
              <a:cs typeface="Arial" panose="020B0604020202020204" pitchFamily="34" charset="0"/>
            </a:endParaRPr>
          </a:p>
          <a:p>
            <a:pPr marL="241300" indent="-228600">
              <a:lnSpc>
                <a:spcPct val="100000"/>
              </a:lnSpc>
              <a:buFont typeface="Arial"/>
              <a:buChar char="•"/>
              <a:tabLst>
                <a:tab pos="241935" algn="l"/>
              </a:tabLst>
            </a:pPr>
            <a:r>
              <a:rPr lang="en-US" sz="2000" b="1" spc="-20">
                <a:latin typeface="Arial" panose="020B0604020202020204" pitchFamily="34" charset="0"/>
                <a:cs typeface="Arial" panose="020B0604020202020204" pitchFamily="34" charset="0"/>
              </a:rPr>
              <a:t>Current Activities</a:t>
            </a:r>
            <a:endParaRPr lang="en-US" sz="2000" b="1">
              <a:latin typeface="Arial" panose="020B0604020202020204" pitchFamily="34" charset="0"/>
              <a:cs typeface="Arial" panose="020B0604020202020204" pitchFamily="34" charset="0"/>
            </a:endParaRPr>
          </a:p>
          <a:p>
            <a:pPr marL="698500" marR="5080" indent="-228600">
              <a:lnSpc>
                <a:spcPct val="110000"/>
              </a:lnSpc>
              <a:spcBef>
                <a:spcPts val="295"/>
              </a:spcBef>
              <a:buFont typeface="Arial"/>
              <a:buChar char="•"/>
              <a:tabLst>
                <a:tab pos="698500" algn="l"/>
              </a:tabLst>
            </a:pPr>
            <a:r>
              <a:rPr lang="en-US" sz="2000" spc="-5">
                <a:latin typeface="Arial" panose="020B0604020202020204" pitchFamily="34" charset="0"/>
                <a:cs typeface="Arial" panose="020B0604020202020204" pitchFamily="34" charset="0"/>
              </a:rPr>
              <a:t>RADTRAD-AC v5.0.3</a:t>
            </a:r>
            <a:r>
              <a:rPr lang="en-US" sz="2000">
                <a:latin typeface="Arial" panose="020B0604020202020204" pitchFamily="34" charset="0"/>
                <a:cs typeface="Arial" panose="020B0604020202020204" pitchFamily="34" charset="0"/>
              </a:rPr>
              <a:t> – </a:t>
            </a:r>
            <a:r>
              <a:rPr lang="en-US" sz="2000" spc="-15">
                <a:latin typeface="Arial" panose="020B0604020202020204" pitchFamily="34" charset="0"/>
                <a:cs typeface="Arial" panose="020B0604020202020204" pitchFamily="34" charset="0"/>
              </a:rPr>
              <a:t>June 2022</a:t>
            </a:r>
            <a:endParaRPr lang="en-US" sz="2000" spc="-5">
              <a:latin typeface="Arial" panose="020B0604020202020204" pitchFamily="34" charset="0"/>
              <a:cs typeface="Arial" panose="020B0604020202020204" pitchFamily="34" charset="0"/>
            </a:endParaRPr>
          </a:p>
          <a:p>
            <a:pPr marL="698500" marR="5080" indent="-228600">
              <a:lnSpc>
                <a:spcPct val="110000"/>
              </a:lnSpc>
              <a:spcBef>
                <a:spcPts val="295"/>
              </a:spcBef>
              <a:buFont typeface="Arial"/>
              <a:buChar char="•"/>
              <a:tabLst>
                <a:tab pos="698500" algn="l"/>
              </a:tabLst>
            </a:pPr>
            <a:r>
              <a:rPr lang="en-US" sz="2000" spc="-5">
                <a:latin typeface="Arial" panose="020B0604020202020204" pitchFamily="34" charset="0"/>
                <a:cs typeface="Arial" panose="020B0604020202020204" pitchFamily="34" charset="0"/>
              </a:rPr>
              <a:t>RG 1.183 Rev. 1 Updates</a:t>
            </a:r>
          </a:p>
          <a:p>
            <a:pPr marL="698500" marR="5080" indent="-228600">
              <a:lnSpc>
                <a:spcPct val="110000"/>
              </a:lnSpc>
              <a:spcBef>
                <a:spcPts val="295"/>
              </a:spcBef>
              <a:buFont typeface="Arial"/>
              <a:buChar char="•"/>
              <a:tabLst>
                <a:tab pos="698500" algn="l"/>
              </a:tabLst>
            </a:pPr>
            <a:r>
              <a:rPr lang="en-US" sz="2000" spc="-5">
                <a:latin typeface="Arial" panose="020B0604020202020204" pitchFamily="34" charset="0"/>
                <a:cs typeface="Arial" panose="020B0604020202020204" pitchFamily="34" charset="0"/>
              </a:rPr>
              <a:t>Training November 1-3, 2022</a:t>
            </a:r>
          </a:p>
        </p:txBody>
      </p:sp>
    </p:spTree>
    <p:extLst>
      <p:ext uri="{BB962C8B-B14F-4D97-AF65-F5344CB8AC3E}">
        <p14:creationId xmlns:p14="http://schemas.microsoft.com/office/powerpoint/2010/main" val="1027168399"/>
      </p:ext>
    </p:extLst>
  </p:cSld>
  <p:clrMapOvr>
    <a:masterClrMapping/>
  </p:clrMapOvr>
</p:sld>
</file>

<file path=ppt/theme/theme1.xml><?xml version="1.0" encoding="utf-8"?>
<a:theme xmlns:a="http://schemas.openxmlformats.org/drawingml/2006/main" name="NRC New Brand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_dlc_DocId xmlns="5aa91b91-1b5c-47ee-93a7-b2620ed781e0">KZXXQUUWFKWZ-1817279113-2923</_dlc_DocId>
    <_dlc_DocIdUrl xmlns="5aa91b91-1b5c-47ee-93a7-b2620ed781e0">
      <Url>https://earrth.pnnl.gov/_layouts/15/DocIdRedir.aspx?ID=KZXXQUUWFKWZ-1817279113-2923</Url>
      <Description>KZXXQUUWFKWZ-1817279113-2923</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53AA2EB97B7E4C832508BACD57AE6A" ma:contentTypeVersion="4" ma:contentTypeDescription="Create a new document." ma:contentTypeScope="" ma:versionID="421e8a8f825b9d546586c466887b032f">
  <xsd:schema xmlns:xsd="http://www.w3.org/2001/XMLSchema" xmlns:xs="http://www.w3.org/2001/XMLSchema" xmlns:p="http://schemas.microsoft.com/office/2006/metadata/properties" xmlns:ns2="5aa91b91-1b5c-47ee-93a7-b2620ed781e0" targetNamespace="http://schemas.microsoft.com/office/2006/metadata/properties" ma:root="true" ma:fieldsID="3c8cec267a752d00d9afaa4ece66f275" ns2:_="">
    <xsd:import namespace="5aa91b91-1b5c-47ee-93a7-b2620ed781e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a91b91-1b5c-47ee-93a7-b2620ed781e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29B8436-5BDB-4EFA-92BF-CF1AF2D72C6B}"/>
</file>

<file path=customXml/itemProps2.xml><?xml version="1.0" encoding="utf-8"?>
<ds:datastoreItem xmlns:ds="http://schemas.openxmlformats.org/officeDocument/2006/customXml" ds:itemID="{438B71B7-FAE5-450E-A21E-E2A5505B3E3D}">
  <ds:schemaRefs>
    <ds:schemaRef ds:uri="5aa91b91-1b5c-47ee-93a7-b2620ed781e0"/>
    <ds:schemaRef ds:uri="69169c65-8f61-442a-b73a-7b6b3772302b"/>
    <ds:schemaRef ds:uri="aaffe1b7-5694-4307-874f-7f9f0780d7b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5B75010-DE92-47FB-9831-2BE34712B324}"/>
</file>

<file path=customXml/itemProps4.xml><?xml version="1.0" encoding="utf-8"?>
<ds:datastoreItem xmlns:ds="http://schemas.openxmlformats.org/officeDocument/2006/customXml" ds:itemID="{16F2C1FE-511C-45A8-A69A-E89C1256BB3F}"/>
</file>

<file path=docMetadata/LabelInfo.xml><?xml version="1.0" encoding="utf-8"?>
<clbl:labelList xmlns:clbl="http://schemas.microsoft.com/office/2020/mipLabelMetadata">
  <clbl:label id="{e8d01475-c3b5-436a-a065-5def4c64f52e}" enabled="0" method="" siteId="{e8d01475-c3b5-436a-a065-5def4c64f52e}" removed="1"/>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15</Slides>
  <Notes>12</Notes>
  <HiddenSlides>2</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NRC New Branding</vt:lpstr>
      <vt:lpstr>PowerPoint Presentation</vt:lpstr>
      <vt:lpstr>PowerPoint Presentation</vt:lpstr>
      <vt:lpstr>The Role of RAMP</vt:lpstr>
      <vt:lpstr>PowerPoint Presentation</vt:lpstr>
      <vt:lpstr>Welcome Italy!</vt:lpstr>
      <vt:lpstr>International Agreements</vt:lpstr>
      <vt:lpstr>PowerPoint Presentation</vt:lpstr>
      <vt:lpstr>RASCAL </vt:lpstr>
      <vt:lpstr>SNAP/RADTRAD</vt:lpstr>
      <vt:lpstr>NRCDose3</vt:lpstr>
      <vt:lpstr>IMBA</vt:lpstr>
      <vt:lpstr>SIERRA</vt:lpstr>
      <vt:lpstr>Feature Presentation</vt:lpstr>
      <vt:lpstr>Your Role</vt:lpstr>
      <vt:lpstr>Key Research Areas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Core-Wide Estimates of Fuel Dispersal During a LOCA</dc:title>
  <dc:creator>Raynaud, Patrick</dc:creator>
  <cp:revision>1</cp:revision>
  <cp:lastPrinted>2016-12-07T15:15:24Z</cp:lastPrinted>
  <dcterms:created xsi:type="dcterms:W3CDTF">2006-08-16T00:00:00Z</dcterms:created>
  <dcterms:modified xsi:type="dcterms:W3CDTF">2022-10-21T21:49:01Z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8571b454-71e1-4ee6-a7f3-cd4fe5a9d67b</vt:lpwstr>
  </property>
  <property fmtid="{D5CDD505-2E9C-101B-9397-08002B2CF9AE}" pid="3" name="ContentTypeId">
    <vt:lpwstr>0x0101000753AA2EB97B7E4C832508BACD57AE6A</vt:lpwstr>
  </property>
  <property fmtid="{D5CDD505-2E9C-101B-9397-08002B2CF9AE}" pid="4" name="MediaServiceImageTags">
    <vt:lpwstr/>
  </property>
</Properties>
</file>