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harts/chart2.xml" ContentType="application/vnd.openxmlformats-officedocument.drawingml.chart+xml"/>
  <Override PartName="/ppt/charts/chart1.xml" ContentType="application/vnd.openxmlformats-officedocument.drawingml.char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style2.xml" ContentType="application/vnd.ms-office.chartstyle+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89" r:id="rId6"/>
    <p:sldId id="288" r:id="rId7"/>
    <p:sldId id="290" r:id="rId8"/>
    <p:sldId id="291" r:id="rId9"/>
    <p:sldId id="294" r:id="rId10"/>
    <p:sldId id="292" r:id="rId11"/>
    <p:sldId id="276" r:id="rId12"/>
    <p:sldId id="285" r:id="rId13"/>
    <p:sldId id="293" r:id="rId14"/>
    <p:sldId id="278" r:id="rId15"/>
    <p:sldId id="277" r:id="rId16"/>
    <p:sldId id="279" r:id="rId17"/>
    <p:sldId id="280" r:id="rId18"/>
    <p:sldId id="281" r:id="rId19"/>
    <p:sldId id="283" r:id="rId20"/>
    <p:sldId id="282"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53A"/>
    <a:srgbClr val="0D8295"/>
    <a:srgbClr val="3D9BAA"/>
    <a:srgbClr val="F59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4B558-B353-49EF-B8D9-C8D349A38650}" v="382" dt="2021-10-25T03:46:57.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2" autoAdjust="0"/>
  </p:normalViewPr>
  <p:slideViewPr>
    <p:cSldViewPr snapToGrid="0" showGuides="1">
      <p:cViewPr varScale="1">
        <p:scale>
          <a:sx n="62" d="100"/>
          <a:sy n="62" d="100"/>
        </p:scale>
        <p:origin x="828" y="56"/>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Sheet1!$A$2:$A$10</c:f>
              <c:strCache>
                <c:ptCount val="4"/>
                <c:pt idx="0">
                  <c:v>Category 1</c:v>
                </c:pt>
                <c:pt idx="1">
                  <c:v>Category 2</c:v>
                </c:pt>
                <c:pt idx="2">
                  <c:v>Category 3</c:v>
                </c:pt>
                <c:pt idx="3">
                  <c:v>Category 4</c:v>
                </c:pt>
              </c:strCache>
            </c:strRef>
          </c:cat>
          <c:val>
            <c:numRef>
              <c:f>Sheet1!$D$2:$D$10</c:f>
              <c:numCache>
                <c:formatCode>General</c:formatCode>
                <c:ptCount val="9"/>
                <c:pt idx="0">
                  <c:v>2</c:v>
                </c:pt>
                <c:pt idx="1">
                  <c:v>2</c:v>
                </c:pt>
                <c:pt idx="2">
                  <c:v>3</c:v>
                </c:pt>
                <c:pt idx="3">
                  <c:v>5</c:v>
                </c:pt>
                <c:pt idx="4">
                  <c:v>7</c:v>
                </c:pt>
                <c:pt idx="5">
                  <c:v>9</c:v>
                </c:pt>
                <c:pt idx="6">
                  <c:v>12</c:v>
                </c:pt>
                <c:pt idx="7">
                  <c:v>15</c:v>
                </c:pt>
                <c:pt idx="8">
                  <c:v>20</c:v>
                </c:pt>
              </c:numCache>
            </c:numRef>
          </c:val>
          <c:smooth val="0"/>
          <c:extLst>
            <c:ext xmlns:c16="http://schemas.microsoft.com/office/drawing/2014/chart" uri="{C3380CC4-5D6E-409C-BE32-E72D297353CC}">
              <c16:uniqueId val="{00000002-9221-4E34-B1DE-91754F1A4E4E}"/>
            </c:ext>
          </c:extLst>
        </c:ser>
        <c:dLbls>
          <c:showLegendKey val="0"/>
          <c:showVal val="0"/>
          <c:showCatName val="0"/>
          <c:showSerName val="0"/>
          <c:showPercent val="0"/>
          <c:showBubbleSize val="0"/>
        </c:dLbls>
        <c:marker val="1"/>
        <c:smooth val="0"/>
        <c:axId val="659086552"/>
        <c:axId val="659085568"/>
      </c:lineChart>
      <c:catAx>
        <c:axId val="659086552"/>
        <c:scaling>
          <c:orientation val="minMax"/>
        </c:scaling>
        <c:delete val="1"/>
        <c:axPos val="b"/>
        <c:numFmt formatCode="General" sourceLinked="1"/>
        <c:majorTickMark val="none"/>
        <c:minorTickMark val="none"/>
        <c:tickLblPos val="nextTo"/>
        <c:crossAx val="659085568"/>
        <c:crosses val="autoZero"/>
        <c:auto val="1"/>
        <c:lblAlgn val="ctr"/>
        <c:lblOffset val="100"/>
        <c:noMultiLvlLbl val="0"/>
      </c:catAx>
      <c:valAx>
        <c:axId val="65908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65908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Project</a:t>
            </a:r>
            <a:r>
              <a:rPr lang="en-US" sz="1600" b="1" baseline="0" dirty="0"/>
              <a:t> Risk Analysis</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lumMod val="75000"/>
              </a:schemeClr>
            </a:solidFill>
            <a:ln>
              <a:noFill/>
            </a:ln>
            <a:effectLst/>
          </c:spPr>
          <c:invertIfNegative val="0"/>
          <c:cat>
            <c:strRef>
              <c:f>Sheet1!$A$2</c:f>
              <c:strCache>
                <c:ptCount val="1"/>
                <c:pt idx="0">
                  <c:v>Category 1</c:v>
                </c:pt>
              </c:strCache>
            </c:strRef>
          </c:cat>
          <c:val>
            <c:numRef>
              <c:f>Sheet1!$B$2</c:f>
              <c:numCache>
                <c:formatCode>General</c:formatCode>
                <c:ptCount val="1"/>
                <c:pt idx="0">
                  <c:v>2</c:v>
                </c:pt>
              </c:numCache>
            </c:numRef>
          </c:val>
          <c:extLst>
            <c:ext xmlns:c16="http://schemas.microsoft.com/office/drawing/2014/chart" uri="{C3380CC4-5D6E-409C-BE32-E72D297353CC}">
              <c16:uniqueId val="{00000000-8649-4F49-8CBC-B30308E5CFD7}"/>
            </c:ext>
          </c:extLst>
        </c:ser>
        <c:ser>
          <c:idx val="1"/>
          <c:order val="1"/>
          <c:tx>
            <c:strRef>
              <c:f>Sheet1!$C$1</c:f>
              <c:strCache>
                <c:ptCount val="1"/>
                <c:pt idx="0">
                  <c:v>Series 2</c:v>
                </c:pt>
              </c:strCache>
            </c:strRef>
          </c:tx>
          <c:spPr>
            <a:solidFill>
              <a:schemeClr val="accent3">
                <a:lumMod val="75000"/>
              </a:schemeClr>
            </a:solidFill>
            <a:ln>
              <a:noFill/>
            </a:ln>
            <a:effectLst/>
          </c:spPr>
          <c:invertIfNegative val="0"/>
          <c:cat>
            <c:strRef>
              <c:f>Sheet1!$A$2</c:f>
              <c:strCache>
                <c:ptCount val="1"/>
                <c:pt idx="0">
                  <c:v>Category 1</c:v>
                </c:pt>
              </c:strCache>
            </c:strRef>
          </c:cat>
          <c:val>
            <c:numRef>
              <c:f>Sheet1!$C$2</c:f>
              <c:numCache>
                <c:formatCode>General</c:formatCode>
                <c:ptCount val="1"/>
                <c:pt idx="0">
                  <c:v>4</c:v>
                </c:pt>
              </c:numCache>
            </c:numRef>
          </c:val>
          <c:extLst>
            <c:ext xmlns:c16="http://schemas.microsoft.com/office/drawing/2014/chart" uri="{C3380CC4-5D6E-409C-BE32-E72D297353CC}">
              <c16:uniqueId val="{00000001-8649-4F49-8CBC-B30308E5CFD7}"/>
            </c:ext>
          </c:extLst>
        </c:ser>
        <c:ser>
          <c:idx val="2"/>
          <c:order val="2"/>
          <c:tx>
            <c:strRef>
              <c:f>Sheet1!$D$1</c:f>
              <c:strCache>
                <c:ptCount val="1"/>
                <c:pt idx="0">
                  <c:v>Series 3</c:v>
                </c:pt>
              </c:strCache>
            </c:strRef>
          </c:tx>
          <c:spPr>
            <a:solidFill>
              <a:schemeClr val="accent3">
                <a:lumMod val="75000"/>
              </a:schemeClr>
            </a:solidFill>
            <a:ln>
              <a:noFill/>
            </a:ln>
            <a:effectLst/>
          </c:spPr>
          <c:invertIfNegative val="0"/>
          <c:cat>
            <c:strRef>
              <c:f>Sheet1!$A$2</c:f>
              <c:strCache>
                <c:ptCount val="1"/>
                <c:pt idx="0">
                  <c:v>Category 1</c:v>
                </c:pt>
              </c:strCache>
            </c:strRef>
          </c:cat>
          <c:val>
            <c:numRef>
              <c:f>Sheet1!$D$2</c:f>
              <c:numCache>
                <c:formatCode>General</c:formatCode>
                <c:ptCount val="1"/>
                <c:pt idx="0">
                  <c:v>6</c:v>
                </c:pt>
              </c:numCache>
            </c:numRef>
          </c:val>
          <c:extLst>
            <c:ext xmlns:c16="http://schemas.microsoft.com/office/drawing/2014/chart" uri="{C3380CC4-5D6E-409C-BE32-E72D297353CC}">
              <c16:uniqueId val="{00000002-8649-4F49-8CBC-B30308E5CFD7}"/>
            </c:ext>
          </c:extLst>
        </c:ser>
        <c:ser>
          <c:idx val="3"/>
          <c:order val="3"/>
          <c:tx>
            <c:strRef>
              <c:f>Sheet1!$E$1</c:f>
              <c:strCache>
                <c:ptCount val="1"/>
                <c:pt idx="0">
                  <c:v>Series 4</c:v>
                </c:pt>
              </c:strCache>
            </c:strRef>
          </c:tx>
          <c:spPr>
            <a:solidFill>
              <a:schemeClr val="accent3">
                <a:lumMod val="75000"/>
              </a:schemeClr>
            </a:solidFill>
            <a:ln>
              <a:noFill/>
            </a:ln>
            <a:effectLst/>
          </c:spPr>
          <c:invertIfNegative val="0"/>
          <c:cat>
            <c:strRef>
              <c:f>Sheet1!$A$2</c:f>
              <c:strCache>
                <c:ptCount val="1"/>
                <c:pt idx="0">
                  <c:v>Category 1</c:v>
                </c:pt>
              </c:strCache>
            </c:strRef>
          </c:cat>
          <c:val>
            <c:numRef>
              <c:f>Sheet1!$E$2</c:f>
              <c:numCache>
                <c:formatCode>General</c:formatCode>
                <c:ptCount val="1"/>
                <c:pt idx="0">
                  <c:v>8</c:v>
                </c:pt>
              </c:numCache>
            </c:numRef>
          </c:val>
          <c:extLst>
            <c:ext xmlns:c16="http://schemas.microsoft.com/office/drawing/2014/chart" uri="{C3380CC4-5D6E-409C-BE32-E72D297353CC}">
              <c16:uniqueId val="{00000003-8649-4F49-8CBC-B30308E5CFD7}"/>
            </c:ext>
          </c:extLst>
        </c:ser>
        <c:ser>
          <c:idx val="4"/>
          <c:order val="4"/>
          <c:tx>
            <c:strRef>
              <c:f>Sheet1!$F$1</c:f>
              <c:strCache>
                <c:ptCount val="1"/>
                <c:pt idx="0">
                  <c:v>Series 5</c:v>
                </c:pt>
              </c:strCache>
            </c:strRef>
          </c:tx>
          <c:spPr>
            <a:solidFill>
              <a:schemeClr val="accent4">
                <a:lumMod val="75000"/>
              </a:schemeClr>
            </a:solidFill>
            <a:ln>
              <a:noFill/>
            </a:ln>
            <a:effectLst/>
          </c:spPr>
          <c:invertIfNegative val="0"/>
          <c:cat>
            <c:strRef>
              <c:f>Sheet1!$A$2</c:f>
              <c:strCache>
                <c:ptCount val="1"/>
                <c:pt idx="0">
                  <c:v>Category 1</c:v>
                </c:pt>
              </c:strCache>
            </c:strRef>
          </c:cat>
          <c:val>
            <c:numRef>
              <c:f>Sheet1!$F$2</c:f>
              <c:numCache>
                <c:formatCode>General</c:formatCode>
                <c:ptCount val="1"/>
                <c:pt idx="0">
                  <c:v>10</c:v>
                </c:pt>
              </c:numCache>
            </c:numRef>
          </c:val>
          <c:extLst>
            <c:ext xmlns:c16="http://schemas.microsoft.com/office/drawing/2014/chart" uri="{C3380CC4-5D6E-409C-BE32-E72D297353CC}">
              <c16:uniqueId val="{00000004-8649-4F49-8CBC-B30308E5CFD7}"/>
            </c:ext>
          </c:extLst>
        </c:ser>
        <c:ser>
          <c:idx val="5"/>
          <c:order val="5"/>
          <c:tx>
            <c:strRef>
              <c:f>Sheet1!$G$1</c:f>
              <c:strCache>
                <c:ptCount val="1"/>
                <c:pt idx="0">
                  <c:v>Series 6</c:v>
                </c:pt>
              </c:strCache>
            </c:strRef>
          </c:tx>
          <c:spPr>
            <a:solidFill>
              <a:schemeClr val="accent3">
                <a:lumMod val="75000"/>
              </a:schemeClr>
            </a:solidFill>
            <a:ln>
              <a:noFill/>
            </a:ln>
            <a:effectLst/>
          </c:spPr>
          <c:invertIfNegative val="0"/>
          <c:cat>
            <c:strRef>
              <c:f>Sheet1!$A$2</c:f>
              <c:strCache>
                <c:ptCount val="1"/>
                <c:pt idx="0">
                  <c:v>Category 1</c:v>
                </c:pt>
              </c:strCache>
            </c:strRef>
          </c:cat>
          <c:val>
            <c:numRef>
              <c:f>Sheet1!$G$2</c:f>
              <c:numCache>
                <c:formatCode>General</c:formatCode>
                <c:ptCount val="1"/>
                <c:pt idx="0">
                  <c:v>12</c:v>
                </c:pt>
              </c:numCache>
            </c:numRef>
          </c:val>
          <c:extLst>
            <c:ext xmlns:c16="http://schemas.microsoft.com/office/drawing/2014/chart" uri="{C3380CC4-5D6E-409C-BE32-E72D297353CC}">
              <c16:uniqueId val="{00000005-8649-4F49-8CBC-B30308E5CFD7}"/>
            </c:ext>
          </c:extLst>
        </c:ser>
        <c:ser>
          <c:idx val="6"/>
          <c:order val="6"/>
          <c:tx>
            <c:strRef>
              <c:f>Sheet1!$H$1</c:f>
              <c:strCache>
                <c:ptCount val="1"/>
                <c:pt idx="0">
                  <c:v>Series 7</c:v>
                </c:pt>
              </c:strCache>
            </c:strRef>
          </c:tx>
          <c:spPr>
            <a:solidFill>
              <a:schemeClr val="accent3">
                <a:lumMod val="75000"/>
              </a:schemeClr>
            </a:solidFill>
            <a:ln>
              <a:noFill/>
            </a:ln>
            <a:effectLst/>
          </c:spPr>
          <c:invertIfNegative val="0"/>
          <c:cat>
            <c:strRef>
              <c:f>Sheet1!$A$2</c:f>
              <c:strCache>
                <c:ptCount val="1"/>
                <c:pt idx="0">
                  <c:v>Category 1</c:v>
                </c:pt>
              </c:strCache>
            </c:strRef>
          </c:cat>
          <c:val>
            <c:numRef>
              <c:f>Sheet1!$H$2</c:f>
              <c:numCache>
                <c:formatCode>General</c:formatCode>
                <c:ptCount val="1"/>
                <c:pt idx="0">
                  <c:v>14</c:v>
                </c:pt>
              </c:numCache>
            </c:numRef>
          </c:val>
          <c:extLst>
            <c:ext xmlns:c16="http://schemas.microsoft.com/office/drawing/2014/chart" uri="{C3380CC4-5D6E-409C-BE32-E72D297353CC}">
              <c16:uniqueId val="{00000006-8649-4F49-8CBC-B30308E5CFD7}"/>
            </c:ext>
          </c:extLst>
        </c:ser>
        <c:dLbls>
          <c:showLegendKey val="0"/>
          <c:showVal val="0"/>
          <c:showCatName val="0"/>
          <c:showSerName val="0"/>
          <c:showPercent val="0"/>
          <c:showBubbleSize val="0"/>
        </c:dLbls>
        <c:gapWidth val="121"/>
        <c:overlap val="-63"/>
        <c:axId val="389775312"/>
        <c:axId val="389775968"/>
      </c:barChart>
      <c:catAx>
        <c:axId val="389775312"/>
        <c:scaling>
          <c:orientation val="minMax"/>
        </c:scaling>
        <c:delete val="1"/>
        <c:axPos val="b"/>
        <c:numFmt formatCode="General" sourceLinked="1"/>
        <c:majorTickMark val="none"/>
        <c:minorTickMark val="none"/>
        <c:tickLblPos val="nextTo"/>
        <c:crossAx val="389775968"/>
        <c:crosses val="autoZero"/>
        <c:auto val="1"/>
        <c:lblAlgn val="ctr"/>
        <c:lblOffset val="100"/>
        <c:noMultiLvlLbl val="0"/>
      </c:catAx>
      <c:valAx>
        <c:axId val="389775968"/>
        <c:scaling>
          <c:orientation val="minMax"/>
          <c:max val="1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8977531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10/21/2021</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10/21/2021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10</a:t>
            </a:fld>
            <a:endParaRPr lang="en-US" dirty="0"/>
          </a:p>
        </p:txBody>
      </p:sp>
    </p:spTree>
    <p:extLst>
      <p:ext uri="{BB962C8B-B14F-4D97-AF65-F5344CB8AC3E}">
        <p14:creationId xmlns:p14="http://schemas.microsoft.com/office/powerpoint/2010/main" val="27014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11</a:t>
            </a:fld>
            <a:endParaRPr lang="en-US" dirty="0"/>
          </a:p>
        </p:txBody>
      </p:sp>
    </p:spTree>
    <p:extLst>
      <p:ext uri="{BB962C8B-B14F-4D97-AF65-F5344CB8AC3E}">
        <p14:creationId xmlns:p14="http://schemas.microsoft.com/office/powerpoint/2010/main" val="177215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12</a:t>
            </a:fld>
            <a:endParaRPr lang="en-US" dirty="0"/>
          </a:p>
        </p:txBody>
      </p:sp>
    </p:spTree>
    <p:extLst>
      <p:ext uri="{BB962C8B-B14F-4D97-AF65-F5344CB8AC3E}">
        <p14:creationId xmlns:p14="http://schemas.microsoft.com/office/powerpoint/2010/main" val="220047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13</a:t>
            </a:fld>
            <a:endParaRPr lang="en-US" dirty="0"/>
          </a:p>
        </p:txBody>
      </p:sp>
    </p:spTree>
    <p:extLst>
      <p:ext uri="{BB962C8B-B14F-4D97-AF65-F5344CB8AC3E}">
        <p14:creationId xmlns:p14="http://schemas.microsoft.com/office/powerpoint/2010/main" val="117154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14</a:t>
            </a:fld>
            <a:endParaRPr lang="en-US" dirty="0"/>
          </a:p>
        </p:txBody>
      </p:sp>
    </p:spTree>
    <p:extLst>
      <p:ext uri="{BB962C8B-B14F-4D97-AF65-F5344CB8AC3E}">
        <p14:creationId xmlns:p14="http://schemas.microsoft.com/office/powerpoint/2010/main" val="372856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15</a:t>
            </a:fld>
            <a:endParaRPr lang="en-US" dirty="0"/>
          </a:p>
        </p:txBody>
      </p:sp>
    </p:spTree>
    <p:extLst>
      <p:ext uri="{BB962C8B-B14F-4D97-AF65-F5344CB8AC3E}">
        <p14:creationId xmlns:p14="http://schemas.microsoft.com/office/powerpoint/2010/main" val="1279294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16</a:t>
            </a:fld>
            <a:endParaRPr lang="en-US" dirty="0"/>
          </a:p>
        </p:txBody>
      </p:sp>
    </p:spTree>
    <p:extLst>
      <p:ext uri="{BB962C8B-B14F-4D97-AF65-F5344CB8AC3E}">
        <p14:creationId xmlns:p14="http://schemas.microsoft.com/office/powerpoint/2010/main" val="2066031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17</a:t>
            </a:fld>
            <a:endParaRPr lang="en-US" dirty="0"/>
          </a:p>
        </p:txBody>
      </p:sp>
    </p:spTree>
    <p:extLst>
      <p:ext uri="{BB962C8B-B14F-4D97-AF65-F5344CB8AC3E}">
        <p14:creationId xmlns:p14="http://schemas.microsoft.com/office/powerpoint/2010/main" val="3688625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18</a:t>
            </a:fld>
            <a:endParaRPr lang="en-US" dirty="0"/>
          </a:p>
        </p:txBody>
      </p:sp>
    </p:spTree>
    <p:extLst>
      <p:ext uri="{BB962C8B-B14F-4D97-AF65-F5344CB8AC3E}">
        <p14:creationId xmlns:p14="http://schemas.microsoft.com/office/powerpoint/2010/main" val="408571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RAMP has almost 2500 active users, spanning 6 continents and 48 countries. RAMP members make up over 600 organizations specializing across commercial, government, and academic industries. Given the large scope of RAMP and its 17 codes, there is a need to learn more about user behavior and how we can enhance the ramp program to better meet the needs of our users. To develop more insight into who are users are, how they use the codes, and what we can do to make their experience in RAMP better, the RAMP team has instituted Power BI to help develop an analytics platform for user analysis.</a:t>
            </a:r>
          </a:p>
        </p:txBody>
      </p:sp>
      <p:sp>
        <p:nvSpPr>
          <p:cNvPr id="4" name="Slide Number Placeholder 3"/>
          <p:cNvSpPr>
            <a:spLocks noGrp="1"/>
          </p:cNvSpPr>
          <p:nvPr>
            <p:ph type="sldNum" sz="quarter" idx="5"/>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301724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Microsoft power BI?</a:t>
            </a:r>
          </a:p>
          <a:p>
            <a:pPr marL="171450" indent="-171450">
              <a:buFontTx/>
              <a:buChar char="-"/>
            </a:pPr>
            <a:r>
              <a:rPr lang="en-US" dirty="0"/>
              <a:t>Data integration: first step is being to hold a large set of extremely descriptive data and have ease of access for cleaning and learning more about it. BI has direct integration from Excel, SQL, and even directly from websites and code repositories</a:t>
            </a:r>
          </a:p>
          <a:p>
            <a:pPr marL="171450" indent="-171450">
              <a:buFontTx/>
              <a:buChar char="-"/>
            </a:pPr>
            <a:r>
              <a:rPr lang="en-US" dirty="0"/>
              <a:t>Data visualization: as there are many underlying characteristics for user data, there needs to be an effective way of displaying attributes of that data. Power bi has platforms for analyzing data within different forms and representations</a:t>
            </a:r>
          </a:p>
          <a:p>
            <a:pPr marL="171450" indent="-171450">
              <a:buFontTx/>
              <a:buChar char="-"/>
            </a:pPr>
            <a:r>
              <a:rPr lang="en-US" dirty="0"/>
              <a:t>Analytics dashboard: this powerful feature allows for future insights and predictions for RAMP users and can help us better understand how specific code developments or industry trends will influence popularity of codes</a:t>
            </a:r>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405515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ramp user data format is related to its account information, company information, and code and group information. Key groups for the analysis were the country/continent of residence, industry, and the codes used by the member</a:t>
            </a:r>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110554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code distributions around the world and over time- see how specific countries have interacted with the code and how specific trends in those countries for radiological assessment influenced codes user</a:t>
            </a:r>
          </a:p>
          <a:p>
            <a:endParaRPr lang="en-US" dirty="0"/>
          </a:p>
          <a:p>
            <a:r>
              <a:rPr lang="en-US" dirty="0"/>
              <a:t>Determine changes in industry usage: this would allow for prioritization and future development of codes if we have the insight necessary to predict how industries and their needs for </a:t>
            </a:r>
            <a:r>
              <a:rPr lang="en-US" dirty="0" err="1"/>
              <a:t>radiologicail</a:t>
            </a:r>
            <a:r>
              <a:rPr lang="en-US" dirty="0"/>
              <a:t> assessment will increase</a:t>
            </a:r>
          </a:p>
          <a:p>
            <a:endParaRPr lang="en-US" dirty="0"/>
          </a:p>
          <a:p>
            <a:r>
              <a:rPr lang="en-US" dirty="0"/>
              <a:t>Improve accessibility for understanding how the ramp codes have developed and gained traction over the years on a more granular scale, which can manifest itself in a more personalized user experience in RAMP</a:t>
            </a:r>
          </a:p>
          <a:p>
            <a:endParaRPr lang="en-US" dirty="0"/>
          </a:p>
          <a:p>
            <a:r>
              <a:rPr lang="en-US" dirty="0"/>
              <a:t>Discover unseen trends in RAMP users depending on underlying characteristics and determine outreach and development strategies, as well as creating user groups and even determining how future RAMP conferences and user meetings will look like!</a:t>
            </a:r>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282351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167253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users added increased 6 times since 2015 (start of RAMP program)</a:t>
            </a:r>
          </a:p>
          <a:p>
            <a:r>
              <a:rPr lang="en-US" dirty="0"/>
              <a:t>Top code groups are for health assessment (</a:t>
            </a:r>
            <a:r>
              <a:rPr lang="en-US" dirty="0" err="1"/>
              <a:t>varskin</a:t>
            </a:r>
            <a:r>
              <a:rPr lang="en-US" dirty="0"/>
              <a:t>, </a:t>
            </a:r>
            <a:r>
              <a:rPr lang="en-US" dirty="0" err="1"/>
              <a:t>pimal</a:t>
            </a:r>
            <a:r>
              <a:rPr lang="en-US" dirty="0"/>
              <a:t>, rad. Toolbox) and nuclear power plant licensing, with </a:t>
            </a:r>
            <a:r>
              <a:rPr lang="en-US" dirty="0" err="1"/>
              <a:t>varskin</a:t>
            </a:r>
            <a:r>
              <a:rPr lang="en-US" dirty="0"/>
              <a:t> being the fastest growing code across all continents and industries, making a top priority for enhancement and further development</a:t>
            </a:r>
          </a:p>
          <a:p>
            <a:r>
              <a:rPr lang="en-US" dirty="0"/>
              <a:t>Top industries within the ramp program are government, commercial, then academic: how will we see new trends emerge from the institution of a university corner and symposium? How do changes in regulation and </a:t>
            </a:r>
            <a:r>
              <a:rPr lang="en-US" dirty="0" err="1"/>
              <a:t>radiologicial</a:t>
            </a:r>
            <a:r>
              <a:rPr lang="en-US" dirty="0"/>
              <a:t> assessment needs affect the most popular code groups or industries</a:t>
            </a:r>
          </a:p>
        </p:txBody>
      </p:sp>
      <p:sp>
        <p:nvSpPr>
          <p:cNvPr id="4" name="Slide Number Placeholder 3"/>
          <p:cNvSpPr>
            <a:spLocks noGrp="1"/>
          </p:cNvSpPr>
          <p:nvPr>
            <p:ph type="sldNum" sz="quarter" idx="5"/>
          </p:nvPr>
        </p:nvSpPr>
        <p:spPr/>
        <p:txBody>
          <a:bodyPr/>
          <a:lstStyle/>
          <a:p>
            <a:fld id="{BE60DC36-8EFA-4378-9855-E019C55AC472}" type="slidenum">
              <a:rPr lang="en-US" smtClean="0"/>
              <a:t>7</a:t>
            </a:fld>
            <a:endParaRPr lang="en-US" dirty="0"/>
          </a:p>
        </p:txBody>
      </p:sp>
    </p:spTree>
    <p:extLst>
      <p:ext uri="{BB962C8B-B14F-4D97-AF65-F5344CB8AC3E}">
        <p14:creationId xmlns:p14="http://schemas.microsoft.com/office/powerpoint/2010/main" val="6570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developments and affects</a:t>
            </a:r>
          </a:p>
          <a:p>
            <a:pPr marL="171450" indent="-171450">
              <a:buFontTx/>
              <a:buChar char="-"/>
            </a:pPr>
            <a:r>
              <a:rPr lang="en-US" dirty="0"/>
              <a:t>Reporting accessibility about ramp’s applications: showing industry trends can allow more individuals outside of RAMP to see how specific codes can help them in their research, increasing the user base</a:t>
            </a:r>
          </a:p>
          <a:p>
            <a:pPr marL="171450" indent="-171450">
              <a:buFontTx/>
              <a:buChar char="-"/>
            </a:pPr>
            <a:r>
              <a:rPr lang="en-US" dirty="0"/>
              <a:t>Integration into RAMP website- people can see how code use changes around the world and what industries are using the most</a:t>
            </a:r>
          </a:p>
          <a:p>
            <a:pPr marL="171450" indent="-171450">
              <a:buFontTx/>
              <a:buChar char="-"/>
            </a:pPr>
            <a:r>
              <a:rPr lang="en-US" dirty="0"/>
              <a:t>Have data and numerical support for code priorities and updates, which can help make development decisions</a:t>
            </a:r>
          </a:p>
          <a:p>
            <a:pPr marL="171450" indent="-171450">
              <a:buFontTx/>
              <a:buChar char="-"/>
            </a:pPr>
            <a:r>
              <a:rPr lang="en-US" dirty="0"/>
              <a:t>Overall connected ramp international user community if we can connect others through trends, all the while making an individualized experience</a:t>
            </a:r>
          </a:p>
        </p:txBody>
      </p:sp>
      <p:sp>
        <p:nvSpPr>
          <p:cNvPr id="4" name="Slide Number Placeholder 3"/>
          <p:cNvSpPr>
            <a:spLocks noGrp="1"/>
          </p:cNvSpPr>
          <p:nvPr>
            <p:ph type="sldNum" sz="quarter" idx="5"/>
          </p:nvPr>
        </p:nvSpPr>
        <p:spPr/>
        <p:txBody>
          <a:bodyPr/>
          <a:lstStyle/>
          <a:p>
            <a:fld id="{BE60DC36-8EFA-4378-9855-E019C55AC472}" type="slidenum">
              <a:rPr lang="en-US" smtClean="0"/>
              <a:t>8</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3967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10/21/2021</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10/21/2021</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104900" y="4471286"/>
            <a:ext cx="9982200" cy="1384995"/>
          </a:xfrm>
        </p:spPr>
        <p:txBody>
          <a:bodyPr wrap="square" lIns="0" tIns="0" rIns="0" bIns="0" anchor="t">
            <a:spAutoFit/>
          </a:bodyPr>
          <a:lstStyle/>
          <a:p>
            <a:r>
              <a:rPr lang="en-US" b="1" dirty="0">
                <a:solidFill>
                  <a:schemeClr val="bg1"/>
                </a:solidFill>
              </a:rPr>
              <a:t>RAMP Data Management</a:t>
            </a:r>
            <a:br>
              <a:rPr lang="en-US" dirty="0">
                <a:solidFill>
                  <a:schemeClr val="bg1"/>
                </a:solidFill>
              </a:rPr>
            </a:br>
            <a:r>
              <a:rPr lang="en-US" sz="4000" dirty="0">
                <a:solidFill>
                  <a:schemeClr val="accent4"/>
                </a:solidFill>
              </a:rPr>
              <a:t>Jessica Strongin, US NRC</a:t>
            </a:r>
            <a:endParaRPr lang="en-US" dirty="0">
              <a:solidFill>
                <a:schemeClr val="accent4"/>
              </a:solidFill>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Icon of chart. ">
            <a:extLst>
              <a:ext uri="{FF2B5EF4-FFF2-40B4-BE49-F238E27FC236}">
                <a16:creationId xmlns:a16="http://schemas.microsoft.com/office/drawing/2014/main" id="{B95DF07A-CE7E-4D89-9AA0-25F4FFF3B9C7}"/>
              </a:ext>
            </a:extLst>
          </p:cNvPr>
          <p:cNvGrpSpPr/>
          <p:nvPr/>
        </p:nvGrpSpPr>
        <p:grpSpPr>
          <a:xfrm>
            <a:off x="5851021" y="3724968"/>
            <a:ext cx="489958" cy="492680"/>
            <a:chOff x="2025650" y="4786313"/>
            <a:chExt cx="285750" cy="287338"/>
          </a:xfrm>
          <a:solidFill>
            <a:schemeClr val="bg1"/>
          </a:solidFill>
        </p:grpSpPr>
        <p:sp>
          <p:nvSpPr>
            <p:cNvPr id="8" name="Freeform 565">
              <a:extLst>
                <a:ext uri="{FF2B5EF4-FFF2-40B4-BE49-F238E27FC236}">
                  <a16:creationId xmlns:a16="http://schemas.microsoft.com/office/drawing/2014/main" id="{548FC78B-EF83-4185-A63D-1A5A85640B62}"/>
                </a:ext>
              </a:extLst>
            </p:cNvPr>
            <p:cNvSpPr>
              <a:spLocks noEditPoints="1"/>
            </p:cNvSpPr>
            <p:nvPr/>
          </p:nvSpPr>
          <p:spPr bwMode="auto">
            <a:xfrm>
              <a:off x="2025650" y="4786313"/>
              <a:ext cx="285750" cy="287338"/>
            </a:xfrm>
            <a:custGeom>
              <a:avLst/>
              <a:gdLst>
                <a:gd name="T0" fmla="*/ 812 w 903"/>
                <a:gd name="T1" fmla="*/ 500 h 903"/>
                <a:gd name="T2" fmla="*/ 810 w 903"/>
                <a:gd name="T3" fmla="*/ 505 h 903"/>
                <a:gd name="T4" fmla="*/ 806 w 903"/>
                <a:gd name="T5" fmla="*/ 509 h 903"/>
                <a:gd name="T6" fmla="*/ 800 w 903"/>
                <a:gd name="T7" fmla="*/ 511 h 903"/>
                <a:gd name="T8" fmla="*/ 105 w 903"/>
                <a:gd name="T9" fmla="*/ 511 h 903"/>
                <a:gd name="T10" fmla="*/ 99 w 903"/>
                <a:gd name="T11" fmla="*/ 510 h 903"/>
                <a:gd name="T12" fmla="*/ 95 w 903"/>
                <a:gd name="T13" fmla="*/ 507 h 903"/>
                <a:gd name="T14" fmla="*/ 92 w 903"/>
                <a:gd name="T15" fmla="*/ 502 h 903"/>
                <a:gd name="T16" fmla="*/ 90 w 903"/>
                <a:gd name="T17" fmla="*/ 496 h 903"/>
                <a:gd name="T18" fmla="*/ 90 w 903"/>
                <a:gd name="T19" fmla="*/ 105 h 903"/>
                <a:gd name="T20" fmla="*/ 92 w 903"/>
                <a:gd name="T21" fmla="*/ 100 h 903"/>
                <a:gd name="T22" fmla="*/ 95 w 903"/>
                <a:gd name="T23" fmla="*/ 94 h 903"/>
                <a:gd name="T24" fmla="*/ 99 w 903"/>
                <a:gd name="T25" fmla="*/ 91 h 903"/>
                <a:gd name="T26" fmla="*/ 105 w 903"/>
                <a:gd name="T27" fmla="*/ 90 h 903"/>
                <a:gd name="T28" fmla="*/ 800 w 903"/>
                <a:gd name="T29" fmla="*/ 90 h 903"/>
                <a:gd name="T30" fmla="*/ 806 w 903"/>
                <a:gd name="T31" fmla="*/ 92 h 903"/>
                <a:gd name="T32" fmla="*/ 810 w 903"/>
                <a:gd name="T33" fmla="*/ 96 h 903"/>
                <a:gd name="T34" fmla="*/ 812 w 903"/>
                <a:gd name="T35" fmla="*/ 102 h 903"/>
                <a:gd name="T36" fmla="*/ 813 w 903"/>
                <a:gd name="T37" fmla="*/ 496 h 903"/>
                <a:gd name="T38" fmla="*/ 15 w 903"/>
                <a:gd name="T39" fmla="*/ 0 h 903"/>
                <a:gd name="T40" fmla="*/ 9 w 903"/>
                <a:gd name="T41" fmla="*/ 1 h 903"/>
                <a:gd name="T42" fmla="*/ 5 w 903"/>
                <a:gd name="T43" fmla="*/ 4 h 903"/>
                <a:gd name="T44" fmla="*/ 1 w 903"/>
                <a:gd name="T45" fmla="*/ 8 h 903"/>
                <a:gd name="T46" fmla="*/ 0 w 903"/>
                <a:gd name="T47" fmla="*/ 15 h 903"/>
                <a:gd name="T48" fmla="*/ 0 w 903"/>
                <a:gd name="T49" fmla="*/ 590 h 903"/>
                <a:gd name="T50" fmla="*/ 2 w 903"/>
                <a:gd name="T51" fmla="*/ 595 h 903"/>
                <a:gd name="T52" fmla="*/ 7 w 903"/>
                <a:gd name="T53" fmla="*/ 599 h 903"/>
                <a:gd name="T54" fmla="*/ 12 w 903"/>
                <a:gd name="T55" fmla="*/ 602 h 903"/>
                <a:gd name="T56" fmla="*/ 437 w 903"/>
                <a:gd name="T57" fmla="*/ 602 h 903"/>
                <a:gd name="T58" fmla="*/ 260 w 903"/>
                <a:gd name="T59" fmla="*/ 877 h 903"/>
                <a:gd name="T60" fmla="*/ 257 w 903"/>
                <a:gd name="T61" fmla="*/ 883 h 903"/>
                <a:gd name="T62" fmla="*/ 256 w 903"/>
                <a:gd name="T63" fmla="*/ 888 h 903"/>
                <a:gd name="T64" fmla="*/ 257 w 903"/>
                <a:gd name="T65" fmla="*/ 893 h 903"/>
                <a:gd name="T66" fmla="*/ 260 w 903"/>
                <a:gd name="T67" fmla="*/ 899 h 903"/>
                <a:gd name="T68" fmla="*/ 265 w 903"/>
                <a:gd name="T69" fmla="*/ 902 h 903"/>
                <a:gd name="T70" fmla="*/ 271 w 903"/>
                <a:gd name="T71" fmla="*/ 903 h 903"/>
                <a:gd name="T72" fmla="*/ 277 w 903"/>
                <a:gd name="T73" fmla="*/ 902 h 903"/>
                <a:gd name="T74" fmla="*/ 281 w 903"/>
                <a:gd name="T75" fmla="*/ 899 h 903"/>
                <a:gd name="T76" fmla="*/ 621 w 903"/>
                <a:gd name="T77" fmla="*/ 899 h 903"/>
                <a:gd name="T78" fmla="*/ 627 w 903"/>
                <a:gd name="T79" fmla="*/ 902 h 903"/>
                <a:gd name="T80" fmla="*/ 632 w 903"/>
                <a:gd name="T81" fmla="*/ 903 h 903"/>
                <a:gd name="T82" fmla="*/ 637 w 903"/>
                <a:gd name="T83" fmla="*/ 902 h 903"/>
                <a:gd name="T84" fmla="*/ 643 w 903"/>
                <a:gd name="T85" fmla="*/ 899 h 903"/>
                <a:gd name="T86" fmla="*/ 646 w 903"/>
                <a:gd name="T87" fmla="*/ 893 h 903"/>
                <a:gd name="T88" fmla="*/ 647 w 903"/>
                <a:gd name="T89" fmla="*/ 888 h 903"/>
                <a:gd name="T90" fmla="*/ 646 w 903"/>
                <a:gd name="T91" fmla="*/ 883 h 903"/>
                <a:gd name="T92" fmla="*/ 643 w 903"/>
                <a:gd name="T93" fmla="*/ 877 h 903"/>
                <a:gd name="T94" fmla="*/ 467 w 903"/>
                <a:gd name="T95" fmla="*/ 602 h 903"/>
                <a:gd name="T96" fmla="*/ 892 w 903"/>
                <a:gd name="T97" fmla="*/ 602 h 903"/>
                <a:gd name="T98" fmla="*/ 897 w 903"/>
                <a:gd name="T99" fmla="*/ 599 h 903"/>
                <a:gd name="T100" fmla="*/ 900 w 903"/>
                <a:gd name="T101" fmla="*/ 595 h 903"/>
                <a:gd name="T102" fmla="*/ 902 w 903"/>
                <a:gd name="T103" fmla="*/ 590 h 903"/>
                <a:gd name="T104" fmla="*/ 903 w 903"/>
                <a:gd name="T105" fmla="*/ 15 h 903"/>
                <a:gd name="T106" fmla="*/ 902 w 903"/>
                <a:gd name="T107" fmla="*/ 8 h 903"/>
                <a:gd name="T108" fmla="*/ 899 w 903"/>
                <a:gd name="T109" fmla="*/ 4 h 903"/>
                <a:gd name="T110" fmla="*/ 894 w 903"/>
                <a:gd name="T111" fmla="*/ 1 h 903"/>
                <a:gd name="T112" fmla="*/ 888 w 903"/>
                <a:gd name="T11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813" y="496"/>
                  </a:moveTo>
                  <a:lnTo>
                    <a:pt x="812" y="500"/>
                  </a:lnTo>
                  <a:lnTo>
                    <a:pt x="811" y="502"/>
                  </a:lnTo>
                  <a:lnTo>
                    <a:pt x="810" y="505"/>
                  </a:lnTo>
                  <a:lnTo>
                    <a:pt x="808" y="507"/>
                  </a:lnTo>
                  <a:lnTo>
                    <a:pt x="806" y="509"/>
                  </a:lnTo>
                  <a:lnTo>
                    <a:pt x="804" y="510"/>
                  </a:lnTo>
                  <a:lnTo>
                    <a:pt x="800" y="511"/>
                  </a:lnTo>
                  <a:lnTo>
                    <a:pt x="797" y="511"/>
                  </a:lnTo>
                  <a:lnTo>
                    <a:pt x="105" y="511"/>
                  </a:lnTo>
                  <a:lnTo>
                    <a:pt x="102" y="511"/>
                  </a:lnTo>
                  <a:lnTo>
                    <a:pt x="99" y="510"/>
                  </a:lnTo>
                  <a:lnTo>
                    <a:pt x="97" y="509"/>
                  </a:lnTo>
                  <a:lnTo>
                    <a:pt x="95" y="507"/>
                  </a:lnTo>
                  <a:lnTo>
                    <a:pt x="93" y="505"/>
                  </a:lnTo>
                  <a:lnTo>
                    <a:pt x="92" y="502"/>
                  </a:lnTo>
                  <a:lnTo>
                    <a:pt x="90" y="500"/>
                  </a:lnTo>
                  <a:lnTo>
                    <a:pt x="90" y="496"/>
                  </a:lnTo>
                  <a:lnTo>
                    <a:pt x="90" y="316"/>
                  </a:lnTo>
                  <a:lnTo>
                    <a:pt x="90" y="105"/>
                  </a:lnTo>
                  <a:lnTo>
                    <a:pt x="90" y="102"/>
                  </a:lnTo>
                  <a:lnTo>
                    <a:pt x="92" y="100"/>
                  </a:lnTo>
                  <a:lnTo>
                    <a:pt x="93" y="96"/>
                  </a:lnTo>
                  <a:lnTo>
                    <a:pt x="95" y="94"/>
                  </a:lnTo>
                  <a:lnTo>
                    <a:pt x="97" y="92"/>
                  </a:lnTo>
                  <a:lnTo>
                    <a:pt x="99" y="91"/>
                  </a:lnTo>
                  <a:lnTo>
                    <a:pt x="102" y="90"/>
                  </a:lnTo>
                  <a:lnTo>
                    <a:pt x="105" y="90"/>
                  </a:lnTo>
                  <a:lnTo>
                    <a:pt x="798" y="90"/>
                  </a:lnTo>
                  <a:lnTo>
                    <a:pt x="800" y="90"/>
                  </a:lnTo>
                  <a:lnTo>
                    <a:pt x="804" y="91"/>
                  </a:lnTo>
                  <a:lnTo>
                    <a:pt x="806" y="92"/>
                  </a:lnTo>
                  <a:lnTo>
                    <a:pt x="808" y="94"/>
                  </a:lnTo>
                  <a:lnTo>
                    <a:pt x="810" y="96"/>
                  </a:lnTo>
                  <a:lnTo>
                    <a:pt x="811" y="100"/>
                  </a:lnTo>
                  <a:lnTo>
                    <a:pt x="812" y="102"/>
                  </a:lnTo>
                  <a:lnTo>
                    <a:pt x="813" y="105"/>
                  </a:lnTo>
                  <a:lnTo>
                    <a:pt x="813" y="496"/>
                  </a:lnTo>
                  <a:close/>
                  <a:moveTo>
                    <a:pt x="888" y="0"/>
                  </a:moveTo>
                  <a:lnTo>
                    <a:pt x="15" y="0"/>
                  </a:lnTo>
                  <a:lnTo>
                    <a:pt x="12" y="0"/>
                  </a:lnTo>
                  <a:lnTo>
                    <a:pt x="9" y="1"/>
                  </a:lnTo>
                  <a:lnTo>
                    <a:pt x="7" y="2"/>
                  </a:lnTo>
                  <a:lnTo>
                    <a:pt x="5" y="4"/>
                  </a:lnTo>
                  <a:lnTo>
                    <a:pt x="2" y="6"/>
                  </a:lnTo>
                  <a:lnTo>
                    <a:pt x="1" y="8"/>
                  </a:lnTo>
                  <a:lnTo>
                    <a:pt x="0" y="12"/>
                  </a:lnTo>
                  <a:lnTo>
                    <a:pt x="0" y="15"/>
                  </a:lnTo>
                  <a:lnTo>
                    <a:pt x="0" y="587"/>
                  </a:lnTo>
                  <a:lnTo>
                    <a:pt x="0" y="590"/>
                  </a:lnTo>
                  <a:lnTo>
                    <a:pt x="1" y="593"/>
                  </a:lnTo>
                  <a:lnTo>
                    <a:pt x="2" y="595"/>
                  </a:lnTo>
                  <a:lnTo>
                    <a:pt x="5" y="597"/>
                  </a:lnTo>
                  <a:lnTo>
                    <a:pt x="7" y="599"/>
                  </a:lnTo>
                  <a:lnTo>
                    <a:pt x="9" y="601"/>
                  </a:lnTo>
                  <a:lnTo>
                    <a:pt x="12" y="602"/>
                  </a:lnTo>
                  <a:lnTo>
                    <a:pt x="15" y="602"/>
                  </a:lnTo>
                  <a:lnTo>
                    <a:pt x="437" y="602"/>
                  </a:lnTo>
                  <a:lnTo>
                    <a:pt x="437" y="701"/>
                  </a:lnTo>
                  <a:lnTo>
                    <a:pt x="260" y="877"/>
                  </a:lnTo>
                  <a:lnTo>
                    <a:pt x="259" y="879"/>
                  </a:lnTo>
                  <a:lnTo>
                    <a:pt x="257" y="883"/>
                  </a:lnTo>
                  <a:lnTo>
                    <a:pt x="256" y="885"/>
                  </a:lnTo>
                  <a:lnTo>
                    <a:pt x="256" y="888"/>
                  </a:lnTo>
                  <a:lnTo>
                    <a:pt x="256" y="891"/>
                  </a:lnTo>
                  <a:lnTo>
                    <a:pt x="257" y="893"/>
                  </a:lnTo>
                  <a:lnTo>
                    <a:pt x="259" y="897"/>
                  </a:lnTo>
                  <a:lnTo>
                    <a:pt x="260" y="899"/>
                  </a:lnTo>
                  <a:lnTo>
                    <a:pt x="263" y="901"/>
                  </a:lnTo>
                  <a:lnTo>
                    <a:pt x="265" y="902"/>
                  </a:lnTo>
                  <a:lnTo>
                    <a:pt x="268" y="903"/>
                  </a:lnTo>
                  <a:lnTo>
                    <a:pt x="271" y="903"/>
                  </a:lnTo>
                  <a:lnTo>
                    <a:pt x="274" y="903"/>
                  </a:lnTo>
                  <a:lnTo>
                    <a:pt x="277" y="902"/>
                  </a:lnTo>
                  <a:lnTo>
                    <a:pt x="279" y="901"/>
                  </a:lnTo>
                  <a:lnTo>
                    <a:pt x="281" y="899"/>
                  </a:lnTo>
                  <a:lnTo>
                    <a:pt x="452" y="728"/>
                  </a:lnTo>
                  <a:lnTo>
                    <a:pt x="621" y="899"/>
                  </a:lnTo>
                  <a:lnTo>
                    <a:pt x="623" y="901"/>
                  </a:lnTo>
                  <a:lnTo>
                    <a:pt x="627" y="902"/>
                  </a:lnTo>
                  <a:lnTo>
                    <a:pt x="629" y="903"/>
                  </a:lnTo>
                  <a:lnTo>
                    <a:pt x="632" y="903"/>
                  </a:lnTo>
                  <a:lnTo>
                    <a:pt x="635" y="903"/>
                  </a:lnTo>
                  <a:lnTo>
                    <a:pt x="637" y="902"/>
                  </a:lnTo>
                  <a:lnTo>
                    <a:pt x="641" y="901"/>
                  </a:lnTo>
                  <a:lnTo>
                    <a:pt x="643" y="899"/>
                  </a:lnTo>
                  <a:lnTo>
                    <a:pt x="645" y="897"/>
                  </a:lnTo>
                  <a:lnTo>
                    <a:pt x="646" y="893"/>
                  </a:lnTo>
                  <a:lnTo>
                    <a:pt x="647" y="891"/>
                  </a:lnTo>
                  <a:lnTo>
                    <a:pt x="647" y="888"/>
                  </a:lnTo>
                  <a:lnTo>
                    <a:pt x="647" y="885"/>
                  </a:lnTo>
                  <a:lnTo>
                    <a:pt x="646" y="883"/>
                  </a:lnTo>
                  <a:lnTo>
                    <a:pt x="645" y="879"/>
                  </a:lnTo>
                  <a:lnTo>
                    <a:pt x="643" y="877"/>
                  </a:lnTo>
                  <a:lnTo>
                    <a:pt x="467" y="701"/>
                  </a:lnTo>
                  <a:lnTo>
                    <a:pt x="467" y="602"/>
                  </a:lnTo>
                  <a:lnTo>
                    <a:pt x="888" y="602"/>
                  </a:lnTo>
                  <a:lnTo>
                    <a:pt x="892" y="602"/>
                  </a:lnTo>
                  <a:lnTo>
                    <a:pt x="894" y="601"/>
                  </a:lnTo>
                  <a:lnTo>
                    <a:pt x="897" y="599"/>
                  </a:lnTo>
                  <a:lnTo>
                    <a:pt x="899" y="597"/>
                  </a:lnTo>
                  <a:lnTo>
                    <a:pt x="900" y="595"/>
                  </a:lnTo>
                  <a:lnTo>
                    <a:pt x="902" y="593"/>
                  </a:lnTo>
                  <a:lnTo>
                    <a:pt x="902" y="590"/>
                  </a:lnTo>
                  <a:lnTo>
                    <a:pt x="903" y="587"/>
                  </a:lnTo>
                  <a:lnTo>
                    <a:pt x="903" y="15"/>
                  </a:lnTo>
                  <a:lnTo>
                    <a:pt x="902" y="12"/>
                  </a:lnTo>
                  <a:lnTo>
                    <a:pt x="902" y="8"/>
                  </a:lnTo>
                  <a:lnTo>
                    <a:pt x="900" y="6"/>
                  </a:lnTo>
                  <a:lnTo>
                    <a:pt x="899" y="4"/>
                  </a:lnTo>
                  <a:lnTo>
                    <a:pt x="897" y="2"/>
                  </a:lnTo>
                  <a:lnTo>
                    <a:pt x="894" y="1"/>
                  </a:lnTo>
                  <a:lnTo>
                    <a:pt x="892" y="0"/>
                  </a:lnTo>
                  <a:lnTo>
                    <a:pt x="8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66">
              <a:extLst>
                <a:ext uri="{FF2B5EF4-FFF2-40B4-BE49-F238E27FC236}">
                  <a16:creationId xmlns:a16="http://schemas.microsoft.com/office/drawing/2014/main" id="{B7B50F87-A3AA-4FB6-9692-24BF5512FC5B}"/>
                </a:ext>
              </a:extLst>
            </p:cNvPr>
            <p:cNvSpPr>
              <a:spLocks/>
            </p:cNvSpPr>
            <p:nvPr/>
          </p:nvSpPr>
          <p:spPr bwMode="auto">
            <a:xfrm>
              <a:off x="2054225" y="4843463"/>
              <a:ext cx="200025" cy="73025"/>
            </a:xfrm>
            <a:custGeom>
              <a:avLst/>
              <a:gdLst>
                <a:gd name="T0" fmla="*/ 151 w 632"/>
                <a:gd name="T1" fmla="*/ 151 h 226"/>
                <a:gd name="T2" fmla="*/ 157 w 632"/>
                <a:gd name="T3" fmla="*/ 149 h 226"/>
                <a:gd name="T4" fmla="*/ 161 w 632"/>
                <a:gd name="T5" fmla="*/ 146 h 226"/>
                <a:gd name="T6" fmla="*/ 288 w 632"/>
                <a:gd name="T7" fmla="*/ 217 h 226"/>
                <a:gd name="T8" fmla="*/ 292 w 632"/>
                <a:gd name="T9" fmla="*/ 223 h 226"/>
                <a:gd name="T10" fmla="*/ 299 w 632"/>
                <a:gd name="T11" fmla="*/ 226 h 226"/>
                <a:gd name="T12" fmla="*/ 302 w 632"/>
                <a:gd name="T13" fmla="*/ 226 h 226"/>
                <a:gd name="T14" fmla="*/ 307 w 632"/>
                <a:gd name="T15" fmla="*/ 225 h 226"/>
                <a:gd name="T16" fmla="*/ 313 w 632"/>
                <a:gd name="T17" fmla="*/ 222 h 226"/>
                <a:gd name="T18" fmla="*/ 471 w 632"/>
                <a:gd name="T19" fmla="*/ 191 h 226"/>
                <a:gd name="T20" fmla="*/ 477 w 632"/>
                <a:gd name="T21" fmla="*/ 195 h 226"/>
                <a:gd name="T22" fmla="*/ 483 w 632"/>
                <a:gd name="T23" fmla="*/ 196 h 226"/>
                <a:gd name="T24" fmla="*/ 488 w 632"/>
                <a:gd name="T25" fmla="*/ 194 h 226"/>
                <a:gd name="T26" fmla="*/ 494 w 632"/>
                <a:gd name="T27" fmla="*/ 191 h 226"/>
                <a:gd name="T28" fmla="*/ 631 w 632"/>
                <a:gd name="T29" fmla="*/ 23 h 226"/>
                <a:gd name="T30" fmla="*/ 632 w 632"/>
                <a:gd name="T31" fmla="*/ 16 h 226"/>
                <a:gd name="T32" fmla="*/ 632 w 632"/>
                <a:gd name="T33" fmla="*/ 11 h 226"/>
                <a:gd name="T34" fmla="*/ 629 w 632"/>
                <a:gd name="T35" fmla="*/ 5 h 226"/>
                <a:gd name="T36" fmla="*/ 625 w 632"/>
                <a:gd name="T37" fmla="*/ 2 h 226"/>
                <a:gd name="T38" fmla="*/ 619 w 632"/>
                <a:gd name="T39" fmla="*/ 0 h 226"/>
                <a:gd name="T40" fmla="*/ 613 w 632"/>
                <a:gd name="T41" fmla="*/ 1 h 226"/>
                <a:gd name="T42" fmla="*/ 607 w 632"/>
                <a:gd name="T43" fmla="*/ 3 h 226"/>
                <a:gd name="T44" fmla="*/ 481 w 632"/>
                <a:gd name="T45" fmla="*/ 159 h 226"/>
                <a:gd name="T46" fmla="*/ 415 w 632"/>
                <a:gd name="T47" fmla="*/ 93 h 226"/>
                <a:gd name="T48" fmla="*/ 409 w 632"/>
                <a:gd name="T49" fmla="*/ 91 h 226"/>
                <a:gd name="T50" fmla="*/ 404 w 632"/>
                <a:gd name="T51" fmla="*/ 91 h 226"/>
                <a:gd name="T52" fmla="*/ 398 w 632"/>
                <a:gd name="T53" fmla="*/ 93 h 226"/>
                <a:gd name="T54" fmla="*/ 307 w 632"/>
                <a:gd name="T55" fmla="*/ 185 h 226"/>
                <a:gd name="T56" fmla="*/ 247 w 632"/>
                <a:gd name="T57" fmla="*/ 39 h 226"/>
                <a:gd name="T58" fmla="*/ 242 w 632"/>
                <a:gd name="T59" fmla="*/ 34 h 226"/>
                <a:gd name="T60" fmla="*/ 234 w 632"/>
                <a:gd name="T61" fmla="*/ 33 h 226"/>
                <a:gd name="T62" fmla="*/ 227 w 632"/>
                <a:gd name="T63" fmla="*/ 35 h 226"/>
                <a:gd name="T64" fmla="*/ 144 w 632"/>
                <a:gd name="T65" fmla="*/ 121 h 226"/>
                <a:gd name="T66" fmla="*/ 12 w 632"/>
                <a:gd name="T67" fmla="*/ 121 h 226"/>
                <a:gd name="T68" fmla="*/ 7 w 632"/>
                <a:gd name="T69" fmla="*/ 123 h 226"/>
                <a:gd name="T70" fmla="*/ 3 w 632"/>
                <a:gd name="T71" fmla="*/ 128 h 226"/>
                <a:gd name="T72" fmla="*/ 0 w 632"/>
                <a:gd name="T73" fmla="*/ 133 h 226"/>
                <a:gd name="T74" fmla="*/ 0 w 632"/>
                <a:gd name="T75" fmla="*/ 138 h 226"/>
                <a:gd name="T76" fmla="*/ 3 w 632"/>
                <a:gd name="T77" fmla="*/ 144 h 226"/>
                <a:gd name="T78" fmla="*/ 7 w 632"/>
                <a:gd name="T79" fmla="*/ 148 h 226"/>
                <a:gd name="T80" fmla="*/ 12 w 632"/>
                <a:gd name="T81" fmla="*/ 150 h 226"/>
                <a:gd name="T82" fmla="*/ 15 w 632"/>
                <a:gd name="T83" fmla="*/ 15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226">
                  <a:moveTo>
                    <a:pt x="15" y="151"/>
                  </a:moveTo>
                  <a:lnTo>
                    <a:pt x="151" y="151"/>
                  </a:lnTo>
                  <a:lnTo>
                    <a:pt x="154" y="150"/>
                  </a:lnTo>
                  <a:lnTo>
                    <a:pt x="157" y="149"/>
                  </a:lnTo>
                  <a:lnTo>
                    <a:pt x="159" y="148"/>
                  </a:lnTo>
                  <a:lnTo>
                    <a:pt x="161" y="146"/>
                  </a:lnTo>
                  <a:lnTo>
                    <a:pt x="230" y="75"/>
                  </a:lnTo>
                  <a:lnTo>
                    <a:pt x="288" y="217"/>
                  </a:lnTo>
                  <a:lnTo>
                    <a:pt x="289" y="220"/>
                  </a:lnTo>
                  <a:lnTo>
                    <a:pt x="292" y="223"/>
                  </a:lnTo>
                  <a:lnTo>
                    <a:pt x="294" y="224"/>
                  </a:lnTo>
                  <a:lnTo>
                    <a:pt x="299" y="226"/>
                  </a:lnTo>
                  <a:lnTo>
                    <a:pt x="300" y="226"/>
                  </a:lnTo>
                  <a:lnTo>
                    <a:pt x="302" y="226"/>
                  </a:lnTo>
                  <a:lnTo>
                    <a:pt x="304" y="226"/>
                  </a:lnTo>
                  <a:lnTo>
                    <a:pt x="307" y="225"/>
                  </a:lnTo>
                  <a:lnTo>
                    <a:pt x="309" y="223"/>
                  </a:lnTo>
                  <a:lnTo>
                    <a:pt x="313" y="222"/>
                  </a:lnTo>
                  <a:lnTo>
                    <a:pt x="407" y="127"/>
                  </a:lnTo>
                  <a:lnTo>
                    <a:pt x="471" y="191"/>
                  </a:lnTo>
                  <a:lnTo>
                    <a:pt x="473" y="193"/>
                  </a:lnTo>
                  <a:lnTo>
                    <a:pt x="477" y="195"/>
                  </a:lnTo>
                  <a:lnTo>
                    <a:pt x="480" y="196"/>
                  </a:lnTo>
                  <a:lnTo>
                    <a:pt x="483" y="196"/>
                  </a:lnTo>
                  <a:lnTo>
                    <a:pt x="486" y="195"/>
                  </a:lnTo>
                  <a:lnTo>
                    <a:pt x="488" y="194"/>
                  </a:lnTo>
                  <a:lnTo>
                    <a:pt x="492" y="193"/>
                  </a:lnTo>
                  <a:lnTo>
                    <a:pt x="494" y="191"/>
                  </a:lnTo>
                  <a:lnTo>
                    <a:pt x="629" y="25"/>
                  </a:lnTo>
                  <a:lnTo>
                    <a:pt x="631" y="23"/>
                  </a:lnTo>
                  <a:lnTo>
                    <a:pt x="632" y="19"/>
                  </a:lnTo>
                  <a:lnTo>
                    <a:pt x="632" y="16"/>
                  </a:lnTo>
                  <a:lnTo>
                    <a:pt x="632" y="14"/>
                  </a:lnTo>
                  <a:lnTo>
                    <a:pt x="632" y="11"/>
                  </a:lnTo>
                  <a:lnTo>
                    <a:pt x="631" y="9"/>
                  </a:lnTo>
                  <a:lnTo>
                    <a:pt x="629" y="5"/>
                  </a:lnTo>
                  <a:lnTo>
                    <a:pt x="627" y="3"/>
                  </a:lnTo>
                  <a:lnTo>
                    <a:pt x="625" y="2"/>
                  </a:lnTo>
                  <a:lnTo>
                    <a:pt x="621" y="1"/>
                  </a:lnTo>
                  <a:lnTo>
                    <a:pt x="619" y="0"/>
                  </a:lnTo>
                  <a:lnTo>
                    <a:pt x="616" y="0"/>
                  </a:lnTo>
                  <a:lnTo>
                    <a:pt x="613" y="1"/>
                  </a:lnTo>
                  <a:lnTo>
                    <a:pt x="611" y="2"/>
                  </a:lnTo>
                  <a:lnTo>
                    <a:pt x="607" y="3"/>
                  </a:lnTo>
                  <a:lnTo>
                    <a:pt x="605" y="5"/>
                  </a:lnTo>
                  <a:lnTo>
                    <a:pt x="481" y="159"/>
                  </a:lnTo>
                  <a:lnTo>
                    <a:pt x="418" y="95"/>
                  </a:lnTo>
                  <a:lnTo>
                    <a:pt x="415" y="93"/>
                  </a:lnTo>
                  <a:lnTo>
                    <a:pt x="412" y="91"/>
                  </a:lnTo>
                  <a:lnTo>
                    <a:pt x="409" y="91"/>
                  </a:lnTo>
                  <a:lnTo>
                    <a:pt x="407" y="90"/>
                  </a:lnTo>
                  <a:lnTo>
                    <a:pt x="404" y="91"/>
                  </a:lnTo>
                  <a:lnTo>
                    <a:pt x="400" y="91"/>
                  </a:lnTo>
                  <a:lnTo>
                    <a:pt x="398" y="93"/>
                  </a:lnTo>
                  <a:lnTo>
                    <a:pt x="396" y="95"/>
                  </a:lnTo>
                  <a:lnTo>
                    <a:pt x="307" y="185"/>
                  </a:lnTo>
                  <a:lnTo>
                    <a:pt x="249" y="42"/>
                  </a:lnTo>
                  <a:lnTo>
                    <a:pt x="247" y="39"/>
                  </a:lnTo>
                  <a:lnTo>
                    <a:pt x="244" y="36"/>
                  </a:lnTo>
                  <a:lnTo>
                    <a:pt x="242" y="34"/>
                  </a:lnTo>
                  <a:lnTo>
                    <a:pt x="237" y="33"/>
                  </a:lnTo>
                  <a:lnTo>
                    <a:pt x="234" y="33"/>
                  </a:lnTo>
                  <a:lnTo>
                    <a:pt x="230" y="33"/>
                  </a:lnTo>
                  <a:lnTo>
                    <a:pt x="227" y="35"/>
                  </a:lnTo>
                  <a:lnTo>
                    <a:pt x="224" y="38"/>
                  </a:lnTo>
                  <a:lnTo>
                    <a:pt x="144" y="121"/>
                  </a:lnTo>
                  <a:lnTo>
                    <a:pt x="15" y="121"/>
                  </a:lnTo>
                  <a:lnTo>
                    <a:pt x="12" y="121"/>
                  </a:lnTo>
                  <a:lnTo>
                    <a:pt x="9" y="122"/>
                  </a:lnTo>
                  <a:lnTo>
                    <a:pt x="7" y="123"/>
                  </a:lnTo>
                  <a:lnTo>
                    <a:pt x="5" y="126"/>
                  </a:lnTo>
                  <a:lnTo>
                    <a:pt x="3" y="128"/>
                  </a:lnTo>
                  <a:lnTo>
                    <a:pt x="2" y="130"/>
                  </a:lnTo>
                  <a:lnTo>
                    <a:pt x="0" y="133"/>
                  </a:lnTo>
                  <a:lnTo>
                    <a:pt x="0" y="136"/>
                  </a:lnTo>
                  <a:lnTo>
                    <a:pt x="0" y="138"/>
                  </a:lnTo>
                  <a:lnTo>
                    <a:pt x="2" y="142"/>
                  </a:lnTo>
                  <a:lnTo>
                    <a:pt x="3" y="144"/>
                  </a:lnTo>
                  <a:lnTo>
                    <a:pt x="5" y="146"/>
                  </a:lnTo>
                  <a:lnTo>
                    <a:pt x="7" y="148"/>
                  </a:lnTo>
                  <a:lnTo>
                    <a:pt x="9" y="150"/>
                  </a:lnTo>
                  <a:lnTo>
                    <a:pt x="12" y="150"/>
                  </a:lnTo>
                  <a:lnTo>
                    <a:pt x="15" y="151"/>
                  </a:lnTo>
                  <a:lnTo>
                    <a:pt x="15"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rot="5400000">
            <a:off x="-405667"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0092C447-C8E1-4B12-B012-E6D21CBB1FBE}"/>
              </a:ext>
              <a:ext uri="{C183D7F6-B498-43B3-948B-1728B52AA6E4}">
                <adec:decorative xmlns:adec="http://schemas.microsoft.com/office/drawing/2017/decorative" val="1"/>
              </a:ext>
            </a:extLst>
          </p:cNvPr>
          <p:cNvSpPr/>
          <p:nvPr/>
        </p:nvSpPr>
        <p:spPr>
          <a:xfrm rot="5400000">
            <a:off x="1761132" y="2673357"/>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apezoid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rot="5400000">
            <a:off x="3927930"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apezoid 44">
            <a:extLst>
              <a:ext uri="{FF2B5EF4-FFF2-40B4-BE49-F238E27FC236}">
                <a16:creationId xmlns:a16="http://schemas.microsoft.com/office/drawing/2014/main" id="{F79B51BB-1B30-4ED8-B26D-21EE8BC675B2}"/>
              </a:ext>
              <a:ext uri="{C183D7F6-B498-43B3-948B-1728B52AA6E4}">
                <adec:decorative xmlns:adec="http://schemas.microsoft.com/office/drawing/2017/decorative" val="1"/>
              </a:ext>
            </a:extLst>
          </p:cNvPr>
          <p:cNvSpPr/>
          <p:nvPr/>
        </p:nvSpPr>
        <p:spPr>
          <a:xfrm rot="5400000">
            <a:off x="6094728" y="2631261"/>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apezoid 45">
            <a:extLst>
              <a:ext uri="{FF2B5EF4-FFF2-40B4-BE49-F238E27FC236}">
                <a16:creationId xmlns:a16="http://schemas.microsoft.com/office/drawing/2014/main" id="{89DA262E-0502-4E65-8ABA-E063880EAC4C}"/>
              </a:ext>
              <a:ext uri="{C183D7F6-B498-43B3-948B-1728B52AA6E4}">
                <adec:decorative xmlns:adec="http://schemas.microsoft.com/office/drawing/2017/decorative" val="1"/>
              </a:ext>
            </a:extLst>
          </p:cNvPr>
          <p:cNvSpPr/>
          <p:nvPr/>
        </p:nvSpPr>
        <p:spPr>
          <a:xfrm rot="5400000">
            <a:off x="8263685"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F19BFA5-D0CA-4CF0-8499-504D956B6563}"/>
              </a:ext>
            </a:extLst>
          </p:cNvPr>
          <p:cNvSpPr/>
          <p:nvPr/>
        </p:nvSpPr>
        <p:spPr>
          <a:xfrm>
            <a:off x="1076604" y="2886560"/>
            <a:ext cx="1371600" cy="492443"/>
          </a:xfrm>
          <a:prstGeom prst="rect">
            <a:avLst/>
          </a:prstGeom>
        </p:spPr>
        <p:txBody>
          <a:bodyPr wrap="square" lIns="0" tIns="0" rIns="0" bIns="0">
            <a:spAutoFit/>
          </a:bodyPr>
          <a:lstStyle/>
          <a:p>
            <a:pPr algn="ctr"/>
            <a:r>
              <a:rPr lang="en-US" sz="1600" b="1" dirty="0">
                <a:solidFill>
                  <a:schemeClr val="bg1"/>
                </a:solidFill>
              </a:rPr>
              <a:t>MARKET ANALYSIS</a:t>
            </a:r>
          </a:p>
        </p:txBody>
      </p:sp>
      <p:sp>
        <p:nvSpPr>
          <p:cNvPr id="47" name="Rectangle 46">
            <a:extLst>
              <a:ext uri="{FF2B5EF4-FFF2-40B4-BE49-F238E27FC236}">
                <a16:creationId xmlns:a16="http://schemas.microsoft.com/office/drawing/2014/main" id="{1751D31D-3535-411D-8BAC-95CCC90AB185}"/>
              </a:ext>
            </a:extLst>
          </p:cNvPr>
          <p:cNvSpPr/>
          <p:nvPr/>
        </p:nvSpPr>
        <p:spPr>
          <a:xfrm>
            <a:off x="3243403" y="2886560"/>
            <a:ext cx="1371600" cy="492443"/>
          </a:xfrm>
          <a:prstGeom prst="rect">
            <a:avLst/>
          </a:prstGeom>
        </p:spPr>
        <p:txBody>
          <a:bodyPr wrap="square" lIns="0" tIns="0" rIns="0" bIns="0">
            <a:spAutoFit/>
          </a:bodyPr>
          <a:lstStyle/>
          <a:p>
            <a:pPr algn="ctr"/>
            <a:r>
              <a:rPr lang="en-US" sz="1600" b="1" dirty="0">
                <a:solidFill>
                  <a:schemeClr val="bg1"/>
                </a:solidFill>
              </a:rPr>
              <a:t>TECHNICAL ANALYSIS</a:t>
            </a:r>
          </a:p>
        </p:txBody>
      </p:sp>
      <p:sp>
        <p:nvSpPr>
          <p:cNvPr id="48" name="Rectangle 47">
            <a:extLst>
              <a:ext uri="{FF2B5EF4-FFF2-40B4-BE49-F238E27FC236}">
                <a16:creationId xmlns:a16="http://schemas.microsoft.com/office/drawing/2014/main" id="{FA4D735A-8F75-4E2A-8F1A-CC303B0718BA}"/>
              </a:ext>
            </a:extLst>
          </p:cNvPr>
          <p:cNvSpPr/>
          <p:nvPr/>
        </p:nvSpPr>
        <p:spPr>
          <a:xfrm>
            <a:off x="5410201" y="2886560"/>
            <a:ext cx="1371600" cy="492443"/>
          </a:xfrm>
          <a:prstGeom prst="rect">
            <a:avLst/>
          </a:prstGeom>
        </p:spPr>
        <p:txBody>
          <a:bodyPr wrap="square" lIns="0" tIns="0" rIns="0" bIns="0">
            <a:spAutoFit/>
          </a:bodyPr>
          <a:lstStyle/>
          <a:p>
            <a:pPr algn="ctr"/>
            <a:r>
              <a:rPr lang="en-US" sz="1600" b="1" dirty="0">
                <a:solidFill>
                  <a:schemeClr val="bg1"/>
                </a:solidFill>
              </a:rPr>
              <a:t>FINANCIAL ANALYSIS</a:t>
            </a:r>
          </a:p>
        </p:txBody>
      </p:sp>
      <p:sp>
        <p:nvSpPr>
          <p:cNvPr id="49" name="Rectangle 48">
            <a:extLst>
              <a:ext uri="{FF2B5EF4-FFF2-40B4-BE49-F238E27FC236}">
                <a16:creationId xmlns:a16="http://schemas.microsoft.com/office/drawing/2014/main" id="{54AB9282-0505-49EB-AABF-998083225E3A}"/>
              </a:ext>
            </a:extLst>
          </p:cNvPr>
          <p:cNvSpPr/>
          <p:nvPr/>
        </p:nvSpPr>
        <p:spPr>
          <a:xfrm>
            <a:off x="7577000" y="2886560"/>
            <a:ext cx="1371600" cy="492443"/>
          </a:xfrm>
          <a:prstGeom prst="rect">
            <a:avLst/>
          </a:prstGeom>
        </p:spPr>
        <p:txBody>
          <a:bodyPr wrap="square" lIns="0" tIns="0" rIns="0" bIns="0">
            <a:spAutoFit/>
          </a:bodyPr>
          <a:lstStyle/>
          <a:p>
            <a:pPr algn="ctr"/>
            <a:r>
              <a:rPr lang="en-US" sz="1600" b="1" dirty="0">
                <a:solidFill>
                  <a:schemeClr val="bg1"/>
                </a:solidFill>
              </a:rPr>
              <a:t>ECONOMIC ANALYSIS</a:t>
            </a:r>
          </a:p>
        </p:txBody>
      </p:sp>
      <p:sp>
        <p:nvSpPr>
          <p:cNvPr id="50" name="Rectangle 49">
            <a:extLst>
              <a:ext uri="{FF2B5EF4-FFF2-40B4-BE49-F238E27FC236}">
                <a16:creationId xmlns:a16="http://schemas.microsoft.com/office/drawing/2014/main" id="{D668C4B5-BCEC-465A-ADA5-6A054B15F7A3}"/>
              </a:ext>
            </a:extLst>
          </p:cNvPr>
          <p:cNvSpPr/>
          <p:nvPr/>
        </p:nvSpPr>
        <p:spPr>
          <a:xfrm>
            <a:off x="9745956" y="2886560"/>
            <a:ext cx="1371600" cy="492443"/>
          </a:xfrm>
          <a:prstGeom prst="rect">
            <a:avLst/>
          </a:prstGeom>
        </p:spPr>
        <p:txBody>
          <a:bodyPr wrap="square" lIns="0" tIns="0" rIns="0" bIns="0">
            <a:spAutoFit/>
          </a:bodyPr>
          <a:lstStyle/>
          <a:p>
            <a:pPr algn="ctr"/>
            <a:r>
              <a:rPr lang="en-US" sz="1600" b="1" dirty="0">
                <a:solidFill>
                  <a:schemeClr val="bg1"/>
                </a:solidFill>
              </a:rPr>
              <a:t>ECOLOGICAL ANALYSIS</a:t>
            </a:r>
          </a:p>
        </p:txBody>
      </p:sp>
      <p:sp>
        <p:nvSpPr>
          <p:cNvPr id="51" name="Rectangle 50">
            <a:extLst>
              <a:ext uri="{FF2B5EF4-FFF2-40B4-BE49-F238E27FC236}">
                <a16:creationId xmlns:a16="http://schemas.microsoft.com/office/drawing/2014/main" id="{8AA18108-5B8B-4147-84A7-D30A16BEC4EA}"/>
              </a:ext>
            </a:extLst>
          </p:cNvPr>
          <p:cNvSpPr/>
          <p:nvPr/>
        </p:nvSpPr>
        <p:spPr>
          <a:xfrm>
            <a:off x="886383"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2" name="Rectangle 51">
            <a:extLst>
              <a:ext uri="{FF2B5EF4-FFF2-40B4-BE49-F238E27FC236}">
                <a16:creationId xmlns:a16="http://schemas.microsoft.com/office/drawing/2014/main" id="{A8534162-B6E2-4579-9DAD-AD8DE07459BC}"/>
              </a:ext>
            </a:extLst>
          </p:cNvPr>
          <p:cNvSpPr/>
          <p:nvPr/>
        </p:nvSpPr>
        <p:spPr>
          <a:xfrm>
            <a:off x="3053182"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3" name="Rectangle 52">
            <a:extLst>
              <a:ext uri="{FF2B5EF4-FFF2-40B4-BE49-F238E27FC236}">
                <a16:creationId xmlns:a16="http://schemas.microsoft.com/office/drawing/2014/main" id="{E1535E1C-6EBC-45D8-BCE1-D5B947A61FB6}"/>
              </a:ext>
            </a:extLst>
          </p:cNvPr>
          <p:cNvSpPr/>
          <p:nvPr/>
        </p:nvSpPr>
        <p:spPr>
          <a:xfrm>
            <a:off x="52199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4" name="Rectangle 53">
            <a:extLst>
              <a:ext uri="{FF2B5EF4-FFF2-40B4-BE49-F238E27FC236}">
                <a16:creationId xmlns:a16="http://schemas.microsoft.com/office/drawing/2014/main" id="{28FF18A5-7B4E-4493-B38D-E732E033F82F}"/>
              </a:ext>
            </a:extLst>
          </p:cNvPr>
          <p:cNvSpPr/>
          <p:nvPr/>
        </p:nvSpPr>
        <p:spPr>
          <a:xfrm>
            <a:off x="73867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5BCD242F-9A97-473E-8E17-3F6C3C75CE68}"/>
              </a:ext>
            </a:extLst>
          </p:cNvPr>
          <p:cNvSpPr/>
          <p:nvPr/>
        </p:nvSpPr>
        <p:spPr>
          <a:xfrm>
            <a:off x="9555735"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572237" y="2313021"/>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4344" descr="Icon of wrench. ">
            <a:extLst>
              <a:ext uri="{FF2B5EF4-FFF2-40B4-BE49-F238E27FC236}">
                <a16:creationId xmlns:a16="http://schemas.microsoft.com/office/drawing/2014/main" id="{C131659B-1A41-4821-9349-1E69BBBB560E}"/>
              </a:ext>
            </a:extLst>
          </p:cNvPr>
          <p:cNvSpPr>
            <a:spLocks/>
          </p:cNvSpPr>
          <p:nvPr/>
        </p:nvSpPr>
        <p:spPr bwMode="auto">
          <a:xfrm>
            <a:off x="3742205" y="2300343"/>
            <a:ext cx="373996" cy="373996"/>
          </a:xfrm>
          <a:custGeom>
            <a:avLst/>
            <a:gdLst>
              <a:gd name="T0" fmla="*/ 853 w 886"/>
              <a:gd name="T1" fmla="*/ 137 h 886"/>
              <a:gd name="T2" fmla="*/ 842 w 886"/>
              <a:gd name="T3" fmla="*/ 134 h 886"/>
              <a:gd name="T4" fmla="*/ 833 w 886"/>
              <a:gd name="T5" fmla="*/ 138 h 886"/>
              <a:gd name="T6" fmla="*/ 646 w 886"/>
              <a:gd name="T7" fmla="*/ 172 h 886"/>
              <a:gd name="T8" fmla="*/ 754 w 886"/>
              <a:gd name="T9" fmla="*/ 46 h 886"/>
              <a:gd name="T10" fmla="*/ 754 w 886"/>
              <a:gd name="T11" fmla="*/ 37 h 886"/>
              <a:gd name="T12" fmla="*/ 747 w 886"/>
              <a:gd name="T13" fmla="*/ 29 h 886"/>
              <a:gd name="T14" fmla="*/ 704 w 886"/>
              <a:gd name="T15" fmla="*/ 12 h 886"/>
              <a:gd name="T16" fmla="*/ 659 w 886"/>
              <a:gd name="T17" fmla="*/ 2 h 886"/>
              <a:gd name="T18" fmla="*/ 615 w 886"/>
              <a:gd name="T19" fmla="*/ 0 h 886"/>
              <a:gd name="T20" fmla="*/ 577 w 886"/>
              <a:gd name="T21" fmla="*/ 6 h 886"/>
              <a:gd name="T22" fmla="*/ 539 w 886"/>
              <a:gd name="T23" fmla="*/ 15 h 886"/>
              <a:gd name="T24" fmla="*/ 505 w 886"/>
              <a:gd name="T25" fmla="*/ 31 h 886"/>
              <a:gd name="T26" fmla="*/ 473 w 886"/>
              <a:gd name="T27" fmla="*/ 52 h 886"/>
              <a:gd name="T28" fmla="*/ 443 w 886"/>
              <a:gd name="T29" fmla="*/ 76 h 886"/>
              <a:gd name="T30" fmla="*/ 405 w 886"/>
              <a:gd name="T31" fmla="*/ 124 h 886"/>
              <a:gd name="T32" fmla="*/ 380 w 886"/>
              <a:gd name="T33" fmla="*/ 178 h 886"/>
              <a:gd name="T34" fmla="*/ 368 w 886"/>
              <a:gd name="T35" fmla="*/ 235 h 886"/>
              <a:gd name="T36" fmla="*/ 368 w 886"/>
              <a:gd name="T37" fmla="*/ 293 h 886"/>
              <a:gd name="T38" fmla="*/ 382 w 886"/>
              <a:gd name="T39" fmla="*/ 351 h 886"/>
              <a:gd name="T40" fmla="*/ 21 w 886"/>
              <a:gd name="T41" fmla="*/ 738 h 886"/>
              <a:gd name="T42" fmla="*/ 7 w 886"/>
              <a:gd name="T43" fmla="*/ 762 h 886"/>
              <a:gd name="T44" fmla="*/ 1 w 886"/>
              <a:gd name="T45" fmla="*/ 787 h 886"/>
              <a:gd name="T46" fmla="*/ 2 w 886"/>
              <a:gd name="T47" fmla="*/ 813 h 886"/>
              <a:gd name="T48" fmla="*/ 11 w 886"/>
              <a:gd name="T49" fmla="*/ 838 h 886"/>
              <a:gd name="T50" fmla="*/ 27 w 886"/>
              <a:gd name="T51" fmla="*/ 860 h 886"/>
              <a:gd name="T52" fmla="*/ 48 w 886"/>
              <a:gd name="T53" fmla="*/ 875 h 886"/>
              <a:gd name="T54" fmla="*/ 73 w 886"/>
              <a:gd name="T55" fmla="*/ 884 h 886"/>
              <a:gd name="T56" fmla="*/ 99 w 886"/>
              <a:gd name="T57" fmla="*/ 885 h 886"/>
              <a:gd name="T58" fmla="*/ 125 w 886"/>
              <a:gd name="T59" fmla="*/ 879 h 886"/>
              <a:gd name="T60" fmla="*/ 148 w 886"/>
              <a:gd name="T61" fmla="*/ 866 h 886"/>
              <a:gd name="T62" fmla="*/ 530 w 886"/>
              <a:gd name="T63" fmla="*/ 502 h 886"/>
              <a:gd name="T64" fmla="*/ 570 w 886"/>
              <a:gd name="T65" fmla="*/ 515 h 886"/>
              <a:gd name="T66" fmla="*/ 612 w 886"/>
              <a:gd name="T67" fmla="*/ 520 h 886"/>
              <a:gd name="T68" fmla="*/ 626 w 886"/>
              <a:gd name="T69" fmla="*/ 520 h 886"/>
              <a:gd name="T70" fmla="*/ 664 w 886"/>
              <a:gd name="T71" fmla="*/ 518 h 886"/>
              <a:gd name="T72" fmla="*/ 702 w 886"/>
              <a:gd name="T73" fmla="*/ 509 h 886"/>
              <a:gd name="T74" fmla="*/ 737 w 886"/>
              <a:gd name="T75" fmla="*/ 496 h 886"/>
              <a:gd name="T76" fmla="*/ 769 w 886"/>
              <a:gd name="T77" fmla="*/ 477 h 886"/>
              <a:gd name="T78" fmla="*/ 800 w 886"/>
              <a:gd name="T79" fmla="*/ 454 h 886"/>
              <a:gd name="T80" fmla="*/ 837 w 886"/>
              <a:gd name="T81" fmla="*/ 413 h 886"/>
              <a:gd name="T82" fmla="*/ 867 w 886"/>
              <a:gd name="T83" fmla="*/ 360 h 886"/>
              <a:gd name="T84" fmla="*/ 883 w 886"/>
              <a:gd name="T85" fmla="*/ 301 h 886"/>
              <a:gd name="T86" fmla="*/ 885 w 886"/>
              <a:gd name="T87" fmla="*/ 241 h 886"/>
              <a:gd name="T88" fmla="*/ 873 w 886"/>
              <a:gd name="T89" fmla="*/ 18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6" h="886">
                <a:moveTo>
                  <a:pt x="857" y="143"/>
                </a:moveTo>
                <a:lnTo>
                  <a:pt x="855" y="139"/>
                </a:lnTo>
                <a:lnTo>
                  <a:pt x="853" y="137"/>
                </a:lnTo>
                <a:lnTo>
                  <a:pt x="849" y="135"/>
                </a:lnTo>
                <a:lnTo>
                  <a:pt x="846" y="133"/>
                </a:lnTo>
                <a:lnTo>
                  <a:pt x="842" y="134"/>
                </a:lnTo>
                <a:lnTo>
                  <a:pt x="839" y="135"/>
                </a:lnTo>
                <a:lnTo>
                  <a:pt x="836" y="136"/>
                </a:lnTo>
                <a:lnTo>
                  <a:pt x="833" y="138"/>
                </a:lnTo>
                <a:lnTo>
                  <a:pt x="712" y="259"/>
                </a:lnTo>
                <a:lnTo>
                  <a:pt x="646" y="259"/>
                </a:lnTo>
                <a:lnTo>
                  <a:pt x="646" y="172"/>
                </a:lnTo>
                <a:lnTo>
                  <a:pt x="751" y="53"/>
                </a:lnTo>
                <a:lnTo>
                  <a:pt x="753" y="49"/>
                </a:lnTo>
                <a:lnTo>
                  <a:pt x="754" y="46"/>
                </a:lnTo>
                <a:lnTo>
                  <a:pt x="755" y="43"/>
                </a:lnTo>
                <a:lnTo>
                  <a:pt x="755" y="39"/>
                </a:lnTo>
                <a:lnTo>
                  <a:pt x="754" y="37"/>
                </a:lnTo>
                <a:lnTo>
                  <a:pt x="752" y="33"/>
                </a:lnTo>
                <a:lnTo>
                  <a:pt x="750" y="31"/>
                </a:lnTo>
                <a:lnTo>
                  <a:pt x="747" y="29"/>
                </a:lnTo>
                <a:lnTo>
                  <a:pt x="733" y="23"/>
                </a:lnTo>
                <a:lnTo>
                  <a:pt x="719" y="16"/>
                </a:lnTo>
                <a:lnTo>
                  <a:pt x="704" y="12"/>
                </a:lnTo>
                <a:lnTo>
                  <a:pt x="689" y="8"/>
                </a:lnTo>
                <a:lnTo>
                  <a:pt x="674" y="5"/>
                </a:lnTo>
                <a:lnTo>
                  <a:pt x="659" y="2"/>
                </a:lnTo>
                <a:lnTo>
                  <a:pt x="643" y="1"/>
                </a:lnTo>
                <a:lnTo>
                  <a:pt x="628" y="0"/>
                </a:lnTo>
                <a:lnTo>
                  <a:pt x="615" y="0"/>
                </a:lnTo>
                <a:lnTo>
                  <a:pt x="602" y="1"/>
                </a:lnTo>
                <a:lnTo>
                  <a:pt x="589" y="3"/>
                </a:lnTo>
                <a:lnTo>
                  <a:pt x="577" y="6"/>
                </a:lnTo>
                <a:lnTo>
                  <a:pt x="564" y="8"/>
                </a:lnTo>
                <a:lnTo>
                  <a:pt x="552" y="11"/>
                </a:lnTo>
                <a:lnTo>
                  <a:pt x="539" y="15"/>
                </a:lnTo>
                <a:lnTo>
                  <a:pt x="527" y="19"/>
                </a:lnTo>
                <a:lnTo>
                  <a:pt x="516" y="25"/>
                </a:lnTo>
                <a:lnTo>
                  <a:pt x="505" y="31"/>
                </a:lnTo>
                <a:lnTo>
                  <a:pt x="493" y="37"/>
                </a:lnTo>
                <a:lnTo>
                  <a:pt x="482" y="44"/>
                </a:lnTo>
                <a:lnTo>
                  <a:pt x="473" y="52"/>
                </a:lnTo>
                <a:lnTo>
                  <a:pt x="462" y="59"/>
                </a:lnTo>
                <a:lnTo>
                  <a:pt x="452" y="68"/>
                </a:lnTo>
                <a:lnTo>
                  <a:pt x="443" y="76"/>
                </a:lnTo>
                <a:lnTo>
                  <a:pt x="429" y="91"/>
                </a:lnTo>
                <a:lnTo>
                  <a:pt x="416" y="107"/>
                </a:lnTo>
                <a:lnTo>
                  <a:pt x="405" y="124"/>
                </a:lnTo>
                <a:lnTo>
                  <a:pt x="396" y="141"/>
                </a:lnTo>
                <a:lnTo>
                  <a:pt x="387" y="160"/>
                </a:lnTo>
                <a:lnTo>
                  <a:pt x="380" y="178"/>
                </a:lnTo>
                <a:lnTo>
                  <a:pt x="374" y="196"/>
                </a:lnTo>
                <a:lnTo>
                  <a:pt x="370" y="215"/>
                </a:lnTo>
                <a:lnTo>
                  <a:pt x="368" y="235"/>
                </a:lnTo>
                <a:lnTo>
                  <a:pt x="366" y="254"/>
                </a:lnTo>
                <a:lnTo>
                  <a:pt x="367" y="274"/>
                </a:lnTo>
                <a:lnTo>
                  <a:pt x="368" y="293"/>
                </a:lnTo>
                <a:lnTo>
                  <a:pt x="371" y="313"/>
                </a:lnTo>
                <a:lnTo>
                  <a:pt x="376" y="332"/>
                </a:lnTo>
                <a:lnTo>
                  <a:pt x="382" y="351"/>
                </a:lnTo>
                <a:lnTo>
                  <a:pt x="390" y="369"/>
                </a:lnTo>
                <a:lnTo>
                  <a:pt x="27" y="732"/>
                </a:lnTo>
                <a:lnTo>
                  <a:pt x="21" y="738"/>
                </a:lnTo>
                <a:lnTo>
                  <a:pt x="16" y="746"/>
                </a:lnTo>
                <a:lnTo>
                  <a:pt x="11" y="753"/>
                </a:lnTo>
                <a:lnTo>
                  <a:pt x="7" y="762"/>
                </a:lnTo>
                <a:lnTo>
                  <a:pt x="4" y="769"/>
                </a:lnTo>
                <a:lnTo>
                  <a:pt x="2" y="778"/>
                </a:lnTo>
                <a:lnTo>
                  <a:pt x="1" y="787"/>
                </a:lnTo>
                <a:lnTo>
                  <a:pt x="0" y="796"/>
                </a:lnTo>
                <a:lnTo>
                  <a:pt x="1" y="805"/>
                </a:lnTo>
                <a:lnTo>
                  <a:pt x="2" y="813"/>
                </a:lnTo>
                <a:lnTo>
                  <a:pt x="4" y="822"/>
                </a:lnTo>
                <a:lnTo>
                  <a:pt x="7" y="830"/>
                </a:lnTo>
                <a:lnTo>
                  <a:pt x="11" y="838"/>
                </a:lnTo>
                <a:lnTo>
                  <a:pt x="15" y="845"/>
                </a:lnTo>
                <a:lnTo>
                  <a:pt x="20" y="853"/>
                </a:lnTo>
                <a:lnTo>
                  <a:pt x="27" y="860"/>
                </a:lnTo>
                <a:lnTo>
                  <a:pt x="33" y="866"/>
                </a:lnTo>
                <a:lnTo>
                  <a:pt x="41" y="871"/>
                </a:lnTo>
                <a:lnTo>
                  <a:pt x="48" y="875"/>
                </a:lnTo>
                <a:lnTo>
                  <a:pt x="55" y="879"/>
                </a:lnTo>
                <a:lnTo>
                  <a:pt x="64" y="882"/>
                </a:lnTo>
                <a:lnTo>
                  <a:pt x="73" y="884"/>
                </a:lnTo>
                <a:lnTo>
                  <a:pt x="81" y="885"/>
                </a:lnTo>
                <a:lnTo>
                  <a:pt x="91" y="886"/>
                </a:lnTo>
                <a:lnTo>
                  <a:pt x="99" y="885"/>
                </a:lnTo>
                <a:lnTo>
                  <a:pt x="108" y="884"/>
                </a:lnTo>
                <a:lnTo>
                  <a:pt x="116" y="882"/>
                </a:lnTo>
                <a:lnTo>
                  <a:pt x="125" y="879"/>
                </a:lnTo>
                <a:lnTo>
                  <a:pt x="133" y="875"/>
                </a:lnTo>
                <a:lnTo>
                  <a:pt x="140" y="871"/>
                </a:lnTo>
                <a:lnTo>
                  <a:pt x="148" y="866"/>
                </a:lnTo>
                <a:lnTo>
                  <a:pt x="154" y="860"/>
                </a:lnTo>
                <a:lnTo>
                  <a:pt x="517" y="497"/>
                </a:lnTo>
                <a:lnTo>
                  <a:pt x="530" y="502"/>
                </a:lnTo>
                <a:lnTo>
                  <a:pt x="543" y="507"/>
                </a:lnTo>
                <a:lnTo>
                  <a:pt x="556" y="512"/>
                </a:lnTo>
                <a:lnTo>
                  <a:pt x="570" y="515"/>
                </a:lnTo>
                <a:lnTo>
                  <a:pt x="584" y="517"/>
                </a:lnTo>
                <a:lnTo>
                  <a:pt x="598" y="519"/>
                </a:lnTo>
                <a:lnTo>
                  <a:pt x="612" y="520"/>
                </a:lnTo>
                <a:lnTo>
                  <a:pt x="626" y="520"/>
                </a:lnTo>
                <a:lnTo>
                  <a:pt x="626" y="520"/>
                </a:lnTo>
                <a:lnTo>
                  <a:pt x="626" y="520"/>
                </a:lnTo>
                <a:lnTo>
                  <a:pt x="639" y="520"/>
                </a:lnTo>
                <a:lnTo>
                  <a:pt x="651" y="519"/>
                </a:lnTo>
                <a:lnTo>
                  <a:pt x="664" y="518"/>
                </a:lnTo>
                <a:lnTo>
                  <a:pt x="677" y="516"/>
                </a:lnTo>
                <a:lnTo>
                  <a:pt x="689" y="513"/>
                </a:lnTo>
                <a:lnTo>
                  <a:pt x="702" y="509"/>
                </a:lnTo>
                <a:lnTo>
                  <a:pt x="714" y="505"/>
                </a:lnTo>
                <a:lnTo>
                  <a:pt x="725" y="501"/>
                </a:lnTo>
                <a:lnTo>
                  <a:pt x="737" y="496"/>
                </a:lnTo>
                <a:lnTo>
                  <a:pt x="748" y="490"/>
                </a:lnTo>
                <a:lnTo>
                  <a:pt x="758" y="484"/>
                </a:lnTo>
                <a:lnTo>
                  <a:pt x="769" y="477"/>
                </a:lnTo>
                <a:lnTo>
                  <a:pt x="780" y="470"/>
                </a:lnTo>
                <a:lnTo>
                  <a:pt x="791" y="462"/>
                </a:lnTo>
                <a:lnTo>
                  <a:pt x="800" y="454"/>
                </a:lnTo>
                <a:lnTo>
                  <a:pt x="810" y="444"/>
                </a:lnTo>
                <a:lnTo>
                  <a:pt x="824" y="429"/>
                </a:lnTo>
                <a:lnTo>
                  <a:pt x="837" y="413"/>
                </a:lnTo>
                <a:lnTo>
                  <a:pt x="848" y="396"/>
                </a:lnTo>
                <a:lnTo>
                  <a:pt x="858" y="378"/>
                </a:lnTo>
                <a:lnTo>
                  <a:pt x="867" y="360"/>
                </a:lnTo>
                <a:lnTo>
                  <a:pt x="873" y="340"/>
                </a:lnTo>
                <a:lnTo>
                  <a:pt x="878" y="321"/>
                </a:lnTo>
                <a:lnTo>
                  <a:pt x="883" y="301"/>
                </a:lnTo>
                <a:lnTo>
                  <a:pt x="885" y="282"/>
                </a:lnTo>
                <a:lnTo>
                  <a:pt x="886" y="261"/>
                </a:lnTo>
                <a:lnTo>
                  <a:pt x="885" y="241"/>
                </a:lnTo>
                <a:lnTo>
                  <a:pt x="883" y="221"/>
                </a:lnTo>
                <a:lnTo>
                  <a:pt x="878" y="200"/>
                </a:lnTo>
                <a:lnTo>
                  <a:pt x="873" y="181"/>
                </a:lnTo>
                <a:lnTo>
                  <a:pt x="865" y="162"/>
                </a:lnTo>
                <a:lnTo>
                  <a:pt x="857"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8" name="Group 57" descr="Icon of money. ">
            <a:extLst>
              <a:ext uri="{FF2B5EF4-FFF2-40B4-BE49-F238E27FC236}">
                <a16:creationId xmlns:a16="http://schemas.microsoft.com/office/drawing/2014/main" id="{8FB81822-E09C-4A9F-BCD2-4BB20E38DA03}"/>
              </a:ext>
            </a:extLst>
          </p:cNvPr>
          <p:cNvGrpSpPr/>
          <p:nvPr/>
        </p:nvGrpSpPr>
        <p:grpSpPr>
          <a:xfrm>
            <a:off x="5905833" y="2296118"/>
            <a:ext cx="380334" cy="382447"/>
            <a:chOff x="3746500" y="1344613"/>
            <a:chExt cx="285750" cy="287338"/>
          </a:xfrm>
          <a:solidFill>
            <a:schemeClr val="bg1"/>
          </a:solidFill>
        </p:grpSpPr>
        <p:sp>
          <p:nvSpPr>
            <p:cNvPr id="59" name="Freeform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descr="Icon of abacus. ">
            <a:extLst>
              <a:ext uri="{FF2B5EF4-FFF2-40B4-BE49-F238E27FC236}">
                <a16:creationId xmlns:a16="http://schemas.microsoft.com/office/drawing/2014/main" id="{201B668C-AA5F-454E-8E64-CEA32A839FB8}"/>
              </a:ext>
            </a:extLst>
          </p:cNvPr>
          <p:cNvGrpSpPr/>
          <p:nvPr/>
        </p:nvGrpSpPr>
        <p:grpSpPr>
          <a:xfrm>
            <a:off x="8071577" y="2296118"/>
            <a:ext cx="382447" cy="382447"/>
            <a:chOff x="877888" y="771525"/>
            <a:chExt cx="287338" cy="287338"/>
          </a:xfrm>
          <a:solidFill>
            <a:schemeClr val="bg1"/>
          </a:solidFill>
        </p:grpSpPr>
        <p:sp>
          <p:nvSpPr>
            <p:cNvPr id="68" name="Freeform 324">
              <a:extLst>
                <a:ext uri="{FF2B5EF4-FFF2-40B4-BE49-F238E27FC236}">
                  <a16:creationId xmlns:a16="http://schemas.microsoft.com/office/drawing/2014/main" id="{EEBBB4D9-8AD5-4868-B9F5-568F0C326607}"/>
                </a:ext>
              </a:extLst>
            </p:cNvPr>
            <p:cNvSpPr>
              <a:spLocks/>
            </p:cNvSpPr>
            <p:nvPr/>
          </p:nvSpPr>
          <p:spPr bwMode="auto">
            <a:xfrm>
              <a:off x="877888" y="771525"/>
              <a:ext cx="61913" cy="287338"/>
            </a:xfrm>
            <a:custGeom>
              <a:avLst/>
              <a:gdLst>
                <a:gd name="T0" fmla="*/ 0 w 196"/>
                <a:gd name="T1" fmla="*/ 888 h 903"/>
                <a:gd name="T2" fmla="*/ 1 w 196"/>
                <a:gd name="T3" fmla="*/ 895 h 903"/>
                <a:gd name="T4" fmla="*/ 4 w 196"/>
                <a:gd name="T5" fmla="*/ 899 h 903"/>
                <a:gd name="T6" fmla="*/ 10 w 196"/>
                <a:gd name="T7" fmla="*/ 902 h 903"/>
                <a:gd name="T8" fmla="*/ 15 w 196"/>
                <a:gd name="T9" fmla="*/ 903 h 903"/>
                <a:gd name="T10" fmla="*/ 196 w 196"/>
                <a:gd name="T11" fmla="*/ 798 h 903"/>
                <a:gd name="T12" fmla="*/ 160 w 196"/>
                <a:gd name="T13" fmla="*/ 797 h 903"/>
                <a:gd name="T14" fmla="*/ 149 w 196"/>
                <a:gd name="T15" fmla="*/ 793 h 903"/>
                <a:gd name="T16" fmla="*/ 141 w 196"/>
                <a:gd name="T17" fmla="*/ 785 h 903"/>
                <a:gd name="T18" fmla="*/ 136 w 196"/>
                <a:gd name="T19" fmla="*/ 774 h 903"/>
                <a:gd name="T20" fmla="*/ 136 w 196"/>
                <a:gd name="T21" fmla="*/ 738 h 903"/>
                <a:gd name="T22" fmla="*/ 138 w 196"/>
                <a:gd name="T23" fmla="*/ 726 h 903"/>
                <a:gd name="T24" fmla="*/ 145 w 196"/>
                <a:gd name="T25" fmla="*/ 717 h 903"/>
                <a:gd name="T26" fmla="*/ 155 w 196"/>
                <a:gd name="T27" fmla="*/ 710 h 903"/>
                <a:gd name="T28" fmla="*/ 166 w 196"/>
                <a:gd name="T29" fmla="*/ 708 h 903"/>
                <a:gd name="T30" fmla="*/ 196 w 196"/>
                <a:gd name="T31" fmla="*/ 346 h 903"/>
                <a:gd name="T32" fmla="*/ 160 w 196"/>
                <a:gd name="T33" fmla="*/ 345 h 903"/>
                <a:gd name="T34" fmla="*/ 149 w 196"/>
                <a:gd name="T35" fmla="*/ 341 h 903"/>
                <a:gd name="T36" fmla="*/ 141 w 196"/>
                <a:gd name="T37" fmla="*/ 333 h 903"/>
                <a:gd name="T38" fmla="*/ 136 w 196"/>
                <a:gd name="T39" fmla="*/ 322 h 903"/>
                <a:gd name="T40" fmla="*/ 136 w 196"/>
                <a:gd name="T41" fmla="*/ 286 h 903"/>
                <a:gd name="T42" fmla="*/ 138 w 196"/>
                <a:gd name="T43" fmla="*/ 275 h 903"/>
                <a:gd name="T44" fmla="*/ 145 w 196"/>
                <a:gd name="T45" fmla="*/ 265 h 903"/>
                <a:gd name="T46" fmla="*/ 155 w 196"/>
                <a:gd name="T47" fmla="*/ 259 h 903"/>
                <a:gd name="T48" fmla="*/ 166 w 196"/>
                <a:gd name="T49" fmla="*/ 256 h 903"/>
                <a:gd name="T50" fmla="*/ 196 w 196"/>
                <a:gd name="T51" fmla="*/ 196 h 903"/>
                <a:gd name="T52" fmla="*/ 160 w 196"/>
                <a:gd name="T53" fmla="*/ 195 h 903"/>
                <a:gd name="T54" fmla="*/ 149 w 196"/>
                <a:gd name="T55" fmla="*/ 191 h 903"/>
                <a:gd name="T56" fmla="*/ 141 w 196"/>
                <a:gd name="T57" fmla="*/ 182 h 903"/>
                <a:gd name="T58" fmla="*/ 136 w 196"/>
                <a:gd name="T59" fmla="*/ 172 h 903"/>
                <a:gd name="T60" fmla="*/ 136 w 196"/>
                <a:gd name="T61" fmla="*/ 135 h 903"/>
                <a:gd name="T62" fmla="*/ 138 w 196"/>
                <a:gd name="T63" fmla="*/ 123 h 903"/>
                <a:gd name="T64" fmla="*/ 145 w 196"/>
                <a:gd name="T65" fmla="*/ 115 h 903"/>
                <a:gd name="T66" fmla="*/ 155 w 196"/>
                <a:gd name="T67" fmla="*/ 108 h 903"/>
                <a:gd name="T68" fmla="*/ 166 w 196"/>
                <a:gd name="T69" fmla="*/ 105 h 903"/>
                <a:gd name="T70" fmla="*/ 196 w 196"/>
                <a:gd name="T71" fmla="*/ 0 h 903"/>
                <a:gd name="T72" fmla="*/ 12 w 196"/>
                <a:gd name="T73" fmla="*/ 0 h 903"/>
                <a:gd name="T74" fmla="*/ 7 w 196"/>
                <a:gd name="T75" fmla="*/ 2 h 903"/>
                <a:gd name="T76" fmla="*/ 3 w 196"/>
                <a:gd name="T77" fmla="*/ 6 h 903"/>
                <a:gd name="T78" fmla="*/ 1 w 196"/>
                <a:gd name="T79" fmla="*/ 12 h 903"/>
                <a:gd name="T80" fmla="*/ 0 w 196"/>
                <a:gd name="T81" fmla="*/ 1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903">
                  <a:moveTo>
                    <a:pt x="0" y="15"/>
                  </a:moveTo>
                  <a:lnTo>
                    <a:pt x="0" y="888"/>
                  </a:lnTo>
                  <a:lnTo>
                    <a:pt x="1" y="891"/>
                  </a:lnTo>
                  <a:lnTo>
                    <a:pt x="1" y="895"/>
                  </a:lnTo>
                  <a:lnTo>
                    <a:pt x="3" y="897"/>
                  </a:lnTo>
                  <a:lnTo>
                    <a:pt x="4" y="899"/>
                  </a:lnTo>
                  <a:lnTo>
                    <a:pt x="7" y="901"/>
                  </a:lnTo>
                  <a:lnTo>
                    <a:pt x="10" y="902"/>
                  </a:lnTo>
                  <a:lnTo>
                    <a:pt x="12" y="903"/>
                  </a:lnTo>
                  <a:lnTo>
                    <a:pt x="15" y="903"/>
                  </a:lnTo>
                  <a:lnTo>
                    <a:pt x="196" y="903"/>
                  </a:lnTo>
                  <a:lnTo>
                    <a:pt x="196" y="798"/>
                  </a:lnTo>
                  <a:lnTo>
                    <a:pt x="166" y="798"/>
                  </a:lnTo>
                  <a:lnTo>
                    <a:pt x="160" y="797"/>
                  </a:lnTo>
                  <a:lnTo>
                    <a:pt x="155" y="796"/>
                  </a:lnTo>
                  <a:lnTo>
                    <a:pt x="149" y="793"/>
                  </a:lnTo>
                  <a:lnTo>
                    <a:pt x="145" y="789"/>
                  </a:lnTo>
                  <a:lnTo>
                    <a:pt x="141" y="785"/>
                  </a:lnTo>
                  <a:lnTo>
                    <a:pt x="138" y="780"/>
                  </a:lnTo>
                  <a:lnTo>
                    <a:pt x="136" y="774"/>
                  </a:lnTo>
                  <a:lnTo>
                    <a:pt x="136" y="768"/>
                  </a:lnTo>
                  <a:lnTo>
                    <a:pt x="136" y="738"/>
                  </a:lnTo>
                  <a:lnTo>
                    <a:pt x="136" y="732"/>
                  </a:lnTo>
                  <a:lnTo>
                    <a:pt x="138" y="726"/>
                  </a:lnTo>
                  <a:lnTo>
                    <a:pt x="141" y="721"/>
                  </a:lnTo>
                  <a:lnTo>
                    <a:pt x="145" y="717"/>
                  </a:lnTo>
                  <a:lnTo>
                    <a:pt x="149" y="713"/>
                  </a:lnTo>
                  <a:lnTo>
                    <a:pt x="155" y="710"/>
                  </a:lnTo>
                  <a:lnTo>
                    <a:pt x="160" y="708"/>
                  </a:lnTo>
                  <a:lnTo>
                    <a:pt x="166" y="708"/>
                  </a:lnTo>
                  <a:lnTo>
                    <a:pt x="196" y="708"/>
                  </a:lnTo>
                  <a:lnTo>
                    <a:pt x="196" y="346"/>
                  </a:lnTo>
                  <a:lnTo>
                    <a:pt x="166" y="346"/>
                  </a:lnTo>
                  <a:lnTo>
                    <a:pt x="160" y="345"/>
                  </a:lnTo>
                  <a:lnTo>
                    <a:pt x="155" y="344"/>
                  </a:lnTo>
                  <a:lnTo>
                    <a:pt x="149" y="341"/>
                  </a:lnTo>
                  <a:lnTo>
                    <a:pt x="145" y="338"/>
                  </a:lnTo>
                  <a:lnTo>
                    <a:pt x="141" y="333"/>
                  </a:lnTo>
                  <a:lnTo>
                    <a:pt x="138" y="328"/>
                  </a:lnTo>
                  <a:lnTo>
                    <a:pt x="136" y="322"/>
                  </a:lnTo>
                  <a:lnTo>
                    <a:pt x="136" y="316"/>
                  </a:lnTo>
                  <a:lnTo>
                    <a:pt x="136" y="286"/>
                  </a:lnTo>
                  <a:lnTo>
                    <a:pt x="136" y="280"/>
                  </a:lnTo>
                  <a:lnTo>
                    <a:pt x="138" y="275"/>
                  </a:lnTo>
                  <a:lnTo>
                    <a:pt x="141" y="269"/>
                  </a:lnTo>
                  <a:lnTo>
                    <a:pt x="145" y="265"/>
                  </a:lnTo>
                  <a:lnTo>
                    <a:pt x="149" y="261"/>
                  </a:lnTo>
                  <a:lnTo>
                    <a:pt x="155" y="259"/>
                  </a:lnTo>
                  <a:lnTo>
                    <a:pt x="160" y="256"/>
                  </a:lnTo>
                  <a:lnTo>
                    <a:pt x="166" y="256"/>
                  </a:lnTo>
                  <a:lnTo>
                    <a:pt x="196" y="256"/>
                  </a:lnTo>
                  <a:lnTo>
                    <a:pt x="196" y="196"/>
                  </a:lnTo>
                  <a:lnTo>
                    <a:pt x="166" y="196"/>
                  </a:lnTo>
                  <a:lnTo>
                    <a:pt x="160" y="195"/>
                  </a:lnTo>
                  <a:lnTo>
                    <a:pt x="155" y="193"/>
                  </a:lnTo>
                  <a:lnTo>
                    <a:pt x="149" y="191"/>
                  </a:lnTo>
                  <a:lnTo>
                    <a:pt x="145" y="187"/>
                  </a:lnTo>
                  <a:lnTo>
                    <a:pt x="141" y="182"/>
                  </a:lnTo>
                  <a:lnTo>
                    <a:pt x="138" y="177"/>
                  </a:lnTo>
                  <a:lnTo>
                    <a:pt x="136" y="172"/>
                  </a:lnTo>
                  <a:lnTo>
                    <a:pt x="136" y="165"/>
                  </a:lnTo>
                  <a:lnTo>
                    <a:pt x="136" y="135"/>
                  </a:lnTo>
                  <a:lnTo>
                    <a:pt x="136" y="130"/>
                  </a:lnTo>
                  <a:lnTo>
                    <a:pt x="138" y="123"/>
                  </a:lnTo>
                  <a:lnTo>
                    <a:pt x="141" y="119"/>
                  </a:lnTo>
                  <a:lnTo>
                    <a:pt x="145" y="115"/>
                  </a:lnTo>
                  <a:lnTo>
                    <a:pt x="149" y="110"/>
                  </a:lnTo>
                  <a:lnTo>
                    <a:pt x="155" y="108"/>
                  </a:lnTo>
                  <a:lnTo>
                    <a:pt x="160" y="106"/>
                  </a:lnTo>
                  <a:lnTo>
                    <a:pt x="166" y="105"/>
                  </a:lnTo>
                  <a:lnTo>
                    <a:pt x="196" y="105"/>
                  </a:lnTo>
                  <a:lnTo>
                    <a:pt x="196" y="0"/>
                  </a:lnTo>
                  <a:lnTo>
                    <a:pt x="15" y="0"/>
                  </a:lnTo>
                  <a:lnTo>
                    <a:pt x="12" y="0"/>
                  </a:lnTo>
                  <a:lnTo>
                    <a:pt x="10" y="1"/>
                  </a:lnTo>
                  <a:lnTo>
                    <a:pt x="7" y="2"/>
                  </a:lnTo>
                  <a:lnTo>
                    <a:pt x="4" y="4"/>
                  </a:lnTo>
                  <a:lnTo>
                    <a:pt x="3" y="6"/>
                  </a:lnTo>
                  <a:lnTo>
                    <a:pt x="1" y="10"/>
                  </a:lnTo>
                  <a:lnTo>
                    <a:pt x="1" y="12"/>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25">
              <a:extLst>
                <a:ext uri="{FF2B5EF4-FFF2-40B4-BE49-F238E27FC236}">
                  <a16:creationId xmlns:a16="http://schemas.microsoft.com/office/drawing/2014/main" id="{4E9C428E-133B-4690-9ED6-8917E4F1E682}"/>
                </a:ext>
              </a:extLst>
            </p:cNvPr>
            <p:cNvSpPr>
              <a:spLocks/>
            </p:cNvSpPr>
            <p:nvPr/>
          </p:nvSpPr>
          <p:spPr bwMode="auto">
            <a:xfrm>
              <a:off x="1027113" y="771525"/>
              <a:ext cx="66675" cy="287338"/>
            </a:xfrm>
            <a:custGeom>
              <a:avLst/>
              <a:gdLst>
                <a:gd name="T0" fmla="*/ 30 w 211"/>
                <a:gd name="T1" fmla="*/ 105 h 903"/>
                <a:gd name="T2" fmla="*/ 41 w 211"/>
                <a:gd name="T3" fmla="*/ 107 h 903"/>
                <a:gd name="T4" fmla="*/ 51 w 211"/>
                <a:gd name="T5" fmla="*/ 115 h 903"/>
                <a:gd name="T6" fmla="*/ 58 w 211"/>
                <a:gd name="T7" fmla="*/ 123 h 903"/>
                <a:gd name="T8" fmla="*/ 60 w 211"/>
                <a:gd name="T9" fmla="*/ 135 h 903"/>
                <a:gd name="T10" fmla="*/ 60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557 h 903"/>
                <a:gd name="T22" fmla="*/ 41 w 211"/>
                <a:gd name="T23" fmla="*/ 560 h 903"/>
                <a:gd name="T24" fmla="*/ 51 w 211"/>
                <a:gd name="T25" fmla="*/ 566 h 903"/>
                <a:gd name="T26" fmla="*/ 58 w 211"/>
                <a:gd name="T27" fmla="*/ 576 h 903"/>
                <a:gd name="T28" fmla="*/ 60 w 211"/>
                <a:gd name="T29" fmla="*/ 587 h 903"/>
                <a:gd name="T30" fmla="*/ 60 w 211"/>
                <a:gd name="T31" fmla="*/ 623 h 903"/>
                <a:gd name="T32" fmla="*/ 55 w 211"/>
                <a:gd name="T33" fmla="*/ 634 h 903"/>
                <a:gd name="T34" fmla="*/ 47 w 211"/>
                <a:gd name="T35" fmla="*/ 643 h 903"/>
                <a:gd name="T36" fmla="*/ 36 w 211"/>
                <a:gd name="T37" fmla="*/ 647 h 903"/>
                <a:gd name="T38" fmla="*/ 0 w 211"/>
                <a:gd name="T39" fmla="*/ 648 h 903"/>
                <a:gd name="T40" fmla="*/ 30 w 211"/>
                <a:gd name="T41" fmla="*/ 708 h 903"/>
                <a:gd name="T42" fmla="*/ 41 w 211"/>
                <a:gd name="T43" fmla="*/ 710 h 903"/>
                <a:gd name="T44" fmla="*/ 51 w 211"/>
                <a:gd name="T45" fmla="*/ 717 h 903"/>
                <a:gd name="T46" fmla="*/ 58 w 211"/>
                <a:gd name="T47" fmla="*/ 726 h 903"/>
                <a:gd name="T48" fmla="*/ 60 w 211"/>
                <a:gd name="T49" fmla="*/ 738 h 903"/>
                <a:gd name="T50" fmla="*/ 60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497 h 903"/>
                <a:gd name="T64" fmla="*/ 169 w 211"/>
                <a:gd name="T65" fmla="*/ 495 h 903"/>
                <a:gd name="T66" fmla="*/ 159 w 211"/>
                <a:gd name="T67" fmla="*/ 488 h 903"/>
                <a:gd name="T68" fmla="*/ 153 w 211"/>
                <a:gd name="T69" fmla="*/ 478 h 903"/>
                <a:gd name="T70" fmla="*/ 151 w 211"/>
                <a:gd name="T71" fmla="*/ 467 h 903"/>
                <a:gd name="T72" fmla="*/ 151 w 211"/>
                <a:gd name="T73" fmla="*/ 430 h 903"/>
                <a:gd name="T74" fmla="*/ 155 w 211"/>
                <a:gd name="T75" fmla="*/ 419 h 903"/>
                <a:gd name="T76" fmla="*/ 164 w 211"/>
                <a:gd name="T77" fmla="*/ 412 h 903"/>
                <a:gd name="T78" fmla="*/ 174 w 211"/>
                <a:gd name="T79" fmla="*/ 408 h 903"/>
                <a:gd name="T80" fmla="*/ 211 w 211"/>
                <a:gd name="T81" fmla="*/ 407 h 903"/>
                <a:gd name="T82" fmla="*/ 181 w 211"/>
                <a:gd name="T83" fmla="*/ 346 h 903"/>
                <a:gd name="T84" fmla="*/ 169 w 211"/>
                <a:gd name="T85" fmla="*/ 344 h 903"/>
                <a:gd name="T86" fmla="*/ 159 w 211"/>
                <a:gd name="T87" fmla="*/ 338 h 903"/>
                <a:gd name="T88" fmla="*/ 153 w 211"/>
                <a:gd name="T89" fmla="*/ 328 h 903"/>
                <a:gd name="T90" fmla="*/ 151 w 211"/>
                <a:gd name="T91" fmla="*/ 316 h 903"/>
                <a:gd name="T92" fmla="*/ 151 w 211"/>
                <a:gd name="T93" fmla="*/ 280 h 903"/>
                <a:gd name="T94" fmla="*/ 155 w 211"/>
                <a:gd name="T95" fmla="*/ 269 h 903"/>
                <a:gd name="T96" fmla="*/ 164 w 211"/>
                <a:gd name="T97" fmla="*/ 261 h 903"/>
                <a:gd name="T98" fmla="*/ 174 w 211"/>
                <a:gd name="T99" fmla="*/ 256 h 903"/>
                <a:gd name="T100" fmla="*/ 211 w 211"/>
                <a:gd name="T101" fmla="*/ 256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1 w 211"/>
                <a:gd name="T113" fmla="*/ 130 h 903"/>
                <a:gd name="T114" fmla="*/ 155 w 211"/>
                <a:gd name="T115" fmla="*/ 119 h 903"/>
                <a:gd name="T116" fmla="*/ 164 w 211"/>
                <a:gd name="T117" fmla="*/ 110 h 903"/>
                <a:gd name="T118" fmla="*/ 174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1" y="107"/>
                  </a:lnTo>
                  <a:lnTo>
                    <a:pt x="47" y="110"/>
                  </a:lnTo>
                  <a:lnTo>
                    <a:pt x="51" y="115"/>
                  </a:lnTo>
                  <a:lnTo>
                    <a:pt x="55" y="119"/>
                  </a:lnTo>
                  <a:lnTo>
                    <a:pt x="58" y="123"/>
                  </a:lnTo>
                  <a:lnTo>
                    <a:pt x="60" y="130"/>
                  </a:lnTo>
                  <a:lnTo>
                    <a:pt x="60" y="135"/>
                  </a:lnTo>
                  <a:lnTo>
                    <a:pt x="60" y="165"/>
                  </a:lnTo>
                  <a:lnTo>
                    <a:pt x="60" y="172"/>
                  </a:lnTo>
                  <a:lnTo>
                    <a:pt x="58" y="177"/>
                  </a:lnTo>
                  <a:lnTo>
                    <a:pt x="55" y="182"/>
                  </a:lnTo>
                  <a:lnTo>
                    <a:pt x="51" y="187"/>
                  </a:lnTo>
                  <a:lnTo>
                    <a:pt x="47" y="191"/>
                  </a:lnTo>
                  <a:lnTo>
                    <a:pt x="41" y="193"/>
                  </a:lnTo>
                  <a:lnTo>
                    <a:pt x="36" y="195"/>
                  </a:lnTo>
                  <a:lnTo>
                    <a:pt x="30" y="196"/>
                  </a:lnTo>
                  <a:lnTo>
                    <a:pt x="0" y="196"/>
                  </a:lnTo>
                  <a:lnTo>
                    <a:pt x="0" y="557"/>
                  </a:lnTo>
                  <a:lnTo>
                    <a:pt x="30" y="557"/>
                  </a:lnTo>
                  <a:lnTo>
                    <a:pt x="36" y="558"/>
                  </a:lnTo>
                  <a:lnTo>
                    <a:pt x="41" y="560"/>
                  </a:lnTo>
                  <a:lnTo>
                    <a:pt x="47" y="562"/>
                  </a:lnTo>
                  <a:lnTo>
                    <a:pt x="51" y="566"/>
                  </a:lnTo>
                  <a:lnTo>
                    <a:pt x="55" y="571"/>
                  </a:lnTo>
                  <a:lnTo>
                    <a:pt x="58" y="576"/>
                  </a:lnTo>
                  <a:lnTo>
                    <a:pt x="60" y="581"/>
                  </a:lnTo>
                  <a:lnTo>
                    <a:pt x="60" y="587"/>
                  </a:lnTo>
                  <a:lnTo>
                    <a:pt x="60" y="618"/>
                  </a:lnTo>
                  <a:lnTo>
                    <a:pt x="60" y="623"/>
                  </a:lnTo>
                  <a:lnTo>
                    <a:pt x="58" y="629"/>
                  </a:lnTo>
                  <a:lnTo>
                    <a:pt x="55" y="634"/>
                  </a:lnTo>
                  <a:lnTo>
                    <a:pt x="51" y="638"/>
                  </a:lnTo>
                  <a:lnTo>
                    <a:pt x="47" y="643"/>
                  </a:lnTo>
                  <a:lnTo>
                    <a:pt x="41" y="645"/>
                  </a:lnTo>
                  <a:lnTo>
                    <a:pt x="36" y="647"/>
                  </a:lnTo>
                  <a:lnTo>
                    <a:pt x="30" y="648"/>
                  </a:lnTo>
                  <a:lnTo>
                    <a:pt x="0" y="648"/>
                  </a:lnTo>
                  <a:lnTo>
                    <a:pt x="0" y="708"/>
                  </a:lnTo>
                  <a:lnTo>
                    <a:pt x="30" y="708"/>
                  </a:lnTo>
                  <a:lnTo>
                    <a:pt x="36" y="708"/>
                  </a:lnTo>
                  <a:lnTo>
                    <a:pt x="41" y="710"/>
                  </a:lnTo>
                  <a:lnTo>
                    <a:pt x="47" y="712"/>
                  </a:lnTo>
                  <a:lnTo>
                    <a:pt x="51" y="717"/>
                  </a:lnTo>
                  <a:lnTo>
                    <a:pt x="55" y="721"/>
                  </a:lnTo>
                  <a:lnTo>
                    <a:pt x="58" y="726"/>
                  </a:lnTo>
                  <a:lnTo>
                    <a:pt x="60" y="732"/>
                  </a:lnTo>
                  <a:lnTo>
                    <a:pt x="60" y="738"/>
                  </a:lnTo>
                  <a:lnTo>
                    <a:pt x="60" y="768"/>
                  </a:lnTo>
                  <a:lnTo>
                    <a:pt x="60" y="773"/>
                  </a:lnTo>
                  <a:lnTo>
                    <a:pt x="58" y="780"/>
                  </a:lnTo>
                  <a:lnTo>
                    <a:pt x="55" y="785"/>
                  </a:lnTo>
                  <a:lnTo>
                    <a:pt x="51" y="789"/>
                  </a:lnTo>
                  <a:lnTo>
                    <a:pt x="47" y="793"/>
                  </a:lnTo>
                  <a:lnTo>
                    <a:pt x="41" y="796"/>
                  </a:lnTo>
                  <a:lnTo>
                    <a:pt x="36" y="797"/>
                  </a:lnTo>
                  <a:lnTo>
                    <a:pt x="30" y="798"/>
                  </a:lnTo>
                  <a:lnTo>
                    <a:pt x="0" y="798"/>
                  </a:lnTo>
                  <a:lnTo>
                    <a:pt x="0" y="903"/>
                  </a:lnTo>
                  <a:lnTo>
                    <a:pt x="211" y="903"/>
                  </a:lnTo>
                  <a:lnTo>
                    <a:pt x="211" y="497"/>
                  </a:lnTo>
                  <a:lnTo>
                    <a:pt x="181" y="497"/>
                  </a:lnTo>
                  <a:lnTo>
                    <a:pt x="174" y="497"/>
                  </a:lnTo>
                  <a:lnTo>
                    <a:pt x="169" y="495"/>
                  </a:lnTo>
                  <a:lnTo>
                    <a:pt x="164" y="491"/>
                  </a:lnTo>
                  <a:lnTo>
                    <a:pt x="159" y="488"/>
                  </a:lnTo>
                  <a:lnTo>
                    <a:pt x="155" y="484"/>
                  </a:lnTo>
                  <a:lnTo>
                    <a:pt x="153" y="478"/>
                  </a:lnTo>
                  <a:lnTo>
                    <a:pt x="151" y="473"/>
                  </a:lnTo>
                  <a:lnTo>
                    <a:pt x="151" y="467"/>
                  </a:lnTo>
                  <a:lnTo>
                    <a:pt x="151" y="437"/>
                  </a:lnTo>
                  <a:lnTo>
                    <a:pt x="151" y="430"/>
                  </a:lnTo>
                  <a:lnTo>
                    <a:pt x="153" y="425"/>
                  </a:lnTo>
                  <a:lnTo>
                    <a:pt x="155" y="419"/>
                  </a:lnTo>
                  <a:lnTo>
                    <a:pt x="159" y="415"/>
                  </a:lnTo>
                  <a:lnTo>
                    <a:pt x="164" y="412"/>
                  </a:lnTo>
                  <a:lnTo>
                    <a:pt x="169" y="409"/>
                  </a:lnTo>
                  <a:lnTo>
                    <a:pt x="174" y="408"/>
                  </a:lnTo>
                  <a:lnTo>
                    <a:pt x="181" y="407"/>
                  </a:lnTo>
                  <a:lnTo>
                    <a:pt x="211" y="407"/>
                  </a:lnTo>
                  <a:lnTo>
                    <a:pt x="211" y="346"/>
                  </a:lnTo>
                  <a:lnTo>
                    <a:pt x="181" y="346"/>
                  </a:lnTo>
                  <a:lnTo>
                    <a:pt x="174" y="345"/>
                  </a:lnTo>
                  <a:lnTo>
                    <a:pt x="169" y="344"/>
                  </a:lnTo>
                  <a:lnTo>
                    <a:pt x="164" y="341"/>
                  </a:lnTo>
                  <a:lnTo>
                    <a:pt x="159" y="338"/>
                  </a:lnTo>
                  <a:lnTo>
                    <a:pt x="155" y="333"/>
                  </a:lnTo>
                  <a:lnTo>
                    <a:pt x="153" y="328"/>
                  </a:lnTo>
                  <a:lnTo>
                    <a:pt x="151" y="322"/>
                  </a:lnTo>
                  <a:lnTo>
                    <a:pt x="151" y="316"/>
                  </a:lnTo>
                  <a:lnTo>
                    <a:pt x="151" y="286"/>
                  </a:lnTo>
                  <a:lnTo>
                    <a:pt x="151" y="280"/>
                  </a:lnTo>
                  <a:lnTo>
                    <a:pt x="153" y="275"/>
                  </a:lnTo>
                  <a:lnTo>
                    <a:pt x="155" y="269"/>
                  </a:lnTo>
                  <a:lnTo>
                    <a:pt x="159" y="265"/>
                  </a:lnTo>
                  <a:lnTo>
                    <a:pt x="164" y="261"/>
                  </a:lnTo>
                  <a:lnTo>
                    <a:pt x="169" y="259"/>
                  </a:lnTo>
                  <a:lnTo>
                    <a:pt x="174" y="256"/>
                  </a:lnTo>
                  <a:lnTo>
                    <a:pt x="181" y="256"/>
                  </a:lnTo>
                  <a:lnTo>
                    <a:pt x="211" y="256"/>
                  </a:lnTo>
                  <a:lnTo>
                    <a:pt x="211" y="196"/>
                  </a:lnTo>
                  <a:lnTo>
                    <a:pt x="181" y="196"/>
                  </a:lnTo>
                  <a:lnTo>
                    <a:pt x="174" y="195"/>
                  </a:lnTo>
                  <a:lnTo>
                    <a:pt x="169" y="193"/>
                  </a:lnTo>
                  <a:lnTo>
                    <a:pt x="164" y="191"/>
                  </a:lnTo>
                  <a:lnTo>
                    <a:pt x="159" y="187"/>
                  </a:lnTo>
                  <a:lnTo>
                    <a:pt x="155" y="182"/>
                  </a:lnTo>
                  <a:lnTo>
                    <a:pt x="153" y="177"/>
                  </a:lnTo>
                  <a:lnTo>
                    <a:pt x="151" y="172"/>
                  </a:lnTo>
                  <a:lnTo>
                    <a:pt x="151" y="165"/>
                  </a:lnTo>
                  <a:lnTo>
                    <a:pt x="151" y="135"/>
                  </a:lnTo>
                  <a:lnTo>
                    <a:pt x="151" y="130"/>
                  </a:lnTo>
                  <a:lnTo>
                    <a:pt x="153" y="123"/>
                  </a:lnTo>
                  <a:lnTo>
                    <a:pt x="155" y="119"/>
                  </a:lnTo>
                  <a:lnTo>
                    <a:pt x="159" y="115"/>
                  </a:lnTo>
                  <a:lnTo>
                    <a:pt x="164" y="110"/>
                  </a:lnTo>
                  <a:lnTo>
                    <a:pt x="169" y="108"/>
                  </a:lnTo>
                  <a:lnTo>
                    <a:pt x="174"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26">
              <a:extLst>
                <a:ext uri="{FF2B5EF4-FFF2-40B4-BE49-F238E27FC236}">
                  <a16:creationId xmlns:a16="http://schemas.microsoft.com/office/drawing/2014/main" id="{505F0C26-0335-4A1D-AA0D-8C830A4F0DE4}"/>
                </a:ext>
              </a:extLst>
            </p:cNvPr>
            <p:cNvSpPr>
              <a:spLocks/>
            </p:cNvSpPr>
            <p:nvPr/>
          </p:nvSpPr>
          <p:spPr bwMode="auto">
            <a:xfrm>
              <a:off x="949325" y="771525"/>
              <a:ext cx="68263" cy="287338"/>
            </a:xfrm>
            <a:custGeom>
              <a:avLst/>
              <a:gdLst>
                <a:gd name="T0" fmla="*/ 30 w 211"/>
                <a:gd name="T1" fmla="*/ 105 h 903"/>
                <a:gd name="T2" fmla="*/ 42 w 211"/>
                <a:gd name="T3" fmla="*/ 107 h 903"/>
                <a:gd name="T4" fmla="*/ 52 w 211"/>
                <a:gd name="T5" fmla="*/ 115 h 903"/>
                <a:gd name="T6" fmla="*/ 58 w 211"/>
                <a:gd name="T7" fmla="*/ 123 h 903"/>
                <a:gd name="T8" fmla="*/ 60 w 211"/>
                <a:gd name="T9" fmla="*/ 135 h 903"/>
                <a:gd name="T10" fmla="*/ 59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256 h 903"/>
                <a:gd name="T22" fmla="*/ 42 w 211"/>
                <a:gd name="T23" fmla="*/ 259 h 903"/>
                <a:gd name="T24" fmla="*/ 52 w 211"/>
                <a:gd name="T25" fmla="*/ 265 h 903"/>
                <a:gd name="T26" fmla="*/ 58 w 211"/>
                <a:gd name="T27" fmla="*/ 275 h 903"/>
                <a:gd name="T28" fmla="*/ 60 w 211"/>
                <a:gd name="T29" fmla="*/ 286 h 903"/>
                <a:gd name="T30" fmla="*/ 59 w 211"/>
                <a:gd name="T31" fmla="*/ 322 h 903"/>
                <a:gd name="T32" fmla="*/ 55 w 211"/>
                <a:gd name="T33" fmla="*/ 333 h 903"/>
                <a:gd name="T34" fmla="*/ 47 w 211"/>
                <a:gd name="T35" fmla="*/ 341 h 903"/>
                <a:gd name="T36" fmla="*/ 36 w 211"/>
                <a:gd name="T37" fmla="*/ 345 h 903"/>
                <a:gd name="T38" fmla="*/ 0 w 211"/>
                <a:gd name="T39" fmla="*/ 346 h 903"/>
                <a:gd name="T40" fmla="*/ 30 w 211"/>
                <a:gd name="T41" fmla="*/ 708 h 903"/>
                <a:gd name="T42" fmla="*/ 42 w 211"/>
                <a:gd name="T43" fmla="*/ 710 h 903"/>
                <a:gd name="T44" fmla="*/ 52 w 211"/>
                <a:gd name="T45" fmla="*/ 717 h 903"/>
                <a:gd name="T46" fmla="*/ 58 w 211"/>
                <a:gd name="T47" fmla="*/ 726 h 903"/>
                <a:gd name="T48" fmla="*/ 60 w 211"/>
                <a:gd name="T49" fmla="*/ 738 h 903"/>
                <a:gd name="T50" fmla="*/ 59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798 h 903"/>
                <a:gd name="T64" fmla="*/ 169 w 211"/>
                <a:gd name="T65" fmla="*/ 796 h 903"/>
                <a:gd name="T66" fmla="*/ 159 w 211"/>
                <a:gd name="T67" fmla="*/ 789 h 903"/>
                <a:gd name="T68" fmla="*/ 153 w 211"/>
                <a:gd name="T69" fmla="*/ 780 h 903"/>
                <a:gd name="T70" fmla="*/ 151 w 211"/>
                <a:gd name="T71" fmla="*/ 768 h 903"/>
                <a:gd name="T72" fmla="*/ 152 w 211"/>
                <a:gd name="T73" fmla="*/ 732 h 903"/>
                <a:gd name="T74" fmla="*/ 156 w 211"/>
                <a:gd name="T75" fmla="*/ 721 h 903"/>
                <a:gd name="T76" fmla="*/ 164 w 211"/>
                <a:gd name="T77" fmla="*/ 713 h 903"/>
                <a:gd name="T78" fmla="*/ 175 w 211"/>
                <a:gd name="T79" fmla="*/ 708 h 903"/>
                <a:gd name="T80" fmla="*/ 211 w 211"/>
                <a:gd name="T81" fmla="*/ 708 h 903"/>
                <a:gd name="T82" fmla="*/ 181 w 211"/>
                <a:gd name="T83" fmla="*/ 648 h 903"/>
                <a:gd name="T84" fmla="*/ 169 w 211"/>
                <a:gd name="T85" fmla="*/ 645 h 903"/>
                <a:gd name="T86" fmla="*/ 159 w 211"/>
                <a:gd name="T87" fmla="*/ 638 h 903"/>
                <a:gd name="T88" fmla="*/ 153 w 211"/>
                <a:gd name="T89" fmla="*/ 629 h 903"/>
                <a:gd name="T90" fmla="*/ 151 w 211"/>
                <a:gd name="T91" fmla="*/ 618 h 903"/>
                <a:gd name="T92" fmla="*/ 152 w 211"/>
                <a:gd name="T93" fmla="*/ 581 h 903"/>
                <a:gd name="T94" fmla="*/ 156 w 211"/>
                <a:gd name="T95" fmla="*/ 571 h 903"/>
                <a:gd name="T96" fmla="*/ 164 w 211"/>
                <a:gd name="T97" fmla="*/ 562 h 903"/>
                <a:gd name="T98" fmla="*/ 175 w 211"/>
                <a:gd name="T99" fmla="*/ 558 h 903"/>
                <a:gd name="T100" fmla="*/ 211 w 211"/>
                <a:gd name="T101" fmla="*/ 557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2 w 211"/>
                <a:gd name="T113" fmla="*/ 130 h 903"/>
                <a:gd name="T114" fmla="*/ 156 w 211"/>
                <a:gd name="T115" fmla="*/ 119 h 903"/>
                <a:gd name="T116" fmla="*/ 164 w 211"/>
                <a:gd name="T117" fmla="*/ 110 h 903"/>
                <a:gd name="T118" fmla="*/ 175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2" y="107"/>
                  </a:lnTo>
                  <a:lnTo>
                    <a:pt x="47" y="110"/>
                  </a:lnTo>
                  <a:lnTo>
                    <a:pt x="52" y="115"/>
                  </a:lnTo>
                  <a:lnTo>
                    <a:pt x="55" y="119"/>
                  </a:lnTo>
                  <a:lnTo>
                    <a:pt x="58" y="123"/>
                  </a:lnTo>
                  <a:lnTo>
                    <a:pt x="59" y="130"/>
                  </a:lnTo>
                  <a:lnTo>
                    <a:pt x="60" y="135"/>
                  </a:lnTo>
                  <a:lnTo>
                    <a:pt x="60" y="165"/>
                  </a:lnTo>
                  <a:lnTo>
                    <a:pt x="59" y="172"/>
                  </a:lnTo>
                  <a:lnTo>
                    <a:pt x="58" y="177"/>
                  </a:lnTo>
                  <a:lnTo>
                    <a:pt x="55" y="182"/>
                  </a:lnTo>
                  <a:lnTo>
                    <a:pt x="52" y="187"/>
                  </a:lnTo>
                  <a:lnTo>
                    <a:pt x="47" y="191"/>
                  </a:lnTo>
                  <a:lnTo>
                    <a:pt x="42" y="193"/>
                  </a:lnTo>
                  <a:lnTo>
                    <a:pt x="36" y="195"/>
                  </a:lnTo>
                  <a:lnTo>
                    <a:pt x="30" y="196"/>
                  </a:lnTo>
                  <a:lnTo>
                    <a:pt x="0" y="196"/>
                  </a:lnTo>
                  <a:lnTo>
                    <a:pt x="0" y="256"/>
                  </a:lnTo>
                  <a:lnTo>
                    <a:pt x="30" y="256"/>
                  </a:lnTo>
                  <a:lnTo>
                    <a:pt x="36" y="256"/>
                  </a:lnTo>
                  <a:lnTo>
                    <a:pt x="42" y="259"/>
                  </a:lnTo>
                  <a:lnTo>
                    <a:pt x="47" y="261"/>
                  </a:lnTo>
                  <a:lnTo>
                    <a:pt x="52" y="265"/>
                  </a:lnTo>
                  <a:lnTo>
                    <a:pt x="55" y="269"/>
                  </a:lnTo>
                  <a:lnTo>
                    <a:pt x="58" y="275"/>
                  </a:lnTo>
                  <a:lnTo>
                    <a:pt x="59" y="280"/>
                  </a:lnTo>
                  <a:lnTo>
                    <a:pt x="60" y="286"/>
                  </a:lnTo>
                  <a:lnTo>
                    <a:pt x="60" y="316"/>
                  </a:lnTo>
                  <a:lnTo>
                    <a:pt x="59" y="322"/>
                  </a:lnTo>
                  <a:lnTo>
                    <a:pt x="58" y="328"/>
                  </a:lnTo>
                  <a:lnTo>
                    <a:pt x="55" y="333"/>
                  </a:lnTo>
                  <a:lnTo>
                    <a:pt x="52" y="338"/>
                  </a:lnTo>
                  <a:lnTo>
                    <a:pt x="47" y="341"/>
                  </a:lnTo>
                  <a:lnTo>
                    <a:pt x="42" y="344"/>
                  </a:lnTo>
                  <a:lnTo>
                    <a:pt x="36" y="345"/>
                  </a:lnTo>
                  <a:lnTo>
                    <a:pt x="30" y="346"/>
                  </a:lnTo>
                  <a:lnTo>
                    <a:pt x="0" y="346"/>
                  </a:lnTo>
                  <a:lnTo>
                    <a:pt x="0" y="708"/>
                  </a:lnTo>
                  <a:lnTo>
                    <a:pt x="30" y="708"/>
                  </a:lnTo>
                  <a:lnTo>
                    <a:pt x="36" y="708"/>
                  </a:lnTo>
                  <a:lnTo>
                    <a:pt x="42" y="710"/>
                  </a:lnTo>
                  <a:lnTo>
                    <a:pt x="47" y="712"/>
                  </a:lnTo>
                  <a:lnTo>
                    <a:pt x="52" y="717"/>
                  </a:lnTo>
                  <a:lnTo>
                    <a:pt x="55" y="721"/>
                  </a:lnTo>
                  <a:lnTo>
                    <a:pt x="58" y="726"/>
                  </a:lnTo>
                  <a:lnTo>
                    <a:pt x="59" y="732"/>
                  </a:lnTo>
                  <a:lnTo>
                    <a:pt x="60" y="738"/>
                  </a:lnTo>
                  <a:lnTo>
                    <a:pt x="60" y="768"/>
                  </a:lnTo>
                  <a:lnTo>
                    <a:pt x="59" y="773"/>
                  </a:lnTo>
                  <a:lnTo>
                    <a:pt x="58" y="780"/>
                  </a:lnTo>
                  <a:lnTo>
                    <a:pt x="55" y="785"/>
                  </a:lnTo>
                  <a:lnTo>
                    <a:pt x="52" y="789"/>
                  </a:lnTo>
                  <a:lnTo>
                    <a:pt x="47" y="793"/>
                  </a:lnTo>
                  <a:lnTo>
                    <a:pt x="42" y="796"/>
                  </a:lnTo>
                  <a:lnTo>
                    <a:pt x="36" y="797"/>
                  </a:lnTo>
                  <a:lnTo>
                    <a:pt x="30" y="798"/>
                  </a:lnTo>
                  <a:lnTo>
                    <a:pt x="0" y="798"/>
                  </a:lnTo>
                  <a:lnTo>
                    <a:pt x="0" y="903"/>
                  </a:lnTo>
                  <a:lnTo>
                    <a:pt x="211" y="903"/>
                  </a:lnTo>
                  <a:lnTo>
                    <a:pt x="211" y="798"/>
                  </a:lnTo>
                  <a:lnTo>
                    <a:pt x="181" y="798"/>
                  </a:lnTo>
                  <a:lnTo>
                    <a:pt x="175" y="797"/>
                  </a:lnTo>
                  <a:lnTo>
                    <a:pt x="169" y="796"/>
                  </a:lnTo>
                  <a:lnTo>
                    <a:pt x="164" y="793"/>
                  </a:lnTo>
                  <a:lnTo>
                    <a:pt x="159" y="789"/>
                  </a:lnTo>
                  <a:lnTo>
                    <a:pt x="156" y="785"/>
                  </a:lnTo>
                  <a:lnTo>
                    <a:pt x="153" y="780"/>
                  </a:lnTo>
                  <a:lnTo>
                    <a:pt x="152" y="774"/>
                  </a:lnTo>
                  <a:lnTo>
                    <a:pt x="151" y="768"/>
                  </a:lnTo>
                  <a:lnTo>
                    <a:pt x="151" y="738"/>
                  </a:lnTo>
                  <a:lnTo>
                    <a:pt x="152" y="732"/>
                  </a:lnTo>
                  <a:lnTo>
                    <a:pt x="153" y="726"/>
                  </a:lnTo>
                  <a:lnTo>
                    <a:pt x="156" y="721"/>
                  </a:lnTo>
                  <a:lnTo>
                    <a:pt x="159" y="717"/>
                  </a:lnTo>
                  <a:lnTo>
                    <a:pt x="164" y="713"/>
                  </a:lnTo>
                  <a:lnTo>
                    <a:pt x="169" y="710"/>
                  </a:lnTo>
                  <a:lnTo>
                    <a:pt x="175" y="708"/>
                  </a:lnTo>
                  <a:lnTo>
                    <a:pt x="181" y="708"/>
                  </a:lnTo>
                  <a:lnTo>
                    <a:pt x="211" y="708"/>
                  </a:lnTo>
                  <a:lnTo>
                    <a:pt x="211" y="648"/>
                  </a:lnTo>
                  <a:lnTo>
                    <a:pt x="181" y="648"/>
                  </a:lnTo>
                  <a:lnTo>
                    <a:pt x="175" y="647"/>
                  </a:lnTo>
                  <a:lnTo>
                    <a:pt x="169" y="645"/>
                  </a:lnTo>
                  <a:lnTo>
                    <a:pt x="164" y="643"/>
                  </a:lnTo>
                  <a:lnTo>
                    <a:pt x="159" y="638"/>
                  </a:lnTo>
                  <a:lnTo>
                    <a:pt x="156" y="634"/>
                  </a:lnTo>
                  <a:lnTo>
                    <a:pt x="153" y="629"/>
                  </a:lnTo>
                  <a:lnTo>
                    <a:pt x="152" y="623"/>
                  </a:lnTo>
                  <a:lnTo>
                    <a:pt x="151" y="618"/>
                  </a:lnTo>
                  <a:lnTo>
                    <a:pt x="151" y="587"/>
                  </a:lnTo>
                  <a:lnTo>
                    <a:pt x="152" y="581"/>
                  </a:lnTo>
                  <a:lnTo>
                    <a:pt x="153" y="576"/>
                  </a:lnTo>
                  <a:lnTo>
                    <a:pt x="156" y="571"/>
                  </a:lnTo>
                  <a:lnTo>
                    <a:pt x="159" y="566"/>
                  </a:lnTo>
                  <a:lnTo>
                    <a:pt x="164" y="562"/>
                  </a:lnTo>
                  <a:lnTo>
                    <a:pt x="169" y="560"/>
                  </a:lnTo>
                  <a:lnTo>
                    <a:pt x="175" y="558"/>
                  </a:lnTo>
                  <a:lnTo>
                    <a:pt x="181" y="557"/>
                  </a:lnTo>
                  <a:lnTo>
                    <a:pt x="211" y="557"/>
                  </a:lnTo>
                  <a:lnTo>
                    <a:pt x="211" y="196"/>
                  </a:lnTo>
                  <a:lnTo>
                    <a:pt x="181" y="196"/>
                  </a:lnTo>
                  <a:lnTo>
                    <a:pt x="175" y="195"/>
                  </a:lnTo>
                  <a:lnTo>
                    <a:pt x="169" y="193"/>
                  </a:lnTo>
                  <a:lnTo>
                    <a:pt x="164" y="191"/>
                  </a:lnTo>
                  <a:lnTo>
                    <a:pt x="159" y="187"/>
                  </a:lnTo>
                  <a:lnTo>
                    <a:pt x="156" y="182"/>
                  </a:lnTo>
                  <a:lnTo>
                    <a:pt x="153" y="177"/>
                  </a:lnTo>
                  <a:lnTo>
                    <a:pt x="152" y="172"/>
                  </a:lnTo>
                  <a:lnTo>
                    <a:pt x="151" y="165"/>
                  </a:lnTo>
                  <a:lnTo>
                    <a:pt x="151" y="135"/>
                  </a:lnTo>
                  <a:lnTo>
                    <a:pt x="152" y="130"/>
                  </a:lnTo>
                  <a:lnTo>
                    <a:pt x="153" y="123"/>
                  </a:lnTo>
                  <a:lnTo>
                    <a:pt x="156" y="119"/>
                  </a:lnTo>
                  <a:lnTo>
                    <a:pt x="159" y="115"/>
                  </a:lnTo>
                  <a:lnTo>
                    <a:pt x="164" y="110"/>
                  </a:lnTo>
                  <a:lnTo>
                    <a:pt x="169" y="108"/>
                  </a:lnTo>
                  <a:lnTo>
                    <a:pt x="175"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27">
              <a:extLst>
                <a:ext uri="{FF2B5EF4-FFF2-40B4-BE49-F238E27FC236}">
                  <a16:creationId xmlns:a16="http://schemas.microsoft.com/office/drawing/2014/main" id="{EE66CB30-F704-45C9-BA83-17BA7DC13889}"/>
                </a:ext>
              </a:extLst>
            </p:cNvPr>
            <p:cNvSpPr>
              <a:spLocks/>
            </p:cNvSpPr>
            <p:nvPr/>
          </p:nvSpPr>
          <p:spPr bwMode="auto">
            <a:xfrm>
              <a:off x="1103313" y="771525"/>
              <a:ext cx="61913" cy="287338"/>
            </a:xfrm>
            <a:custGeom>
              <a:avLst/>
              <a:gdLst>
                <a:gd name="T0" fmla="*/ 0 w 195"/>
                <a:gd name="T1" fmla="*/ 0 h 903"/>
                <a:gd name="T2" fmla="*/ 30 w 195"/>
                <a:gd name="T3" fmla="*/ 105 h 903"/>
                <a:gd name="T4" fmla="*/ 42 w 195"/>
                <a:gd name="T5" fmla="*/ 107 h 903"/>
                <a:gd name="T6" fmla="*/ 51 w 195"/>
                <a:gd name="T7" fmla="*/ 115 h 903"/>
                <a:gd name="T8" fmla="*/ 58 w 195"/>
                <a:gd name="T9" fmla="*/ 123 h 903"/>
                <a:gd name="T10" fmla="*/ 60 w 195"/>
                <a:gd name="T11" fmla="*/ 135 h 903"/>
                <a:gd name="T12" fmla="*/ 59 w 195"/>
                <a:gd name="T13" fmla="*/ 172 h 903"/>
                <a:gd name="T14" fmla="*/ 55 w 195"/>
                <a:gd name="T15" fmla="*/ 182 h 903"/>
                <a:gd name="T16" fmla="*/ 47 w 195"/>
                <a:gd name="T17" fmla="*/ 191 h 903"/>
                <a:gd name="T18" fmla="*/ 36 w 195"/>
                <a:gd name="T19" fmla="*/ 195 h 903"/>
                <a:gd name="T20" fmla="*/ 0 w 195"/>
                <a:gd name="T21" fmla="*/ 196 h 903"/>
                <a:gd name="T22" fmla="*/ 30 w 195"/>
                <a:gd name="T23" fmla="*/ 256 h 903"/>
                <a:gd name="T24" fmla="*/ 42 w 195"/>
                <a:gd name="T25" fmla="*/ 259 h 903"/>
                <a:gd name="T26" fmla="*/ 51 w 195"/>
                <a:gd name="T27" fmla="*/ 265 h 903"/>
                <a:gd name="T28" fmla="*/ 58 w 195"/>
                <a:gd name="T29" fmla="*/ 275 h 903"/>
                <a:gd name="T30" fmla="*/ 60 w 195"/>
                <a:gd name="T31" fmla="*/ 286 h 903"/>
                <a:gd name="T32" fmla="*/ 59 w 195"/>
                <a:gd name="T33" fmla="*/ 322 h 903"/>
                <a:gd name="T34" fmla="*/ 55 w 195"/>
                <a:gd name="T35" fmla="*/ 333 h 903"/>
                <a:gd name="T36" fmla="*/ 47 w 195"/>
                <a:gd name="T37" fmla="*/ 341 h 903"/>
                <a:gd name="T38" fmla="*/ 36 w 195"/>
                <a:gd name="T39" fmla="*/ 345 h 903"/>
                <a:gd name="T40" fmla="*/ 0 w 195"/>
                <a:gd name="T41" fmla="*/ 346 h 903"/>
                <a:gd name="T42" fmla="*/ 30 w 195"/>
                <a:gd name="T43" fmla="*/ 407 h 903"/>
                <a:gd name="T44" fmla="*/ 42 w 195"/>
                <a:gd name="T45" fmla="*/ 409 h 903"/>
                <a:gd name="T46" fmla="*/ 51 w 195"/>
                <a:gd name="T47" fmla="*/ 415 h 903"/>
                <a:gd name="T48" fmla="*/ 58 w 195"/>
                <a:gd name="T49" fmla="*/ 425 h 903"/>
                <a:gd name="T50" fmla="*/ 60 w 195"/>
                <a:gd name="T51" fmla="*/ 437 h 903"/>
                <a:gd name="T52" fmla="*/ 59 w 195"/>
                <a:gd name="T53" fmla="*/ 473 h 903"/>
                <a:gd name="T54" fmla="*/ 55 w 195"/>
                <a:gd name="T55" fmla="*/ 484 h 903"/>
                <a:gd name="T56" fmla="*/ 47 w 195"/>
                <a:gd name="T57" fmla="*/ 491 h 903"/>
                <a:gd name="T58" fmla="*/ 36 w 195"/>
                <a:gd name="T59" fmla="*/ 497 h 903"/>
                <a:gd name="T60" fmla="*/ 0 w 195"/>
                <a:gd name="T61" fmla="*/ 497 h 903"/>
                <a:gd name="T62" fmla="*/ 180 w 195"/>
                <a:gd name="T63" fmla="*/ 903 h 903"/>
                <a:gd name="T64" fmla="*/ 187 w 195"/>
                <a:gd name="T65" fmla="*/ 902 h 903"/>
                <a:gd name="T66" fmla="*/ 191 w 195"/>
                <a:gd name="T67" fmla="*/ 899 h 903"/>
                <a:gd name="T68" fmla="*/ 194 w 195"/>
                <a:gd name="T69" fmla="*/ 895 h 903"/>
                <a:gd name="T70" fmla="*/ 195 w 195"/>
                <a:gd name="T71" fmla="*/ 888 h 903"/>
                <a:gd name="T72" fmla="*/ 195 w 195"/>
                <a:gd name="T73" fmla="*/ 12 h 903"/>
                <a:gd name="T74" fmla="*/ 193 w 195"/>
                <a:gd name="T75" fmla="*/ 6 h 903"/>
                <a:gd name="T76" fmla="*/ 189 w 195"/>
                <a:gd name="T77" fmla="*/ 2 h 903"/>
                <a:gd name="T78" fmla="*/ 183 w 195"/>
                <a:gd name="T79" fmla="*/ 0 h 903"/>
                <a:gd name="T80" fmla="*/ 180 w 195"/>
                <a:gd name="T81"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903">
                  <a:moveTo>
                    <a:pt x="180" y="0"/>
                  </a:moveTo>
                  <a:lnTo>
                    <a:pt x="0" y="0"/>
                  </a:lnTo>
                  <a:lnTo>
                    <a:pt x="0" y="105"/>
                  </a:lnTo>
                  <a:lnTo>
                    <a:pt x="30" y="105"/>
                  </a:lnTo>
                  <a:lnTo>
                    <a:pt x="36" y="106"/>
                  </a:lnTo>
                  <a:lnTo>
                    <a:pt x="42" y="107"/>
                  </a:lnTo>
                  <a:lnTo>
                    <a:pt x="47" y="110"/>
                  </a:lnTo>
                  <a:lnTo>
                    <a:pt x="51" y="115"/>
                  </a:lnTo>
                  <a:lnTo>
                    <a:pt x="55" y="119"/>
                  </a:lnTo>
                  <a:lnTo>
                    <a:pt x="58" y="123"/>
                  </a:lnTo>
                  <a:lnTo>
                    <a:pt x="59" y="130"/>
                  </a:lnTo>
                  <a:lnTo>
                    <a:pt x="60" y="135"/>
                  </a:lnTo>
                  <a:lnTo>
                    <a:pt x="60" y="165"/>
                  </a:lnTo>
                  <a:lnTo>
                    <a:pt x="59" y="172"/>
                  </a:lnTo>
                  <a:lnTo>
                    <a:pt x="58" y="177"/>
                  </a:lnTo>
                  <a:lnTo>
                    <a:pt x="55" y="182"/>
                  </a:lnTo>
                  <a:lnTo>
                    <a:pt x="51" y="187"/>
                  </a:lnTo>
                  <a:lnTo>
                    <a:pt x="47" y="191"/>
                  </a:lnTo>
                  <a:lnTo>
                    <a:pt x="42" y="193"/>
                  </a:lnTo>
                  <a:lnTo>
                    <a:pt x="36" y="195"/>
                  </a:lnTo>
                  <a:lnTo>
                    <a:pt x="30" y="196"/>
                  </a:lnTo>
                  <a:lnTo>
                    <a:pt x="0" y="196"/>
                  </a:lnTo>
                  <a:lnTo>
                    <a:pt x="0" y="256"/>
                  </a:lnTo>
                  <a:lnTo>
                    <a:pt x="30" y="256"/>
                  </a:lnTo>
                  <a:lnTo>
                    <a:pt x="36" y="256"/>
                  </a:lnTo>
                  <a:lnTo>
                    <a:pt x="42" y="259"/>
                  </a:lnTo>
                  <a:lnTo>
                    <a:pt x="47" y="261"/>
                  </a:lnTo>
                  <a:lnTo>
                    <a:pt x="51" y="265"/>
                  </a:lnTo>
                  <a:lnTo>
                    <a:pt x="55" y="269"/>
                  </a:lnTo>
                  <a:lnTo>
                    <a:pt x="58" y="275"/>
                  </a:lnTo>
                  <a:lnTo>
                    <a:pt x="59" y="280"/>
                  </a:lnTo>
                  <a:lnTo>
                    <a:pt x="60" y="286"/>
                  </a:lnTo>
                  <a:lnTo>
                    <a:pt x="60" y="316"/>
                  </a:lnTo>
                  <a:lnTo>
                    <a:pt x="59" y="322"/>
                  </a:lnTo>
                  <a:lnTo>
                    <a:pt x="58" y="328"/>
                  </a:lnTo>
                  <a:lnTo>
                    <a:pt x="55" y="333"/>
                  </a:lnTo>
                  <a:lnTo>
                    <a:pt x="51" y="338"/>
                  </a:lnTo>
                  <a:lnTo>
                    <a:pt x="47" y="341"/>
                  </a:lnTo>
                  <a:lnTo>
                    <a:pt x="42" y="344"/>
                  </a:lnTo>
                  <a:lnTo>
                    <a:pt x="36" y="345"/>
                  </a:lnTo>
                  <a:lnTo>
                    <a:pt x="30" y="346"/>
                  </a:lnTo>
                  <a:lnTo>
                    <a:pt x="0" y="346"/>
                  </a:lnTo>
                  <a:lnTo>
                    <a:pt x="0" y="407"/>
                  </a:lnTo>
                  <a:lnTo>
                    <a:pt x="30" y="407"/>
                  </a:lnTo>
                  <a:lnTo>
                    <a:pt x="36" y="408"/>
                  </a:lnTo>
                  <a:lnTo>
                    <a:pt x="42" y="409"/>
                  </a:lnTo>
                  <a:lnTo>
                    <a:pt x="47" y="412"/>
                  </a:lnTo>
                  <a:lnTo>
                    <a:pt x="51" y="415"/>
                  </a:lnTo>
                  <a:lnTo>
                    <a:pt x="55" y="419"/>
                  </a:lnTo>
                  <a:lnTo>
                    <a:pt x="58" y="425"/>
                  </a:lnTo>
                  <a:lnTo>
                    <a:pt x="59" y="430"/>
                  </a:lnTo>
                  <a:lnTo>
                    <a:pt x="60" y="437"/>
                  </a:lnTo>
                  <a:lnTo>
                    <a:pt x="60" y="467"/>
                  </a:lnTo>
                  <a:lnTo>
                    <a:pt x="59" y="473"/>
                  </a:lnTo>
                  <a:lnTo>
                    <a:pt x="58" y="478"/>
                  </a:lnTo>
                  <a:lnTo>
                    <a:pt x="55" y="484"/>
                  </a:lnTo>
                  <a:lnTo>
                    <a:pt x="51" y="488"/>
                  </a:lnTo>
                  <a:lnTo>
                    <a:pt x="47" y="491"/>
                  </a:lnTo>
                  <a:lnTo>
                    <a:pt x="42" y="495"/>
                  </a:lnTo>
                  <a:lnTo>
                    <a:pt x="36" y="497"/>
                  </a:lnTo>
                  <a:lnTo>
                    <a:pt x="30" y="497"/>
                  </a:lnTo>
                  <a:lnTo>
                    <a:pt x="0" y="497"/>
                  </a:lnTo>
                  <a:lnTo>
                    <a:pt x="0" y="903"/>
                  </a:lnTo>
                  <a:lnTo>
                    <a:pt x="180" y="903"/>
                  </a:lnTo>
                  <a:lnTo>
                    <a:pt x="183" y="903"/>
                  </a:lnTo>
                  <a:lnTo>
                    <a:pt x="187" y="902"/>
                  </a:lnTo>
                  <a:lnTo>
                    <a:pt x="189" y="901"/>
                  </a:lnTo>
                  <a:lnTo>
                    <a:pt x="191" y="899"/>
                  </a:lnTo>
                  <a:lnTo>
                    <a:pt x="193" y="897"/>
                  </a:lnTo>
                  <a:lnTo>
                    <a:pt x="194" y="895"/>
                  </a:lnTo>
                  <a:lnTo>
                    <a:pt x="195" y="891"/>
                  </a:lnTo>
                  <a:lnTo>
                    <a:pt x="195" y="888"/>
                  </a:lnTo>
                  <a:lnTo>
                    <a:pt x="195" y="15"/>
                  </a:lnTo>
                  <a:lnTo>
                    <a:pt x="195" y="12"/>
                  </a:lnTo>
                  <a:lnTo>
                    <a:pt x="194" y="10"/>
                  </a:lnTo>
                  <a:lnTo>
                    <a:pt x="193" y="6"/>
                  </a:lnTo>
                  <a:lnTo>
                    <a:pt x="191" y="4"/>
                  </a:lnTo>
                  <a:lnTo>
                    <a:pt x="189" y="2"/>
                  </a:lnTo>
                  <a:lnTo>
                    <a:pt x="187" y="1"/>
                  </a:lnTo>
                  <a:lnTo>
                    <a:pt x="183" y="0"/>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2"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10247928" y="2303513"/>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4129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315325" y="522898"/>
            <a:ext cx="387667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190500" y="305333"/>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RAMP User Data Format</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824684"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723232" y="1786303"/>
            <a:ext cx="1587500" cy="1587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1723232" y="4071326"/>
            <a:ext cx="1587500" cy="1587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4109244" y="2928814"/>
            <a:ext cx="1587500" cy="15875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6495256" y="2928814"/>
            <a:ext cx="1587500" cy="15875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55211EE-8286-42CD-A4AF-EDD1186B28A3}"/>
              </a:ext>
              <a:ext uri="{C183D7F6-B498-43B3-948B-1728B52AA6E4}">
                <adec:decorative xmlns:adec="http://schemas.microsoft.com/office/drawing/2017/decorative" val="1"/>
              </a:ext>
            </a:extLst>
          </p:cNvPr>
          <p:cNvSpPr/>
          <p:nvPr/>
        </p:nvSpPr>
        <p:spPr>
          <a:xfrm>
            <a:off x="8881268" y="2928814"/>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D3287700-63E7-4098-B825-B123C11134C1}"/>
              </a:ext>
              <a:ext uri="{C183D7F6-B498-43B3-948B-1728B52AA6E4}">
                <adec:decorative xmlns:adec="http://schemas.microsoft.com/office/drawing/2017/decorative" val="1"/>
              </a:ext>
            </a:extLst>
          </p:cNvPr>
          <p:cNvSpPr/>
          <p:nvPr/>
        </p:nvSpPr>
        <p:spPr>
          <a:xfrm>
            <a:off x="8881268" y="1107833"/>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val="1"/>
              </a:ext>
            </a:extLst>
          </p:cNvPr>
          <p:cNvSpPr/>
          <p:nvPr/>
        </p:nvSpPr>
        <p:spPr>
          <a:xfrm>
            <a:off x="8881268" y="4749795"/>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Connector: Elbow 9">
            <a:extLst>
              <a:ext uri="{FF2B5EF4-FFF2-40B4-BE49-F238E27FC236}">
                <a16:creationId xmlns:a16="http://schemas.microsoft.com/office/drawing/2014/main" id="{78C71AAC-D0D2-4BBF-B302-54163A284EC6}"/>
              </a:ext>
              <a:ext uri="{C183D7F6-B498-43B3-948B-1728B52AA6E4}">
                <adec:decorative xmlns:adec="http://schemas.microsoft.com/office/drawing/2017/decorative" val="1"/>
              </a:ext>
            </a:extLst>
          </p:cNvPr>
          <p:cNvCxnSpPr>
            <a:stCxn id="3" idx="6"/>
            <a:endCxn id="41" idx="6"/>
          </p:cNvCxnSpPr>
          <p:nvPr/>
        </p:nvCxnSpPr>
        <p:spPr>
          <a:xfrm>
            <a:off x="3310732" y="2580053"/>
            <a:ext cx="12700" cy="2285023"/>
          </a:xfrm>
          <a:prstGeom prst="bentConnector3">
            <a:avLst>
              <a:gd name="adj1" fmla="val 1800000"/>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1AB5AC-284A-472B-B8E5-2F198F4E96D7}"/>
              </a:ext>
              <a:ext uri="{C183D7F6-B498-43B3-948B-1728B52AA6E4}">
                <adec:decorative xmlns:adec="http://schemas.microsoft.com/office/drawing/2017/decorative" val="1"/>
              </a:ext>
            </a:extLst>
          </p:cNvPr>
          <p:cNvCxnSpPr>
            <a:cxnSpLocks/>
            <a:endCxn id="42" idx="2"/>
          </p:cNvCxnSpPr>
          <p:nvPr/>
        </p:nvCxnSpPr>
        <p:spPr>
          <a:xfrm>
            <a:off x="3540125" y="3722564"/>
            <a:ext cx="569119"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1394D4E-BC7A-418D-B233-6C374456AEAE}"/>
              </a:ext>
              <a:ext uri="{C183D7F6-B498-43B3-948B-1728B52AA6E4}">
                <adec:decorative xmlns:adec="http://schemas.microsoft.com/office/drawing/2017/decorative" val="1"/>
              </a:ext>
            </a:extLst>
          </p:cNvPr>
          <p:cNvCxnSpPr>
            <a:cxnSpLocks/>
            <a:stCxn id="42" idx="6"/>
            <a:endCxn id="73" idx="2"/>
          </p:cNvCxnSpPr>
          <p:nvPr/>
        </p:nvCxnSpPr>
        <p:spPr>
          <a:xfrm>
            <a:off x="5696744" y="3722564"/>
            <a:ext cx="79851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val="1"/>
              </a:ext>
            </a:extLst>
          </p:cNvPr>
          <p:cNvCxnSpPr>
            <a:cxnSpLocks/>
            <a:stCxn id="73" idx="6"/>
            <a:endCxn id="75" idx="2"/>
          </p:cNvCxnSpPr>
          <p:nvPr/>
        </p:nvCxnSpPr>
        <p:spPr>
          <a:xfrm>
            <a:off x="8082756" y="3722564"/>
            <a:ext cx="79851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741AA56-D9ED-492E-8385-5CB8274B1286}"/>
              </a:ext>
              <a:ext uri="{C183D7F6-B498-43B3-948B-1728B52AA6E4}">
                <adec:decorative xmlns:adec="http://schemas.microsoft.com/office/drawing/2017/decorative" val="1"/>
              </a:ext>
            </a:extLst>
          </p:cNvPr>
          <p:cNvCxnSpPr>
            <a:stCxn id="76" idx="2"/>
            <a:endCxn id="77" idx="2"/>
          </p:cNvCxnSpPr>
          <p:nvPr/>
        </p:nvCxnSpPr>
        <p:spPr>
          <a:xfrm rot="10800000" flipV="1">
            <a:off x="8881268" y="1901583"/>
            <a:ext cx="12700" cy="3641962"/>
          </a:xfrm>
          <a:prstGeom prst="bentConnector3">
            <a:avLst>
              <a:gd name="adj1" fmla="val 1800000"/>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BEBF752-C33D-4EC4-8210-F7B1D3A10097}"/>
              </a:ext>
            </a:extLst>
          </p:cNvPr>
          <p:cNvSpPr/>
          <p:nvPr/>
        </p:nvSpPr>
        <p:spPr>
          <a:xfrm>
            <a:off x="1831182" y="2333832"/>
            <a:ext cx="1371600" cy="492443"/>
          </a:xfrm>
          <a:prstGeom prst="rect">
            <a:avLst/>
          </a:prstGeom>
        </p:spPr>
        <p:txBody>
          <a:bodyPr wrap="square" lIns="0" tIns="0" rIns="0" bIns="0" anchor="ctr">
            <a:spAutoFit/>
          </a:bodyPr>
          <a:lstStyle/>
          <a:p>
            <a:pPr algn="ctr"/>
            <a:r>
              <a:rPr lang="en-US" sz="1600" dirty="0">
                <a:solidFill>
                  <a:schemeClr val="bg1"/>
                </a:solidFill>
              </a:rPr>
              <a:t>Management Objectives</a:t>
            </a:r>
          </a:p>
        </p:txBody>
      </p:sp>
      <p:sp>
        <p:nvSpPr>
          <p:cNvPr id="81" name="Rectangle 80">
            <a:extLst>
              <a:ext uri="{FF2B5EF4-FFF2-40B4-BE49-F238E27FC236}">
                <a16:creationId xmlns:a16="http://schemas.microsoft.com/office/drawing/2014/main" id="{D4EC02E4-F054-4111-9038-AE0BDA4C8060}"/>
              </a:ext>
            </a:extLst>
          </p:cNvPr>
          <p:cNvSpPr/>
          <p:nvPr/>
        </p:nvSpPr>
        <p:spPr>
          <a:xfrm>
            <a:off x="1831182" y="4618854"/>
            <a:ext cx="1371600" cy="492443"/>
          </a:xfrm>
          <a:prstGeom prst="rect">
            <a:avLst/>
          </a:prstGeom>
        </p:spPr>
        <p:txBody>
          <a:bodyPr wrap="square" lIns="0" tIns="0" rIns="0" bIns="0" anchor="ctr">
            <a:spAutoFit/>
          </a:bodyPr>
          <a:lstStyle/>
          <a:p>
            <a:pPr algn="ctr"/>
            <a:r>
              <a:rPr lang="en-US" sz="1600" dirty="0">
                <a:solidFill>
                  <a:schemeClr val="bg1"/>
                </a:solidFill>
              </a:rPr>
              <a:t>Customer Objectives</a:t>
            </a:r>
          </a:p>
        </p:txBody>
      </p:sp>
      <p:sp>
        <p:nvSpPr>
          <p:cNvPr id="82" name="Rectangle 81">
            <a:extLst>
              <a:ext uri="{FF2B5EF4-FFF2-40B4-BE49-F238E27FC236}">
                <a16:creationId xmlns:a16="http://schemas.microsoft.com/office/drawing/2014/main" id="{9771041D-83B6-4693-BC25-25AABB3CE3BF}"/>
              </a:ext>
            </a:extLst>
          </p:cNvPr>
          <p:cNvSpPr/>
          <p:nvPr/>
        </p:nvSpPr>
        <p:spPr>
          <a:xfrm>
            <a:off x="4217194" y="3476343"/>
            <a:ext cx="1371600" cy="492443"/>
          </a:xfrm>
          <a:prstGeom prst="rect">
            <a:avLst/>
          </a:prstGeom>
        </p:spPr>
        <p:txBody>
          <a:bodyPr wrap="square" lIns="0" tIns="0" rIns="0" bIns="0" anchor="ctr">
            <a:spAutoFit/>
          </a:bodyPr>
          <a:lstStyle/>
          <a:p>
            <a:pPr algn="ctr"/>
            <a:r>
              <a:rPr lang="en-US" sz="1600" dirty="0">
                <a:solidFill>
                  <a:schemeClr val="bg1"/>
                </a:solidFill>
              </a:rPr>
              <a:t>Project Objectives</a:t>
            </a:r>
          </a:p>
        </p:txBody>
      </p:sp>
      <p:sp>
        <p:nvSpPr>
          <p:cNvPr id="83" name="Rectangle 82">
            <a:extLst>
              <a:ext uri="{FF2B5EF4-FFF2-40B4-BE49-F238E27FC236}">
                <a16:creationId xmlns:a16="http://schemas.microsoft.com/office/drawing/2014/main" id="{9F6EE26A-3174-49AD-900E-08C045755F3C}"/>
              </a:ext>
            </a:extLst>
          </p:cNvPr>
          <p:cNvSpPr/>
          <p:nvPr/>
        </p:nvSpPr>
        <p:spPr>
          <a:xfrm>
            <a:off x="6607968" y="3476343"/>
            <a:ext cx="1371600" cy="492443"/>
          </a:xfrm>
          <a:prstGeom prst="rect">
            <a:avLst/>
          </a:prstGeom>
        </p:spPr>
        <p:txBody>
          <a:bodyPr wrap="square" lIns="0" tIns="0" rIns="0" bIns="0" anchor="ctr">
            <a:spAutoFit/>
          </a:bodyPr>
          <a:lstStyle/>
          <a:p>
            <a:pPr algn="ctr"/>
            <a:r>
              <a:rPr lang="en-US" sz="1600" dirty="0">
                <a:solidFill>
                  <a:schemeClr val="bg1"/>
                </a:solidFill>
              </a:rPr>
              <a:t>Implementation Plan</a:t>
            </a:r>
          </a:p>
        </p:txBody>
      </p:sp>
      <p:sp>
        <p:nvSpPr>
          <p:cNvPr id="84" name="Rectangle 83">
            <a:extLst>
              <a:ext uri="{FF2B5EF4-FFF2-40B4-BE49-F238E27FC236}">
                <a16:creationId xmlns:a16="http://schemas.microsoft.com/office/drawing/2014/main" id="{3B69453F-B845-4467-8C29-7A6677641EC0}"/>
              </a:ext>
            </a:extLst>
          </p:cNvPr>
          <p:cNvSpPr/>
          <p:nvPr/>
        </p:nvSpPr>
        <p:spPr>
          <a:xfrm>
            <a:off x="8989218" y="3599454"/>
            <a:ext cx="1371600" cy="246221"/>
          </a:xfrm>
          <a:prstGeom prst="rect">
            <a:avLst/>
          </a:prstGeom>
        </p:spPr>
        <p:txBody>
          <a:bodyPr wrap="square" lIns="0" tIns="0" rIns="0" bIns="0" anchor="ctr">
            <a:spAutoFit/>
          </a:bodyPr>
          <a:lstStyle/>
          <a:p>
            <a:pPr algn="ctr"/>
            <a:r>
              <a:rPr lang="en-US" sz="1600" dirty="0">
                <a:solidFill>
                  <a:schemeClr val="bg1"/>
                </a:solidFill>
              </a:rPr>
              <a:t>Schedules</a:t>
            </a:r>
          </a:p>
        </p:txBody>
      </p:sp>
      <p:sp>
        <p:nvSpPr>
          <p:cNvPr id="85" name="Rectangle 84">
            <a:extLst>
              <a:ext uri="{FF2B5EF4-FFF2-40B4-BE49-F238E27FC236}">
                <a16:creationId xmlns:a16="http://schemas.microsoft.com/office/drawing/2014/main" id="{C7CFAFBF-6B2A-49A8-ADCE-FD94A08C87B3}"/>
              </a:ext>
            </a:extLst>
          </p:cNvPr>
          <p:cNvSpPr/>
          <p:nvPr/>
        </p:nvSpPr>
        <p:spPr>
          <a:xfrm>
            <a:off x="8989218" y="1778472"/>
            <a:ext cx="1371600" cy="246221"/>
          </a:xfrm>
          <a:prstGeom prst="rect">
            <a:avLst/>
          </a:prstGeom>
        </p:spPr>
        <p:txBody>
          <a:bodyPr wrap="square" lIns="0" tIns="0" rIns="0" bIns="0" anchor="ctr">
            <a:spAutoFit/>
          </a:bodyPr>
          <a:lstStyle/>
          <a:p>
            <a:pPr algn="ctr"/>
            <a:r>
              <a:rPr lang="en-US" sz="1600" dirty="0">
                <a:solidFill>
                  <a:schemeClr val="bg1"/>
                </a:solidFill>
              </a:rPr>
              <a:t>Tasks</a:t>
            </a:r>
          </a:p>
        </p:txBody>
      </p:sp>
      <p:sp>
        <p:nvSpPr>
          <p:cNvPr id="86" name="Rectangle 85">
            <a:extLst>
              <a:ext uri="{FF2B5EF4-FFF2-40B4-BE49-F238E27FC236}">
                <a16:creationId xmlns:a16="http://schemas.microsoft.com/office/drawing/2014/main" id="{6B499F5E-706B-4272-818B-C87149038662}"/>
              </a:ext>
            </a:extLst>
          </p:cNvPr>
          <p:cNvSpPr/>
          <p:nvPr/>
        </p:nvSpPr>
        <p:spPr>
          <a:xfrm>
            <a:off x="8989218" y="5420435"/>
            <a:ext cx="1371600" cy="246221"/>
          </a:xfrm>
          <a:prstGeom prst="rect">
            <a:avLst/>
          </a:prstGeom>
        </p:spPr>
        <p:txBody>
          <a:bodyPr wrap="square" lIns="0" tIns="0" rIns="0" bIns="0" anchor="ctr">
            <a:spAutoFit/>
          </a:bodyPr>
          <a:lstStyle/>
          <a:p>
            <a:pPr algn="ctr"/>
            <a:r>
              <a:rPr lang="en-US" sz="1600" dirty="0">
                <a:solidFill>
                  <a:schemeClr val="bg1"/>
                </a:solidFill>
              </a:rPr>
              <a:t>Resources</a:t>
            </a:r>
          </a:p>
        </p:txBody>
      </p:sp>
      <p:sp>
        <p:nvSpPr>
          <p:cNvPr id="90" name="Rectangle 89">
            <a:extLst>
              <a:ext uri="{FF2B5EF4-FFF2-40B4-BE49-F238E27FC236}">
                <a16:creationId xmlns:a16="http://schemas.microsoft.com/office/drawing/2014/main" id="{79B46693-ED1F-429F-9B11-2794939E3B99}"/>
              </a:ext>
            </a:extLst>
          </p:cNvPr>
          <p:cNvSpPr/>
          <p:nvPr/>
        </p:nvSpPr>
        <p:spPr>
          <a:xfrm>
            <a:off x="6614715" y="4631549"/>
            <a:ext cx="1348582" cy="467051"/>
          </a:xfrm>
          <a:prstGeom prst="rect">
            <a:avLst/>
          </a:prstGeom>
        </p:spPr>
        <p:txBody>
          <a:bodyPr wrap="square" lIns="0" tIns="0" rIns="0" bIns="0" anchor="ctr">
            <a:spAutoFit/>
          </a:bodyPr>
          <a:lstStyle/>
          <a:p>
            <a:pPr algn="ctr">
              <a:lnSpc>
                <a:spcPts val="1900"/>
              </a:lnSpc>
            </a:pPr>
            <a:r>
              <a:rPr lang="en-US" sz="1400" dirty="0">
                <a:solidFill>
                  <a:schemeClr val="tx1">
                    <a:lumMod val="75000"/>
                    <a:lumOff val="25000"/>
                  </a:schemeClr>
                </a:solidFill>
                <a:cs typeface="Segoe UI" panose="020B0502040204020203" pitchFamily="34" charset="0"/>
              </a:rPr>
              <a:t>Lorem ipsum dolor sit amet.</a:t>
            </a:r>
          </a:p>
        </p:txBody>
      </p:sp>
      <p:sp>
        <p:nvSpPr>
          <p:cNvPr id="91" name="Rectangle 90">
            <a:extLst>
              <a:ext uri="{FF2B5EF4-FFF2-40B4-BE49-F238E27FC236}">
                <a16:creationId xmlns:a16="http://schemas.microsoft.com/office/drawing/2014/main" id="{0F8D1DEA-0363-4C10-925D-1D68E14CCEF4}"/>
              </a:ext>
            </a:extLst>
          </p:cNvPr>
          <p:cNvSpPr/>
          <p:nvPr/>
        </p:nvSpPr>
        <p:spPr>
          <a:xfrm>
            <a:off x="4228703" y="4631549"/>
            <a:ext cx="1348582" cy="467051"/>
          </a:xfrm>
          <a:prstGeom prst="rect">
            <a:avLst/>
          </a:prstGeom>
        </p:spPr>
        <p:txBody>
          <a:bodyPr wrap="square" lIns="0" tIns="0" rIns="0" bIns="0" anchor="ctr">
            <a:spAutoFit/>
          </a:bodyPr>
          <a:lstStyle/>
          <a:p>
            <a:pPr algn="ctr">
              <a:lnSpc>
                <a:spcPts val="1900"/>
              </a:lnSpc>
            </a:pPr>
            <a:r>
              <a:rPr lang="en-US" sz="1400" dirty="0">
                <a:solidFill>
                  <a:schemeClr val="tx1">
                    <a:lumMod val="75000"/>
                    <a:lumOff val="25000"/>
                  </a:schemeClr>
                </a:solidFill>
                <a:cs typeface="Segoe UI" panose="020B0502040204020203" pitchFamily="34" charset="0"/>
              </a:rPr>
              <a:t>Lorem ipsum dolor sit amet.</a:t>
            </a:r>
          </a:p>
        </p:txBody>
      </p:sp>
      <p:sp>
        <p:nvSpPr>
          <p:cNvPr id="87" name="Rectangle 86">
            <a:extLst>
              <a:ext uri="{FF2B5EF4-FFF2-40B4-BE49-F238E27FC236}">
                <a16:creationId xmlns:a16="http://schemas.microsoft.com/office/drawing/2014/main" id="{D927301F-4FAD-47A6-987B-1D9C411B7CC1}"/>
              </a:ext>
            </a:extLst>
          </p:cNvPr>
          <p:cNvSpPr/>
          <p:nvPr/>
        </p:nvSpPr>
        <p:spPr>
          <a:xfrm>
            <a:off x="10576718" y="1668058"/>
            <a:ext cx="1348582" cy="467051"/>
          </a:xfrm>
          <a:prstGeom prst="rect">
            <a:avLst/>
          </a:prstGeom>
        </p:spPr>
        <p:txBody>
          <a:bodyPr wrap="square" lIns="0" tIns="0" rIns="0" bIns="0" anchor="ctr">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a:t>
            </a:r>
          </a:p>
        </p:txBody>
      </p:sp>
      <p:sp>
        <p:nvSpPr>
          <p:cNvPr id="88" name="Rectangle 87">
            <a:extLst>
              <a:ext uri="{FF2B5EF4-FFF2-40B4-BE49-F238E27FC236}">
                <a16:creationId xmlns:a16="http://schemas.microsoft.com/office/drawing/2014/main" id="{481D58D3-87D7-4D40-B59F-7F751F117F96}"/>
              </a:ext>
            </a:extLst>
          </p:cNvPr>
          <p:cNvSpPr/>
          <p:nvPr/>
        </p:nvSpPr>
        <p:spPr>
          <a:xfrm>
            <a:off x="10576718" y="3489039"/>
            <a:ext cx="1348582" cy="467051"/>
          </a:xfrm>
          <a:prstGeom prst="rect">
            <a:avLst/>
          </a:prstGeom>
        </p:spPr>
        <p:txBody>
          <a:bodyPr wrap="square" lIns="0" tIns="0" rIns="0" bIns="0" anchor="ctr">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a:t>
            </a:r>
          </a:p>
        </p:txBody>
      </p:sp>
      <p:sp>
        <p:nvSpPr>
          <p:cNvPr id="89" name="Rectangle 88">
            <a:extLst>
              <a:ext uri="{FF2B5EF4-FFF2-40B4-BE49-F238E27FC236}">
                <a16:creationId xmlns:a16="http://schemas.microsoft.com/office/drawing/2014/main" id="{AAC2972F-490F-4F2F-8A08-930B8C850374}"/>
              </a:ext>
            </a:extLst>
          </p:cNvPr>
          <p:cNvSpPr/>
          <p:nvPr/>
        </p:nvSpPr>
        <p:spPr>
          <a:xfrm>
            <a:off x="10576718" y="5310019"/>
            <a:ext cx="1348582" cy="467051"/>
          </a:xfrm>
          <a:prstGeom prst="rect">
            <a:avLst/>
          </a:prstGeom>
        </p:spPr>
        <p:txBody>
          <a:bodyPr wrap="square" lIns="0" tIns="0" rIns="0" bIns="0" anchor="ctr">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a:t>
            </a:r>
          </a:p>
        </p:txBody>
      </p:sp>
      <p:sp>
        <p:nvSpPr>
          <p:cNvPr id="92" name="Rectangle 91">
            <a:extLst>
              <a:ext uri="{FF2B5EF4-FFF2-40B4-BE49-F238E27FC236}">
                <a16:creationId xmlns:a16="http://schemas.microsoft.com/office/drawing/2014/main" id="{A69BDC62-882D-49FD-B60A-05F493B04723}"/>
              </a:ext>
            </a:extLst>
          </p:cNvPr>
          <p:cNvSpPr/>
          <p:nvPr/>
        </p:nvSpPr>
        <p:spPr>
          <a:xfrm>
            <a:off x="266700" y="2346528"/>
            <a:ext cx="1348582" cy="467051"/>
          </a:xfrm>
          <a:prstGeom prst="rect">
            <a:avLst/>
          </a:prstGeom>
        </p:spPr>
        <p:txBody>
          <a:bodyPr wrap="square" lIns="0" tIns="0" rIns="0" bIns="0" anchor="ctr">
            <a:spAutoFit/>
          </a:bodyPr>
          <a:lstStyle/>
          <a:p>
            <a:pPr algn="r">
              <a:lnSpc>
                <a:spcPts val="1900"/>
              </a:lnSpc>
            </a:pPr>
            <a:r>
              <a:rPr lang="en-US" sz="1400" dirty="0">
                <a:solidFill>
                  <a:schemeClr val="tx1">
                    <a:lumMod val="75000"/>
                    <a:lumOff val="25000"/>
                  </a:schemeClr>
                </a:solidFill>
                <a:cs typeface="Segoe UI" panose="020B0502040204020203" pitchFamily="34" charset="0"/>
              </a:rPr>
              <a:t>Lorem ipsum dolor sit amet.</a:t>
            </a:r>
          </a:p>
        </p:txBody>
      </p:sp>
      <p:sp>
        <p:nvSpPr>
          <p:cNvPr id="93" name="Rectangle 92">
            <a:extLst>
              <a:ext uri="{FF2B5EF4-FFF2-40B4-BE49-F238E27FC236}">
                <a16:creationId xmlns:a16="http://schemas.microsoft.com/office/drawing/2014/main" id="{FC109BEC-95E0-4EA0-B65C-A8353481F394}"/>
              </a:ext>
            </a:extLst>
          </p:cNvPr>
          <p:cNvSpPr/>
          <p:nvPr/>
        </p:nvSpPr>
        <p:spPr>
          <a:xfrm>
            <a:off x="266700" y="4631551"/>
            <a:ext cx="1348582" cy="467051"/>
          </a:xfrm>
          <a:prstGeom prst="rect">
            <a:avLst/>
          </a:prstGeom>
        </p:spPr>
        <p:txBody>
          <a:bodyPr wrap="square" lIns="0" tIns="0" rIns="0" bIns="0" anchor="ctr">
            <a:spAutoFit/>
          </a:bodyPr>
          <a:lstStyle/>
          <a:p>
            <a:pPr algn="r">
              <a:lnSpc>
                <a:spcPts val="1900"/>
              </a:lnSpc>
            </a:pPr>
            <a:r>
              <a:rPr lang="en-US" sz="1400" dirty="0">
                <a:solidFill>
                  <a:schemeClr val="tx1">
                    <a:lumMod val="75000"/>
                    <a:lumOff val="25000"/>
                  </a:schemeClr>
                </a:solidFill>
                <a:cs typeface="Segoe UI" panose="020B0502040204020203" pitchFamily="34" charset="0"/>
              </a:rPr>
              <a:t>Lorem ipsum dolor sit amet.</a:t>
            </a:r>
          </a:p>
        </p:txBody>
      </p:sp>
    </p:spTree>
    <p:extLst>
      <p:ext uri="{BB962C8B-B14F-4D97-AF65-F5344CB8AC3E}">
        <p14:creationId xmlns:p14="http://schemas.microsoft.com/office/powerpoint/2010/main" val="84376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Project Analysis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rot="5400000">
            <a:off x="-405667"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0092C447-C8E1-4B12-B012-E6D21CBB1FBE}"/>
              </a:ext>
              <a:ext uri="{C183D7F6-B498-43B3-948B-1728B52AA6E4}">
                <adec:decorative xmlns:adec="http://schemas.microsoft.com/office/drawing/2017/decorative" val="1"/>
              </a:ext>
            </a:extLst>
          </p:cNvPr>
          <p:cNvSpPr/>
          <p:nvPr/>
        </p:nvSpPr>
        <p:spPr>
          <a:xfrm rot="5400000">
            <a:off x="1761132" y="2673357"/>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apezoid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rot="5400000">
            <a:off x="3927930"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apezoid 44">
            <a:extLst>
              <a:ext uri="{FF2B5EF4-FFF2-40B4-BE49-F238E27FC236}">
                <a16:creationId xmlns:a16="http://schemas.microsoft.com/office/drawing/2014/main" id="{F79B51BB-1B30-4ED8-B26D-21EE8BC675B2}"/>
              </a:ext>
              <a:ext uri="{C183D7F6-B498-43B3-948B-1728B52AA6E4}">
                <adec:decorative xmlns:adec="http://schemas.microsoft.com/office/drawing/2017/decorative" val="1"/>
              </a:ext>
            </a:extLst>
          </p:cNvPr>
          <p:cNvSpPr/>
          <p:nvPr/>
        </p:nvSpPr>
        <p:spPr>
          <a:xfrm rot="5400000">
            <a:off x="6094728" y="2631261"/>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apezoid 45">
            <a:extLst>
              <a:ext uri="{FF2B5EF4-FFF2-40B4-BE49-F238E27FC236}">
                <a16:creationId xmlns:a16="http://schemas.microsoft.com/office/drawing/2014/main" id="{89DA262E-0502-4E65-8ABA-E063880EAC4C}"/>
              </a:ext>
              <a:ext uri="{C183D7F6-B498-43B3-948B-1728B52AA6E4}">
                <adec:decorative xmlns:adec="http://schemas.microsoft.com/office/drawing/2017/decorative" val="1"/>
              </a:ext>
            </a:extLst>
          </p:cNvPr>
          <p:cNvSpPr/>
          <p:nvPr/>
        </p:nvSpPr>
        <p:spPr>
          <a:xfrm rot="5400000">
            <a:off x="8263685"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F19BFA5-D0CA-4CF0-8499-504D956B6563}"/>
              </a:ext>
            </a:extLst>
          </p:cNvPr>
          <p:cNvSpPr/>
          <p:nvPr/>
        </p:nvSpPr>
        <p:spPr>
          <a:xfrm>
            <a:off x="1076604" y="2886560"/>
            <a:ext cx="1371600" cy="492443"/>
          </a:xfrm>
          <a:prstGeom prst="rect">
            <a:avLst/>
          </a:prstGeom>
        </p:spPr>
        <p:txBody>
          <a:bodyPr wrap="square" lIns="0" tIns="0" rIns="0" bIns="0">
            <a:spAutoFit/>
          </a:bodyPr>
          <a:lstStyle/>
          <a:p>
            <a:pPr algn="ctr"/>
            <a:r>
              <a:rPr lang="en-US" sz="1600" b="1" dirty="0">
                <a:solidFill>
                  <a:schemeClr val="bg1"/>
                </a:solidFill>
              </a:rPr>
              <a:t>MARKET ANALYSIS</a:t>
            </a:r>
          </a:p>
        </p:txBody>
      </p:sp>
      <p:sp>
        <p:nvSpPr>
          <p:cNvPr id="47" name="Rectangle 46">
            <a:extLst>
              <a:ext uri="{FF2B5EF4-FFF2-40B4-BE49-F238E27FC236}">
                <a16:creationId xmlns:a16="http://schemas.microsoft.com/office/drawing/2014/main" id="{1751D31D-3535-411D-8BAC-95CCC90AB185}"/>
              </a:ext>
            </a:extLst>
          </p:cNvPr>
          <p:cNvSpPr/>
          <p:nvPr/>
        </p:nvSpPr>
        <p:spPr>
          <a:xfrm>
            <a:off x="3243403" y="2886560"/>
            <a:ext cx="1371600" cy="492443"/>
          </a:xfrm>
          <a:prstGeom prst="rect">
            <a:avLst/>
          </a:prstGeom>
        </p:spPr>
        <p:txBody>
          <a:bodyPr wrap="square" lIns="0" tIns="0" rIns="0" bIns="0">
            <a:spAutoFit/>
          </a:bodyPr>
          <a:lstStyle/>
          <a:p>
            <a:pPr algn="ctr"/>
            <a:r>
              <a:rPr lang="en-US" sz="1600" b="1" dirty="0">
                <a:solidFill>
                  <a:schemeClr val="bg1"/>
                </a:solidFill>
              </a:rPr>
              <a:t>TECHNICAL ANALYSIS</a:t>
            </a:r>
          </a:p>
        </p:txBody>
      </p:sp>
      <p:sp>
        <p:nvSpPr>
          <p:cNvPr id="48" name="Rectangle 47">
            <a:extLst>
              <a:ext uri="{FF2B5EF4-FFF2-40B4-BE49-F238E27FC236}">
                <a16:creationId xmlns:a16="http://schemas.microsoft.com/office/drawing/2014/main" id="{FA4D735A-8F75-4E2A-8F1A-CC303B0718BA}"/>
              </a:ext>
            </a:extLst>
          </p:cNvPr>
          <p:cNvSpPr/>
          <p:nvPr/>
        </p:nvSpPr>
        <p:spPr>
          <a:xfrm>
            <a:off x="5410201" y="2886560"/>
            <a:ext cx="1371600" cy="492443"/>
          </a:xfrm>
          <a:prstGeom prst="rect">
            <a:avLst/>
          </a:prstGeom>
        </p:spPr>
        <p:txBody>
          <a:bodyPr wrap="square" lIns="0" tIns="0" rIns="0" bIns="0">
            <a:spAutoFit/>
          </a:bodyPr>
          <a:lstStyle/>
          <a:p>
            <a:pPr algn="ctr"/>
            <a:r>
              <a:rPr lang="en-US" sz="1600" b="1" dirty="0">
                <a:solidFill>
                  <a:schemeClr val="bg1"/>
                </a:solidFill>
              </a:rPr>
              <a:t>FINANCIAL ANALYSIS</a:t>
            </a:r>
          </a:p>
        </p:txBody>
      </p:sp>
      <p:sp>
        <p:nvSpPr>
          <p:cNvPr id="49" name="Rectangle 48">
            <a:extLst>
              <a:ext uri="{FF2B5EF4-FFF2-40B4-BE49-F238E27FC236}">
                <a16:creationId xmlns:a16="http://schemas.microsoft.com/office/drawing/2014/main" id="{54AB9282-0505-49EB-AABF-998083225E3A}"/>
              </a:ext>
            </a:extLst>
          </p:cNvPr>
          <p:cNvSpPr/>
          <p:nvPr/>
        </p:nvSpPr>
        <p:spPr>
          <a:xfrm>
            <a:off x="7577000" y="2886560"/>
            <a:ext cx="1371600" cy="492443"/>
          </a:xfrm>
          <a:prstGeom prst="rect">
            <a:avLst/>
          </a:prstGeom>
        </p:spPr>
        <p:txBody>
          <a:bodyPr wrap="square" lIns="0" tIns="0" rIns="0" bIns="0">
            <a:spAutoFit/>
          </a:bodyPr>
          <a:lstStyle/>
          <a:p>
            <a:pPr algn="ctr"/>
            <a:r>
              <a:rPr lang="en-US" sz="1600" b="1" dirty="0">
                <a:solidFill>
                  <a:schemeClr val="bg1"/>
                </a:solidFill>
              </a:rPr>
              <a:t>ECONOMIC ANALYSIS</a:t>
            </a:r>
          </a:p>
        </p:txBody>
      </p:sp>
      <p:sp>
        <p:nvSpPr>
          <p:cNvPr id="50" name="Rectangle 49">
            <a:extLst>
              <a:ext uri="{FF2B5EF4-FFF2-40B4-BE49-F238E27FC236}">
                <a16:creationId xmlns:a16="http://schemas.microsoft.com/office/drawing/2014/main" id="{D668C4B5-BCEC-465A-ADA5-6A054B15F7A3}"/>
              </a:ext>
            </a:extLst>
          </p:cNvPr>
          <p:cNvSpPr/>
          <p:nvPr/>
        </p:nvSpPr>
        <p:spPr>
          <a:xfrm>
            <a:off x="9745956" y="2886560"/>
            <a:ext cx="1371600" cy="492443"/>
          </a:xfrm>
          <a:prstGeom prst="rect">
            <a:avLst/>
          </a:prstGeom>
        </p:spPr>
        <p:txBody>
          <a:bodyPr wrap="square" lIns="0" tIns="0" rIns="0" bIns="0">
            <a:spAutoFit/>
          </a:bodyPr>
          <a:lstStyle/>
          <a:p>
            <a:pPr algn="ctr"/>
            <a:r>
              <a:rPr lang="en-US" sz="1600" b="1" dirty="0">
                <a:solidFill>
                  <a:schemeClr val="bg1"/>
                </a:solidFill>
              </a:rPr>
              <a:t>ECOLOGICAL ANALYSIS</a:t>
            </a:r>
          </a:p>
        </p:txBody>
      </p:sp>
      <p:sp>
        <p:nvSpPr>
          <p:cNvPr id="51" name="Rectangle 50">
            <a:extLst>
              <a:ext uri="{FF2B5EF4-FFF2-40B4-BE49-F238E27FC236}">
                <a16:creationId xmlns:a16="http://schemas.microsoft.com/office/drawing/2014/main" id="{8AA18108-5B8B-4147-84A7-D30A16BEC4EA}"/>
              </a:ext>
            </a:extLst>
          </p:cNvPr>
          <p:cNvSpPr/>
          <p:nvPr/>
        </p:nvSpPr>
        <p:spPr>
          <a:xfrm>
            <a:off x="886383"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2" name="Rectangle 51">
            <a:extLst>
              <a:ext uri="{FF2B5EF4-FFF2-40B4-BE49-F238E27FC236}">
                <a16:creationId xmlns:a16="http://schemas.microsoft.com/office/drawing/2014/main" id="{A8534162-B6E2-4579-9DAD-AD8DE07459BC}"/>
              </a:ext>
            </a:extLst>
          </p:cNvPr>
          <p:cNvSpPr/>
          <p:nvPr/>
        </p:nvSpPr>
        <p:spPr>
          <a:xfrm>
            <a:off x="3053182"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3" name="Rectangle 52">
            <a:extLst>
              <a:ext uri="{FF2B5EF4-FFF2-40B4-BE49-F238E27FC236}">
                <a16:creationId xmlns:a16="http://schemas.microsoft.com/office/drawing/2014/main" id="{E1535E1C-6EBC-45D8-BCE1-D5B947A61FB6}"/>
              </a:ext>
            </a:extLst>
          </p:cNvPr>
          <p:cNvSpPr/>
          <p:nvPr/>
        </p:nvSpPr>
        <p:spPr>
          <a:xfrm>
            <a:off x="52199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4" name="Rectangle 53">
            <a:extLst>
              <a:ext uri="{FF2B5EF4-FFF2-40B4-BE49-F238E27FC236}">
                <a16:creationId xmlns:a16="http://schemas.microsoft.com/office/drawing/2014/main" id="{28FF18A5-7B4E-4493-B38D-E732E033F82F}"/>
              </a:ext>
            </a:extLst>
          </p:cNvPr>
          <p:cNvSpPr/>
          <p:nvPr/>
        </p:nvSpPr>
        <p:spPr>
          <a:xfrm>
            <a:off x="7386779"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5BCD242F-9A97-473E-8E17-3F6C3C75CE68}"/>
              </a:ext>
            </a:extLst>
          </p:cNvPr>
          <p:cNvSpPr/>
          <p:nvPr/>
        </p:nvSpPr>
        <p:spPr>
          <a:xfrm>
            <a:off x="9555735" y="3653603"/>
            <a:ext cx="1752042" cy="1441677"/>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Lorem ipsum dolor sit amet, consectetur adipiscing elit, sed do eiusmod tempor incididunt ut labore et dolore magna aliqua. </a:t>
            </a:r>
          </a:p>
        </p:txBody>
      </p:sp>
      <p:sp>
        <p:nvSpPr>
          <p:cNvPr id="56" name="Freeform 4197" descr="Icon of shopping cart.">
            <a:extLst>
              <a:ext uri="{FF2B5EF4-FFF2-40B4-BE49-F238E27FC236}">
                <a16:creationId xmlns:a16="http://schemas.microsoft.com/office/drawing/2014/main" id="{DEC447B3-FDD1-438D-A671-84CC56DF3DFC}"/>
              </a:ext>
            </a:extLst>
          </p:cNvPr>
          <p:cNvSpPr>
            <a:spLocks noEditPoints="1"/>
          </p:cNvSpPr>
          <p:nvPr/>
        </p:nvSpPr>
        <p:spPr bwMode="auto">
          <a:xfrm>
            <a:off x="1572237" y="2313021"/>
            <a:ext cx="380334" cy="348640"/>
          </a:xfrm>
          <a:custGeom>
            <a:avLst/>
            <a:gdLst>
              <a:gd name="T0" fmla="*/ 540 w 901"/>
              <a:gd name="T1" fmla="*/ 161 h 826"/>
              <a:gd name="T2" fmla="*/ 360 w 901"/>
              <a:gd name="T3" fmla="*/ 255 h 826"/>
              <a:gd name="T4" fmla="*/ 360 w 901"/>
              <a:gd name="T5" fmla="*/ 255 h 826"/>
              <a:gd name="T6" fmla="*/ 201 w 901"/>
              <a:gd name="T7" fmla="*/ 255 h 826"/>
              <a:gd name="T8" fmla="*/ 749 w 901"/>
              <a:gd name="T9" fmla="*/ 46 h 826"/>
              <a:gd name="T10" fmla="*/ 692 w 901"/>
              <a:gd name="T11" fmla="*/ 248 h 826"/>
              <a:gd name="T12" fmla="*/ 568 w 901"/>
              <a:gd name="T13" fmla="*/ 103 h 826"/>
              <a:gd name="T14" fmla="*/ 556 w 901"/>
              <a:gd name="T15" fmla="*/ 104 h 826"/>
              <a:gd name="T16" fmla="*/ 341 w 901"/>
              <a:gd name="T17" fmla="*/ 135 h 826"/>
              <a:gd name="T18" fmla="*/ 333 w 901"/>
              <a:gd name="T19" fmla="*/ 141 h 826"/>
              <a:gd name="T20" fmla="*/ 330 w 901"/>
              <a:gd name="T21" fmla="*/ 255 h 826"/>
              <a:gd name="T22" fmla="*/ 120 w 901"/>
              <a:gd name="T23" fmla="*/ 4 h 826"/>
              <a:gd name="T24" fmla="*/ 109 w 901"/>
              <a:gd name="T25" fmla="*/ 0 h 826"/>
              <a:gd name="T26" fmla="*/ 5 w 901"/>
              <a:gd name="T27" fmla="*/ 48 h 826"/>
              <a:gd name="T28" fmla="*/ 0 w 901"/>
              <a:gd name="T29" fmla="*/ 58 h 826"/>
              <a:gd name="T30" fmla="*/ 82 w 901"/>
              <a:gd name="T31" fmla="*/ 255 h 826"/>
              <a:gd name="T32" fmla="*/ 5 w 901"/>
              <a:gd name="T33" fmla="*/ 259 h 826"/>
              <a:gd name="T34" fmla="*/ 0 w 901"/>
              <a:gd name="T35" fmla="*/ 271 h 826"/>
              <a:gd name="T36" fmla="*/ 120 w 901"/>
              <a:gd name="T37" fmla="*/ 643 h 826"/>
              <a:gd name="T38" fmla="*/ 589 w 901"/>
              <a:gd name="T39" fmla="*/ 676 h 826"/>
              <a:gd name="T40" fmla="*/ 157 w 901"/>
              <a:gd name="T41" fmla="*/ 679 h 826"/>
              <a:gd name="T42" fmla="*/ 131 w 901"/>
              <a:gd name="T43" fmla="*/ 693 h 826"/>
              <a:gd name="T44" fmla="*/ 113 w 901"/>
              <a:gd name="T45" fmla="*/ 716 h 826"/>
              <a:gd name="T46" fmla="*/ 105 w 901"/>
              <a:gd name="T47" fmla="*/ 744 h 826"/>
              <a:gd name="T48" fmla="*/ 108 w 901"/>
              <a:gd name="T49" fmla="*/ 774 h 826"/>
              <a:gd name="T50" fmla="*/ 122 w 901"/>
              <a:gd name="T51" fmla="*/ 798 h 826"/>
              <a:gd name="T52" fmla="*/ 144 w 901"/>
              <a:gd name="T53" fmla="*/ 818 h 826"/>
              <a:gd name="T54" fmla="*/ 172 w 901"/>
              <a:gd name="T55" fmla="*/ 826 h 826"/>
              <a:gd name="T56" fmla="*/ 202 w 901"/>
              <a:gd name="T57" fmla="*/ 823 h 826"/>
              <a:gd name="T58" fmla="*/ 228 w 901"/>
              <a:gd name="T59" fmla="*/ 809 h 826"/>
              <a:gd name="T60" fmla="*/ 246 w 901"/>
              <a:gd name="T61" fmla="*/ 787 h 826"/>
              <a:gd name="T62" fmla="*/ 255 w 901"/>
              <a:gd name="T63" fmla="*/ 759 h 826"/>
              <a:gd name="T64" fmla="*/ 246 w 901"/>
              <a:gd name="T65" fmla="*/ 716 h 826"/>
              <a:gd name="T66" fmla="*/ 514 w 901"/>
              <a:gd name="T67" fmla="*/ 727 h 826"/>
              <a:gd name="T68" fmla="*/ 512 w 901"/>
              <a:gd name="T69" fmla="*/ 766 h 826"/>
              <a:gd name="T70" fmla="*/ 523 w 901"/>
              <a:gd name="T71" fmla="*/ 793 h 826"/>
              <a:gd name="T72" fmla="*/ 543 w 901"/>
              <a:gd name="T73" fmla="*/ 813 h 826"/>
              <a:gd name="T74" fmla="*/ 570 w 901"/>
              <a:gd name="T75" fmla="*/ 825 h 826"/>
              <a:gd name="T76" fmla="*/ 601 w 901"/>
              <a:gd name="T77" fmla="*/ 825 h 826"/>
              <a:gd name="T78" fmla="*/ 628 w 901"/>
              <a:gd name="T79" fmla="*/ 813 h 826"/>
              <a:gd name="T80" fmla="*/ 648 w 901"/>
              <a:gd name="T81" fmla="*/ 793 h 826"/>
              <a:gd name="T82" fmla="*/ 659 w 901"/>
              <a:gd name="T83" fmla="*/ 766 h 826"/>
              <a:gd name="T84" fmla="*/ 658 w 901"/>
              <a:gd name="T85" fmla="*/ 730 h 826"/>
              <a:gd name="T86" fmla="*/ 635 w 901"/>
              <a:gd name="T87" fmla="*/ 695 h 826"/>
              <a:gd name="T88" fmla="*/ 630 w 901"/>
              <a:gd name="T89" fmla="*/ 635 h 826"/>
              <a:gd name="T90" fmla="*/ 886 w 901"/>
              <a:gd name="T91" fmla="*/ 75 h 826"/>
              <a:gd name="T92" fmla="*/ 897 w 901"/>
              <a:gd name="T93" fmla="*/ 70 h 826"/>
              <a:gd name="T94" fmla="*/ 901 w 901"/>
              <a:gd name="T95" fmla="*/ 60 h 826"/>
              <a:gd name="T96" fmla="*/ 897 w 901"/>
              <a:gd name="T97" fmla="*/ 49 h 826"/>
              <a:gd name="T98" fmla="*/ 886 w 901"/>
              <a:gd name="T99" fmla="*/ 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1" h="826">
                <a:moveTo>
                  <a:pt x="442" y="255"/>
                </a:moveTo>
                <a:lnTo>
                  <a:pt x="540" y="161"/>
                </a:lnTo>
                <a:lnTo>
                  <a:pt x="540" y="161"/>
                </a:lnTo>
                <a:lnTo>
                  <a:pt x="540" y="161"/>
                </a:lnTo>
                <a:lnTo>
                  <a:pt x="562" y="139"/>
                </a:lnTo>
                <a:lnTo>
                  <a:pt x="659" y="255"/>
                </a:lnTo>
                <a:lnTo>
                  <a:pt x="442" y="255"/>
                </a:lnTo>
                <a:close/>
                <a:moveTo>
                  <a:pt x="360" y="255"/>
                </a:moveTo>
                <a:lnTo>
                  <a:pt x="360" y="165"/>
                </a:lnTo>
                <a:lnTo>
                  <a:pt x="493" y="165"/>
                </a:lnTo>
                <a:lnTo>
                  <a:pt x="399" y="255"/>
                </a:lnTo>
                <a:lnTo>
                  <a:pt x="360" y="255"/>
                </a:lnTo>
                <a:close/>
                <a:moveTo>
                  <a:pt x="114" y="255"/>
                </a:moveTo>
                <a:lnTo>
                  <a:pt x="34" y="67"/>
                </a:lnTo>
                <a:lnTo>
                  <a:pt x="101" y="35"/>
                </a:lnTo>
                <a:lnTo>
                  <a:pt x="201" y="255"/>
                </a:lnTo>
                <a:lnTo>
                  <a:pt x="114" y="255"/>
                </a:lnTo>
                <a:close/>
                <a:moveTo>
                  <a:pt x="886" y="45"/>
                </a:moveTo>
                <a:lnTo>
                  <a:pt x="753" y="45"/>
                </a:lnTo>
                <a:lnTo>
                  <a:pt x="749" y="46"/>
                </a:lnTo>
                <a:lnTo>
                  <a:pt x="745" y="48"/>
                </a:lnTo>
                <a:lnTo>
                  <a:pt x="740" y="51"/>
                </a:lnTo>
                <a:lnTo>
                  <a:pt x="739" y="57"/>
                </a:lnTo>
                <a:lnTo>
                  <a:pt x="692" y="248"/>
                </a:lnTo>
                <a:lnTo>
                  <a:pt x="575" y="107"/>
                </a:lnTo>
                <a:lnTo>
                  <a:pt x="573" y="105"/>
                </a:lnTo>
                <a:lnTo>
                  <a:pt x="571" y="104"/>
                </a:lnTo>
                <a:lnTo>
                  <a:pt x="568" y="103"/>
                </a:lnTo>
                <a:lnTo>
                  <a:pt x="564" y="102"/>
                </a:lnTo>
                <a:lnTo>
                  <a:pt x="561" y="102"/>
                </a:lnTo>
                <a:lnTo>
                  <a:pt x="559" y="103"/>
                </a:lnTo>
                <a:lnTo>
                  <a:pt x="556" y="104"/>
                </a:lnTo>
                <a:lnTo>
                  <a:pt x="554" y="106"/>
                </a:lnTo>
                <a:lnTo>
                  <a:pt x="524" y="135"/>
                </a:lnTo>
                <a:lnTo>
                  <a:pt x="345" y="135"/>
                </a:lnTo>
                <a:lnTo>
                  <a:pt x="341" y="135"/>
                </a:lnTo>
                <a:lnTo>
                  <a:pt x="339" y="136"/>
                </a:lnTo>
                <a:lnTo>
                  <a:pt x="336" y="138"/>
                </a:lnTo>
                <a:lnTo>
                  <a:pt x="334" y="139"/>
                </a:lnTo>
                <a:lnTo>
                  <a:pt x="333" y="141"/>
                </a:lnTo>
                <a:lnTo>
                  <a:pt x="331" y="144"/>
                </a:lnTo>
                <a:lnTo>
                  <a:pt x="331" y="147"/>
                </a:lnTo>
                <a:lnTo>
                  <a:pt x="330" y="150"/>
                </a:lnTo>
                <a:lnTo>
                  <a:pt x="330" y="255"/>
                </a:lnTo>
                <a:lnTo>
                  <a:pt x="234" y="255"/>
                </a:lnTo>
                <a:lnTo>
                  <a:pt x="123" y="8"/>
                </a:lnTo>
                <a:lnTo>
                  <a:pt x="122" y="6"/>
                </a:lnTo>
                <a:lnTo>
                  <a:pt x="120" y="4"/>
                </a:lnTo>
                <a:lnTo>
                  <a:pt x="117" y="2"/>
                </a:lnTo>
                <a:lnTo>
                  <a:pt x="114" y="1"/>
                </a:lnTo>
                <a:lnTo>
                  <a:pt x="111" y="0"/>
                </a:lnTo>
                <a:lnTo>
                  <a:pt x="109" y="0"/>
                </a:lnTo>
                <a:lnTo>
                  <a:pt x="106" y="0"/>
                </a:lnTo>
                <a:lnTo>
                  <a:pt x="102" y="1"/>
                </a:lnTo>
                <a:lnTo>
                  <a:pt x="8" y="46"/>
                </a:lnTo>
                <a:lnTo>
                  <a:pt x="5" y="48"/>
                </a:lnTo>
                <a:lnTo>
                  <a:pt x="3" y="50"/>
                </a:lnTo>
                <a:lnTo>
                  <a:pt x="2" y="52"/>
                </a:lnTo>
                <a:lnTo>
                  <a:pt x="1" y="54"/>
                </a:lnTo>
                <a:lnTo>
                  <a:pt x="0" y="58"/>
                </a:lnTo>
                <a:lnTo>
                  <a:pt x="0" y="60"/>
                </a:lnTo>
                <a:lnTo>
                  <a:pt x="0" y="63"/>
                </a:lnTo>
                <a:lnTo>
                  <a:pt x="1" y="66"/>
                </a:lnTo>
                <a:lnTo>
                  <a:pt x="82" y="255"/>
                </a:lnTo>
                <a:lnTo>
                  <a:pt x="15" y="255"/>
                </a:lnTo>
                <a:lnTo>
                  <a:pt x="11" y="256"/>
                </a:lnTo>
                <a:lnTo>
                  <a:pt x="7" y="257"/>
                </a:lnTo>
                <a:lnTo>
                  <a:pt x="5" y="259"/>
                </a:lnTo>
                <a:lnTo>
                  <a:pt x="2" y="261"/>
                </a:lnTo>
                <a:lnTo>
                  <a:pt x="1" y="265"/>
                </a:lnTo>
                <a:lnTo>
                  <a:pt x="0" y="268"/>
                </a:lnTo>
                <a:lnTo>
                  <a:pt x="0" y="271"/>
                </a:lnTo>
                <a:lnTo>
                  <a:pt x="1" y="275"/>
                </a:lnTo>
                <a:lnTo>
                  <a:pt x="114" y="635"/>
                </a:lnTo>
                <a:lnTo>
                  <a:pt x="116" y="640"/>
                </a:lnTo>
                <a:lnTo>
                  <a:pt x="120" y="643"/>
                </a:lnTo>
                <a:lnTo>
                  <a:pt x="123" y="645"/>
                </a:lnTo>
                <a:lnTo>
                  <a:pt x="128" y="646"/>
                </a:lnTo>
                <a:lnTo>
                  <a:pt x="596" y="646"/>
                </a:lnTo>
                <a:lnTo>
                  <a:pt x="589" y="676"/>
                </a:lnTo>
                <a:lnTo>
                  <a:pt x="180" y="676"/>
                </a:lnTo>
                <a:lnTo>
                  <a:pt x="172" y="676"/>
                </a:lnTo>
                <a:lnTo>
                  <a:pt x="165" y="677"/>
                </a:lnTo>
                <a:lnTo>
                  <a:pt x="157" y="679"/>
                </a:lnTo>
                <a:lnTo>
                  <a:pt x="151" y="682"/>
                </a:lnTo>
                <a:lnTo>
                  <a:pt x="144" y="685"/>
                </a:lnTo>
                <a:lnTo>
                  <a:pt x="138" y="689"/>
                </a:lnTo>
                <a:lnTo>
                  <a:pt x="131" y="693"/>
                </a:lnTo>
                <a:lnTo>
                  <a:pt x="127" y="698"/>
                </a:lnTo>
                <a:lnTo>
                  <a:pt x="122" y="703"/>
                </a:lnTo>
                <a:lnTo>
                  <a:pt x="117" y="709"/>
                </a:lnTo>
                <a:lnTo>
                  <a:pt x="113" y="716"/>
                </a:lnTo>
                <a:lnTo>
                  <a:pt x="110" y="722"/>
                </a:lnTo>
                <a:lnTo>
                  <a:pt x="108" y="729"/>
                </a:lnTo>
                <a:lnTo>
                  <a:pt x="106" y="736"/>
                </a:lnTo>
                <a:lnTo>
                  <a:pt x="105" y="744"/>
                </a:lnTo>
                <a:lnTo>
                  <a:pt x="105" y="751"/>
                </a:lnTo>
                <a:lnTo>
                  <a:pt x="105" y="759"/>
                </a:lnTo>
                <a:lnTo>
                  <a:pt x="106" y="766"/>
                </a:lnTo>
                <a:lnTo>
                  <a:pt x="108" y="774"/>
                </a:lnTo>
                <a:lnTo>
                  <a:pt x="110" y="780"/>
                </a:lnTo>
                <a:lnTo>
                  <a:pt x="113" y="787"/>
                </a:lnTo>
                <a:lnTo>
                  <a:pt x="117" y="793"/>
                </a:lnTo>
                <a:lnTo>
                  <a:pt x="122" y="798"/>
                </a:lnTo>
                <a:lnTo>
                  <a:pt x="127" y="804"/>
                </a:lnTo>
                <a:lnTo>
                  <a:pt x="131" y="809"/>
                </a:lnTo>
                <a:lnTo>
                  <a:pt x="138" y="813"/>
                </a:lnTo>
                <a:lnTo>
                  <a:pt x="144" y="818"/>
                </a:lnTo>
                <a:lnTo>
                  <a:pt x="151" y="821"/>
                </a:lnTo>
                <a:lnTo>
                  <a:pt x="157" y="823"/>
                </a:lnTo>
                <a:lnTo>
                  <a:pt x="165" y="825"/>
                </a:lnTo>
                <a:lnTo>
                  <a:pt x="172" y="826"/>
                </a:lnTo>
                <a:lnTo>
                  <a:pt x="180" y="826"/>
                </a:lnTo>
                <a:lnTo>
                  <a:pt x="187" y="826"/>
                </a:lnTo>
                <a:lnTo>
                  <a:pt x="195" y="825"/>
                </a:lnTo>
                <a:lnTo>
                  <a:pt x="202" y="823"/>
                </a:lnTo>
                <a:lnTo>
                  <a:pt x="209" y="821"/>
                </a:lnTo>
                <a:lnTo>
                  <a:pt x="215" y="818"/>
                </a:lnTo>
                <a:lnTo>
                  <a:pt x="221" y="813"/>
                </a:lnTo>
                <a:lnTo>
                  <a:pt x="228" y="809"/>
                </a:lnTo>
                <a:lnTo>
                  <a:pt x="233" y="804"/>
                </a:lnTo>
                <a:lnTo>
                  <a:pt x="238" y="798"/>
                </a:lnTo>
                <a:lnTo>
                  <a:pt x="242" y="793"/>
                </a:lnTo>
                <a:lnTo>
                  <a:pt x="246" y="787"/>
                </a:lnTo>
                <a:lnTo>
                  <a:pt x="249" y="780"/>
                </a:lnTo>
                <a:lnTo>
                  <a:pt x="251" y="774"/>
                </a:lnTo>
                <a:lnTo>
                  <a:pt x="254" y="766"/>
                </a:lnTo>
                <a:lnTo>
                  <a:pt x="255" y="759"/>
                </a:lnTo>
                <a:lnTo>
                  <a:pt x="255" y="751"/>
                </a:lnTo>
                <a:lnTo>
                  <a:pt x="254" y="738"/>
                </a:lnTo>
                <a:lnTo>
                  <a:pt x="250" y="727"/>
                </a:lnTo>
                <a:lnTo>
                  <a:pt x="246" y="716"/>
                </a:lnTo>
                <a:lnTo>
                  <a:pt x="240" y="706"/>
                </a:lnTo>
                <a:lnTo>
                  <a:pt x="526" y="706"/>
                </a:lnTo>
                <a:lnTo>
                  <a:pt x="519" y="716"/>
                </a:lnTo>
                <a:lnTo>
                  <a:pt x="514" y="727"/>
                </a:lnTo>
                <a:lnTo>
                  <a:pt x="511" y="738"/>
                </a:lnTo>
                <a:lnTo>
                  <a:pt x="510" y="751"/>
                </a:lnTo>
                <a:lnTo>
                  <a:pt x="511" y="759"/>
                </a:lnTo>
                <a:lnTo>
                  <a:pt x="512" y="766"/>
                </a:lnTo>
                <a:lnTo>
                  <a:pt x="514" y="774"/>
                </a:lnTo>
                <a:lnTo>
                  <a:pt x="516" y="780"/>
                </a:lnTo>
                <a:lnTo>
                  <a:pt x="519" y="787"/>
                </a:lnTo>
                <a:lnTo>
                  <a:pt x="523" y="793"/>
                </a:lnTo>
                <a:lnTo>
                  <a:pt x="528" y="798"/>
                </a:lnTo>
                <a:lnTo>
                  <a:pt x="532" y="804"/>
                </a:lnTo>
                <a:lnTo>
                  <a:pt x="538" y="809"/>
                </a:lnTo>
                <a:lnTo>
                  <a:pt x="543" y="813"/>
                </a:lnTo>
                <a:lnTo>
                  <a:pt x="549" y="818"/>
                </a:lnTo>
                <a:lnTo>
                  <a:pt x="556" y="821"/>
                </a:lnTo>
                <a:lnTo>
                  <a:pt x="563" y="823"/>
                </a:lnTo>
                <a:lnTo>
                  <a:pt x="570" y="825"/>
                </a:lnTo>
                <a:lnTo>
                  <a:pt x="577" y="826"/>
                </a:lnTo>
                <a:lnTo>
                  <a:pt x="586" y="826"/>
                </a:lnTo>
                <a:lnTo>
                  <a:pt x="593" y="826"/>
                </a:lnTo>
                <a:lnTo>
                  <a:pt x="601" y="825"/>
                </a:lnTo>
                <a:lnTo>
                  <a:pt x="607" y="823"/>
                </a:lnTo>
                <a:lnTo>
                  <a:pt x="615" y="821"/>
                </a:lnTo>
                <a:lnTo>
                  <a:pt x="621" y="818"/>
                </a:lnTo>
                <a:lnTo>
                  <a:pt x="628" y="813"/>
                </a:lnTo>
                <a:lnTo>
                  <a:pt x="633" y="809"/>
                </a:lnTo>
                <a:lnTo>
                  <a:pt x="638" y="804"/>
                </a:lnTo>
                <a:lnTo>
                  <a:pt x="644" y="798"/>
                </a:lnTo>
                <a:lnTo>
                  <a:pt x="648" y="793"/>
                </a:lnTo>
                <a:lnTo>
                  <a:pt x="651" y="787"/>
                </a:lnTo>
                <a:lnTo>
                  <a:pt x="654" y="780"/>
                </a:lnTo>
                <a:lnTo>
                  <a:pt x="658" y="774"/>
                </a:lnTo>
                <a:lnTo>
                  <a:pt x="659" y="766"/>
                </a:lnTo>
                <a:lnTo>
                  <a:pt x="660" y="759"/>
                </a:lnTo>
                <a:lnTo>
                  <a:pt x="661" y="751"/>
                </a:lnTo>
                <a:lnTo>
                  <a:pt x="660" y="740"/>
                </a:lnTo>
                <a:lnTo>
                  <a:pt x="658" y="730"/>
                </a:lnTo>
                <a:lnTo>
                  <a:pt x="653" y="720"/>
                </a:lnTo>
                <a:lnTo>
                  <a:pt x="649" y="710"/>
                </a:lnTo>
                <a:lnTo>
                  <a:pt x="643" y="702"/>
                </a:lnTo>
                <a:lnTo>
                  <a:pt x="635" y="695"/>
                </a:lnTo>
                <a:lnTo>
                  <a:pt x="627" y="689"/>
                </a:lnTo>
                <a:lnTo>
                  <a:pt x="618" y="684"/>
                </a:lnTo>
                <a:lnTo>
                  <a:pt x="629" y="637"/>
                </a:lnTo>
                <a:lnTo>
                  <a:pt x="630" y="635"/>
                </a:lnTo>
                <a:lnTo>
                  <a:pt x="630" y="634"/>
                </a:lnTo>
                <a:lnTo>
                  <a:pt x="717" y="274"/>
                </a:lnTo>
                <a:lnTo>
                  <a:pt x="765" y="75"/>
                </a:lnTo>
                <a:lnTo>
                  <a:pt x="886" y="75"/>
                </a:lnTo>
                <a:lnTo>
                  <a:pt x="889" y="75"/>
                </a:lnTo>
                <a:lnTo>
                  <a:pt x="891" y="74"/>
                </a:lnTo>
                <a:lnTo>
                  <a:pt x="895" y="73"/>
                </a:lnTo>
                <a:lnTo>
                  <a:pt x="897" y="70"/>
                </a:lnTo>
                <a:lnTo>
                  <a:pt x="899" y="68"/>
                </a:lnTo>
                <a:lnTo>
                  <a:pt x="900" y="66"/>
                </a:lnTo>
                <a:lnTo>
                  <a:pt x="901" y="63"/>
                </a:lnTo>
                <a:lnTo>
                  <a:pt x="901" y="60"/>
                </a:lnTo>
                <a:lnTo>
                  <a:pt x="901" y="57"/>
                </a:lnTo>
                <a:lnTo>
                  <a:pt x="900" y="54"/>
                </a:lnTo>
                <a:lnTo>
                  <a:pt x="899" y="51"/>
                </a:lnTo>
                <a:lnTo>
                  <a:pt x="897" y="49"/>
                </a:lnTo>
                <a:lnTo>
                  <a:pt x="895" y="47"/>
                </a:lnTo>
                <a:lnTo>
                  <a:pt x="891" y="46"/>
                </a:lnTo>
                <a:lnTo>
                  <a:pt x="889" y="45"/>
                </a:lnTo>
                <a:lnTo>
                  <a:pt x="88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4344" descr="Icon of wrench. ">
            <a:extLst>
              <a:ext uri="{FF2B5EF4-FFF2-40B4-BE49-F238E27FC236}">
                <a16:creationId xmlns:a16="http://schemas.microsoft.com/office/drawing/2014/main" id="{C131659B-1A41-4821-9349-1E69BBBB560E}"/>
              </a:ext>
            </a:extLst>
          </p:cNvPr>
          <p:cNvSpPr>
            <a:spLocks/>
          </p:cNvSpPr>
          <p:nvPr/>
        </p:nvSpPr>
        <p:spPr bwMode="auto">
          <a:xfrm>
            <a:off x="3742205" y="2300343"/>
            <a:ext cx="373996" cy="373996"/>
          </a:xfrm>
          <a:custGeom>
            <a:avLst/>
            <a:gdLst>
              <a:gd name="T0" fmla="*/ 853 w 886"/>
              <a:gd name="T1" fmla="*/ 137 h 886"/>
              <a:gd name="T2" fmla="*/ 842 w 886"/>
              <a:gd name="T3" fmla="*/ 134 h 886"/>
              <a:gd name="T4" fmla="*/ 833 w 886"/>
              <a:gd name="T5" fmla="*/ 138 h 886"/>
              <a:gd name="T6" fmla="*/ 646 w 886"/>
              <a:gd name="T7" fmla="*/ 172 h 886"/>
              <a:gd name="T8" fmla="*/ 754 w 886"/>
              <a:gd name="T9" fmla="*/ 46 h 886"/>
              <a:gd name="T10" fmla="*/ 754 w 886"/>
              <a:gd name="T11" fmla="*/ 37 h 886"/>
              <a:gd name="T12" fmla="*/ 747 w 886"/>
              <a:gd name="T13" fmla="*/ 29 h 886"/>
              <a:gd name="T14" fmla="*/ 704 w 886"/>
              <a:gd name="T15" fmla="*/ 12 h 886"/>
              <a:gd name="T16" fmla="*/ 659 w 886"/>
              <a:gd name="T17" fmla="*/ 2 h 886"/>
              <a:gd name="T18" fmla="*/ 615 w 886"/>
              <a:gd name="T19" fmla="*/ 0 h 886"/>
              <a:gd name="T20" fmla="*/ 577 w 886"/>
              <a:gd name="T21" fmla="*/ 6 h 886"/>
              <a:gd name="T22" fmla="*/ 539 w 886"/>
              <a:gd name="T23" fmla="*/ 15 h 886"/>
              <a:gd name="T24" fmla="*/ 505 w 886"/>
              <a:gd name="T25" fmla="*/ 31 h 886"/>
              <a:gd name="T26" fmla="*/ 473 w 886"/>
              <a:gd name="T27" fmla="*/ 52 h 886"/>
              <a:gd name="T28" fmla="*/ 443 w 886"/>
              <a:gd name="T29" fmla="*/ 76 h 886"/>
              <a:gd name="T30" fmla="*/ 405 w 886"/>
              <a:gd name="T31" fmla="*/ 124 h 886"/>
              <a:gd name="T32" fmla="*/ 380 w 886"/>
              <a:gd name="T33" fmla="*/ 178 h 886"/>
              <a:gd name="T34" fmla="*/ 368 w 886"/>
              <a:gd name="T35" fmla="*/ 235 h 886"/>
              <a:gd name="T36" fmla="*/ 368 w 886"/>
              <a:gd name="T37" fmla="*/ 293 h 886"/>
              <a:gd name="T38" fmla="*/ 382 w 886"/>
              <a:gd name="T39" fmla="*/ 351 h 886"/>
              <a:gd name="T40" fmla="*/ 21 w 886"/>
              <a:gd name="T41" fmla="*/ 738 h 886"/>
              <a:gd name="T42" fmla="*/ 7 w 886"/>
              <a:gd name="T43" fmla="*/ 762 h 886"/>
              <a:gd name="T44" fmla="*/ 1 w 886"/>
              <a:gd name="T45" fmla="*/ 787 h 886"/>
              <a:gd name="T46" fmla="*/ 2 w 886"/>
              <a:gd name="T47" fmla="*/ 813 h 886"/>
              <a:gd name="T48" fmla="*/ 11 w 886"/>
              <a:gd name="T49" fmla="*/ 838 h 886"/>
              <a:gd name="T50" fmla="*/ 27 w 886"/>
              <a:gd name="T51" fmla="*/ 860 h 886"/>
              <a:gd name="T52" fmla="*/ 48 w 886"/>
              <a:gd name="T53" fmla="*/ 875 h 886"/>
              <a:gd name="T54" fmla="*/ 73 w 886"/>
              <a:gd name="T55" fmla="*/ 884 h 886"/>
              <a:gd name="T56" fmla="*/ 99 w 886"/>
              <a:gd name="T57" fmla="*/ 885 h 886"/>
              <a:gd name="T58" fmla="*/ 125 w 886"/>
              <a:gd name="T59" fmla="*/ 879 h 886"/>
              <a:gd name="T60" fmla="*/ 148 w 886"/>
              <a:gd name="T61" fmla="*/ 866 h 886"/>
              <a:gd name="T62" fmla="*/ 530 w 886"/>
              <a:gd name="T63" fmla="*/ 502 h 886"/>
              <a:gd name="T64" fmla="*/ 570 w 886"/>
              <a:gd name="T65" fmla="*/ 515 h 886"/>
              <a:gd name="T66" fmla="*/ 612 w 886"/>
              <a:gd name="T67" fmla="*/ 520 h 886"/>
              <a:gd name="T68" fmla="*/ 626 w 886"/>
              <a:gd name="T69" fmla="*/ 520 h 886"/>
              <a:gd name="T70" fmla="*/ 664 w 886"/>
              <a:gd name="T71" fmla="*/ 518 h 886"/>
              <a:gd name="T72" fmla="*/ 702 w 886"/>
              <a:gd name="T73" fmla="*/ 509 h 886"/>
              <a:gd name="T74" fmla="*/ 737 w 886"/>
              <a:gd name="T75" fmla="*/ 496 h 886"/>
              <a:gd name="T76" fmla="*/ 769 w 886"/>
              <a:gd name="T77" fmla="*/ 477 h 886"/>
              <a:gd name="T78" fmla="*/ 800 w 886"/>
              <a:gd name="T79" fmla="*/ 454 h 886"/>
              <a:gd name="T80" fmla="*/ 837 w 886"/>
              <a:gd name="T81" fmla="*/ 413 h 886"/>
              <a:gd name="T82" fmla="*/ 867 w 886"/>
              <a:gd name="T83" fmla="*/ 360 h 886"/>
              <a:gd name="T84" fmla="*/ 883 w 886"/>
              <a:gd name="T85" fmla="*/ 301 h 886"/>
              <a:gd name="T86" fmla="*/ 885 w 886"/>
              <a:gd name="T87" fmla="*/ 241 h 886"/>
              <a:gd name="T88" fmla="*/ 873 w 886"/>
              <a:gd name="T89" fmla="*/ 18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6" h="886">
                <a:moveTo>
                  <a:pt x="857" y="143"/>
                </a:moveTo>
                <a:lnTo>
                  <a:pt x="855" y="139"/>
                </a:lnTo>
                <a:lnTo>
                  <a:pt x="853" y="137"/>
                </a:lnTo>
                <a:lnTo>
                  <a:pt x="849" y="135"/>
                </a:lnTo>
                <a:lnTo>
                  <a:pt x="846" y="133"/>
                </a:lnTo>
                <a:lnTo>
                  <a:pt x="842" y="134"/>
                </a:lnTo>
                <a:lnTo>
                  <a:pt x="839" y="135"/>
                </a:lnTo>
                <a:lnTo>
                  <a:pt x="836" y="136"/>
                </a:lnTo>
                <a:lnTo>
                  <a:pt x="833" y="138"/>
                </a:lnTo>
                <a:lnTo>
                  <a:pt x="712" y="259"/>
                </a:lnTo>
                <a:lnTo>
                  <a:pt x="646" y="259"/>
                </a:lnTo>
                <a:lnTo>
                  <a:pt x="646" y="172"/>
                </a:lnTo>
                <a:lnTo>
                  <a:pt x="751" y="53"/>
                </a:lnTo>
                <a:lnTo>
                  <a:pt x="753" y="49"/>
                </a:lnTo>
                <a:lnTo>
                  <a:pt x="754" y="46"/>
                </a:lnTo>
                <a:lnTo>
                  <a:pt x="755" y="43"/>
                </a:lnTo>
                <a:lnTo>
                  <a:pt x="755" y="39"/>
                </a:lnTo>
                <a:lnTo>
                  <a:pt x="754" y="37"/>
                </a:lnTo>
                <a:lnTo>
                  <a:pt x="752" y="33"/>
                </a:lnTo>
                <a:lnTo>
                  <a:pt x="750" y="31"/>
                </a:lnTo>
                <a:lnTo>
                  <a:pt x="747" y="29"/>
                </a:lnTo>
                <a:lnTo>
                  <a:pt x="733" y="23"/>
                </a:lnTo>
                <a:lnTo>
                  <a:pt x="719" y="16"/>
                </a:lnTo>
                <a:lnTo>
                  <a:pt x="704" y="12"/>
                </a:lnTo>
                <a:lnTo>
                  <a:pt x="689" y="8"/>
                </a:lnTo>
                <a:lnTo>
                  <a:pt x="674" y="5"/>
                </a:lnTo>
                <a:lnTo>
                  <a:pt x="659" y="2"/>
                </a:lnTo>
                <a:lnTo>
                  <a:pt x="643" y="1"/>
                </a:lnTo>
                <a:lnTo>
                  <a:pt x="628" y="0"/>
                </a:lnTo>
                <a:lnTo>
                  <a:pt x="615" y="0"/>
                </a:lnTo>
                <a:lnTo>
                  <a:pt x="602" y="1"/>
                </a:lnTo>
                <a:lnTo>
                  <a:pt x="589" y="3"/>
                </a:lnTo>
                <a:lnTo>
                  <a:pt x="577" y="6"/>
                </a:lnTo>
                <a:lnTo>
                  <a:pt x="564" y="8"/>
                </a:lnTo>
                <a:lnTo>
                  <a:pt x="552" y="11"/>
                </a:lnTo>
                <a:lnTo>
                  <a:pt x="539" y="15"/>
                </a:lnTo>
                <a:lnTo>
                  <a:pt x="527" y="19"/>
                </a:lnTo>
                <a:lnTo>
                  <a:pt x="516" y="25"/>
                </a:lnTo>
                <a:lnTo>
                  <a:pt x="505" y="31"/>
                </a:lnTo>
                <a:lnTo>
                  <a:pt x="493" y="37"/>
                </a:lnTo>
                <a:lnTo>
                  <a:pt x="482" y="44"/>
                </a:lnTo>
                <a:lnTo>
                  <a:pt x="473" y="52"/>
                </a:lnTo>
                <a:lnTo>
                  <a:pt x="462" y="59"/>
                </a:lnTo>
                <a:lnTo>
                  <a:pt x="452" y="68"/>
                </a:lnTo>
                <a:lnTo>
                  <a:pt x="443" y="76"/>
                </a:lnTo>
                <a:lnTo>
                  <a:pt x="429" y="91"/>
                </a:lnTo>
                <a:lnTo>
                  <a:pt x="416" y="107"/>
                </a:lnTo>
                <a:lnTo>
                  <a:pt x="405" y="124"/>
                </a:lnTo>
                <a:lnTo>
                  <a:pt x="396" y="141"/>
                </a:lnTo>
                <a:lnTo>
                  <a:pt x="387" y="160"/>
                </a:lnTo>
                <a:lnTo>
                  <a:pt x="380" y="178"/>
                </a:lnTo>
                <a:lnTo>
                  <a:pt x="374" y="196"/>
                </a:lnTo>
                <a:lnTo>
                  <a:pt x="370" y="215"/>
                </a:lnTo>
                <a:lnTo>
                  <a:pt x="368" y="235"/>
                </a:lnTo>
                <a:lnTo>
                  <a:pt x="366" y="254"/>
                </a:lnTo>
                <a:lnTo>
                  <a:pt x="367" y="274"/>
                </a:lnTo>
                <a:lnTo>
                  <a:pt x="368" y="293"/>
                </a:lnTo>
                <a:lnTo>
                  <a:pt x="371" y="313"/>
                </a:lnTo>
                <a:lnTo>
                  <a:pt x="376" y="332"/>
                </a:lnTo>
                <a:lnTo>
                  <a:pt x="382" y="351"/>
                </a:lnTo>
                <a:lnTo>
                  <a:pt x="390" y="369"/>
                </a:lnTo>
                <a:lnTo>
                  <a:pt x="27" y="732"/>
                </a:lnTo>
                <a:lnTo>
                  <a:pt x="21" y="738"/>
                </a:lnTo>
                <a:lnTo>
                  <a:pt x="16" y="746"/>
                </a:lnTo>
                <a:lnTo>
                  <a:pt x="11" y="753"/>
                </a:lnTo>
                <a:lnTo>
                  <a:pt x="7" y="762"/>
                </a:lnTo>
                <a:lnTo>
                  <a:pt x="4" y="769"/>
                </a:lnTo>
                <a:lnTo>
                  <a:pt x="2" y="778"/>
                </a:lnTo>
                <a:lnTo>
                  <a:pt x="1" y="787"/>
                </a:lnTo>
                <a:lnTo>
                  <a:pt x="0" y="796"/>
                </a:lnTo>
                <a:lnTo>
                  <a:pt x="1" y="805"/>
                </a:lnTo>
                <a:lnTo>
                  <a:pt x="2" y="813"/>
                </a:lnTo>
                <a:lnTo>
                  <a:pt x="4" y="822"/>
                </a:lnTo>
                <a:lnTo>
                  <a:pt x="7" y="830"/>
                </a:lnTo>
                <a:lnTo>
                  <a:pt x="11" y="838"/>
                </a:lnTo>
                <a:lnTo>
                  <a:pt x="15" y="845"/>
                </a:lnTo>
                <a:lnTo>
                  <a:pt x="20" y="853"/>
                </a:lnTo>
                <a:lnTo>
                  <a:pt x="27" y="860"/>
                </a:lnTo>
                <a:lnTo>
                  <a:pt x="33" y="866"/>
                </a:lnTo>
                <a:lnTo>
                  <a:pt x="41" y="871"/>
                </a:lnTo>
                <a:lnTo>
                  <a:pt x="48" y="875"/>
                </a:lnTo>
                <a:lnTo>
                  <a:pt x="55" y="879"/>
                </a:lnTo>
                <a:lnTo>
                  <a:pt x="64" y="882"/>
                </a:lnTo>
                <a:lnTo>
                  <a:pt x="73" y="884"/>
                </a:lnTo>
                <a:lnTo>
                  <a:pt x="81" y="885"/>
                </a:lnTo>
                <a:lnTo>
                  <a:pt x="91" y="886"/>
                </a:lnTo>
                <a:lnTo>
                  <a:pt x="99" y="885"/>
                </a:lnTo>
                <a:lnTo>
                  <a:pt x="108" y="884"/>
                </a:lnTo>
                <a:lnTo>
                  <a:pt x="116" y="882"/>
                </a:lnTo>
                <a:lnTo>
                  <a:pt x="125" y="879"/>
                </a:lnTo>
                <a:lnTo>
                  <a:pt x="133" y="875"/>
                </a:lnTo>
                <a:lnTo>
                  <a:pt x="140" y="871"/>
                </a:lnTo>
                <a:lnTo>
                  <a:pt x="148" y="866"/>
                </a:lnTo>
                <a:lnTo>
                  <a:pt x="154" y="860"/>
                </a:lnTo>
                <a:lnTo>
                  <a:pt x="517" y="497"/>
                </a:lnTo>
                <a:lnTo>
                  <a:pt x="530" y="502"/>
                </a:lnTo>
                <a:lnTo>
                  <a:pt x="543" y="507"/>
                </a:lnTo>
                <a:lnTo>
                  <a:pt x="556" y="512"/>
                </a:lnTo>
                <a:lnTo>
                  <a:pt x="570" y="515"/>
                </a:lnTo>
                <a:lnTo>
                  <a:pt x="584" y="517"/>
                </a:lnTo>
                <a:lnTo>
                  <a:pt x="598" y="519"/>
                </a:lnTo>
                <a:lnTo>
                  <a:pt x="612" y="520"/>
                </a:lnTo>
                <a:lnTo>
                  <a:pt x="626" y="520"/>
                </a:lnTo>
                <a:lnTo>
                  <a:pt x="626" y="520"/>
                </a:lnTo>
                <a:lnTo>
                  <a:pt x="626" y="520"/>
                </a:lnTo>
                <a:lnTo>
                  <a:pt x="639" y="520"/>
                </a:lnTo>
                <a:lnTo>
                  <a:pt x="651" y="519"/>
                </a:lnTo>
                <a:lnTo>
                  <a:pt x="664" y="518"/>
                </a:lnTo>
                <a:lnTo>
                  <a:pt x="677" y="516"/>
                </a:lnTo>
                <a:lnTo>
                  <a:pt x="689" y="513"/>
                </a:lnTo>
                <a:lnTo>
                  <a:pt x="702" y="509"/>
                </a:lnTo>
                <a:lnTo>
                  <a:pt x="714" y="505"/>
                </a:lnTo>
                <a:lnTo>
                  <a:pt x="725" y="501"/>
                </a:lnTo>
                <a:lnTo>
                  <a:pt x="737" y="496"/>
                </a:lnTo>
                <a:lnTo>
                  <a:pt x="748" y="490"/>
                </a:lnTo>
                <a:lnTo>
                  <a:pt x="758" y="484"/>
                </a:lnTo>
                <a:lnTo>
                  <a:pt x="769" y="477"/>
                </a:lnTo>
                <a:lnTo>
                  <a:pt x="780" y="470"/>
                </a:lnTo>
                <a:lnTo>
                  <a:pt x="791" y="462"/>
                </a:lnTo>
                <a:lnTo>
                  <a:pt x="800" y="454"/>
                </a:lnTo>
                <a:lnTo>
                  <a:pt x="810" y="444"/>
                </a:lnTo>
                <a:lnTo>
                  <a:pt x="824" y="429"/>
                </a:lnTo>
                <a:lnTo>
                  <a:pt x="837" y="413"/>
                </a:lnTo>
                <a:lnTo>
                  <a:pt x="848" y="396"/>
                </a:lnTo>
                <a:lnTo>
                  <a:pt x="858" y="378"/>
                </a:lnTo>
                <a:lnTo>
                  <a:pt x="867" y="360"/>
                </a:lnTo>
                <a:lnTo>
                  <a:pt x="873" y="340"/>
                </a:lnTo>
                <a:lnTo>
                  <a:pt x="878" y="321"/>
                </a:lnTo>
                <a:lnTo>
                  <a:pt x="883" y="301"/>
                </a:lnTo>
                <a:lnTo>
                  <a:pt x="885" y="282"/>
                </a:lnTo>
                <a:lnTo>
                  <a:pt x="886" y="261"/>
                </a:lnTo>
                <a:lnTo>
                  <a:pt x="885" y="241"/>
                </a:lnTo>
                <a:lnTo>
                  <a:pt x="883" y="221"/>
                </a:lnTo>
                <a:lnTo>
                  <a:pt x="878" y="200"/>
                </a:lnTo>
                <a:lnTo>
                  <a:pt x="873" y="181"/>
                </a:lnTo>
                <a:lnTo>
                  <a:pt x="865" y="162"/>
                </a:lnTo>
                <a:lnTo>
                  <a:pt x="857" y="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8" name="Group 57" descr="Icon of money. ">
            <a:extLst>
              <a:ext uri="{FF2B5EF4-FFF2-40B4-BE49-F238E27FC236}">
                <a16:creationId xmlns:a16="http://schemas.microsoft.com/office/drawing/2014/main" id="{8FB81822-E09C-4A9F-BCD2-4BB20E38DA03}"/>
              </a:ext>
            </a:extLst>
          </p:cNvPr>
          <p:cNvGrpSpPr/>
          <p:nvPr/>
        </p:nvGrpSpPr>
        <p:grpSpPr>
          <a:xfrm>
            <a:off x="5905833" y="2296118"/>
            <a:ext cx="380334" cy="382447"/>
            <a:chOff x="3746500" y="1344613"/>
            <a:chExt cx="285750" cy="287338"/>
          </a:xfrm>
          <a:solidFill>
            <a:schemeClr val="bg1"/>
          </a:solidFill>
        </p:grpSpPr>
        <p:sp>
          <p:nvSpPr>
            <p:cNvPr id="59" name="Freeform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descr="Icon of abacus. ">
            <a:extLst>
              <a:ext uri="{FF2B5EF4-FFF2-40B4-BE49-F238E27FC236}">
                <a16:creationId xmlns:a16="http://schemas.microsoft.com/office/drawing/2014/main" id="{201B668C-AA5F-454E-8E64-CEA32A839FB8}"/>
              </a:ext>
            </a:extLst>
          </p:cNvPr>
          <p:cNvGrpSpPr/>
          <p:nvPr/>
        </p:nvGrpSpPr>
        <p:grpSpPr>
          <a:xfrm>
            <a:off x="8071577" y="2296118"/>
            <a:ext cx="382447" cy="382447"/>
            <a:chOff x="877888" y="771525"/>
            <a:chExt cx="287338" cy="287338"/>
          </a:xfrm>
          <a:solidFill>
            <a:schemeClr val="bg1"/>
          </a:solidFill>
        </p:grpSpPr>
        <p:sp>
          <p:nvSpPr>
            <p:cNvPr id="68" name="Freeform 324">
              <a:extLst>
                <a:ext uri="{FF2B5EF4-FFF2-40B4-BE49-F238E27FC236}">
                  <a16:creationId xmlns:a16="http://schemas.microsoft.com/office/drawing/2014/main" id="{EEBBB4D9-8AD5-4868-B9F5-568F0C326607}"/>
                </a:ext>
              </a:extLst>
            </p:cNvPr>
            <p:cNvSpPr>
              <a:spLocks/>
            </p:cNvSpPr>
            <p:nvPr/>
          </p:nvSpPr>
          <p:spPr bwMode="auto">
            <a:xfrm>
              <a:off x="877888" y="771525"/>
              <a:ext cx="61913" cy="287338"/>
            </a:xfrm>
            <a:custGeom>
              <a:avLst/>
              <a:gdLst>
                <a:gd name="T0" fmla="*/ 0 w 196"/>
                <a:gd name="T1" fmla="*/ 888 h 903"/>
                <a:gd name="T2" fmla="*/ 1 w 196"/>
                <a:gd name="T3" fmla="*/ 895 h 903"/>
                <a:gd name="T4" fmla="*/ 4 w 196"/>
                <a:gd name="T5" fmla="*/ 899 h 903"/>
                <a:gd name="T6" fmla="*/ 10 w 196"/>
                <a:gd name="T7" fmla="*/ 902 h 903"/>
                <a:gd name="T8" fmla="*/ 15 w 196"/>
                <a:gd name="T9" fmla="*/ 903 h 903"/>
                <a:gd name="T10" fmla="*/ 196 w 196"/>
                <a:gd name="T11" fmla="*/ 798 h 903"/>
                <a:gd name="T12" fmla="*/ 160 w 196"/>
                <a:gd name="T13" fmla="*/ 797 h 903"/>
                <a:gd name="T14" fmla="*/ 149 w 196"/>
                <a:gd name="T15" fmla="*/ 793 h 903"/>
                <a:gd name="T16" fmla="*/ 141 w 196"/>
                <a:gd name="T17" fmla="*/ 785 h 903"/>
                <a:gd name="T18" fmla="*/ 136 w 196"/>
                <a:gd name="T19" fmla="*/ 774 h 903"/>
                <a:gd name="T20" fmla="*/ 136 w 196"/>
                <a:gd name="T21" fmla="*/ 738 h 903"/>
                <a:gd name="T22" fmla="*/ 138 w 196"/>
                <a:gd name="T23" fmla="*/ 726 h 903"/>
                <a:gd name="T24" fmla="*/ 145 w 196"/>
                <a:gd name="T25" fmla="*/ 717 h 903"/>
                <a:gd name="T26" fmla="*/ 155 w 196"/>
                <a:gd name="T27" fmla="*/ 710 h 903"/>
                <a:gd name="T28" fmla="*/ 166 w 196"/>
                <a:gd name="T29" fmla="*/ 708 h 903"/>
                <a:gd name="T30" fmla="*/ 196 w 196"/>
                <a:gd name="T31" fmla="*/ 346 h 903"/>
                <a:gd name="T32" fmla="*/ 160 w 196"/>
                <a:gd name="T33" fmla="*/ 345 h 903"/>
                <a:gd name="T34" fmla="*/ 149 w 196"/>
                <a:gd name="T35" fmla="*/ 341 h 903"/>
                <a:gd name="T36" fmla="*/ 141 w 196"/>
                <a:gd name="T37" fmla="*/ 333 h 903"/>
                <a:gd name="T38" fmla="*/ 136 w 196"/>
                <a:gd name="T39" fmla="*/ 322 h 903"/>
                <a:gd name="T40" fmla="*/ 136 w 196"/>
                <a:gd name="T41" fmla="*/ 286 h 903"/>
                <a:gd name="T42" fmla="*/ 138 w 196"/>
                <a:gd name="T43" fmla="*/ 275 h 903"/>
                <a:gd name="T44" fmla="*/ 145 w 196"/>
                <a:gd name="T45" fmla="*/ 265 h 903"/>
                <a:gd name="T46" fmla="*/ 155 w 196"/>
                <a:gd name="T47" fmla="*/ 259 h 903"/>
                <a:gd name="T48" fmla="*/ 166 w 196"/>
                <a:gd name="T49" fmla="*/ 256 h 903"/>
                <a:gd name="T50" fmla="*/ 196 w 196"/>
                <a:gd name="T51" fmla="*/ 196 h 903"/>
                <a:gd name="T52" fmla="*/ 160 w 196"/>
                <a:gd name="T53" fmla="*/ 195 h 903"/>
                <a:gd name="T54" fmla="*/ 149 w 196"/>
                <a:gd name="T55" fmla="*/ 191 h 903"/>
                <a:gd name="T56" fmla="*/ 141 w 196"/>
                <a:gd name="T57" fmla="*/ 182 h 903"/>
                <a:gd name="T58" fmla="*/ 136 w 196"/>
                <a:gd name="T59" fmla="*/ 172 h 903"/>
                <a:gd name="T60" fmla="*/ 136 w 196"/>
                <a:gd name="T61" fmla="*/ 135 h 903"/>
                <a:gd name="T62" fmla="*/ 138 w 196"/>
                <a:gd name="T63" fmla="*/ 123 h 903"/>
                <a:gd name="T64" fmla="*/ 145 w 196"/>
                <a:gd name="T65" fmla="*/ 115 h 903"/>
                <a:gd name="T66" fmla="*/ 155 w 196"/>
                <a:gd name="T67" fmla="*/ 108 h 903"/>
                <a:gd name="T68" fmla="*/ 166 w 196"/>
                <a:gd name="T69" fmla="*/ 105 h 903"/>
                <a:gd name="T70" fmla="*/ 196 w 196"/>
                <a:gd name="T71" fmla="*/ 0 h 903"/>
                <a:gd name="T72" fmla="*/ 12 w 196"/>
                <a:gd name="T73" fmla="*/ 0 h 903"/>
                <a:gd name="T74" fmla="*/ 7 w 196"/>
                <a:gd name="T75" fmla="*/ 2 h 903"/>
                <a:gd name="T76" fmla="*/ 3 w 196"/>
                <a:gd name="T77" fmla="*/ 6 h 903"/>
                <a:gd name="T78" fmla="*/ 1 w 196"/>
                <a:gd name="T79" fmla="*/ 12 h 903"/>
                <a:gd name="T80" fmla="*/ 0 w 196"/>
                <a:gd name="T81" fmla="*/ 1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903">
                  <a:moveTo>
                    <a:pt x="0" y="15"/>
                  </a:moveTo>
                  <a:lnTo>
                    <a:pt x="0" y="888"/>
                  </a:lnTo>
                  <a:lnTo>
                    <a:pt x="1" y="891"/>
                  </a:lnTo>
                  <a:lnTo>
                    <a:pt x="1" y="895"/>
                  </a:lnTo>
                  <a:lnTo>
                    <a:pt x="3" y="897"/>
                  </a:lnTo>
                  <a:lnTo>
                    <a:pt x="4" y="899"/>
                  </a:lnTo>
                  <a:lnTo>
                    <a:pt x="7" y="901"/>
                  </a:lnTo>
                  <a:lnTo>
                    <a:pt x="10" y="902"/>
                  </a:lnTo>
                  <a:lnTo>
                    <a:pt x="12" y="903"/>
                  </a:lnTo>
                  <a:lnTo>
                    <a:pt x="15" y="903"/>
                  </a:lnTo>
                  <a:lnTo>
                    <a:pt x="196" y="903"/>
                  </a:lnTo>
                  <a:lnTo>
                    <a:pt x="196" y="798"/>
                  </a:lnTo>
                  <a:lnTo>
                    <a:pt x="166" y="798"/>
                  </a:lnTo>
                  <a:lnTo>
                    <a:pt x="160" y="797"/>
                  </a:lnTo>
                  <a:lnTo>
                    <a:pt x="155" y="796"/>
                  </a:lnTo>
                  <a:lnTo>
                    <a:pt x="149" y="793"/>
                  </a:lnTo>
                  <a:lnTo>
                    <a:pt x="145" y="789"/>
                  </a:lnTo>
                  <a:lnTo>
                    <a:pt x="141" y="785"/>
                  </a:lnTo>
                  <a:lnTo>
                    <a:pt x="138" y="780"/>
                  </a:lnTo>
                  <a:lnTo>
                    <a:pt x="136" y="774"/>
                  </a:lnTo>
                  <a:lnTo>
                    <a:pt x="136" y="768"/>
                  </a:lnTo>
                  <a:lnTo>
                    <a:pt x="136" y="738"/>
                  </a:lnTo>
                  <a:lnTo>
                    <a:pt x="136" y="732"/>
                  </a:lnTo>
                  <a:lnTo>
                    <a:pt x="138" y="726"/>
                  </a:lnTo>
                  <a:lnTo>
                    <a:pt x="141" y="721"/>
                  </a:lnTo>
                  <a:lnTo>
                    <a:pt x="145" y="717"/>
                  </a:lnTo>
                  <a:lnTo>
                    <a:pt x="149" y="713"/>
                  </a:lnTo>
                  <a:lnTo>
                    <a:pt x="155" y="710"/>
                  </a:lnTo>
                  <a:lnTo>
                    <a:pt x="160" y="708"/>
                  </a:lnTo>
                  <a:lnTo>
                    <a:pt x="166" y="708"/>
                  </a:lnTo>
                  <a:lnTo>
                    <a:pt x="196" y="708"/>
                  </a:lnTo>
                  <a:lnTo>
                    <a:pt x="196" y="346"/>
                  </a:lnTo>
                  <a:lnTo>
                    <a:pt x="166" y="346"/>
                  </a:lnTo>
                  <a:lnTo>
                    <a:pt x="160" y="345"/>
                  </a:lnTo>
                  <a:lnTo>
                    <a:pt x="155" y="344"/>
                  </a:lnTo>
                  <a:lnTo>
                    <a:pt x="149" y="341"/>
                  </a:lnTo>
                  <a:lnTo>
                    <a:pt x="145" y="338"/>
                  </a:lnTo>
                  <a:lnTo>
                    <a:pt x="141" y="333"/>
                  </a:lnTo>
                  <a:lnTo>
                    <a:pt x="138" y="328"/>
                  </a:lnTo>
                  <a:lnTo>
                    <a:pt x="136" y="322"/>
                  </a:lnTo>
                  <a:lnTo>
                    <a:pt x="136" y="316"/>
                  </a:lnTo>
                  <a:lnTo>
                    <a:pt x="136" y="286"/>
                  </a:lnTo>
                  <a:lnTo>
                    <a:pt x="136" y="280"/>
                  </a:lnTo>
                  <a:lnTo>
                    <a:pt x="138" y="275"/>
                  </a:lnTo>
                  <a:lnTo>
                    <a:pt x="141" y="269"/>
                  </a:lnTo>
                  <a:lnTo>
                    <a:pt x="145" y="265"/>
                  </a:lnTo>
                  <a:lnTo>
                    <a:pt x="149" y="261"/>
                  </a:lnTo>
                  <a:lnTo>
                    <a:pt x="155" y="259"/>
                  </a:lnTo>
                  <a:lnTo>
                    <a:pt x="160" y="256"/>
                  </a:lnTo>
                  <a:lnTo>
                    <a:pt x="166" y="256"/>
                  </a:lnTo>
                  <a:lnTo>
                    <a:pt x="196" y="256"/>
                  </a:lnTo>
                  <a:lnTo>
                    <a:pt x="196" y="196"/>
                  </a:lnTo>
                  <a:lnTo>
                    <a:pt x="166" y="196"/>
                  </a:lnTo>
                  <a:lnTo>
                    <a:pt x="160" y="195"/>
                  </a:lnTo>
                  <a:lnTo>
                    <a:pt x="155" y="193"/>
                  </a:lnTo>
                  <a:lnTo>
                    <a:pt x="149" y="191"/>
                  </a:lnTo>
                  <a:lnTo>
                    <a:pt x="145" y="187"/>
                  </a:lnTo>
                  <a:lnTo>
                    <a:pt x="141" y="182"/>
                  </a:lnTo>
                  <a:lnTo>
                    <a:pt x="138" y="177"/>
                  </a:lnTo>
                  <a:lnTo>
                    <a:pt x="136" y="172"/>
                  </a:lnTo>
                  <a:lnTo>
                    <a:pt x="136" y="165"/>
                  </a:lnTo>
                  <a:lnTo>
                    <a:pt x="136" y="135"/>
                  </a:lnTo>
                  <a:lnTo>
                    <a:pt x="136" y="130"/>
                  </a:lnTo>
                  <a:lnTo>
                    <a:pt x="138" y="123"/>
                  </a:lnTo>
                  <a:lnTo>
                    <a:pt x="141" y="119"/>
                  </a:lnTo>
                  <a:lnTo>
                    <a:pt x="145" y="115"/>
                  </a:lnTo>
                  <a:lnTo>
                    <a:pt x="149" y="110"/>
                  </a:lnTo>
                  <a:lnTo>
                    <a:pt x="155" y="108"/>
                  </a:lnTo>
                  <a:lnTo>
                    <a:pt x="160" y="106"/>
                  </a:lnTo>
                  <a:lnTo>
                    <a:pt x="166" y="105"/>
                  </a:lnTo>
                  <a:lnTo>
                    <a:pt x="196" y="105"/>
                  </a:lnTo>
                  <a:lnTo>
                    <a:pt x="196" y="0"/>
                  </a:lnTo>
                  <a:lnTo>
                    <a:pt x="15" y="0"/>
                  </a:lnTo>
                  <a:lnTo>
                    <a:pt x="12" y="0"/>
                  </a:lnTo>
                  <a:lnTo>
                    <a:pt x="10" y="1"/>
                  </a:lnTo>
                  <a:lnTo>
                    <a:pt x="7" y="2"/>
                  </a:lnTo>
                  <a:lnTo>
                    <a:pt x="4" y="4"/>
                  </a:lnTo>
                  <a:lnTo>
                    <a:pt x="3" y="6"/>
                  </a:lnTo>
                  <a:lnTo>
                    <a:pt x="1" y="10"/>
                  </a:lnTo>
                  <a:lnTo>
                    <a:pt x="1" y="12"/>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25">
              <a:extLst>
                <a:ext uri="{FF2B5EF4-FFF2-40B4-BE49-F238E27FC236}">
                  <a16:creationId xmlns:a16="http://schemas.microsoft.com/office/drawing/2014/main" id="{4E9C428E-133B-4690-9ED6-8917E4F1E682}"/>
                </a:ext>
              </a:extLst>
            </p:cNvPr>
            <p:cNvSpPr>
              <a:spLocks/>
            </p:cNvSpPr>
            <p:nvPr/>
          </p:nvSpPr>
          <p:spPr bwMode="auto">
            <a:xfrm>
              <a:off x="1027113" y="771525"/>
              <a:ext cx="66675" cy="287338"/>
            </a:xfrm>
            <a:custGeom>
              <a:avLst/>
              <a:gdLst>
                <a:gd name="T0" fmla="*/ 30 w 211"/>
                <a:gd name="T1" fmla="*/ 105 h 903"/>
                <a:gd name="T2" fmla="*/ 41 w 211"/>
                <a:gd name="T3" fmla="*/ 107 h 903"/>
                <a:gd name="T4" fmla="*/ 51 w 211"/>
                <a:gd name="T5" fmla="*/ 115 h 903"/>
                <a:gd name="T6" fmla="*/ 58 w 211"/>
                <a:gd name="T7" fmla="*/ 123 h 903"/>
                <a:gd name="T8" fmla="*/ 60 w 211"/>
                <a:gd name="T9" fmla="*/ 135 h 903"/>
                <a:gd name="T10" fmla="*/ 60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557 h 903"/>
                <a:gd name="T22" fmla="*/ 41 w 211"/>
                <a:gd name="T23" fmla="*/ 560 h 903"/>
                <a:gd name="T24" fmla="*/ 51 w 211"/>
                <a:gd name="T25" fmla="*/ 566 h 903"/>
                <a:gd name="T26" fmla="*/ 58 w 211"/>
                <a:gd name="T27" fmla="*/ 576 h 903"/>
                <a:gd name="T28" fmla="*/ 60 w 211"/>
                <a:gd name="T29" fmla="*/ 587 h 903"/>
                <a:gd name="T30" fmla="*/ 60 w 211"/>
                <a:gd name="T31" fmla="*/ 623 h 903"/>
                <a:gd name="T32" fmla="*/ 55 w 211"/>
                <a:gd name="T33" fmla="*/ 634 h 903"/>
                <a:gd name="T34" fmla="*/ 47 w 211"/>
                <a:gd name="T35" fmla="*/ 643 h 903"/>
                <a:gd name="T36" fmla="*/ 36 w 211"/>
                <a:gd name="T37" fmla="*/ 647 h 903"/>
                <a:gd name="T38" fmla="*/ 0 w 211"/>
                <a:gd name="T39" fmla="*/ 648 h 903"/>
                <a:gd name="T40" fmla="*/ 30 w 211"/>
                <a:gd name="T41" fmla="*/ 708 h 903"/>
                <a:gd name="T42" fmla="*/ 41 w 211"/>
                <a:gd name="T43" fmla="*/ 710 h 903"/>
                <a:gd name="T44" fmla="*/ 51 w 211"/>
                <a:gd name="T45" fmla="*/ 717 h 903"/>
                <a:gd name="T46" fmla="*/ 58 w 211"/>
                <a:gd name="T47" fmla="*/ 726 h 903"/>
                <a:gd name="T48" fmla="*/ 60 w 211"/>
                <a:gd name="T49" fmla="*/ 738 h 903"/>
                <a:gd name="T50" fmla="*/ 60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497 h 903"/>
                <a:gd name="T64" fmla="*/ 169 w 211"/>
                <a:gd name="T65" fmla="*/ 495 h 903"/>
                <a:gd name="T66" fmla="*/ 159 w 211"/>
                <a:gd name="T67" fmla="*/ 488 h 903"/>
                <a:gd name="T68" fmla="*/ 153 w 211"/>
                <a:gd name="T69" fmla="*/ 478 h 903"/>
                <a:gd name="T70" fmla="*/ 151 w 211"/>
                <a:gd name="T71" fmla="*/ 467 h 903"/>
                <a:gd name="T72" fmla="*/ 151 w 211"/>
                <a:gd name="T73" fmla="*/ 430 h 903"/>
                <a:gd name="T74" fmla="*/ 155 w 211"/>
                <a:gd name="T75" fmla="*/ 419 h 903"/>
                <a:gd name="T76" fmla="*/ 164 w 211"/>
                <a:gd name="T77" fmla="*/ 412 h 903"/>
                <a:gd name="T78" fmla="*/ 174 w 211"/>
                <a:gd name="T79" fmla="*/ 408 h 903"/>
                <a:gd name="T80" fmla="*/ 211 w 211"/>
                <a:gd name="T81" fmla="*/ 407 h 903"/>
                <a:gd name="T82" fmla="*/ 181 w 211"/>
                <a:gd name="T83" fmla="*/ 346 h 903"/>
                <a:gd name="T84" fmla="*/ 169 w 211"/>
                <a:gd name="T85" fmla="*/ 344 h 903"/>
                <a:gd name="T86" fmla="*/ 159 w 211"/>
                <a:gd name="T87" fmla="*/ 338 h 903"/>
                <a:gd name="T88" fmla="*/ 153 w 211"/>
                <a:gd name="T89" fmla="*/ 328 h 903"/>
                <a:gd name="T90" fmla="*/ 151 w 211"/>
                <a:gd name="T91" fmla="*/ 316 h 903"/>
                <a:gd name="T92" fmla="*/ 151 w 211"/>
                <a:gd name="T93" fmla="*/ 280 h 903"/>
                <a:gd name="T94" fmla="*/ 155 w 211"/>
                <a:gd name="T95" fmla="*/ 269 h 903"/>
                <a:gd name="T96" fmla="*/ 164 w 211"/>
                <a:gd name="T97" fmla="*/ 261 h 903"/>
                <a:gd name="T98" fmla="*/ 174 w 211"/>
                <a:gd name="T99" fmla="*/ 256 h 903"/>
                <a:gd name="T100" fmla="*/ 211 w 211"/>
                <a:gd name="T101" fmla="*/ 256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1 w 211"/>
                <a:gd name="T113" fmla="*/ 130 h 903"/>
                <a:gd name="T114" fmla="*/ 155 w 211"/>
                <a:gd name="T115" fmla="*/ 119 h 903"/>
                <a:gd name="T116" fmla="*/ 164 w 211"/>
                <a:gd name="T117" fmla="*/ 110 h 903"/>
                <a:gd name="T118" fmla="*/ 174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1" y="107"/>
                  </a:lnTo>
                  <a:lnTo>
                    <a:pt x="47" y="110"/>
                  </a:lnTo>
                  <a:lnTo>
                    <a:pt x="51" y="115"/>
                  </a:lnTo>
                  <a:lnTo>
                    <a:pt x="55" y="119"/>
                  </a:lnTo>
                  <a:lnTo>
                    <a:pt x="58" y="123"/>
                  </a:lnTo>
                  <a:lnTo>
                    <a:pt x="60" y="130"/>
                  </a:lnTo>
                  <a:lnTo>
                    <a:pt x="60" y="135"/>
                  </a:lnTo>
                  <a:lnTo>
                    <a:pt x="60" y="165"/>
                  </a:lnTo>
                  <a:lnTo>
                    <a:pt x="60" y="172"/>
                  </a:lnTo>
                  <a:lnTo>
                    <a:pt x="58" y="177"/>
                  </a:lnTo>
                  <a:lnTo>
                    <a:pt x="55" y="182"/>
                  </a:lnTo>
                  <a:lnTo>
                    <a:pt x="51" y="187"/>
                  </a:lnTo>
                  <a:lnTo>
                    <a:pt x="47" y="191"/>
                  </a:lnTo>
                  <a:lnTo>
                    <a:pt x="41" y="193"/>
                  </a:lnTo>
                  <a:lnTo>
                    <a:pt x="36" y="195"/>
                  </a:lnTo>
                  <a:lnTo>
                    <a:pt x="30" y="196"/>
                  </a:lnTo>
                  <a:lnTo>
                    <a:pt x="0" y="196"/>
                  </a:lnTo>
                  <a:lnTo>
                    <a:pt x="0" y="557"/>
                  </a:lnTo>
                  <a:lnTo>
                    <a:pt x="30" y="557"/>
                  </a:lnTo>
                  <a:lnTo>
                    <a:pt x="36" y="558"/>
                  </a:lnTo>
                  <a:lnTo>
                    <a:pt x="41" y="560"/>
                  </a:lnTo>
                  <a:lnTo>
                    <a:pt x="47" y="562"/>
                  </a:lnTo>
                  <a:lnTo>
                    <a:pt x="51" y="566"/>
                  </a:lnTo>
                  <a:lnTo>
                    <a:pt x="55" y="571"/>
                  </a:lnTo>
                  <a:lnTo>
                    <a:pt x="58" y="576"/>
                  </a:lnTo>
                  <a:lnTo>
                    <a:pt x="60" y="581"/>
                  </a:lnTo>
                  <a:lnTo>
                    <a:pt x="60" y="587"/>
                  </a:lnTo>
                  <a:lnTo>
                    <a:pt x="60" y="618"/>
                  </a:lnTo>
                  <a:lnTo>
                    <a:pt x="60" y="623"/>
                  </a:lnTo>
                  <a:lnTo>
                    <a:pt x="58" y="629"/>
                  </a:lnTo>
                  <a:lnTo>
                    <a:pt x="55" y="634"/>
                  </a:lnTo>
                  <a:lnTo>
                    <a:pt x="51" y="638"/>
                  </a:lnTo>
                  <a:lnTo>
                    <a:pt x="47" y="643"/>
                  </a:lnTo>
                  <a:lnTo>
                    <a:pt x="41" y="645"/>
                  </a:lnTo>
                  <a:lnTo>
                    <a:pt x="36" y="647"/>
                  </a:lnTo>
                  <a:lnTo>
                    <a:pt x="30" y="648"/>
                  </a:lnTo>
                  <a:lnTo>
                    <a:pt x="0" y="648"/>
                  </a:lnTo>
                  <a:lnTo>
                    <a:pt x="0" y="708"/>
                  </a:lnTo>
                  <a:lnTo>
                    <a:pt x="30" y="708"/>
                  </a:lnTo>
                  <a:lnTo>
                    <a:pt x="36" y="708"/>
                  </a:lnTo>
                  <a:lnTo>
                    <a:pt x="41" y="710"/>
                  </a:lnTo>
                  <a:lnTo>
                    <a:pt x="47" y="712"/>
                  </a:lnTo>
                  <a:lnTo>
                    <a:pt x="51" y="717"/>
                  </a:lnTo>
                  <a:lnTo>
                    <a:pt x="55" y="721"/>
                  </a:lnTo>
                  <a:lnTo>
                    <a:pt x="58" y="726"/>
                  </a:lnTo>
                  <a:lnTo>
                    <a:pt x="60" y="732"/>
                  </a:lnTo>
                  <a:lnTo>
                    <a:pt x="60" y="738"/>
                  </a:lnTo>
                  <a:lnTo>
                    <a:pt x="60" y="768"/>
                  </a:lnTo>
                  <a:lnTo>
                    <a:pt x="60" y="773"/>
                  </a:lnTo>
                  <a:lnTo>
                    <a:pt x="58" y="780"/>
                  </a:lnTo>
                  <a:lnTo>
                    <a:pt x="55" y="785"/>
                  </a:lnTo>
                  <a:lnTo>
                    <a:pt x="51" y="789"/>
                  </a:lnTo>
                  <a:lnTo>
                    <a:pt x="47" y="793"/>
                  </a:lnTo>
                  <a:lnTo>
                    <a:pt x="41" y="796"/>
                  </a:lnTo>
                  <a:lnTo>
                    <a:pt x="36" y="797"/>
                  </a:lnTo>
                  <a:lnTo>
                    <a:pt x="30" y="798"/>
                  </a:lnTo>
                  <a:lnTo>
                    <a:pt x="0" y="798"/>
                  </a:lnTo>
                  <a:lnTo>
                    <a:pt x="0" y="903"/>
                  </a:lnTo>
                  <a:lnTo>
                    <a:pt x="211" y="903"/>
                  </a:lnTo>
                  <a:lnTo>
                    <a:pt x="211" y="497"/>
                  </a:lnTo>
                  <a:lnTo>
                    <a:pt x="181" y="497"/>
                  </a:lnTo>
                  <a:lnTo>
                    <a:pt x="174" y="497"/>
                  </a:lnTo>
                  <a:lnTo>
                    <a:pt x="169" y="495"/>
                  </a:lnTo>
                  <a:lnTo>
                    <a:pt x="164" y="491"/>
                  </a:lnTo>
                  <a:lnTo>
                    <a:pt x="159" y="488"/>
                  </a:lnTo>
                  <a:lnTo>
                    <a:pt x="155" y="484"/>
                  </a:lnTo>
                  <a:lnTo>
                    <a:pt x="153" y="478"/>
                  </a:lnTo>
                  <a:lnTo>
                    <a:pt x="151" y="473"/>
                  </a:lnTo>
                  <a:lnTo>
                    <a:pt x="151" y="467"/>
                  </a:lnTo>
                  <a:lnTo>
                    <a:pt x="151" y="437"/>
                  </a:lnTo>
                  <a:lnTo>
                    <a:pt x="151" y="430"/>
                  </a:lnTo>
                  <a:lnTo>
                    <a:pt x="153" y="425"/>
                  </a:lnTo>
                  <a:lnTo>
                    <a:pt x="155" y="419"/>
                  </a:lnTo>
                  <a:lnTo>
                    <a:pt x="159" y="415"/>
                  </a:lnTo>
                  <a:lnTo>
                    <a:pt x="164" y="412"/>
                  </a:lnTo>
                  <a:lnTo>
                    <a:pt x="169" y="409"/>
                  </a:lnTo>
                  <a:lnTo>
                    <a:pt x="174" y="408"/>
                  </a:lnTo>
                  <a:lnTo>
                    <a:pt x="181" y="407"/>
                  </a:lnTo>
                  <a:lnTo>
                    <a:pt x="211" y="407"/>
                  </a:lnTo>
                  <a:lnTo>
                    <a:pt x="211" y="346"/>
                  </a:lnTo>
                  <a:lnTo>
                    <a:pt x="181" y="346"/>
                  </a:lnTo>
                  <a:lnTo>
                    <a:pt x="174" y="345"/>
                  </a:lnTo>
                  <a:lnTo>
                    <a:pt x="169" y="344"/>
                  </a:lnTo>
                  <a:lnTo>
                    <a:pt x="164" y="341"/>
                  </a:lnTo>
                  <a:lnTo>
                    <a:pt x="159" y="338"/>
                  </a:lnTo>
                  <a:lnTo>
                    <a:pt x="155" y="333"/>
                  </a:lnTo>
                  <a:lnTo>
                    <a:pt x="153" y="328"/>
                  </a:lnTo>
                  <a:lnTo>
                    <a:pt x="151" y="322"/>
                  </a:lnTo>
                  <a:lnTo>
                    <a:pt x="151" y="316"/>
                  </a:lnTo>
                  <a:lnTo>
                    <a:pt x="151" y="286"/>
                  </a:lnTo>
                  <a:lnTo>
                    <a:pt x="151" y="280"/>
                  </a:lnTo>
                  <a:lnTo>
                    <a:pt x="153" y="275"/>
                  </a:lnTo>
                  <a:lnTo>
                    <a:pt x="155" y="269"/>
                  </a:lnTo>
                  <a:lnTo>
                    <a:pt x="159" y="265"/>
                  </a:lnTo>
                  <a:lnTo>
                    <a:pt x="164" y="261"/>
                  </a:lnTo>
                  <a:lnTo>
                    <a:pt x="169" y="259"/>
                  </a:lnTo>
                  <a:lnTo>
                    <a:pt x="174" y="256"/>
                  </a:lnTo>
                  <a:lnTo>
                    <a:pt x="181" y="256"/>
                  </a:lnTo>
                  <a:lnTo>
                    <a:pt x="211" y="256"/>
                  </a:lnTo>
                  <a:lnTo>
                    <a:pt x="211" y="196"/>
                  </a:lnTo>
                  <a:lnTo>
                    <a:pt x="181" y="196"/>
                  </a:lnTo>
                  <a:lnTo>
                    <a:pt x="174" y="195"/>
                  </a:lnTo>
                  <a:lnTo>
                    <a:pt x="169" y="193"/>
                  </a:lnTo>
                  <a:lnTo>
                    <a:pt x="164" y="191"/>
                  </a:lnTo>
                  <a:lnTo>
                    <a:pt x="159" y="187"/>
                  </a:lnTo>
                  <a:lnTo>
                    <a:pt x="155" y="182"/>
                  </a:lnTo>
                  <a:lnTo>
                    <a:pt x="153" y="177"/>
                  </a:lnTo>
                  <a:lnTo>
                    <a:pt x="151" y="172"/>
                  </a:lnTo>
                  <a:lnTo>
                    <a:pt x="151" y="165"/>
                  </a:lnTo>
                  <a:lnTo>
                    <a:pt x="151" y="135"/>
                  </a:lnTo>
                  <a:lnTo>
                    <a:pt x="151" y="130"/>
                  </a:lnTo>
                  <a:lnTo>
                    <a:pt x="153" y="123"/>
                  </a:lnTo>
                  <a:lnTo>
                    <a:pt x="155" y="119"/>
                  </a:lnTo>
                  <a:lnTo>
                    <a:pt x="159" y="115"/>
                  </a:lnTo>
                  <a:lnTo>
                    <a:pt x="164" y="110"/>
                  </a:lnTo>
                  <a:lnTo>
                    <a:pt x="169" y="108"/>
                  </a:lnTo>
                  <a:lnTo>
                    <a:pt x="174"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26">
              <a:extLst>
                <a:ext uri="{FF2B5EF4-FFF2-40B4-BE49-F238E27FC236}">
                  <a16:creationId xmlns:a16="http://schemas.microsoft.com/office/drawing/2014/main" id="{505F0C26-0335-4A1D-AA0D-8C830A4F0DE4}"/>
                </a:ext>
              </a:extLst>
            </p:cNvPr>
            <p:cNvSpPr>
              <a:spLocks/>
            </p:cNvSpPr>
            <p:nvPr/>
          </p:nvSpPr>
          <p:spPr bwMode="auto">
            <a:xfrm>
              <a:off x="949325" y="771525"/>
              <a:ext cx="68263" cy="287338"/>
            </a:xfrm>
            <a:custGeom>
              <a:avLst/>
              <a:gdLst>
                <a:gd name="T0" fmla="*/ 30 w 211"/>
                <a:gd name="T1" fmla="*/ 105 h 903"/>
                <a:gd name="T2" fmla="*/ 42 w 211"/>
                <a:gd name="T3" fmla="*/ 107 h 903"/>
                <a:gd name="T4" fmla="*/ 52 w 211"/>
                <a:gd name="T5" fmla="*/ 115 h 903"/>
                <a:gd name="T6" fmla="*/ 58 w 211"/>
                <a:gd name="T7" fmla="*/ 123 h 903"/>
                <a:gd name="T8" fmla="*/ 60 w 211"/>
                <a:gd name="T9" fmla="*/ 135 h 903"/>
                <a:gd name="T10" fmla="*/ 59 w 211"/>
                <a:gd name="T11" fmla="*/ 172 h 903"/>
                <a:gd name="T12" fmla="*/ 55 w 211"/>
                <a:gd name="T13" fmla="*/ 182 h 903"/>
                <a:gd name="T14" fmla="*/ 47 w 211"/>
                <a:gd name="T15" fmla="*/ 191 h 903"/>
                <a:gd name="T16" fmla="*/ 36 w 211"/>
                <a:gd name="T17" fmla="*/ 195 h 903"/>
                <a:gd name="T18" fmla="*/ 0 w 211"/>
                <a:gd name="T19" fmla="*/ 196 h 903"/>
                <a:gd name="T20" fmla="*/ 30 w 211"/>
                <a:gd name="T21" fmla="*/ 256 h 903"/>
                <a:gd name="T22" fmla="*/ 42 w 211"/>
                <a:gd name="T23" fmla="*/ 259 h 903"/>
                <a:gd name="T24" fmla="*/ 52 w 211"/>
                <a:gd name="T25" fmla="*/ 265 h 903"/>
                <a:gd name="T26" fmla="*/ 58 w 211"/>
                <a:gd name="T27" fmla="*/ 275 h 903"/>
                <a:gd name="T28" fmla="*/ 60 w 211"/>
                <a:gd name="T29" fmla="*/ 286 h 903"/>
                <a:gd name="T30" fmla="*/ 59 w 211"/>
                <a:gd name="T31" fmla="*/ 322 h 903"/>
                <a:gd name="T32" fmla="*/ 55 w 211"/>
                <a:gd name="T33" fmla="*/ 333 h 903"/>
                <a:gd name="T34" fmla="*/ 47 w 211"/>
                <a:gd name="T35" fmla="*/ 341 h 903"/>
                <a:gd name="T36" fmla="*/ 36 w 211"/>
                <a:gd name="T37" fmla="*/ 345 h 903"/>
                <a:gd name="T38" fmla="*/ 0 w 211"/>
                <a:gd name="T39" fmla="*/ 346 h 903"/>
                <a:gd name="T40" fmla="*/ 30 w 211"/>
                <a:gd name="T41" fmla="*/ 708 h 903"/>
                <a:gd name="T42" fmla="*/ 42 w 211"/>
                <a:gd name="T43" fmla="*/ 710 h 903"/>
                <a:gd name="T44" fmla="*/ 52 w 211"/>
                <a:gd name="T45" fmla="*/ 717 h 903"/>
                <a:gd name="T46" fmla="*/ 58 w 211"/>
                <a:gd name="T47" fmla="*/ 726 h 903"/>
                <a:gd name="T48" fmla="*/ 60 w 211"/>
                <a:gd name="T49" fmla="*/ 738 h 903"/>
                <a:gd name="T50" fmla="*/ 59 w 211"/>
                <a:gd name="T51" fmla="*/ 773 h 903"/>
                <a:gd name="T52" fmla="*/ 55 w 211"/>
                <a:gd name="T53" fmla="*/ 785 h 903"/>
                <a:gd name="T54" fmla="*/ 47 w 211"/>
                <a:gd name="T55" fmla="*/ 793 h 903"/>
                <a:gd name="T56" fmla="*/ 36 w 211"/>
                <a:gd name="T57" fmla="*/ 797 h 903"/>
                <a:gd name="T58" fmla="*/ 0 w 211"/>
                <a:gd name="T59" fmla="*/ 798 h 903"/>
                <a:gd name="T60" fmla="*/ 211 w 211"/>
                <a:gd name="T61" fmla="*/ 903 h 903"/>
                <a:gd name="T62" fmla="*/ 181 w 211"/>
                <a:gd name="T63" fmla="*/ 798 h 903"/>
                <a:gd name="T64" fmla="*/ 169 w 211"/>
                <a:gd name="T65" fmla="*/ 796 h 903"/>
                <a:gd name="T66" fmla="*/ 159 w 211"/>
                <a:gd name="T67" fmla="*/ 789 h 903"/>
                <a:gd name="T68" fmla="*/ 153 w 211"/>
                <a:gd name="T69" fmla="*/ 780 h 903"/>
                <a:gd name="T70" fmla="*/ 151 w 211"/>
                <a:gd name="T71" fmla="*/ 768 h 903"/>
                <a:gd name="T72" fmla="*/ 152 w 211"/>
                <a:gd name="T73" fmla="*/ 732 h 903"/>
                <a:gd name="T74" fmla="*/ 156 w 211"/>
                <a:gd name="T75" fmla="*/ 721 h 903"/>
                <a:gd name="T76" fmla="*/ 164 w 211"/>
                <a:gd name="T77" fmla="*/ 713 h 903"/>
                <a:gd name="T78" fmla="*/ 175 w 211"/>
                <a:gd name="T79" fmla="*/ 708 h 903"/>
                <a:gd name="T80" fmla="*/ 211 w 211"/>
                <a:gd name="T81" fmla="*/ 708 h 903"/>
                <a:gd name="T82" fmla="*/ 181 w 211"/>
                <a:gd name="T83" fmla="*/ 648 h 903"/>
                <a:gd name="T84" fmla="*/ 169 w 211"/>
                <a:gd name="T85" fmla="*/ 645 h 903"/>
                <a:gd name="T86" fmla="*/ 159 w 211"/>
                <a:gd name="T87" fmla="*/ 638 h 903"/>
                <a:gd name="T88" fmla="*/ 153 w 211"/>
                <a:gd name="T89" fmla="*/ 629 h 903"/>
                <a:gd name="T90" fmla="*/ 151 w 211"/>
                <a:gd name="T91" fmla="*/ 618 h 903"/>
                <a:gd name="T92" fmla="*/ 152 w 211"/>
                <a:gd name="T93" fmla="*/ 581 h 903"/>
                <a:gd name="T94" fmla="*/ 156 w 211"/>
                <a:gd name="T95" fmla="*/ 571 h 903"/>
                <a:gd name="T96" fmla="*/ 164 w 211"/>
                <a:gd name="T97" fmla="*/ 562 h 903"/>
                <a:gd name="T98" fmla="*/ 175 w 211"/>
                <a:gd name="T99" fmla="*/ 558 h 903"/>
                <a:gd name="T100" fmla="*/ 211 w 211"/>
                <a:gd name="T101" fmla="*/ 557 h 903"/>
                <a:gd name="T102" fmla="*/ 181 w 211"/>
                <a:gd name="T103" fmla="*/ 196 h 903"/>
                <a:gd name="T104" fmla="*/ 169 w 211"/>
                <a:gd name="T105" fmla="*/ 193 h 903"/>
                <a:gd name="T106" fmla="*/ 159 w 211"/>
                <a:gd name="T107" fmla="*/ 187 h 903"/>
                <a:gd name="T108" fmla="*/ 153 w 211"/>
                <a:gd name="T109" fmla="*/ 177 h 903"/>
                <a:gd name="T110" fmla="*/ 151 w 211"/>
                <a:gd name="T111" fmla="*/ 165 h 903"/>
                <a:gd name="T112" fmla="*/ 152 w 211"/>
                <a:gd name="T113" fmla="*/ 130 h 903"/>
                <a:gd name="T114" fmla="*/ 156 w 211"/>
                <a:gd name="T115" fmla="*/ 119 h 903"/>
                <a:gd name="T116" fmla="*/ 164 w 211"/>
                <a:gd name="T117" fmla="*/ 110 h 903"/>
                <a:gd name="T118" fmla="*/ 175 w 211"/>
                <a:gd name="T119" fmla="*/ 106 h 903"/>
                <a:gd name="T120" fmla="*/ 211 w 211"/>
                <a:gd name="T121" fmla="*/ 105 h 903"/>
                <a:gd name="T122" fmla="*/ 0 w 211"/>
                <a:gd name="T1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 h="903">
                  <a:moveTo>
                    <a:pt x="0" y="105"/>
                  </a:moveTo>
                  <a:lnTo>
                    <a:pt x="30" y="105"/>
                  </a:lnTo>
                  <a:lnTo>
                    <a:pt x="36" y="106"/>
                  </a:lnTo>
                  <a:lnTo>
                    <a:pt x="42" y="107"/>
                  </a:lnTo>
                  <a:lnTo>
                    <a:pt x="47" y="110"/>
                  </a:lnTo>
                  <a:lnTo>
                    <a:pt x="52" y="115"/>
                  </a:lnTo>
                  <a:lnTo>
                    <a:pt x="55" y="119"/>
                  </a:lnTo>
                  <a:lnTo>
                    <a:pt x="58" y="123"/>
                  </a:lnTo>
                  <a:lnTo>
                    <a:pt x="59" y="130"/>
                  </a:lnTo>
                  <a:lnTo>
                    <a:pt x="60" y="135"/>
                  </a:lnTo>
                  <a:lnTo>
                    <a:pt x="60" y="165"/>
                  </a:lnTo>
                  <a:lnTo>
                    <a:pt x="59" y="172"/>
                  </a:lnTo>
                  <a:lnTo>
                    <a:pt x="58" y="177"/>
                  </a:lnTo>
                  <a:lnTo>
                    <a:pt x="55" y="182"/>
                  </a:lnTo>
                  <a:lnTo>
                    <a:pt x="52" y="187"/>
                  </a:lnTo>
                  <a:lnTo>
                    <a:pt x="47" y="191"/>
                  </a:lnTo>
                  <a:lnTo>
                    <a:pt x="42" y="193"/>
                  </a:lnTo>
                  <a:lnTo>
                    <a:pt x="36" y="195"/>
                  </a:lnTo>
                  <a:lnTo>
                    <a:pt x="30" y="196"/>
                  </a:lnTo>
                  <a:lnTo>
                    <a:pt x="0" y="196"/>
                  </a:lnTo>
                  <a:lnTo>
                    <a:pt x="0" y="256"/>
                  </a:lnTo>
                  <a:lnTo>
                    <a:pt x="30" y="256"/>
                  </a:lnTo>
                  <a:lnTo>
                    <a:pt x="36" y="256"/>
                  </a:lnTo>
                  <a:lnTo>
                    <a:pt x="42" y="259"/>
                  </a:lnTo>
                  <a:lnTo>
                    <a:pt x="47" y="261"/>
                  </a:lnTo>
                  <a:lnTo>
                    <a:pt x="52" y="265"/>
                  </a:lnTo>
                  <a:lnTo>
                    <a:pt x="55" y="269"/>
                  </a:lnTo>
                  <a:lnTo>
                    <a:pt x="58" y="275"/>
                  </a:lnTo>
                  <a:lnTo>
                    <a:pt x="59" y="280"/>
                  </a:lnTo>
                  <a:lnTo>
                    <a:pt x="60" y="286"/>
                  </a:lnTo>
                  <a:lnTo>
                    <a:pt x="60" y="316"/>
                  </a:lnTo>
                  <a:lnTo>
                    <a:pt x="59" y="322"/>
                  </a:lnTo>
                  <a:lnTo>
                    <a:pt x="58" y="328"/>
                  </a:lnTo>
                  <a:lnTo>
                    <a:pt x="55" y="333"/>
                  </a:lnTo>
                  <a:lnTo>
                    <a:pt x="52" y="338"/>
                  </a:lnTo>
                  <a:lnTo>
                    <a:pt x="47" y="341"/>
                  </a:lnTo>
                  <a:lnTo>
                    <a:pt x="42" y="344"/>
                  </a:lnTo>
                  <a:lnTo>
                    <a:pt x="36" y="345"/>
                  </a:lnTo>
                  <a:lnTo>
                    <a:pt x="30" y="346"/>
                  </a:lnTo>
                  <a:lnTo>
                    <a:pt x="0" y="346"/>
                  </a:lnTo>
                  <a:lnTo>
                    <a:pt x="0" y="708"/>
                  </a:lnTo>
                  <a:lnTo>
                    <a:pt x="30" y="708"/>
                  </a:lnTo>
                  <a:lnTo>
                    <a:pt x="36" y="708"/>
                  </a:lnTo>
                  <a:lnTo>
                    <a:pt x="42" y="710"/>
                  </a:lnTo>
                  <a:lnTo>
                    <a:pt x="47" y="712"/>
                  </a:lnTo>
                  <a:lnTo>
                    <a:pt x="52" y="717"/>
                  </a:lnTo>
                  <a:lnTo>
                    <a:pt x="55" y="721"/>
                  </a:lnTo>
                  <a:lnTo>
                    <a:pt x="58" y="726"/>
                  </a:lnTo>
                  <a:lnTo>
                    <a:pt x="59" y="732"/>
                  </a:lnTo>
                  <a:lnTo>
                    <a:pt x="60" y="738"/>
                  </a:lnTo>
                  <a:lnTo>
                    <a:pt x="60" y="768"/>
                  </a:lnTo>
                  <a:lnTo>
                    <a:pt x="59" y="773"/>
                  </a:lnTo>
                  <a:lnTo>
                    <a:pt x="58" y="780"/>
                  </a:lnTo>
                  <a:lnTo>
                    <a:pt x="55" y="785"/>
                  </a:lnTo>
                  <a:lnTo>
                    <a:pt x="52" y="789"/>
                  </a:lnTo>
                  <a:lnTo>
                    <a:pt x="47" y="793"/>
                  </a:lnTo>
                  <a:lnTo>
                    <a:pt x="42" y="796"/>
                  </a:lnTo>
                  <a:lnTo>
                    <a:pt x="36" y="797"/>
                  </a:lnTo>
                  <a:lnTo>
                    <a:pt x="30" y="798"/>
                  </a:lnTo>
                  <a:lnTo>
                    <a:pt x="0" y="798"/>
                  </a:lnTo>
                  <a:lnTo>
                    <a:pt x="0" y="903"/>
                  </a:lnTo>
                  <a:lnTo>
                    <a:pt x="211" y="903"/>
                  </a:lnTo>
                  <a:lnTo>
                    <a:pt x="211" y="798"/>
                  </a:lnTo>
                  <a:lnTo>
                    <a:pt x="181" y="798"/>
                  </a:lnTo>
                  <a:lnTo>
                    <a:pt x="175" y="797"/>
                  </a:lnTo>
                  <a:lnTo>
                    <a:pt x="169" y="796"/>
                  </a:lnTo>
                  <a:lnTo>
                    <a:pt x="164" y="793"/>
                  </a:lnTo>
                  <a:lnTo>
                    <a:pt x="159" y="789"/>
                  </a:lnTo>
                  <a:lnTo>
                    <a:pt x="156" y="785"/>
                  </a:lnTo>
                  <a:lnTo>
                    <a:pt x="153" y="780"/>
                  </a:lnTo>
                  <a:lnTo>
                    <a:pt x="152" y="774"/>
                  </a:lnTo>
                  <a:lnTo>
                    <a:pt x="151" y="768"/>
                  </a:lnTo>
                  <a:lnTo>
                    <a:pt x="151" y="738"/>
                  </a:lnTo>
                  <a:lnTo>
                    <a:pt x="152" y="732"/>
                  </a:lnTo>
                  <a:lnTo>
                    <a:pt x="153" y="726"/>
                  </a:lnTo>
                  <a:lnTo>
                    <a:pt x="156" y="721"/>
                  </a:lnTo>
                  <a:lnTo>
                    <a:pt x="159" y="717"/>
                  </a:lnTo>
                  <a:lnTo>
                    <a:pt x="164" y="713"/>
                  </a:lnTo>
                  <a:lnTo>
                    <a:pt x="169" y="710"/>
                  </a:lnTo>
                  <a:lnTo>
                    <a:pt x="175" y="708"/>
                  </a:lnTo>
                  <a:lnTo>
                    <a:pt x="181" y="708"/>
                  </a:lnTo>
                  <a:lnTo>
                    <a:pt x="211" y="708"/>
                  </a:lnTo>
                  <a:lnTo>
                    <a:pt x="211" y="648"/>
                  </a:lnTo>
                  <a:lnTo>
                    <a:pt x="181" y="648"/>
                  </a:lnTo>
                  <a:lnTo>
                    <a:pt x="175" y="647"/>
                  </a:lnTo>
                  <a:lnTo>
                    <a:pt x="169" y="645"/>
                  </a:lnTo>
                  <a:lnTo>
                    <a:pt x="164" y="643"/>
                  </a:lnTo>
                  <a:lnTo>
                    <a:pt x="159" y="638"/>
                  </a:lnTo>
                  <a:lnTo>
                    <a:pt x="156" y="634"/>
                  </a:lnTo>
                  <a:lnTo>
                    <a:pt x="153" y="629"/>
                  </a:lnTo>
                  <a:lnTo>
                    <a:pt x="152" y="623"/>
                  </a:lnTo>
                  <a:lnTo>
                    <a:pt x="151" y="618"/>
                  </a:lnTo>
                  <a:lnTo>
                    <a:pt x="151" y="587"/>
                  </a:lnTo>
                  <a:lnTo>
                    <a:pt x="152" y="581"/>
                  </a:lnTo>
                  <a:lnTo>
                    <a:pt x="153" y="576"/>
                  </a:lnTo>
                  <a:lnTo>
                    <a:pt x="156" y="571"/>
                  </a:lnTo>
                  <a:lnTo>
                    <a:pt x="159" y="566"/>
                  </a:lnTo>
                  <a:lnTo>
                    <a:pt x="164" y="562"/>
                  </a:lnTo>
                  <a:lnTo>
                    <a:pt x="169" y="560"/>
                  </a:lnTo>
                  <a:lnTo>
                    <a:pt x="175" y="558"/>
                  </a:lnTo>
                  <a:lnTo>
                    <a:pt x="181" y="557"/>
                  </a:lnTo>
                  <a:lnTo>
                    <a:pt x="211" y="557"/>
                  </a:lnTo>
                  <a:lnTo>
                    <a:pt x="211" y="196"/>
                  </a:lnTo>
                  <a:lnTo>
                    <a:pt x="181" y="196"/>
                  </a:lnTo>
                  <a:lnTo>
                    <a:pt x="175" y="195"/>
                  </a:lnTo>
                  <a:lnTo>
                    <a:pt x="169" y="193"/>
                  </a:lnTo>
                  <a:lnTo>
                    <a:pt x="164" y="191"/>
                  </a:lnTo>
                  <a:lnTo>
                    <a:pt x="159" y="187"/>
                  </a:lnTo>
                  <a:lnTo>
                    <a:pt x="156" y="182"/>
                  </a:lnTo>
                  <a:lnTo>
                    <a:pt x="153" y="177"/>
                  </a:lnTo>
                  <a:lnTo>
                    <a:pt x="152" y="172"/>
                  </a:lnTo>
                  <a:lnTo>
                    <a:pt x="151" y="165"/>
                  </a:lnTo>
                  <a:lnTo>
                    <a:pt x="151" y="135"/>
                  </a:lnTo>
                  <a:lnTo>
                    <a:pt x="152" y="130"/>
                  </a:lnTo>
                  <a:lnTo>
                    <a:pt x="153" y="123"/>
                  </a:lnTo>
                  <a:lnTo>
                    <a:pt x="156" y="119"/>
                  </a:lnTo>
                  <a:lnTo>
                    <a:pt x="159" y="115"/>
                  </a:lnTo>
                  <a:lnTo>
                    <a:pt x="164" y="110"/>
                  </a:lnTo>
                  <a:lnTo>
                    <a:pt x="169" y="108"/>
                  </a:lnTo>
                  <a:lnTo>
                    <a:pt x="175" y="106"/>
                  </a:lnTo>
                  <a:lnTo>
                    <a:pt x="181" y="105"/>
                  </a:lnTo>
                  <a:lnTo>
                    <a:pt x="211" y="105"/>
                  </a:lnTo>
                  <a:lnTo>
                    <a:pt x="211"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27">
              <a:extLst>
                <a:ext uri="{FF2B5EF4-FFF2-40B4-BE49-F238E27FC236}">
                  <a16:creationId xmlns:a16="http://schemas.microsoft.com/office/drawing/2014/main" id="{EE66CB30-F704-45C9-BA83-17BA7DC13889}"/>
                </a:ext>
              </a:extLst>
            </p:cNvPr>
            <p:cNvSpPr>
              <a:spLocks/>
            </p:cNvSpPr>
            <p:nvPr/>
          </p:nvSpPr>
          <p:spPr bwMode="auto">
            <a:xfrm>
              <a:off x="1103313" y="771525"/>
              <a:ext cx="61913" cy="287338"/>
            </a:xfrm>
            <a:custGeom>
              <a:avLst/>
              <a:gdLst>
                <a:gd name="T0" fmla="*/ 0 w 195"/>
                <a:gd name="T1" fmla="*/ 0 h 903"/>
                <a:gd name="T2" fmla="*/ 30 w 195"/>
                <a:gd name="T3" fmla="*/ 105 h 903"/>
                <a:gd name="T4" fmla="*/ 42 w 195"/>
                <a:gd name="T5" fmla="*/ 107 h 903"/>
                <a:gd name="T6" fmla="*/ 51 w 195"/>
                <a:gd name="T7" fmla="*/ 115 h 903"/>
                <a:gd name="T8" fmla="*/ 58 w 195"/>
                <a:gd name="T9" fmla="*/ 123 h 903"/>
                <a:gd name="T10" fmla="*/ 60 w 195"/>
                <a:gd name="T11" fmla="*/ 135 h 903"/>
                <a:gd name="T12" fmla="*/ 59 w 195"/>
                <a:gd name="T13" fmla="*/ 172 h 903"/>
                <a:gd name="T14" fmla="*/ 55 w 195"/>
                <a:gd name="T15" fmla="*/ 182 h 903"/>
                <a:gd name="T16" fmla="*/ 47 w 195"/>
                <a:gd name="T17" fmla="*/ 191 h 903"/>
                <a:gd name="T18" fmla="*/ 36 w 195"/>
                <a:gd name="T19" fmla="*/ 195 h 903"/>
                <a:gd name="T20" fmla="*/ 0 w 195"/>
                <a:gd name="T21" fmla="*/ 196 h 903"/>
                <a:gd name="T22" fmla="*/ 30 w 195"/>
                <a:gd name="T23" fmla="*/ 256 h 903"/>
                <a:gd name="T24" fmla="*/ 42 w 195"/>
                <a:gd name="T25" fmla="*/ 259 h 903"/>
                <a:gd name="T26" fmla="*/ 51 w 195"/>
                <a:gd name="T27" fmla="*/ 265 h 903"/>
                <a:gd name="T28" fmla="*/ 58 w 195"/>
                <a:gd name="T29" fmla="*/ 275 h 903"/>
                <a:gd name="T30" fmla="*/ 60 w 195"/>
                <a:gd name="T31" fmla="*/ 286 h 903"/>
                <a:gd name="T32" fmla="*/ 59 w 195"/>
                <a:gd name="T33" fmla="*/ 322 h 903"/>
                <a:gd name="T34" fmla="*/ 55 w 195"/>
                <a:gd name="T35" fmla="*/ 333 h 903"/>
                <a:gd name="T36" fmla="*/ 47 w 195"/>
                <a:gd name="T37" fmla="*/ 341 h 903"/>
                <a:gd name="T38" fmla="*/ 36 w 195"/>
                <a:gd name="T39" fmla="*/ 345 h 903"/>
                <a:gd name="T40" fmla="*/ 0 w 195"/>
                <a:gd name="T41" fmla="*/ 346 h 903"/>
                <a:gd name="T42" fmla="*/ 30 w 195"/>
                <a:gd name="T43" fmla="*/ 407 h 903"/>
                <a:gd name="T44" fmla="*/ 42 w 195"/>
                <a:gd name="T45" fmla="*/ 409 h 903"/>
                <a:gd name="T46" fmla="*/ 51 w 195"/>
                <a:gd name="T47" fmla="*/ 415 h 903"/>
                <a:gd name="T48" fmla="*/ 58 w 195"/>
                <a:gd name="T49" fmla="*/ 425 h 903"/>
                <a:gd name="T50" fmla="*/ 60 w 195"/>
                <a:gd name="T51" fmla="*/ 437 h 903"/>
                <a:gd name="T52" fmla="*/ 59 w 195"/>
                <a:gd name="T53" fmla="*/ 473 h 903"/>
                <a:gd name="T54" fmla="*/ 55 w 195"/>
                <a:gd name="T55" fmla="*/ 484 h 903"/>
                <a:gd name="T56" fmla="*/ 47 w 195"/>
                <a:gd name="T57" fmla="*/ 491 h 903"/>
                <a:gd name="T58" fmla="*/ 36 w 195"/>
                <a:gd name="T59" fmla="*/ 497 h 903"/>
                <a:gd name="T60" fmla="*/ 0 w 195"/>
                <a:gd name="T61" fmla="*/ 497 h 903"/>
                <a:gd name="T62" fmla="*/ 180 w 195"/>
                <a:gd name="T63" fmla="*/ 903 h 903"/>
                <a:gd name="T64" fmla="*/ 187 w 195"/>
                <a:gd name="T65" fmla="*/ 902 h 903"/>
                <a:gd name="T66" fmla="*/ 191 w 195"/>
                <a:gd name="T67" fmla="*/ 899 h 903"/>
                <a:gd name="T68" fmla="*/ 194 w 195"/>
                <a:gd name="T69" fmla="*/ 895 h 903"/>
                <a:gd name="T70" fmla="*/ 195 w 195"/>
                <a:gd name="T71" fmla="*/ 888 h 903"/>
                <a:gd name="T72" fmla="*/ 195 w 195"/>
                <a:gd name="T73" fmla="*/ 12 h 903"/>
                <a:gd name="T74" fmla="*/ 193 w 195"/>
                <a:gd name="T75" fmla="*/ 6 h 903"/>
                <a:gd name="T76" fmla="*/ 189 w 195"/>
                <a:gd name="T77" fmla="*/ 2 h 903"/>
                <a:gd name="T78" fmla="*/ 183 w 195"/>
                <a:gd name="T79" fmla="*/ 0 h 903"/>
                <a:gd name="T80" fmla="*/ 180 w 195"/>
                <a:gd name="T81"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903">
                  <a:moveTo>
                    <a:pt x="180" y="0"/>
                  </a:moveTo>
                  <a:lnTo>
                    <a:pt x="0" y="0"/>
                  </a:lnTo>
                  <a:lnTo>
                    <a:pt x="0" y="105"/>
                  </a:lnTo>
                  <a:lnTo>
                    <a:pt x="30" y="105"/>
                  </a:lnTo>
                  <a:lnTo>
                    <a:pt x="36" y="106"/>
                  </a:lnTo>
                  <a:lnTo>
                    <a:pt x="42" y="107"/>
                  </a:lnTo>
                  <a:lnTo>
                    <a:pt x="47" y="110"/>
                  </a:lnTo>
                  <a:lnTo>
                    <a:pt x="51" y="115"/>
                  </a:lnTo>
                  <a:lnTo>
                    <a:pt x="55" y="119"/>
                  </a:lnTo>
                  <a:lnTo>
                    <a:pt x="58" y="123"/>
                  </a:lnTo>
                  <a:lnTo>
                    <a:pt x="59" y="130"/>
                  </a:lnTo>
                  <a:lnTo>
                    <a:pt x="60" y="135"/>
                  </a:lnTo>
                  <a:lnTo>
                    <a:pt x="60" y="165"/>
                  </a:lnTo>
                  <a:lnTo>
                    <a:pt x="59" y="172"/>
                  </a:lnTo>
                  <a:lnTo>
                    <a:pt x="58" y="177"/>
                  </a:lnTo>
                  <a:lnTo>
                    <a:pt x="55" y="182"/>
                  </a:lnTo>
                  <a:lnTo>
                    <a:pt x="51" y="187"/>
                  </a:lnTo>
                  <a:lnTo>
                    <a:pt x="47" y="191"/>
                  </a:lnTo>
                  <a:lnTo>
                    <a:pt x="42" y="193"/>
                  </a:lnTo>
                  <a:lnTo>
                    <a:pt x="36" y="195"/>
                  </a:lnTo>
                  <a:lnTo>
                    <a:pt x="30" y="196"/>
                  </a:lnTo>
                  <a:lnTo>
                    <a:pt x="0" y="196"/>
                  </a:lnTo>
                  <a:lnTo>
                    <a:pt x="0" y="256"/>
                  </a:lnTo>
                  <a:lnTo>
                    <a:pt x="30" y="256"/>
                  </a:lnTo>
                  <a:lnTo>
                    <a:pt x="36" y="256"/>
                  </a:lnTo>
                  <a:lnTo>
                    <a:pt x="42" y="259"/>
                  </a:lnTo>
                  <a:lnTo>
                    <a:pt x="47" y="261"/>
                  </a:lnTo>
                  <a:lnTo>
                    <a:pt x="51" y="265"/>
                  </a:lnTo>
                  <a:lnTo>
                    <a:pt x="55" y="269"/>
                  </a:lnTo>
                  <a:lnTo>
                    <a:pt x="58" y="275"/>
                  </a:lnTo>
                  <a:lnTo>
                    <a:pt x="59" y="280"/>
                  </a:lnTo>
                  <a:lnTo>
                    <a:pt x="60" y="286"/>
                  </a:lnTo>
                  <a:lnTo>
                    <a:pt x="60" y="316"/>
                  </a:lnTo>
                  <a:lnTo>
                    <a:pt x="59" y="322"/>
                  </a:lnTo>
                  <a:lnTo>
                    <a:pt x="58" y="328"/>
                  </a:lnTo>
                  <a:lnTo>
                    <a:pt x="55" y="333"/>
                  </a:lnTo>
                  <a:lnTo>
                    <a:pt x="51" y="338"/>
                  </a:lnTo>
                  <a:lnTo>
                    <a:pt x="47" y="341"/>
                  </a:lnTo>
                  <a:lnTo>
                    <a:pt x="42" y="344"/>
                  </a:lnTo>
                  <a:lnTo>
                    <a:pt x="36" y="345"/>
                  </a:lnTo>
                  <a:lnTo>
                    <a:pt x="30" y="346"/>
                  </a:lnTo>
                  <a:lnTo>
                    <a:pt x="0" y="346"/>
                  </a:lnTo>
                  <a:lnTo>
                    <a:pt x="0" y="407"/>
                  </a:lnTo>
                  <a:lnTo>
                    <a:pt x="30" y="407"/>
                  </a:lnTo>
                  <a:lnTo>
                    <a:pt x="36" y="408"/>
                  </a:lnTo>
                  <a:lnTo>
                    <a:pt x="42" y="409"/>
                  </a:lnTo>
                  <a:lnTo>
                    <a:pt x="47" y="412"/>
                  </a:lnTo>
                  <a:lnTo>
                    <a:pt x="51" y="415"/>
                  </a:lnTo>
                  <a:lnTo>
                    <a:pt x="55" y="419"/>
                  </a:lnTo>
                  <a:lnTo>
                    <a:pt x="58" y="425"/>
                  </a:lnTo>
                  <a:lnTo>
                    <a:pt x="59" y="430"/>
                  </a:lnTo>
                  <a:lnTo>
                    <a:pt x="60" y="437"/>
                  </a:lnTo>
                  <a:lnTo>
                    <a:pt x="60" y="467"/>
                  </a:lnTo>
                  <a:lnTo>
                    <a:pt x="59" y="473"/>
                  </a:lnTo>
                  <a:lnTo>
                    <a:pt x="58" y="478"/>
                  </a:lnTo>
                  <a:lnTo>
                    <a:pt x="55" y="484"/>
                  </a:lnTo>
                  <a:lnTo>
                    <a:pt x="51" y="488"/>
                  </a:lnTo>
                  <a:lnTo>
                    <a:pt x="47" y="491"/>
                  </a:lnTo>
                  <a:lnTo>
                    <a:pt x="42" y="495"/>
                  </a:lnTo>
                  <a:lnTo>
                    <a:pt x="36" y="497"/>
                  </a:lnTo>
                  <a:lnTo>
                    <a:pt x="30" y="497"/>
                  </a:lnTo>
                  <a:lnTo>
                    <a:pt x="0" y="497"/>
                  </a:lnTo>
                  <a:lnTo>
                    <a:pt x="0" y="903"/>
                  </a:lnTo>
                  <a:lnTo>
                    <a:pt x="180" y="903"/>
                  </a:lnTo>
                  <a:lnTo>
                    <a:pt x="183" y="903"/>
                  </a:lnTo>
                  <a:lnTo>
                    <a:pt x="187" y="902"/>
                  </a:lnTo>
                  <a:lnTo>
                    <a:pt x="189" y="901"/>
                  </a:lnTo>
                  <a:lnTo>
                    <a:pt x="191" y="899"/>
                  </a:lnTo>
                  <a:lnTo>
                    <a:pt x="193" y="897"/>
                  </a:lnTo>
                  <a:lnTo>
                    <a:pt x="194" y="895"/>
                  </a:lnTo>
                  <a:lnTo>
                    <a:pt x="195" y="891"/>
                  </a:lnTo>
                  <a:lnTo>
                    <a:pt x="195" y="888"/>
                  </a:lnTo>
                  <a:lnTo>
                    <a:pt x="195" y="15"/>
                  </a:lnTo>
                  <a:lnTo>
                    <a:pt x="195" y="12"/>
                  </a:lnTo>
                  <a:lnTo>
                    <a:pt x="194" y="10"/>
                  </a:lnTo>
                  <a:lnTo>
                    <a:pt x="193" y="6"/>
                  </a:lnTo>
                  <a:lnTo>
                    <a:pt x="191" y="4"/>
                  </a:lnTo>
                  <a:lnTo>
                    <a:pt x="189" y="2"/>
                  </a:lnTo>
                  <a:lnTo>
                    <a:pt x="187" y="1"/>
                  </a:lnTo>
                  <a:lnTo>
                    <a:pt x="183" y="0"/>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2"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10247928" y="2303513"/>
            <a:ext cx="367656" cy="367656"/>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2256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673A57-8C07-453C-8611-1D99E8CDE141}"/>
              </a:ext>
              <a:ext uri="{C183D7F6-B498-43B3-948B-1728B52AA6E4}">
                <adec:decorative xmlns:adec="http://schemas.microsoft.com/office/drawing/2017/decorative" val="1"/>
              </a:ext>
            </a:extLst>
          </p:cNvPr>
          <p:cNvSpPr/>
          <p:nvPr/>
        </p:nvSpPr>
        <p:spPr>
          <a:xfrm>
            <a:off x="0" y="990601"/>
            <a:ext cx="12192000" cy="35136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2AC0C949-7A02-4C95-8017-D82E7E71C4F7}"/>
              </a:ext>
            </a:extLst>
          </p:cNvPr>
          <p:cNvSpPr>
            <a:spLocks noGrp="1"/>
          </p:cNvSpPr>
          <p:nvPr>
            <p:ph type="title" idx="4294967295"/>
          </p:nvPr>
        </p:nvSpPr>
        <p:spPr>
          <a:xfrm>
            <a:off x="0" y="365125"/>
            <a:ext cx="10515600" cy="1325563"/>
          </a:xfrm>
        </p:spPr>
        <p:txBody>
          <a:bodyPr/>
          <a:lstStyle/>
          <a:p>
            <a:r>
              <a:rPr lang="en-US" dirty="0"/>
              <a:t>Project analysis slide 5</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Project Analysis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7" name="Chart 6" descr="Chart.">
            <a:extLst>
              <a:ext uri="{FF2B5EF4-FFF2-40B4-BE49-F238E27FC236}">
                <a16:creationId xmlns:a16="http://schemas.microsoft.com/office/drawing/2014/main" id="{686C4999-06C3-490E-B7B9-866B1D0D975E}"/>
              </a:ext>
            </a:extLst>
          </p:cNvPr>
          <p:cNvGraphicFramePr/>
          <p:nvPr>
            <p:extLst>
              <p:ext uri="{D42A27DB-BD31-4B8C-83A1-F6EECF244321}">
                <p14:modId xmlns:p14="http://schemas.microsoft.com/office/powerpoint/2010/main" val="1669649997"/>
              </p:ext>
            </p:extLst>
          </p:nvPr>
        </p:nvGraphicFramePr>
        <p:xfrm>
          <a:off x="654050" y="1075266"/>
          <a:ext cx="10883900" cy="334433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6516ABC0-EF46-4159-B4CF-45B14EA929B3}"/>
              </a:ext>
              <a:ext uri="{C183D7F6-B498-43B3-948B-1728B52AA6E4}">
                <adec:decorative xmlns:adec="http://schemas.microsoft.com/office/drawing/2017/decorative" val="1"/>
              </a:ext>
            </a:extLst>
          </p:cNvPr>
          <p:cNvCxnSpPr/>
          <p:nvPr/>
        </p:nvCxnSpPr>
        <p:spPr>
          <a:xfrm>
            <a:off x="4152902" y="4879971"/>
            <a:ext cx="0" cy="120650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E755E2-4A99-478A-BBEF-ACE16BEBFCB7}"/>
              </a:ext>
              <a:ext uri="{C183D7F6-B498-43B3-948B-1728B52AA6E4}">
                <adec:decorative xmlns:adec="http://schemas.microsoft.com/office/drawing/2017/decorative" val="1"/>
              </a:ext>
            </a:extLst>
          </p:cNvPr>
          <p:cNvCxnSpPr/>
          <p:nvPr/>
        </p:nvCxnSpPr>
        <p:spPr>
          <a:xfrm>
            <a:off x="8039100" y="4879971"/>
            <a:ext cx="0" cy="120650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1613421-44EB-4EA7-89AE-D8972D473414}"/>
              </a:ext>
            </a:extLst>
          </p:cNvPr>
          <p:cNvSpPr/>
          <p:nvPr/>
        </p:nvSpPr>
        <p:spPr>
          <a:xfrm>
            <a:off x="838205" y="5521007"/>
            <a:ext cx="2743195" cy="710707"/>
          </a:xfrm>
          <a:prstGeom prst="rect">
            <a:avLst/>
          </a:prstGeom>
        </p:spPr>
        <p:txBody>
          <a:bodyPr wrap="square" lIns="0" tIns="0" rIns="0" bIns="0" anchor="t">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a:t>
            </a:r>
          </a:p>
        </p:txBody>
      </p:sp>
      <p:sp>
        <p:nvSpPr>
          <p:cNvPr id="44" name="Rectangle 43">
            <a:extLst>
              <a:ext uri="{FF2B5EF4-FFF2-40B4-BE49-F238E27FC236}">
                <a16:creationId xmlns:a16="http://schemas.microsoft.com/office/drawing/2014/main" id="{71E47AC8-8358-4724-91F8-0D1B21FC5F47}"/>
              </a:ext>
            </a:extLst>
          </p:cNvPr>
          <p:cNvSpPr/>
          <p:nvPr/>
        </p:nvSpPr>
        <p:spPr>
          <a:xfrm>
            <a:off x="838205" y="5000266"/>
            <a:ext cx="2743195" cy="492443"/>
          </a:xfrm>
          <a:prstGeom prst="rect">
            <a:avLst/>
          </a:prstGeom>
        </p:spPr>
        <p:txBody>
          <a:bodyPr wrap="square" lIns="0" tIns="0" rIns="0" bIns="0" anchor="t">
            <a:spAutoFit/>
          </a:bodyPr>
          <a:lstStyle/>
          <a:p>
            <a:r>
              <a:rPr lang="en-US" sz="3200" dirty="0">
                <a:solidFill>
                  <a:schemeClr val="accent3">
                    <a:lumMod val="75000"/>
                  </a:schemeClr>
                </a:solidFill>
                <a:cs typeface="Segoe UI" panose="020B0502040204020203" pitchFamily="34" charset="0"/>
              </a:rPr>
              <a:t>5,980</a:t>
            </a:r>
          </a:p>
        </p:txBody>
      </p:sp>
      <p:sp>
        <p:nvSpPr>
          <p:cNvPr id="45" name="Rectangle 44">
            <a:extLst>
              <a:ext uri="{FF2B5EF4-FFF2-40B4-BE49-F238E27FC236}">
                <a16:creationId xmlns:a16="http://schemas.microsoft.com/office/drawing/2014/main" id="{69F7E025-DDEC-4748-AAE9-9FA2A4BF1E49}"/>
              </a:ext>
            </a:extLst>
          </p:cNvPr>
          <p:cNvSpPr/>
          <p:nvPr/>
        </p:nvSpPr>
        <p:spPr>
          <a:xfrm>
            <a:off x="838205" y="4748574"/>
            <a:ext cx="2743195" cy="223394"/>
          </a:xfrm>
          <a:prstGeom prst="rect">
            <a:avLst/>
          </a:prstGeom>
        </p:spPr>
        <p:txBody>
          <a:bodyPr wrap="square" lIns="0" tIns="0" rIns="0" bIns="0" anchor="t">
            <a:spAutoFit/>
          </a:bodyPr>
          <a:lstStyle/>
          <a:p>
            <a:pPr>
              <a:lnSpc>
                <a:spcPts val="1900"/>
              </a:lnSpc>
            </a:pPr>
            <a:r>
              <a:rPr lang="en-US" sz="1400" b="1" dirty="0">
                <a:solidFill>
                  <a:schemeClr val="accent3">
                    <a:lumMod val="75000"/>
                  </a:schemeClr>
                </a:solidFill>
                <a:latin typeface="+mj-lt"/>
                <a:cs typeface="Segoe UI" panose="020B0502040204020203" pitchFamily="34" charset="0"/>
              </a:rPr>
              <a:t>LOREM IPSUM</a:t>
            </a:r>
          </a:p>
        </p:txBody>
      </p:sp>
      <p:sp>
        <p:nvSpPr>
          <p:cNvPr id="46" name="Rectangle 45">
            <a:extLst>
              <a:ext uri="{FF2B5EF4-FFF2-40B4-BE49-F238E27FC236}">
                <a16:creationId xmlns:a16="http://schemas.microsoft.com/office/drawing/2014/main" id="{84176128-6116-4C3C-9CC3-394E6E116762}"/>
              </a:ext>
            </a:extLst>
          </p:cNvPr>
          <p:cNvSpPr/>
          <p:nvPr/>
        </p:nvSpPr>
        <p:spPr>
          <a:xfrm>
            <a:off x="4724403" y="5521007"/>
            <a:ext cx="2743195" cy="710707"/>
          </a:xfrm>
          <a:prstGeom prst="rect">
            <a:avLst/>
          </a:prstGeom>
        </p:spPr>
        <p:txBody>
          <a:bodyPr wrap="square" lIns="0" tIns="0" rIns="0" bIns="0" anchor="t">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a:t>
            </a:r>
          </a:p>
        </p:txBody>
      </p:sp>
      <p:sp>
        <p:nvSpPr>
          <p:cNvPr id="47" name="Rectangle 46">
            <a:extLst>
              <a:ext uri="{FF2B5EF4-FFF2-40B4-BE49-F238E27FC236}">
                <a16:creationId xmlns:a16="http://schemas.microsoft.com/office/drawing/2014/main" id="{839BCDE9-6CF8-45EE-BFA1-6E32ED5C240E}"/>
              </a:ext>
            </a:extLst>
          </p:cNvPr>
          <p:cNvSpPr/>
          <p:nvPr/>
        </p:nvSpPr>
        <p:spPr>
          <a:xfrm>
            <a:off x="4724403" y="5000266"/>
            <a:ext cx="2743195" cy="492443"/>
          </a:xfrm>
          <a:prstGeom prst="rect">
            <a:avLst/>
          </a:prstGeom>
        </p:spPr>
        <p:txBody>
          <a:bodyPr wrap="square" lIns="0" tIns="0" rIns="0" bIns="0" anchor="t">
            <a:spAutoFit/>
          </a:bodyPr>
          <a:lstStyle/>
          <a:p>
            <a:r>
              <a:rPr lang="en-US" sz="3200" dirty="0">
                <a:solidFill>
                  <a:schemeClr val="accent4">
                    <a:lumMod val="75000"/>
                  </a:schemeClr>
                </a:solidFill>
                <a:cs typeface="Segoe UI" panose="020B0502040204020203" pitchFamily="34" charset="0"/>
              </a:rPr>
              <a:t>-1.19</a:t>
            </a:r>
          </a:p>
        </p:txBody>
      </p:sp>
      <p:sp>
        <p:nvSpPr>
          <p:cNvPr id="48" name="Rectangle 47">
            <a:extLst>
              <a:ext uri="{FF2B5EF4-FFF2-40B4-BE49-F238E27FC236}">
                <a16:creationId xmlns:a16="http://schemas.microsoft.com/office/drawing/2014/main" id="{7DDB637A-4822-4FE9-8AEA-11DEA7859049}"/>
              </a:ext>
            </a:extLst>
          </p:cNvPr>
          <p:cNvSpPr/>
          <p:nvPr/>
        </p:nvSpPr>
        <p:spPr>
          <a:xfrm>
            <a:off x="4724403" y="4748574"/>
            <a:ext cx="2743195" cy="223394"/>
          </a:xfrm>
          <a:prstGeom prst="rect">
            <a:avLst/>
          </a:prstGeom>
        </p:spPr>
        <p:txBody>
          <a:bodyPr wrap="square" lIns="0" tIns="0" rIns="0" bIns="0" anchor="t">
            <a:spAutoFit/>
          </a:bodyPr>
          <a:lstStyle/>
          <a:p>
            <a:pPr>
              <a:lnSpc>
                <a:spcPts val="1900"/>
              </a:lnSpc>
            </a:pPr>
            <a:r>
              <a:rPr lang="en-US" sz="1400" b="1" dirty="0">
                <a:solidFill>
                  <a:schemeClr val="accent4">
                    <a:lumMod val="75000"/>
                  </a:schemeClr>
                </a:solidFill>
                <a:latin typeface="+mj-lt"/>
                <a:cs typeface="Segoe UI" panose="020B0502040204020203" pitchFamily="34" charset="0"/>
              </a:rPr>
              <a:t>LOREM IPSUM</a:t>
            </a:r>
          </a:p>
        </p:txBody>
      </p:sp>
      <p:sp>
        <p:nvSpPr>
          <p:cNvPr id="49" name="Rectangle 48">
            <a:extLst>
              <a:ext uri="{FF2B5EF4-FFF2-40B4-BE49-F238E27FC236}">
                <a16:creationId xmlns:a16="http://schemas.microsoft.com/office/drawing/2014/main" id="{7FA68D61-8BDC-4C14-9F0D-CF0C946CD30A}"/>
              </a:ext>
            </a:extLst>
          </p:cNvPr>
          <p:cNvSpPr/>
          <p:nvPr/>
        </p:nvSpPr>
        <p:spPr>
          <a:xfrm>
            <a:off x="8610600" y="5521007"/>
            <a:ext cx="2743195" cy="710707"/>
          </a:xfrm>
          <a:prstGeom prst="rect">
            <a:avLst/>
          </a:prstGeom>
        </p:spPr>
        <p:txBody>
          <a:bodyPr wrap="square" lIns="0" tIns="0" rIns="0" bIns="0" anchor="t">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a:t>
            </a:r>
          </a:p>
        </p:txBody>
      </p:sp>
      <p:sp>
        <p:nvSpPr>
          <p:cNvPr id="50" name="Rectangle 49">
            <a:extLst>
              <a:ext uri="{FF2B5EF4-FFF2-40B4-BE49-F238E27FC236}">
                <a16:creationId xmlns:a16="http://schemas.microsoft.com/office/drawing/2014/main" id="{B164A1DA-19AA-4A0C-9ED2-92A9346B807A}"/>
              </a:ext>
            </a:extLst>
          </p:cNvPr>
          <p:cNvSpPr/>
          <p:nvPr/>
        </p:nvSpPr>
        <p:spPr>
          <a:xfrm>
            <a:off x="8610600" y="5000266"/>
            <a:ext cx="2743195" cy="492443"/>
          </a:xfrm>
          <a:prstGeom prst="rect">
            <a:avLst/>
          </a:prstGeom>
        </p:spPr>
        <p:txBody>
          <a:bodyPr wrap="square" lIns="0" tIns="0" rIns="0" bIns="0" anchor="t">
            <a:spAutoFit/>
          </a:bodyPr>
          <a:lstStyle/>
          <a:p>
            <a:r>
              <a:rPr lang="en-US" sz="3200" dirty="0">
                <a:solidFill>
                  <a:schemeClr val="tx1">
                    <a:lumMod val="75000"/>
                    <a:lumOff val="25000"/>
                  </a:schemeClr>
                </a:solidFill>
                <a:cs typeface="Segoe UI" panose="020B0502040204020203" pitchFamily="34" charset="0"/>
              </a:rPr>
              <a:t>$ 113,200.50</a:t>
            </a:r>
          </a:p>
        </p:txBody>
      </p:sp>
      <p:sp>
        <p:nvSpPr>
          <p:cNvPr id="51" name="Rectangle 50">
            <a:extLst>
              <a:ext uri="{FF2B5EF4-FFF2-40B4-BE49-F238E27FC236}">
                <a16:creationId xmlns:a16="http://schemas.microsoft.com/office/drawing/2014/main" id="{FA4B18CA-09B5-4584-8D25-60B58EF68413}"/>
              </a:ext>
            </a:extLst>
          </p:cNvPr>
          <p:cNvSpPr/>
          <p:nvPr/>
        </p:nvSpPr>
        <p:spPr>
          <a:xfrm>
            <a:off x="8610600" y="4748574"/>
            <a:ext cx="2743195" cy="223394"/>
          </a:xfrm>
          <a:prstGeom prst="rect">
            <a:avLst/>
          </a:prstGeom>
        </p:spPr>
        <p:txBody>
          <a:bodyPr wrap="square" lIns="0" tIns="0" rIns="0" bIns="0" anchor="t">
            <a:spAutoFit/>
          </a:bodyPr>
          <a:lstStyle/>
          <a:p>
            <a:pPr>
              <a:lnSpc>
                <a:spcPts val="1900"/>
              </a:lnSpc>
            </a:pPr>
            <a:r>
              <a:rPr lang="en-US" sz="1400" b="1" dirty="0">
                <a:solidFill>
                  <a:schemeClr val="tx1">
                    <a:lumMod val="75000"/>
                    <a:lumOff val="25000"/>
                  </a:schemeClr>
                </a:solidFill>
                <a:latin typeface="+mj-lt"/>
                <a:cs typeface="Segoe UI" panose="020B0502040204020203" pitchFamily="34" charset="0"/>
              </a:rPr>
              <a:t>LOREM IPSUM</a:t>
            </a:r>
          </a:p>
        </p:txBody>
      </p:sp>
    </p:spTree>
    <p:extLst>
      <p:ext uri="{BB962C8B-B14F-4D97-AF65-F5344CB8AC3E}">
        <p14:creationId xmlns:p14="http://schemas.microsoft.com/office/powerpoint/2010/main" val="121214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a:lstStyle/>
          <a:p>
            <a:r>
              <a:rPr lang="en-US" dirty="0"/>
              <a:t>Project analysis slide 6</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Project Analysis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Circle: Hollow 2">
            <a:extLst>
              <a:ext uri="{FF2B5EF4-FFF2-40B4-BE49-F238E27FC236}">
                <a16:creationId xmlns:a16="http://schemas.microsoft.com/office/drawing/2014/main" id="{8DC8DEBA-4D8D-4704-A04E-32A1E0BF41F4}"/>
              </a:ext>
              <a:ext uri="{C183D7F6-B498-43B3-948B-1728B52AA6E4}">
                <adec:decorative xmlns:adec="http://schemas.microsoft.com/office/drawing/2017/decorative" val="1"/>
              </a:ext>
            </a:extLst>
          </p:cNvPr>
          <p:cNvSpPr/>
          <p:nvPr/>
        </p:nvSpPr>
        <p:spPr>
          <a:xfrm>
            <a:off x="3536828" y="2296212"/>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ircle: Hollow 21">
            <a:extLst>
              <a:ext uri="{FF2B5EF4-FFF2-40B4-BE49-F238E27FC236}">
                <a16:creationId xmlns:a16="http://schemas.microsoft.com/office/drawing/2014/main" id="{769CE3F0-8651-4FF1-8CAF-1E986C3831C4}"/>
              </a:ext>
              <a:ext uri="{C183D7F6-B498-43B3-948B-1728B52AA6E4}">
                <adec:decorative xmlns:adec="http://schemas.microsoft.com/office/drawing/2017/decorative" val="1"/>
              </a:ext>
            </a:extLst>
          </p:cNvPr>
          <p:cNvSpPr/>
          <p:nvPr/>
        </p:nvSpPr>
        <p:spPr>
          <a:xfrm>
            <a:off x="4946623" y="2296212"/>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ircle: Hollow 22">
            <a:extLst>
              <a:ext uri="{FF2B5EF4-FFF2-40B4-BE49-F238E27FC236}">
                <a16:creationId xmlns:a16="http://schemas.microsoft.com/office/drawing/2014/main" id="{59423939-1DC9-4306-AA5D-6C0111336356}"/>
              </a:ext>
              <a:ext uri="{C183D7F6-B498-43B3-948B-1728B52AA6E4}">
                <adec:decorative xmlns:adec="http://schemas.microsoft.com/office/drawing/2017/decorative" val="1"/>
              </a:ext>
            </a:extLst>
          </p:cNvPr>
          <p:cNvSpPr/>
          <p:nvPr/>
        </p:nvSpPr>
        <p:spPr>
          <a:xfrm>
            <a:off x="6356419" y="2296212"/>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ircle: Hollow 23">
            <a:extLst>
              <a:ext uri="{FF2B5EF4-FFF2-40B4-BE49-F238E27FC236}">
                <a16:creationId xmlns:a16="http://schemas.microsoft.com/office/drawing/2014/main" id="{A838DD0B-E018-44D0-A4C0-13DF2FD0288D}"/>
              </a:ext>
              <a:ext uri="{C183D7F6-B498-43B3-948B-1728B52AA6E4}">
                <adec:decorative xmlns:adec="http://schemas.microsoft.com/office/drawing/2017/decorative" val="1"/>
              </a:ext>
            </a:extLst>
          </p:cNvPr>
          <p:cNvSpPr/>
          <p:nvPr/>
        </p:nvSpPr>
        <p:spPr>
          <a:xfrm>
            <a:off x="4241725" y="3501330"/>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ircle: Hollow 24">
            <a:extLst>
              <a:ext uri="{FF2B5EF4-FFF2-40B4-BE49-F238E27FC236}">
                <a16:creationId xmlns:a16="http://schemas.microsoft.com/office/drawing/2014/main" id="{B5265A05-9A0F-4DEC-9382-F51EEE742251}"/>
              </a:ext>
              <a:ext uri="{C183D7F6-B498-43B3-948B-1728B52AA6E4}">
                <adec:decorative xmlns:adec="http://schemas.microsoft.com/office/drawing/2017/decorative" val="1"/>
              </a:ext>
            </a:extLst>
          </p:cNvPr>
          <p:cNvSpPr/>
          <p:nvPr/>
        </p:nvSpPr>
        <p:spPr>
          <a:xfrm>
            <a:off x="5651521" y="3501330"/>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9" name="Circle: Hollow 28">
            <a:extLst>
              <a:ext uri="{FF2B5EF4-FFF2-40B4-BE49-F238E27FC236}">
                <a16:creationId xmlns:a16="http://schemas.microsoft.com/office/drawing/2014/main" id="{8770E695-5D11-488D-931B-4C4259EC25FF}"/>
              </a:ext>
              <a:ext uri="{C183D7F6-B498-43B3-948B-1728B52AA6E4}">
                <adec:decorative xmlns:adec="http://schemas.microsoft.com/office/drawing/2017/decorative" val="1"/>
              </a:ext>
            </a:extLst>
          </p:cNvPr>
          <p:cNvSpPr/>
          <p:nvPr/>
        </p:nvSpPr>
        <p:spPr>
          <a:xfrm>
            <a:off x="7061316" y="3501330"/>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16FB0785-0013-474B-B959-F2CC8F4C0C1E}"/>
              </a:ext>
            </a:extLst>
          </p:cNvPr>
          <p:cNvSpPr/>
          <p:nvPr/>
        </p:nvSpPr>
        <p:spPr>
          <a:xfrm>
            <a:off x="1292015" y="1357350"/>
            <a:ext cx="2428875" cy="710707"/>
          </a:xfrm>
          <a:prstGeom prst="rect">
            <a:avLst/>
          </a:prstGeom>
        </p:spPr>
        <p:txBody>
          <a:bodyPr wrap="square" lIns="0" tIns="0" rIns="0" bIns="0" anchor="t">
            <a:spAutoFit/>
          </a:bodyPr>
          <a:lstStyle/>
          <a:p>
            <a:pPr algn="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33" name="Rectangle 32">
            <a:extLst>
              <a:ext uri="{FF2B5EF4-FFF2-40B4-BE49-F238E27FC236}">
                <a16:creationId xmlns:a16="http://schemas.microsoft.com/office/drawing/2014/main" id="{913AB221-FD8D-4664-9B4C-AE1B1660ECAA}"/>
              </a:ext>
            </a:extLst>
          </p:cNvPr>
          <p:cNvSpPr/>
          <p:nvPr/>
        </p:nvSpPr>
        <p:spPr>
          <a:xfrm>
            <a:off x="4529115" y="1357350"/>
            <a:ext cx="2428875" cy="710707"/>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34" name="Rectangle 33">
            <a:extLst>
              <a:ext uri="{FF2B5EF4-FFF2-40B4-BE49-F238E27FC236}">
                <a16:creationId xmlns:a16="http://schemas.microsoft.com/office/drawing/2014/main" id="{53F5EDC0-C02E-4790-A681-CA7AB9133338}"/>
              </a:ext>
            </a:extLst>
          </p:cNvPr>
          <p:cNvSpPr/>
          <p:nvPr/>
        </p:nvSpPr>
        <p:spPr>
          <a:xfrm>
            <a:off x="7766215" y="1357350"/>
            <a:ext cx="2428875" cy="710707"/>
          </a:xfrm>
          <a:prstGeom prst="rect">
            <a:avLst/>
          </a:prstGeom>
        </p:spPr>
        <p:txBody>
          <a:bodyPr wrap="square" lIns="0" tIns="0" rIns="0" bIns="0" anchor="t">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35" name="Rectangle 34">
            <a:extLst>
              <a:ext uri="{FF2B5EF4-FFF2-40B4-BE49-F238E27FC236}">
                <a16:creationId xmlns:a16="http://schemas.microsoft.com/office/drawing/2014/main" id="{857F5370-BF8E-406B-BEAE-B1224615626A}"/>
              </a:ext>
            </a:extLst>
          </p:cNvPr>
          <p:cNvSpPr/>
          <p:nvPr/>
        </p:nvSpPr>
        <p:spPr>
          <a:xfrm>
            <a:off x="1996865" y="5332295"/>
            <a:ext cx="2428875" cy="710707"/>
          </a:xfrm>
          <a:prstGeom prst="rect">
            <a:avLst/>
          </a:prstGeom>
        </p:spPr>
        <p:txBody>
          <a:bodyPr wrap="square" lIns="0" tIns="0" rIns="0" bIns="0" anchor="t">
            <a:spAutoFit/>
          </a:bodyPr>
          <a:lstStyle/>
          <a:p>
            <a:pPr algn="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36" name="Rectangle 35">
            <a:extLst>
              <a:ext uri="{FF2B5EF4-FFF2-40B4-BE49-F238E27FC236}">
                <a16:creationId xmlns:a16="http://schemas.microsoft.com/office/drawing/2014/main" id="{98F5A313-1C6C-4AEE-8556-576074B1BF06}"/>
              </a:ext>
            </a:extLst>
          </p:cNvPr>
          <p:cNvSpPr/>
          <p:nvPr/>
        </p:nvSpPr>
        <p:spPr>
          <a:xfrm>
            <a:off x="5233965" y="5332295"/>
            <a:ext cx="2428875" cy="710707"/>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37" name="Rectangle 36">
            <a:extLst>
              <a:ext uri="{FF2B5EF4-FFF2-40B4-BE49-F238E27FC236}">
                <a16:creationId xmlns:a16="http://schemas.microsoft.com/office/drawing/2014/main" id="{0C310CC8-6624-4352-A642-89EF6FA7DCE6}"/>
              </a:ext>
            </a:extLst>
          </p:cNvPr>
          <p:cNvSpPr/>
          <p:nvPr/>
        </p:nvSpPr>
        <p:spPr>
          <a:xfrm>
            <a:off x="8471065" y="5332295"/>
            <a:ext cx="2428875" cy="710707"/>
          </a:xfrm>
          <a:prstGeom prst="rect">
            <a:avLst/>
          </a:prstGeom>
        </p:spPr>
        <p:txBody>
          <a:bodyPr wrap="square" lIns="0" tIns="0" rIns="0" bIns="0" anchor="t">
            <a:spAutoFit/>
          </a:bodyPr>
          <a:lstStyle/>
          <a:p>
            <a:pP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grpSp>
        <p:nvGrpSpPr>
          <p:cNvPr id="41" name="Group 40" descr="Icon of human being and speech bubble. ">
            <a:extLst>
              <a:ext uri="{FF2B5EF4-FFF2-40B4-BE49-F238E27FC236}">
                <a16:creationId xmlns:a16="http://schemas.microsoft.com/office/drawing/2014/main" id="{F9B9D0B7-66BB-408F-A1CC-EA2209284AAD}"/>
              </a:ext>
            </a:extLst>
          </p:cNvPr>
          <p:cNvGrpSpPr/>
          <p:nvPr/>
        </p:nvGrpSpPr>
        <p:grpSpPr>
          <a:xfrm>
            <a:off x="4144646" y="2903628"/>
            <a:ext cx="378221" cy="380335"/>
            <a:chOff x="3171788" y="779462"/>
            <a:chExt cx="284163" cy="285751"/>
          </a:xfrm>
          <a:solidFill>
            <a:schemeClr val="accent3">
              <a:lumMod val="75000"/>
            </a:schemeClr>
          </a:solidFill>
        </p:grpSpPr>
        <p:sp>
          <p:nvSpPr>
            <p:cNvPr id="42" name="Freeform 2993">
              <a:extLst>
                <a:ext uri="{FF2B5EF4-FFF2-40B4-BE49-F238E27FC236}">
                  <a16:creationId xmlns:a16="http://schemas.microsoft.com/office/drawing/2014/main" id="{214A5167-4E01-4042-851A-88AFE72AE2DD}"/>
                </a:ext>
              </a:extLst>
            </p:cNvPr>
            <p:cNvSpPr>
              <a:spLocks noEditPoints="1"/>
            </p:cNvSpPr>
            <p:nvPr/>
          </p:nvSpPr>
          <p:spPr bwMode="auto">
            <a:xfrm>
              <a:off x="3290851" y="779462"/>
              <a:ext cx="165100" cy="196850"/>
            </a:xfrm>
            <a:custGeom>
              <a:avLst/>
              <a:gdLst>
                <a:gd name="T0" fmla="*/ 291 w 416"/>
                <a:gd name="T1" fmla="*/ 221 h 493"/>
                <a:gd name="T2" fmla="*/ 339 w 416"/>
                <a:gd name="T3" fmla="*/ 173 h 493"/>
                <a:gd name="T4" fmla="*/ 242 w 416"/>
                <a:gd name="T5" fmla="*/ 221 h 493"/>
                <a:gd name="T6" fmla="*/ 195 w 416"/>
                <a:gd name="T7" fmla="*/ 173 h 493"/>
                <a:gd name="T8" fmla="*/ 242 w 416"/>
                <a:gd name="T9" fmla="*/ 221 h 493"/>
                <a:gd name="T10" fmla="*/ 99 w 416"/>
                <a:gd name="T11" fmla="*/ 221 h 493"/>
                <a:gd name="T12" fmla="*/ 147 w 416"/>
                <a:gd name="T13" fmla="*/ 173 h 493"/>
                <a:gd name="T14" fmla="*/ 208 w 416"/>
                <a:gd name="T15" fmla="*/ 0 h 493"/>
                <a:gd name="T16" fmla="*/ 166 w 416"/>
                <a:gd name="T17" fmla="*/ 3 h 493"/>
                <a:gd name="T18" fmla="*/ 127 w 416"/>
                <a:gd name="T19" fmla="*/ 15 h 493"/>
                <a:gd name="T20" fmla="*/ 92 w 416"/>
                <a:gd name="T21" fmla="*/ 33 h 493"/>
                <a:gd name="T22" fmla="*/ 61 w 416"/>
                <a:gd name="T23" fmla="*/ 57 h 493"/>
                <a:gd name="T24" fmla="*/ 35 w 416"/>
                <a:gd name="T25" fmla="*/ 85 h 493"/>
                <a:gd name="T26" fmla="*/ 16 w 416"/>
                <a:gd name="T27" fmla="*/ 117 h 493"/>
                <a:gd name="T28" fmla="*/ 4 w 416"/>
                <a:gd name="T29" fmla="*/ 153 h 493"/>
                <a:gd name="T30" fmla="*/ 0 w 416"/>
                <a:gd name="T31" fmla="*/ 192 h 493"/>
                <a:gd name="T32" fmla="*/ 0 w 416"/>
                <a:gd name="T33" fmla="*/ 194 h 493"/>
                <a:gd name="T34" fmla="*/ 26 w 416"/>
                <a:gd name="T35" fmla="*/ 204 h 493"/>
                <a:gd name="T36" fmla="*/ 47 w 416"/>
                <a:gd name="T37" fmla="*/ 220 h 493"/>
                <a:gd name="T38" fmla="*/ 64 w 416"/>
                <a:gd name="T39" fmla="*/ 238 h 493"/>
                <a:gd name="T40" fmla="*/ 72 w 416"/>
                <a:gd name="T41" fmla="*/ 260 h 493"/>
                <a:gd name="T42" fmla="*/ 76 w 416"/>
                <a:gd name="T43" fmla="*/ 277 h 493"/>
                <a:gd name="T44" fmla="*/ 76 w 416"/>
                <a:gd name="T45" fmla="*/ 293 h 493"/>
                <a:gd name="T46" fmla="*/ 73 w 416"/>
                <a:gd name="T47" fmla="*/ 311 h 493"/>
                <a:gd name="T48" fmla="*/ 67 w 416"/>
                <a:gd name="T49" fmla="*/ 330 h 493"/>
                <a:gd name="T50" fmla="*/ 70 w 416"/>
                <a:gd name="T51" fmla="*/ 333 h 493"/>
                <a:gd name="T52" fmla="*/ 77 w 416"/>
                <a:gd name="T53" fmla="*/ 349 h 493"/>
                <a:gd name="T54" fmla="*/ 94 w 416"/>
                <a:gd name="T55" fmla="*/ 361 h 493"/>
                <a:gd name="T56" fmla="*/ 114 w 416"/>
                <a:gd name="T57" fmla="*/ 371 h 493"/>
                <a:gd name="T58" fmla="*/ 132 w 416"/>
                <a:gd name="T59" fmla="*/ 378 h 493"/>
                <a:gd name="T60" fmla="*/ 153 w 416"/>
                <a:gd name="T61" fmla="*/ 383 h 493"/>
                <a:gd name="T62" fmla="*/ 153 w 416"/>
                <a:gd name="T63" fmla="*/ 428 h 493"/>
                <a:gd name="T64" fmla="*/ 153 w 416"/>
                <a:gd name="T65" fmla="*/ 465 h 493"/>
                <a:gd name="T66" fmla="*/ 173 w 416"/>
                <a:gd name="T67" fmla="*/ 473 h 493"/>
                <a:gd name="T68" fmla="*/ 203 w 416"/>
                <a:gd name="T69" fmla="*/ 446 h 493"/>
                <a:gd name="T70" fmla="*/ 249 w 416"/>
                <a:gd name="T71" fmla="*/ 406 h 493"/>
                <a:gd name="T72" fmla="*/ 274 w 416"/>
                <a:gd name="T73" fmla="*/ 385 h 493"/>
                <a:gd name="T74" fmla="*/ 290 w 416"/>
                <a:gd name="T75" fmla="*/ 371 h 493"/>
                <a:gd name="T76" fmla="*/ 317 w 416"/>
                <a:gd name="T77" fmla="*/ 358 h 493"/>
                <a:gd name="T78" fmla="*/ 342 w 416"/>
                <a:gd name="T79" fmla="*/ 341 h 493"/>
                <a:gd name="T80" fmla="*/ 364 w 416"/>
                <a:gd name="T81" fmla="*/ 321 h 493"/>
                <a:gd name="T82" fmla="*/ 383 w 416"/>
                <a:gd name="T83" fmla="*/ 299 h 493"/>
                <a:gd name="T84" fmla="*/ 397 w 416"/>
                <a:gd name="T85" fmla="*/ 276 h 493"/>
                <a:gd name="T86" fmla="*/ 408 w 416"/>
                <a:gd name="T87" fmla="*/ 249 h 493"/>
                <a:gd name="T88" fmla="*/ 415 w 416"/>
                <a:gd name="T89" fmla="*/ 222 h 493"/>
                <a:gd name="T90" fmla="*/ 416 w 416"/>
                <a:gd name="T91" fmla="*/ 192 h 493"/>
                <a:gd name="T92" fmla="*/ 412 w 416"/>
                <a:gd name="T93" fmla="*/ 154 h 493"/>
                <a:gd name="T94" fmla="*/ 400 w 416"/>
                <a:gd name="T95" fmla="*/ 117 h 493"/>
                <a:gd name="T96" fmla="*/ 381 w 416"/>
                <a:gd name="T97" fmla="*/ 85 h 493"/>
                <a:gd name="T98" fmla="*/ 355 w 416"/>
                <a:gd name="T99" fmla="*/ 57 h 493"/>
                <a:gd name="T100" fmla="*/ 324 w 416"/>
                <a:gd name="T101" fmla="*/ 33 h 493"/>
                <a:gd name="T102" fmla="*/ 289 w 416"/>
                <a:gd name="T103" fmla="*/ 15 h 493"/>
                <a:gd name="T104" fmla="*/ 251 w 416"/>
                <a:gd name="T105" fmla="*/ 3 h 493"/>
                <a:gd name="T106" fmla="*/ 208 w 416"/>
                <a:gd name="T107"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93">
                  <a:moveTo>
                    <a:pt x="339" y="221"/>
                  </a:moveTo>
                  <a:lnTo>
                    <a:pt x="291" y="221"/>
                  </a:lnTo>
                  <a:lnTo>
                    <a:pt x="291" y="173"/>
                  </a:lnTo>
                  <a:lnTo>
                    <a:pt x="339" y="173"/>
                  </a:lnTo>
                  <a:lnTo>
                    <a:pt x="339" y="221"/>
                  </a:lnTo>
                  <a:close/>
                  <a:moveTo>
                    <a:pt x="242" y="221"/>
                  </a:moveTo>
                  <a:lnTo>
                    <a:pt x="195" y="221"/>
                  </a:lnTo>
                  <a:lnTo>
                    <a:pt x="195" y="173"/>
                  </a:lnTo>
                  <a:lnTo>
                    <a:pt x="242" y="173"/>
                  </a:lnTo>
                  <a:lnTo>
                    <a:pt x="242" y="221"/>
                  </a:lnTo>
                  <a:close/>
                  <a:moveTo>
                    <a:pt x="147" y="221"/>
                  </a:moveTo>
                  <a:lnTo>
                    <a:pt x="99" y="221"/>
                  </a:lnTo>
                  <a:lnTo>
                    <a:pt x="99" y="173"/>
                  </a:lnTo>
                  <a:lnTo>
                    <a:pt x="147" y="173"/>
                  </a:lnTo>
                  <a:lnTo>
                    <a:pt x="147" y="221"/>
                  </a:lnTo>
                  <a:close/>
                  <a:moveTo>
                    <a:pt x="208" y="0"/>
                  </a:moveTo>
                  <a:lnTo>
                    <a:pt x="186" y="1"/>
                  </a:lnTo>
                  <a:lnTo>
                    <a:pt x="166" y="3"/>
                  </a:lnTo>
                  <a:lnTo>
                    <a:pt x="146" y="8"/>
                  </a:lnTo>
                  <a:lnTo>
                    <a:pt x="127" y="15"/>
                  </a:lnTo>
                  <a:lnTo>
                    <a:pt x="109" y="23"/>
                  </a:lnTo>
                  <a:lnTo>
                    <a:pt x="92" y="33"/>
                  </a:lnTo>
                  <a:lnTo>
                    <a:pt x="76" y="44"/>
                  </a:lnTo>
                  <a:lnTo>
                    <a:pt x="61" y="57"/>
                  </a:lnTo>
                  <a:lnTo>
                    <a:pt x="47" y="70"/>
                  </a:lnTo>
                  <a:lnTo>
                    <a:pt x="35" y="85"/>
                  </a:lnTo>
                  <a:lnTo>
                    <a:pt x="25" y="101"/>
                  </a:lnTo>
                  <a:lnTo>
                    <a:pt x="16" y="117"/>
                  </a:lnTo>
                  <a:lnTo>
                    <a:pt x="9" y="135"/>
                  </a:lnTo>
                  <a:lnTo>
                    <a:pt x="4" y="153"/>
                  </a:lnTo>
                  <a:lnTo>
                    <a:pt x="1" y="173"/>
                  </a:lnTo>
                  <a:lnTo>
                    <a:pt x="0" y="192"/>
                  </a:lnTo>
                  <a:lnTo>
                    <a:pt x="0" y="192"/>
                  </a:lnTo>
                  <a:lnTo>
                    <a:pt x="0" y="194"/>
                  </a:lnTo>
                  <a:lnTo>
                    <a:pt x="14" y="198"/>
                  </a:lnTo>
                  <a:lnTo>
                    <a:pt x="26" y="204"/>
                  </a:lnTo>
                  <a:lnTo>
                    <a:pt x="38" y="211"/>
                  </a:lnTo>
                  <a:lnTo>
                    <a:pt x="47" y="220"/>
                  </a:lnTo>
                  <a:lnTo>
                    <a:pt x="57" y="228"/>
                  </a:lnTo>
                  <a:lnTo>
                    <a:pt x="64" y="238"/>
                  </a:lnTo>
                  <a:lnTo>
                    <a:pt x="69" y="248"/>
                  </a:lnTo>
                  <a:lnTo>
                    <a:pt x="72" y="260"/>
                  </a:lnTo>
                  <a:lnTo>
                    <a:pt x="74" y="268"/>
                  </a:lnTo>
                  <a:lnTo>
                    <a:pt x="76" y="277"/>
                  </a:lnTo>
                  <a:lnTo>
                    <a:pt x="76" y="285"/>
                  </a:lnTo>
                  <a:lnTo>
                    <a:pt x="76" y="293"/>
                  </a:lnTo>
                  <a:lnTo>
                    <a:pt x="74" y="303"/>
                  </a:lnTo>
                  <a:lnTo>
                    <a:pt x="73" y="311"/>
                  </a:lnTo>
                  <a:lnTo>
                    <a:pt x="71" y="321"/>
                  </a:lnTo>
                  <a:lnTo>
                    <a:pt x="67" y="330"/>
                  </a:lnTo>
                  <a:lnTo>
                    <a:pt x="69" y="332"/>
                  </a:lnTo>
                  <a:lnTo>
                    <a:pt x="70" y="333"/>
                  </a:lnTo>
                  <a:lnTo>
                    <a:pt x="73" y="341"/>
                  </a:lnTo>
                  <a:lnTo>
                    <a:pt x="77" y="349"/>
                  </a:lnTo>
                  <a:lnTo>
                    <a:pt x="85" y="355"/>
                  </a:lnTo>
                  <a:lnTo>
                    <a:pt x="94" y="361"/>
                  </a:lnTo>
                  <a:lnTo>
                    <a:pt x="104" y="366"/>
                  </a:lnTo>
                  <a:lnTo>
                    <a:pt x="114" y="371"/>
                  </a:lnTo>
                  <a:lnTo>
                    <a:pt x="123" y="374"/>
                  </a:lnTo>
                  <a:lnTo>
                    <a:pt x="132" y="378"/>
                  </a:lnTo>
                  <a:lnTo>
                    <a:pt x="142" y="380"/>
                  </a:lnTo>
                  <a:lnTo>
                    <a:pt x="153" y="383"/>
                  </a:lnTo>
                  <a:lnTo>
                    <a:pt x="153" y="403"/>
                  </a:lnTo>
                  <a:lnTo>
                    <a:pt x="153" y="428"/>
                  </a:lnTo>
                  <a:lnTo>
                    <a:pt x="153" y="449"/>
                  </a:lnTo>
                  <a:lnTo>
                    <a:pt x="153" y="465"/>
                  </a:lnTo>
                  <a:lnTo>
                    <a:pt x="153" y="493"/>
                  </a:lnTo>
                  <a:lnTo>
                    <a:pt x="173" y="473"/>
                  </a:lnTo>
                  <a:lnTo>
                    <a:pt x="185" y="462"/>
                  </a:lnTo>
                  <a:lnTo>
                    <a:pt x="203" y="446"/>
                  </a:lnTo>
                  <a:lnTo>
                    <a:pt x="227" y="427"/>
                  </a:lnTo>
                  <a:lnTo>
                    <a:pt x="249" y="406"/>
                  </a:lnTo>
                  <a:lnTo>
                    <a:pt x="262" y="395"/>
                  </a:lnTo>
                  <a:lnTo>
                    <a:pt x="274" y="385"/>
                  </a:lnTo>
                  <a:lnTo>
                    <a:pt x="284" y="377"/>
                  </a:lnTo>
                  <a:lnTo>
                    <a:pt x="290" y="371"/>
                  </a:lnTo>
                  <a:lnTo>
                    <a:pt x="304" y="365"/>
                  </a:lnTo>
                  <a:lnTo>
                    <a:pt x="317" y="358"/>
                  </a:lnTo>
                  <a:lnTo>
                    <a:pt x="330" y="349"/>
                  </a:lnTo>
                  <a:lnTo>
                    <a:pt x="342" y="341"/>
                  </a:lnTo>
                  <a:lnTo>
                    <a:pt x="353" y="332"/>
                  </a:lnTo>
                  <a:lnTo>
                    <a:pt x="364" y="321"/>
                  </a:lnTo>
                  <a:lnTo>
                    <a:pt x="373" y="310"/>
                  </a:lnTo>
                  <a:lnTo>
                    <a:pt x="383" y="299"/>
                  </a:lnTo>
                  <a:lnTo>
                    <a:pt x="390" y="288"/>
                  </a:lnTo>
                  <a:lnTo>
                    <a:pt x="397" y="276"/>
                  </a:lnTo>
                  <a:lnTo>
                    <a:pt x="403" y="263"/>
                  </a:lnTo>
                  <a:lnTo>
                    <a:pt x="408" y="249"/>
                  </a:lnTo>
                  <a:lnTo>
                    <a:pt x="411" y="235"/>
                  </a:lnTo>
                  <a:lnTo>
                    <a:pt x="415" y="222"/>
                  </a:lnTo>
                  <a:lnTo>
                    <a:pt x="416" y="208"/>
                  </a:lnTo>
                  <a:lnTo>
                    <a:pt x="416" y="192"/>
                  </a:lnTo>
                  <a:lnTo>
                    <a:pt x="416" y="173"/>
                  </a:lnTo>
                  <a:lnTo>
                    <a:pt x="412" y="154"/>
                  </a:lnTo>
                  <a:lnTo>
                    <a:pt x="408" y="135"/>
                  </a:lnTo>
                  <a:lnTo>
                    <a:pt x="400" y="117"/>
                  </a:lnTo>
                  <a:lnTo>
                    <a:pt x="391" y="101"/>
                  </a:lnTo>
                  <a:lnTo>
                    <a:pt x="381" y="85"/>
                  </a:lnTo>
                  <a:lnTo>
                    <a:pt x="368" y="70"/>
                  </a:lnTo>
                  <a:lnTo>
                    <a:pt x="355" y="57"/>
                  </a:lnTo>
                  <a:lnTo>
                    <a:pt x="341" y="44"/>
                  </a:lnTo>
                  <a:lnTo>
                    <a:pt x="324" y="33"/>
                  </a:lnTo>
                  <a:lnTo>
                    <a:pt x="308" y="23"/>
                  </a:lnTo>
                  <a:lnTo>
                    <a:pt x="289" y="15"/>
                  </a:lnTo>
                  <a:lnTo>
                    <a:pt x="270" y="8"/>
                  </a:lnTo>
                  <a:lnTo>
                    <a:pt x="251" y="3"/>
                  </a:lnTo>
                  <a:lnTo>
                    <a:pt x="229" y="1"/>
                  </a:lnTo>
                  <a:lnTo>
                    <a:pt x="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994">
              <a:extLst>
                <a:ext uri="{FF2B5EF4-FFF2-40B4-BE49-F238E27FC236}">
                  <a16:creationId xmlns:a16="http://schemas.microsoft.com/office/drawing/2014/main" id="{EF3D2201-62FC-4C65-ADA0-327F681139C4}"/>
                </a:ext>
              </a:extLst>
            </p:cNvPr>
            <p:cNvSpPr>
              <a:spLocks/>
            </p:cNvSpPr>
            <p:nvPr/>
          </p:nvSpPr>
          <p:spPr bwMode="auto">
            <a:xfrm>
              <a:off x="3171788" y="863600"/>
              <a:ext cx="190500" cy="201613"/>
            </a:xfrm>
            <a:custGeom>
              <a:avLst/>
              <a:gdLst>
                <a:gd name="T0" fmla="*/ 393 w 480"/>
                <a:gd name="T1" fmla="*/ 357 h 507"/>
                <a:gd name="T2" fmla="*/ 312 w 480"/>
                <a:gd name="T3" fmla="*/ 312 h 507"/>
                <a:gd name="T4" fmla="*/ 320 w 480"/>
                <a:gd name="T5" fmla="*/ 267 h 507"/>
                <a:gd name="T6" fmla="*/ 324 w 480"/>
                <a:gd name="T7" fmla="*/ 261 h 507"/>
                <a:gd name="T8" fmla="*/ 329 w 480"/>
                <a:gd name="T9" fmla="*/ 254 h 507"/>
                <a:gd name="T10" fmla="*/ 332 w 480"/>
                <a:gd name="T11" fmla="*/ 244 h 507"/>
                <a:gd name="T12" fmla="*/ 336 w 480"/>
                <a:gd name="T13" fmla="*/ 231 h 507"/>
                <a:gd name="T14" fmla="*/ 338 w 480"/>
                <a:gd name="T15" fmla="*/ 219 h 507"/>
                <a:gd name="T16" fmla="*/ 339 w 480"/>
                <a:gd name="T17" fmla="*/ 203 h 507"/>
                <a:gd name="T18" fmla="*/ 350 w 480"/>
                <a:gd name="T19" fmla="*/ 190 h 507"/>
                <a:gd name="T20" fmla="*/ 354 w 480"/>
                <a:gd name="T21" fmla="*/ 185 h 507"/>
                <a:gd name="T22" fmla="*/ 356 w 480"/>
                <a:gd name="T23" fmla="*/ 179 h 507"/>
                <a:gd name="T24" fmla="*/ 357 w 480"/>
                <a:gd name="T25" fmla="*/ 173 h 507"/>
                <a:gd name="T26" fmla="*/ 358 w 480"/>
                <a:gd name="T27" fmla="*/ 166 h 507"/>
                <a:gd name="T28" fmla="*/ 357 w 480"/>
                <a:gd name="T29" fmla="*/ 149 h 507"/>
                <a:gd name="T30" fmla="*/ 354 w 480"/>
                <a:gd name="T31" fmla="*/ 140 h 507"/>
                <a:gd name="T32" fmla="*/ 350 w 480"/>
                <a:gd name="T33" fmla="*/ 131 h 507"/>
                <a:gd name="T34" fmla="*/ 343 w 480"/>
                <a:gd name="T35" fmla="*/ 125 h 507"/>
                <a:gd name="T36" fmla="*/ 355 w 480"/>
                <a:gd name="T37" fmla="*/ 84 h 507"/>
                <a:gd name="T38" fmla="*/ 353 w 480"/>
                <a:gd name="T39" fmla="*/ 54 h 507"/>
                <a:gd name="T40" fmla="*/ 336 w 480"/>
                <a:gd name="T41" fmla="*/ 28 h 507"/>
                <a:gd name="T42" fmla="*/ 305 w 480"/>
                <a:gd name="T43" fmla="*/ 9 h 507"/>
                <a:gd name="T44" fmla="*/ 286 w 480"/>
                <a:gd name="T45" fmla="*/ 4 h 507"/>
                <a:gd name="T46" fmla="*/ 267 w 480"/>
                <a:gd name="T47" fmla="*/ 0 h 507"/>
                <a:gd name="T48" fmla="*/ 251 w 480"/>
                <a:gd name="T49" fmla="*/ 0 h 507"/>
                <a:gd name="T50" fmla="*/ 232 w 480"/>
                <a:gd name="T51" fmla="*/ 2 h 507"/>
                <a:gd name="T52" fmla="*/ 217 w 480"/>
                <a:gd name="T53" fmla="*/ 4 h 507"/>
                <a:gd name="T54" fmla="*/ 203 w 480"/>
                <a:gd name="T55" fmla="*/ 8 h 507"/>
                <a:gd name="T56" fmla="*/ 192 w 480"/>
                <a:gd name="T57" fmla="*/ 11 h 507"/>
                <a:gd name="T58" fmla="*/ 157 w 480"/>
                <a:gd name="T59" fmla="*/ 38 h 507"/>
                <a:gd name="T60" fmla="*/ 154 w 480"/>
                <a:gd name="T61" fmla="*/ 44 h 507"/>
                <a:gd name="T62" fmla="*/ 140 w 480"/>
                <a:gd name="T63" fmla="*/ 46 h 507"/>
                <a:gd name="T64" fmla="*/ 131 w 480"/>
                <a:gd name="T65" fmla="*/ 48 h 507"/>
                <a:gd name="T66" fmla="*/ 126 w 480"/>
                <a:gd name="T67" fmla="*/ 53 h 507"/>
                <a:gd name="T68" fmla="*/ 123 w 480"/>
                <a:gd name="T69" fmla="*/ 56 h 507"/>
                <a:gd name="T70" fmla="*/ 118 w 480"/>
                <a:gd name="T71" fmla="*/ 66 h 507"/>
                <a:gd name="T72" fmla="*/ 118 w 480"/>
                <a:gd name="T73" fmla="*/ 75 h 507"/>
                <a:gd name="T74" fmla="*/ 118 w 480"/>
                <a:gd name="T75" fmla="*/ 84 h 507"/>
                <a:gd name="T76" fmla="*/ 121 w 480"/>
                <a:gd name="T77" fmla="*/ 92 h 507"/>
                <a:gd name="T78" fmla="*/ 123 w 480"/>
                <a:gd name="T79" fmla="*/ 100 h 507"/>
                <a:gd name="T80" fmla="*/ 125 w 480"/>
                <a:gd name="T81" fmla="*/ 109 h 507"/>
                <a:gd name="T82" fmla="*/ 132 w 480"/>
                <a:gd name="T83" fmla="*/ 125 h 507"/>
                <a:gd name="T84" fmla="*/ 116 w 480"/>
                <a:gd name="T85" fmla="*/ 148 h 507"/>
                <a:gd name="T86" fmla="*/ 115 w 480"/>
                <a:gd name="T87" fmla="*/ 174 h 507"/>
                <a:gd name="T88" fmla="*/ 118 w 480"/>
                <a:gd name="T89" fmla="*/ 185 h 507"/>
                <a:gd name="T90" fmla="*/ 124 w 480"/>
                <a:gd name="T91" fmla="*/ 193 h 507"/>
                <a:gd name="T92" fmla="*/ 130 w 480"/>
                <a:gd name="T93" fmla="*/ 199 h 507"/>
                <a:gd name="T94" fmla="*/ 138 w 480"/>
                <a:gd name="T95" fmla="*/ 216 h 507"/>
                <a:gd name="T96" fmla="*/ 144 w 480"/>
                <a:gd name="T97" fmla="*/ 242 h 507"/>
                <a:gd name="T98" fmla="*/ 161 w 480"/>
                <a:gd name="T99" fmla="*/ 268 h 507"/>
                <a:gd name="T100" fmla="*/ 168 w 480"/>
                <a:gd name="T101" fmla="*/ 312 h 507"/>
                <a:gd name="T102" fmla="*/ 87 w 480"/>
                <a:gd name="T103" fmla="*/ 357 h 507"/>
                <a:gd name="T104" fmla="*/ 19 w 480"/>
                <a:gd name="T105" fmla="*/ 399 h 507"/>
                <a:gd name="T106" fmla="*/ 2 w 480"/>
                <a:gd name="T107" fmla="*/ 420 h 507"/>
                <a:gd name="T108" fmla="*/ 4 w 480"/>
                <a:gd name="T109" fmla="*/ 504 h 507"/>
                <a:gd name="T110" fmla="*/ 473 w 480"/>
                <a:gd name="T111" fmla="*/ 506 h 507"/>
                <a:gd name="T112" fmla="*/ 480 w 480"/>
                <a:gd name="T113" fmla="*/ 424 h 507"/>
                <a:gd name="T114" fmla="*/ 471 w 480"/>
                <a:gd name="T115" fmla="*/ 40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0" h="507">
                  <a:moveTo>
                    <a:pt x="446" y="388"/>
                  </a:moveTo>
                  <a:lnTo>
                    <a:pt x="435" y="380"/>
                  </a:lnTo>
                  <a:lnTo>
                    <a:pt x="418" y="370"/>
                  </a:lnTo>
                  <a:lnTo>
                    <a:pt x="393" y="357"/>
                  </a:lnTo>
                  <a:lnTo>
                    <a:pt x="367" y="344"/>
                  </a:lnTo>
                  <a:lnTo>
                    <a:pt x="339" y="331"/>
                  </a:lnTo>
                  <a:lnTo>
                    <a:pt x="312" y="319"/>
                  </a:lnTo>
                  <a:lnTo>
                    <a:pt x="312" y="312"/>
                  </a:lnTo>
                  <a:lnTo>
                    <a:pt x="312" y="280"/>
                  </a:lnTo>
                  <a:lnTo>
                    <a:pt x="312" y="274"/>
                  </a:lnTo>
                  <a:lnTo>
                    <a:pt x="316" y="272"/>
                  </a:lnTo>
                  <a:lnTo>
                    <a:pt x="320" y="267"/>
                  </a:lnTo>
                  <a:lnTo>
                    <a:pt x="320" y="266"/>
                  </a:lnTo>
                  <a:lnTo>
                    <a:pt x="320" y="266"/>
                  </a:lnTo>
                  <a:lnTo>
                    <a:pt x="323" y="263"/>
                  </a:lnTo>
                  <a:lnTo>
                    <a:pt x="324" y="261"/>
                  </a:lnTo>
                  <a:lnTo>
                    <a:pt x="325" y="260"/>
                  </a:lnTo>
                  <a:lnTo>
                    <a:pt x="325" y="260"/>
                  </a:lnTo>
                  <a:lnTo>
                    <a:pt x="326" y="256"/>
                  </a:lnTo>
                  <a:lnTo>
                    <a:pt x="329" y="254"/>
                  </a:lnTo>
                  <a:lnTo>
                    <a:pt x="329" y="253"/>
                  </a:lnTo>
                  <a:lnTo>
                    <a:pt x="329" y="251"/>
                  </a:lnTo>
                  <a:lnTo>
                    <a:pt x="331" y="248"/>
                  </a:lnTo>
                  <a:lnTo>
                    <a:pt x="332" y="244"/>
                  </a:lnTo>
                  <a:lnTo>
                    <a:pt x="332" y="243"/>
                  </a:lnTo>
                  <a:lnTo>
                    <a:pt x="332" y="243"/>
                  </a:lnTo>
                  <a:lnTo>
                    <a:pt x="335" y="237"/>
                  </a:lnTo>
                  <a:lnTo>
                    <a:pt x="336" y="231"/>
                  </a:lnTo>
                  <a:lnTo>
                    <a:pt x="336" y="231"/>
                  </a:lnTo>
                  <a:lnTo>
                    <a:pt x="336" y="231"/>
                  </a:lnTo>
                  <a:lnTo>
                    <a:pt x="337" y="225"/>
                  </a:lnTo>
                  <a:lnTo>
                    <a:pt x="338" y="219"/>
                  </a:lnTo>
                  <a:lnTo>
                    <a:pt x="338" y="217"/>
                  </a:lnTo>
                  <a:lnTo>
                    <a:pt x="338" y="215"/>
                  </a:lnTo>
                  <a:lnTo>
                    <a:pt x="339" y="209"/>
                  </a:lnTo>
                  <a:lnTo>
                    <a:pt x="339" y="203"/>
                  </a:lnTo>
                  <a:lnTo>
                    <a:pt x="345" y="197"/>
                  </a:lnTo>
                  <a:lnTo>
                    <a:pt x="350" y="191"/>
                  </a:lnTo>
                  <a:lnTo>
                    <a:pt x="350" y="190"/>
                  </a:lnTo>
                  <a:lnTo>
                    <a:pt x="350" y="190"/>
                  </a:lnTo>
                  <a:lnTo>
                    <a:pt x="353" y="187"/>
                  </a:lnTo>
                  <a:lnTo>
                    <a:pt x="354" y="185"/>
                  </a:lnTo>
                  <a:lnTo>
                    <a:pt x="354" y="185"/>
                  </a:lnTo>
                  <a:lnTo>
                    <a:pt x="354" y="185"/>
                  </a:lnTo>
                  <a:lnTo>
                    <a:pt x="355" y="182"/>
                  </a:lnTo>
                  <a:lnTo>
                    <a:pt x="355" y="180"/>
                  </a:lnTo>
                  <a:lnTo>
                    <a:pt x="355" y="179"/>
                  </a:lnTo>
                  <a:lnTo>
                    <a:pt x="356" y="179"/>
                  </a:lnTo>
                  <a:lnTo>
                    <a:pt x="356" y="176"/>
                  </a:lnTo>
                  <a:lnTo>
                    <a:pt x="357" y="174"/>
                  </a:lnTo>
                  <a:lnTo>
                    <a:pt x="357" y="173"/>
                  </a:lnTo>
                  <a:lnTo>
                    <a:pt x="357" y="173"/>
                  </a:lnTo>
                  <a:lnTo>
                    <a:pt x="357" y="169"/>
                  </a:lnTo>
                  <a:lnTo>
                    <a:pt x="357" y="167"/>
                  </a:lnTo>
                  <a:lnTo>
                    <a:pt x="358" y="167"/>
                  </a:lnTo>
                  <a:lnTo>
                    <a:pt x="358" y="166"/>
                  </a:lnTo>
                  <a:lnTo>
                    <a:pt x="358" y="163"/>
                  </a:lnTo>
                  <a:lnTo>
                    <a:pt x="358" y="160"/>
                  </a:lnTo>
                  <a:lnTo>
                    <a:pt x="358" y="155"/>
                  </a:lnTo>
                  <a:lnTo>
                    <a:pt x="357" y="149"/>
                  </a:lnTo>
                  <a:lnTo>
                    <a:pt x="357" y="149"/>
                  </a:lnTo>
                  <a:lnTo>
                    <a:pt x="357" y="148"/>
                  </a:lnTo>
                  <a:lnTo>
                    <a:pt x="356" y="143"/>
                  </a:lnTo>
                  <a:lnTo>
                    <a:pt x="354" y="140"/>
                  </a:lnTo>
                  <a:lnTo>
                    <a:pt x="354" y="138"/>
                  </a:lnTo>
                  <a:lnTo>
                    <a:pt x="354" y="138"/>
                  </a:lnTo>
                  <a:lnTo>
                    <a:pt x="353" y="135"/>
                  </a:lnTo>
                  <a:lnTo>
                    <a:pt x="350" y="131"/>
                  </a:lnTo>
                  <a:lnTo>
                    <a:pt x="349" y="131"/>
                  </a:lnTo>
                  <a:lnTo>
                    <a:pt x="349" y="131"/>
                  </a:lnTo>
                  <a:lnTo>
                    <a:pt x="347" y="128"/>
                  </a:lnTo>
                  <a:lnTo>
                    <a:pt x="343" y="125"/>
                  </a:lnTo>
                  <a:lnTo>
                    <a:pt x="344" y="122"/>
                  </a:lnTo>
                  <a:lnTo>
                    <a:pt x="347" y="117"/>
                  </a:lnTo>
                  <a:lnTo>
                    <a:pt x="351" y="100"/>
                  </a:lnTo>
                  <a:lnTo>
                    <a:pt x="355" y="84"/>
                  </a:lnTo>
                  <a:lnTo>
                    <a:pt x="355" y="77"/>
                  </a:lnTo>
                  <a:lnTo>
                    <a:pt x="355" y="69"/>
                  </a:lnTo>
                  <a:lnTo>
                    <a:pt x="354" y="61"/>
                  </a:lnTo>
                  <a:lnTo>
                    <a:pt x="353" y="54"/>
                  </a:lnTo>
                  <a:lnTo>
                    <a:pt x="350" y="47"/>
                  </a:lnTo>
                  <a:lnTo>
                    <a:pt x="347" y="40"/>
                  </a:lnTo>
                  <a:lnTo>
                    <a:pt x="342" y="34"/>
                  </a:lnTo>
                  <a:lnTo>
                    <a:pt x="336" y="28"/>
                  </a:lnTo>
                  <a:lnTo>
                    <a:pt x="330" y="22"/>
                  </a:lnTo>
                  <a:lnTo>
                    <a:pt x="323" y="17"/>
                  </a:lnTo>
                  <a:lnTo>
                    <a:pt x="314" y="12"/>
                  </a:lnTo>
                  <a:lnTo>
                    <a:pt x="305" y="9"/>
                  </a:lnTo>
                  <a:lnTo>
                    <a:pt x="305" y="9"/>
                  </a:lnTo>
                  <a:lnTo>
                    <a:pt x="305" y="9"/>
                  </a:lnTo>
                  <a:lnTo>
                    <a:pt x="295" y="6"/>
                  </a:lnTo>
                  <a:lnTo>
                    <a:pt x="286" y="4"/>
                  </a:lnTo>
                  <a:lnTo>
                    <a:pt x="276" y="2"/>
                  </a:lnTo>
                  <a:lnTo>
                    <a:pt x="267" y="0"/>
                  </a:lnTo>
                  <a:lnTo>
                    <a:pt x="267" y="0"/>
                  </a:lnTo>
                  <a:lnTo>
                    <a:pt x="267" y="0"/>
                  </a:lnTo>
                  <a:lnTo>
                    <a:pt x="263" y="0"/>
                  </a:lnTo>
                  <a:lnTo>
                    <a:pt x="260" y="0"/>
                  </a:lnTo>
                  <a:lnTo>
                    <a:pt x="255" y="0"/>
                  </a:lnTo>
                  <a:lnTo>
                    <a:pt x="251" y="0"/>
                  </a:lnTo>
                  <a:lnTo>
                    <a:pt x="244" y="0"/>
                  </a:lnTo>
                  <a:lnTo>
                    <a:pt x="237" y="0"/>
                  </a:lnTo>
                  <a:lnTo>
                    <a:pt x="235" y="0"/>
                  </a:lnTo>
                  <a:lnTo>
                    <a:pt x="232" y="2"/>
                  </a:lnTo>
                  <a:lnTo>
                    <a:pt x="229" y="2"/>
                  </a:lnTo>
                  <a:lnTo>
                    <a:pt x="224" y="3"/>
                  </a:lnTo>
                  <a:lnTo>
                    <a:pt x="220" y="3"/>
                  </a:lnTo>
                  <a:lnTo>
                    <a:pt x="217" y="4"/>
                  </a:lnTo>
                  <a:lnTo>
                    <a:pt x="215" y="4"/>
                  </a:lnTo>
                  <a:lnTo>
                    <a:pt x="212" y="5"/>
                  </a:lnTo>
                  <a:lnTo>
                    <a:pt x="207" y="6"/>
                  </a:lnTo>
                  <a:lnTo>
                    <a:pt x="203" y="8"/>
                  </a:lnTo>
                  <a:lnTo>
                    <a:pt x="199" y="9"/>
                  </a:lnTo>
                  <a:lnTo>
                    <a:pt x="195" y="10"/>
                  </a:lnTo>
                  <a:lnTo>
                    <a:pt x="193" y="10"/>
                  </a:lnTo>
                  <a:lnTo>
                    <a:pt x="192" y="11"/>
                  </a:lnTo>
                  <a:lnTo>
                    <a:pt x="181" y="16"/>
                  </a:lnTo>
                  <a:lnTo>
                    <a:pt x="172" y="23"/>
                  </a:lnTo>
                  <a:lnTo>
                    <a:pt x="163" y="30"/>
                  </a:lnTo>
                  <a:lnTo>
                    <a:pt x="157" y="38"/>
                  </a:lnTo>
                  <a:lnTo>
                    <a:pt x="157" y="38"/>
                  </a:lnTo>
                  <a:lnTo>
                    <a:pt x="156" y="38"/>
                  </a:lnTo>
                  <a:lnTo>
                    <a:pt x="155" y="42"/>
                  </a:lnTo>
                  <a:lnTo>
                    <a:pt x="154" y="44"/>
                  </a:lnTo>
                  <a:lnTo>
                    <a:pt x="150" y="44"/>
                  </a:lnTo>
                  <a:lnTo>
                    <a:pt x="148" y="44"/>
                  </a:lnTo>
                  <a:lnTo>
                    <a:pt x="143" y="44"/>
                  </a:lnTo>
                  <a:lnTo>
                    <a:pt x="140" y="46"/>
                  </a:lnTo>
                  <a:lnTo>
                    <a:pt x="138" y="46"/>
                  </a:lnTo>
                  <a:lnTo>
                    <a:pt x="137" y="46"/>
                  </a:lnTo>
                  <a:lnTo>
                    <a:pt x="135" y="47"/>
                  </a:lnTo>
                  <a:lnTo>
                    <a:pt x="131" y="48"/>
                  </a:lnTo>
                  <a:lnTo>
                    <a:pt x="131" y="48"/>
                  </a:lnTo>
                  <a:lnTo>
                    <a:pt x="130" y="49"/>
                  </a:lnTo>
                  <a:lnTo>
                    <a:pt x="128" y="50"/>
                  </a:lnTo>
                  <a:lnTo>
                    <a:pt x="126" y="53"/>
                  </a:lnTo>
                  <a:lnTo>
                    <a:pt x="125" y="53"/>
                  </a:lnTo>
                  <a:lnTo>
                    <a:pt x="125" y="53"/>
                  </a:lnTo>
                  <a:lnTo>
                    <a:pt x="124" y="55"/>
                  </a:lnTo>
                  <a:lnTo>
                    <a:pt x="123" y="56"/>
                  </a:lnTo>
                  <a:lnTo>
                    <a:pt x="121" y="60"/>
                  </a:lnTo>
                  <a:lnTo>
                    <a:pt x="119" y="63"/>
                  </a:lnTo>
                  <a:lnTo>
                    <a:pt x="119" y="65"/>
                  </a:lnTo>
                  <a:lnTo>
                    <a:pt x="118" y="66"/>
                  </a:lnTo>
                  <a:lnTo>
                    <a:pt x="118" y="68"/>
                  </a:lnTo>
                  <a:lnTo>
                    <a:pt x="118" y="71"/>
                  </a:lnTo>
                  <a:lnTo>
                    <a:pt x="118" y="73"/>
                  </a:lnTo>
                  <a:lnTo>
                    <a:pt x="118" y="75"/>
                  </a:lnTo>
                  <a:lnTo>
                    <a:pt x="118" y="77"/>
                  </a:lnTo>
                  <a:lnTo>
                    <a:pt x="118" y="79"/>
                  </a:lnTo>
                  <a:lnTo>
                    <a:pt x="118" y="81"/>
                  </a:lnTo>
                  <a:lnTo>
                    <a:pt x="118" y="84"/>
                  </a:lnTo>
                  <a:lnTo>
                    <a:pt x="119" y="85"/>
                  </a:lnTo>
                  <a:lnTo>
                    <a:pt x="119" y="87"/>
                  </a:lnTo>
                  <a:lnTo>
                    <a:pt x="119" y="90"/>
                  </a:lnTo>
                  <a:lnTo>
                    <a:pt x="121" y="92"/>
                  </a:lnTo>
                  <a:lnTo>
                    <a:pt x="121" y="94"/>
                  </a:lnTo>
                  <a:lnTo>
                    <a:pt x="122" y="96"/>
                  </a:lnTo>
                  <a:lnTo>
                    <a:pt x="122" y="98"/>
                  </a:lnTo>
                  <a:lnTo>
                    <a:pt x="123" y="100"/>
                  </a:lnTo>
                  <a:lnTo>
                    <a:pt x="124" y="103"/>
                  </a:lnTo>
                  <a:lnTo>
                    <a:pt x="125" y="106"/>
                  </a:lnTo>
                  <a:lnTo>
                    <a:pt x="125" y="107"/>
                  </a:lnTo>
                  <a:lnTo>
                    <a:pt x="125" y="109"/>
                  </a:lnTo>
                  <a:lnTo>
                    <a:pt x="129" y="117"/>
                  </a:lnTo>
                  <a:lnTo>
                    <a:pt x="132" y="125"/>
                  </a:lnTo>
                  <a:lnTo>
                    <a:pt x="132" y="125"/>
                  </a:lnTo>
                  <a:lnTo>
                    <a:pt x="132" y="125"/>
                  </a:lnTo>
                  <a:lnTo>
                    <a:pt x="126" y="130"/>
                  </a:lnTo>
                  <a:lnTo>
                    <a:pt x="122" y="136"/>
                  </a:lnTo>
                  <a:lnTo>
                    <a:pt x="118" y="142"/>
                  </a:lnTo>
                  <a:lnTo>
                    <a:pt x="116" y="148"/>
                  </a:lnTo>
                  <a:lnTo>
                    <a:pt x="115" y="155"/>
                  </a:lnTo>
                  <a:lnTo>
                    <a:pt x="115" y="163"/>
                  </a:lnTo>
                  <a:lnTo>
                    <a:pt x="115" y="168"/>
                  </a:lnTo>
                  <a:lnTo>
                    <a:pt x="115" y="174"/>
                  </a:lnTo>
                  <a:lnTo>
                    <a:pt x="116" y="175"/>
                  </a:lnTo>
                  <a:lnTo>
                    <a:pt x="116" y="175"/>
                  </a:lnTo>
                  <a:lnTo>
                    <a:pt x="117" y="180"/>
                  </a:lnTo>
                  <a:lnTo>
                    <a:pt x="118" y="185"/>
                  </a:lnTo>
                  <a:lnTo>
                    <a:pt x="119" y="186"/>
                  </a:lnTo>
                  <a:lnTo>
                    <a:pt x="119" y="187"/>
                  </a:lnTo>
                  <a:lnTo>
                    <a:pt x="122" y="190"/>
                  </a:lnTo>
                  <a:lnTo>
                    <a:pt x="124" y="193"/>
                  </a:lnTo>
                  <a:lnTo>
                    <a:pt x="125" y="194"/>
                  </a:lnTo>
                  <a:lnTo>
                    <a:pt x="125" y="195"/>
                  </a:lnTo>
                  <a:lnTo>
                    <a:pt x="128" y="198"/>
                  </a:lnTo>
                  <a:lnTo>
                    <a:pt x="130" y="199"/>
                  </a:lnTo>
                  <a:lnTo>
                    <a:pt x="134" y="201"/>
                  </a:lnTo>
                  <a:lnTo>
                    <a:pt x="137" y="203"/>
                  </a:lnTo>
                  <a:lnTo>
                    <a:pt x="137" y="210"/>
                  </a:lnTo>
                  <a:lnTo>
                    <a:pt x="138" y="216"/>
                  </a:lnTo>
                  <a:lnTo>
                    <a:pt x="138" y="218"/>
                  </a:lnTo>
                  <a:lnTo>
                    <a:pt x="138" y="220"/>
                  </a:lnTo>
                  <a:lnTo>
                    <a:pt x="141" y="231"/>
                  </a:lnTo>
                  <a:lnTo>
                    <a:pt x="144" y="242"/>
                  </a:lnTo>
                  <a:lnTo>
                    <a:pt x="148" y="250"/>
                  </a:lnTo>
                  <a:lnTo>
                    <a:pt x="151" y="257"/>
                  </a:lnTo>
                  <a:lnTo>
                    <a:pt x="156" y="263"/>
                  </a:lnTo>
                  <a:lnTo>
                    <a:pt x="161" y="268"/>
                  </a:lnTo>
                  <a:lnTo>
                    <a:pt x="165" y="272"/>
                  </a:lnTo>
                  <a:lnTo>
                    <a:pt x="168" y="275"/>
                  </a:lnTo>
                  <a:lnTo>
                    <a:pt x="168" y="281"/>
                  </a:lnTo>
                  <a:lnTo>
                    <a:pt x="168" y="312"/>
                  </a:lnTo>
                  <a:lnTo>
                    <a:pt x="168" y="319"/>
                  </a:lnTo>
                  <a:lnTo>
                    <a:pt x="142" y="331"/>
                  </a:lnTo>
                  <a:lnTo>
                    <a:pt x="115" y="344"/>
                  </a:lnTo>
                  <a:lnTo>
                    <a:pt x="87" y="357"/>
                  </a:lnTo>
                  <a:lnTo>
                    <a:pt x="62" y="370"/>
                  </a:lnTo>
                  <a:lnTo>
                    <a:pt x="47" y="380"/>
                  </a:lnTo>
                  <a:lnTo>
                    <a:pt x="34" y="388"/>
                  </a:lnTo>
                  <a:lnTo>
                    <a:pt x="19" y="399"/>
                  </a:lnTo>
                  <a:lnTo>
                    <a:pt x="9" y="408"/>
                  </a:lnTo>
                  <a:lnTo>
                    <a:pt x="5" y="413"/>
                  </a:lnTo>
                  <a:lnTo>
                    <a:pt x="3" y="417"/>
                  </a:lnTo>
                  <a:lnTo>
                    <a:pt x="2" y="420"/>
                  </a:lnTo>
                  <a:lnTo>
                    <a:pt x="0" y="424"/>
                  </a:lnTo>
                  <a:lnTo>
                    <a:pt x="0" y="495"/>
                  </a:lnTo>
                  <a:lnTo>
                    <a:pt x="2" y="500"/>
                  </a:lnTo>
                  <a:lnTo>
                    <a:pt x="4" y="504"/>
                  </a:lnTo>
                  <a:lnTo>
                    <a:pt x="8" y="506"/>
                  </a:lnTo>
                  <a:lnTo>
                    <a:pt x="12" y="507"/>
                  </a:lnTo>
                  <a:lnTo>
                    <a:pt x="468" y="507"/>
                  </a:lnTo>
                  <a:lnTo>
                    <a:pt x="473" y="506"/>
                  </a:lnTo>
                  <a:lnTo>
                    <a:pt x="476" y="504"/>
                  </a:lnTo>
                  <a:lnTo>
                    <a:pt x="479" y="500"/>
                  </a:lnTo>
                  <a:lnTo>
                    <a:pt x="480" y="495"/>
                  </a:lnTo>
                  <a:lnTo>
                    <a:pt x="480" y="424"/>
                  </a:lnTo>
                  <a:lnTo>
                    <a:pt x="480" y="420"/>
                  </a:lnTo>
                  <a:lnTo>
                    <a:pt x="477" y="417"/>
                  </a:lnTo>
                  <a:lnTo>
                    <a:pt x="475" y="413"/>
                  </a:lnTo>
                  <a:lnTo>
                    <a:pt x="471" y="408"/>
                  </a:lnTo>
                  <a:lnTo>
                    <a:pt x="462" y="399"/>
                  </a:lnTo>
                  <a:lnTo>
                    <a:pt x="446"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descr="Icon of books. ">
            <a:extLst>
              <a:ext uri="{FF2B5EF4-FFF2-40B4-BE49-F238E27FC236}">
                <a16:creationId xmlns:a16="http://schemas.microsoft.com/office/drawing/2014/main" id="{8567F01D-3435-4405-B8A9-9C2446E042DD}"/>
              </a:ext>
            </a:extLst>
          </p:cNvPr>
          <p:cNvGrpSpPr/>
          <p:nvPr/>
        </p:nvGrpSpPr>
        <p:grpSpPr>
          <a:xfrm>
            <a:off x="5571346" y="2901918"/>
            <a:ext cx="344413" cy="382447"/>
            <a:chOff x="2608263" y="1920875"/>
            <a:chExt cx="258763" cy="287338"/>
          </a:xfrm>
          <a:solidFill>
            <a:schemeClr val="accent4">
              <a:lumMod val="75000"/>
            </a:schemeClr>
          </a:solidFill>
        </p:grpSpPr>
        <p:sp>
          <p:nvSpPr>
            <p:cNvPr id="54" name="Rectangle 705">
              <a:extLst>
                <a:ext uri="{FF2B5EF4-FFF2-40B4-BE49-F238E27FC236}">
                  <a16:creationId xmlns:a16="http://schemas.microsoft.com/office/drawing/2014/main" id="{D0A6A593-47E4-4B49-AA6D-52F8874CB4E1}"/>
                </a:ext>
              </a:extLst>
            </p:cNvPr>
            <p:cNvSpPr>
              <a:spLocks noChangeArrowheads="1"/>
            </p:cNvSpPr>
            <p:nvPr/>
          </p:nvSpPr>
          <p:spPr bwMode="auto">
            <a:xfrm>
              <a:off x="2808288" y="2122488"/>
              <a:ext cx="587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706">
              <a:extLst>
                <a:ext uri="{FF2B5EF4-FFF2-40B4-BE49-F238E27FC236}">
                  <a16:creationId xmlns:a16="http://schemas.microsoft.com/office/drawing/2014/main" id="{B6E4140A-62C5-4AC5-9815-F2E1EC98F9F6}"/>
                </a:ext>
              </a:extLst>
            </p:cNvPr>
            <p:cNvSpPr>
              <a:spLocks/>
            </p:cNvSpPr>
            <p:nvPr/>
          </p:nvSpPr>
          <p:spPr bwMode="auto">
            <a:xfrm>
              <a:off x="2808288" y="1920875"/>
              <a:ext cx="58738" cy="192088"/>
            </a:xfrm>
            <a:custGeom>
              <a:avLst/>
              <a:gdLst>
                <a:gd name="T0" fmla="*/ 163 w 181"/>
                <a:gd name="T1" fmla="*/ 0 h 602"/>
                <a:gd name="T2" fmla="*/ 158 w 181"/>
                <a:gd name="T3" fmla="*/ 3 h 602"/>
                <a:gd name="T4" fmla="*/ 154 w 181"/>
                <a:gd name="T5" fmla="*/ 7 h 602"/>
                <a:gd name="T6" fmla="*/ 151 w 181"/>
                <a:gd name="T7" fmla="*/ 12 h 602"/>
                <a:gd name="T8" fmla="*/ 151 w 181"/>
                <a:gd name="T9" fmla="*/ 211 h 602"/>
                <a:gd name="T10" fmla="*/ 150 w 181"/>
                <a:gd name="T11" fmla="*/ 222 h 602"/>
                <a:gd name="T12" fmla="*/ 146 w 181"/>
                <a:gd name="T13" fmla="*/ 234 h 602"/>
                <a:gd name="T14" fmla="*/ 141 w 181"/>
                <a:gd name="T15" fmla="*/ 245 h 602"/>
                <a:gd name="T16" fmla="*/ 133 w 181"/>
                <a:gd name="T17" fmla="*/ 254 h 602"/>
                <a:gd name="T18" fmla="*/ 125 w 181"/>
                <a:gd name="T19" fmla="*/ 261 h 602"/>
                <a:gd name="T20" fmla="*/ 114 w 181"/>
                <a:gd name="T21" fmla="*/ 266 h 602"/>
                <a:gd name="T22" fmla="*/ 103 w 181"/>
                <a:gd name="T23" fmla="*/ 270 h 602"/>
                <a:gd name="T24" fmla="*/ 91 w 181"/>
                <a:gd name="T25" fmla="*/ 271 h 602"/>
                <a:gd name="T26" fmla="*/ 78 w 181"/>
                <a:gd name="T27" fmla="*/ 270 h 602"/>
                <a:gd name="T28" fmla="*/ 68 w 181"/>
                <a:gd name="T29" fmla="*/ 266 h 602"/>
                <a:gd name="T30" fmla="*/ 57 w 181"/>
                <a:gd name="T31" fmla="*/ 261 h 602"/>
                <a:gd name="T32" fmla="*/ 48 w 181"/>
                <a:gd name="T33" fmla="*/ 254 h 602"/>
                <a:gd name="T34" fmla="*/ 41 w 181"/>
                <a:gd name="T35" fmla="*/ 245 h 602"/>
                <a:gd name="T36" fmla="*/ 36 w 181"/>
                <a:gd name="T37" fmla="*/ 234 h 602"/>
                <a:gd name="T38" fmla="*/ 32 w 181"/>
                <a:gd name="T39" fmla="*/ 224 h 602"/>
                <a:gd name="T40" fmla="*/ 30 w 181"/>
                <a:gd name="T41" fmla="*/ 211 h 602"/>
                <a:gd name="T42" fmla="*/ 30 w 181"/>
                <a:gd name="T43" fmla="*/ 12 h 602"/>
                <a:gd name="T44" fmla="*/ 28 w 181"/>
                <a:gd name="T45" fmla="*/ 7 h 602"/>
                <a:gd name="T46" fmla="*/ 24 w 181"/>
                <a:gd name="T47" fmla="*/ 3 h 602"/>
                <a:gd name="T48" fmla="*/ 18 w 181"/>
                <a:gd name="T49" fmla="*/ 0 h 602"/>
                <a:gd name="T50" fmla="*/ 13 w 181"/>
                <a:gd name="T51" fmla="*/ 0 h 602"/>
                <a:gd name="T52" fmla="*/ 8 w 181"/>
                <a:gd name="T53" fmla="*/ 3 h 602"/>
                <a:gd name="T54" fmla="*/ 3 w 181"/>
                <a:gd name="T55" fmla="*/ 7 h 602"/>
                <a:gd name="T56" fmla="*/ 1 w 181"/>
                <a:gd name="T57" fmla="*/ 12 h 602"/>
                <a:gd name="T58" fmla="*/ 0 w 181"/>
                <a:gd name="T59" fmla="*/ 211 h 602"/>
                <a:gd name="T60" fmla="*/ 181 w 181"/>
                <a:gd name="T61" fmla="*/ 602 h 602"/>
                <a:gd name="T62" fmla="*/ 181 w 181"/>
                <a:gd name="T63" fmla="*/ 15 h 602"/>
                <a:gd name="T64" fmla="*/ 180 w 181"/>
                <a:gd name="T65" fmla="*/ 9 h 602"/>
                <a:gd name="T66" fmla="*/ 177 w 181"/>
                <a:gd name="T67" fmla="*/ 5 h 602"/>
                <a:gd name="T68" fmla="*/ 172 w 181"/>
                <a:gd name="T69" fmla="*/ 2 h 602"/>
                <a:gd name="T70" fmla="*/ 166 w 181"/>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602">
                  <a:moveTo>
                    <a:pt x="166" y="0"/>
                  </a:moveTo>
                  <a:lnTo>
                    <a:pt x="163" y="0"/>
                  </a:lnTo>
                  <a:lnTo>
                    <a:pt x="160" y="2"/>
                  </a:lnTo>
                  <a:lnTo>
                    <a:pt x="158" y="3"/>
                  </a:lnTo>
                  <a:lnTo>
                    <a:pt x="156" y="5"/>
                  </a:lnTo>
                  <a:lnTo>
                    <a:pt x="154" y="7"/>
                  </a:lnTo>
                  <a:lnTo>
                    <a:pt x="152" y="9"/>
                  </a:lnTo>
                  <a:lnTo>
                    <a:pt x="151" y="12"/>
                  </a:lnTo>
                  <a:lnTo>
                    <a:pt x="151" y="15"/>
                  </a:lnTo>
                  <a:lnTo>
                    <a:pt x="151" y="211"/>
                  </a:lnTo>
                  <a:lnTo>
                    <a:pt x="150" y="217"/>
                  </a:lnTo>
                  <a:lnTo>
                    <a:pt x="150" y="222"/>
                  </a:lnTo>
                  <a:lnTo>
                    <a:pt x="148" y="229"/>
                  </a:lnTo>
                  <a:lnTo>
                    <a:pt x="146" y="234"/>
                  </a:lnTo>
                  <a:lnTo>
                    <a:pt x="144" y="240"/>
                  </a:lnTo>
                  <a:lnTo>
                    <a:pt x="141" y="245"/>
                  </a:lnTo>
                  <a:lnTo>
                    <a:pt x="137" y="249"/>
                  </a:lnTo>
                  <a:lnTo>
                    <a:pt x="133" y="254"/>
                  </a:lnTo>
                  <a:lnTo>
                    <a:pt x="129" y="258"/>
                  </a:lnTo>
                  <a:lnTo>
                    <a:pt x="125" y="261"/>
                  </a:lnTo>
                  <a:lnTo>
                    <a:pt x="119" y="264"/>
                  </a:lnTo>
                  <a:lnTo>
                    <a:pt x="114" y="266"/>
                  </a:lnTo>
                  <a:lnTo>
                    <a:pt x="108" y="269"/>
                  </a:lnTo>
                  <a:lnTo>
                    <a:pt x="103" y="270"/>
                  </a:lnTo>
                  <a:lnTo>
                    <a:pt x="97" y="271"/>
                  </a:lnTo>
                  <a:lnTo>
                    <a:pt x="91" y="271"/>
                  </a:lnTo>
                  <a:lnTo>
                    <a:pt x="85" y="271"/>
                  </a:lnTo>
                  <a:lnTo>
                    <a:pt x="78" y="270"/>
                  </a:lnTo>
                  <a:lnTo>
                    <a:pt x="73" y="269"/>
                  </a:lnTo>
                  <a:lnTo>
                    <a:pt x="68" y="266"/>
                  </a:lnTo>
                  <a:lnTo>
                    <a:pt x="62" y="264"/>
                  </a:lnTo>
                  <a:lnTo>
                    <a:pt x="57" y="261"/>
                  </a:lnTo>
                  <a:lnTo>
                    <a:pt x="53" y="258"/>
                  </a:lnTo>
                  <a:lnTo>
                    <a:pt x="48" y="254"/>
                  </a:lnTo>
                  <a:lnTo>
                    <a:pt x="44" y="249"/>
                  </a:lnTo>
                  <a:lnTo>
                    <a:pt x="41" y="245"/>
                  </a:lnTo>
                  <a:lnTo>
                    <a:pt x="38" y="240"/>
                  </a:lnTo>
                  <a:lnTo>
                    <a:pt x="36" y="234"/>
                  </a:lnTo>
                  <a:lnTo>
                    <a:pt x="33" y="229"/>
                  </a:lnTo>
                  <a:lnTo>
                    <a:pt x="32" y="224"/>
                  </a:lnTo>
                  <a:lnTo>
                    <a:pt x="31" y="217"/>
                  </a:lnTo>
                  <a:lnTo>
                    <a:pt x="30" y="211"/>
                  </a:lnTo>
                  <a:lnTo>
                    <a:pt x="30" y="15"/>
                  </a:lnTo>
                  <a:lnTo>
                    <a:pt x="30" y="12"/>
                  </a:lnTo>
                  <a:lnTo>
                    <a:pt x="29" y="9"/>
                  </a:lnTo>
                  <a:lnTo>
                    <a:pt x="28" y="7"/>
                  </a:lnTo>
                  <a:lnTo>
                    <a:pt x="26" y="5"/>
                  </a:lnTo>
                  <a:lnTo>
                    <a:pt x="24" y="3"/>
                  </a:lnTo>
                  <a:lnTo>
                    <a:pt x="22" y="2"/>
                  </a:lnTo>
                  <a:lnTo>
                    <a:pt x="18" y="0"/>
                  </a:lnTo>
                  <a:lnTo>
                    <a:pt x="15" y="0"/>
                  </a:lnTo>
                  <a:lnTo>
                    <a:pt x="13" y="0"/>
                  </a:lnTo>
                  <a:lnTo>
                    <a:pt x="10" y="2"/>
                  </a:lnTo>
                  <a:lnTo>
                    <a:pt x="8" y="3"/>
                  </a:lnTo>
                  <a:lnTo>
                    <a:pt x="6" y="5"/>
                  </a:lnTo>
                  <a:lnTo>
                    <a:pt x="3" y="7"/>
                  </a:lnTo>
                  <a:lnTo>
                    <a:pt x="1" y="9"/>
                  </a:lnTo>
                  <a:lnTo>
                    <a:pt x="1" y="12"/>
                  </a:lnTo>
                  <a:lnTo>
                    <a:pt x="0" y="15"/>
                  </a:lnTo>
                  <a:lnTo>
                    <a:pt x="0" y="211"/>
                  </a:lnTo>
                  <a:lnTo>
                    <a:pt x="0" y="602"/>
                  </a:lnTo>
                  <a:lnTo>
                    <a:pt x="181" y="602"/>
                  </a:lnTo>
                  <a:lnTo>
                    <a:pt x="181" y="211"/>
                  </a:lnTo>
                  <a:lnTo>
                    <a:pt x="181" y="15"/>
                  </a:lnTo>
                  <a:lnTo>
                    <a:pt x="181" y="12"/>
                  </a:lnTo>
                  <a:lnTo>
                    <a:pt x="180" y="9"/>
                  </a:lnTo>
                  <a:lnTo>
                    <a:pt x="178" y="7"/>
                  </a:lnTo>
                  <a:lnTo>
                    <a:pt x="177" y="5"/>
                  </a:lnTo>
                  <a:lnTo>
                    <a:pt x="175" y="3"/>
                  </a:lnTo>
                  <a:lnTo>
                    <a:pt x="172" y="2"/>
                  </a:lnTo>
                  <a:lnTo>
                    <a:pt x="170"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07">
              <a:extLst>
                <a:ext uri="{FF2B5EF4-FFF2-40B4-BE49-F238E27FC236}">
                  <a16:creationId xmlns:a16="http://schemas.microsoft.com/office/drawing/2014/main" id="{2BB05B54-8B23-444D-95F1-028389DEF5DE}"/>
                </a:ext>
              </a:extLst>
            </p:cNvPr>
            <p:cNvSpPr>
              <a:spLocks/>
            </p:cNvSpPr>
            <p:nvPr/>
          </p:nvSpPr>
          <p:spPr bwMode="auto">
            <a:xfrm>
              <a:off x="2808288" y="2151063"/>
              <a:ext cx="58738" cy="57150"/>
            </a:xfrm>
            <a:custGeom>
              <a:avLst/>
              <a:gdLst>
                <a:gd name="T0" fmla="*/ 0 w 181"/>
                <a:gd name="T1" fmla="*/ 91 h 182"/>
                <a:gd name="T2" fmla="*/ 1 w 181"/>
                <a:gd name="T3" fmla="*/ 100 h 182"/>
                <a:gd name="T4" fmla="*/ 2 w 181"/>
                <a:gd name="T5" fmla="*/ 110 h 182"/>
                <a:gd name="T6" fmla="*/ 4 w 181"/>
                <a:gd name="T7" fmla="*/ 118 h 182"/>
                <a:gd name="T8" fmla="*/ 8 w 181"/>
                <a:gd name="T9" fmla="*/ 126 h 182"/>
                <a:gd name="T10" fmla="*/ 12 w 181"/>
                <a:gd name="T11" fmla="*/ 134 h 182"/>
                <a:gd name="T12" fmla="*/ 16 w 181"/>
                <a:gd name="T13" fmla="*/ 142 h 182"/>
                <a:gd name="T14" fmla="*/ 22 w 181"/>
                <a:gd name="T15" fmla="*/ 148 h 182"/>
                <a:gd name="T16" fmla="*/ 27 w 181"/>
                <a:gd name="T17" fmla="*/ 155 h 182"/>
                <a:gd name="T18" fmla="*/ 33 w 181"/>
                <a:gd name="T19" fmla="*/ 161 h 182"/>
                <a:gd name="T20" fmla="*/ 41 w 181"/>
                <a:gd name="T21" fmla="*/ 165 h 182"/>
                <a:gd name="T22" fmla="*/ 47 w 181"/>
                <a:gd name="T23" fmla="*/ 171 h 182"/>
                <a:gd name="T24" fmla="*/ 56 w 181"/>
                <a:gd name="T25" fmla="*/ 174 h 182"/>
                <a:gd name="T26" fmla="*/ 65 w 181"/>
                <a:gd name="T27" fmla="*/ 177 h 182"/>
                <a:gd name="T28" fmla="*/ 73 w 181"/>
                <a:gd name="T29" fmla="*/ 179 h 182"/>
                <a:gd name="T30" fmla="*/ 82 w 181"/>
                <a:gd name="T31" fmla="*/ 181 h 182"/>
                <a:gd name="T32" fmla="*/ 91 w 181"/>
                <a:gd name="T33" fmla="*/ 182 h 182"/>
                <a:gd name="T34" fmla="*/ 100 w 181"/>
                <a:gd name="T35" fmla="*/ 181 h 182"/>
                <a:gd name="T36" fmla="*/ 110 w 181"/>
                <a:gd name="T37" fmla="*/ 179 h 182"/>
                <a:gd name="T38" fmla="*/ 118 w 181"/>
                <a:gd name="T39" fmla="*/ 177 h 182"/>
                <a:gd name="T40" fmla="*/ 126 w 181"/>
                <a:gd name="T41" fmla="*/ 174 h 182"/>
                <a:gd name="T42" fmla="*/ 134 w 181"/>
                <a:gd name="T43" fmla="*/ 171 h 182"/>
                <a:gd name="T44" fmla="*/ 142 w 181"/>
                <a:gd name="T45" fmla="*/ 165 h 182"/>
                <a:gd name="T46" fmla="*/ 148 w 181"/>
                <a:gd name="T47" fmla="*/ 161 h 182"/>
                <a:gd name="T48" fmla="*/ 155 w 181"/>
                <a:gd name="T49" fmla="*/ 155 h 182"/>
                <a:gd name="T50" fmla="*/ 161 w 181"/>
                <a:gd name="T51" fmla="*/ 148 h 182"/>
                <a:gd name="T52" fmla="*/ 165 w 181"/>
                <a:gd name="T53" fmla="*/ 142 h 182"/>
                <a:gd name="T54" fmla="*/ 171 w 181"/>
                <a:gd name="T55" fmla="*/ 134 h 182"/>
                <a:gd name="T56" fmla="*/ 174 w 181"/>
                <a:gd name="T57" fmla="*/ 126 h 182"/>
                <a:gd name="T58" fmla="*/ 177 w 181"/>
                <a:gd name="T59" fmla="*/ 118 h 182"/>
                <a:gd name="T60" fmla="*/ 179 w 181"/>
                <a:gd name="T61" fmla="*/ 110 h 182"/>
                <a:gd name="T62" fmla="*/ 180 w 181"/>
                <a:gd name="T63" fmla="*/ 100 h 182"/>
                <a:gd name="T64" fmla="*/ 181 w 181"/>
                <a:gd name="T65" fmla="*/ 91 h 182"/>
                <a:gd name="T66" fmla="*/ 181 w 181"/>
                <a:gd name="T67" fmla="*/ 0 h 182"/>
                <a:gd name="T68" fmla="*/ 0 w 181"/>
                <a:gd name="T69" fmla="*/ 0 h 182"/>
                <a:gd name="T70" fmla="*/ 0 w 181"/>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2">
                  <a:moveTo>
                    <a:pt x="0" y="91"/>
                  </a:moveTo>
                  <a:lnTo>
                    <a:pt x="1" y="100"/>
                  </a:lnTo>
                  <a:lnTo>
                    <a:pt x="2" y="110"/>
                  </a:lnTo>
                  <a:lnTo>
                    <a:pt x="4" y="118"/>
                  </a:lnTo>
                  <a:lnTo>
                    <a:pt x="8" y="126"/>
                  </a:lnTo>
                  <a:lnTo>
                    <a:pt x="12" y="134"/>
                  </a:lnTo>
                  <a:lnTo>
                    <a:pt x="16" y="142"/>
                  </a:lnTo>
                  <a:lnTo>
                    <a:pt x="22" y="148"/>
                  </a:lnTo>
                  <a:lnTo>
                    <a:pt x="27" y="155"/>
                  </a:lnTo>
                  <a:lnTo>
                    <a:pt x="33" y="161"/>
                  </a:lnTo>
                  <a:lnTo>
                    <a:pt x="41" y="165"/>
                  </a:lnTo>
                  <a:lnTo>
                    <a:pt x="47" y="171"/>
                  </a:lnTo>
                  <a:lnTo>
                    <a:pt x="56" y="174"/>
                  </a:lnTo>
                  <a:lnTo>
                    <a:pt x="65" y="177"/>
                  </a:lnTo>
                  <a:lnTo>
                    <a:pt x="73" y="179"/>
                  </a:lnTo>
                  <a:lnTo>
                    <a:pt x="82" y="181"/>
                  </a:lnTo>
                  <a:lnTo>
                    <a:pt x="91" y="182"/>
                  </a:lnTo>
                  <a:lnTo>
                    <a:pt x="100" y="181"/>
                  </a:lnTo>
                  <a:lnTo>
                    <a:pt x="110" y="179"/>
                  </a:lnTo>
                  <a:lnTo>
                    <a:pt x="118" y="177"/>
                  </a:lnTo>
                  <a:lnTo>
                    <a:pt x="126" y="174"/>
                  </a:lnTo>
                  <a:lnTo>
                    <a:pt x="134" y="171"/>
                  </a:lnTo>
                  <a:lnTo>
                    <a:pt x="142" y="165"/>
                  </a:lnTo>
                  <a:lnTo>
                    <a:pt x="148" y="161"/>
                  </a:lnTo>
                  <a:lnTo>
                    <a:pt x="155" y="155"/>
                  </a:lnTo>
                  <a:lnTo>
                    <a:pt x="161" y="148"/>
                  </a:lnTo>
                  <a:lnTo>
                    <a:pt x="165" y="142"/>
                  </a:lnTo>
                  <a:lnTo>
                    <a:pt x="171" y="134"/>
                  </a:lnTo>
                  <a:lnTo>
                    <a:pt x="174" y="126"/>
                  </a:lnTo>
                  <a:lnTo>
                    <a:pt x="177" y="118"/>
                  </a:lnTo>
                  <a:lnTo>
                    <a:pt x="179" y="110"/>
                  </a:lnTo>
                  <a:lnTo>
                    <a:pt x="180" y="100"/>
                  </a:lnTo>
                  <a:lnTo>
                    <a:pt x="181" y="91"/>
                  </a:lnTo>
                  <a:lnTo>
                    <a:pt x="181"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08">
              <a:extLst>
                <a:ext uri="{FF2B5EF4-FFF2-40B4-BE49-F238E27FC236}">
                  <a16:creationId xmlns:a16="http://schemas.microsoft.com/office/drawing/2014/main" id="{FCD192F6-CF13-4B1C-AF7D-85317A2D8C92}"/>
                </a:ext>
              </a:extLst>
            </p:cNvPr>
            <p:cNvSpPr>
              <a:spLocks/>
            </p:cNvSpPr>
            <p:nvPr/>
          </p:nvSpPr>
          <p:spPr bwMode="auto">
            <a:xfrm>
              <a:off x="2833688" y="1930400"/>
              <a:ext cx="9525" cy="57150"/>
            </a:xfrm>
            <a:custGeom>
              <a:avLst/>
              <a:gdLst>
                <a:gd name="T0" fmla="*/ 15 w 30"/>
                <a:gd name="T1" fmla="*/ 181 h 181"/>
                <a:gd name="T2" fmla="*/ 17 w 30"/>
                <a:gd name="T3" fmla="*/ 181 h 181"/>
                <a:gd name="T4" fmla="*/ 21 w 30"/>
                <a:gd name="T5" fmla="*/ 180 h 181"/>
                <a:gd name="T6" fmla="*/ 23 w 30"/>
                <a:gd name="T7" fmla="*/ 179 h 181"/>
                <a:gd name="T8" fmla="*/ 26 w 30"/>
                <a:gd name="T9" fmla="*/ 176 h 181"/>
                <a:gd name="T10" fmla="*/ 27 w 30"/>
                <a:gd name="T11" fmla="*/ 174 h 181"/>
                <a:gd name="T12" fmla="*/ 29 w 30"/>
                <a:gd name="T13" fmla="*/ 172 h 181"/>
                <a:gd name="T14" fmla="*/ 29 w 30"/>
                <a:gd name="T15" fmla="*/ 169 h 181"/>
                <a:gd name="T16" fmla="*/ 30 w 30"/>
                <a:gd name="T17" fmla="*/ 166 h 181"/>
                <a:gd name="T18" fmla="*/ 30 w 30"/>
                <a:gd name="T19" fmla="*/ 16 h 181"/>
                <a:gd name="T20" fmla="*/ 29 w 30"/>
                <a:gd name="T21" fmla="*/ 12 h 181"/>
                <a:gd name="T22" fmla="*/ 29 w 30"/>
                <a:gd name="T23" fmla="*/ 9 h 181"/>
                <a:gd name="T24" fmla="*/ 27 w 30"/>
                <a:gd name="T25" fmla="*/ 7 h 181"/>
                <a:gd name="T26" fmla="*/ 26 w 30"/>
                <a:gd name="T27" fmla="*/ 5 h 181"/>
                <a:gd name="T28" fmla="*/ 23 w 30"/>
                <a:gd name="T29" fmla="*/ 3 h 181"/>
                <a:gd name="T30" fmla="*/ 21 w 30"/>
                <a:gd name="T31" fmla="*/ 2 h 181"/>
                <a:gd name="T32" fmla="*/ 17 w 30"/>
                <a:gd name="T33" fmla="*/ 0 h 181"/>
                <a:gd name="T34" fmla="*/ 15 w 30"/>
                <a:gd name="T35" fmla="*/ 0 h 181"/>
                <a:gd name="T36" fmla="*/ 12 w 30"/>
                <a:gd name="T37" fmla="*/ 0 h 181"/>
                <a:gd name="T38" fmla="*/ 9 w 30"/>
                <a:gd name="T39" fmla="*/ 2 h 181"/>
                <a:gd name="T40" fmla="*/ 7 w 30"/>
                <a:gd name="T41" fmla="*/ 3 h 181"/>
                <a:gd name="T42" fmla="*/ 5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5 w 30"/>
                <a:gd name="T61" fmla="*/ 176 h 181"/>
                <a:gd name="T62" fmla="*/ 7 w 30"/>
                <a:gd name="T63" fmla="*/ 179 h 181"/>
                <a:gd name="T64" fmla="*/ 9 w 30"/>
                <a:gd name="T65" fmla="*/ 180 h 181"/>
                <a:gd name="T66" fmla="*/ 12 w 30"/>
                <a:gd name="T67" fmla="*/ 181 h 181"/>
                <a:gd name="T68" fmla="*/ 15 w 30"/>
                <a:gd name="T69" fmla="*/ 181 h 181"/>
                <a:gd name="T70" fmla="*/ 15 w 30"/>
                <a:gd name="T7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81">
                  <a:moveTo>
                    <a:pt x="15" y="181"/>
                  </a:moveTo>
                  <a:lnTo>
                    <a:pt x="17" y="181"/>
                  </a:lnTo>
                  <a:lnTo>
                    <a:pt x="21" y="180"/>
                  </a:lnTo>
                  <a:lnTo>
                    <a:pt x="23" y="179"/>
                  </a:lnTo>
                  <a:lnTo>
                    <a:pt x="26" y="176"/>
                  </a:lnTo>
                  <a:lnTo>
                    <a:pt x="27" y="174"/>
                  </a:lnTo>
                  <a:lnTo>
                    <a:pt x="29" y="172"/>
                  </a:lnTo>
                  <a:lnTo>
                    <a:pt x="29" y="169"/>
                  </a:lnTo>
                  <a:lnTo>
                    <a:pt x="30" y="166"/>
                  </a:lnTo>
                  <a:lnTo>
                    <a:pt x="30" y="16"/>
                  </a:lnTo>
                  <a:lnTo>
                    <a:pt x="29" y="12"/>
                  </a:lnTo>
                  <a:lnTo>
                    <a:pt x="29" y="9"/>
                  </a:lnTo>
                  <a:lnTo>
                    <a:pt x="27" y="7"/>
                  </a:lnTo>
                  <a:lnTo>
                    <a:pt x="26" y="5"/>
                  </a:lnTo>
                  <a:lnTo>
                    <a:pt x="23" y="3"/>
                  </a:lnTo>
                  <a:lnTo>
                    <a:pt x="21" y="2"/>
                  </a:lnTo>
                  <a:lnTo>
                    <a:pt x="17" y="0"/>
                  </a:lnTo>
                  <a:lnTo>
                    <a:pt x="15" y="0"/>
                  </a:lnTo>
                  <a:lnTo>
                    <a:pt x="12" y="0"/>
                  </a:lnTo>
                  <a:lnTo>
                    <a:pt x="9" y="2"/>
                  </a:lnTo>
                  <a:lnTo>
                    <a:pt x="7" y="3"/>
                  </a:lnTo>
                  <a:lnTo>
                    <a:pt x="5" y="5"/>
                  </a:lnTo>
                  <a:lnTo>
                    <a:pt x="2" y="7"/>
                  </a:lnTo>
                  <a:lnTo>
                    <a:pt x="1" y="9"/>
                  </a:lnTo>
                  <a:lnTo>
                    <a:pt x="0" y="12"/>
                  </a:lnTo>
                  <a:lnTo>
                    <a:pt x="0" y="16"/>
                  </a:lnTo>
                  <a:lnTo>
                    <a:pt x="0" y="166"/>
                  </a:lnTo>
                  <a:lnTo>
                    <a:pt x="0" y="169"/>
                  </a:lnTo>
                  <a:lnTo>
                    <a:pt x="1" y="172"/>
                  </a:lnTo>
                  <a:lnTo>
                    <a:pt x="2" y="174"/>
                  </a:lnTo>
                  <a:lnTo>
                    <a:pt x="5" y="176"/>
                  </a:lnTo>
                  <a:lnTo>
                    <a:pt x="7" y="179"/>
                  </a:lnTo>
                  <a:lnTo>
                    <a:pt x="9" y="180"/>
                  </a:lnTo>
                  <a:lnTo>
                    <a:pt x="12" y="181"/>
                  </a:lnTo>
                  <a:lnTo>
                    <a:pt x="15"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709">
              <a:extLst>
                <a:ext uri="{FF2B5EF4-FFF2-40B4-BE49-F238E27FC236}">
                  <a16:creationId xmlns:a16="http://schemas.microsoft.com/office/drawing/2014/main" id="{01062624-ADFC-42E8-A6C7-0C7AF44AC72F}"/>
                </a:ext>
              </a:extLst>
            </p:cNvPr>
            <p:cNvSpPr>
              <a:spLocks/>
            </p:cNvSpPr>
            <p:nvPr/>
          </p:nvSpPr>
          <p:spPr bwMode="auto">
            <a:xfrm>
              <a:off x="2741613" y="1920875"/>
              <a:ext cx="57150" cy="192088"/>
            </a:xfrm>
            <a:custGeom>
              <a:avLst/>
              <a:gdLst>
                <a:gd name="T0" fmla="*/ 162 w 180"/>
                <a:gd name="T1" fmla="*/ 0 h 602"/>
                <a:gd name="T2" fmla="*/ 157 w 180"/>
                <a:gd name="T3" fmla="*/ 3 h 602"/>
                <a:gd name="T4" fmla="*/ 153 w 180"/>
                <a:gd name="T5" fmla="*/ 7 h 602"/>
                <a:gd name="T6" fmla="*/ 151 w 180"/>
                <a:gd name="T7" fmla="*/ 12 h 602"/>
                <a:gd name="T8" fmla="*/ 150 w 180"/>
                <a:gd name="T9" fmla="*/ 211 h 602"/>
                <a:gd name="T10" fmla="*/ 149 w 180"/>
                <a:gd name="T11" fmla="*/ 222 h 602"/>
                <a:gd name="T12" fmla="*/ 146 w 180"/>
                <a:gd name="T13" fmla="*/ 234 h 602"/>
                <a:gd name="T14" fmla="*/ 140 w 180"/>
                <a:gd name="T15" fmla="*/ 245 h 602"/>
                <a:gd name="T16" fmla="*/ 133 w 180"/>
                <a:gd name="T17" fmla="*/ 254 h 602"/>
                <a:gd name="T18" fmla="*/ 123 w 180"/>
                <a:gd name="T19" fmla="*/ 261 h 602"/>
                <a:gd name="T20" fmla="*/ 114 w 180"/>
                <a:gd name="T21" fmla="*/ 266 h 602"/>
                <a:gd name="T22" fmla="*/ 102 w 180"/>
                <a:gd name="T23" fmla="*/ 270 h 602"/>
                <a:gd name="T24" fmla="*/ 90 w 180"/>
                <a:gd name="T25" fmla="*/ 271 h 602"/>
                <a:gd name="T26" fmla="*/ 78 w 180"/>
                <a:gd name="T27" fmla="*/ 270 h 602"/>
                <a:gd name="T28" fmla="*/ 66 w 180"/>
                <a:gd name="T29" fmla="*/ 266 h 602"/>
                <a:gd name="T30" fmla="*/ 57 w 180"/>
                <a:gd name="T31" fmla="*/ 261 h 602"/>
                <a:gd name="T32" fmla="*/ 47 w 180"/>
                <a:gd name="T33" fmla="*/ 254 h 602"/>
                <a:gd name="T34" fmla="*/ 41 w 180"/>
                <a:gd name="T35" fmla="*/ 245 h 602"/>
                <a:gd name="T36" fmla="*/ 34 w 180"/>
                <a:gd name="T37" fmla="*/ 234 h 602"/>
                <a:gd name="T38" fmla="*/ 31 w 180"/>
                <a:gd name="T39" fmla="*/ 224 h 602"/>
                <a:gd name="T40" fmla="*/ 30 w 180"/>
                <a:gd name="T41" fmla="*/ 211 h 602"/>
                <a:gd name="T42" fmla="*/ 30 w 180"/>
                <a:gd name="T43" fmla="*/ 12 h 602"/>
                <a:gd name="T44" fmla="*/ 28 w 180"/>
                <a:gd name="T45" fmla="*/ 7 h 602"/>
                <a:gd name="T46" fmla="*/ 24 w 180"/>
                <a:gd name="T47" fmla="*/ 3 h 602"/>
                <a:gd name="T48" fmla="*/ 18 w 180"/>
                <a:gd name="T49" fmla="*/ 0 h 602"/>
                <a:gd name="T50" fmla="*/ 12 w 180"/>
                <a:gd name="T51" fmla="*/ 0 h 602"/>
                <a:gd name="T52" fmla="*/ 6 w 180"/>
                <a:gd name="T53" fmla="*/ 3 h 602"/>
                <a:gd name="T54" fmla="*/ 2 w 180"/>
                <a:gd name="T55" fmla="*/ 7 h 602"/>
                <a:gd name="T56" fmla="*/ 0 w 180"/>
                <a:gd name="T57" fmla="*/ 12 h 602"/>
                <a:gd name="T58" fmla="*/ 0 w 180"/>
                <a:gd name="T59" fmla="*/ 211 h 602"/>
                <a:gd name="T60" fmla="*/ 180 w 180"/>
                <a:gd name="T61" fmla="*/ 602 h 602"/>
                <a:gd name="T62" fmla="*/ 180 w 180"/>
                <a:gd name="T63" fmla="*/ 15 h 602"/>
                <a:gd name="T64" fmla="*/ 179 w 180"/>
                <a:gd name="T65" fmla="*/ 9 h 602"/>
                <a:gd name="T66" fmla="*/ 176 w 180"/>
                <a:gd name="T67" fmla="*/ 5 h 602"/>
                <a:gd name="T68" fmla="*/ 172 w 180"/>
                <a:gd name="T69" fmla="*/ 2 h 602"/>
                <a:gd name="T70" fmla="*/ 165 w 180"/>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602">
                  <a:moveTo>
                    <a:pt x="165" y="0"/>
                  </a:moveTo>
                  <a:lnTo>
                    <a:pt x="162" y="0"/>
                  </a:lnTo>
                  <a:lnTo>
                    <a:pt x="160" y="2"/>
                  </a:lnTo>
                  <a:lnTo>
                    <a:pt x="157" y="3"/>
                  </a:lnTo>
                  <a:lnTo>
                    <a:pt x="154" y="5"/>
                  </a:lnTo>
                  <a:lnTo>
                    <a:pt x="153" y="7"/>
                  </a:lnTo>
                  <a:lnTo>
                    <a:pt x="151" y="9"/>
                  </a:lnTo>
                  <a:lnTo>
                    <a:pt x="151" y="12"/>
                  </a:lnTo>
                  <a:lnTo>
                    <a:pt x="150" y="15"/>
                  </a:lnTo>
                  <a:lnTo>
                    <a:pt x="150" y="211"/>
                  </a:lnTo>
                  <a:lnTo>
                    <a:pt x="150" y="217"/>
                  </a:lnTo>
                  <a:lnTo>
                    <a:pt x="149" y="222"/>
                  </a:lnTo>
                  <a:lnTo>
                    <a:pt x="148" y="229"/>
                  </a:lnTo>
                  <a:lnTo>
                    <a:pt x="146" y="234"/>
                  </a:lnTo>
                  <a:lnTo>
                    <a:pt x="143" y="240"/>
                  </a:lnTo>
                  <a:lnTo>
                    <a:pt x="140" y="245"/>
                  </a:lnTo>
                  <a:lnTo>
                    <a:pt x="136" y="249"/>
                  </a:lnTo>
                  <a:lnTo>
                    <a:pt x="133" y="254"/>
                  </a:lnTo>
                  <a:lnTo>
                    <a:pt x="129" y="258"/>
                  </a:lnTo>
                  <a:lnTo>
                    <a:pt x="123" y="261"/>
                  </a:lnTo>
                  <a:lnTo>
                    <a:pt x="119" y="264"/>
                  </a:lnTo>
                  <a:lnTo>
                    <a:pt x="114" y="266"/>
                  </a:lnTo>
                  <a:lnTo>
                    <a:pt x="108" y="269"/>
                  </a:lnTo>
                  <a:lnTo>
                    <a:pt x="102" y="270"/>
                  </a:lnTo>
                  <a:lnTo>
                    <a:pt x="96" y="271"/>
                  </a:lnTo>
                  <a:lnTo>
                    <a:pt x="90" y="271"/>
                  </a:lnTo>
                  <a:lnTo>
                    <a:pt x="84" y="271"/>
                  </a:lnTo>
                  <a:lnTo>
                    <a:pt x="78" y="270"/>
                  </a:lnTo>
                  <a:lnTo>
                    <a:pt x="72" y="269"/>
                  </a:lnTo>
                  <a:lnTo>
                    <a:pt x="66" y="266"/>
                  </a:lnTo>
                  <a:lnTo>
                    <a:pt x="61" y="264"/>
                  </a:lnTo>
                  <a:lnTo>
                    <a:pt x="57" y="261"/>
                  </a:lnTo>
                  <a:lnTo>
                    <a:pt x="51" y="258"/>
                  </a:lnTo>
                  <a:lnTo>
                    <a:pt x="47" y="254"/>
                  </a:lnTo>
                  <a:lnTo>
                    <a:pt x="44" y="249"/>
                  </a:lnTo>
                  <a:lnTo>
                    <a:pt x="41" y="245"/>
                  </a:lnTo>
                  <a:lnTo>
                    <a:pt x="37" y="240"/>
                  </a:lnTo>
                  <a:lnTo>
                    <a:pt x="34" y="234"/>
                  </a:lnTo>
                  <a:lnTo>
                    <a:pt x="32" y="229"/>
                  </a:lnTo>
                  <a:lnTo>
                    <a:pt x="31" y="224"/>
                  </a:lnTo>
                  <a:lnTo>
                    <a:pt x="30" y="217"/>
                  </a:lnTo>
                  <a:lnTo>
                    <a:pt x="30" y="211"/>
                  </a:lnTo>
                  <a:lnTo>
                    <a:pt x="30" y="15"/>
                  </a:lnTo>
                  <a:lnTo>
                    <a:pt x="30" y="12"/>
                  </a:lnTo>
                  <a:lnTo>
                    <a:pt x="29" y="9"/>
                  </a:lnTo>
                  <a:lnTo>
                    <a:pt x="28" y="7"/>
                  </a:lnTo>
                  <a:lnTo>
                    <a:pt x="26" y="5"/>
                  </a:lnTo>
                  <a:lnTo>
                    <a:pt x="24" y="3"/>
                  </a:lnTo>
                  <a:lnTo>
                    <a:pt x="20" y="2"/>
                  </a:lnTo>
                  <a:lnTo>
                    <a:pt x="18" y="0"/>
                  </a:lnTo>
                  <a:lnTo>
                    <a:pt x="15" y="0"/>
                  </a:lnTo>
                  <a:lnTo>
                    <a:pt x="12" y="0"/>
                  </a:lnTo>
                  <a:lnTo>
                    <a:pt x="9" y="2"/>
                  </a:lnTo>
                  <a:lnTo>
                    <a:pt x="6" y="3"/>
                  </a:lnTo>
                  <a:lnTo>
                    <a:pt x="4" y="5"/>
                  </a:lnTo>
                  <a:lnTo>
                    <a:pt x="2" y="7"/>
                  </a:lnTo>
                  <a:lnTo>
                    <a:pt x="1" y="9"/>
                  </a:lnTo>
                  <a:lnTo>
                    <a:pt x="0" y="12"/>
                  </a:lnTo>
                  <a:lnTo>
                    <a:pt x="0" y="15"/>
                  </a:lnTo>
                  <a:lnTo>
                    <a:pt x="0" y="211"/>
                  </a:lnTo>
                  <a:lnTo>
                    <a:pt x="0" y="602"/>
                  </a:lnTo>
                  <a:lnTo>
                    <a:pt x="180" y="602"/>
                  </a:lnTo>
                  <a:lnTo>
                    <a:pt x="180" y="211"/>
                  </a:lnTo>
                  <a:lnTo>
                    <a:pt x="180" y="15"/>
                  </a:lnTo>
                  <a:lnTo>
                    <a:pt x="180" y="12"/>
                  </a:lnTo>
                  <a:lnTo>
                    <a:pt x="179" y="9"/>
                  </a:lnTo>
                  <a:lnTo>
                    <a:pt x="178" y="7"/>
                  </a:lnTo>
                  <a:lnTo>
                    <a:pt x="176" y="5"/>
                  </a:lnTo>
                  <a:lnTo>
                    <a:pt x="174" y="3"/>
                  </a:lnTo>
                  <a:lnTo>
                    <a:pt x="172" y="2"/>
                  </a:lnTo>
                  <a:lnTo>
                    <a:pt x="168"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710">
              <a:extLst>
                <a:ext uri="{FF2B5EF4-FFF2-40B4-BE49-F238E27FC236}">
                  <a16:creationId xmlns:a16="http://schemas.microsoft.com/office/drawing/2014/main" id="{8AA6F9D2-5C11-4285-A4B0-23EFFF22BC80}"/>
                </a:ext>
              </a:extLst>
            </p:cNvPr>
            <p:cNvSpPr>
              <a:spLocks/>
            </p:cNvSpPr>
            <p:nvPr/>
          </p:nvSpPr>
          <p:spPr bwMode="auto">
            <a:xfrm>
              <a:off x="2741613" y="2151063"/>
              <a:ext cx="57150" cy="57150"/>
            </a:xfrm>
            <a:custGeom>
              <a:avLst/>
              <a:gdLst>
                <a:gd name="T0" fmla="*/ 0 w 180"/>
                <a:gd name="T1" fmla="*/ 91 h 182"/>
                <a:gd name="T2" fmla="*/ 0 w 180"/>
                <a:gd name="T3" fmla="*/ 100 h 182"/>
                <a:gd name="T4" fmla="*/ 2 w 180"/>
                <a:gd name="T5" fmla="*/ 110 h 182"/>
                <a:gd name="T6" fmla="*/ 4 w 180"/>
                <a:gd name="T7" fmla="*/ 118 h 182"/>
                <a:gd name="T8" fmla="*/ 7 w 180"/>
                <a:gd name="T9" fmla="*/ 126 h 182"/>
                <a:gd name="T10" fmla="*/ 11 w 180"/>
                <a:gd name="T11" fmla="*/ 134 h 182"/>
                <a:gd name="T12" fmla="*/ 15 w 180"/>
                <a:gd name="T13" fmla="*/ 142 h 182"/>
                <a:gd name="T14" fmla="*/ 20 w 180"/>
                <a:gd name="T15" fmla="*/ 148 h 182"/>
                <a:gd name="T16" fmla="*/ 27 w 180"/>
                <a:gd name="T17" fmla="*/ 155 h 182"/>
                <a:gd name="T18" fmla="*/ 33 w 180"/>
                <a:gd name="T19" fmla="*/ 161 h 182"/>
                <a:gd name="T20" fmla="*/ 40 w 180"/>
                <a:gd name="T21" fmla="*/ 165 h 182"/>
                <a:gd name="T22" fmla="*/ 47 w 180"/>
                <a:gd name="T23" fmla="*/ 171 h 182"/>
                <a:gd name="T24" fmla="*/ 55 w 180"/>
                <a:gd name="T25" fmla="*/ 174 h 182"/>
                <a:gd name="T26" fmla="*/ 63 w 180"/>
                <a:gd name="T27" fmla="*/ 177 h 182"/>
                <a:gd name="T28" fmla="*/ 72 w 180"/>
                <a:gd name="T29" fmla="*/ 179 h 182"/>
                <a:gd name="T30" fmla="*/ 80 w 180"/>
                <a:gd name="T31" fmla="*/ 181 h 182"/>
                <a:gd name="T32" fmla="*/ 90 w 180"/>
                <a:gd name="T33" fmla="*/ 182 h 182"/>
                <a:gd name="T34" fmla="*/ 100 w 180"/>
                <a:gd name="T35" fmla="*/ 181 h 182"/>
                <a:gd name="T36" fmla="*/ 108 w 180"/>
                <a:gd name="T37" fmla="*/ 179 h 182"/>
                <a:gd name="T38" fmla="*/ 117 w 180"/>
                <a:gd name="T39" fmla="*/ 177 h 182"/>
                <a:gd name="T40" fmla="*/ 125 w 180"/>
                <a:gd name="T41" fmla="*/ 174 h 182"/>
                <a:gd name="T42" fmla="*/ 133 w 180"/>
                <a:gd name="T43" fmla="*/ 171 h 182"/>
                <a:gd name="T44" fmla="*/ 140 w 180"/>
                <a:gd name="T45" fmla="*/ 165 h 182"/>
                <a:gd name="T46" fmla="*/ 148 w 180"/>
                <a:gd name="T47" fmla="*/ 161 h 182"/>
                <a:gd name="T48" fmla="*/ 154 w 180"/>
                <a:gd name="T49" fmla="*/ 155 h 182"/>
                <a:gd name="T50" fmla="*/ 160 w 180"/>
                <a:gd name="T51" fmla="*/ 148 h 182"/>
                <a:gd name="T52" fmla="*/ 165 w 180"/>
                <a:gd name="T53" fmla="*/ 142 h 182"/>
                <a:gd name="T54" fmla="*/ 169 w 180"/>
                <a:gd name="T55" fmla="*/ 134 h 182"/>
                <a:gd name="T56" fmla="*/ 174 w 180"/>
                <a:gd name="T57" fmla="*/ 126 h 182"/>
                <a:gd name="T58" fmla="*/ 177 w 180"/>
                <a:gd name="T59" fmla="*/ 118 h 182"/>
                <a:gd name="T60" fmla="*/ 179 w 180"/>
                <a:gd name="T61" fmla="*/ 110 h 182"/>
                <a:gd name="T62" fmla="*/ 180 w 180"/>
                <a:gd name="T63" fmla="*/ 100 h 182"/>
                <a:gd name="T64" fmla="*/ 180 w 180"/>
                <a:gd name="T65" fmla="*/ 91 h 182"/>
                <a:gd name="T66" fmla="*/ 180 w 180"/>
                <a:gd name="T67" fmla="*/ 0 h 182"/>
                <a:gd name="T68" fmla="*/ 0 w 180"/>
                <a:gd name="T69" fmla="*/ 0 h 182"/>
                <a:gd name="T70" fmla="*/ 0 w 180"/>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82">
                  <a:moveTo>
                    <a:pt x="0" y="91"/>
                  </a:moveTo>
                  <a:lnTo>
                    <a:pt x="0" y="100"/>
                  </a:lnTo>
                  <a:lnTo>
                    <a:pt x="2" y="110"/>
                  </a:lnTo>
                  <a:lnTo>
                    <a:pt x="4" y="118"/>
                  </a:lnTo>
                  <a:lnTo>
                    <a:pt x="7" y="126"/>
                  </a:lnTo>
                  <a:lnTo>
                    <a:pt x="11" y="134"/>
                  </a:lnTo>
                  <a:lnTo>
                    <a:pt x="15" y="142"/>
                  </a:lnTo>
                  <a:lnTo>
                    <a:pt x="20" y="148"/>
                  </a:lnTo>
                  <a:lnTo>
                    <a:pt x="27" y="155"/>
                  </a:lnTo>
                  <a:lnTo>
                    <a:pt x="33" y="161"/>
                  </a:lnTo>
                  <a:lnTo>
                    <a:pt x="40" y="165"/>
                  </a:lnTo>
                  <a:lnTo>
                    <a:pt x="47" y="171"/>
                  </a:lnTo>
                  <a:lnTo>
                    <a:pt x="55" y="174"/>
                  </a:lnTo>
                  <a:lnTo>
                    <a:pt x="63" y="177"/>
                  </a:lnTo>
                  <a:lnTo>
                    <a:pt x="72" y="179"/>
                  </a:lnTo>
                  <a:lnTo>
                    <a:pt x="80" y="181"/>
                  </a:lnTo>
                  <a:lnTo>
                    <a:pt x="90" y="182"/>
                  </a:lnTo>
                  <a:lnTo>
                    <a:pt x="100" y="181"/>
                  </a:lnTo>
                  <a:lnTo>
                    <a:pt x="108" y="179"/>
                  </a:lnTo>
                  <a:lnTo>
                    <a:pt x="117" y="177"/>
                  </a:lnTo>
                  <a:lnTo>
                    <a:pt x="125" y="174"/>
                  </a:lnTo>
                  <a:lnTo>
                    <a:pt x="133" y="171"/>
                  </a:lnTo>
                  <a:lnTo>
                    <a:pt x="140" y="165"/>
                  </a:lnTo>
                  <a:lnTo>
                    <a:pt x="148" y="161"/>
                  </a:lnTo>
                  <a:lnTo>
                    <a:pt x="154" y="155"/>
                  </a:lnTo>
                  <a:lnTo>
                    <a:pt x="160" y="148"/>
                  </a:lnTo>
                  <a:lnTo>
                    <a:pt x="165" y="142"/>
                  </a:lnTo>
                  <a:lnTo>
                    <a:pt x="169" y="134"/>
                  </a:lnTo>
                  <a:lnTo>
                    <a:pt x="174" y="126"/>
                  </a:lnTo>
                  <a:lnTo>
                    <a:pt x="177" y="118"/>
                  </a:lnTo>
                  <a:lnTo>
                    <a:pt x="179" y="110"/>
                  </a:lnTo>
                  <a:lnTo>
                    <a:pt x="180" y="100"/>
                  </a:lnTo>
                  <a:lnTo>
                    <a:pt x="180" y="91"/>
                  </a:lnTo>
                  <a:lnTo>
                    <a:pt x="180"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711">
              <a:extLst>
                <a:ext uri="{FF2B5EF4-FFF2-40B4-BE49-F238E27FC236}">
                  <a16:creationId xmlns:a16="http://schemas.microsoft.com/office/drawing/2014/main" id="{972C0779-96D7-4A7C-B110-5886B8B5DF43}"/>
                </a:ext>
              </a:extLst>
            </p:cNvPr>
            <p:cNvSpPr>
              <a:spLocks noChangeArrowheads="1"/>
            </p:cNvSpPr>
            <p:nvPr/>
          </p:nvSpPr>
          <p:spPr bwMode="auto">
            <a:xfrm>
              <a:off x="2741613" y="2122488"/>
              <a:ext cx="571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712">
              <a:extLst>
                <a:ext uri="{FF2B5EF4-FFF2-40B4-BE49-F238E27FC236}">
                  <a16:creationId xmlns:a16="http://schemas.microsoft.com/office/drawing/2014/main" id="{4533D40B-18F2-4A93-B829-E6C6A0AC582E}"/>
                </a:ext>
              </a:extLst>
            </p:cNvPr>
            <p:cNvSpPr>
              <a:spLocks/>
            </p:cNvSpPr>
            <p:nvPr/>
          </p:nvSpPr>
          <p:spPr bwMode="auto">
            <a:xfrm>
              <a:off x="2765425" y="1930400"/>
              <a:ext cx="9525" cy="57150"/>
            </a:xfrm>
            <a:custGeom>
              <a:avLst/>
              <a:gdLst>
                <a:gd name="T0" fmla="*/ 15 w 30"/>
                <a:gd name="T1" fmla="*/ 181 h 181"/>
                <a:gd name="T2" fmla="*/ 18 w 30"/>
                <a:gd name="T3" fmla="*/ 181 h 181"/>
                <a:gd name="T4" fmla="*/ 21 w 30"/>
                <a:gd name="T5" fmla="*/ 180 h 181"/>
                <a:gd name="T6" fmla="*/ 24 w 30"/>
                <a:gd name="T7" fmla="*/ 179 h 181"/>
                <a:gd name="T8" fmla="*/ 26 w 30"/>
                <a:gd name="T9" fmla="*/ 176 h 181"/>
                <a:gd name="T10" fmla="*/ 28 w 30"/>
                <a:gd name="T11" fmla="*/ 174 h 181"/>
                <a:gd name="T12" fmla="*/ 29 w 30"/>
                <a:gd name="T13" fmla="*/ 172 h 181"/>
                <a:gd name="T14" fmla="*/ 30 w 30"/>
                <a:gd name="T15" fmla="*/ 169 h 181"/>
                <a:gd name="T16" fmla="*/ 30 w 30"/>
                <a:gd name="T17" fmla="*/ 166 h 181"/>
                <a:gd name="T18" fmla="*/ 30 w 30"/>
                <a:gd name="T19" fmla="*/ 16 h 181"/>
                <a:gd name="T20" fmla="*/ 30 w 30"/>
                <a:gd name="T21" fmla="*/ 12 h 181"/>
                <a:gd name="T22" fmla="*/ 29 w 30"/>
                <a:gd name="T23" fmla="*/ 9 h 181"/>
                <a:gd name="T24" fmla="*/ 28 w 30"/>
                <a:gd name="T25" fmla="*/ 7 h 181"/>
                <a:gd name="T26" fmla="*/ 26 w 30"/>
                <a:gd name="T27" fmla="*/ 5 h 181"/>
                <a:gd name="T28" fmla="*/ 24 w 30"/>
                <a:gd name="T29" fmla="*/ 3 h 181"/>
                <a:gd name="T30" fmla="*/ 21 w 30"/>
                <a:gd name="T31" fmla="*/ 2 h 181"/>
                <a:gd name="T32" fmla="*/ 18 w 30"/>
                <a:gd name="T33" fmla="*/ 0 h 181"/>
                <a:gd name="T34" fmla="*/ 15 w 30"/>
                <a:gd name="T35" fmla="*/ 0 h 181"/>
                <a:gd name="T36" fmla="*/ 12 w 30"/>
                <a:gd name="T37" fmla="*/ 0 h 181"/>
                <a:gd name="T38" fmla="*/ 10 w 30"/>
                <a:gd name="T39" fmla="*/ 2 h 181"/>
                <a:gd name="T40" fmla="*/ 6 w 30"/>
                <a:gd name="T41" fmla="*/ 3 h 181"/>
                <a:gd name="T42" fmla="*/ 4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4 w 30"/>
                <a:gd name="T61" fmla="*/ 176 h 181"/>
                <a:gd name="T62" fmla="*/ 6 w 30"/>
                <a:gd name="T63" fmla="*/ 179 h 181"/>
                <a:gd name="T64" fmla="*/ 10 w 30"/>
                <a:gd name="T65" fmla="*/ 180 h 181"/>
                <a:gd name="T66" fmla="*/ 12 w 30"/>
                <a:gd name="T67" fmla="*/ 181 h 181"/>
                <a:gd name="T68" fmla="*/ 15 w 30"/>
                <a:gd name="T6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1">
                  <a:moveTo>
                    <a:pt x="15" y="181"/>
                  </a:moveTo>
                  <a:lnTo>
                    <a:pt x="18" y="181"/>
                  </a:lnTo>
                  <a:lnTo>
                    <a:pt x="21" y="180"/>
                  </a:lnTo>
                  <a:lnTo>
                    <a:pt x="24" y="179"/>
                  </a:lnTo>
                  <a:lnTo>
                    <a:pt x="26" y="176"/>
                  </a:lnTo>
                  <a:lnTo>
                    <a:pt x="28" y="174"/>
                  </a:lnTo>
                  <a:lnTo>
                    <a:pt x="29" y="172"/>
                  </a:lnTo>
                  <a:lnTo>
                    <a:pt x="30" y="169"/>
                  </a:lnTo>
                  <a:lnTo>
                    <a:pt x="30" y="166"/>
                  </a:lnTo>
                  <a:lnTo>
                    <a:pt x="30" y="16"/>
                  </a:lnTo>
                  <a:lnTo>
                    <a:pt x="30" y="12"/>
                  </a:lnTo>
                  <a:lnTo>
                    <a:pt x="29" y="9"/>
                  </a:lnTo>
                  <a:lnTo>
                    <a:pt x="28" y="7"/>
                  </a:lnTo>
                  <a:lnTo>
                    <a:pt x="26" y="5"/>
                  </a:lnTo>
                  <a:lnTo>
                    <a:pt x="24" y="3"/>
                  </a:lnTo>
                  <a:lnTo>
                    <a:pt x="21" y="2"/>
                  </a:lnTo>
                  <a:lnTo>
                    <a:pt x="18" y="0"/>
                  </a:lnTo>
                  <a:lnTo>
                    <a:pt x="15" y="0"/>
                  </a:lnTo>
                  <a:lnTo>
                    <a:pt x="12" y="0"/>
                  </a:lnTo>
                  <a:lnTo>
                    <a:pt x="10" y="2"/>
                  </a:lnTo>
                  <a:lnTo>
                    <a:pt x="6" y="3"/>
                  </a:lnTo>
                  <a:lnTo>
                    <a:pt x="4" y="5"/>
                  </a:lnTo>
                  <a:lnTo>
                    <a:pt x="2" y="7"/>
                  </a:lnTo>
                  <a:lnTo>
                    <a:pt x="1" y="9"/>
                  </a:lnTo>
                  <a:lnTo>
                    <a:pt x="0" y="12"/>
                  </a:lnTo>
                  <a:lnTo>
                    <a:pt x="0" y="16"/>
                  </a:lnTo>
                  <a:lnTo>
                    <a:pt x="0" y="166"/>
                  </a:lnTo>
                  <a:lnTo>
                    <a:pt x="0" y="169"/>
                  </a:lnTo>
                  <a:lnTo>
                    <a:pt x="1" y="172"/>
                  </a:lnTo>
                  <a:lnTo>
                    <a:pt x="2" y="174"/>
                  </a:lnTo>
                  <a:lnTo>
                    <a:pt x="4" y="176"/>
                  </a:lnTo>
                  <a:lnTo>
                    <a:pt x="6" y="179"/>
                  </a:lnTo>
                  <a:lnTo>
                    <a:pt x="10" y="180"/>
                  </a:lnTo>
                  <a:lnTo>
                    <a:pt x="12"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713">
              <a:extLst>
                <a:ext uri="{FF2B5EF4-FFF2-40B4-BE49-F238E27FC236}">
                  <a16:creationId xmlns:a16="http://schemas.microsoft.com/office/drawing/2014/main" id="{0B3AC97E-B521-48C2-8635-E6E2BFE55FC9}"/>
                </a:ext>
              </a:extLst>
            </p:cNvPr>
            <p:cNvSpPr>
              <a:spLocks/>
            </p:cNvSpPr>
            <p:nvPr/>
          </p:nvSpPr>
          <p:spPr bwMode="auto">
            <a:xfrm>
              <a:off x="2674938" y="2151063"/>
              <a:ext cx="57150" cy="57150"/>
            </a:xfrm>
            <a:custGeom>
              <a:avLst/>
              <a:gdLst>
                <a:gd name="T0" fmla="*/ 0 w 181"/>
                <a:gd name="T1" fmla="*/ 91 h 182"/>
                <a:gd name="T2" fmla="*/ 1 w 181"/>
                <a:gd name="T3" fmla="*/ 100 h 182"/>
                <a:gd name="T4" fmla="*/ 2 w 181"/>
                <a:gd name="T5" fmla="*/ 110 h 182"/>
                <a:gd name="T6" fmla="*/ 4 w 181"/>
                <a:gd name="T7" fmla="*/ 118 h 182"/>
                <a:gd name="T8" fmla="*/ 7 w 181"/>
                <a:gd name="T9" fmla="*/ 126 h 182"/>
                <a:gd name="T10" fmla="*/ 11 w 181"/>
                <a:gd name="T11" fmla="*/ 134 h 182"/>
                <a:gd name="T12" fmla="*/ 16 w 181"/>
                <a:gd name="T13" fmla="*/ 142 h 182"/>
                <a:gd name="T14" fmla="*/ 21 w 181"/>
                <a:gd name="T15" fmla="*/ 148 h 182"/>
                <a:gd name="T16" fmla="*/ 26 w 181"/>
                <a:gd name="T17" fmla="*/ 155 h 182"/>
                <a:gd name="T18" fmla="*/ 33 w 181"/>
                <a:gd name="T19" fmla="*/ 161 h 182"/>
                <a:gd name="T20" fmla="*/ 40 w 181"/>
                <a:gd name="T21" fmla="*/ 165 h 182"/>
                <a:gd name="T22" fmla="*/ 47 w 181"/>
                <a:gd name="T23" fmla="*/ 171 h 182"/>
                <a:gd name="T24" fmla="*/ 55 w 181"/>
                <a:gd name="T25" fmla="*/ 174 h 182"/>
                <a:gd name="T26" fmla="*/ 64 w 181"/>
                <a:gd name="T27" fmla="*/ 177 h 182"/>
                <a:gd name="T28" fmla="*/ 73 w 181"/>
                <a:gd name="T29" fmla="*/ 179 h 182"/>
                <a:gd name="T30" fmla="*/ 81 w 181"/>
                <a:gd name="T31" fmla="*/ 181 h 182"/>
                <a:gd name="T32" fmla="*/ 91 w 181"/>
                <a:gd name="T33" fmla="*/ 182 h 182"/>
                <a:gd name="T34" fmla="*/ 99 w 181"/>
                <a:gd name="T35" fmla="*/ 181 h 182"/>
                <a:gd name="T36" fmla="*/ 109 w 181"/>
                <a:gd name="T37" fmla="*/ 179 h 182"/>
                <a:gd name="T38" fmla="*/ 118 w 181"/>
                <a:gd name="T39" fmla="*/ 177 h 182"/>
                <a:gd name="T40" fmla="*/ 125 w 181"/>
                <a:gd name="T41" fmla="*/ 174 h 182"/>
                <a:gd name="T42" fmla="*/ 134 w 181"/>
                <a:gd name="T43" fmla="*/ 171 h 182"/>
                <a:gd name="T44" fmla="*/ 141 w 181"/>
                <a:gd name="T45" fmla="*/ 165 h 182"/>
                <a:gd name="T46" fmla="*/ 148 w 181"/>
                <a:gd name="T47" fmla="*/ 161 h 182"/>
                <a:gd name="T48" fmla="*/ 154 w 181"/>
                <a:gd name="T49" fmla="*/ 155 h 182"/>
                <a:gd name="T50" fmla="*/ 161 w 181"/>
                <a:gd name="T51" fmla="*/ 148 h 182"/>
                <a:gd name="T52" fmla="*/ 165 w 181"/>
                <a:gd name="T53" fmla="*/ 142 h 182"/>
                <a:gd name="T54" fmla="*/ 170 w 181"/>
                <a:gd name="T55" fmla="*/ 134 h 182"/>
                <a:gd name="T56" fmla="*/ 173 w 181"/>
                <a:gd name="T57" fmla="*/ 126 h 182"/>
                <a:gd name="T58" fmla="*/ 177 w 181"/>
                <a:gd name="T59" fmla="*/ 118 h 182"/>
                <a:gd name="T60" fmla="*/ 179 w 181"/>
                <a:gd name="T61" fmla="*/ 110 h 182"/>
                <a:gd name="T62" fmla="*/ 180 w 181"/>
                <a:gd name="T63" fmla="*/ 100 h 182"/>
                <a:gd name="T64" fmla="*/ 181 w 181"/>
                <a:gd name="T65" fmla="*/ 91 h 182"/>
                <a:gd name="T66" fmla="*/ 181 w 181"/>
                <a:gd name="T67" fmla="*/ 0 h 182"/>
                <a:gd name="T68" fmla="*/ 0 w 181"/>
                <a:gd name="T69" fmla="*/ 0 h 182"/>
                <a:gd name="T70" fmla="*/ 0 w 181"/>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2">
                  <a:moveTo>
                    <a:pt x="0" y="91"/>
                  </a:moveTo>
                  <a:lnTo>
                    <a:pt x="1" y="100"/>
                  </a:lnTo>
                  <a:lnTo>
                    <a:pt x="2" y="110"/>
                  </a:lnTo>
                  <a:lnTo>
                    <a:pt x="4" y="118"/>
                  </a:lnTo>
                  <a:lnTo>
                    <a:pt x="7" y="126"/>
                  </a:lnTo>
                  <a:lnTo>
                    <a:pt x="11" y="134"/>
                  </a:lnTo>
                  <a:lnTo>
                    <a:pt x="16" y="142"/>
                  </a:lnTo>
                  <a:lnTo>
                    <a:pt x="21" y="148"/>
                  </a:lnTo>
                  <a:lnTo>
                    <a:pt x="26" y="155"/>
                  </a:lnTo>
                  <a:lnTo>
                    <a:pt x="33" y="161"/>
                  </a:lnTo>
                  <a:lnTo>
                    <a:pt x="40" y="165"/>
                  </a:lnTo>
                  <a:lnTo>
                    <a:pt x="47" y="171"/>
                  </a:lnTo>
                  <a:lnTo>
                    <a:pt x="55" y="174"/>
                  </a:lnTo>
                  <a:lnTo>
                    <a:pt x="64" y="177"/>
                  </a:lnTo>
                  <a:lnTo>
                    <a:pt x="73" y="179"/>
                  </a:lnTo>
                  <a:lnTo>
                    <a:pt x="81" y="181"/>
                  </a:lnTo>
                  <a:lnTo>
                    <a:pt x="91" y="182"/>
                  </a:lnTo>
                  <a:lnTo>
                    <a:pt x="99" y="181"/>
                  </a:lnTo>
                  <a:lnTo>
                    <a:pt x="109" y="179"/>
                  </a:lnTo>
                  <a:lnTo>
                    <a:pt x="118" y="177"/>
                  </a:lnTo>
                  <a:lnTo>
                    <a:pt x="125" y="174"/>
                  </a:lnTo>
                  <a:lnTo>
                    <a:pt x="134" y="171"/>
                  </a:lnTo>
                  <a:lnTo>
                    <a:pt x="141" y="165"/>
                  </a:lnTo>
                  <a:lnTo>
                    <a:pt x="148" y="161"/>
                  </a:lnTo>
                  <a:lnTo>
                    <a:pt x="154" y="155"/>
                  </a:lnTo>
                  <a:lnTo>
                    <a:pt x="161" y="148"/>
                  </a:lnTo>
                  <a:lnTo>
                    <a:pt x="165" y="142"/>
                  </a:lnTo>
                  <a:lnTo>
                    <a:pt x="170" y="134"/>
                  </a:lnTo>
                  <a:lnTo>
                    <a:pt x="173" y="126"/>
                  </a:lnTo>
                  <a:lnTo>
                    <a:pt x="177" y="118"/>
                  </a:lnTo>
                  <a:lnTo>
                    <a:pt x="179" y="110"/>
                  </a:lnTo>
                  <a:lnTo>
                    <a:pt x="180" y="100"/>
                  </a:lnTo>
                  <a:lnTo>
                    <a:pt x="181" y="91"/>
                  </a:lnTo>
                  <a:lnTo>
                    <a:pt x="181"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714">
              <a:extLst>
                <a:ext uri="{FF2B5EF4-FFF2-40B4-BE49-F238E27FC236}">
                  <a16:creationId xmlns:a16="http://schemas.microsoft.com/office/drawing/2014/main" id="{7F864FC8-AB3C-49D8-83BB-14DA025641EE}"/>
                </a:ext>
              </a:extLst>
            </p:cNvPr>
            <p:cNvSpPr>
              <a:spLocks/>
            </p:cNvSpPr>
            <p:nvPr/>
          </p:nvSpPr>
          <p:spPr bwMode="auto">
            <a:xfrm>
              <a:off x="2674938" y="1920875"/>
              <a:ext cx="57150" cy="192088"/>
            </a:xfrm>
            <a:custGeom>
              <a:avLst/>
              <a:gdLst>
                <a:gd name="T0" fmla="*/ 163 w 181"/>
                <a:gd name="T1" fmla="*/ 0 h 602"/>
                <a:gd name="T2" fmla="*/ 157 w 181"/>
                <a:gd name="T3" fmla="*/ 3 h 602"/>
                <a:gd name="T4" fmla="*/ 153 w 181"/>
                <a:gd name="T5" fmla="*/ 7 h 602"/>
                <a:gd name="T6" fmla="*/ 151 w 181"/>
                <a:gd name="T7" fmla="*/ 12 h 602"/>
                <a:gd name="T8" fmla="*/ 151 w 181"/>
                <a:gd name="T9" fmla="*/ 211 h 602"/>
                <a:gd name="T10" fmla="*/ 150 w 181"/>
                <a:gd name="T11" fmla="*/ 222 h 602"/>
                <a:gd name="T12" fmla="*/ 146 w 181"/>
                <a:gd name="T13" fmla="*/ 234 h 602"/>
                <a:gd name="T14" fmla="*/ 140 w 181"/>
                <a:gd name="T15" fmla="*/ 245 h 602"/>
                <a:gd name="T16" fmla="*/ 133 w 181"/>
                <a:gd name="T17" fmla="*/ 254 h 602"/>
                <a:gd name="T18" fmla="*/ 124 w 181"/>
                <a:gd name="T19" fmla="*/ 261 h 602"/>
                <a:gd name="T20" fmla="*/ 113 w 181"/>
                <a:gd name="T21" fmla="*/ 266 h 602"/>
                <a:gd name="T22" fmla="*/ 103 w 181"/>
                <a:gd name="T23" fmla="*/ 270 h 602"/>
                <a:gd name="T24" fmla="*/ 91 w 181"/>
                <a:gd name="T25" fmla="*/ 271 h 602"/>
                <a:gd name="T26" fmla="*/ 78 w 181"/>
                <a:gd name="T27" fmla="*/ 270 h 602"/>
                <a:gd name="T28" fmla="*/ 67 w 181"/>
                <a:gd name="T29" fmla="*/ 266 h 602"/>
                <a:gd name="T30" fmla="*/ 57 w 181"/>
                <a:gd name="T31" fmla="*/ 261 h 602"/>
                <a:gd name="T32" fmla="*/ 48 w 181"/>
                <a:gd name="T33" fmla="*/ 254 h 602"/>
                <a:gd name="T34" fmla="*/ 40 w 181"/>
                <a:gd name="T35" fmla="*/ 245 h 602"/>
                <a:gd name="T36" fmla="*/ 35 w 181"/>
                <a:gd name="T37" fmla="*/ 234 h 602"/>
                <a:gd name="T38" fmla="*/ 32 w 181"/>
                <a:gd name="T39" fmla="*/ 224 h 602"/>
                <a:gd name="T40" fmla="*/ 30 w 181"/>
                <a:gd name="T41" fmla="*/ 211 h 602"/>
                <a:gd name="T42" fmla="*/ 30 w 181"/>
                <a:gd name="T43" fmla="*/ 12 h 602"/>
                <a:gd name="T44" fmla="*/ 28 w 181"/>
                <a:gd name="T45" fmla="*/ 7 h 602"/>
                <a:gd name="T46" fmla="*/ 23 w 181"/>
                <a:gd name="T47" fmla="*/ 3 h 602"/>
                <a:gd name="T48" fmla="*/ 18 w 181"/>
                <a:gd name="T49" fmla="*/ 0 h 602"/>
                <a:gd name="T50" fmla="*/ 13 w 181"/>
                <a:gd name="T51" fmla="*/ 0 h 602"/>
                <a:gd name="T52" fmla="*/ 7 w 181"/>
                <a:gd name="T53" fmla="*/ 3 h 602"/>
                <a:gd name="T54" fmla="*/ 3 w 181"/>
                <a:gd name="T55" fmla="*/ 7 h 602"/>
                <a:gd name="T56" fmla="*/ 1 w 181"/>
                <a:gd name="T57" fmla="*/ 12 h 602"/>
                <a:gd name="T58" fmla="*/ 0 w 181"/>
                <a:gd name="T59" fmla="*/ 211 h 602"/>
                <a:gd name="T60" fmla="*/ 181 w 181"/>
                <a:gd name="T61" fmla="*/ 602 h 602"/>
                <a:gd name="T62" fmla="*/ 181 w 181"/>
                <a:gd name="T63" fmla="*/ 15 h 602"/>
                <a:gd name="T64" fmla="*/ 180 w 181"/>
                <a:gd name="T65" fmla="*/ 9 h 602"/>
                <a:gd name="T66" fmla="*/ 177 w 181"/>
                <a:gd name="T67" fmla="*/ 5 h 602"/>
                <a:gd name="T68" fmla="*/ 171 w 181"/>
                <a:gd name="T69" fmla="*/ 2 h 602"/>
                <a:gd name="T70" fmla="*/ 166 w 181"/>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602">
                  <a:moveTo>
                    <a:pt x="166" y="0"/>
                  </a:moveTo>
                  <a:lnTo>
                    <a:pt x="163" y="0"/>
                  </a:lnTo>
                  <a:lnTo>
                    <a:pt x="159" y="2"/>
                  </a:lnTo>
                  <a:lnTo>
                    <a:pt x="157" y="3"/>
                  </a:lnTo>
                  <a:lnTo>
                    <a:pt x="155" y="5"/>
                  </a:lnTo>
                  <a:lnTo>
                    <a:pt x="153" y="7"/>
                  </a:lnTo>
                  <a:lnTo>
                    <a:pt x="152" y="9"/>
                  </a:lnTo>
                  <a:lnTo>
                    <a:pt x="151" y="12"/>
                  </a:lnTo>
                  <a:lnTo>
                    <a:pt x="151" y="15"/>
                  </a:lnTo>
                  <a:lnTo>
                    <a:pt x="151" y="211"/>
                  </a:lnTo>
                  <a:lnTo>
                    <a:pt x="150" y="217"/>
                  </a:lnTo>
                  <a:lnTo>
                    <a:pt x="150" y="222"/>
                  </a:lnTo>
                  <a:lnTo>
                    <a:pt x="148" y="229"/>
                  </a:lnTo>
                  <a:lnTo>
                    <a:pt x="146" y="234"/>
                  </a:lnTo>
                  <a:lnTo>
                    <a:pt x="143" y="240"/>
                  </a:lnTo>
                  <a:lnTo>
                    <a:pt x="140" y="245"/>
                  </a:lnTo>
                  <a:lnTo>
                    <a:pt x="137" y="249"/>
                  </a:lnTo>
                  <a:lnTo>
                    <a:pt x="133" y="254"/>
                  </a:lnTo>
                  <a:lnTo>
                    <a:pt x="128" y="258"/>
                  </a:lnTo>
                  <a:lnTo>
                    <a:pt x="124" y="261"/>
                  </a:lnTo>
                  <a:lnTo>
                    <a:pt x="119" y="264"/>
                  </a:lnTo>
                  <a:lnTo>
                    <a:pt x="113" y="266"/>
                  </a:lnTo>
                  <a:lnTo>
                    <a:pt x="108" y="269"/>
                  </a:lnTo>
                  <a:lnTo>
                    <a:pt x="103" y="270"/>
                  </a:lnTo>
                  <a:lnTo>
                    <a:pt x="96" y="271"/>
                  </a:lnTo>
                  <a:lnTo>
                    <a:pt x="91" y="271"/>
                  </a:lnTo>
                  <a:lnTo>
                    <a:pt x="84" y="271"/>
                  </a:lnTo>
                  <a:lnTo>
                    <a:pt x="78" y="270"/>
                  </a:lnTo>
                  <a:lnTo>
                    <a:pt x="73" y="269"/>
                  </a:lnTo>
                  <a:lnTo>
                    <a:pt x="67" y="266"/>
                  </a:lnTo>
                  <a:lnTo>
                    <a:pt x="62" y="264"/>
                  </a:lnTo>
                  <a:lnTo>
                    <a:pt x="57" y="261"/>
                  </a:lnTo>
                  <a:lnTo>
                    <a:pt x="52" y="258"/>
                  </a:lnTo>
                  <a:lnTo>
                    <a:pt x="48" y="254"/>
                  </a:lnTo>
                  <a:lnTo>
                    <a:pt x="44" y="249"/>
                  </a:lnTo>
                  <a:lnTo>
                    <a:pt x="40" y="245"/>
                  </a:lnTo>
                  <a:lnTo>
                    <a:pt x="37" y="240"/>
                  </a:lnTo>
                  <a:lnTo>
                    <a:pt x="35" y="234"/>
                  </a:lnTo>
                  <a:lnTo>
                    <a:pt x="33" y="229"/>
                  </a:lnTo>
                  <a:lnTo>
                    <a:pt x="32" y="224"/>
                  </a:lnTo>
                  <a:lnTo>
                    <a:pt x="31" y="217"/>
                  </a:lnTo>
                  <a:lnTo>
                    <a:pt x="30" y="211"/>
                  </a:lnTo>
                  <a:lnTo>
                    <a:pt x="30" y="15"/>
                  </a:lnTo>
                  <a:lnTo>
                    <a:pt x="30" y="12"/>
                  </a:lnTo>
                  <a:lnTo>
                    <a:pt x="29" y="9"/>
                  </a:lnTo>
                  <a:lnTo>
                    <a:pt x="28" y="7"/>
                  </a:lnTo>
                  <a:lnTo>
                    <a:pt x="25" y="5"/>
                  </a:lnTo>
                  <a:lnTo>
                    <a:pt x="23" y="3"/>
                  </a:lnTo>
                  <a:lnTo>
                    <a:pt x="21" y="2"/>
                  </a:lnTo>
                  <a:lnTo>
                    <a:pt x="18" y="0"/>
                  </a:lnTo>
                  <a:lnTo>
                    <a:pt x="15" y="0"/>
                  </a:lnTo>
                  <a:lnTo>
                    <a:pt x="13" y="0"/>
                  </a:lnTo>
                  <a:lnTo>
                    <a:pt x="9" y="2"/>
                  </a:lnTo>
                  <a:lnTo>
                    <a:pt x="7" y="3"/>
                  </a:lnTo>
                  <a:lnTo>
                    <a:pt x="5" y="5"/>
                  </a:lnTo>
                  <a:lnTo>
                    <a:pt x="3" y="7"/>
                  </a:lnTo>
                  <a:lnTo>
                    <a:pt x="2" y="9"/>
                  </a:lnTo>
                  <a:lnTo>
                    <a:pt x="1" y="12"/>
                  </a:lnTo>
                  <a:lnTo>
                    <a:pt x="0" y="15"/>
                  </a:lnTo>
                  <a:lnTo>
                    <a:pt x="0" y="211"/>
                  </a:lnTo>
                  <a:lnTo>
                    <a:pt x="0" y="602"/>
                  </a:lnTo>
                  <a:lnTo>
                    <a:pt x="181" y="602"/>
                  </a:lnTo>
                  <a:lnTo>
                    <a:pt x="181" y="211"/>
                  </a:lnTo>
                  <a:lnTo>
                    <a:pt x="181" y="15"/>
                  </a:lnTo>
                  <a:lnTo>
                    <a:pt x="181" y="12"/>
                  </a:lnTo>
                  <a:lnTo>
                    <a:pt x="180" y="9"/>
                  </a:lnTo>
                  <a:lnTo>
                    <a:pt x="178" y="7"/>
                  </a:lnTo>
                  <a:lnTo>
                    <a:pt x="177" y="5"/>
                  </a:lnTo>
                  <a:lnTo>
                    <a:pt x="174" y="3"/>
                  </a:lnTo>
                  <a:lnTo>
                    <a:pt x="171" y="2"/>
                  </a:lnTo>
                  <a:lnTo>
                    <a:pt x="169"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715">
              <a:extLst>
                <a:ext uri="{FF2B5EF4-FFF2-40B4-BE49-F238E27FC236}">
                  <a16:creationId xmlns:a16="http://schemas.microsoft.com/office/drawing/2014/main" id="{F62F4F23-3E58-4391-99F6-14D56BFAABEA}"/>
                </a:ext>
              </a:extLst>
            </p:cNvPr>
            <p:cNvSpPr>
              <a:spLocks noChangeArrowheads="1"/>
            </p:cNvSpPr>
            <p:nvPr/>
          </p:nvSpPr>
          <p:spPr bwMode="auto">
            <a:xfrm>
              <a:off x="2674938" y="2122488"/>
              <a:ext cx="571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6">
              <a:extLst>
                <a:ext uri="{FF2B5EF4-FFF2-40B4-BE49-F238E27FC236}">
                  <a16:creationId xmlns:a16="http://schemas.microsoft.com/office/drawing/2014/main" id="{66455EB6-E255-40C5-AFB5-4353F1040930}"/>
                </a:ext>
              </a:extLst>
            </p:cNvPr>
            <p:cNvSpPr>
              <a:spLocks/>
            </p:cNvSpPr>
            <p:nvPr/>
          </p:nvSpPr>
          <p:spPr bwMode="auto">
            <a:xfrm>
              <a:off x="2698750" y="1930400"/>
              <a:ext cx="9525" cy="57150"/>
            </a:xfrm>
            <a:custGeom>
              <a:avLst/>
              <a:gdLst>
                <a:gd name="T0" fmla="*/ 15 w 30"/>
                <a:gd name="T1" fmla="*/ 181 h 181"/>
                <a:gd name="T2" fmla="*/ 17 w 30"/>
                <a:gd name="T3" fmla="*/ 181 h 181"/>
                <a:gd name="T4" fmla="*/ 20 w 30"/>
                <a:gd name="T5" fmla="*/ 180 h 181"/>
                <a:gd name="T6" fmla="*/ 22 w 30"/>
                <a:gd name="T7" fmla="*/ 179 h 181"/>
                <a:gd name="T8" fmla="*/ 26 w 30"/>
                <a:gd name="T9" fmla="*/ 176 h 181"/>
                <a:gd name="T10" fmla="*/ 27 w 30"/>
                <a:gd name="T11" fmla="*/ 174 h 181"/>
                <a:gd name="T12" fmla="*/ 29 w 30"/>
                <a:gd name="T13" fmla="*/ 172 h 181"/>
                <a:gd name="T14" fmla="*/ 29 w 30"/>
                <a:gd name="T15" fmla="*/ 169 h 181"/>
                <a:gd name="T16" fmla="*/ 30 w 30"/>
                <a:gd name="T17" fmla="*/ 166 h 181"/>
                <a:gd name="T18" fmla="*/ 30 w 30"/>
                <a:gd name="T19" fmla="*/ 16 h 181"/>
                <a:gd name="T20" fmla="*/ 29 w 30"/>
                <a:gd name="T21" fmla="*/ 12 h 181"/>
                <a:gd name="T22" fmla="*/ 29 w 30"/>
                <a:gd name="T23" fmla="*/ 9 h 181"/>
                <a:gd name="T24" fmla="*/ 27 w 30"/>
                <a:gd name="T25" fmla="*/ 7 h 181"/>
                <a:gd name="T26" fmla="*/ 26 w 30"/>
                <a:gd name="T27" fmla="*/ 5 h 181"/>
                <a:gd name="T28" fmla="*/ 22 w 30"/>
                <a:gd name="T29" fmla="*/ 3 h 181"/>
                <a:gd name="T30" fmla="*/ 20 w 30"/>
                <a:gd name="T31" fmla="*/ 2 h 181"/>
                <a:gd name="T32" fmla="*/ 17 w 30"/>
                <a:gd name="T33" fmla="*/ 0 h 181"/>
                <a:gd name="T34" fmla="*/ 15 w 30"/>
                <a:gd name="T35" fmla="*/ 0 h 181"/>
                <a:gd name="T36" fmla="*/ 12 w 30"/>
                <a:gd name="T37" fmla="*/ 0 h 181"/>
                <a:gd name="T38" fmla="*/ 8 w 30"/>
                <a:gd name="T39" fmla="*/ 2 h 181"/>
                <a:gd name="T40" fmla="*/ 6 w 30"/>
                <a:gd name="T41" fmla="*/ 3 h 181"/>
                <a:gd name="T42" fmla="*/ 4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4 w 30"/>
                <a:gd name="T61" fmla="*/ 176 h 181"/>
                <a:gd name="T62" fmla="*/ 6 w 30"/>
                <a:gd name="T63" fmla="*/ 179 h 181"/>
                <a:gd name="T64" fmla="*/ 8 w 30"/>
                <a:gd name="T65" fmla="*/ 180 h 181"/>
                <a:gd name="T66" fmla="*/ 12 w 30"/>
                <a:gd name="T67" fmla="*/ 181 h 181"/>
                <a:gd name="T68" fmla="*/ 15 w 30"/>
                <a:gd name="T69" fmla="*/ 181 h 181"/>
                <a:gd name="T70" fmla="*/ 15 w 30"/>
                <a:gd name="T7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81">
                  <a:moveTo>
                    <a:pt x="15" y="181"/>
                  </a:moveTo>
                  <a:lnTo>
                    <a:pt x="17" y="181"/>
                  </a:lnTo>
                  <a:lnTo>
                    <a:pt x="20" y="180"/>
                  </a:lnTo>
                  <a:lnTo>
                    <a:pt x="22" y="179"/>
                  </a:lnTo>
                  <a:lnTo>
                    <a:pt x="26" y="176"/>
                  </a:lnTo>
                  <a:lnTo>
                    <a:pt x="27" y="174"/>
                  </a:lnTo>
                  <a:lnTo>
                    <a:pt x="29" y="172"/>
                  </a:lnTo>
                  <a:lnTo>
                    <a:pt x="29" y="169"/>
                  </a:lnTo>
                  <a:lnTo>
                    <a:pt x="30" y="166"/>
                  </a:lnTo>
                  <a:lnTo>
                    <a:pt x="30" y="16"/>
                  </a:lnTo>
                  <a:lnTo>
                    <a:pt x="29" y="12"/>
                  </a:lnTo>
                  <a:lnTo>
                    <a:pt x="29" y="9"/>
                  </a:lnTo>
                  <a:lnTo>
                    <a:pt x="27" y="7"/>
                  </a:lnTo>
                  <a:lnTo>
                    <a:pt x="26" y="5"/>
                  </a:lnTo>
                  <a:lnTo>
                    <a:pt x="22" y="3"/>
                  </a:lnTo>
                  <a:lnTo>
                    <a:pt x="20" y="2"/>
                  </a:lnTo>
                  <a:lnTo>
                    <a:pt x="17" y="0"/>
                  </a:lnTo>
                  <a:lnTo>
                    <a:pt x="15" y="0"/>
                  </a:lnTo>
                  <a:lnTo>
                    <a:pt x="12" y="0"/>
                  </a:lnTo>
                  <a:lnTo>
                    <a:pt x="8" y="2"/>
                  </a:lnTo>
                  <a:lnTo>
                    <a:pt x="6" y="3"/>
                  </a:lnTo>
                  <a:lnTo>
                    <a:pt x="4" y="5"/>
                  </a:lnTo>
                  <a:lnTo>
                    <a:pt x="2" y="7"/>
                  </a:lnTo>
                  <a:lnTo>
                    <a:pt x="1" y="9"/>
                  </a:lnTo>
                  <a:lnTo>
                    <a:pt x="0" y="12"/>
                  </a:lnTo>
                  <a:lnTo>
                    <a:pt x="0" y="16"/>
                  </a:lnTo>
                  <a:lnTo>
                    <a:pt x="0" y="166"/>
                  </a:lnTo>
                  <a:lnTo>
                    <a:pt x="0" y="169"/>
                  </a:lnTo>
                  <a:lnTo>
                    <a:pt x="1" y="172"/>
                  </a:lnTo>
                  <a:lnTo>
                    <a:pt x="2" y="174"/>
                  </a:lnTo>
                  <a:lnTo>
                    <a:pt x="4" y="176"/>
                  </a:lnTo>
                  <a:lnTo>
                    <a:pt x="6" y="179"/>
                  </a:lnTo>
                  <a:lnTo>
                    <a:pt x="8" y="180"/>
                  </a:lnTo>
                  <a:lnTo>
                    <a:pt x="12" y="181"/>
                  </a:lnTo>
                  <a:lnTo>
                    <a:pt x="15"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17">
              <a:extLst>
                <a:ext uri="{FF2B5EF4-FFF2-40B4-BE49-F238E27FC236}">
                  <a16:creationId xmlns:a16="http://schemas.microsoft.com/office/drawing/2014/main" id="{ACB7783E-196C-43E0-BB10-D454ACB8E398}"/>
                </a:ext>
              </a:extLst>
            </p:cNvPr>
            <p:cNvSpPr>
              <a:spLocks/>
            </p:cNvSpPr>
            <p:nvPr/>
          </p:nvSpPr>
          <p:spPr bwMode="auto">
            <a:xfrm>
              <a:off x="2608263" y="1920875"/>
              <a:ext cx="57150" cy="192088"/>
            </a:xfrm>
            <a:custGeom>
              <a:avLst/>
              <a:gdLst>
                <a:gd name="T0" fmla="*/ 162 w 181"/>
                <a:gd name="T1" fmla="*/ 0 h 602"/>
                <a:gd name="T2" fmla="*/ 157 w 181"/>
                <a:gd name="T3" fmla="*/ 3 h 602"/>
                <a:gd name="T4" fmla="*/ 154 w 181"/>
                <a:gd name="T5" fmla="*/ 7 h 602"/>
                <a:gd name="T6" fmla="*/ 152 w 181"/>
                <a:gd name="T7" fmla="*/ 12 h 602"/>
                <a:gd name="T8" fmla="*/ 151 w 181"/>
                <a:gd name="T9" fmla="*/ 211 h 602"/>
                <a:gd name="T10" fmla="*/ 150 w 181"/>
                <a:gd name="T11" fmla="*/ 222 h 602"/>
                <a:gd name="T12" fmla="*/ 146 w 181"/>
                <a:gd name="T13" fmla="*/ 234 h 602"/>
                <a:gd name="T14" fmla="*/ 141 w 181"/>
                <a:gd name="T15" fmla="*/ 245 h 602"/>
                <a:gd name="T16" fmla="*/ 133 w 181"/>
                <a:gd name="T17" fmla="*/ 254 h 602"/>
                <a:gd name="T18" fmla="*/ 125 w 181"/>
                <a:gd name="T19" fmla="*/ 261 h 602"/>
                <a:gd name="T20" fmla="*/ 114 w 181"/>
                <a:gd name="T21" fmla="*/ 266 h 602"/>
                <a:gd name="T22" fmla="*/ 102 w 181"/>
                <a:gd name="T23" fmla="*/ 270 h 602"/>
                <a:gd name="T24" fmla="*/ 91 w 181"/>
                <a:gd name="T25" fmla="*/ 271 h 602"/>
                <a:gd name="T26" fmla="*/ 79 w 181"/>
                <a:gd name="T27" fmla="*/ 270 h 602"/>
                <a:gd name="T28" fmla="*/ 67 w 181"/>
                <a:gd name="T29" fmla="*/ 266 h 602"/>
                <a:gd name="T30" fmla="*/ 57 w 181"/>
                <a:gd name="T31" fmla="*/ 261 h 602"/>
                <a:gd name="T32" fmla="*/ 48 w 181"/>
                <a:gd name="T33" fmla="*/ 254 h 602"/>
                <a:gd name="T34" fmla="*/ 41 w 181"/>
                <a:gd name="T35" fmla="*/ 245 h 602"/>
                <a:gd name="T36" fmla="*/ 35 w 181"/>
                <a:gd name="T37" fmla="*/ 234 h 602"/>
                <a:gd name="T38" fmla="*/ 32 w 181"/>
                <a:gd name="T39" fmla="*/ 224 h 602"/>
                <a:gd name="T40" fmla="*/ 30 w 181"/>
                <a:gd name="T41" fmla="*/ 211 h 602"/>
                <a:gd name="T42" fmla="*/ 30 w 181"/>
                <a:gd name="T43" fmla="*/ 12 h 602"/>
                <a:gd name="T44" fmla="*/ 28 w 181"/>
                <a:gd name="T45" fmla="*/ 7 h 602"/>
                <a:gd name="T46" fmla="*/ 24 w 181"/>
                <a:gd name="T47" fmla="*/ 3 h 602"/>
                <a:gd name="T48" fmla="*/ 19 w 181"/>
                <a:gd name="T49" fmla="*/ 0 h 602"/>
                <a:gd name="T50" fmla="*/ 12 w 181"/>
                <a:gd name="T51" fmla="*/ 0 h 602"/>
                <a:gd name="T52" fmla="*/ 7 w 181"/>
                <a:gd name="T53" fmla="*/ 3 h 602"/>
                <a:gd name="T54" fmla="*/ 3 w 181"/>
                <a:gd name="T55" fmla="*/ 7 h 602"/>
                <a:gd name="T56" fmla="*/ 0 w 181"/>
                <a:gd name="T57" fmla="*/ 12 h 602"/>
                <a:gd name="T58" fmla="*/ 0 w 181"/>
                <a:gd name="T59" fmla="*/ 211 h 602"/>
                <a:gd name="T60" fmla="*/ 181 w 181"/>
                <a:gd name="T61" fmla="*/ 602 h 602"/>
                <a:gd name="T62" fmla="*/ 181 w 181"/>
                <a:gd name="T63" fmla="*/ 15 h 602"/>
                <a:gd name="T64" fmla="*/ 180 w 181"/>
                <a:gd name="T65" fmla="*/ 9 h 602"/>
                <a:gd name="T66" fmla="*/ 176 w 181"/>
                <a:gd name="T67" fmla="*/ 5 h 602"/>
                <a:gd name="T68" fmla="*/ 172 w 181"/>
                <a:gd name="T69" fmla="*/ 2 h 602"/>
                <a:gd name="T70" fmla="*/ 166 w 181"/>
                <a:gd name="T71"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602">
                  <a:moveTo>
                    <a:pt x="166" y="0"/>
                  </a:moveTo>
                  <a:lnTo>
                    <a:pt x="162" y="0"/>
                  </a:lnTo>
                  <a:lnTo>
                    <a:pt x="160" y="2"/>
                  </a:lnTo>
                  <a:lnTo>
                    <a:pt x="157" y="3"/>
                  </a:lnTo>
                  <a:lnTo>
                    <a:pt x="155" y="5"/>
                  </a:lnTo>
                  <a:lnTo>
                    <a:pt x="154" y="7"/>
                  </a:lnTo>
                  <a:lnTo>
                    <a:pt x="152" y="9"/>
                  </a:lnTo>
                  <a:lnTo>
                    <a:pt x="152" y="12"/>
                  </a:lnTo>
                  <a:lnTo>
                    <a:pt x="151" y="15"/>
                  </a:lnTo>
                  <a:lnTo>
                    <a:pt x="151" y="211"/>
                  </a:lnTo>
                  <a:lnTo>
                    <a:pt x="151" y="217"/>
                  </a:lnTo>
                  <a:lnTo>
                    <a:pt x="150" y="222"/>
                  </a:lnTo>
                  <a:lnTo>
                    <a:pt x="148" y="229"/>
                  </a:lnTo>
                  <a:lnTo>
                    <a:pt x="146" y="234"/>
                  </a:lnTo>
                  <a:lnTo>
                    <a:pt x="143" y="240"/>
                  </a:lnTo>
                  <a:lnTo>
                    <a:pt x="141" y="245"/>
                  </a:lnTo>
                  <a:lnTo>
                    <a:pt x="137" y="249"/>
                  </a:lnTo>
                  <a:lnTo>
                    <a:pt x="133" y="254"/>
                  </a:lnTo>
                  <a:lnTo>
                    <a:pt x="129" y="258"/>
                  </a:lnTo>
                  <a:lnTo>
                    <a:pt x="125" y="261"/>
                  </a:lnTo>
                  <a:lnTo>
                    <a:pt x="120" y="264"/>
                  </a:lnTo>
                  <a:lnTo>
                    <a:pt x="114" y="266"/>
                  </a:lnTo>
                  <a:lnTo>
                    <a:pt x="109" y="269"/>
                  </a:lnTo>
                  <a:lnTo>
                    <a:pt x="102" y="270"/>
                  </a:lnTo>
                  <a:lnTo>
                    <a:pt x="97" y="271"/>
                  </a:lnTo>
                  <a:lnTo>
                    <a:pt x="91" y="271"/>
                  </a:lnTo>
                  <a:lnTo>
                    <a:pt x="84" y="271"/>
                  </a:lnTo>
                  <a:lnTo>
                    <a:pt x="79" y="270"/>
                  </a:lnTo>
                  <a:lnTo>
                    <a:pt x="72" y="269"/>
                  </a:lnTo>
                  <a:lnTo>
                    <a:pt x="67" y="266"/>
                  </a:lnTo>
                  <a:lnTo>
                    <a:pt x="62" y="264"/>
                  </a:lnTo>
                  <a:lnTo>
                    <a:pt x="57" y="261"/>
                  </a:lnTo>
                  <a:lnTo>
                    <a:pt x="52" y="258"/>
                  </a:lnTo>
                  <a:lnTo>
                    <a:pt x="48" y="254"/>
                  </a:lnTo>
                  <a:lnTo>
                    <a:pt x="44" y="249"/>
                  </a:lnTo>
                  <a:lnTo>
                    <a:pt x="41" y="245"/>
                  </a:lnTo>
                  <a:lnTo>
                    <a:pt x="38" y="240"/>
                  </a:lnTo>
                  <a:lnTo>
                    <a:pt x="35" y="234"/>
                  </a:lnTo>
                  <a:lnTo>
                    <a:pt x="33" y="229"/>
                  </a:lnTo>
                  <a:lnTo>
                    <a:pt x="32" y="224"/>
                  </a:lnTo>
                  <a:lnTo>
                    <a:pt x="30" y="217"/>
                  </a:lnTo>
                  <a:lnTo>
                    <a:pt x="30" y="211"/>
                  </a:lnTo>
                  <a:lnTo>
                    <a:pt x="30" y="15"/>
                  </a:lnTo>
                  <a:lnTo>
                    <a:pt x="30" y="12"/>
                  </a:lnTo>
                  <a:lnTo>
                    <a:pt x="29" y="9"/>
                  </a:lnTo>
                  <a:lnTo>
                    <a:pt x="28" y="7"/>
                  </a:lnTo>
                  <a:lnTo>
                    <a:pt x="26" y="5"/>
                  </a:lnTo>
                  <a:lnTo>
                    <a:pt x="24" y="3"/>
                  </a:lnTo>
                  <a:lnTo>
                    <a:pt x="21" y="2"/>
                  </a:lnTo>
                  <a:lnTo>
                    <a:pt x="19" y="0"/>
                  </a:lnTo>
                  <a:lnTo>
                    <a:pt x="15" y="0"/>
                  </a:lnTo>
                  <a:lnTo>
                    <a:pt x="12" y="0"/>
                  </a:lnTo>
                  <a:lnTo>
                    <a:pt x="9" y="2"/>
                  </a:lnTo>
                  <a:lnTo>
                    <a:pt x="7" y="3"/>
                  </a:lnTo>
                  <a:lnTo>
                    <a:pt x="5" y="5"/>
                  </a:lnTo>
                  <a:lnTo>
                    <a:pt x="3" y="7"/>
                  </a:lnTo>
                  <a:lnTo>
                    <a:pt x="2" y="9"/>
                  </a:lnTo>
                  <a:lnTo>
                    <a:pt x="0" y="12"/>
                  </a:lnTo>
                  <a:lnTo>
                    <a:pt x="0" y="15"/>
                  </a:lnTo>
                  <a:lnTo>
                    <a:pt x="0" y="211"/>
                  </a:lnTo>
                  <a:lnTo>
                    <a:pt x="0" y="602"/>
                  </a:lnTo>
                  <a:lnTo>
                    <a:pt x="181" y="602"/>
                  </a:lnTo>
                  <a:lnTo>
                    <a:pt x="181" y="211"/>
                  </a:lnTo>
                  <a:lnTo>
                    <a:pt x="181" y="15"/>
                  </a:lnTo>
                  <a:lnTo>
                    <a:pt x="181" y="12"/>
                  </a:lnTo>
                  <a:lnTo>
                    <a:pt x="180" y="9"/>
                  </a:lnTo>
                  <a:lnTo>
                    <a:pt x="178" y="7"/>
                  </a:lnTo>
                  <a:lnTo>
                    <a:pt x="176" y="5"/>
                  </a:lnTo>
                  <a:lnTo>
                    <a:pt x="174" y="3"/>
                  </a:lnTo>
                  <a:lnTo>
                    <a:pt x="172" y="2"/>
                  </a:lnTo>
                  <a:lnTo>
                    <a:pt x="169" y="0"/>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718">
              <a:extLst>
                <a:ext uri="{FF2B5EF4-FFF2-40B4-BE49-F238E27FC236}">
                  <a16:creationId xmlns:a16="http://schemas.microsoft.com/office/drawing/2014/main" id="{CB587A79-A690-4BE1-9A7B-D4D179008449}"/>
                </a:ext>
              </a:extLst>
            </p:cNvPr>
            <p:cNvSpPr>
              <a:spLocks noChangeArrowheads="1"/>
            </p:cNvSpPr>
            <p:nvPr/>
          </p:nvSpPr>
          <p:spPr bwMode="auto">
            <a:xfrm>
              <a:off x="2608263" y="2122488"/>
              <a:ext cx="571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19">
              <a:extLst>
                <a:ext uri="{FF2B5EF4-FFF2-40B4-BE49-F238E27FC236}">
                  <a16:creationId xmlns:a16="http://schemas.microsoft.com/office/drawing/2014/main" id="{9B27E552-9858-46C0-912C-4365788798C8}"/>
                </a:ext>
              </a:extLst>
            </p:cNvPr>
            <p:cNvSpPr>
              <a:spLocks/>
            </p:cNvSpPr>
            <p:nvPr/>
          </p:nvSpPr>
          <p:spPr bwMode="auto">
            <a:xfrm>
              <a:off x="2608263" y="2151063"/>
              <a:ext cx="57150" cy="57150"/>
            </a:xfrm>
            <a:custGeom>
              <a:avLst/>
              <a:gdLst>
                <a:gd name="T0" fmla="*/ 0 w 181"/>
                <a:gd name="T1" fmla="*/ 91 h 182"/>
                <a:gd name="T2" fmla="*/ 0 w 181"/>
                <a:gd name="T3" fmla="*/ 100 h 182"/>
                <a:gd name="T4" fmla="*/ 3 w 181"/>
                <a:gd name="T5" fmla="*/ 110 h 182"/>
                <a:gd name="T6" fmla="*/ 5 w 181"/>
                <a:gd name="T7" fmla="*/ 118 h 182"/>
                <a:gd name="T8" fmla="*/ 8 w 181"/>
                <a:gd name="T9" fmla="*/ 126 h 182"/>
                <a:gd name="T10" fmla="*/ 11 w 181"/>
                <a:gd name="T11" fmla="*/ 134 h 182"/>
                <a:gd name="T12" fmla="*/ 15 w 181"/>
                <a:gd name="T13" fmla="*/ 142 h 182"/>
                <a:gd name="T14" fmla="*/ 21 w 181"/>
                <a:gd name="T15" fmla="*/ 148 h 182"/>
                <a:gd name="T16" fmla="*/ 27 w 181"/>
                <a:gd name="T17" fmla="*/ 155 h 182"/>
                <a:gd name="T18" fmla="*/ 34 w 181"/>
                <a:gd name="T19" fmla="*/ 161 h 182"/>
                <a:gd name="T20" fmla="*/ 40 w 181"/>
                <a:gd name="T21" fmla="*/ 165 h 182"/>
                <a:gd name="T22" fmla="*/ 48 w 181"/>
                <a:gd name="T23" fmla="*/ 171 h 182"/>
                <a:gd name="T24" fmla="*/ 55 w 181"/>
                <a:gd name="T25" fmla="*/ 174 h 182"/>
                <a:gd name="T26" fmla="*/ 64 w 181"/>
                <a:gd name="T27" fmla="*/ 177 h 182"/>
                <a:gd name="T28" fmla="*/ 72 w 181"/>
                <a:gd name="T29" fmla="*/ 179 h 182"/>
                <a:gd name="T30" fmla="*/ 82 w 181"/>
                <a:gd name="T31" fmla="*/ 181 h 182"/>
                <a:gd name="T32" fmla="*/ 91 w 181"/>
                <a:gd name="T33" fmla="*/ 182 h 182"/>
                <a:gd name="T34" fmla="*/ 100 w 181"/>
                <a:gd name="T35" fmla="*/ 181 h 182"/>
                <a:gd name="T36" fmla="*/ 109 w 181"/>
                <a:gd name="T37" fmla="*/ 179 h 182"/>
                <a:gd name="T38" fmla="*/ 117 w 181"/>
                <a:gd name="T39" fmla="*/ 177 h 182"/>
                <a:gd name="T40" fmla="*/ 126 w 181"/>
                <a:gd name="T41" fmla="*/ 174 h 182"/>
                <a:gd name="T42" fmla="*/ 133 w 181"/>
                <a:gd name="T43" fmla="*/ 171 h 182"/>
                <a:gd name="T44" fmla="*/ 141 w 181"/>
                <a:gd name="T45" fmla="*/ 165 h 182"/>
                <a:gd name="T46" fmla="*/ 148 w 181"/>
                <a:gd name="T47" fmla="*/ 161 h 182"/>
                <a:gd name="T48" fmla="*/ 155 w 181"/>
                <a:gd name="T49" fmla="*/ 155 h 182"/>
                <a:gd name="T50" fmla="*/ 160 w 181"/>
                <a:gd name="T51" fmla="*/ 148 h 182"/>
                <a:gd name="T52" fmla="*/ 166 w 181"/>
                <a:gd name="T53" fmla="*/ 142 h 182"/>
                <a:gd name="T54" fmla="*/ 170 w 181"/>
                <a:gd name="T55" fmla="*/ 134 h 182"/>
                <a:gd name="T56" fmla="*/ 174 w 181"/>
                <a:gd name="T57" fmla="*/ 126 h 182"/>
                <a:gd name="T58" fmla="*/ 177 w 181"/>
                <a:gd name="T59" fmla="*/ 118 h 182"/>
                <a:gd name="T60" fmla="*/ 180 w 181"/>
                <a:gd name="T61" fmla="*/ 110 h 182"/>
                <a:gd name="T62" fmla="*/ 181 w 181"/>
                <a:gd name="T63" fmla="*/ 100 h 182"/>
                <a:gd name="T64" fmla="*/ 181 w 181"/>
                <a:gd name="T65" fmla="*/ 91 h 182"/>
                <a:gd name="T66" fmla="*/ 181 w 181"/>
                <a:gd name="T67" fmla="*/ 0 h 182"/>
                <a:gd name="T68" fmla="*/ 0 w 181"/>
                <a:gd name="T69" fmla="*/ 0 h 182"/>
                <a:gd name="T70" fmla="*/ 0 w 181"/>
                <a:gd name="T71"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2">
                  <a:moveTo>
                    <a:pt x="0" y="91"/>
                  </a:moveTo>
                  <a:lnTo>
                    <a:pt x="0" y="100"/>
                  </a:lnTo>
                  <a:lnTo>
                    <a:pt x="3" y="110"/>
                  </a:lnTo>
                  <a:lnTo>
                    <a:pt x="5" y="118"/>
                  </a:lnTo>
                  <a:lnTo>
                    <a:pt x="8" y="126"/>
                  </a:lnTo>
                  <a:lnTo>
                    <a:pt x="11" y="134"/>
                  </a:lnTo>
                  <a:lnTo>
                    <a:pt x="15" y="142"/>
                  </a:lnTo>
                  <a:lnTo>
                    <a:pt x="21" y="148"/>
                  </a:lnTo>
                  <a:lnTo>
                    <a:pt x="27" y="155"/>
                  </a:lnTo>
                  <a:lnTo>
                    <a:pt x="34" y="161"/>
                  </a:lnTo>
                  <a:lnTo>
                    <a:pt x="40" y="165"/>
                  </a:lnTo>
                  <a:lnTo>
                    <a:pt x="48" y="171"/>
                  </a:lnTo>
                  <a:lnTo>
                    <a:pt x="55" y="174"/>
                  </a:lnTo>
                  <a:lnTo>
                    <a:pt x="64" y="177"/>
                  </a:lnTo>
                  <a:lnTo>
                    <a:pt x="72" y="179"/>
                  </a:lnTo>
                  <a:lnTo>
                    <a:pt x="82" y="181"/>
                  </a:lnTo>
                  <a:lnTo>
                    <a:pt x="91" y="182"/>
                  </a:lnTo>
                  <a:lnTo>
                    <a:pt x="100" y="181"/>
                  </a:lnTo>
                  <a:lnTo>
                    <a:pt x="109" y="179"/>
                  </a:lnTo>
                  <a:lnTo>
                    <a:pt x="117" y="177"/>
                  </a:lnTo>
                  <a:lnTo>
                    <a:pt x="126" y="174"/>
                  </a:lnTo>
                  <a:lnTo>
                    <a:pt x="133" y="171"/>
                  </a:lnTo>
                  <a:lnTo>
                    <a:pt x="141" y="165"/>
                  </a:lnTo>
                  <a:lnTo>
                    <a:pt x="148" y="161"/>
                  </a:lnTo>
                  <a:lnTo>
                    <a:pt x="155" y="155"/>
                  </a:lnTo>
                  <a:lnTo>
                    <a:pt x="160" y="148"/>
                  </a:lnTo>
                  <a:lnTo>
                    <a:pt x="166" y="142"/>
                  </a:lnTo>
                  <a:lnTo>
                    <a:pt x="170" y="134"/>
                  </a:lnTo>
                  <a:lnTo>
                    <a:pt x="174" y="126"/>
                  </a:lnTo>
                  <a:lnTo>
                    <a:pt x="177" y="118"/>
                  </a:lnTo>
                  <a:lnTo>
                    <a:pt x="180" y="110"/>
                  </a:lnTo>
                  <a:lnTo>
                    <a:pt x="181" y="100"/>
                  </a:lnTo>
                  <a:lnTo>
                    <a:pt x="181" y="91"/>
                  </a:lnTo>
                  <a:lnTo>
                    <a:pt x="181" y="0"/>
                  </a:lnTo>
                  <a:lnTo>
                    <a:pt x="0" y="0"/>
                  </a:lnTo>
                  <a:lnTo>
                    <a:pt x="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20">
              <a:extLst>
                <a:ext uri="{FF2B5EF4-FFF2-40B4-BE49-F238E27FC236}">
                  <a16:creationId xmlns:a16="http://schemas.microsoft.com/office/drawing/2014/main" id="{445A4A3C-20C5-4624-9209-D11A75CEC9B9}"/>
                </a:ext>
              </a:extLst>
            </p:cNvPr>
            <p:cNvSpPr>
              <a:spLocks/>
            </p:cNvSpPr>
            <p:nvPr/>
          </p:nvSpPr>
          <p:spPr bwMode="auto">
            <a:xfrm>
              <a:off x="2632075" y="1930400"/>
              <a:ext cx="9525" cy="57150"/>
            </a:xfrm>
            <a:custGeom>
              <a:avLst/>
              <a:gdLst>
                <a:gd name="T0" fmla="*/ 15 w 30"/>
                <a:gd name="T1" fmla="*/ 181 h 181"/>
                <a:gd name="T2" fmla="*/ 18 w 30"/>
                <a:gd name="T3" fmla="*/ 181 h 181"/>
                <a:gd name="T4" fmla="*/ 21 w 30"/>
                <a:gd name="T5" fmla="*/ 180 h 181"/>
                <a:gd name="T6" fmla="*/ 23 w 30"/>
                <a:gd name="T7" fmla="*/ 179 h 181"/>
                <a:gd name="T8" fmla="*/ 25 w 30"/>
                <a:gd name="T9" fmla="*/ 176 h 181"/>
                <a:gd name="T10" fmla="*/ 27 w 30"/>
                <a:gd name="T11" fmla="*/ 174 h 181"/>
                <a:gd name="T12" fmla="*/ 28 w 30"/>
                <a:gd name="T13" fmla="*/ 172 h 181"/>
                <a:gd name="T14" fmla="*/ 30 w 30"/>
                <a:gd name="T15" fmla="*/ 169 h 181"/>
                <a:gd name="T16" fmla="*/ 30 w 30"/>
                <a:gd name="T17" fmla="*/ 166 h 181"/>
                <a:gd name="T18" fmla="*/ 30 w 30"/>
                <a:gd name="T19" fmla="*/ 16 h 181"/>
                <a:gd name="T20" fmla="*/ 30 w 30"/>
                <a:gd name="T21" fmla="*/ 12 h 181"/>
                <a:gd name="T22" fmla="*/ 28 w 30"/>
                <a:gd name="T23" fmla="*/ 9 h 181"/>
                <a:gd name="T24" fmla="*/ 27 w 30"/>
                <a:gd name="T25" fmla="*/ 7 h 181"/>
                <a:gd name="T26" fmla="*/ 25 w 30"/>
                <a:gd name="T27" fmla="*/ 5 h 181"/>
                <a:gd name="T28" fmla="*/ 23 w 30"/>
                <a:gd name="T29" fmla="*/ 3 h 181"/>
                <a:gd name="T30" fmla="*/ 21 w 30"/>
                <a:gd name="T31" fmla="*/ 2 h 181"/>
                <a:gd name="T32" fmla="*/ 18 w 30"/>
                <a:gd name="T33" fmla="*/ 0 h 181"/>
                <a:gd name="T34" fmla="*/ 15 w 30"/>
                <a:gd name="T35" fmla="*/ 0 h 181"/>
                <a:gd name="T36" fmla="*/ 11 w 30"/>
                <a:gd name="T37" fmla="*/ 0 h 181"/>
                <a:gd name="T38" fmla="*/ 9 w 30"/>
                <a:gd name="T39" fmla="*/ 2 h 181"/>
                <a:gd name="T40" fmla="*/ 6 w 30"/>
                <a:gd name="T41" fmla="*/ 3 h 181"/>
                <a:gd name="T42" fmla="*/ 4 w 30"/>
                <a:gd name="T43" fmla="*/ 5 h 181"/>
                <a:gd name="T44" fmla="*/ 2 w 30"/>
                <a:gd name="T45" fmla="*/ 7 h 181"/>
                <a:gd name="T46" fmla="*/ 1 w 30"/>
                <a:gd name="T47" fmla="*/ 9 h 181"/>
                <a:gd name="T48" fmla="*/ 0 w 30"/>
                <a:gd name="T49" fmla="*/ 12 h 181"/>
                <a:gd name="T50" fmla="*/ 0 w 30"/>
                <a:gd name="T51" fmla="*/ 16 h 181"/>
                <a:gd name="T52" fmla="*/ 0 w 30"/>
                <a:gd name="T53" fmla="*/ 166 h 181"/>
                <a:gd name="T54" fmla="*/ 0 w 30"/>
                <a:gd name="T55" fmla="*/ 169 h 181"/>
                <a:gd name="T56" fmla="*/ 1 w 30"/>
                <a:gd name="T57" fmla="*/ 172 h 181"/>
                <a:gd name="T58" fmla="*/ 2 w 30"/>
                <a:gd name="T59" fmla="*/ 174 h 181"/>
                <a:gd name="T60" fmla="*/ 4 w 30"/>
                <a:gd name="T61" fmla="*/ 176 h 181"/>
                <a:gd name="T62" fmla="*/ 6 w 30"/>
                <a:gd name="T63" fmla="*/ 179 h 181"/>
                <a:gd name="T64" fmla="*/ 9 w 30"/>
                <a:gd name="T65" fmla="*/ 180 h 181"/>
                <a:gd name="T66" fmla="*/ 11 w 30"/>
                <a:gd name="T67" fmla="*/ 181 h 181"/>
                <a:gd name="T68" fmla="*/ 15 w 30"/>
                <a:gd name="T6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1">
                  <a:moveTo>
                    <a:pt x="15" y="181"/>
                  </a:moveTo>
                  <a:lnTo>
                    <a:pt x="18" y="181"/>
                  </a:lnTo>
                  <a:lnTo>
                    <a:pt x="21" y="180"/>
                  </a:lnTo>
                  <a:lnTo>
                    <a:pt x="23" y="179"/>
                  </a:lnTo>
                  <a:lnTo>
                    <a:pt x="25" y="176"/>
                  </a:lnTo>
                  <a:lnTo>
                    <a:pt x="27" y="174"/>
                  </a:lnTo>
                  <a:lnTo>
                    <a:pt x="28" y="172"/>
                  </a:lnTo>
                  <a:lnTo>
                    <a:pt x="30" y="169"/>
                  </a:lnTo>
                  <a:lnTo>
                    <a:pt x="30" y="166"/>
                  </a:lnTo>
                  <a:lnTo>
                    <a:pt x="30" y="16"/>
                  </a:lnTo>
                  <a:lnTo>
                    <a:pt x="30" y="12"/>
                  </a:lnTo>
                  <a:lnTo>
                    <a:pt x="28" y="9"/>
                  </a:lnTo>
                  <a:lnTo>
                    <a:pt x="27" y="7"/>
                  </a:lnTo>
                  <a:lnTo>
                    <a:pt x="25" y="5"/>
                  </a:lnTo>
                  <a:lnTo>
                    <a:pt x="23" y="3"/>
                  </a:lnTo>
                  <a:lnTo>
                    <a:pt x="21" y="2"/>
                  </a:lnTo>
                  <a:lnTo>
                    <a:pt x="18" y="0"/>
                  </a:lnTo>
                  <a:lnTo>
                    <a:pt x="15" y="0"/>
                  </a:lnTo>
                  <a:lnTo>
                    <a:pt x="11" y="0"/>
                  </a:lnTo>
                  <a:lnTo>
                    <a:pt x="9" y="2"/>
                  </a:lnTo>
                  <a:lnTo>
                    <a:pt x="6" y="3"/>
                  </a:lnTo>
                  <a:lnTo>
                    <a:pt x="4" y="5"/>
                  </a:lnTo>
                  <a:lnTo>
                    <a:pt x="2" y="7"/>
                  </a:lnTo>
                  <a:lnTo>
                    <a:pt x="1" y="9"/>
                  </a:lnTo>
                  <a:lnTo>
                    <a:pt x="0" y="12"/>
                  </a:lnTo>
                  <a:lnTo>
                    <a:pt x="0" y="16"/>
                  </a:lnTo>
                  <a:lnTo>
                    <a:pt x="0" y="166"/>
                  </a:lnTo>
                  <a:lnTo>
                    <a:pt x="0" y="169"/>
                  </a:lnTo>
                  <a:lnTo>
                    <a:pt x="1" y="172"/>
                  </a:lnTo>
                  <a:lnTo>
                    <a:pt x="2" y="174"/>
                  </a:lnTo>
                  <a:lnTo>
                    <a:pt x="4" y="176"/>
                  </a:lnTo>
                  <a:lnTo>
                    <a:pt x="6" y="179"/>
                  </a:lnTo>
                  <a:lnTo>
                    <a:pt x="9" y="180"/>
                  </a:lnTo>
                  <a:lnTo>
                    <a:pt x="11" y="181"/>
                  </a:lnTo>
                  <a:lnTo>
                    <a:pt x="15"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 name="Freeform 1671" descr="Icon of check mark. ">
            <a:extLst>
              <a:ext uri="{FF2B5EF4-FFF2-40B4-BE49-F238E27FC236}">
                <a16:creationId xmlns:a16="http://schemas.microsoft.com/office/drawing/2014/main" id="{1A4AFC64-5C16-40F4-BDFA-E62EE3AAEA23}"/>
              </a:ext>
            </a:extLst>
          </p:cNvPr>
          <p:cNvSpPr>
            <a:spLocks noEditPoints="1"/>
          </p:cNvSpPr>
          <p:nvPr/>
        </p:nvSpPr>
        <p:spPr bwMode="auto">
          <a:xfrm>
            <a:off x="6963181" y="2902974"/>
            <a:ext cx="380334" cy="380334"/>
          </a:xfrm>
          <a:custGeom>
            <a:avLst/>
            <a:gdLst>
              <a:gd name="T0" fmla="*/ 279 w 719"/>
              <a:gd name="T1" fmla="*/ 477 h 719"/>
              <a:gd name="T2" fmla="*/ 197 w 719"/>
              <a:gd name="T3" fmla="*/ 387 h 719"/>
              <a:gd name="T4" fmla="*/ 217 w 719"/>
              <a:gd name="T5" fmla="*/ 382 h 719"/>
              <a:gd name="T6" fmla="*/ 515 w 719"/>
              <a:gd name="T7" fmla="*/ 243 h 719"/>
              <a:gd name="T8" fmla="*/ 519 w 719"/>
              <a:gd name="T9" fmla="*/ 263 h 719"/>
              <a:gd name="T10" fmla="*/ 709 w 719"/>
              <a:gd name="T11" fmla="*/ 323 h 719"/>
              <a:gd name="T12" fmla="*/ 687 w 719"/>
              <a:gd name="T13" fmla="*/ 289 h 719"/>
              <a:gd name="T14" fmla="*/ 696 w 719"/>
              <a:gd name="T15" fmla="*/ 243 h 719"/>
              <a:gd name="T16" fmla="*/ 675 w 719"/>
              <a:gd name="T17" fmla="*/ 199 h 719"/>
              <a:gd name="T18" fmla="*/ 631 w 719"/>
              <a:gd name="T19" fmla="*/ 179 h 719"/>
              <a:gd name="T20" fmla="*/ 630 w 719"/>
              <a:gd name="T21" fmla="*/ 131 h 719"/>
              <a:gd name="T22" fmla="*/ 603 w 719"/>
              <a:gd name="T23" fmla="*/ 98 h 719"/>
              <a:gd name="T24" fmla="*/ 569 w 719"/>
              <a:gd name="T25" fmla="*/ 87 h 719"/>
              <a:gd name="T26" fmla="*/ 536 w 719"/>
              <a:gd name="T27" fmla="*/ 70 h 719"/>
              <a:gd name="T28" fmla="*/ 507 w 719"/>
              <a:gd name="T29" fmla="*/ 34 h 719"/>
              <a:gd name="T30" fmla="*/ 458 w 719"/>
              <a:gd name="T31" fmla="*/ 25 h 719"/>
              <a:gd name="T32" fmla="*/ 418 w 719"/>
              <a:gd name="T33" fmla="*/ 31 h 719"/>
              <a:gd name="T34" fmla="*/ 380 w 719"/>
              <a:gd name="T35" fmla="*/ 4 h 719"/>
              <a:gd name="T36" fmla="*/ 331 w 719"/>
              <a:gd name="T37" fmla="*/ 7 h 719"/>
              <a:gd name="T38" fmla="*/ 296 w 719"/>
              <a:gd name="T39" fmla="*/ 39 h 719"/>
              <a:gd name="T40" fmla="*/ 251 w 719"/>
              <a:gd name="T41" fmla="*/ 24 h 719"/>
              <a:gd name="T42" fmla="*/ 205 w 719"/>
              <a:gd name="T43" fmla="*/ 39 h 719"/>
              <a:gd name="T44" fmla="*/ 180 w 719"/>
              <a:gd name="T45" fmla="*/ 79 h 719"/>
              <a:gd name="T46" fmla="*/ 142 w 719"/>
              <a:gd name="T47" fmla="*/ 88 h 719"/>
              <a:gd name="T48" fmla="*/ 111 w 719"/>
              <a:gd name="T49" fmla="*/ 102 h 719"/>
              <a:gd name="T50" fmla="*/ 86 w 719"/>
              <a:gd name="T51" fmla="*/ 141 h 719"/>
              <a:gd name="T52" fmla="*/ 78 w 719"/>
              <a:gd name="T53" fmla="*/ 180 h 719"/>
              <a:gd name="T54" fmla="*/ 37 w 719"/>
              <a:gd name="T55" fmla="*/ 207 h 719"/>
              <a:gd name="T56" fmla="*/ 22 w 719"/>
              <a:gd name="T57" fmla="*/ 252 h 719"/>
              <a:gd name="T58" fmla="*/ 38 w 719"/>
              <a:gd name="T59" fmla="*/ 296 h 719"/>
              <a:gd name="T60" fmla="*/ 6 w 719"/>
              <a:gd name="T61" fmla="*/ 332 h 719"/>
              <a:gd name="T62" fmla="*/ 3 w 719"/>
              <a:gd name="T63" fmla="*/ 380 h 719"/>
              <a:gd name="T64" fmla="*/ 31 w 719"/>
              <a:gd name="T65" fmla="*/ 420 h 719"/>
              <a:gd name="T66" fmla="*/ 23 w 719"/>
              <a:gd name="T67" fmla="*/ 460 h 719"/>
              <a:gd name="T68" fmla="*/ 32 w 719"/>
              <a:gd name="T69" fmla="*/ 507 h 719"/>
              <a:gd name="T70" fmla="*/ 68 w 719"/>
              <a:gd name="T71" fmla="*/ 538 h 719"/>
              <a:gd name="T72" fmla="*/ 85 w 719"/>
              <a:gd name="T73" fmla="*/ 571 h 719"/>
              <a:gd name="T74" fmla="*/ 106 w 719"/>
              <a:gd name="T75" fmla="*/ 615 h 719"/>
              <a:gd name="T76" fmla="*/ 135 w 719"/>
              <a:gd name="T77" fmla="*/ 633 h 719"/>
              <a:gd name="T78" fmla="*/ 177 w 719"/>
              <a:gd name="T79" fmla="*/ 633 h 719"/>
              <a:gd name="T80" fmla="*/ 197 w 719"/>
              <a:gd name="T81" fmla="*/ 676 h 719"/>
              <a:gd name="T82" fmla="*/ 242 w 719"/>
              <a:gd name="T83" fmla="*/ 698 h 719"/>
              <a:gd name="T84" fmla="*/ 288 w 719"/>
              <a:gd name="T85" fmla="*/ 687 h 719"/>
              <a:gd name="T86" fmla="*/ 322 w 719"/>
              <a:gd name="T87" fmla="*/ 709 h 719"/>
              <a:gd name="T88" fmla="*/ 370 w 719"/>
              <a:gd name="T89" fmla="*/ 719 h 719"/>
              <a:gd name="T90" fmla="*/ 412 w 719"/>
              <a:gd name="T91" fmla="*/ 697 h 719"/>
              <a:gd name="T92" fmla="*/ 449 w 719"/>
              <a:gd name="T93" fmla="*/ 695 h 719"/>
              <a:gd name="T94" fmla="*/ 497 w 719"/>
              <a:gd name="T95" fmla="*/ 693 h 719"/>
              <a:gd name="T96" fmla="*/ 533 w 719"/>
              <a:gd name="T97" fmla="*/ 661 h 719"/>
              <a:gd name="T98" fmla="*/ 563 w 719"/>
              <a:gd name="T99" fmla="*/ 635 h 719"/>
              <a:gd name="T100" fmla="*/ 597 w 719"/>
              <a:gd name="T101" fmla="*/ 628 h 719"/>
              <a:gd name="T102" fmla="*/ 626 w 719"/>
              <a:gd name="T103" fmla="*/ 599 h 719"/>
              <a:gd name="T104" fmla="*/ 634 w 719"/>
              <a:gd name="T105" fmla="*/ 551 h 719"/>
              <a:gd name="T106" fmla="*/ 668 w 719"/>
              <a:gd name="T107" fmla="*/ 528 h 719"/>
              <a:gd name="T108" fmla="*/ 694 w 719"/>
              <a:gd name="T109" fmla="*/ 488 h 719"/>
              <a:gd name="T110" fmla="*/ 691 w 719"/>
              <a:gd name="T111" fmla="*/ 441 h 719"/>
              <a:gd name="T112" fmla="*/ 703 w 719"/>
              <a:gd name="T113" fmla="*/ 406 h 719"/>
              <a:gd name="T114" fmla="*/ 719 w 719"/>
              <a:gd name="T115" fmla="*/ 36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19" h="719">
                <a:moveTo>
                  <a:pt x="519" y="263"/>
                </a:moveTo>
                <a:lnTo>
                  <a:pt x="292" y="475"/>
                </a:lnTo>
                <a:lnTo>
                  <a:pt x="288" y="477"/>
                </a:lnTo>
                <a:lnTo>
                  <a:pt x="285" y="479"/>
                </a:lnTo>
                <a:lnTo>
                  <a:pt x="279" y="477"/>
                </a:lnTo>
                <a:lnTo>
                  <a:pt x="276" y="475"/>
                </a:lnTo>
                <a:lnTo>
                  <a:pt x="200" y="400"/>
                </a:lnTo>
                <a:lnTo>
                  <a:pt x="197" y="396"/>
                </a:lnTo>
                <a:lnTo>
                  <a:pt x="196" y="391"/>
                </a:lnTo>
                <a:lnTo>
                  <a:pt x="197" y="387"/>
                </a:lnTo>
                <a:lnTo>
                  <a:pt x="200" y="382"/>
                </a:lnTo>
                <a:lnTo>
                  <a:pt x="204" y="380"/>
                </a:lnTo>
                <a:lnTo>
                  <a:pt x="208" y="379"/>
                </a:lnTo>
                <a:lnTo>
                  <a:pt x="213" y="380"/>
                </a:lnTo>
                <a:lnTo>
                  <a:pt x="217" y="382"/>
                </a:lnTo>
                <a:lnTo>
                  <a:pt x="285" y="450"/>
                </a:lnTo>
                <a:lnTo>
                  <a:pt x="502" y="247"/>
                </a:lnTo>
                <a:lnTo>
                  <a:pt x="507" y="243"/>
                </a:lnTo>
                <a:lnTo>
                  <a:pt x="511" y="243"/>
                </a:lnTo>
                <a:lnTo>
                  <a:pt x="515" y="243"/>
                </a:lnTo>
                <a:lnTo>
                  <a:pt x="520" y="247"/>
                </a:lnTo>
                <a:lnTo>
                  <a:pt x="522" y="251"/>
                </a:lnTo>
                <a:lnTo>
                  <a:pt x="523" y="255"/>
                </a:lnTo>
                <a:lnTo>
                  <a:pt x="522" y="260"/>
                </a:lnTo>
                <a:lnTo>
                  <a:pt x="519" y="263"/>
                </a:lnTo>
                <a:close/>
                <a:moveTo>
                  <a:pt x="719" y="360"/>
                </a:moveTo>
                <a:lnTo>
                  <a:pt x="719" y="350"/>
                </a:lnTo>
                <a:lnTo>
                  <a:pt x="716" y="341"/>
                </a:lnTo>
                <a:lnTo>
                  <a:pt x="713" y="332"/>
                </a:lnTo>
                <a:lnTo>
                  <a:pt x="709" y="323"/>
                </a:lnTo>
                <a:lnTo>
                  <a:pt x="703" y="315"/>
                </a:lnTo>
                <a:lnTo>
                  <a:pt x="696" y="308"/>
                </a:lnTo>
                <a:lnTo>
                  <a:pt x="689" y="302"/>
                </a:lnTo>
                <a:lnTo>
                  <a:pt x="681" y="296"/>
                </a:lnTo>
                <a:lnTo>
                  <a:pt x="687" y="289"/>
                </a:lnTo>
                <a:lnTo>
                  <a:pt x="691" y="280"/>
                </a:lnTo>
                <a:lnTo>
                  <a:pt x="694" y="271"/>
                </a:lnTo>
                <a:lnTo>
                  <a:pt x="696" y="262"/>
                </a:lnTo>
                <a:lnTo>
                  <a:pt x="696" y="252"/>
                </a:lnTo>
                <a:lnTo>
                  <a:pt x="696" y="243"/>
                </a:lnTo>
                <a:lnTo>
                  <a:pt x="694" y="233"/>
                </a:lnTo>
                <a:lnTo>
                  <a:pt x="692" y="223"/>
                </a:lnTo>
                <a:lnTo>
                  <a:pt x="688" y="215"/>
                </a:lnTo>
                <a:lnTo>
                  <a:pt x="682" y="207"/>
                </a:lnTo>
                <a:lnTo>
                  <a:pt x="675" y="199"/>
                </a:lnTo>
                <a:lnTo>
                  <a:pt x="668" y="193"/>
                </a:lnTo>
                <a:lnTo>
                  <a:pt x="660" y="188"/>
                </a:lnTo>
                <a:lnTo>
                  <a:pt x="651" y="184"/>
                </a:lnTo>
                <a:lnTo>
                  <a:pt x="641" y="180"/>
                </a:lnTo>
                <a:lnTo>
                  <a:pt x="631" y="179"/>
                </a:lnTo>
                <a:lnTo>
                  <a:pt x="634" y="169"/>
                </a:lnTo>
                <a:lnTo>
                  <a:pt x="635" y="161"/>
                </a:lnTo>
                <a:lnTo>
                  <a:pt x="635" y="151"/>
                </a:lnTo>
                <a:lnTo>
                  <a:pt x="632" y="141"/>
                </a:lnTo>
                <a:lnTo>
                  <a:pt x="630" y="131"/>
                </a:lnTo>
                <a:lnTo>
                  <a:pt x="626" y="122"/>
                </a:lnTo>
                <a:lnTo>
                  <a:pt x="620" y="114"/>
                </a:lnTo>
                <a:lnTo>
                  <a:pt x="614" y="106"/>
                </a:lnTo>
                <a:lnTo>
                  <a:pt x="608" y="102"/>
                </a:lnTo>
                <a:lnTo>
                  <a:pt x="603" y="98"/>
                </a:lnTo>
                <a:lnTo>
                  <a:pt x="597" y="94"/>
                </a:lnTo>
                <a:lnTo>
                  <a:pt x="590" y="91"/>
                </a:lnTo>
                <a:lnTo>
                  <a:pt x="584" y="89"/>
                </a:lnTo>
                <a:lnTo>
                  <a:pt x="577" y="88"/>
                </a:lnTo>
                <a:lnTo>
                  <a:pt x="569" y="87"/>
                </a:lnTo>
                <a:lnTo>
                  <a:pt x="563" y="85"/>
                </a:lnTo>
                <a:lnTo>
                  <a:pt x="552" y="87"/>
                </a:lnTo>
                <a:lnTo>
                  <a:pt x="542" y="89"/>
                </a:lnTo>
                <a:lnTo>
                  <a:pt x="540" y="79"/>
                </a:lnTo>
                <a:lnTo>
                  <a:pt x="536" y="70"/>
                </a:lnTo>
                <a:lnTo>
                  <a:pt x="533" y="61"/>
                </a:lnTo>
                <a:lnTo>
                  <a:pt x="528" y="53"/>
                </a:lnTo>
                <a:lnTo>
                  <a:pt x="522" y="46"/>
                </a:lnTo>
                <a:lnTo>
                  <a:pt x="514" y="39"/>
                </a:lnTo>
                <a:lnTo>
                  <a:pt x="507" y="34"/>
                </a:lnTo>
                <a:lnTo>
                  <a:pt x="497" y="28"/>
                </a:lnTo>
                <a:lnTo>
                  <a:pt x="488" y="26"/>
                </a:lnTo>
                <a:lnTo>
                  <a:pt x="478" y="24"/>
                </a:lnTo>
                <a:lnTo>
                  <a:pt x="468" y="24"/>
                </a:lnTo>
                <a:lnTo>
                  <a:pt x="458" y="25"/>
                </a:lnTo>
                <a:lnTo>
                  <a:pt x="449" y="27"/>
                </a:lnTo>
                <a:lnTo>
                  <a:pt x="440" y="29"/>
                </a:lnTo>
                <a:lnTo>
                  <a:pt x="431" y="34"/>
                </a:lnTo>
                <a:lnTo>
                  <a:pt x="424" y="39"/>
                </a:lnTo>
                <a:lnTo>
                  <a:pt x="418" y="31"/>
                </a:lnTo>
                <a:lnTo>
                  <a:pt x="412" y="24"/>
                </a:lnTo>
                <a:lnTo>
                  <a:pt x="405" y="17"/>
                </a:lnTo>
                <a:lnTo>
                  <a:pt x="397" y="11"/>
                </a:lnTo>
                <a:lnTo>
                  <a:pt x="388" y="7"/>
                </a:lnTo>
                <a:lnTo>
                  <a:pt x="380" y="4"/>
                </a:lnTo>
                <a:lnTo>
                  <a:pt x="370" y="2"/>
                </a:lnTo>
                <a:lnTo>
                  <a:pt x="360" y="0"/>
                </a:lnTo>
                <a:lnTo>
                  <a:pt x="350" y="2"/>
                </a:lnTo>
                <a:lnTo>
                  <a:pt x="340" y="4"/>
                </a:lnTo>
                <a:lnTo>
                  <a:pt x="331" y="7"/>
                </a:lnTo>
                <a:lnTo>
                  <a:pt x="322" y="11"/>
                </a:lnTo>
                <a:lnTo>
                  <a:pt x="314" y="17"/>
                </a:lnTo>
                <a:lnTo>
                  <a:pt x="307" y="24"/>
                </a:lnTo>
                <a:lnTo>
                  <a:pt x="301" y="31"/>
                </a:lnTo>
                <a:lnTo>
                  <a:pt x="296" y="39"/>
                </a:lnTo>
                <a:lnTo>
                  <a:pt x="288" y="34"/>
                </a:lnTo>
                <a:lnTo>
                  <a:pt x="279" y="29"/>
                </a:lnTo>
                <a:lnTo>
                  <a:pt x="270" y="27"/>
                </a:lnTo>
                <a:lnTo>
                  <a:pt x="260" y="25"/>
                </a:lnTo>
                <a:lnTo>
                  <a:pt x="251" y="24"/>
                </a:lnTo>
                <a:lnTo>
                  <a:pt x="242" y="24"/>
                </a:lnTo>
                <a:lnTo>
                  <a:pt x="232" y="26"/>
                </a:lnTo>
                <a:lnTo>
                  <a:pt x="222" y="28"/>
                </a:lnTo>
                <a:lnTo>
                  <a:pt x="213" y="34"/>
                </a:lnTo>
                <a:lnTo>
                  <a:pt x="205" y="39"/>
                </a:lnTo>
                <a:lnTo>
                  <a:pt x="197" y="46"/>
                </a:lnTo>
                <a:lnTo>
                  <a:pt x="192" y="52"/>
                </a:lnTo>
                <a:lnTo>
                  <a:pt x="186" y="61"/>
                </a:lnTo>
                <a:lnTo>
                  <a:pt x="182" y="69"/>
                </a:lnTo>
                <a:lnTo>
                  <a:pt x="180" y="79"/>
                </a:lnTo>
                <a:lnTo>
                  <a:pt x="177" y="89"/>
                </a:lnTo>
                <a:lnTo>
                  <a:pt x="168" y="87"/>
                </a:lnTo>
                <a:lnTo>
                  <a:pt x="156" y="85"/>
                </a:lnTo>
                <a:lnTo>
                  <a:pt x="149" y="87"/>
                </a:lnTo>
                <a:lnTo>
                  <a:pt x="142" y="88"/>
                </a:lnTo>
                <a:lnTo>
                  <a:pt x="135" y="89"/>
                </a:lnTo>
                <a:lnTo>
                  <a:pt x="129" y="91"/>
                </a:lnTo>
                <a:lnTo>
                  <a:pt x="122" y="94"/>
                </a:lnTo>
                <a:lnTo>
                  <a:pt x="117" y="98"/>
                </a:lnTo>
                <a:lnTo>
                  <a:pt x="111" y="102"/>
                </a:lnTo>
                <a:lnTo>
                  <a:pt x="106" y="106"/>
                </a:lnTo>
                <a:lnTo>
                  <a:pt x="99" y="114"/>
                </a:lnTo>
                <a:lnTo>
                  <a:pt x="94" y="122"/>
                </a:lnTo>
                <a:lnTo>
                  <a:pt x="89" y="131"/>
                </a:lnTo>
                <a:lnTo>
                  <a:pt x="86" y="141"/>
                </a:lnTo>
                <a:lnTo>
                  <a:pt x="85" y="151"/>
                </a:lnTo>
                <a:lnTo>
                  <a:pt x="85" y="161"/>
                </a:lnTo>
                <a:lnTo>
                  <a:pt x="85" y="169"/>
                </a:lnTo>
                <a:lnTo>
                  <a:pt x="87" y="179"/>
                </a:lnTo>
                <a:lnTo>
                  <a:pt x="78" y="180"/>
                </a:lnTo>
                <a:lnTo>
                  <a:pt x="68" y="184"/>
                </a:lnTo>
                <a:lnTo>
                  <a:pt x="59" y="188"/>
                </a:lnTo>
                <a:lnTo>
                  <a:pt x="52" y="193"/>
                </a:lnTo>
                <a:lnTo>
                  <a:pt x="44" y="199"/>
                </a:lnTo>
                <a:lnTo>
                  <a:pt x="37" y="207"/>
                </a:lnTo>
                <a:lnTo>
                  <a:pt x="32" y="215"/>
                </a:lnTo>
                <a:lnTo>
                  <a:pt x="27" y="223"/>
                </a:lnTo>
                <a:lnTo>
                  <a:pt x="24" y="233"/>
                </a:lnTo>
                <a:lnTo>
                  <a:pt x="23" y="243"/>
                </a:lnTo>
                <a:lnTo>
                  <a:pt x="22" y="252"/>
                </a:lnTo>
                <a:lnTo>
                  <a:pt x="23" y="262"/>
                </a:lnTo>
                <a:lnTo>
                  <a:pt x="25" y="271"/>
                </a:lnTo>
                <a:lnTo>
                  <a:pt x="28" y="280"/>
                </a:lnTo>
                <a:lnTo>
                  <a:pt x="33" y="289"/>
                </a:lnTo>
                <a:lnTo>
                  <a:pt x="38" y="296"/>
                </a:lnTo>
                <a:lnTo>
                  <a:pt x="31" y="302"/>
                </a:lnTo>
                <a:lnTo>
                  <a:pt x="23" y="308"/>
                </a:lnTo>
                <a:lnTo>
                  <a:pt x="16" y="315"/>
                </a:lnTo>
                <a:lnTo>
                  <a:pt x="11" y="323"/>
                </a:lnTo>
                <a:lnTo>
                  <a:pt x="6" y="332"/>
                </a:lnTo>
                <a:lnTo>
                  <a:pt x="3" y="341"/>
                </a:lnTo>
                <a:lnTo>
                  <a:pt x="1" y="350"/>
                </a:lnTo>
                <a:lnTo>
                  <a:pt x="0" y="360"/>
                </a:lnTo>
                <a:lnTo>
                  <a:pt x="1" y="370"/>
                </a:lnTo>
                <a:lnTo>
                  <a:pt x="3" y="380"/>
                </a:lnTo>
                <a:lnTo>
                  <a:pt x="6" y="389"/>
                </a:lnTo>
                <a:lnTo>
                  <a:pt x="11" y="398"/>
                </a:lnTo>
                <a:lnTo>
                  <a:pt x="16" y="406"/>
                </a:lnTo>
                <a:lnTo>
                  <a:pt x="23" y="413"/>
                </a:lnTo>
                <a:lnTo>
                  <a:pt x="31" y="420"/>
                </a:lnTo>
                <a:lnTo>
                  <a:pt x="38" y="424"/>
                </a:lnTo>
                <a:lnTo>
                  <a:pt x="33" y="433"/>
                </a:lnTo>
                <a:lnTo>
                  <a:pt x="28" y="441"/>
                </a:lnTo>
                <a:lnTo>
                  <a:pt x="25" y="450"/>
                </a:lnTo>
                <a:lnTo>
                  <a:pt x="23" y="460"/>
                </a:lnTo>
                <a:lnTo>
                  <a:pt x="22" y="470"/>
                </a:lnTo>
                <a:lnTo>
                  <a:pt x="23" y="479"/>
                </a:lnTo>
                <a:lnTo>
                  <a:pt x="24" y="488"/>
                </a:lnTo>
                <a:lnTo>
                  <a:pt x="27" y="498"/>
                </a:lnTo>
                <a:lnTo>
                  <a:pt x="32" y="507"/>
                </a:lnTo>
                <a:lnTo>
                  <a:pt x="37" y="515"/>
                </a:lnTo>
                <a:lnTo>
                  <a:pt x="44" y="523"/>
                </a:lnTo>
                <a:lnTo>
                  <a:pt x="52" y="528"/>
                </a:lnTo>
                <a:lnTo>
                  <a:pt x="59" y="534"/>
                </a:lnTo>
                <a:lnTo>
                  <a:pt x="68" y="538"/>
                </a:lnTo>
                <a:lnTo>
                  <a:pt x="78" y="540"/>
                </a:lnTo>
                <a:lnTo>
                  <a:pt x="87" y="543"/>
                </a:lnTo>
                <a:lnTo>
                  <a:pt x="85" y="551"/>
                </a:lnTo>
                <a:lnTo>
                  <a:pt x="85" y="561"/>
                </a:lnTo>
                <a:lnTo>
                  <a:pt x="85" y="571"/>
                </a:lnTo>
                <a:lnTo>
                  <a:pt x="86" y="580"/>
                </a:lnTo>
                <a:lnTo>
                  <a:pt x="89" y="590"/>
                </a:lnTo>
                <a:lnTo>
                  <a:pt x="94" y="599"/>
                </a:lnTo>
                <a:lnTo>
                  <a:pt x="99" y="608"/>
                </a:lnTo>
                <a:lnTo>
                  <a:pt x="106" y="615"/>
                </a:lnTo>
                <a:lnTo>
                  <a:pt x="111" y="620"/>
                </a:lnTo>
                <a:lnTo>
                  <a:pt x="117" y="624"/>
                </a:lnTo>
                <a:lnTo>
                  <a:pt x="122" y="628"/>
                </a:lnTo>
                <a:lnTo>
                  <a:pt x="129" y="631"/>
                </a:lnTo>
                <a:lnTo>
                  <a:pt x="135" y="633"/>
                </a:lnTo>
                <a:lnTo>
                  <a:pt x="142" y="634"/>
                </a:lnTo>
                <a:lnTo>
                  <a:pt x="149" y="635"/>
                </a:lnTo>
                <a:lnTo>
                  <a:pt x="156" y="635"/>
                </a:lnTo>
                <a:lnTo>
                  <a:pt x="168" y="635"/>
                </a:lnTo>
                <a:lnTo>
                  <a:pt x="177" y="633"/>
                </a:lnTo>
                <a:lnTo>
                  <a:pt x="180" y="643"/>
                </a:lnTo>
                <a:lnTo>
                  <a:pt x="182" y="652"/>
                </a:lnTo>
                <a:lnTo>
                  <a:pt x="186" y="661"/>
                </a:lnTo>
                <a:lnTo>
                  <a:pt x="192" y="668"/>
                </a:lnTo>
                <a:lnTo>
                  <a:pt x="197" y="676"/>
                </a:lnTo>
                <a:lnTo>
                  <a:pt x="205" y="683"/>
                </a:lnTo>
                <a:lnTo>
                  <a:pt x="213" y="688"/>
                </a:lnTo>
                <a:lnTo>
                  <a:pt x="222" y="693"/>
                </a:lnTo>
                <a:lnTo>
                  <a:pt x="232" y="696"/>
                </a:lnTo>
                <a:lnTo>
                  <a:pt x="242" y="698"/>
                </a:lnTo>
                <a:lnTo>
                  <a:pt x="251" y="698"/>
                </a:lnTo>
                <a:lnTo>
                  <a:pt x="260" y="697"/>
                </a:lnTo>
                <a:lnTo>
                  <a:pt x="270" y="695"/>
                </a:lnTo>
                <a:lnTo>
                  <a:pt x="279" y="692"/>
                </a:lnTo>
                <a:lnTo>
                  <a:pt x="288" y="687"/>
                </a:lnTo>
                <a:lnTo>
                  <a:pt x="296" y="682"/>
                </a:lnTo>
                <a:lnTo>
                  <a:pt x="301" y="689"/>
                </a:lnTo>
                <a:lnTo>
                  <a:pt x="307" y="697"/>
                </a:lnTo>
                <a:lnTo>
                  <a:pt x="314" y="704"/>
                </a:lnTo>
                <a:lnTo>
                  <a:pt x="322" y="709"/>
                </a:lnTo>
                <a:lnTo>
                  <a:pt x="331" y="714"/>
                </a:lnTo>
                <a:lnTo>
                  <a:pt x="340" y="717"/>
                </a:lnTo>
                <a:lnTo>
                  <a:pt x="350" y="719"/>
                </a:lnTo>
                <a:lnTo>
                  <a:pt x="360" y="719"/>
                </a:lnTo>
                <a:lnTo>
                  <a:pt x="370" y="719"/>
                </a:lnTo>
                <a:lnTo>
                  <a:pt x="380" y="717"/>
                </a:lnTo>
                <a:lnTo>
                  <a:pt x="388" y="714"/>
                </a:lnTo>
                <a:lnTo>
                  <a:pt x="397" y="709"/>
                </a:lnTo>
                <a:lnTo>
                  <a:pt x="405" y="704"/>
                </a:lnTo>
                <a:lnTo>
                  <a:pt x="412" y="697"/>
                </a:lnTo>
                <a:lnTo>
                  <a:pt x="418" y="689"/>
                </a:lnTo>
                <a:lnTo>
                  <a:pt x="424" y="682"/>
                </a:lnTo>
                <a:lnTo>
                  <a:pt x="431" y="687"/>
                </a:lnTo>
                <a:lnTo>
                  <a:pt x="440" y="692"/>
                </a:lnTo>
                <a:lnTo>
                  <a:pt x="449" y="695"/>
                </a:lnTo>
                <a:lnTo>
                  <a:pt x="458" y="697"/>
                </a:lnTo>
                <a:lnTo>
                  <a:pt x="468" y="698"/>
                </a:lnTo>
                <a:lnTo>
                  <a:pt x="478" y="698"/>
                </a:lnTo>
                <a:lnTo>
                  <a:pt x="488" y="696"/>
                </a:lnTo>
                <a:lnTo>
                  <a:pt x="497" y="693"/>
                </a:lnTo>
                <a:lnTo>
                  <a:pt x="507" y="688"/>
                </a:lnTo>
                <a:lnTo>
                  <a:pt x="514" y="683"/>
                </a:lnTo>
                <a:lnTo>
                  <a:pt x="522" y="676"/>
                </a:lnTo>
                <a:lnTo>
                  <a:pt x="528" y="668"/>
                </a:lnTo>
                <a:lnTo>
                  <a:pt x="533" y="661"/>
                </a:lnTo>
                <a:lnTo>
                  <a:pt x="536" y="652"/>
                </a:lnTo>
                <a:lnTo>
                  <a:pt x="540" y="643"/>
                </a:lnTo>
                <a:lnTo>
                  <a:pt x="541" y="633"/>
                </a:lnTo>
                <a:lnTo>
                  <a:pt x="552" y="635"/>
                </a:lnTo>
                <a:lnTo>
                  <a:pt x="563" y="635"/>
                </a:lnTo>
                <a:lnTo>
                  <a:pt x="569" y="635"/>
                </a:lnTo>
                <a:lnTo>
                  <a:pt x="577" y="634"/>
                </a:lnTo>
                <a:lnTo>
                  <a:pt x="584" y="633"/>
                </a:lnTo>
                <a:lnTo>
                  <a:pt x="590" y="631"/>
                </a:lnTo>
                <a:lnTo>
                  <a:pt x="597" y="628"/>
                </a:lnTo>
                <a:lnTo>
                  <a:pt x="603" y="624"/>
                </a:lnTo>
                <a:lnTo>
                  <a:pt x="608" y="620"/>
                </a:lnTo>
                <a:lnTo>
                  <a:pt x="614" y="615"/>
                </a:lnTo>
                <a:lnTo>
                  <a:pt x="620" y="608"/>
                </a:lnTo>
                <a:lnTo>
                  <a:pt x="626" y="599"/>
                </a:lnTo>
                <a:lnTo>
                  <a:pt x="630" y="590"/>
                </a:lnTo>
                <a:lnTo>
                  <a:pt x="632" y="580"/>
                </a:lnTo>
                <a:lnTo>
                  <a:pt x="635" y="571"/>
                </a:lnTo>
                <a:lnTo>
                  <a:pt x="635" y="561"/>
                </a:lnTo>
                <a:lnTo>
                  <a:pt x="634" y="551"/>
                </a:lnTo>
                <a:lnTo>
                  <a:pt x="631" y="543"/>
                </a:lnTo>
                <a:lnTo>
                  <a:pt x="641" y="540"/>
                </a:lnTo>
                <a:lnTo>
                  <a:pt x="651" y="538"/>
                </a:lnTo>
                <a:lnTo>
                  <a:pt x="660" y="534"/>
                </a:lnTo>
                <a:lnTo>
                  <a:pt x="668" y="528"/>
                </a:lnTo>
                <a:lnTo>
                  <a:pt x="675" y="523"/>
                </a:lnTo>
                <a:lnTo>
                  <a:pt x="682" y="515"/>
                </a:lnTo>
                <a:lnTo>
                  <a:pt x="688" y="507"/>
                </a:lnTo>
                <a:lnTo>
                  <a:pt x="692" y="498"/>
                </a:lnTo>
                <a:lnTo>
                  <a:pt x="694" y="488"/>
                </a:lnTo>
                <a:lnTo>
                  <a:pt x="696" y="479"/>
                </a:lnTo>
                <a:lnTo>
                  <a:pt x="698" y="470"/>
                </a:lnTo>
                <a:lnTo>
                  <a:pt x="696" y="460"/>
                </a:lnTo>
                <a:lnTo>
                  <a:pt x="694" y="450"/>
                </a:lnTo>
                <a:lnTo>
                  <a:pt x="691" y="441"/>
                </a:lnTo>
                <a:lnTo>
                  <a:pt x="687" y="433"/>
                </a:lnTo>
                <a:lnTo>
                  <a:pt x="681" y="424"/>
                </a:lnTo>
                <a:lnTo>
                  <a:pt x="689" y="420"/>
                </a:lnTo>
                <a:lnTo>
                  <a:pt x="696" y="413"/>
                </a:lnTo>
                <a:lnTo>
                  <a:pt x="703" y="406"/>
                </a:lnTo>
                <a:lnTo>
                  <a:pt x="709" y="398"/>
                </a:lnTo>
                <a:lnTo>
                  <a:pt x="713" y="389"/>
                </a:lnTo>
                <a:lnTo>
                  <a:pt x="716" y="380"/>
                </a:lnTo>
                <a:lnTo>
                  <a:pt x="719" y="370"/>
                </a:lnTo>
                <a:lnTo>
                  <a:pt x="719" y="36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3850" descr="Icon of lightning. ">
            <a:extLst>
              <a:ext uri="{FF2B5EF4-FFF2-40B4-BE49-F238E27FC236}">
                <a16:creationId xmlns:a16="http://schemas.microsoft.com/office/drawing/2014/main" id="{4F438411-AB3F-41D1-B7B0-3BD67465A272}"/>
              </a:ext>
            </a:extLst>
          </p:cNvPr>
          <p:cNvSpPr>
            <a:spLocks/>
          </p:cNvSpPr>
          <p:nvPr/>
        </p:nvSpPr>
        <p:spPr bwMode="auto">
          <a:xfrm>
            <a:off x="4904481" y="4108092"/>
            <a:ext cx="268346" cy="380334"/>
          </a:xfrm>
          <a:custGeom>
            <a:avLst/>
            <a:gdLst>
              <a:gd name="T0" fmla="*/ 635 w 636"/>
              <a:gd name="T1" fmla="*/ 369 h 901"/>
              <a:gd name="T2" fmla="*/ 632 w 636"/>
              <a:gd name="T3" fmla="*/ 365 h 901"/>
              <a:gd name="T4" fmla="*/ 629 w 636"/>
              <a:gd name="T5" fmla="*/ 362 h 901"/>
              <a:gd name="T6" fmla="*/ 625 w 636"/>
              <a:gd name="T7" fmla="*/ 360 h 901"/>
              <a:gd name="T8" fmla="*/ 621 w 636"/>
              <a:gd name="T9" fmla="*/ 360 h 901"/>
              <a:gd name="T10" fmla="*/ 337 w 636"/>
              <a:gd name="T11" fmla="*/ 360 h 901"/>
              <a:gd name="T12" fmla="*/ 409 w 636"/>
              <a:gd name="T13" fmla="*/ 17 h 901"/>
              <a:gd name="T14" fmla="*/ 409 w 636"/>
              <a:gd name="T15" fmla="*/ 13 h 901"/>
              <a:gd name="T16" fmla="*/ 408 w 636"/>
              <a:gd name="T17" fmla="*/ 7 h 901"/>
              <a:gd name="T18" fmla="*/ 405 w 636"/>
              <a:gd name="T19" fmla="*/ 3 h 901"/>
              <a:gd name="T20" fmla="*/ 400 w 636"/>
              <a:gd name="T21" fmla="*/ 1 h 901"/>
              <a:gd name="T22" fmla="*/ 395 w 636"/>
              <a:gd name="T23" fmla="*/ 0 h 901"/>
              <a:gd name="T24" fmla="*/ 390 w 636"/>
              <a:gd name="T25" fmla="*/ 0 h 901"/>
              <a:gd name="T26" fmla="*/ 385 w 636"/>
              <a:gd name="T27" fmla="*/ 2 h 901"/>
              <a:gd name="T28" fmla="*/ 382 w 636"/>
              <a:gd name="T29" fmla="*/ 6 h 901"/>
              <a:gd name="T30" fmla="*/ 2 w 636"/>
              <a:gd name="T31" fmla="*/ 547 h 901"/>
              <a:gd name="T32" fmla="*/ 1 w 636"/>
              <a:gd name="T33" fmla="*/ 550 h 901"/>
              <a:gd name="T34" fmla="*/ 0 w 636"/>
              <a:gd name="T35" fmla="*/ 554 h 901"/>
              <a:gd name="T36" fmla="*/ 0 w 636"/>
              <a:gd name="T37" fmla="*/ 559 h 901"/>
              <a:gd name="T38" fmla="*/ 1 w 636"/>
              <a:gd name="T39" fmla="*/ 562 h 901"/>
              <a:gd name="T40" fmla="*/ 4 w 636"/>
              <a:gd name="T41" fmla="*/ 566 h 901"/>
              <a:gd name="T42" fmla="*/ 8 w 636"/>
              <a:gd name="T43" fmla="*/ 568 h 901"/>
              <a:gd name="T44" fmla="*/ 11 w 636"/>
              <a:gd name="T45" fmla="*/ 569 h 901"/>
              <a:gd name="T46" fmla="*/ 15 w 636"/>
              <a:gd name="T47" fmla="*/ 570 h 901"/>
              <a:gd name="T48" fmla="*/ 299 w 636"/>
              <a:gd name="T49" fmla="*/ 570 h 901"/>
              <a:gd name="T50" fmla="*/ 228 w 636"/>
              <a:gd name="T51" fmla="*/ 882 h 901"/>
              <a:gd name="T52" fmla="*/ 228 w 636"/>
              <a:gd name="T53" fmla="*/ 888 h 901"/>
              <a:gd name="T54" fmla="*/ 229 w 636"/>
              <a:gd name="T55" fmla="*/ 892 h 901"/>
              <a:gd name="T56" fmla="*/ 232 w 636"/>
              <a:gd name="T57" fmla="*/ 896 h 901"/>
              <a:gd name="T58" fmla="*/ 236 w 636"/>
              <a:gd name="T59" fmla="*/ 900 h 901"/>
              <a:gd name="T60" fmla="*/ 239 w 636"/>
              <a:gd name="T61" fmla="*/ 901 h 901"/>
              <a:gd name="T62" fmla="*/ 243 w 636"/>
              <a:gd name="T63" fmla="*/ 901 h 901"/>
              <a:gd name="T64" fmla="*/ 246 w 636"/>
              <a:gd name="T65" fmla="*/ 901 h 901"/>
              <a:gd name="T66" fmla="*/ 249 w 636"/>
              <a:gd name="T67" fmla="*/ 900 h 901"/>
              <a:gd name="T68" fmla="*/ 252 w 636"/>
              <a:gd name="T69" fmla="*/ 897 h 901"/>
              <a:gd name="T70" fmla="*/ 254 w 636"/>
              <a:gd name="T71" fmla="*/ 895 h 901"/>
              <a:gd name="T72" fmla="*/ 633 w 636"/>
              <a:gd name="T73" fmla="*/ 384 h 901"/>
              <a:gd name="T74" fmla="*/ 635 w 636"/>
              <a:gd name="T75" fmla="*/ 381 h 901"/>
              <a:gd name="T76" fmla="*/ 636 w 636"/>
              <a:gd name="T77" fmla="*/ 376 h 901"/>
              <a:gd name="T78" fmla="*/ 636 w 636"/>
              <a:gd name="T79" fmla="*/ 372 h 901"/>
              <a:gd name="T80" fmla="*/ 635 w 636"/>
              <a:gd name="T81" fmla="*/ 369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901">
                <a:moveTo>
                  <a:pt x="635" y="369"/>
                </a:moveTo>
                <a:lnTo>
                  <a:pt x="632" y="365"/>
                </a:lnTo>
                <a:lnTo>
                  <a:pt x="629" y="362"/>
                </a:lnTo>
                <a:lnTo>
                  <a:pt x="625" y="360"/>
                </a:lnTo>
                <a:lnTo>
                  <a:pt x="621" y="360"/>
                </a:lnTo>
                <a:lnTo>
                  <a:pt x="337" y="360"/>
                </a:lnTo>
                <a:lnTo>
                  <a:pt x="409" y="17"/>
                </a:lnTo>
                <a:lnTo>
                  <a:pt x="409" y="13"/>
                </a:lnTo>
                <a:lnTo>
                  <a:pt x="408" y="7"/>
                </a:lnTo>
                <a:lnTo>
                  <a:pt x="405" y="3"/>
                </a:lnTo>
                <a:lnTo>
                  <a:pt x="400" y="1"/>
                </a:lnTo>
                <a:lnTo>
                  <a:pt x="395" y="0"/>
                </a:lnTo>
                <a:lnTo>
                  <a:pt x="390" y="0"/>
                </a:lnTo>
                <a:lnTo>
                  <a:pt x="385" y="2"/>
                </a:lnTo>
                <a:lnTo>
                  <a:pt x="382" y="6"/>
                </a:lnTo>
                <a:lnTo>
                  <a:pt x="2" y="547"/>
                </a:lnTo>
                <a:lnTo>
                  <a:pt x="1" y="550"/>
                </a:lnTo>
                <a:lnTo>
                  <a:pt x="0" y="554"/>
                </a:lnTo>
                <a:lnTo>
                  <a:pt x="0" y="559"/>
                </a:lnTo>
                <a:lnTo>
                  <a:pt x="1" y="562"/>
                </a:lnTo>
                <a:lnTo>
                  <a:pt x="4" y="566"/>
                </a:lnTo>
                <a:lnTo>
                  <a:pt x="8" y="568"/>
                </a:lnTo>
                <a:lnTo>
                  <a:pt x="11" y="569"/>
                </a:lnTo>
                <a:lnTo>
                  <a:pt x="15" y="570"/>
                </a:lnTo>
                <a:lnTo>
                  <a:pt x="299" y="570"/>
                </a:lnTo>
                <a:lnTo>
                  <a:pt x="228" y="882"/>
                </a:lnTo>
                <a:lnTo>
                  <a:pt x="228" y="888"/>
                </a:lnTo>
                <a:lnTo>
                  <a:pt x="229" y="892"/>
                </a:lnTo>
                <a:lnTo>
                  <a:pt x="232" y="896"/>
                </a:lnTo>
                <a:lnTo>
                  <a:pt x="236" y="900"/>
                </a:lnTo>
                <a:lnTo>
                  <a:pt x="239" y="901"/>
                </a:lnTo>
                <a:lnTo>
                  <a:pt x="243" y="901"/>
                </a:lnTo>
                <a:lnTo>
                  <a:pt x="246" y="901"/>
                </a:lnTo>
                <a:lnTo>
                  <a:pt x="249" y="900"/>
                </a:lnTo>
                <a:lnTo>
                  <a:pt x="252" y="897"/>
                </a:lnTo>
                <a:lnTo>
                  <a:pt x="254" y="895"/>
                </a:lnTo>
                <a:lnTo>
                  <a:pt x="633" y="384"/>
                </a:lnTo>
                <a:lnTo>
                  <a:pt x="635" y="381"/>
                </a:lnTo>
                <a:lnTo>
                  <a:pt x="636" y="376"/>
                </a:lnTo>
                <a:lnTo>
                  <a:pt x="636" y="372"/>
                </a:lnTo>
                <a:lnTo>
                  <a:pt x="635" y="36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3886" descr="Icon of magnifying glass to represent search. ">
            <a:extLst>
              <a:ext uri="{FF2B5EF4-FFF2-40B4-BE49-F238E27FC236}">
                <a16:creationId xmlns:a16="http://schemas.microsoft.com/office/drawing/2014/main" id="{EC8E95A8-22FE-44FA-B5A6-2AA2D47A5BB3}"/>
              </a:ext>
            </a:extLst>
          </p:cNvPr>
          <p:cNvSpPr>
            <a:spLocks noEditPoints="1"/>
          </p:cNvSpPr>
          <p:nvPr/>
        </p:nvSpPr>
        <p:spPr bwMode="auto">
          <a:xfrm>
            <a:off x="6257227" y="4108092"/>
            <a:ext cx="382447" cy="38033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3" name="Group 72" descr="Icon of computer monitors. ">
            <a:extLst>
              <a:ext uri="{FF2B5EF4-FFF2-40B4-BE49-F238E27FC236}">
                <a16:creationId xmlns:a16="http://schemas.microsoft.com/office/drawing/2014/main" id="{6C60D8E2-BC37-4164-84A8-5B32D836BEC3}"/>
              </a:ext>
            </a:extLst>
          </p:cNvPr>
          <p:cNvGrpSpPr/>
          <p:nvPr/>
        </p:nvGrpSpPr>
        <p:grpSpPr>
          <a:xfrm>
            <a:off x="7667022" y="4107036"/>
            <a:ext cx="382447" cy="382446"/>
            <a:chOff x="879475" y="5100638"/>
            <a:chExt cx="287338" cy="287337"/>
          </a:xfrm>
          <a:solidFill>
            <a:schemeClr val="accent4">
              <a:lumMod val="75000"/>
            </a:schemeClr>
          </a:solidFill>
        </p:grpSpPr>
        <p:sp>
          <p:nvSpPr>
            <p:cNvPr id="74" name="Freeform 1636">
              <a:extLst>
                <a:ext uri="{FF2B5EF4-FFF2-40B4-BE49-F238E27FC236}">
                  <a16:creationId xmlns:a16="http://schemas.microsoft.com/office/drawing/2014/main" id="{69FF00E7-041A-4CE9-A6E6-F43110659DE0}"/>
                </a:ext>
              </a:extLst>
            </p:cNvPr>
            <p:cNvSpPr>
              <a:spLocks/>
            </p:cNvSpPr>
            <p:nvPr/>
          </p:nvSpPr>
          <p:spPr bwMode="auto">
            <a:xfrm>
              <a:off x="908050" y="5233988"/>
              <a:ext cx="38100" cy="9525"/>
            </a:xfrm>
            <a:custGeom>
              <a:avLst/>
              <a:gdLst>
                <a:gd name="T0" fmla="*/ 105 w 121"/>
                <a:gd name="T1" fmla="*/ 0 h 30"/>
                <a:gd name="T2" fmla="*/ 15 w 121"/>
                <a:gd name="T3" fmla="*/ 0 h 30"/>
                <a:gd name="T4" fmla="*/ 13 w 121"/>
                <a:gd name="T5" fmla="*/ 0 h 30"/>
                <a:gd name="T6" fmla="*/ 9 w 121"/>
                <a:gd name="T7" fmla="*/ 1 h 30"/>
                <a:gd name="T8" fmla="*/ 7 w 121"/>
                <a:gd name="T9" fmla="*/ 2 h 30"/>
                <a:gd name="T10" fmla="*/ 5 w 121"/>
                <a:gd name="T11" fmla="*/ 4 h 30"/>
                <a:gd name="T12" fmla="*/ 3 w 121"/>
                <a:gd name="T13" fmla="*/ 6 h 30"/>
                <a:gd name="T14" fmla="*/ 2 w 121"/>
                <a:gd name="T15" fmla="*/ 9 h 30"/>
                <a:gd name="T16" fmla="*/ 0 w 121"/>
                <a:gd name="T17" fmla="*/ 12 h 30"/>
                <a:gd name="T18" fmla="*/ 0 w 121"/>
                <a:gd name="T19" fmla="*/ 14 h 30"/>
                <a:gd name="T20" fmla="*/ 0 w 121"/>
                <a:gd name="T21" fmla="*/ 17 h 30"/>
                <a:gd name="T22" fmla="*/ 2 w 121"/>
                <a:gd name="T23" fmla="*/ 21 h 30"/>
                <a:gd name="T24" fmla="*/ 3 w 121"/>
                <a:gd name="T25" fmla="*/ 23 h 30"/>
                <a:gd name="T26" fmla="*/ 5 w 121"/>
                <a:gd name="T27" fmla="*/ 25 h 30"/>
                <a:gd name="T28" fmla="*/ 7 w 121"/>
                <a:gd name="T29" fmla="*/ 27 h 30"/>
                <a:gd name="T30" fmla="*/ 9 w 121"/>
                <a:gd name="T31" fmla="*/ 29 h 30"/>
                <a:gd name="T32" fmla="*/ 13 w 121"/>
                <a:gd name="T33" fmla="*/ 30 h 30"/>
                <a:gd name="T34" fmla="*/ 15 w 121"/>
                <a:gd name="T35" fmla="*/ 30 h 30"/>
                <a:gd name="T36" fmla="*/ 105 w 121"/>
                <a:gd name="T37" fmla="*/ 30 h 30"/>
                <a:gd name="T38" fmla="*/ 109 w 121"/>
                <a:gd name="T39" fmla="*/ 30 h 30"/>
                <a:gd name="T40" fmla="*/ 111 w 121"/>
                <a:gd name="T41" fmla="*/ 29 h 30"/>
                <a:gd name="T42" fmla="*/ 114 w 121"/>
                <a:gd name="T43" fmla="*/ 27 h 30"/>
                <a:gd name="T44" fmla="*/ 117 w 121"/>
                <a:gd name="T45" fmla="*/ 25 h 30"/>
                <a:gd name="T46" fmla="*/ 118 w 121"/>
                <a:gd name="T47" fmla="*/ 23 h 30"/>
                <a:gd name="T48" fmla="*/ 120 w 121"/>
                <a:gd name="T49" fmla="*/ 21 h 30"/>
                <a:gd name="T50" fmla="*/ 121 w 121"/>
                <a:gd name="T51" fmla="*/ 17 h 30"/>
                <a:gd name="T52" fmla="*/ 121 w 121"/>
                <a:gd name="T53" fmla="*/ 14 h 30"/>
                <a:gd name="T54" fmla="*/ 121 w 121"/>
                <a:gd name="T55" fmla="*/ 12 h 30"/>
                <a:gd name="T56" fmla="*/ 120 w 121"/>
                <a:gd name="T57" fmla="*/ 9 h 30"/>
                <a:gd name="T58" fmla="*/ 118 w 121"/>
                <a:gd name="T59" fmla="*/ 6 h 30"/>
                <a:gd name="T60" fmla="*/ 117 w 121"/>
                <a:gd name="T61" fmla="*/ 4 h 30"/>
                <a:gd name="T62" fmla="*/ 114 w 121"/>
                <a:gd name="T63" fmla="*/ 2 h 30"/>
                <a:gd name="T64" fmla="*/ 111 w 121"/>
                <a:gd name="T65" fmla="*/ 1 h 30"/>
                <a:gd name="T66" fmla="*/ 109 w 121"/>
                <a:gd name="T67" fmla="*/ 0 h 30"/>
                <a:gd name="T68" fmla="*/ 105 w 12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30">
                  <a:moveTo>
                    <a:pt x="105" y="0"/>
                  </a:moveTo>
                  <a:lnTo>
                    <a:pt x="15" y="0"/>
                  </a:lnTo>
                  <a:lnTo>
                    <a:pt x="13" y="0"/>
                  </a:lnTo>
                  <a:lnTo>
                    <a:pt x="9" y="1"/>
                  </a:lnTo>
                  <a:lnTo>
                    <a:pt x="7" y="2"/>
                  </a:lnTo>
                  <a:lnTo>
                    <a:pt x="5" y="4"/>
                  </a:lnTo>
                  <a:lnTo>
                    <a:pt x="3" y="6"/>
                  </a:lnTo>
                  <a:lnTo>
                    <a:pt x="2" y="9"/>
                  </a:lnTo>
                  <a:lnTo>
                    <a:pt x="0" y="12"/>
                  </a:lnTo>
                  <a:lnTo>
                    <a:pt x="0" y="14"/>
                  </a:lnTo>
                  <a:lnTo>
                    <a:pt x="0" y="17"/>
                  </a:lnTo>
                  <a:lnTo>
                    <a:pt x="2" y="21"/>
                  </a:lnTo>
                  <a:lnTo>
                    <a:pt x="3" y="23"/>
                  </a:lnTo>
                  <a:lnTo>
                    <a:pt x="5" y="25"/>
                  </a:lnTo>
                  <a:lnTo>
                    <a:pt x="7" y="27"/>
                  </a:lnTo>
                  <a:lnTo>
                    <a:pt x="9" y="29"/>
                  </a:lnTo>
                  <a:lnTo>
                    <a:pt x="13" y="30"/>
                  </a:lnTo>
                  <a:lnTo>
                    <a:pt x="15" y="30"/>
                  </a:lnTo>
                  <a:lnTo>
                    <a:pt x="105" y="30"/>
                  </a:lnTo>
                  <a:lnTo>
                    <a:pt x="109" y="30"/>
                  </a:lnTo>
                  <a:lnTo>
                    <a:pt x="111" y="29"/>
                  </a:lnTo>
                  <a:lnTo>
                    <a:pt x="114" y="27"/>
                  </a:lnTo>
                  <a:lnTo>
                    <a:pt x="117" y="25"/>
                  </a:lnTo>
                  <a:lnTo>
                    <a:pt x="118" y="23"/>
                  </a:lnTo>
                  <a:lnTo>
                    <a:pt x="120" y="21"/>
                  </a:lnTo>
                  <a:lnTo>
                    <a:pt x="121" y="17"/>
                  </a:lnTo>
                  <a:lnTo>
                    <a:pt x="121" y="14"/>
                  </a:lnTo>
                  <a:lnTo>
                    <a:pt x="121" y="12"/>
                  </a:lnTo>
                  <a:lnTo>
                    <a:pt x="120" y="9"/>
                  </a:lnTo>
                  <a:lnTo>
                    <a:pt x="118" y="6"/>
                  </a:lnTo>
                  <a:lnTo>
                    <a:pt x="117" y="4"/>
                  </a:lnTo>
                  <a:lnTo>
                    <a:pt x="114" y="2"/>
                  </a:lnTo>
                  <a:lnTo>
                    <a:pt x="111" y="1"/>
                  </a:lnTo>
                  <a:lnTo>
                    <a:pt x="109"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637">
              <a:extLst>
                <a:ext uri="{FF2B5EF4-FFF2-40B4-BE49-F238E27FC236}">
                  <a16:creationId xmlns:a16="http://schemas.microsoft.com/office/drawing/2014/main" id="{81654380-670A-482D-81FB-A4FFEA61023A}"/>
                </a:ext>
              </a:extLst>
            </p:cNvPr>
            <p:cNvSpPr>
              <a:spLocks/>
            </p:cNvSpPr>
            <p:nvPr/>
          </p:nvSpPr>
          <p:spPr bwMode="auto">
            <a:xfrm>
              <a:off x="879475" y="5100638"/>
              <a:ext cx="153988" cy="85725"/>
            </a:xfrm>
            <a:custGeom>
              <a:avLst/>
              <a:gdLst>
                <a:gd name="T0" fmla="*/ 482 w 482"/>
                <a:gd name="T1" fmla="*/ 60 h 271"/>
                <a:gd name="T2" fmla="*/ 482 w 482"/>
                <a:gd name="T3" fmla="*/ 54 h 271"/>
                <a:gd name="T4" fmla="*/ 481 w 482"/>
                <a:gd name="T5" fmla="*/ 48 h 271"/>
                <a:gd name="T6" fmla="*/ 480 w 482"/>
                <a:gd name="T7" fmla="*/ 42 h 271"/>
                <a:gd name="T8" fmla="*/ 478 w 482"/>
                <a:gd name="T9" fmla="*/ 37 h 271"/>
                <a:gd name="T10" fmla="*/ 475 w 482"/>
                <a:gd name="T11" fmla="*/ 31 h 271"/>
                <a:gd name="T12" fmla="*/ 472 w 482"/>
                <a:gd name="T13" fmla="*/ 27 h 271"/>
                <a:gd name="T14" fmla="*/ 469 w 482"/>
                <a:gd name="T15" fmla="*/ 22 h 271"/>
                <a:gd name="T16" fmla="*/ 464 w 482"/>
                <a:gd name="T17" fmla="*/ 18 h 271"/>
                <a:gd name="T18" fmla="*/ 460 w 482"/>
                <a:gd name="T19" fmla="*/ 13 h 271"/>
                <a:gd name="T20" fmla="*/ 455 w 482"/>
                <a:gd name="T21" fmla="*/ 10 h 271"/>
                <a:gd name="T22" fmla="*/ 451 w 482"/>
                <a:gd name="T23" fmla="*/ 7 h 271"/>
                <a:gd name="T24" fmla="*/ 445 w 482"/>
                <a:gd name="T25" fmla="*/ 5 h 271"/>
                <a:gd name="T26" fmla="*/ 440 w 482"/>
                <a:gd name="T27" fmla="*/ 2 h 271"/>
                <a:gd name="T28" fmla="*/ 434 w 482"/>
                <a:gd name="T29" fmla="*/ 1 h 271"/>
                <a:gd name="T30" fmla="*/ 428 w 482"/>
                <a:gd name="T31" fmla="*/ 0 h 271"/>
                <a:gd name="T32" fmla="*/ 422 w 482"/>
                <a:gd name="T33" fmla="*/ 0 h 271"/>
                <a:gd name="T34" fmla="*/ 59 w 482"/>
                <a:gd name="T35" fmla="*/ 0 h 271"/>
                <a:gd name="T36" fmla="*/ 54 w 482"/>
                <a:gd name="T37" fmla="*/ 0 h 271"/>
                <a:gd name="T38" fmla="*/ 47 w 482"/>
                <a:gd name="T39" fmla="*/ 1 h 271"/>
                <a:gd name="T40" fmla="*/ 42 w 482"/>
                <a:gd name="T41" fmla="*/ 2 h 271"/>
                <a:gd name="T42" fmla="*/ 36 w 482"/>
                <a:gd name="T43" fmla="*/ 5 h 271"/>
                <a:gd name="T44" fmla="*/ 31 w 482"/>
                <a:gd name="T45" fmla="*/ 7 h 271"/>
                <a:gd name="T46" fmla="*/ 26 w 482"/>
                <a:gd name="T47" fmla="*/ 10 h 271"/>
                <a:gd name="T48" fmla="*/ 22 w 482"/>
                <a:gd name="T49" fmla="*/ 13 h 271"/>
                <a:gd name="T50" fmla="*/ 17 w 482"/>
                <a:gd name="T51" fmla="*/ 18 h 271"/>
                <a:gd name="T52" fmla="*/ 13 w 482"/>
                <a:gd name="T53" fmla="*/ 22 h 271"/>
                <a:gd name="T54" fmla="*/ 10 w 482"/>
                <a:gd name="T55" fmla="*/ 27 h 271"/>
                <a:gd name="T56" fmla="*/ 6 w 482"/>
                <a:gd name="T57" fmla="*/ 31 h 271"/>
                <a:gd name="T58" fmla="*/ 4 w 482"/>
                <a:gd name="T59" fmla="*/ 37 h 271"/>
                <a:gd name="T60" fmla="*/ 2 w 482"/>
                <a:gd name="T61" fmla="*/ 42 h 271"/>
                <a:gd name="T62" fmla="*/ 1 w 482"/>
                <a:gd name="T63" fmla="*/ 48 h 271"/>
                <a:gd name="T64" fmla="*/ 0 w 482"/>
                <a:gd name="T65" fmla="*/ 54 h 271"/>
                <a:gd name="T66" fmla="*/ 0 w 482"/>
                <a:gd name="T67" fmla="*/ 60 h 271"/>
                <a:gd name="T68" fmla="*/ 0 w 482"/>
                <a:gd name="T69" fmla="*/ 271 h 271"/>
                <a:gd name="T70" fmla="*/ 482 w 482"/>
                <a:gd name="T71" fmla="*/ 271 h 271"/>
                <a:gd name="T72" fmla="*/ 482 w 482"/>
                <a:gd name="T73" fmla="*/ 6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2" h="271">
                  <a:moveTo>
                    <a:pt x="482" y="60"/>
                  </a:moveTo>
                  <a:lnTo>
                    <a:pt x="482" y="54"/>
                  </a:lnTo>
                  <a:lnTo>
                    <a:pt x="481" y="48"/>
                  </a:lnTo>
                  <a:lnTo>
                    <a:pt x="480" y="42"/>
                  </a:lnTo>
                  <a:lnTo>
                    <a:pt x="478" y="37"/>
                  </a:lnTo>
                  <a:lnTo>
                    <a:pt x="475" y="31"/>
                  </a:lnTo>
                  <a:lnTo>
                    <a:pt x="472" y="27"/>
                  </a:lnTo>
                  <a:lnTo>
                    <a:pt x="469" y="22"/>
                  </a:lnTo>
                  <a:lnTo>
                    <a:pt x="464" y="18"/>
                  </a:lnTo>
                  <a:lnTo>
                    <a:pt x="460" y="13"/>
                  </a:lnTo>
                  <a:lnTo>
                    <a:pt x="455" y="10"/>
                  </a:lnTo>
                  <a:lnTo>
                    <a:pt x="451" y="7"/>
                  </a:lnTo>
                  <a:lnTo>
                    <a:pt x="445" y="5"/>
                  </a:lnTo>
                  <a:lnTo>
                    <a:pt x="440" y="2"/>
                  </a:lnTo>
                  <a:lnTo>
                    <a:pt x="434" y="1"/>
                  </a:lnTo>
                  <a:lnTo>
                    <a:pt x="428" y="0"/>
                  </a:lnTo>
                  <a:lnTo>
                    <a:pt x="422" y="0"/>
                  </a:lnTo>
                  <a:lnTo>
                    <a:pt x="59" y="0"/>
                  </a:lnTo>
                  <a:lnTo>
                    <a:pt x="54" y="0"/>
                  </a:lnTo>
                  <a:lnTo>
                    <a:pt x="47" y="1"/>
                  </a:lnTo>
                  <a:lnTo>
                    <a:pt x="42" y="2"/>
                  </a:lnTo>
                  <a:lnTo>
                    <a:pt x="36" y="5"/>
                  </a:lnTo>
                  <a:lnTo>
                    <a:pt x="31" y="7"/>
                  </a:lnTo>
                  <a:lnTo>
                    <a:pt x="26" y="10"/>
                  </a:lnTo>
                  <a:lnTo>
                    <a:pt x="22" y="13"/>
                  </a:lnTo>
                  <a:lnTo>
                    <a:pt x="17" y="18"/>
                  </a:lnTo>
                  <a:lnTo>
                    <a:pt x="13" y="22"/>
                  </a:lnTo>
                  <a:lnTo>
                    <a:pt x="10" y="27"/>
                  </a:lnTo>
                  <a:lnTo>
                    <a:pt x="6" y="31"/>
                  </a:lnTo>
                  <a:lnTo>
                    <a:pt x="4" y="37"/>
                  </a:lnTo>
                  <a:lnTo>
                    <a:pt x="2" y="42"/>
                  </a:lnTo>
                  <a:lnTo>
                    <a:pt x="1" y="48"/>
                  </a:lnTo>
                  <a:lnTo>
                    <a:pt x="0" y="54"/>
                  </a:lnTo>
                  <a:lnTo>
                    <a:pt x="0" y="60"/>
                  </a:lnTo>
                  <a:lnTo>
                    <a:pt x="0" y="271"/>
                  </a:lnTo>
                  <a:lnTo>
                    <a:pt x="482" y="271"/>
                  </a:lnTo>
                  <a:lnTo>
                    <a:pt x="48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638">
              <a:extLst>
                <a:ext uri="{FF2B5EF4-FFF2-40B4-BE49-F238E27FC236}">
                  <a16:creationId xmlns:a16="http://schemas.microsoft.com/office/drawing/2014/main" id="{FB01E3B0-9770-4D5C-9138-8D07EBC83D72}"/>
                </a:ext>
              </a:extLst>
            </p:cNvPr>
            <p:cNvSpPr>
              <a:spLocks/>
            </p:cNvSpPr>
            <p:nvPr/>
          </p:nvSpPr>
          <p:spPr bwMode="auto">
            <a:xfrm>
              <a:off x="879475" y="5195888"/>
              <a:ext cx="153988" cy="19050"/>
            </a:xfrm>
            <a:custGeom>
              <a:avLst/>
              <a:gdLst>
                <a:gd name="T0" fmla="*/ 361 w 482"/>
                <a:gd name="T1" fmla="*/ 30 h 60"/>
                <a:gd name="T2" fmla="*/ 424 w 482"/>
                <a:gd name="T3" fmla="*/ 30 h 60"/>
                <a:gd name="T4" fmla="*/ 475 w 482"/>
                <a:gd name="T5" fmla="*/ 30 h 60"/>
                <a:gd name="T6" fmla="*/ 478 w 482"/>
                <a:gd name="T7" fmla="*/ 23 h 60"/>
                <a:gd name="T8" fmla="*/ 481 w 482"/>
                <a:gd name="T9" fmla="*/ 17 h 60"/>
                <a:gd name="T10" fmla="*/ 482 w 482"/>
                <a:gd name="T11" fmla="*/ 9 h 60"/>
                <a:gd name="T12" fmla="*/ 482 w 482"/>
                <a:gd name="T13" fmla="*/ 2 h 60"/>
                <a:gd name="T14" fmla="*/ 482 w 482"/>
                <a:gd name="T15" fmla="*/ 0 h 60"/>
                <a:gd name="T16" fmla="*/ 0 w 482"/>
                <a:gd name="T17" fmla="*/ 0 h 60"/>
                <a:gd name="T18" fmla="*/ 0 w 482"/>
                <a:gd name="T19" fmla="*/ 6 h 60"/>
                <a:gd name="T20" fmla="*/ 1 w 482"/>
                <a:gd name="T21" fmla="*/ 11 h 60"/>
                <a:gd name="T22" fmla="*/ 2 w 482"/>
                <a:gd name="T23" fmla="*/ 18 h 60"/>
                <a:gd name="T24" fmla="*/ 4 w 482"/>
                <a:gd name="T25" fmla="*/ 23 h 60"/>
                <a:gd name="T26" fmla="*/ 6 w 482"/>
                <a:gd name="T27" fmla="*/ 28 h 60"/>
                <a:gd name="T28" fmla="*/ 10 w 482"/>
                <a:gd name="T29" fmla="*/ 33 h 60"/>
                <a:gd name="T30" fmla="*/ 13 w 482"/>
                <a:gd name="T31" fmla="*/ 38 h 60"/>
                <a:gd name="T32" fmla="*/ 17 w 482"/>
                <a:gd name="T33" fmla="*/ 42 h 60"/>
                <a:gd name="T34" fmla="*/ 22 w 482"/>
                <a:gd name="T35" fmla="*/ 47 h 60"/>
                <a:gd name="T36" fmla="*/ 26 w 482"/>
                <a:gd name="T37" fmla="*/ 50 h 60"/>
                <a:gd name="T38" fmla="*/ 31 w 482"/>
                <a:gd name="T39" fmla="*/ 53 h 60"/>
                <a:gd name="T40" fmla="*/ 36 w 482"/>
                <a:gd name="T41" fmla="*/ 55 h 60"/>
                <a:gd name="T42" fmla="*/ 42 w 482"/>
                <a:gd name="T43" fmla="*/ 58 h 60"/>
                <a:gd name="T44" fmla="*/ 47 w 482"/>
                <a:gd name="T45" fmla="*/ 59 h 60"/>
                <a:gd name="T46" fmla="*/ 54 w 482"/>
                <a:gd name="T47" fmla="*/ 60 h 60"/>
                <a:gd name="T48" fmla="*/ 59 w 482"/>
                <a:gd name="T49" fmla="*/ 60 h 60"/>
                <a:gd name="T50" fmla="*/ 282 w 482"/>
                <a:gd name="T51" fmla="*/ 60 h 60"/>
                <a:gd name="T52" fmla="*/ 291 w 482"/>
                <a:gd name="T53" fmla="*/ 53 h 60"/>
                <a:gd name="T54" fmla="*/ 299 w 482"/>
                <a:gd name="T55" fmla="*/ 48 h 60"/>
                <a:gd name="T56" fmla="*/ 308 w 482"/>
                <a:gd name="T57" fmla="*/ 42 h 60"/>
                <a:gd name="T58" fmla="*/ 318 w 482"/>
                <a:gd name="T59" fmla="*/ 38 h 60"/>
                <a:gd name="T60" fmla="*/ 328 w 482"/>
                <a:gd name="T61" fmla="*/ 34 h 60"/>
                <a:gd name="T62" fmla="*/ 339 w 482"/>
                <a:gd name="T63" fmla="*/ 32 h 60"/>
                <a:gd name="T64" fmla="*/ 350 w 482"/>
                <a:gd name="T65" fmla="*/ 30 h 60"/>
                <a:gd name="T66" fmla="*/ 361 w 482"/>
                <a:gd name="T6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2" h="60">
                  <a:moveTo>
                    <a:pt x="361" y="30"/>
                  </a:moveTo>
                  <a:lnTo>
                    <a:pt x="424" y="30"/>
                  </a:lnTo>
                  <a:lnTo>
                    <a:pt x="475" y="30"/>
                  </a:lnTo>
                  <a:lnTo>
                    <a:pt x="478" y="23"/>
                  </a:lnTo>
                  <a:lnTo>
                    <a:pt x="481" y="17"/>
                  </a:lnTo>
                  <a:lnTo>
                    <a:pt x="482" y="9"/>
                  </a:lnTo>
                  <a:lnTo>
                    <a:pt x="482" y="2"/>
                  </a:lnTo>
                  <a:lnTo>
                    <a:pt x="482" y="0"/>
                  </a:lnTo>
                  <a:lnTo>
                    <a:pt x="0" y="0"/>
                  </a:lnTo>
                  <a:lnTo>
                    <a:pt x="0" y="6"/>
                  </a:lnTo>
                  <a:lnTo>
                    <a:pt x="1" y="11"/>
                  </a:lnTo>
                  <a:lnTo>
                    <a:pt x="2" y="18"/>
                  </a:lnTo>
                  <a:lnTo>
                    <a:pt x="4" y="23"/>
                  </a:lnTo>
                  <a:lnTo>
                    <a:pt x="6" y="28"/>
                  </a:lnTo>
                  <a:lnTo>
                    <a:pt x="10" y="33"/>
                  </a:lnTo>
                  <a:lnTo>
                    <a:pt x="13" y="38"/>
                  </a:lnTo>
                  <a:lnTo>
                    <a:pt x="17" y="42"/>
                  </a:lnTo>
                  <a:lnTo>
                    <a:pt x="22" y="47"/>
                  </a:lnTo>
                  <a:lnTo>
                    <a:pt x="26" y="50"/>
                  </a:lnTo>
                  <a:lnTo>
                    <a:pt x="31" y="53"/>
                  </a:lnTo>
                  <a:lnTo>
                    <a:pt x="36" y="55"/>
                  </a:lnTo>
                  <a:lnTo>
                    <a:pt x="42" y="58"/>
                  </a:lnTo>
                  <a:lnTo>
                    <a:pt x="47" y="59"/>
                  </a:lnTo>
                  <a:lnTo>
                    <a:pt x="54" y="60"/>
                  </a:lnTo>
                  <a:lnTo>
                    <a:pt x="59" y="60"/>
                  </a:lnTo>
                  <a:lnTo>
                    <a:pt x="282" y="60"/>
                  </a:lnTo>
                  <a:lnTo>
                    <a:pt x="291" y="53"/>
                  </a:lnTo>
                  <a:lnTo>
                    <a:pt x="299" y="48"/>
                  </a:lnTo>
                  <a:lnTo>
                    <a:pt x="308" y="42"/>
                  </a:lnTo>
                  <a:lnTo>
                    <a:pt x="318" y="38"/>
                  </a:lnTo>
                  <a:lnTo>
                    <a:pt x="328" y="34"/>
                  </a:lnTo>
                  <a:lnTo>
                    <a:pt x="339" y="32"/>
                  </a:lnTo>
                  <a:lnTo>
                    <a:pt x="350" y="30"/>
                  </a:lnTo>
                  <a:lnTo>
                    <a:pt x="36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639">
              <a:extLst>
                <a:ext uri="{FF2B5EF4-FFF2-40B4-BE49-F238E27FC236}">
                  <a16:creationId xmlns:a16="http://schemas.microsoft.com/office/drawing/2014/main" id="{B5E3BED9-C2BD-4A86-AB16-4FB4F8651284}"/>
                </a:ext>
              </a:extLst>
            </p:cNvPr>
            <p:cNvSpPr>
              <a:spLocks/>
            </p:cNvSpPr>
            <p:nvPr/>
          </p:nvSpPr>
          <p:spPr bwMode="auto">
            <a:xfrm>
              <a:off x="965200" y="5214938"/>
              <a:ext cx="201613" cy="106363"/>
            </a:xfrm>
            <a:custGeom>
              <a:avLst/>
              <a:gdLst>
                <a:gd name="T0" fmla="*/ 543 w 633"/>
                <a:gd name="T1" fmla="*/ 0 h 332"/>
                <a:gd name="T2" fmla="*/ 153 w 633"/>
                <a:gd name="T3" fmla="*/ 0 h 332"/>
                <a:gd name="T4" fmla="*/ 90 w 633"/>
                <a:gd name="T5" fmla="*/ 0 h 332"/>
                <a:gd name="T6" fmla="*/ 82 w 633"/>
                <a:gd name="T7" fmla="*/ 1 h 332"/>
                <a:gd name="T8" fmla="*/ 73 w 633"/>
                <a:gd name="T9" fmla="*/ 2 h 332"/>
                <a:gd name="T10" fmla="*/ 64 w 633"/>
                <a:gd name="T11" fmla="*/ 4 h 332"/>
                <a:gd name="T12" fmla="*/ 55 w 633"/>
                <a:gd name="T13" fmla="*/ 8 h 332"/>
                <a:gd name="T14" fmla="*/ 47 w 633"/>
                <a:gd name="T15" fmla="*/ 11 h 332"/>
                <a:gd name="T16" fmla="*/ 40 w 633"/>
                <a:gd name="T17" fmla="*/ 15 h 332"/>
                <a:gd name="T18" fmla="*/ 33 w 633"/>
                <a:gd name="T19" fmla="*/ 21 h 332"/>
                <a:gd name="T20" fmla="*/ 26 w 633"/>
                <a:gd name="T21" fmla="*/ 26 h 332"/>
                <a:gd name="T22" fmla="*/ 21 w 633"/>
                <a:gd name="T23" fmla="*/ 33 h 332"/>
                <a:gd name="T24" fmla="*/ 15 w 633"/>
                <a:gd name="T25" fmla="*/ 40 h 332"/>
                <a:gd name="T26" fmla="*/ 11 w 633"/>
                <a:gd name="T27" fmla="*/ 47 h 332"/>
                <a:gd name="T28" fmla="*/ 7 w 633"/>
                <a:gd name="T29" fmla="*/ 55 h 332"/>
                <a:gd name="T30" fmla="*/ 4 w 633"/>
                <a:gd name="T31" fmla="*/ 64 h 332"/>
                <a:gd name="T32" fmla="*/ 2 w 633"/>
                <a:gd name="T33" fmla="*/ 72 h 332"/>
                <a:gd name="T34" fmla="*/ 1 w 633"/>
                <a:gd name="T35" fmla="*/ 82 h 332"/>
                <a:gd name="T36" fmla="*/ 0 w 633"/>
                <a:gd name="T37" fmla="*/ 91 h 332"/>
                <a:gd name="T38" fmla="*/ 0 w 633"/>
                <a:gd name="T39" fmla="*/ 332 h 332"/>
                <a:gd name="T40" fmla="*/ 633 w 633"/>
                <a:gd name="T41" fmla="*/ 332 h 332"/>
                <a:gd name="T42" fmla="*/ 633 w 633"/>
                <a:gd name="T43" fmla="*/ 91 h 332"/>
                <a:gd name="T44" fmla="*/ 633 w 633"/>
                <a:gd name="T45" fmla="*/ 82 h 332"/>
                <a:gd name="T46" fmla="*/ 632 w 633"/>
                <a:gd name="T47" fmla="*/ 72 h 332"/>
                <a:gd name="T48" fmla="*/ 630 w 633"/>
                <a:gd name="T49" fmla="*/ 64 h 332"/>
                <a:gd name="T50" fmla="*/ 627 w 633"/>
                <a:gd name="T51" fmla="*/ 55 h 332"/>
                <a:gd name="T52" fmla="*/ 622 w 633"/>
                <a:gd name="T53" fmla="*/ 47 h 332"/>
                <a:gd name="T54" fmla="*/ 618 w 633"/>
                <a:gd name="T55" fmla="*/ 40 h 332"/>
                <a:gd name="T56" fmla="*/ 614 w 633"/>
                <a:gd name="T57" fmla="*/ 33 h 332"/>
                <a:gd name="T58" fmla="*/ 607 w 633"/>
                <a:gd name="T59" fmla="*/ 26 h 332"/>
                <a:gd name="T60" fmla="*/ 600 w 633"/>
                <a:gd name="T61" fmla="*/ 21 h 332"/>
                <a:gd name="T62" fmla="*/ 594 w 633"/>
                <a:gd name="T63" fmla="*/ 15 h 332"/>
                <a:gd name="T64" fmla="*/ 586 w 633"/>
                <a:gd name="T65" fmla="*/ 11 h 332"/>
                <a:gd name="T66" fmla="*/ 578 w 633"/>
                <a:gd name="T67" fmla="*/ 8 h 332"/>
                <a:gd name="T68" fmla="*/ 570 w 633"/>
                <a:gd name="T69" fmla="*/ 4 h 332"/>
                <a:gd name="T70" fmla="*/ 562 w 633"/>
                <a:gd name="T71" fmla="*/ 2 h 332"/>
                <a:gd name="T72" fmla="*/ 553 w 633"/>
                <a:gd name="T73" fmla="*/ 1 h 332"/>
                <a:gd name="T74" fmla="*/ 543 w 633"/>
                <a:gd name="T75"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3" h="332">
                  <a:moveTo>
                    <a:pt x="543" y="0"/>
                  </a:moveTo>
                  <a:lnTo>
                    <a:pt x="153" y="0"/>
                  </a:lnTo>
                  <a:lnTo>
                    <a:pt x="90" y="0"/>
                  </a:lnTo>
                  <a:lnTo>
                    <a:pt x="82" y="1"/>
                  </a:lnTo>
                  <a:lnTo>
                    <a:pt x="73" y="2"/>
                  </a:lnTo>
                  <a:lnTo>
                    <a:pt x="64" y="4"/>
                  </a:lnTo>
                  <a:lnTo>
                    <a:pt x="55" y="8"/>
                  </a:lnTo>
                  <a:lnTo>
                    <a:pt x="47" y="11"/>
                  </a:lnTo>
                  <a:lnTo>
                    <a:pt x="40" y="15"/>
                  </a:lnTo>
                  <a:lnTo>
                    <a:pt x="33" y="21"/>
                  </a:lnTo>
                  <a:lnTo>
                    <a:pt x="26" y="26"/>
                  </a:lnTo>
                  <a:lnTo>
                    <a:pt x="21" y="33"/>
                  </a:lnTo>
                  <a:lnTo>
                    <a:pt x="15" y="40"/>
                  </a:lnTo>
                  <a:lnTo>
                    <a:pt x="11" y="47"/>
                  </a:lnTo>
                  <a:lnTo>
                    <a:pt x="7" y="55"/>
                  </a:lnTo>
                  <a:lnTo>
                    <a:pt x="4" y="64"/>
                  </a:lnTo>
                  <a:lnTo>
                    <a:pt x="2" y="72"/>
                  </a:lnTo>
                  <a:lnTo>
                    <a:pt x="1" y="82"/>
                  </a:lnTo>
                  <a:lnTo>
                    <a:pt x="0" y="91"/>
                  </a:lnTo>
                  <a:lnTo>
                    <a:pt x="0" y="332"/>
                  </a:lnTo>
                  <a:lnTo>
                    <a:pt x="633" y="332"/>
                  </a:lnTo>
                  <a:lnTo>
                    <a:pt x="633" y="91"/>
                  </a:lnTo>
                  <a:lnTo>
                    <a:pt x="633" y="82"/>
                  </a:lnTo>
                  <a:lnTo>
                    <a:pt x="632" y="72"/>
                  </a:lnTo>
                  <a:lnTo>
                    <a:pt x="630" y="64"/>
                  </a:lnTo>
                  <a:lnTo>
                    <a:pt x="627" y="55"/>
                  </a:lnTo>
                  <a:lnTo>
                    <a:pt x="622" y="47"/>
                  </a:lnTo>
                  <a:lnTo>
                    <a:pt x="618" y="40"/>
                  </a:lnTo>
                  <a:lnTo>
                    <a:pt x="614" y="33"/>
                  </a:lnTo>
                  <a:lnTo>
                    <a:pt x="607" y="26"/>
                  </a:lnTo>
                  <a:lnTo>
                    <a:pt x="600" y="21"/>
                  </a:lnTo>
                  <a:lnTo>
                    <a:pt x="594" y="15"/>
                  </a:lnTo>
                  <a:lnTo>
                    <a:pt x="586" y="11"/>
                  </a:lnTo>
                  <a:lnTo>
                    <a:pt x="578" y="8"/>
                  </a:lnTo>
                  <a:lnTo>
                    <a:pt x="570" y="4"/>
                  </a:lnTo>
                  <a:lnTo>
                    <a:pt x="562" y="2"/>
                  </a:lnTo>
                  <a:lnTo>
                    <a:pt x="553" y="1"/>
                  </a:lnTo>
                  <a:lnTo>
                    <a:pt x="5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640">
              <a:extLst>
                <a:ext uri="{FF2B5EF4-FFF2-40B4-BE49-F238E27FC236}">
                  <a16:creationId xmlns:a16="http://schemas.microsoft.com/office/drawing/2014/main" id="{8A8D0C73-A5C6-464E-846B-C5C294BF2272}"/>
                </a:ext>
              </a:extLst>
            </p:cNvPr>
            <p:cNvSpPr>
              <a:spLocks noEditPoints="1"/>
            </p:cNvSpPr>
            <p:nvPr/>
          </p:nvSpPr>
          <p:spPr bwMode="auto">
            <a:xfrm>
              <a:off x="965200" y="5330825"/>
              <a:ext cx="201613" cy="57150"/>
            </a:xfrm>
            <a:custGeom>
              <a:avLst/>
              <a:gdLst>
                <a:gd name="T0" fmla="*/ 322 w 633"/>
                <a:gd name="T1" fmla="*/ 23 h 181"/>
                <a:gd name="T2" fmla="*/ 329 w 633"/>
                <a:gd name="T3" fmla="*/ 26 h 181"/>
                <a:gd name="T4" fmla="*/ 336 w 633"/>
                <a:gd name="T5" fmla="*/ 33 h 181"/>
                <a:gd name="T6" fmla="*/ 339 w 633"/>
                <a:gd name="T7" fmla="*/ 41 h 181"/>
                <a:gd name="T8" fmla="*/ 339 w 633"/>
                <a:gd name="T9" fmla="*/ 51 h 181"/>
                <a:gd name="T10" fmla="*/ 336 w 633"/>
                <a:gd name="T11" fmla="*/ 58 h 181"/>
                <a:gd name="T12" fmla="*/ 329 w 633"/>
                <a:gd name="T13" fmla="*/ 64 h 181"/>
                <a:gd name="T14" fmla="*/ 322 w 633"/>
                <a:gd name="T15" fmla="*/ 67 h 181"/>
                <a:gd name="T16" fmla="*/ 313 w 633"/>
                <a:gd name="T17" fmla="*/ 67 h 181"/>
                <a:gd name="T18" fmla="*/ 304 w 633"/>
                <a:gd name="T19" fmla="*/ 64 h 181"/>
                <a:gd name="T20" fmla="*/ 298 w 633"/>
                <a:gd name="T21" fmla="*/ 58 h 181"/>
                <a:gd name="T22" fmla="*/ 295 w 633"/>
                <a:gd name="T23" fmla="*/ 51 h 181"/>
                <a:gd name="T24" fmla="*/ 295 w 633"/>
                <a:gd name="T25" fmla="*/ 41 h 181"/>
                <a:gd name="T26" fmla="*/ 298 w 633"/>
                <a:gd name="T27" fmla="*/ 33 h 181"/>
                <a:gd name="T28" fmla="*/ 304 w 633"/>
                <a:gd name="T29" fmla="*/ 26 h 181"/>
                <a:gd name="T30" fmla="*/ 313 w 633"/>
                <a:gd name="T31" fmla="*/ 23 h 181"/>
                <a:gd name="T32" fmla="*/ 0 w 633"/>
                <a:gd name="T33" fmla="*/ 31 h 181"/>
                <a:gd name="T34" fmla="*/ 2 w 633"/>
                <a:gd name="T35" fmla="*/ 48 h 181"/>
                <a:gd name="T36" fmla="*/ 7 w 633"/>
                <a:gd name="T37" fmla="*/ 66 h 181"/>
                <a:gd name="T38" fmla="*/ 15 w 633"/>
                <a:gd name="T39" fmla="*/ 80 h 181"/>
                <a:gd name="T40" fmla="*/ 26 w 633"/>
                <a:gd name="T41" fmla="*/ 95 h 181"/>
                <a:gd name="T42" fmla="*/ 40 w 633"/>
                <a:gd name="T43" fmla="*/ 106 h 181"/>
                <a:gd name="T44" fmla="*/ 55 w 633"/>
                <a:gd name="T45" fmla="*/ 114 h 181"/>
                <a:gd name="T46" fmla="*/ 73 w 633"/>
                <a:gd name="T47" fmla="*/ 119 h 181"/>
                <a:gd name="T48" fmla="*/ 90 w 633"/>
                <a:gd name="T49" fmla="*/ 121 h 181"/>
                <a:gd name="T50" fmla="*/ 302 w 633"/>
                <a:gd name="T51" fmla="*/ 151 h 181"/>
                <a:gd name="T52" fmla="*/ 163 w 633"/>
                <a:gd name="T53" fmla="*/ 151 h 181"/>
                <a:gd name="T54" fmla="*/ 158 w 633"/>
                <a:gd name="T55" fmla="*/ 153 h 181"/>
                <a:gd name="T56" fmla="*/ 153 w 633"/>
                <a:gd name="T57" fmla="*/ 158 h 181"/>
                <a:gd name="T58" fmla="*/ 151 w 633"/>
                <a:gd name="T59" fmla="*/ 163 h 181"/>
                <a:gd name="T60" fmla="*/ 151 w 633"/>
                <a:gd name="T61" fmla="*/ 169 h 181"/>
                <a:gd name="T62" fmla="*/ 153 w 633"/>
                <a:gd name="T63" fmla="*/ 174 h 181"/>
                <a:gd name="T64" fmla="*/ 158 w 633"/>
                <a:gd name="T65" fmla="*/ 179 h 181"/>
                <a:gd name="T66" fmla="*/ 163 w 633"/>
                <a:gd name="T67" fmla="*/ 181 h 181"/>
                <a:gd name="T68" fmla="*/ 468 w 633"/>
                <a:gd name="T69" fmla="*/ 181 h 181"/>
                <a:gd name="T70" fmla="*/ 474 w 633"/>
                <a:gd name="T71" fmla="*/ 180 h 181"/>
                <a:gd name="T72" fmla="*/ 479 w 633"/>
                <a:gd name="T73" fmla="*/ 177 h 181"/>
                <a:gd name="T74" fmla="*/ 482 w 633"/>
                <a:gd name="T75" fmla="*/ 172 h 181"/>
                <a:gd name="T76" fmla="*/ 483 w 633"/>
                <a:gd name="T77" fmla="*/ 167 h 181"/>
                <a:gd name="T78" fmla="*/ 482 w 633"/>
                <a:gd name="T79" fmla="*/ 160 h 181"/>
                <a:gd name="T80" fmla="*/ 479 w 633"/>
                <a:gd name="T81" fmla="*/ 156 h 181"/>
                <a:gd name="T82" fmla="*/ 474 w 633"/>
                <a:gd name="T83" fmla="*/ 152 h 181"/>
                <a:gd name="T84" fmla="*/ 468 w 633"/>
                <a:gd name="T85" fmla="*/ 151 h 181"/>
                <a:gd name="T86" fmla="*/ 332 w 633"/>
                <a:gd name="T87" fmla="*/ 121 h 181"/>
                <a:gd name="T88" fmla="*/ 553 w 633"/>
                <a:gd name="T89" fmla="*/ 120 h 181"/>
                <a:gd name="T90" fmla="*/ 570 w 633"/>
                <a:gd name="T91" fmla="*/ 117 h 181"/>
                <a:gd name="T92" fmla="*/ 586 w 633"/>
                <a:gd name="T93" fmla="*/ 110 h 181"/>
                <a:gd name="T94" fmla="*/ 600 w 633"/>
                <a:gd name="T95" fmla="*/ 100 h 181"/>
                <a:gd name="T96" fmla="*/ 614 w 633"/>
                <a:gd name="T97" fmla="*/ 88 h 181"/>
                <a:gd name="T98" fmla="*/ 622 w 633"/>
                <a:gd name="T99" fmla="*/ 74 h 181"/>
                <a:gd name="T100" fmla="*/ 630 w 633"/>
                <a:gd name="T101" fmla="*/ 57 h 181"/>
                <a:gd name="T102" fmla="*/ 633 w 633"/>
                <a:gd name="T103" fmla="*/ 39 h 181"/>
                <a:gd name="T104" fmla="*/ 633 w 633"/>
                <a:gd name="T105" fmla="*/ 0 h 181"/>
                <a:gd name="T106" fmla="*/ 0 w 633"/>
                <a:gd name="T107" fmla="*/ 3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3" h="181">
                  <a:moveTo>
                    <a:pt x="317" y="23"/>
                  </a:moveTo>
                  <a:lnTo>
                    <a:pt x="322" y="23"/>
                  </a:lnTo>
                  <a:lnTo>
                    <a:pt x="326" y="25"/>
                  </a:lnTo>
                  <a:lnTo>
                    <a:pt x="329" y="26"/>
                  </a:lnTo>
                  <a:lnTo>
                    <a:pt x="333" y="30"/>
                  </a:lnTo>
                  <a:lnTo>
                    <a:pt x="336" y="33"/>
                  </a:lnTo>
                  <a:lnTo>
                    <a:pt x="338" y="36"/>
                  </a:lnTo>
                  <a:lnTo>
                    <a:pt x="339" y="41"/>
                  </a:lnTo>
                  <a:lnTo>
                    <a:pt x="339" y="45"/>
                  </a:lnTo>
                  <a:lnTo>
                    <a:pt x="339" y="51"/>
                  </a:lnTo>
                  <a:lnTo>
                    <a:pt x="338" y="54"/>
                  </a:lnTo>
                  <a:lnTo>
                    <a:pt x="336" y="58"/>
                  </a:lnTo>
                  <a:lnTo>
                    <a:pt x="333" y="62"/>
                  </a:lnTo>
                  <a:lnTo>
                    <a:pt x="329" y="64"/>
                  </a:lnTo>
                  <a:lnTo>
                    <a:pt x="326" y="66"/>
                  </a:lnTo>
                  <a:lnTo>
                    <a:pt x="322" y="67"/>
                  </a:lnTo>
                  <a:lnTo>
                    <a:pt x="317" y="68"/>
                  </a:lnTo>
                  <a:lnTo>
                    <a:pt x="313" y="67"/>
                  </a:lnTo>
                  <a:lnTo>
                    <a:pt x="308" y="66"/>
                  </a:lnTo>
                  <a:lnTo>
                    <a:pt x="304" y="64"/>
                  </a:lnTo>
                  <a:lnTo>
                    <a:pt x="301" y="62"/>
                  </a:lnTo>
                  <a:lnTo>
                    <a:pt x="298" y="58"/>
                  </a:lnTo>
                  <a:lnTo>
                    <a:pt x="296" y="54"/>
                  </a:lnTo>
                  <a:lnTo>
                    <a:pt x="295" y="51"/>
                  </a:lnTo>
                  <a:lnTo>
                    <a:pt x="294" y="45"/>
                  </a:lnTo>
                  <a:lnTo>
                    <a:pt x="295" y="41"/>
                  </a:lnTo>
                  <a:lnTo>
                    <a:pt x="296" y="36"/>
                  </a:lnTo>
                  <a:lnTo>
                    <a:pt x="298" y="33"/>
                  </a:lnTo>
                  <a:lnTo>
                    <a:pt x="301" y="30"/>
                  </a:lnTo>
                  <a:lnTo>
                    <a:pt x="304" y="26"/>
                  </a:lnTo>
                  <a:lnTo>
                    <a:pt x="308" y="25"/>
                  </a:lnTo>
                  <a:lnTo>
                    <a:pt x="313" y="23"/>
                  </a:lnTo>
                  <a:lnTo>
                    <a:pt x="317" y="23"/>
                  </a:lnTo>
                  <a:close/>
                  <a:moveTo>
                    <a:pt x="0" y="31"/>
                  </a:moveTo>
                  <a:lnTo>
                    <a:pt x="1" y="39"/>
                  </a:lnTo>
                  <a:lnTo>
                    <a:pt x="2" y="48"/>
                  </a:lnTo>
                  <a:lnTo>
                    <a:pt x="4" y="57"/>
                  </a:lnTo>
                  <a:lnTo>
                    <a:pt x="7" y="66"/>
                  </a:lnTo>
                  <a:lnTo>
                    <a:pt x="11" y="74"/>
                  </a:lnTo>
                  <a:lnTo>
                    <a:pt x="15" y="80"/>
                  </a:lnTo>
                  <a:lnTo>
                    <a:pt x="21" y="88"/>
                  </a:lnTo>
                  <a:lnTo>
                    <a:pt x="26" y="95"/>
                  </a:lnTo>
                  <a:lnTo>
                    <a:pt x="33" y="100"/>
                  </a:lnTo>
                  <a:lnTo>
                    <a:pt x="40" y="106"/>
                  </a:lnTo>
                  <a:lnTo>
                    <a:pt x="47" y="110"/>
                  </a:lnTo>
                  <a:lnTo>
                    <a:pt x="55" y="114"/>
                  </a:lnTo>
                  <a:lnTo>
                    <a:pt x="64" y="117"/>
                  </a:lnTo>
                  <a:lnTo>
                    <a:pt x="73" y="119"/>
                  </a:lnTo>
                  <a:lnTo>
                    <a:pt x="82" y="120"/>
                  </a:lnTo>
                  <a:lnTo>
                    <a:pt x="90" y="121"/>
                  </a:lnTo>
                  <a:lnTo>
                    <a:pt x="302" y="121"/>
                  </a:lnTo>
                  <a:lnTo>
                    <a:pt x="302" y="151"/>
                  </a:lnTo>
                  <a:lnTo>
                    <a:pt x="166" y="151"/>
                  </a:lnTo>
                  <a:lnTo>
                    <a:pt x="163" y="151"/>
                  </a:lnTo>
                  <a:lnTo>
                    <a:pt x="160" y="152"/>
                  </a:lnTo>
                  <a:lnTo>
                    <a:pt x="158" y="153"/>
                  </a:lnTo>
                  <a:lnTo>
                    <a:pt x="156" y="156"/>
                  </a:lnTo>
                  <a:lnTo>
                    <a:pt x="153" y="158"/>
                  </a:lnTo>
                  <a:lnTo>
                    <a:pt x="152" y="160"/>
                  </a:lnTo>
                  <a:lnTo>
                    <a:pt x="151" y="163"/>
                  </a:lnTo>
                  <a:lnTo>
                    <a:pt x="151" y="167"/>
                  </a:lnTo>
                  <a:lnTo>
                    <a:pt x="151" y="169"/>
                  </a:lnTo>
                  <a:lnTo>
                    <a:pt x="152" y="172"/>
                  </a:lnTo>
                  <a:lnTo>
                    <a:pt x="153" y="174"/>
                  </a:lnTo>
                  <a:lnTo>
                    <a:pt x="156" y="177"/>
                  </a:lnTo>
                  <a:lnTo>
                    <a:pt x="158" y="179"/>
                  </a:lnTo>
                  <a:lnTo>
                    <a:pt x="160" y="180"/>
                  </a:lnTo>
                  <a:lnTo>
                    <a:pt x="163" y="181"/>
                  </a:lnTo>
                  <a:lnTo>
                    <a:pt x="166" y="181"/>
                  </a:lnTo>
                  <a:lnTo>
                    <a:pt x="468" y="181"/>
                  </a:lnTo>
                  <a:lnTo>
                    <a:pt x="471" y="181"/>
                  </a:lnTo>
                  <a:lnTo>
                    <a:pt x="474" y="180"/>
                  </a:lnTo>
                  <a:lnTo>
                    <a:pt x="476" y="179"/>
                  </a:lnTo>
                  <a:lnTo>
                    <a:pt x="479" y="177"/>
                  </a:lnTo>
                  <a:lnTo>
                    <a:pt x="481" y="174"/>
                  </a:lnTo>
                  <a:lnTo>
                    <a:pt x="482" y="172"/>
                  </a:lnTo>
                  <a:lnTo>
                    <a:pt x="483" y="169"/>
                  </a:lnTo>
                  <a:lnTo>
                    <a:pt x="483" y="167"/>
                  </a:lnTo>
                  <a:lnTo>
                    <a:pt x="483" y="163"/>
                  </a:lnTo>
                  <a:lnTo>
                    <a:pt x="482" y="160"/>
                  </a:lnTo>
                  <a:lnTo>
                    <a:pt x="481" y="158"/>
                  </a:lnTo>
                  <a:lnTo>
                    <a:pt x="479" y="156"/>
                  </a:lnTo>
                  <a:lnTo>
                    <a:pt x="476" y="153"/>
                  </a:lnTo>
                  <a:lnTo>
                    <a:pt x="474" y="152"/>
                  </a:lnTo>
                  <a:lnTo>
                    <a:pt x="471" y="151"/>
                  </a:lnTo>
                  <a:lnTo>
                    <a:pt x="468" y="151"/>
                  </a:lnTo>
                  <a:lnTo>
                    <a:pt x="332" y="151"/>
                  </a:lnTo>
                  <a:lnTo>
                    <a:pt x="332" y="121"/>
                  </a:lnTo>
                  <a:lnTo>
                    <a:pt x="543" y="121"/>
                  </a:lnTo>
                  <a:lnTo>
                    <a:pt x="553" y="120"/>
                  </a:lnTo>
                  <a:lnTo>
                    <a:pt x="562" y="119"/>
                  </a:lnTo>
                  <a:lnTo>
                    <a:pt x="570" y="117"/>
                  </a:lnTo>
                  <a:lnTo>
                    <a:pt x="578" y="114"/>
                  </a:lnTo>
                  <a:lnTo>
                    <a:pt x="586" y="110"/>
                  </a:lnTo>
                  <a:lnTo>
                    <a:pt x="594" y="106"/>
                  </a:lnTo>
                  <a:lnTo>
                    <a:pt x="600" y="100"/>
                  </a:lnTo>
                  <a:lnTo>
                    <a:pt x="607" y="95"/>
                  </a:lnTo>
                  <a:lnTo>
                    <a:pt x="614" y="88"/>
                  </a:lnTo>
                  <a:lnTo>
                    <a:pt x="618" y="80"/>
                  </a:lnTo>
                  <a:lnTo>
                    <a:pt x="622" y="74"/>
                  </a:lnTo>
                  <a:lnTo>
                    <a:pt x="627" y="66"/>
                  </a:lnTo>
                  <a:lnTo>
                    <a:pt x="630" y="57"/>
                  </a:lnTo>
                  <a:lnTo>
                    <a:pt x="632" y="48"/>
                  </a:lnTo>
                  <a:lnTo>
                    <a:pt x="633" y="39"/>
                  </a:lnTo>
                  <a:lnTo>
                    <a:pt x="633" y="31"/>
                  </a:lnTo>
                  <a:lnTo>
                    <a:pt x="633" y="0"/>
                  </a:lnTo>
                  <a:lnTo>
                    <a:pt x="0" y="0"/>
                  </a:lnTo>
                  <a:lnTo>
                    <a:pt x="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8757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D33B6BF4-2C08-4464-A4ED-A7F5F991F0BF}"/>
              </a:ext>
            </a:extLst>
          </p:cNvPr>
          <p:cNvSpPr>
            <a:spLocks noGrp="1"/>
          </p:cNvSpPr>
          <p:nvPr>
            <p:ph type="title"/>
          </p:nvPr>
        </p:nvSpPr>
        <p:spPr/>
        <p:txBody>
          <a:bodyPr/>
          <a:lstStyle/>
          <a:p>
            <a:r>
              <a:rPr lang="en-US" dirty="0"/>
              <a:t>Project analysis slide 7</a:t>
            </a:r>
          </a:p>
        </p:txBody>
      </p:sp>
      <p:sp>
        <p:nvSpPr>
          <p:cNvPr id="7" name="Content Placeholder 6">
            <a:extLst>
              <a:ext uri="{FF2B5EF4-FFF2-40B4-BE49-F238E27FC236}">
                <a16:creationId xmlns:a16="http://schemas.microsoft.com/office/drawing/2014/main" id="{67149B44-59AD-4690-80C9-E1BD6CD00D07}"/>
              </a:ext>
            </a:extLst>
          </p:cNvPr>
          <p:cNvSpPr>
            <a:spLocks noGrp="1"/>
          </p:cNvSpPr>
          <p:nvPr>
            <p:ph idx="1"/>
          </p:nvPr>
        </p:nvSpPr>
        <p:spPr/>
        <p:txBody>
          <a:bodyPr/>
          <a:lstStyle/>
          <a:p>
            <a:endParaRPr lang="en-US" dirty="0"/>
          </a:p>
        </p:txBody>
      </p:sp>
      <p:sp>
        <p:nvSpPr>
          <p:cNvPr id="6" name="Slide Number Placeholder 5">
            <a:extLst>
              <a:ext uri="{FF2B5EF4-FFF2-40B4-BE49-F238E27FC236}">
                <a16:creationId xmlns:a16="http://schemas.microsoft.com/office/drawing/2014/main" id="{8C0551EA-9F3C-4E6B-8292-6C64ABE1C797}"/>
              </a:ext>
            </a:extLst>
          </p:cNvPr>
          <p:cNvSpPr>
            <a:spLocks noGrp="1"/>
          </p:cNvSpPr>
          <p:nvPr>
            <p:ph type="sldNum" sz="quarter" idx="12"/>
          </p:nvPr>
        </p:nvSpPr>
        <p:spPr/>
        <p:txBody>
          <a:bodyPr/>
          <a:lstStyle/>
          <a:p>
            <a:fld id="{06FEDF93-2BFD-41CA-ABC7-B039102F3792}" type="slidenum">
              <a:rPr lang="en-US" smtClean="0"/>
              <a:pPr/>
              <a:t>15</a:t>
            </a:fld>
            <a:endParaRPr lang="en-US" dirty="0"/>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Project Analysis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id="{4293C5FE-8B5A-43A8-B602-44F13362891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05972343"/>
              </p:ext>
            </p:extLst>
          </p:nvPr>
        </p:nvGraphicFramePr>
        <p:xfrm>
          <a:off x="431800" y="1263895"/>
          <a:ext cx="11328400" cy="4000496"/>
        </p:xfrm>
        <a:graphic>
          <a:graphicData uri="http://schemas.openxmlformats.org/drawingml/2006/table">
            <a:tbl>
              <a:tblPr firstRow="1" bandRow="1">
                <a:tableStyleId>{5C22544A-7EE6-4342-B048-85BDC9FD1C3A}</a:tableStyleId>
              </a:tblPr>
              <a:tblGrid>
                <a:gridCol w="1132840">
                  <a:extLst>
                    <a:ext uri="{9D8B030D-6E8A-4147-A177-3AD203B41FA5}">
                      <a16:colId xmlns:a16="http://schemas.microsoft.com/office/drawing/2014/main" val="1064767228"/>
                    </a:ext>
                  </a:extLst>
                </a:gridCol>
                <a:gridCol w="1132840">
                  <a:extLst>
                    <a:ext uri="{9D8B030D-6E8A-4147-A177-3AD203B41FA5}">
                      <a16:colId xmlns:a16="http://schemas.microsoft.com/office/drawing/2014/main" val="2110247153"/>
                    </a:ext>
                  </a:extLst>
                </a:gridCol>
                <a:gridCol w="1132840">
                  <a:extLst>
                    <a:ext uri="{9D8B030D-6E8A-4147-A177-3AD203B41FA5}">
                      <a16:colId xmlns:a16="http://schemas.microsoft.com/office/drawing/2014/main" val="1671774837"/>
                    </a:ext>
                  </a:extLst>
                </a:gridCol>
                <a:gridCol w="1132840">
                  <a:extLst>
                    <a:ext uri="{9D8B030D-6E8A-4147-A177-3AD203B41FA5}">
                      <a16:colId xmlns:a16="http://schemas.microsoft.com/office/drawing/2014/main" val="1042921663"/>
                    </a:ext>
                  </a:extLst>
                </a:gridCol>
                <a:gridCol w="1132840">
                  <a:extLst>
                    <a:ext uri="{9D8B030D-6E8A-4147-A177-3AD203B41FA5}">
                      <a16:colId xmlns:a16="http://schemas.microsoft.com/office/drawing/2014/main" val="1140046485"/>
                    </a:ext>
                  </a:extLst>
                </a:gridCol>
                <a:gridCol w="1132840">
                  <a:extLst>
                    <a:ext uri="{9D8B030D-6E8A-4147-A177-3AD203B41FA5}">
                      <a16:colId xmlns:a16="http://schemas.microsoft.com/office/drawing/2014/main" val="1773304150"/>
                    </a:ext>
                  </a:extLst>
                </a:gridCol>
                <a:gridCol w="1132840">
                  <a:extLst>
                    <a:ext uri="{9D8B030D-6E8A-4147-A177-3AD203B41FA5}">
                      <a16:colId xmlns:a16="http://schemas.microsoft.com/office/drawing/2014/main" val="1528819555"/>
                    </a:ext>
                  </a:extLst>
                </a:gridCol>
                <a:gridCol w="1132840">
                  <a:extLst>
                    <a:ext uri="{9D8B030D-6E8A-4147-A177-3AD203B41FA5}">
                      <a16:colId xmlns:a16="http://schemas.microsoft.com/office/drawing/2014/main" val="3985123976"/>
                    </a:ext>
                  </a:extLst>
                </a:gridCol>
                <a:gridCol w="1132840">
                  <a:extLst>
                    <a:ext uri="{9D8B030D-6E8A-4147-A177-3AD203B41FA5}">
                      <a16:colId xmlns:a16="http://schemas.microsoft.com/office/drawing/2014/main" val="1999644776"/>
                    </a:ext>
                  </a:extLst>
                </a:gridCol>
                <a:gridCol w="1132840">
                  <a:extLst>
                    <a:ext uri="{9D8B030D-6E8A-4147-A177-3AD203B41FA5}">
                      <a16:colId xmlns:a16="http://schemas.microsoft.com/office/drawing/2014/main" val="1607982248"/>
                    </a:ext>
                  </a:extLst>
                </a:gridCol>
              </a:tblGrid>
              <a:tr h="500062">
                <a:tc>
                  <a:txBody>
                    <a:bodyPr/>
                    <a:lstStyle/>
                    <a:p>
                      <a:endParaRPr lang="en-US" dirty="0"/>
                    </a:p>
                  </a:txBody>
                  <a:tcP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3">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3">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3">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3">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3">
                        <a:lumMod val="75000"/>
                      </a:schemeClr>
                    </a:solidFill>
                  </a:tcPr>
                </a:tc>
                <a:tc>
                  <a:txBody>
                    <a:bodyPr/>
                    <a:lstStyle/>
                    <a:p>
                      <a:endParaRPr lang="en-US" dirty="0"/>
                    </a:p>
                  </a:txBody>
                  <a:tcP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216711411"/>
                  </a:ext>
                </a:extLst>
              </a:tr>
              <a:tr h="500062">
                <a:tc>
                  <a:txBody>
                    <a:bodyPr/>
                    <a:lstStyle/>
                    <a:p>
                      <a:pPr algn="ctr"/>
                      <a:endParaRPr lang="en-US" sz="160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818672463"/>
                  </a:ext>
                </a:extLst>
              </a:tr>
              <a:tr h="500062">
                <a:tc>
                  <a:txBody>
                    <a:bodyPr/>
                    <a:lstStyle/>
                    <a:p>
                      <a:pPr algn="ctr"/>
                      <a:endParaRPr lang="en-US" sz="160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92303603"/>
                  </a:ext>
                </a:extLst>
              </a:tr>
              <a:tr h="500062">
                <a:tc>
                  <a:txBody>
                    <a:bodyPr/>
                    <a:lstStyle/>
                    <a:p>
                      <a:pPr algn="ctr"/>
                      <a:endParaRPr lang="en-US" sz="160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67257650"/>
                  </a:ext>
                </a:extLst>
              </a:tr>
              <a:tr h="500062">
                <a:tc>
                  <a:txBody>
                    <a:bodyPr/>
                    <a:lstStyle/>
                    <a:p>
                      <a:pPr algn="ctr"/>
                      <a:endParaRPr lang="en-US" sz="160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268816"/>
                  </a:ext>
                </a:extLst>
              </a:tr>
              <a:tr h="500062">
                <a:tc>
                  <a:txBody>
                    <a:bodyPr/>
                    <a:lstStyle/>
                    <a:p>
                      <a:pPr algn="ctr"/>
                      <a:endParaRPr lang="en-US" sz="160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59237457"/>
                  </a:ext>
                </a:extLst>
              </a:tr>
              <a:tr h="500062">
                <a:tc>
                  <a:txBody>
                    <a:bodyPr/>
                    <a:lstStyle/>
                    <a:p>
                      <a:pPr algn="ctr"/>
                      <a:endParaRPr lang="en-US" sz="160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0174924"/>
                  </a:ext>
                </a:extLst>
              </a:tr>
              <a:tr h="500062">
                <a:tc>
                  <a:txBody>
                    <a:bodyPr/>
                    <a:lstStyle/>
                    <a:p>
                      <a:pPr algn="ctr"/>
                      <a:endParaRPr lang="en-US" sz="1600" dirty="0">
                        <a:solidFill>
                          <a:schemeClr val="tx1"/>
                        </a:solidFill>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2"/>
                    </a:solidFill>
                  </a:tcPr>
                </a:tc>
                <a:tc>
                  <a:txBody>
                    <a:bodyPr/>
                    <a:lstStyle/>
                    <a:p>
                      <a:pPr algn="ctr"/>
                      <a:endParaRPr lang="en-US" sz="1600" dirty="0">
                        <a:solidFill>
                          <a:schemeClr val="tx1"/>
                        </a:solidFill>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3154256183"/>
                  </a:ext>
                </a:extLst>
              </a:tr>
            </a:tbl>
          </a:graphicData>
        </a:graphic>
      </p:graphicFrame>
      <p:sp>
        <p:nvSpPr>
          <p:cNvPr id="49" name="Freeform 3886" descr="Icon of magnifying glass representing search. ">
            <a:extLst>
              <a:ext uri="{FF2B5EF4-FFF2-40B4-BE49-F238E27FC236}">
                <a16:creationId xmlns:a16="http://schemas.microsoft.com/office/drawing/2014/main" id="{9EE2839B-44FB-42AC-BF2D-037A4BE4BEC7}"/>
              </a:ext>
            </a:extLst>
          </p:cNvPr>
          <p:cNvSpPr>
            <a:spLocks noEditPoints="1"/>
          </p:cNvSpPr>
          <p:nvPr/>
        </p:nvSpPr>
        <p:spPr bwMode="auto">
          <a:xfrm>
            <a:off x="845745" y="1368977"/>
            <a:ext cx="287338" cy="285750"/>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0" name="Group 49" descr="Icon of paper and pen. ">
            <a:extLst>
              <a:ext uri="{FF2B5EF4-FFF2-40B4-BE49-F238E27FC236}">
                <a16:creationId xmlns:a16="http://schemas.microsoft.com/office/drawing/2014/main" id="{2FA1B3F0-F0C6-4C2E-ABD3-6AE2AAF66A07}"/>
              </a:ext>
            </a:extLst>
          </p:cNvPr>
          <p:cNvGrpSpPr/>
          <p:nvPr/>
        </p:nvGrpSpPr>
        <p:grpSpPr>
          <a:xfrm>
            <a:off x="1989538" y="1368977"/>
            <a:ext cx="287337" cy="285750"/>
            <a:chOff x="7018338" y="4656138"/>
            <a:chExt cx="287337" cy="285750"/>
          </a:xfrm>
          <a:solidFill>
            <a:schemeClr val="bg1"/>
          </a:solidFill>
        </p:grpSpPr>
        <p:sp>
          <p:nvSpPr>
            <p:cNvPr id="51" name="Freeform 4604">
              <a:extLst>
                <a:ext uri="{FF2B5EF4-FFF2-40B4-BE49-F238E27FC236}">
                  <a16:creationId xmlns:a16="http://schemas.microsoft.com/office/drawing/2014/main" id="{F6337A0B-842D-4F0F-B93C-DA957BFFC13E}"/>
                </a:ext>
              </a:extLst>
            </p:cNvPr>
            <p:cNvSpPr>
              <a:spLocks noEditPoints="1"/>
            </p:cNvSpPr>
            <p:nvPr/>
          </p:nvSpPr>
          <p:spPr bwMode="auto">
            <a:xfrm>
              <a:off x="7018338" y="4656138"/>
              <a:ext cx="230188" cy="285750"/>
            </a:xfrm>
            <a:custGeom>
              <a:avLst/>
              <a:gdLst>
                <a:gd name="T0" fmla="*/ 351 w 723"/>
                <a:gd name="T1" fmla="*/ 416 h 903"/>
                <a:gd name="T2" fmla="*/ 348 w 723"/>
                <a:gd name="T3" fmla="*/ 400 h 903"/>
                <a:gd name="T4" fmla="*/ 362 w 723"/>
                <a:gd name="T5" fmla="*/ 391 h 903"/>
                <a:gd name="T6" fmla="*/ 525 w 723"/>
                <a:gd name="T7" fmla="*/ 398 h 903"/>
                <a:gd name="T8" fmla="*/ 525 w 723"/>
                <a:gd name="T9" fmla="*/ 414 h 903"/>
                <a:gd name="T10" fmla="*/ 513 w 723"/>
                <a:gd name="T11" fmla="*/ 572 h 903"/>
                <a:gd name="T12" fmla="*/ 349 w 723"/>
                <a:gd name="T13" fmla="*/ 565 h 903"/>
                <a:gd name="T14" fmla="*/ 349 w 723"/>
                <a:gd name="T15" fmla="*/ 548 h 903"/>
                <a:gd name="T16" fmla="*/ 513 w 723"/>
                <a:gd name="T17" fmla="*/ 542 h 903"/>
                <a:gd name="T18" fmla="*/ 526 w 723"/>
                <a:gd name="T19" fmla="*/ 551 h 903"/>
                <a:gd name="T20" fmla="*/ 523 w 723"/>
                <a:gd name="T21" fmla="*/ 568 h 903"/>
                <a:gd name="T22" fmla="*/ 362 w 723"/>
                <a:gd name="T23" fmla="*/ 722 h 903"/>
                <a:gd name="T24" fmla="*/ 348 w 723"/>
                <a:gd name="T25" fmla="*/ 713 h 903"/>
                <a:gd name="T26" fmla="*/ 351 w 723"/>
                <a:gd name="T27" fmla="*/ 696 h 903"/>
                <a:gd name="T28" fmla="*/ 515 w 723"/>
                <a:gd name="T29" fmla="*/ 693 h 903"/>
                <a:gd name="T30" fmla="*/ 528 w 723"/>
                <a:gd name="T31" fmla="*/ 704 h 903"/>
                <a:gd name="T32" fmla="*/ 521 w 723"/>
                <a:gd name="T33" fmla="*/ 720 h 903"/>
                <a:gd name="T34" fmla="*/ 232 w 723"/>
                <a:gd name="T35" fmla="*/ 405 h 903"/>
                <a:gd name="T36" fmla="*/ 198 w 723"/>
                <a:gd name="T37" fmla="*/ 381 h 903"/>
                <a:gd name="T38" fmla="*/ 200 w 723"/>
                <a:gd name="T39" fmla="*/ 365 h 903"/>
                <a:gd name="T40" fmla="*/ 217 w 723"/>
                <a:gd name="T41" fmla="*/ 362 h 903"/>
                <a:gd name="T42" fmla="*/ 296 w 723"/>
                <a:gd name="T43" fmla="*/ 302 h 903"/>
                <a:gd name="T44" fmla="*/ 312 w 723"/>
                <a:gd name="T45" fmla="*/ 306 h 903"/>
                <a:gd name="T46" fmla="*/ 315 w 723"/>
                <a:gd name="T47" fmla="*/ 321 h 903"/>
                <a:gd name="T48" fmla="*/ 226 w 723"/>
                <a:gd name="T49" fmla="*/ 556 h 903"/>
                <a:gd name="T50" fmla="*/ 197 w 723"/>
                <a:gd name="T51" fmla="*/ 529 h 903"/>
                <a:gd name="T52" fmla="*/ 203 w 723"/>
                <a:gd name="T53" fmla="*/ 514 h 903"/>
                <a:gd name="T54" fmla="*/ 219 w 723"/>
                <a:gd name="T55" fmla="*/ 514 h 903"/>
                <a:gd name="T56" fmla="*/ 298 w 723"/>
                <a:gd name="T57" fmla="*/ 451 h 903"/>
                <a:gd name="T58" fmla="*/ 314 w 723"/>
                <a:gd name="T59" fmla="*/ 458 h 903"/>
                <a:gd name="T60" fmla="*/ 314 w 723"/>
                <a:gd name="T61" fmla="*/ 475 h 903"/>
                <a:gd name="T62" fmla="*/ 155 w 723"/>
                <a:gd name="T63" fmla="*/ 238 h 903"/>
                <a:gd name="T64" fmla="*/ 208 w 723"/>
                <a:gd name="T65" fmla="*/ 197 h 903"/>
                <a:gd name="T66" fmla="*/ 164 w 723"/>
                <a:gd name="T67" fmla="*/ 236 h 903"/>
                <a:gd name="T68" fmla="*/ 31 w 723"/>
                <a:gd name="T69" fmla="*/ 125 h 903"/>
                <a:gd name="T70" fmla="*/ 53 w 723"/>
                <a:gd name="T71" fmla="*/ 68 h 903"/>
                <a:gd name="T72" fmla="*/ 101 w 723"/>
                <a:gd name="T73" fmla="*/ 35 h 903"/>
                <a:gd name="T74" fmla="*/ 150 w 723"/>
                <a:gd name="T75" fmla="*/ 36 h 903"/>
                <a:gd name="T76" fmla="*/ 210 w 723"/>
                <a:gd name="T77" fmla="*/ 80 h 903"/>
                <a:gd name="T78" fmla="*/ 226 w 723"/>
                <a:gd name="T79" fmla="*/ 143 h 903"/>
                <a:gd name="T80" fmla="*/ 125 w 723"/>
                <a:gd name="T81" fmla="*/ 154 h 903"/>
                <a:gd name="T82" fmla="*/ 136 w 723"/>
                <a:gd name="T83" fmla="*/ 0 h 903"/>
                <a:gd name="T84" fmla="*/ 104 w 723"/>
                <a:gd name="T85" fmla="*/ 2 h 903"/>
                <a:gd name="T86" fmla="*/ 39 w 723"/>
                <a:gd name="T87" fmla="*/ 40 h 903"/>
                <a:gd name="T88" fmla="*/ 4 w 723"/>
                <a:gd name="T89" fmla="*/ 108 h 903"/>
                <a:gd name="T90" fmla="*/ 4 w 723"/>
                <a:gd name="T91" fmla="*/ 625 h 903"/>
                <a:gd name="T92" fmla="*/ 121 w 723"/>
                <a:gd name="T93" fmla="*/ 632 h 903"/>
                <a:gd name="T94" fmla="*/ 128 w 723"/>
                <a:gd name="T95" fmla="*/ 901 h 903"/>
                <a:gd name="T96" fmla="*/ 593 w 723"/>
                <a:gd name="T97" fmla="*/ 902 h 903"/>
                <a:gd name="T98" fmla="*/ 603 w 723"/>
                <a:gd name="T99" fmla="*/ 888 h 903"/>
                <a:gd name="T100" fmla="*/ 660 w 723"/>
                <a:gd name="T101" fmla="*/ 248 h 903"/>
                <a:gd name="T102" fmla="*/ 708 w 723"/>
                <a:gd name="T103" fmla="*/ 194 h 903"/>
                <a:gd name="T104" fmla="*/ 723 w 723"/>
                <a:gd name="T105" fmla="*/ 121 h 903"/>
                <a:gd name="T106" fmla="*/ 691 w 723"/>
                <a:gd name="T107" fmla="*/ 50 h 903"/>
                <a:gd name="T108" fmla="*/ 627 w 723"/>
                <a:gd name="T109" fmla="*/ 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3" h="903">
                  <a:moveTo>
                    <a:pt x="513" y="421"/>
                  </a:moveTo>
                  <a:lnTo>
                    <a:pt x="362" y="421"/>
                  </a:lnTo>
                  <a:lnTo>
                    <a:pt x="359" y="421"/>
                  </a:lnTo>
                  <a:lnTo>
                    <a:pt x="356" y="420"/>
                  </a:lnTo>
                  <a:lnTo>
                    <a:pt x="354" y="418"/>
                  </a:lnTo>
                  <a:lnTo>
                    <a:pt x="351" y="416"/>
                  </a:lnTo>
                  <a:lnTo>
                    <a:pt x="349" y="414"/>
                  </a:lnTo>
                  <a:lnTo>
                    <a:pt x="348" y="412"/>
                  </a:lnTo>
                  <a:lnTo>
                    <a:pt x="347" y="409"/>
                  </a:lnTo>
                  <a:lnTo>
                    <a:pt x="347" y="406"/>
                  </a:lnTo>
                  <a:lnTo>
                    <a:pt x="347" y="403"/>
                  </a:lnTo>
                  <a:lnTo>
                    <a:pt x="348" y="400"/>
                  </a:lnTo>
                  <a:lnTo>
                    <a:pt x="349" y="398"/>
                  </a:lnTo>
                  <a:lnTo>
                    <a:pt x="351" y="396"/>
                  </a:lnTo>
                  <a:lnTo>
                    <a:pt x="354" y="394"/>
                  </a:lnTo>
                  <a:lnTo>
                    <a:pt x="356" y="393"/>
                  </a:lnTo>
                  <a:lnTo>
                    <a:pt x="359" y="391"/>
                  </a:lnTo>
                  <a:lnTo>
                    <a:pt x="362" y="391"/>
                  </a:lnTo>
                  <a:lnTo>
                    <a:pt x="513" y="391"/>
                  </a:lnTo>
                  <a:lnTo>
                    <a:pt x="515" y="391"/>
                  </a:lnTo>
                  <a:lnTo>
                    <a:pt x="519" y="393"/>
                  </a:lnTo>
                  <a:lnTo>
                    <a:pt x="521" y="394"/>
                  </a:lnTo>
                  <a:lnTo>
                    <a:pt x="523" y="396"/>
                  </a:lnTo>
                  <a:lnTo>
                    <a:pt x="525" y="398"/>
                  </a:lnTo>
                  <a:lnTo>
                    <a:pt x="526" y="400"/>
                  </a:lnTo>
                  <a:lnTo>
                    <a:pt x="528" y="403"/>
                  </a:lnTo>
                  <a:lnTo>
                    <a:pt x="528" y="406"/>
                  </a:lnTo>
                  <a:lnTo>
                    <a:pt x="528" y="409"/>
                  </a:lnTo>
                  <a:lnTo>
                    <a:pt x="526" y="412"/>
                  </a:lnTo>
                  <a:lnTo>
                    <a:pt x="525" y="414"/>
                  </a:lnTo>
                  <a:lnTo>
                    <a:pt x="523" y="416"/>
                  </a:lnTo>
                  <a:lnTo>
                    <a:pt x="521" y="418"/>
                  </a:lnTo>
                  <a:lnTo>
                    <a:pt x="519" y="420"/>
                  </a:lnTo>
                  <a:lnTo>
                    <a:pt x="515" y="421"/>
                  </a:lnTo>
                  <a:lnTo>
                    <a:pt x="513" y="421"/>
                  </a:lnTo>
                  <a:close/>
                  <a:moveTo>
                    <a:pt x="513" y="572"/>
                  </a:moveTo>
                  <a:lnTo>
                    <a:pt x="362" y="572"/>
                  </a:lnTo>
                  <a:lnTo>
                    <a:pt x="359" y="571"/>
                  </a:lnTo>
                  <a:lnTo>
                    <a:pt x="356" y="571"/>
                  </a:lnTo>
                  <a:lnTo>
                    <a:pt x="354" y="569"/>
                  </a:lnTo>
                  <a:lnTo>
                    <a:pt x="351" y="568"/>
                  </a:lnTo>
                  <a:lnTo>
                    <a:pt x="349" y="565"/>
                  </a:lnTo>
                  <a:lnTo>
                    <a:pt x="348" y="563"/>
                  </a:lnTo>
                  <a:lnTo>
                    <a:pt x="347" y="560"/>
                  </a:lnTo>
                  <a:lnTo>
                    <a:pt x="347" y="556"/>
                  </a:lnTo>
                  <a:lnTo>
                    <a:pt x="347" y="554"/>
                  </a:lnTo>
                  <a:lnTo>
                    <a:pt x="348" y="551"/>
                  </a:lnTo>
                  <a:lnTo>
                    <a:pt x="349" y="548"/>
                  </a:lnTo>
                  <a:lnTo>
                    <a:pt x="351" y="546"/>
                  </a:lnTo>
                  <a:lnTo>
                    <a:pt x="354" y="544"/>
                  </a:lnTo>
                  <a:lnTo>
                    <a:pt x="356" y="543"/>
                  </a:lnTo>
                  <a:lnTo>
                    <a:pt x="359" y="542"/>
                  </a:lnTo>
                  <a:lnTo>
                    <a:pt x="362" y="542"/>
                  </a:lnTo>
                  <a:lnTo>
                    <a:pt x="513" y="542"/>
                  </a:lnTo>
                  <a:lnTo>
                    <a:pt x="515" y="542"/>
                  </a:lnTo>
                  <a:lnTo>
                    <a:pt x="519" y="543"/>
                  </a:lnTo>
                  <a:lnTo>
                    <a:pt x="521" y="544"/>
                  </a:lnTo>
                  <a:lnTo>
                    <a:pt x="523" y="546"/>
                  </a:lnTo>
                  <a:lnTo>
                    <a:pt x="525" y="548"/>
                  </a:lnTo>
                  <a:lnTo>
                    <a:pt x="526" y="551"/>
                  </a:lnTo>
                  <a:lnTo>
                    <a:pt x="528" y="554"/>
                  </a:lnTo>
                  <a:lnTo>
                    <a:pt x="528" y="556"/>
                  </a:lnTo>
                  <a:lnTo>
                    <a:pt x="528" y="560"/>
                  </a:lnTo>
                  <a:lnTo>
                    <a:pt x="526" y="563"/>
                  </a:lnTo>
                  <a:lnTo>
                    <a:pt x="525" y="565"/>
                  </a:lnTo>
                  <a:lnTo>
                    <a:pt x="523" y="568"/>
                  </a:lnTo>
                  <a:lnTo>
                    <a:pt x="521" y="569"/>
                  </a:lnTo>
                  <a:lnTo>
                    <a:pt x="519" y="571"/>
                  </a:lnTo>
                  <a:lnTo>
                    <a:pt x="515" y="571"/>
                  </a:lnTo>
                  <a:lnTo>
                    <a:pt x="513" y="572"/>
                  </a:lnTo>
                  <a:close/>
                  <a:moveTo>
                    <a:pt x="513" y="722"/>
                  </a:moveTo>
                  <a:lnTo>
                    <a:pt x="362" y="722"/>
                  </a:lnTo>
                  <a:lnTo>
                    <a:pt x="359" y="722"/>
                  </a:lnTo>
                  <a:lnTo>
                    <a:pt x="356" y="721"/>
                  </a:lnTo>
                  <a:lnTo>
                    <a:pt x="354" y="720"/>
                  </a:lnTo>
                  <a:lnTo>
                    <a:pt x="351" y="718"/>
                  </a:lnTo>
                  <a:lnTo>
                    <a:pt x="349" y="716"/>
                  </a:lnTo>
                  <a:lnTo>
                    <a:pt x="348" y="713"/>
                  </a:lnTo>
                  <a:lnTo>
                    <a:pt x="347" y="710"/>
                  </a:lnTo>
                  <a:lnTo>
                    <a:pt x="347" y="708"/>
                  </a:lnTo>
                  <a:lnTo>
                    <a:pt x="347" y="704"/>
                  </a:lnTo>
                  <a:lnTo>
                    <a:pt x="348" y="702"/>
                  </a:lnTo>
                  <a:lnTo>
                    <a:pt x="349" y="699"/>
                  </a:lnTo>
                  <a:lnTo>
                    <a:pt x="351" y="696"/>
                  </a:lnTo>
                  <a:lnTo>
                    <a:pt x="354" y="695"/>
                  </a:lnTo>
                  <a:lnTo>
                    <a:pt x="356" y="693"/>
                  </a:lnTo>
                  <a:lnTo>
                    <a:pt x="359" y="693"/>
                  </a:lnTo>
                  <a:lnTo>
                    <a:pt x="362" y="692"/>
                  </a:lnTo>
                  <a:lnTo>
                    <a:pt x="513" y="692"/>
                  </a:lnTo>
                  <a:lnTo>
                    <a:pt x="515" y="693"/>
                  </a:lnTo>
                  <a:lnTo>
                    <a:pt x="519" y="693"/>
                  </a:lnTo>
                  <a:lnTo>
                    <a:pt x="521" y="695"/>
                  </a:lnTo>
                  <a:lnTo>
                    <a:pt x="523" y="696"/>
                  </a:lnTo>
                  <a:lnTo>
                    <a:pt x="525" y="699"/>
                  </a:lnTo>
                  <a:lnTo>
                    <a:pt x="526" y="702"/>
                  </a:lnTo>
                  <a:lnTo>
                    <a:pt x="528" y="704"/>
                  </a:lnTo>
                  <a:lnTo>
                    <a:pt x="528" y="708"/>
                  </a:lnTo>
                  <a:lnTo>
                    <a:pt x="528" y="710"/>
                  </a:lnTo>
                  <a:lnTo>
                    <a:pt x="526" y="713"/>
                  </a:lnTo>
                  <a:lnTo>
                    <a:pt x="525" y="716"/>
                  </a:lnTo>
                  <a:lnTo>
                    <a:pt x="523" y="718"/>
                  </a:lnTo>
                  <a:lnTo>
                    <a:pt x="521" y="720"/>
                  </a:lnTo>
                  <a:lnTo>
                    <a:pt x="519" y="721"/>
                  </a:lnTo>
                  <a:lnTo>
                    <a:pt x="515" y="722"/>
                  </a:lnTo>
                  <a:lnTo>
                    <a:pt x="513" y="722"/>
                  </a:lnTo>
                  <a:close/>
                  <a:moveTo>
                    <a:pt x="312" y="326"/>
                  </a:moveTo>
                  <a:lnTo>
                    <a:pt x="237" y="402"/>
                  </a:lnTo>
                  <a:lnTo>
                    <a:pt x="232" y="405"/>
                  </a:lnTo>
                  <a:lnTo>
                    <a:pt x="226" y="406"/>
                  </a:lnTo>
                  <a:lnTo>
                    <a:pt x="220" y="405"/>
                  </a:lnTo>
                  <a:lnTo>
                    <a:pt x="216" y="402"/>
                  </a:lnTo>
                  <a:lnTo>
                    <a:pt x="200" y="387"/>
                  </a:lnTo>
                  <a:lnTo>
                    <a:pt x="199" y="385"/>
                  </a:lnTo>
                  <a:lnTo>
                    <a:pt x="198" y="381"/>
                  </a:lnTo>
                  <a:lnTo>
                    <a:pt x="197" y="379"/>
                  </a:lnTo>
                  <a:lnTo>
                    <a:pt x="197" y="376"/>
                  </a:lnTo>
                  <a:lnTo>
                    <a:pt x="197" y="373"/>
                  </a:lnTo>
                  <a:lnTo>
                    <a:pt x="198" y="370"/>
                  </a:lnTo>
                  <a:lnTo>
                    <a:pt x="199" y="368"/>
                  </a:lnTo>
                  <a:lnTo>
                    <a:pt x="200" y="365"/>
                  </a:lnTo>
                  <a:lnTo>
                    <a:pt x="203" y="363"/>
                  </a:lnTo>
                  <a:lnTo>
                    <a:pt x="206" y="362"/>
                  </a:lnTo>
                  <a:lnTo>
                    <a:pt x="208" y="361"/>
                  </a:lnTo>
                  <a:lnTo>
                    <a:pt x="211" y="361"/>
                  </a:lnTo>
                  <a:lnTo>
                    <a:pt x="214" y="361"/>
                  </a:lnTo>
                  <a:lnTo>
                    <a:pt x="217" y="362"/>
                  </a:lnTo>
                  <a:lnTo>
                    <a:pt x="219" y="363"/>
                  </a:lnTo>
                  <a:lnTo>
                    <a:pt x="221" y="365"/>
                  </a:lnTo>
                  <a:lnTo>
                    <a:pt x="226" y="370"/>
                  </a:lnTo>
                  <a:lnTo>
                    <a:pt x="290" y="306"/>
                  </a:lnTo>
                  <a:lnTo>
                    <a:pt x="294" y="303"/>
                  </a:lnTo>
                  <a:lnTo>
                    <a:pt x="296" y="302"/>
                  </a:lnTo>
                  <a:lnTo>
                    <a:pt x="298" y="301"/>
                  </a:lnTo>
                  <a:lnTo>
                    <a:pt x="302" y="301"/>
                  </a:lnTo>
                  <a:lnTo>
                    <a:pt x="304" y="301"/>
                  </a:lnTo>
                  <a:lnTo>
                    <a:pt x="307" y="302"/>
                  </a:lnTo>
                  <a:lnTo>
                    <a:pt x="310" y="303"/>
                  </a:lnTo>
                  <a:lnTo>
                    <a:pt x="312" y="306"/>
                  </a:lnTo>
                  <a:lnTo>
                    <a:pt x="314" y="308"/>
                  </a:lnTo>
                  <a:lnTo>
                    <a:pt x="315" y="310"/>
                  </a:lnTo>
                  <a:lnTo>
                    <a:pt x="316" y="312"/>
                  </a:lnTo>
                  <a:lnTo>
                    <a:pt x="316" y="316"/>
                  </a:lnTo>
                  <a:lnTo>
                    <a:pt x="316" y="319"/>
                  </a:lnTo>
                  <a:lnTo>
                    <a:pt x="315" y="321"/>
                  </a:lnTo>
                  <a:lnTo>
                    <a:pt x="314" y="324"/>
                  </a:lnTo>
                  <a:lnTo>
                    <a:pt x="312" y="326"/>
                  </a:lnTo>
                  <a:close/>
                  <a:moveTo>
                    <a:pt x="312" y="477"/>
                  </a:moveTo>
                  <a:lnTo>
                    <a:pt x="237" y="552"/>
                  </a:lnTo>
                  <a:lnTo>
                    <a:pt x="232" y="555"/>
                  </a:lnTo>
                  <a:lnTo>
                    <a:pt x="226" y="556"/>
                  </a:lnTo>
                  <a:lnTo>
                    <a:pt x="220" y="555"/>
                  </a:lnTo>
                  <a:lnTo>
                    <a:pt x="216" y="552"/>
                  </a:lnTo>
                  <a:lnTo>
                    <a:pt x="200" y="537"/>
                  </a:lnTo>
                  <a:lnTo>
                    <a:pt x="199" y="535"/>
                  </a:lnTo>
                  <a:lnTo>
                    <a:pt x="198" y="533"/>
                  </a:lnTo>
                  <a:lnTo>
                    <a:pt x="197" y="529"/>
                  </a:lnTo>
                  <a:lnTo>
                    <a:pt x="197" y="527"/>
                  </a:lnTo>
                  <a:lnTo>
                    <a:pt x="197" y="524"/>
                  </a:lnTo>
                  <a:lnTo>
                    <a:pt x="198" y="521"/>
                  </a:lnTo>
                  <a:lnTo>
                    <a:pt x="199" y="518"/>
                  </a:lnTo>
                  <a:lnTo>
                    <a:pt x="200" y="516"/>
                  </a:lnTo>
                  <a:lnTo>
                    <a:pt x="203" y="514"/>
                  </a:lnTo>
                  <a:lnTo>
                    <a:pt x="206" y="512"/>
                  </a:lnTo>
                  <a:lnTo>
                    <a:pt x="208" y="512"/>
                  </a:lnTo>
                  <a:lnTo>
                    <a:pt x="211" y="511"/>
                  </a:lnTo>
                  <a:lnTo>
                    <a:pt x="214" y="512"/>
                  </a:lnTo>
                  <a:lnTo>
                    <a:pt x="217" y="512"/>
                  </a:lnTo>
                  <a:lnTo>
                    <a:pt x="219" y="514"/>
                  </a:lnTo>
                  <a:lnTo>
                    <a:pt x="221" y="516"/>
                  </a:lnTo>
                  <a:lnTo>
                    <a:pt x="226" y="520"/>
                  </a:lnTo>
                  <a:lnTo>
                    <a:pt x="290" y="456"/>
                  </a:lnTo>
                  <a:lnTo>
                    <a:pt x="294" y="454"/>
                  </a:lnTo>
                  <a:lnTo>
                    <a:pt x="296" y="452"/>
                  </a:lnTo>
                  <a:lnTo>
                    <a:pt x="298" y="451"/>
                  </a:lnTo>
                  <a:lnTo>
                    <a:pt x="302" y="451"/>
                  </a:lnTo>
                  <a:lnTo>
                    <a:pt x="304" y="451"/>
                  </a:lnTo>
                  <a:lnTo>
                    <a:pt x="307" y="452"/>
                  </a:lnTo>
                  <a:lnTo>
                    <a:pt x="310" y="454"/>
                  </a:lnTo>
                  <a:lnTo>
                    <a:pt x="312" y="456"/>
                  </a:lnTo>
                  <a:lnTo>
                    <a:pt x="314" y="458"/>
                  </a:lnTo>
                  <a:lnTo>
                    <a:pt x="315" y="460"/>
                  </a:lnTo>
                  <a:lnTo>
                    <a:pt x="316" y="464"/>
                  </a:lnTo>
                  <a:lnTo>
                    <a:pt x="316" y="466"/>
                  </a:lnTo>
                  <a:lnTo>
                    <a:pt x="316" y="469"/>
                  </a:lnTo>
                  <a:lnTo>
                    <a:pt x="315" y="472"/>
                  </a:lnTo>
                  <a:lnTo>
                    <a:pt x="314" y="475"/>
                  </a:lnTo>
                  <a:lnTo>
                    <a:pt x="312" y="477"/>
                  </a:lnTo>
                  <a:close/>
                  <a:moveTo>
                    <a:pt x="164" y="236"/>
                  </a:moveTo>
                  <a:lnTo>
                    <a:pt x="162" y="237"/>
                  </a:lnTo>
                  <a:lnTo>
                    <a:pt x="158" y="238"/>
                  </a:lnTo>
                  <a:lnTo>
                    <a:pt x="157" y="238"/>
                  </a:lnTo>
                  <a:lnTo>
                    <a:pt x="155" y="238"/>
                  </a:lnTo>
                  <a:lnTo>
                    <a:pt x="153" y="239"/>
                  </a:lnTo>
                  <a:lnTo>
                    <a:pt x="151" y="239"/>
                  </a:lnTo>
                  <a:lnTo>
                    <a:pt x="151" y="180"/>
                  </a:lnTo>
                  <a:lnTo>
                    <a:pt x="217" y="180"/>
                  </a:lnTo>
                  <a:lnTo>
                    <a:pt x="214" y="188"/>
                  </a:lnTo>
                  <a:lnTo>
                    <a:pt x="208" y="197"/>
                  </a:lnTo>
                  <a:lnTo>
                    <a:pt x="203" y="205"/>
                  </a:lnTo>
                  <a:lnTo>
                    <a:pt x="197" y="212"/>
                  </a:lnTo>
                  <a:lnTo>
                    <a:pt x="190" y="220"/>
                  </a:lnTo>
                  <a:lnTo>
                    <a:pt x="182" y="225"/>
                  </a:lnTo>
                  <a:lnTo>
                    <a:pt x="173" y="231"/>
                  </a:lnTo>
                  <a:lnTo>
                    <a:pt x="164" y="236"/>
                  </a:lnTo>
                  <a:close/>
                  <a:moveTo>
                    <a:pt x="121" y="166"/>
                  </a:moveTo>
                  <a:lnTo>
                    <a:pt x="121" y="256"/>
                  </a:lnTo>
                  <a:lnTo>
                    <a:pt x="121" y="601"/>
                  </a:lnTo>
                  <a:lnTo>
                    <a:pt x="31" y="601"/>
                  </a:lnTo>
                  <a:lnTo>
                    <a:pt x="31" y="135"/>
                  </a:lnTo>
                  <a:lnTo>
                    <a:pt x="31" y="125"/>
                  </a:lnTo>
                  <a:lnTo>
                    <a:pt x="33" y="115"/>
                  </a:lnTo>
                  <a:lnTo>
                    <a:pt x="35" y="105"/>
                  </a:lnTo>
                  <a:lnTo>
                    <a:pt x="39" y="94"/>
                  </a:lnTo>
                  <a:lnTo>
                    <a:pt x="43" y="85"/>
                  </a:lnTo>
                  <a:lnTo>
                    <a:pt x="48" y="77"/>
                  </a:lnTo>
                  <a:lnTo>
                    <a:pt x="53" y="68"/>
                  </a:lnTo>
                  <a:lnTo>
                    <a:pt x="60" y="62"/>
                  </a:lnTo>
                  <a:lnTo>
                    <a:pt x="67" y="55"/>
                  </a:lnTo>
                  <a:lnTo>
                    <a:pt x="75" y="48"/>
                  </a:lnTo>
                  <a:lnTo>
                    <a:pt x="83" y="42"/>
                  </a:lnTo>
                  <a:lnTo>
                    <a:pt x="92" y="38"/>
                  </a:lnTo>
                  <a:lnTo>
                    <a:pt x="101" y="35"/>
                  </a:lnTo>
                  <a:lnTo>
                    <a:pt x="110" y="32"/>
                  </a:lnTo>
                  <a:lnTo>
                    <a:pt x="120" y="30"/>
                  </a:lnTo>
                  <a:lnTo>
                    <a:pt x="129" y="30"/>
                  </a:lnTo>
                  <a:lnTo>
                    <a:pt x="132" y="30"/>
                  </a:lnTo>
                  <a:lnTo>
                    <a:pt x="135" y="30"/>
                  </a:lnTo>
                  <a:lnTo>
                    <a:pt x="150" y="36"/>
                  </a:lnTo>
                  <a:lnTo>
                    <a:pt x="164" y="41"/>
                  </a:lnTo>
                  <a:lnTo>
                    <a:pt x="176" y="48"/>
                  </a:lnTo>
                  <a:lnTo>
                    <a:pt x="188" y="56"/>
                  </a:lnTo>
                  <a:lnTo>
                    <a:pt x="197" y="63"/>
                  </a:lnTo>
                  <a:lnTo>
                    <a:pt x="205" y="71"/>
                  </a:lnTo>
                  <a:lnTo>
                    <a:pt x="210" y="80"/>
                  </a:lnTo>
                  <a:lnTo>
                    <a:pt x="216" y="88"/>
                  </a:lnTo>
                  <a:lnTo>
                    <a:pt x="220" y="99"/>
                  </a:lnTo>
                  <a:lnTo>
                    <a:pt x="224" y="110"/>
                  </a:lnTo>
                  <a:lnTo>
                    <a:pt x="226" y="123"/>
                  </a:lnTo>
                  <a:lnTo>
                    <a:pt x="226" y="135"/>
                  </a:lnTo>
                  <a:lnTo>
                    <a:pt x="226" y="143"/>
                  </a:lnTo>
                  <a:lnTo>
                    <a:pt x="225" y="150"/>
                  </a:lnTo>
                  <a:lnTo>
                    <a:pt x="136" y="150"/>
                  </a:lnTo>
                  <a:lnTo>
                    <a:pt x="133" y="151"/>
                  </a:lnTo>
                  <a:lnTo>
                    <a:pt x="130" y="151"/>
                  </a:lnTo>
                  <a:lnTo>
                    <a:pt x="128" y="153"/>
                  </a:lnTo>
                  <a:lnTo>
                    <a:pt x="125" y="154"/>
                  </a:lnTo>
                  <a:lnTo>
                    <a:pt x="123" y="156"/>
                  </a:lnTo>
                  <a:lnTo>
                    <a:pt x="122" y="160"/>
                  </a:lnTo>
                  <a:lnTo>
                    <a:pt x="121" y="162"/>
                  </a:lnTo>
                  <a:lnTo>
                    <a:pt x="121" y="166"/>
                  </a:lnTo>
                  <a:close/>
                  <a:moveTo>
                    <a:pt x="587" y="0"/>
                  </a:moveTo>
                  <a:lnTo>
                    <a:pt x="136" y="0"/>
                  </a:lnTo>
                  <a:lnTo>
                    <a:pt x="136" y="0"/>
                  </a:lnTo>
                  <a:lnTo>
                    <a:pt x="135" y="0"/>
                  </a:lnTo>
                  <a:lnTo>
                    <a:pt x="132" y="0"/>
                  </a:lnTo>
                  <a:lnTo>
                    <a:pt x="129" y="0"/>
                  </a:lnTo>
                  <a:lnTo>
                    <a:pt x="116" y="1"/>
                  </a:lnTo>
                  <a:lnTo>
                    <a:pt x="104" y="2"/>
                  </a:lnTo>
                  <a:lnTo>
                    <a:pt x="92" y="5"/>
                  </a:lnTo>
                  <a:lnTo>
                    <a:pt x="80" y="11"/>
                  </a:lnTo>
                  <a:lnTo>
                    <a:pt x="69" y="16"/>
                  </a:lnTo>
                  <a:lnTo>
                    <a:pt x="58" y="23"/>
                  </a:lnTo>
                  <a:lnTo>
                    <a:pt x="48" y="31"/>
                  </a:lnTo>
                  <a:lnTo>
                    <a:pt x="39" y="40"/>
                  </a:lnTo>
                  <a:lnTo>
                    <a:pt x="31" y="49"/>
                  </a:lnTo>
                  <a:lnTo>
                    <a:pt x="23" y="59"/>
                  </a:lnTo>
                  <a:lnTo>
                    <a:pt x="16" y="71"/>
                  </a:lnTo>
                  <a:lnTo>
                    <a:pt x="10" y="83"/>
                  </a:lnTo>
                  <a:lnTo>
                    <a:pt x="6" y="95"/>
                  </a:lnTo>
                  <a:lnTo>
                    <a:pt x="4" y="108"/>
                  </a:lnTo>
                  <a:lnTo>
                    <a:pt x="1" y="121"/>
                  </a:lnTo>
                  <a:lnTo>
                    <a:pt x="0" y="135"/>
                  </a:lnTo>
                  <a:lnTo>
                    <a:pt x="0" y="617"/>
                  </a:lnTo>
                  <a:lnTo>
                    <a:pt x="1" y="620"/>
                  </a:lnTo>
                  <a:lnTo>
                    <a:pt x="1" y="623"/>
                  </a:lnTo>
                  <a:lnTo>
                    <a:pt x="4" y="625"/>
                  </a:lnTo>
                  <a:lnTo>
                    <a:pt x="5" y="627"/>
                  </a:lnTo>
                  <a:lnTo>
                    <a:pt x="7" y="630"/>
                  </a:lnTo>
                  <a:lnTo>
                    <a:pt x="9" y="631"/>
                  </a:lnTo>
                  <a:lnTo>
                    <a:pt x="13" y="632"/>
                  </a:lnTo>
                  <a:lnTo>
                    <a:pt x="16" y="632"/>
                  </a:lnTo>
                  <a:lnTo>
                    <a:pt x="121" y="632"/>
                  </a:lnTo>
                  <a:lnTo>
                    <a:pt x="121" y="888"/>
                  </a:lnTo>
                  <a:lnTo>
                    <a:pt x="121" y="891"/>
                  </a:lnTo>
                  <a:lnTo>
                    <a:pt x="122" y="894"/>
                  </a:lnTo>
                  <a:lnTo>
                    <a:pt x="123" y="896"/>
                  </a:lnTo>
                  <a:lnTo>
                    <a:pt x="125" y="898"/>
                  </a:lnTo>
                  <a:lnTo>
                    <a:pt x="128" y="901"/>
                  </a:lnTo>
                  <a:lnTo>
                    <a:pt x="130" y="902"/>
                  </a:lnTo>
                  <a:lnTo>
                    <a:pt x="133" y="903"/>
                  </a:lnTo>
                  <a:lnTo>
                    <a:pt x="136" y="903"/>
                  </a:lnTo>
                  <a:lnTo>
                    <a:pt x="587" y="903"/>
                  </a:lnTo>
                  <a:lnTo>
                    <a:pt x="591" y="903"/>
                  </a:lnTo>
                  <a:lnTo>
                    <a:pt x="593" y="902"/>
                  </a:lnTo>
                  <a:lnTo>
                    <a:pt x="596" y="901"/>
                  </a:lnTo>
                  <a:lnTo>
                    <a:pt x="599" y="898"/>
                  </a:lnTo>
                  <a:lnTo>
                    <a:pt x="600" y="896"/>
                  </a:lnTo>
                  <a:lnTo>
                    <a:pt x="602" y="894"/>
                  </a:lnTo>
                  <a:lnTo>
                    <a:pt x="602" y="891"/>
                  </a:lnTo>
                  <a:lnTo>
                    <a:pt x="603" y="888"/>
                  </a:lnTo>
                  <a:lnTo>
                    <a:pt x="603" y="269"/>
                  </a:lnTo>
                  <a:lnTo>
                    <a:pt x="615" y="267"/>
                  </a:lnTo>
                  <a:lnTo>
                    <a:pt x="627" y="264"/>
                  </a:lnTo>
                  <a:lnTo>
                    <a:pt x="638" y="259"/>
                  </a:lnTo>
                  <a:lnTo>
                    <a:pt x="648" y="255"/>
                  </a:lnTo>
                  <a:lnTo>
                    <a:pt x="660" y="248"/>
                  </a:lnTo>
                  <a:lnTo>
                    <a:pt x="670" y="241"/>
                  </a:lnTo>
                  <a:lnTo>
                    <a:pt x="679" y="232"/>
                  </a:lnTo>
                  <a:lnTo>
                    <a:pt x="687" y="224"/>
                  </a:lnTo>
                  <a:lnTo>
                    <a:pt x="695" y="214"/>
                  </a:lnTo>
                  <a:lnTo>
                    <a:pt x="703" y="204"/>
                  </a:lnTo>
                  <a:lnTo>
                    <a:pt x="708" y="194"/>
                  </a:lnTo>
                  <a:lnTo>
                    <a:pt x="714" y="182"/>
                  </a:lnTo>
                  <a:lnTo>
                    <a:pt x="717" y="171"/>
                  </a:lnTo>
                  <a:lnTo>
                    <a:pt x="721" y="160"/>
                  </a:lnTo>
                  <a:lnTo>
                    <a:pt x="723" y="147"/>
                  </a:lnTo>
                  <a:lnTo>
                    <a:pt x="723" y="135"/>
                  </a:lnTo>
                  <a:lnTo>
                    <a:pt x="723" y="121"/>
                  </a:lnTo>
                  <a:lnTo>
                    <a:pt x="721" y="109"/>
                  </a:lnTo>
                  <a:lnTo>
                    <a:pt x="717" y="97"/>
                  </a:lnTo>
                  <a:lnTo>
                    <a:pt x="712" y="84"/>
                  </a:lnTo>
                  <a:lnTo>
                    <a:pt x="706" y="72"/>
                  </a:lnTo>
                  <a:lnTo>
                    <a:pt x="699" y="60"/>
                  </a:lnTo>
                  <a:lnTo>
                    <a:pt x="691" y="50"/>
                  </a:lnTo>
                  <a:lnTo>
                    <a:pt x="682" y="40"/>
                  </a:lnTo>
                  <a:lnTo>
                    <a:pt x="672" y="32"/>
                  </a:lnTo>
                  <a:lnTo>
                    <a:pt x="662" y="23"/>
                  </a:lnTo>
                  <a:lnTo>
                    <a:pt x="651" y="16"/>
                  </a:lnTo>
                  <a:lnTo>
                    <a:pt x="638" y="11"/>
                  </a:lnTo>
                  <a:lnTo>
                    <a:pt x="627" y="6"/>
                  </a:lnTo>
                  <a:lnTo>
                    <a:pt x="613" y="3"/>
                  </a:lnTo>
                  <a:lnTo>
                    <a:pt x="601" y="1"/>
                  </a:lnTo>
                  <a:lnTo>
                    <a:pt x="587" y="0"/>
                  </a:lnTo>
                  <a:lnTo>
                    <a:pt x="5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4605">
              <a:extLst>
                <a:ext uri="{FF2B5EF4-FFF2-40B4-BE49-F238E27FC236}">
                  <a16:creationId xmlns:a16="http://schemas.microsoft.com/office/drawing/2014/main" id="{1D074A71-FBEB-4855-BA1E-068499BF4C3E}"/>
                </a:ext>
              </a:extLst>
            </p:cNvPr>
            <p:cNvSpPr>
              <a:spLocks/>
            </p:cNvSpPr>
            <p:nvPr/>
          </p:nvSpPr>
          <p:spPr bwMode="auto">
            <a:xfrm>
              <a:off x="7239000" y="4722813"/>
              <a:ext cx="66675" cy="128588"/>
            </a:xfrm>
            <a:custGeom>
              <a:avLst/>
              <a:gdLst>
                <a:gd name="T0" fmla="*/ 123 w 210"/>
                <a:gd name="T1" fmla="*/ 1 h 407"/>
                <a:gd name="T2" fmla="*/ 101 w 210"/>
                <a:gd name="T3" fmla="*/ 8 h 407"/>
                <a:gd name="T4" fmla="*/ 82 w 210"/>
                <a:gd name="T5" fmla="*/ 21 h 407"/>
                <a:gd name="T6" fmla="*/ 67 w 210"/>
                <a:gd name="T7" fmla="*/ 37 h 407"/>
                <a:gd name="T8" fmla="*/ 50 w 210"/>
                <a:gd name="T9" fmla="*/ 47 h 407"/>
                <a:gd name="T10" fmla="*/ 33 w 210"/>
                <a:gd name="T11" fmla="*/ 54 h 407"/>
                <a:gd name="T12" fmla="*/ 23 w 210"/>
                <a:gd name="T13" fmla="*/ 61 h 407"/>
                <a:gd name="T14" fmla="*/ 14 w 210"/>
                <a:gd name="T15" fmla="*/ 70 h 407"/>
                <a:gd name="T16" fmla="*/ 7 w 210"/>
                <a:gd name="T17" fmla="*/ 81 h 407"/>
                <a:gd name="T18" fmla="*/ 2 w 210"/>
                <a:gd name="T19" fmla="*/ 95 h 407"/>
                <a:gd name="T20" fmla="*/ 0 w 210"/>
                <a:gd name="T21" fmla="*/ 110 h 407"/>
                <a:gd name="T22" fmla="*/ 0 w 210"/>
                <a:gd name="T23" fmla="*/ 393 h 407"/>
                <a:gd name="T24" fmla="*/ 1 w 210"/>
                <a:gd name="T25" fmla="*/ 398 h 407"/>
                <a:gd name="T26" fmla="*/ 3 w 210"/>
                <a:gd name="T27" fmla="*/ 403 h 407"/>
                <a:gd name="T28" fmla="*/ 9 w 210"/>
                <a:gd name="T29" fmla="*/ 406 h 407"/>
                <a:gd name="T30" fmla="*/ 14 w 210"/>
                <a:gd name="T31" fmla="*/ 407 h 407"/>
                <a:gd name="T32" fmla="*/ 20 w 210"/>
                <a:gd name="T33" fmla="*/ 406 h 407"/>
                <a:gd name="T34" fmla="*/ 24 w 210"/>
                <a:gd name="T35" fmla="*/ 403 h 407"/>
                <a:gd name="T36" fmla="*/ 28 w 210"/>
                <a:gd name="T37" fmla="*/ 398 h 407"/>
                <a:gd name="T38" fmla="*/ 29 w 210"/>
                <a:gd name="T39" fmla="*/ 393 h 407"/>
                <a:gd name="T40" fmla="*/ 30 w 210"/>
                <a:gd name="T41" fmla="*/ 110 h 407"/>
                <a:gd name="T42" fmla="*/ 35 w 210"/>
                <a:gd name="T43" fmla="*/ 95 h 407"/>
                <a:gd name="T44" fmla="*/ 42 w 210"/>
                <a:gd name="T45" fmla="*/ 84 h 407"/>
                <a:gd name="T46" fmla="*/ 54 w 210"/>
                <a:gd name="T47" fmla="*/ 78 h 407"/>
                <a:gd name="T48" fmla="*/ 59 w 210"/>
                <a:gd name="T49" fmla="*/ 331 h 407"/>
                <a:gd name="T50" fmla="*/ 210 w 210"/>
                <a:gd name="T51" fmla="*/ 60 h 407"/>
                <a:gd name="T52" fmla="*/ 209 w 210"/>
                <a:gd name="T53" fmla="*/ 49 h 407"/>
                <a:gd name="T54" fmla="*/ 203 w 210"/>
                <a:gd name="T55" fmla="*/ 39 h 407"/>
                <a:gd name="T56" fmla="*/ 186 w 210"/>
                <a:gd name="T57" fmla="*/ 20 h 407"/>
                <a:gd name="T58" fmla="*/ 162 w 210"/>
                <a:gd name="T59" fmla="*/ 5 h 407"/>
                <a:gd name="T60" fmla="*/ 149 w 210"/>
                <a:gd name="T61" fmla="*/ 1 h 407"/>
                <a:gd name="T62" fmla="*/ 135 w 210"/>
                <a:gd name="T6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407">
                  <a:moveTo>
                    <a:pt x="135" y="0"/>
                  </a:moveTo>
                  <a:lnTo>
                    <a:pt x="123" y="1"/>
                  </a:lnTo>
                  <a:lnTo>
                    <a:pt x="111" y="3"/>
                  </a:lnTo>
                  <a:lnTo>
                    <a:pt x="101" y="8"/>
                  </a:lnTo>
                  <a:lnTo>
                    <a:pt x="91" y="14"/>
                  </a:lnTo>
                  <a:lnTo>
                    <a:pt x="82" y="21"/>
                  </a:lnTo>
                  <a:lnTo>
                    <a:pt x="74" y="29"/>
                  </a:lnTo>
                  <a:lnTo>
                    <a:pt x="67" y="37"/>
                  </a:lnTo>
                  <a:lnTo>
                    <a:pt x="63" y="45"/>
                  </a:lnTo>
                  <a:lnTo>
                    <a:pt x="50" y="47"/>
                  </a:lnTo>
                  <a:lnTo>
                    <a:pt x="39" y="52"/>
                  </a:lnTo>
                  <a:lnTo>
                    <a:pt x="33" y="54"/>
                  </a:lnTo>
                  <a:lnTo>
                    <a:pt x="28" y="57"/>
                  </a:lnTo>
                  <a:lnTo>
                    <a:pt x="23" y="61"/>
                  </a:lnTo>
                  <a:lnTo>
                    <a:pt x="19" y="65"/>
                  </a:lnTo>
                  <a:lnTo>
                    <a:pt x="14" y="70"/>
                  </a:lnTo>
                  <a:lnTo>
                    <a:pt x="11" y="75"/>
                  </a:lnTo>
                  <a:lnTo>
                    <a:pt x="7" y="81"/>
                  </a:lnTo>
                  <a:lnTo>
                    <a:pt x="4" y="88"/>
                  </a:lnTo>
                  <a:lnTo>
                    <a:pt x="2" y="95"/>
                  </a:lnTo>
                  <a:lnTo>
                    <a:pt x="1" y="102"/>
                  </a:lnTo>
                  <a:lnTo>
                    <a:pt x="0" y="110"/>
                  </a:lnTo>
                  <a:lnTo>
                    <a:pt x="0" y="119"/>
                  </a:lnTo>
                  <a:lnTo>
                    <a:pt x="0" y="393"/>
                  </a:lnTo>
                  <a:lnTo>
                    <a:pt x="0" y="395"/>
                  </a:lnTo>
                  <a:lnTo>
                    <a:pt x="1" y="398"/>
                  </a:lnTo>
                  <a:lnTo>
                    <a:pt x="2" y="401"/>
                  </a:lnTo>
                  <a:lnTo>
                    <a:pt x="3" y="403"/>
                  </a:lnTo>
                  <a:lnTo>
                    <a:pt x="5" y="405"/>
                  </a:lnTo>
                  <a:lnTo>
                    <a:pt x="9" y="406"/>
                  </a:lnTo>
                  <a:lnTo>
                    <a:pt x="11" y="407"/>
                  </a:lnTo>
                  <a:lnTo>
                    <a:pt x="14" y="407"/>
                  </a:lnTo>
                  <a:lnTo>
                    <a:pt x="18" y="407"/>
                  </a:lnTo>
                  <a:lnTo>
                    <a:pt x="20" y="406"/>
                  </a:lnTo>
                  <a:lnTo>
                    <a:pt x="22" y="405"/>
                  </a:lnTo>
                  <a:lnTo>
                    <a:pt x="24" y="403"/>
                  </a:lnTo>
                  <a:lnTo>
                    <a:pt x="27" y="401"/>
                  </a:lnTo>
                  <a:lnTo>
                    <a:pt x="28" y="398"/>
                  </a:lnTo>
                  <a:lnTo>
                    <a:pt x="29" y="395"/>
                  </a:lnTo>
                  <a:lnTo>
                    <a:pt x="29" y="393"/>
                  </a:lnTo>
                  <a:lnTo>
                    <a:pt x="29" y="119"/>
                  </a:lnTo>
                  <a:lnTo>
                    <a:pt x="30" y="110"/>
                  </a:lnTo>
                  <a:lnTo>
                    <a:pt x="31" y="101"/>
                  </a:lnTo>
                  <a:lnTo>
                    <a:pt x="35" y="95"/>
                  </a:lnTo>
                  <a:lnTo>
                    <a:pt x="38" y="89"/>
                  </a:lnTo>
                  <a:lnTo>
                    <a:pt x="42" y="84"/>
                  </a:lnTo>
                  <a:lnTo>
                    <a:pt x="48" y="81"/>
                  </a:lnTo>
                  <a:lnTo>
                    <a:pt x="54" y="78"/>
                  </a:lnTo>
                  <a:lnTo>
                    <a:pt x="59" y="76"/>
                  </a:lnTo>
                  <a:lnTo>
                    <a:pt x="59" y="331"/>
                  </a:lnTo>
                  <a:lnTo>
                    <a:pt x="210" y="331"/>
                  </a:lnTo>
                  <a:lnTo>
                    <a:pt x="210" y="60"/>
                  </a:lnTo>
                  <a:lnTo>
                    <a:pt x="210" y="55"/>
                  </a:lnTo>
                  <a:lnTo>
                    <a:pt x="209" y="49"/>
                  </a:lnTo>
                  <a:lnTo>
                    <a:pt x="206" y="45"/>
                  </a:lnTo>
                  <a:lnTo>
                    <a:pt x="203" y="39"/>
                  </a:lnTo>
                  <a:lnTo>
                    <a:pt x="196" y="29"/>
                  </a:lnTo>
                  <a:lnTo>
                    <a:pt x="186" y="20"/>
                  </a:lnTo>
                  <a:lnTo>
                    <a:pt x="175" y="12"/>
                  </a:lnTo>
                  <a:lnTo>
                    <a:pt x="162" y="5"/>
                  </a:lnTo>
                  <a:lnTo>
                    <a:pt x="155" y="3"/>
                  </a:lnTo>
                  <a:lnTo>
                    <a:pt x="149" y="1"/>
                  </a:lnTo>
                  <a:lnTo>
                    <a:pt x="142" y="0"/>
                  </a:lnTo>
                  <a:lnTo>
                    <a:pt x="135"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4606">
              <a:extLst>
                <a:ext uri="{FF2B5EF4-FFF2-40B4-BE49-F238E27FC236}">
                  <a16:creationId xmlns:a16="http://schemas.microsoft.com/office/drawing/2014/main" id="{BD829E04-6F8B-4CD1-B1AB-1428DE5ACE15}"/>
                </a:ext>
              </a:extLst>
            </p:cNvPr>
            <p:cNvSpPr>
              <a:spLocks/>
            </p:cNvSpPr>
            <p:nvPr/>
          </p:nvSpPr>
          <p:spPr bwMode="auto">
            <a:xfrm>
              <a:off x="7258050" y="4913313"/>
              <a:ext cx="47625" cy="28575"/>
            </a:xfrm>
            <a:custGeom>
              <a:avLst/>
              <a:gdLst>
                <a:gd name="T0" fmla="*/ 0 w 151"/>
                <a:gd name="T1" fmla="*/ 14 h 90"/>
                <a:gd name="T2" fmla="*/ 0 w 151"/>
                <a:gd name="T3" fmla="*/ 22 h 90"/>
                <a:gd name="T4" fmla="*/ 2 w 151"/>
                <a:gd name="T5" fmla="*/ 29 h 90"/>
                <a:gd name="T6" fmla="*/ 4 w 151"/>
                <a:gd name="T7" fmla="*/ 37 h 90"/>
                <a:gd name="T8" fmla="*/ 6 w 151"/>
                <a:gd name="T9" fmla="*/ 44 h 90"/>
                <a:gd name="T10" fmla="*/ 9 w 151"/>
                <a:gd name="T11" fmla="*/ 50 h 90"/>
                <a:gd name="T12" fmla="*/ 14 w 151"/>
                <a:gd name="T13" fmla="*/ 56 h 90"/>
                <a:gd name="T14" fmla="*/ 18 w 151"/>
                <a:gd name="T15" fmla="*/ 62 h 90"/>
                <a:gd name="T16" fmla="*/ 23 w 151"/>
                <a:gd name="T17" fmla="*/ 67 h 90"/>
                <a:gd name="T18" fmla="*/ 29 w 151"/>
                <a:gd name="T19" fmla="*/ 72 h 90"/>
                <a:gd name="T20" fmla="*/ 34 w 151"/>
                <a:gd name="T21" fmla="*/ 76 h 90"/>
                <a:gd name="T22" fmla="*/ 40 w 151"/>
                <a:gd name="T23" fmla="*/ 81 h 90"/>
                <a:gd name="T24" fmla="*/ 47 w 151"/>
                <a:gd name="T25" fmla="*/ 84 h 90"/>
                <a:gd name="T26" fmla="*/ 54 w 151"/>
                <a:gd name="T27" fmla="*/ 87 h 90"/>
                <a:gd name="T28" fmla="*/ 61 w 151"/>
                <a:gd name="T29" fmla="*/ 89 h 90"/>
                <a:gd name="T30" fmla="*/ 68 w 151"/>
                <a:gd name="T31" fmla="*/ 90 h 90"/>
                <a:gd name="T32" fmla="*/ 76 w 151"/>
                <a:gd name="T33" fmla="*/ 90 h 90"/>
                <a:gd name="T34" fmla="*/ 83 w 151"/>
                <a:gd name="T35" fmla="*/ 90 h 90"/>
                <a:gd name="T36" fmla="*/ 90 w 151"/>
                <a:gd name="T37" fmla="*/ 89 h 90"/>
                <a:gd name="T38" fmla="*/ 96 w 151"/>
                <a:gd name="T39" fmla="*/ 87 h 90"/>
                <a:gd name="T40" fmla="*/ 103 w 151"/>
                <a:gd name="T41" fmla="*/ 83 h 90"/>
                <a:gd name="T42" fmla="*/ 109 w 151"/>
                <a:gd name="T43" fmla="*/ 80 h 90"/>
                <a:gd name="T44" fmla="*/ 116 w 151"/>
                <a:gd name="T45" fmla="*/ 76 h 90"/>
                <a:gd name="T46" fmla="*/ 121 w 151"/>
                <a:gd name="T47" fmla="*/ 71 h 90"/>
                <a:gd name="T48" fmla="*/ 127 w 151"/>
                <a:gd name="T49" fmla="*/ 65 h 90"/>
                <a:gd name="T50" fmla="*/ 131 w 151"/>
                <a:gd name="T51" fmla="*/ 60 h 90"/>
                <a:gd name="T52" fmla="*/ 137 w 151"/>
                <a:gd name="T53" fmla="*/ 53 h 90"/>
                <a:gd name="T54" fmla="*/ 140 w 151"/>
                <a:gd name="T55" fmla="*/ 45 h 90"/>
                <a:gd name="T56" fmla="*/ 144 w 151"/>
                <a:gd name="T57" fmla="*/ 37 h 90"/>
                <a:gd name="T58" fmla="*/ 147 w 151"/>
                <a:gd name="T59" fmla="*/ 29 h 90"/>
                <a:gd name="T60" fmla="*/ 150 w 151"/>
                <a:gd name="T61" fmla="*/ 20 h 90"/>
                <a:gd name="T62" fmla="*/ 151 w 151"/>
                <a:gd name="T63" fmla="*/ 10 h 90"/>
                <a:gd name="T64" fmla="*/ 151 w 151"/>
                <a:gd name="T65" fmla="*/ 0 h 90"/>
                <a:gd name="T66" fmla="*/ 0 w 151"/>
                <a:gd name="T67" fmla="*/ 0 h 90"/>
                <a:gd name="T68" fmla="*/ 0 w 151"/>
                <a:gd name="T69"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90">
                  <a:moveTo>
                    <a:pt x="0" y="14"/>
                  </a:moveTo>
                  <a:lnTo>
                    <a:pt x="0" y="22"/>
                  </a:lnTo>
                  <a:lnTo>
                    <a:pt x="2" y="29"/>
                  </a:lnTo>
                  <a:lnTo>
                    <a:pt x="4" y="37"/>
                  </a:lnTo>
                  <a:lnTo>
                    <a:pt x="6" y="44"/>
                  </a:lnTo>
                  <a:lnTo>
                    <a:pt x="9" y="50"/>
                  </a:lnTo>
                  <a:lnTo>
                    <a:pt x="14" y="56"/>
                  </a:lnTo>
                  <a:lnTo>
                    <a:pt x="18" y="62"/>
                  </a:lnTo>
                  <a:lnTo>
                    <a:pt x="23" y="67"/>
                  </a:lnTo>
                  <a:lnTo>
                    <a:pt x="29" y="72"/>
                  </a:lnTo>
                  <a:lnTo>
                    <a:pt x="34" y="76"/>
                  </a:lnTo>
                  <a:lnTo>
                    <a:pt x="40" y="81"/>
                  </a:lnTo>
                  <a:lnTo>
                    <a:pt x="47" y="84"/>
                  </a:lnTo>
                  <a:lnTo>
                    <a:pt x="54" y="87"/>
                  </a:lnTo>
                  <a:lnTo>
                    <a:pt x="61" y="89"/>
                  </a:lnTo>
                  <a:lnTo>
                    <a:pt x="68" y="90"/>
                  </a:lnTo>
                  <a:lnTo>
                    <a:pt x="76" y="90"/>
                  </a:lnTo>
                  <a:lnTo>
                    <a:pt x="83" y="90"/>
                  </a:lnTo>
                  <a:lnTo>
                    <a:pt x="90" y="89"/>
                  </a:lnTo>
                  <a:lnTo>
                    <a:pt x="96" y="87"/>
                  </a:lnTo>
                  <a:lnTo>
                    <a:pt x="103" y="83"/>
                  </a:lnTo>
                  <a:lnTo>
                    <a:pt x="109" y="80"/>
                  </a:lnTo>
                  <a:lnTo>
                    <a:pt x="116" y="76"/>
                  </a:lnTo>
                  <a:lnTo>
                    <a:pt x="121" y="71"/>
                  </a:lnTo>
                  <a:lnTo>
                    <a:pt x="127" y="65"/>
                  </a:lnTo>
                  <a:lnTo>
                    <a:pt x="131" y="60"/>
                  </a:lnTo>
                  <a:lnTo>
                    <a:pt x="137" y="53"/>
                  </a:lnTo>
                  <a:lnTo>
                    <a:pt x="140" y="45"/>
                  </a:lnTo>
                  <a:lnTo>
                    <a:pt x="144" y="37"/>
                  </a:lnTo>
                  <a:lnTo>
                    <a:pt x="147" y="29"/>
                  </a:lnTo>
                  <a:lnTo>
                    <a:pt x="150" y="20"/>
                  </a:lnTo>
                  <a:lnTo>
                    <a:pt x="151" y="10"/>
                  </a:lnTo>
                  <a:lnTo>
                    <a:pt x="151" y="0"/>
                  </a:lnTo>
                  <a:lnTo>
                    <a:pt x="0"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4607">
              <a:extLst>
                <a:ext uri="{FF2B5EF4-FFF2-40B4-BE49-F238E27FC236}">
                  <a16:creationId xmlns:a16="http://schemas.microsoft.com/office/drawing/2014/main" id="{99EDB192-0D59-41C6-AD02-EC166F03C927}"/>
                </a:ext>
              </a:extLst>
            </p:cNvPr>
            <p:cNvSpPr>
              <a:spLocks noChangeArrowheads="1"/>
            </p:cNvSpPr>
            <p:nvPr/>
          </p:nvSpPr>
          <p:spPr bwMode="auto">
            <a:xfrm>
              <a:off x="7258050" y="4837113"/>
              <a:ext cx="4762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2" name="Group 81" descr="Icon of computer monitor. ">
            <a:extLst>
              <a:ext uri="{FF2B5EF4-FFF2-40B4-BE49-F238E27FC236}">
                <a16:creationId xmlns:a16="http://schemas.microsoft.com/office/drawing/2014/main" id="{9418C6B8-1E51-409C-A0E5-16AE173CE45B}"/>
              </a:ext>
            </a:extLst>
          </p:cNvPr>
          <p:cNvGrpSpPr/>
          <p:nvPr/>
        </p:nvGrpSpPr>
        <p:grpSpPr>
          <a:xfrm>
            <a:off x="3133330" y="1382471"/>
            <a:ext cx="287338" cy="258762"/>
            <a:chOff x="879475" y="817563"/>
            <a:chExt cx="287338" cy="258762"/>
          </a:xfrm>
          <a:solidFill>
            <a:schemeClr val="bg1"/>
          </a:solidFill>
        </p:grpSpPr>
        <p:sp>
          <p:nvSpPr>
            <p:cNvPr id="83" name="Freeform 1593">
              <a:extLst>
                <a:ext uri="{FF2B5EF4-FFF2-40B4-BE49-F238E27FC236}">
                  <a16:creationId xmlns:a16="http://schemas.microsoft.com/office/drawing/2014/main" id="{671BC17B-6D08-4ADE-B6A7-ECAE4A5EA576}"/>
                </a:ext>
              </a:extLst>
            </p:cNvPr>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594">
              <a:extLst>
                <a:ext uri="{FF2B5EF4-FFF2-40B4-BE49-F238E27FC236}">
                  <a16:creationId xmlns:a16="http://schemas.microsoft.com/office/drawing/2014/main" id="{2A229F37-7B67-4EE7-B334-2F3DE95D8A44}"/>
                </a:ext>
              </a:extLst>
            </p:cNvPr>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84" descr="Icon of computer monitors.">
            <a:extLst>
              <a:ext uri="{FF2B5EF4-FFF2-40B4-BE49-F238E27FC236}">
                <a16:creationId xmlns:a16="http://schemas.microsoft.com/office/drawing/2014/main" id="{A97EEAA0-CE6D-46A9-9837-67DD5CDA8CE9}"/>
              </a:ext>
            </a:extLst>
          </p:cNvPr>
          <p:cNvGrpSpPr/>
          <p:nvPr/>
        </p:nvGrpSpPr>
        <p:grpSpPr>
          <a:xfrm>
            <a:off x="4277123" y="1359245"/>
            <a:ext cx="287338" cy="258762"/>
            <a:chOff x="304800" y="5129213"/>
            <a:chExt cx="287338" cy="258762"/>
          </a:xfrm>
          <a:solidFill>
            <a:schemeClr val="bg1"/>
          </a:solidFill>
        </p:grpSpPr>
        <p:sp>
          <p:nvSpPr>
            <p:cNvPr id="86" name="Freeform 1630">
              <a:extLst>
                <a:ext uri="{FF2B5EF4-FFF2-40B4-BE49-F238E27FC236}">
                  <a16:creationId xmlns:a16="http://schemas.microsoft.com/office/drawing/2014/main" id="{CD9DD3B0-9FD5-473E-A718-FEFF0355FBCA}"/>
                </a:ext>
              </a:extLst>
            </p:cNvPr>
            <p:cNvSpPr>
              <a:spLocks/>
            </p:cNvSpPr>
            <p:nvPr/>
          </p:nvSpPr>
          <p:spPr bwMode="auto">
            <a:xfrm>
              <a:off x="381000" y="5224463"/>
              <a:ext cx="134938" cy="38100"/>
            </a:xfrm>
            <a:custGeom>
              <a:avLst/>
              <a:gdLst>
                <a:gd name="T0" fmla="*/ 176 w 423"/>
                <a:gd name="T1" fmla="*/ 120 h 120"/>
                <a:gd name="T2" fmla="*/ 247 w 423"/>
                <a:gd name="T3" fmla="*/ 120 h 120"/>
                <a:gd name="T4" fmla="*/ 252 w 423"/>
                <a:gd name="T5" fmla="*/ 108 h 120"/>
                <a:gd name="T6" fmla="*/ 260 w 423"/>
                <a:gd name="T7" fmla="*/ 97 h 120"/>
                <a:gd name="T8" fmla="*/ 269 w 423"/>
                <a:gd name="T9" fmla="*/ 86 h 120"/>
                <a:gd name="T10" fmla="*/ 280 w 423"/>
                <a:gd name="T11" fmla="*/ 77 h 120"/>
                <a:gd name="T12" fmla="*/ 291 w 423"/>
                <a:gd name="T13" fmla="*/ 71 h 120"/>
                <a:gd name="T14" fmla="*/ 304 w 423"/>
                <a:gd name="T15" fmla="*/ 65 h 120"/>
                <a:gd name="T16" fmla="*/ 311 w 423"/>
                <a:gd name="T17" fmla="*/ 63 h 120"/>
                <a:gd name="T18" fmla="*/ 318 w 423"/>
                <a:gd name="T19" fmla="*/ 62 h 120"/>
                <a:gd name="T20" fmla="*/ 325 w 423"/>
                <a:gd name="T21" fmla="*/ 61 h 120"/>
                <a:gd name="T22" fmla="*/ 332 w 423"/>
                <a:gd name="T23" fmla="*/ 61 h 120"/>
                <a:gd name="T24" fmla="*/ 423 w 423"/>
                <a:gd name="T25" fmla="*/ 61 h 120"/>
                <a:gd name="T26" fmla="*/ 423 w 423"/>
                <a:gd name="T27" fmla="*/ 31 h 120"/>
                <a:gd name="T28" fmla="*/ 423 w 423"/>
                <a:gd name="T29" fmla="*/ 22 h 120"/>
                <a:gd name="T30" fmla="*/ 420 w 423"/>
                <a:gd name="T31" fmla="*/ 14 h 120"/>
                <a:gd name="T32" fmla="*/ 418 w 423"/>
                <a:gd name="T33" fmla="*/ 8 h 120"/>
                <a:gd name="T34" fmla="*/ 415 w 423"/>
                <a:gd name="T35" fmla="*/ 0 h 120"/>
                <a:gd name="T36" fmla="*/ 363 w 423"/>
                <a:gd name="T37" fmla="*/ 0 h 120"/>
                <a:gd name="T38" fmla="*/ 61 w 423"/>
                <a:gd name="T39" fmla="*/ 0 h 120"/>
                <a:gd name="T40" fmla="*/ 9 w 423"/>
                <a:gd name="T41" fmla="*/ 0 h 120"/>
                <a:gd name="T42" fmla="*/ 6 w 423"/>
                <a:gd name="T43" fmla="*/ 8 h 120"/>
                <a:gd name="T44" fmla="*/ 2 w 423"/>
                <a:gd name="T45" fmla="*/ 14 h 120"/>
                <a:gd name="T46" fmla="*/ 1 w 423"/>
                <a:gd name="T47" fmla="*/ 22 h 120"/>
                <a:gd name="T48" fmla="*/ 0 w 423"/>
                <a:gd name="T49" fmla="*/ 31 h 120"/>
                <a:gd name="T50" fmla="*/ 0 w 423"/>
                <a:gd name="T51" fmla="*/ 61 h 120"/>
                <a:gd name="T52" fmla="*/ 91 w 423"/>
                <a:gd name="T53" fmla="*/ 61 h 120"/>
                <a:gd name="T54" fmla="*/ 99 w 423"/>
                <a:gd name="T55" fmla="*/ 61 h 120"/>
                <a:gd name="T56" fmla="*/ 105 w 423"/>
                <a:gd name="T57" fmla="*/ 62 h 120"/>
                <a:gd name="T58" fmla="*/ 112 w 423"/>
                <a:gd name="T59" fmla="*/ 63 h 120"/>
                <a:gd name="T60" fmla="*/ 120 w 423"/>
                <a:gd name="T61" fmla="*/ 65 h 120"/>
                <a:gd name="T62" fmla="*/ 132 w 423"/>
                <a:gd name="T63" fmla="*/ 71 h 120"/>
                <a:gd name="T64" fmla="*/ 144 w 423"/>
                <a:gd name="T65" fmla="*/ 77 h 120"/>
                <a:gd name="T66" fmla="*/ 154 w 423"/>
                <a:gd name="T67" fmla="*/ 86 h 120"/>
                <a:gd name="T68" fmla="*/ 163 w 423"/>
                <a:gd name="T69" fmla="*/ 97 h 120"/>
                <a:gd name="T70" fmla="*/ 170 w 423"/>
                <a:gd name="T71" fmla="*/ 108 h 120"/>
                <a:gd name="T72" fmla="*/ 176 w 423"/>
                <a:gd name="T7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3" h="120">
                  <a:moveTo>
                    <a:pt x="176" y="120"/>
                  </a:moveTo>
                  <a:lnTo>
                    <a:pt x="247" y="120"/>
                  </a:lnTo>
                  <a:lnTo>
                    <a:pt x="252" y="108"/>
                  </a:lnTo>
                  <a:lnTo>
                    <a:pt x="260" y="97"/>
                  </a:lnTo>
                  <a:lnTo>
                    <a:pt x="269" y="86"/>
                  </a:lnTo>
                  <a:lnTo>
                    <a:pt x="280" y="77"/>
                  </a:lnTo>
                  <a:lnTo>
                    <a:pt x="291" y="71"/>
                  </a:lnTo>
                  <a:lnTo>
                    <a:pt x="304" y="65"/>
                  </a:lnTo>
                  <a:lnTo>
                    <a:pt x="311" y="63"/>
                  </a:lnTo>
                  <a:lnTo>
                    <a:pt x="318" y="62"/>
                  </a:lnTo>
                  <a:lnTo>
                    <a:pt x="325" y="61"/>
                  </a:lnTo>
                  <a:lnTo>
                    <a:pt x="332" y="61"/>
                  </a:lnTo>
                  <a:lnTo>
                    <a:pt x="423" y="61"/>
                  </a:lnTo>
                  <a:lnTo>
                    <a:pt x="423" y="31"/>
                  </a:lnTo>
                  <a:lnTo>
                    <a:pt x="423" y="22"/>
                  </a:lnTo>
                  <a:lnTo>
                    <a:pt x="420" y="14"/>
                  </a:lnTo>
                  <a:lnTo>
                    <a:pt x="418" y="8"/>
                  </a:lnTo>
                  <a:lnTo>
                    <a:pt x="415" y="0"/>
                  </a:lnTo>
                  <a:lnTo>
                    <a:pt x="363" y="0"/>
                  </a:lnTo>
                  <a:lnTo>
                    <a:pt x="61" y="0"/>
                  </a:lnTo>
                  <a:lnTo>
                    <a:pt x="9" y="0"/>
                  </a:lnTo>
                  <a:lnTo>
                    <a:pt x="6" y="8"/>
                  </a:lnTo>
                  <a:lnTo>
                    <a:pt x="2" y="14"/>
                  </a:lnTo>
                  <a:lnTo>
                    <a:pt x="1" y="22"/>
                  </a:lnTo>
                  <a:lnTo>
                    <a:pt x="0" y="31"/>
                  </a:lnTo>
                  <a:lnTo>
                    <a:pt x="0" y="61"/>
                  </a:lnTo>
                  <a:lnTo>
                    <a:pt x="91" y="61"/>
                  </a:lnTo>
                  <a:lnTo>
                    <a:pt x="99" y="61"/>
                  </a:lnTo>
                  <a:lnTo>
                    <a:pt x="105" y="62"/>
                  </a:lnTo>
                  <a:lnTo>
                    <a:pt x="112" y="63"/>
                  </a:lnTo>
                  <a:lnTo>
                    <a:pt x="120" y="65"/>
                  </a:lnTo>
                  <a:lnTo>
                    <a:pt x="132" y="71"/>
                  </a:lnTo>
                  <a:lnTo>
                    <a:pt x="144" y="77"/>
                  </a:lnTo>
                  <a:lnTo>
                    <a:pt x="154" y="86"/>
                  </a:lnTo>
                  <a:lnTo>
                    <a:pt x="163" y="97"/>
                  </a:lnTo>
                  <a:lnTo>
                    <a:pt x="170" y="108"/>
                  </a:lnTo>
                  <a:lnTo>
                    <a:pt x="176"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631">
              <a:extLst>
                <a:ext uri="{FF2B5EF4-FFF2-40B4-BE49-F238E27FC236}">
                  <a16:creationId xmlns:a16="http://schemas.microsoft.com/office/drawing/2014/main" id="{99F6D614-3AD7-472A-92A9-85406C4F4B20}"/>
                </a:ext>
              </a:extLst>
            </p:cNvPr>
            <p:cNvSpPr>
              <a:spLocks noEditPoints="1"/>
            </p:cNvSpPr>
            <p:nvPr/>
          </p:nvSpPr>
          <p:spPr bwMode="auto">
            <a:xfrm>
              <a:off x="390525" y="5129213"/>
              <a:ext cx="115888" cy="85725"/>
            </a:xfrm>
            <a:custGeom>
              <a:avLst/>
              <a:gdLst>
                <a:gd name="T0" fmla="*/ 60 w 362"/>
                <a:gd name="T1" fmla="*/ 72 h 271"/>
                <a:gd name="T2" fmla="*/ 62 w 362"/>
                <a:gd name="T3" fmla="*/ 66 h 271"/>
                <a:gd name="T4" fmla="*/ 66 w 362"/>
                <a:gd name="T5" fmla="*/ 62 h 271"/>
                <a:gd name="T6" fmla="*/ 72 w 362"/>
                <a:gd name="T7" fmla="*/ 60 h 271"/>
                <a:gd name="T8" fmla="*/ 287 w 362"/>
                <a:gd name="T9" fmla="*/ 60 h 271"/>
                <a:gd name="T10" fmla="*/ 292 w 362"/>
                <a:gd name="T11" fmla="*/ 61 h 271"/>
                <a:gd name="T12" fmla="*/ 297 w 362"/>
                <a:gd name="T13" fmla="*/ 64 h 271"/>
                <a:gd name="T14" fmla="*/ 300 w 362"/>
                <a:gd name="T15" fmla="*/ 70 h 271"/>
                <a:gd name="T16" fmla="*/ 301 w 362"/>
                <a:gd name="T17" fmla="*/ 75 h 271"/>
                <a:gd name="T18" fmla="*/ 301 w 362"/>
                <a:gd name="T19" fmla="*/ 229 h 271"/>
                <a:gd name="T20" fmla="*/ 299 w 362"/>
                <a:gd name="T21" fmla="*/ 234 h 271"/>
                <a:gd name="T22" fmla="*/ 294 w 362"/>
                <a:gd name="T23" fmla="*/ 239 h 271"/>
                <a:gd name="T24" fmla="*/ 289 w 362"/>
                <a:gd name="T25" fmla="*/ 241 h 271"/>
                <a:gd name="T26" fmla="*/ 75 w 362"/>
                <a:gd name="T27" fmla="*/ 241 h 271"/>
                <a:gd name="T28" fmla="*/ 69 w 362"/>
                <a:gd name="T29" fmla="*/ 240 h 271"/>
                <a:gd name="T30" fmla="*/ 64 w 362"/>
                <a:gd name="T31" fmla="*/ 237 h 271"/>
                <a:gd name="T32" fmla="*/ 61 w 362"/>
                <a:gd name="T33" fmla="*/ 231 h 271"/>
                <a:gd name="T34" fmla="*/ 60 w 362"/>
                <a:gd name="T35" fmla="*/ 226 h 271"/>
                <a:gd name="T36" fmla="*/ 332 w 362"/>
                <a:gd name="T37" fmla="*/ 271 h 271"/>
                <a:gd name="T38" fmla="*/ 362 w 362"/>
                <a:gd name="T39" fmla="*/ 60 h 271"/>
                <a:gd name="T40" fmla="*/ 361 w 362"/>
                <a:gd name="T41" fmla="*/ 47 h 271"/>
                <a:gd name="T42" fmla="*/ 357 w 362"/>
                <a:gd name="T43" fmla="*/ 36 h 271"/>
                <a:gd name="T44" fmla="*/ 352 w 362"/>
                <a:gd name="T45" fmla="*/ 26 h 271"/>
                <a:gd name="T46" fmla="*/ 344 w 362"/>
                <a:gd name="T47" fmla="*/ 18 h 271"/>
                <a:gd name="T48" fmla="*/ 335 w 362"/>
                <a:gd name="T49" fmla="*/ 10 h 271"/>
                <a:gd name="T50" fmla="*/ 325 w 362"/>
                <a:gd name="T51" fmla="*/ 4 h 271"/>
                <a:gd name="T52" fmla="*/ 313 w 362"/>
                <a:gd name="T53" fmla="*/ 1 h 271"/>
                <a:gd name="T54" fmla="*/ 301 w 362"/>
                <a:gd name="T55" fmla="*/ 0 h 271"/>
                <a:gd name="T56" fmla="*/ 54 w 362"/>
                <a:gd name="T57" fmla="*/ 0 h 271"/>
                <a:gd name="T58" fmla="*/ 42 w 362"/>
                <a:gd name="T59" fmla="*/ 2 h 271"/>
                <a:gd name="T60" fmla="*/ 31 w 362"/>
                <a:gd name="T61" fmla="*/ 7 h 271"/>
                <a:gd name="T62" fmla="*/ 21 w 362"/>
                <a:gd name="T63" fmla="*/ 13 h 271"/>
                <a:gd name="T64" fmla="*/ 13 w 362"/>
                <a:gd name="T65" fmla="*/ 21 h 271"/>
                <a:gd name="T66" fmla="*/ 7 w 362"/>
                <a:gd name="T67" fmla="*/ 31 h 271"/>
                <a:gd name="T68" fmla="*/ 2 w 362"/>
                <a:gd name="T69" fmla="*/ 42 h 271"/>
                <a:gd name="T70" fmla="*/ 0 w 362"/>
                <a:gd name="T71" fmla="*/ 54 h 271"/>
                <a:gd name="T72" fmla="*/ 0 w 362"/>
                <a:gd name="T73" fmla="*/ 271 h 271"/>
                <a:gd name="T74" fmla="*/ 332 w 362"/>
                <a:gd name="T75"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271">
                  <a:moveTo>
                    <a:pt x="60" y="75"/>
                  </a:moveTo>
                  <a:lnTo>
                    <a:pt x="60" y="72"/>
                  </a:lnTo>
                  <a:lnTo>
                    <a:pt x="61" y="68"/>
                  </a:lnTo>
                  <a:lnTo>
                    <a:pt x="62" y="66"/>
                  </a:lnTo>
                  <a:lnTo>
                    <a:pt x="64" y="64"/>
                  </a:lnTo>
                  <a:lnTo>
                    <a:pt x="66" y="62"/>
                  </a:lnTo>
                  <a:lnTo>
                    <a:pt x="69" y="61"/>
                  </a:lnTo>
                  <a:lnTo>
                    <a:pt x="72" y="60"/>
                  </a:lnTo>
                  <a:lnTo>
                    <a:pt x="75" y="60"/>
                  </a:lnTo>
                  <a:lnTo>
                    <a:pt x="287" y="60"/>
                  </a:lnTo>
                  <a:lnTo>
                    <a:pt x="289" y="60"/>
                  </a:lnTo>
                  <a:lnTo>
                    <a:pt x="292" y="61"/>
                  </a:lnTo>
                  <a:lnTo>
                    <a:pt x="294" y="62"/>
                  </a:lnTo>
                  <a:lnTo>
                    <a:pt x="297" y="64"/>
                  </a:lnTo>
                  <a:lnTo>
                    <a:pt x="299" y="66"/>
                  </a:lnTo>
                  <a:lnTo>
                    <a:pt x="300" y="70"/>
                  </a:lnTo>
                  <a:lnTo>
                    <a:pt x="301" y="72"/>
                  </a:lnTo>
                  <a:lnTo>
                    <a:pt x="301" y="75"/>
                  </a:lnTo>
                  <a:lnTo>
                    <a:pt x="301" y="226"/>
                  </a:lnTo>
                  <a:lnTo>
                    <a:pt x="301" y="229"/>
                  </a:lnTo>
                  <a:lnTo>
                    <a:pt x="300" y="231"/>
                  </a:lnTo>
                  <a:lnTo>
                    <a:pt x="299" y="234"/>
                  </a:lnTo>
                  <a:lnTo>
                    <a:pt x="297" y="237"/>
                  </a:lnTo>
                  <a:lnTo>
                    <a:pt x="294" y="239"/>
                  </a:lnTo>
                  <a:lnTo>
                    <a:pt x="292" y="240"/>
                  </a:lnTo>
                  <a:lnTo>
                    <a:pt x="289" y="241"/>
                  </a:lnTo>
                  <a:lnTo>
                    <a:pt x="287" y="241"/>
                  </a:lnTo>
                  <a:lnTo>
                    <a:pt x="75" y="241"/>
                  </a:lnTo>
                  <a:lnTo>
                    <a:pt x="72" y="241"/>
                  </a:lnTo>
                  <a:lnTo>
                    <a:pt x="69" y="240"/>
                  </a:lnTo>
                  <a:lnTo>
                    <a:pt x="66" y="239"/>
                  </a:lnTo>
                  <a:lnTo>
                    <a:pt x="64" y="237"/>
                  </a:lnTo>
                  <a:lnTo>
                    <a:pt x="62" y="234"/>
                  </a:lnTo>
                  <a:lnTo>
                    <a:pt x="61" y="231"/>
                  </a:lnTo>
                  <a:lnTo>
                    <a:pt x="60" y="229"/>
                  </a:lnTo>
                  <a:lnTo>
                    <a:pt x="60" y="226"/>
                  </a:lnTo>
                  <a:lnTo>
                    <a:pt x="60" y="75"/>
                  </a:lnTo>
                  <a:close/>
                  <a:moveTo>
                    <a:pt x="332" y="271"/>
                  </a:moveTo>
                  <a:lnTo>
                    <a:pt x="362" y="271"/>
                  </a:lnTo>
                  <a:lnTo>
                    <a:pt x="362" y="60"/>
                  </a:lnTo>
                  <a:lnTo>
                    <a:pt x="362" y="54"/>
                  </a:lnTo>
                  <a:lnTo>
                    <a:pt x="361" y="47"/>
                  </a:lnTo>
                  <a:lnTo>
                    <a:pt x="358" y="42"/>
                  </a:lnTo>
                  <a:lnTo>
                    <a:pt x="357" y="36"/>
                  </a:lnTo>
                  <a:lnTo>
                    <a:pt x="354" y="31"/>
                  </a:lnTo>
                  <a:lnTo>
                    <a:pt x="352" y="26"/>
                  </a:lnTo>
                  <a:lnTo>
                    <a:pt x="347" y="21"/>
                  </a:lnTo>
                  <a:lnTo>
                    <a:pt x="344" y="18"/>
                  </a:lnTo>
                  <a:lnTo>
                    <a:pt x="340" y="13"/>
                  </a:lnTo>
                  <a:lnTo>
                    <a:pt x="335" y="10"/>
                  </a:lnTo>
                  <a:lnTo>
                    <a:pt x="330" y="7"/>
                  </a:lnTo>
                  <a:lnTo>
                    <a:pt x="325" y="4"/>
                  </a:lnTo>
                  <a:lnTo>
                    <a:pt x="320" y="2"/>
                  </a:lnTo>
                  <a:lnTo>
                    <a:pt x="313" y="1"/>
                  </a:lnTo>
                  <a:lnTo>
                    <a:pt x="308" y="0"/>
                  </a:lnTo>
                  <a:lnTo>
                    <a:pt x="301" y="0"/>
                  </a:lnTo>
                  <a:lnTo>
                    <a:pt x="60" y="0"/>
                  </a:lnTo>
                  <a:lnTo>
                    <a:pt x="54" y="0"/>
                  </a:lnTo>
                  <a:lnTo>
                    <a:pt x="48" y="1"/>
                  </a:lnTo>
                  <a:lnTo>
                    <a:pt x="42" y="2"/>
                  </a:lnTo>
                  <a:lnTo>
                    <a:pt x="37" y="4"/>
                  </a:lnTo>
                  <a:lnTo>
                    <a:pt x="31" y="7"/>
                  </a:lnTo>
                  <a:lnTo>
                    <a:pt x="27" y="10"/>
                  </a:lnTo>
                  <a:lnTo>
                    <a:pt x="21" y="13"/>
                  </a:lnTo>
                  <a:lnTo>
                    <a:pt x="18" y="18"/>
                  </a:lnTo>
                  <a:lnTo>
                    <a:pt x="13" y="21"/>
                  </a:lnTo>
                  <a:lnTo>
                    <a:pt x="10" y="26"/>
                  </a:lnTo>
                  <a:lnTo>
                    <a:pt x="7" y="31"/>
                  </a:lnTo>
                  <a:lnTo>
                    <a:pt x="5" y="36"/>
                  </a:lnTo>
                  <a:lnTo>
                    <a:pt x="2" y="42"/>
                  </a:lnTo>
                  <a:lnTo>
                    <a:pt x="1" y="47"/>
                  </a:lnTo>
                  <a:lnTo>
                    <a:pt x="0" y="54"/>
                  </a:lnTo>
                  <a:lnTo>
                    <a:pt x="0" y="60"/>
                  </a:lnTo>
                  <a:lnTo>
                    <a:pt x="0" y="271"/>
                  </a:lnTo>
                  <a:lnTo>
                    <a:pt x="30" y="271"/>
                  </a:lnTo>
                  <a:lnTo>
                    <a:pt x="332"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632">
              <a:extLst>
                <a:ext uri="{FF2B5EF4-FFF2-40B4-BE49-F238E27FC236}">
                  <a16:creationId xmlns:a16="http://schemas.microsoft.com/office/drawing/2014/main" id="{32C10E2D-7492-462D-9F53-98946445AD6D}"/>
                </a:ext>
              </a:extLst>
            </p:cNvPr>
            <p:cNvSpPr>
              <a:spLocks/>
            </p:cNvSpPr>
            <p:nvPr/>
          </p:nvSpPr>
          <p:spPr bwMode="auto">
            <a:xfrm>
              <a:off x="457200" y="5349875"/>
              <a:ext cx="134938" cy="38100"/>
            </a:xfrm>
            <a:custGeom>
              <a:avLst/>
              <a:gdLst>
                <a:gd name="T0" fmla="*/ 422 w 423"/>
                <a:gd name="T1" fmla="*/ 18 h 121"/>
                <a:gd name="T2" fmla="*/ 422 w 423"/>
                <a:gd name="T3" fmla="*/ 17 h 121"/>
                <a:gd name="T4" fmla="*/ 422 w 423"/>
                <a:gd name="T5" fmla="*/ 17 h 121"/>
                <a:gd name="T6" fmla="*/ 419 w 423"/>
                <a:gd name="T7" fmla="*/ 10 h 121"/>
                <a:gd name="T8" fmla="*/ 417 w 423"/>
                <a:gd name="T9" fmla="*/ 5 h 121"/>
                <a:gd name="T10" fmla="*/ 417 w 423"/>
                <a:gd name="T11" fmla="*/ 4 h 121"/>
                <a:gd name="T12" fmla="*/ 416 w 423"/>
                <a:gd name="T13" fmla="*/ 4 h 121"/>
                <a:gd name="T14" fmla="*/ 415 w 423"/>
                <a:gd name="T15" fmla="*/ 2 h 121"/>
                <a:gd name="T16" fmla="*/ 415 w 423"/>
                <a:gd name="T17" fmla="*/ 0 h 121"/>
                <a:gd name="T18" fmla="*/ 9 w 423"/>
                <a:gd name="T19" fmla="*/ 0 h 121"/>
                <a:gd name="T20" fmla="*/ 8 w 423"/>
                <a:gd name="T21" fmla="*/ 2 h 121"/>
                <a:gd name="T22" fmla="*/ 7 w 423"/>
                <a:gd name="T23" fmla="*/ 4 h 121"/>
                <a:gd name="T24" fmla="*/ 7 w 423"/>
                <a:gd name="T25" fmla="*/ 4 h 121"/>
                <a:gd name="T26" fmla="*/ 7 w 423"/>
                <a:gd name="T27" fmla="*/ 5 h 121"/>
                <a:gd name="T28" fmla="*/ 5 w 423"/>
                <a:gd name="T29" fmla="*/ 10 h 121"/>
                <a:gd name="T30" fmla="*/ 2 w 423"/>
                <a:gd name="T31" fmla="*/ 17 h 121"/>
                <a:gd name="T32" fmla="*/ 2 w 423"/>
                <a:gd name="T33" fmla="*/ 17 h 121"/>
                <a:gd name="T34" fmla="*/ 2 w 423"/>
                <a:gd name="T35" fmla="*/ 18 h 121"/>
                <a:gd name="T36" fmla="*/ 1 w 423"/>
                <a:gd name="T37" fmla="*/ 24 h 121"/>
                <a:gd name="T38" fmla="*/ 0 w 423"/>
                <a:gd name="T39" fmla="*/ 30 h 121"/>
                <a:gd name="T40" fmla="*/ 0 w 423"/>
                <a:gd name="T41" fmla="*/ 107 h 121"/>
                <a:gd name="T42" fmla="*/ 1 w 423"/>
                <a:gd name="T43" fmla="*/ 109 h 121"/>
                <a:gd name="T44" fmla="*/ 2 w 423"/>
                <a:gd name="T45" fmla="*/ 112 h 121"/>
                <a:gd name="T46" fmla="*/ 4 w 423"/>
                <a:gd name="T47" fmla="*/ 114 h 121"/>
                <a:gd name="T48" fmla="*/ 6 w 423"/>
                <a:gd name="T49" fmla="*/ 117 h 121"/>
                <a:gd name="T50" fmla="*/ 8 w 423"/>
                <a:gd name="T51" fmla="*/ 119 h 121"/>
                <a:gd name="T52" fmla="*/ 10 w 423"/>
                <a:gd name="T53" fmla="*/ 120 h 121"/>
                <a:gd name="T54" fmla="*/ 12 w 423"/>
                <a:gd name="T55" fmla="*/ 121 h 121"/>
                <a:gd name="T56" fmla="*/ 16 w 423"/>
                <a:gd name="T57" fmla="*/ 121 h 121"/>
                <a:gd name="T58" fmla="*/ 408 w 423"/>
                <a:gd name="T59" fmla="*/ 121 h 121"/>
                <a:gd name="T60" fmla="*/ 412 w 423"/>
                <a:gd name="T61" fmla="*/ 121 h 121"/>
                <a:gd name="T62" fmla="*/ 414 w 423"/>
                <a:gd name="T63" fmla="*/ 120 h 121"/>
                <a:gd name="T64" fmla="*/ 416 w 423"/>
                <a:gd name="T65" fmla="*/ 119 h 121"/>
                <a:gd name="T66" fmla="*/ 418 w 423"/>
                <a:gd name="T67" fmla="*/ 117 h 121"/>
                <a:gd name="T68" fmla="*/ 421 w 423"/>
                <a:gd name="T69" fmla="*/ 114 h 121"/>
                <a:gd name="T70" fmla="*/ 422 w 423"/>
                <a:gd name="T71" fmla="*/ 112 h 121"/>
                <a:gd name="T72" fmla="*/ 423 w 423"/>
                <a:gd name="T73" fmla="*/ 109 h 121"/>
                <a:gd name="T74" fmla="*/ 423 w 423"/>
                <a:gd name="T75" fmla="*/ 107 h 121"/>
                <a:gd name="T76" fmla="*/ 423 w 423"/>
                <a:gd name="T77" fmla="*/ 30 h 121"/>
                <a:gd name="T78" fmla="*/ 423 w 423"/>
                <a:gd name="T79" fmla="*/ 24 h 121"/>
                <a:gd name="T80" fmla="*/ 422 w 423"/>
                <a:gd name="T81"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3" h="121">
                  <a:moveTo>
                    <a:pt x="422" y="18"/>
                  </a:moveTo>
                  <a:lnTo>
                    <a:pt x="422" y="17"/>
                  </a:lnTo>
                  <a:lnTo>
                    <a:pt x="422" y="17"/>
                  </a:lnTo>
                  <a:lnTo>
                    <a:pt x="419" y="10"/>
                  </a:lnTo>
                  <a:lnTo>
                    <a:pt x="417" y="5"/>
                  </a:lnTo>
                  <a:lnTo>
                    <a:pt x="417" y="4"/>
                  </a:lnTo>
                  <a:lnTo>
                    <a:pt x="416" y="4"/>
                  </a:lnTo>
                  <a:lnTo>
                    <a:pt x="415" y="2"/>
                  </a:lnTo>
                  <a:lnTo>
                    <a:pt x="415" y="0"/>
                  </a:lnTo>
                  <a:lnTo>
                    <a:pt x="9" y="0"/>
                  </a:lnTo>
                  <a:lnTo>
                    <a:pt x="8" y="2"/>
                  </a:lnTo>
                  <a:lnTo>
                    <a:pt x="7" y="4"/>
                  </a:lnTo>
                  <a:lnTo>
                    <a:pt x="7" y="4"/>
                  </a:lnTo>
                  <a:lnTo>
                    <a:pt x="7" y="5"/>
                  </a:lnTo>
                  <a:lnTo>
                    <a:pt x="5" y="10"/>
                  </a:lnTo>
                  <a:lnTo>
                    <a:pt x="2" y="17"/>
                  </a:lnTo>
                  <a:lnTo>
                    <a:pt x="2" y="17"/>
                  </a:lnTo>
                  <a:lnTo>
                    <a:pt x="2" y="18"/>
                  </a:lnTo>
                  <a:lnTo>
                    <a:pt x="1" y="24"/>
                  </a:lnTo>
                  <a:lnTo>
                    <a:pt x="0" y="30"/>
                  </a:lnTo>
                  <a:lnTo>
                    <a:pt x="0" y="107"/>
                  </a:lnTo>
                  <a:lnTo>
                    <a:pt x="1" y="109"/>
                  </a:lnTo>
                  <a:lnTo>
                    <a:pt x="2" y="112"/>
                  </a:lnTo>
                  <a:lnTo>
                    <a:pt x="4" y="114"/>
                  </a:lnTo>
                  <a:lnTo>
                    <a:pt x="6" y="117"/>
                  </a:lnTo>
                  <a:lnTo>
                    <a:pt x="8" y="119"/>
                  </a:lnTo>
                  <a:lnTo>
                    <a:pt x="10" y="120"/>
                  </a:lnTo>
                  <a:lnTo>
                    <a:pt x="12" y="121"/>
                  </a:lnTo>
                  <a:lnTo>
                    <a:pt x="16" y="121"/>
                  </a:lnTo>
                  <a:lnTo>
                    <a:pt x="408" y="121"/>
                  </a:lnTo>
                  <a:lnTo>
                    <a:pt x="412" y="121"/>
                  </a:lnTo>
                  <a:lnTo>
                    <a:pt x="414" y="120"/>
                  </a:lnTo>
                  <a:lnTo>
                    <a:pt x="416" y="119"/>
                  </a:lnTo>
                  <a:lnTo>
                    <a:pt x="418" y="117"/>
                  </a:lnTo>
                  <a:lnTo>
                    <a:pt x="421" y="114"/>
                  </a:lnTo>
                  <a:lnTo>
                    <a:pt x="422" y="112"/>
                  </a:lnTo>
                  <a:lnTo>
                    <a:pt x="423" y="109"/>
                  </a:lnTo>
                  <a:lnTo>
                    <a:pt x="423" y="107"/>
                  </a:lnTo>
                  <a:lnTo>
                    <a:pt x="423" y="30"/>
                  </a:lnTo>
                  <a:lnTo>
                    <a:pt x="423" y="24"/>
                  </a:lnTo>
                  <a:lnTo>
                    <a:pt x="42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633">
              <a:extLst>
                <a:ext uri="{FF2B5EF4-FFF2-40B4-BE49-F238E27FC236}">
                  <a16:creationId xmlns:a16="http://schemas.microsoft.com/office/drawing/2014/main" id="{4FA8B819-0160-4EA0-86E9-6D9D4C17F168}"/>
                </a:ext>
              </a:extLst>
            </p:cNvPr>
            <p:cNvSpPr>
              <a:spLocks noEditPoints="1"/>
            </p:cNvSpPr>
            <p:nvPr/>
          </p:nvSpPr>
          <p:spPr bwMode="auto">
            <a:xfrm>
              <a:off x="468313" y="5253038"/>
              <a:ext cx="114300" cy="87313"/>
            </a:xfrm>
            <a:custGeom>
              <a:avLst/>
              <a:gdLst>
                <a:gd name="T0" fmla="*/ 302 w 362"/>
                <a:gd name="T1" fmla="*/ 227 h 273"/>
                <a:gd name="T2" fmla="*/ 301 w 362"/>
                <a:gd name="T3" fmla="*/ 233 h 273"/>
                <a:gd name="T4" fmla="*/ 298 w 362"/>
                <a:gd name="T5" fmla="*/ 237 h 273"/>
                <a:gd name="T6" fmla="*/ 292 w 362"/>
                <a:gd name="T7" fmla="*/ 241 h 273"/>
                <a:gd name="T8" fmla="*/ 287 w 362"/>
                <a:gd name="T9" fmla="*/ 242 h 273"/>
                <a:gd name="T10" fmla="*/ 72 w 362"/>
                <a:gd name="T11" fmla="*/ 242 h 273"/>
                <a:gd name="T12" fmla="*/ 67 w 362"/>
                <a:gd name="T13" fmla="*/ 239 h 273"/>
                <a:gd name="T14" fmla="*/ 63 w 362"/>
                <a:gd name="T15" fmla="*/ 235 h 273"/>
                <a:gd name="T16" fmla="*/ 61 w 362"/>
                <a:gd name="T17" fmla="*/ 231 h 273"/>
                <a:gd name="T18" fmla="*/ 60 w 362"/>
                <a:gd name="T19" fmla="*/ 76 h 273"/>
                <a:gd name="T20" fmla="*/ 61 w 362"/>
                <a:gd name="T21" fmla="*/ 70 h 273"/>
                <a:gd name="T22" fmla="*/ 64 w 362"/>
                <a:gd name="T23" fmla="*/ 66 h 273"/>
                <a:gd name="T24" fmla="*/ 70 w 362"/>
                <a:gd name="T25" fmla="*/ 62 h 273"/>
                <a:gd name="T26" fmla="*/ 75 w 362"/>
                <a:gd name="T27" fmla="*/ 61 h 273"/>
                <a:gd name="T28" fmla="*/ 290 w 362"/>
                <a:gd name="T29" fmla="*/ 61 h 273"/>
                <a:gd name="T30" fmla="*/ 296 w 362"/>
                <a:gd name="T31" fmla="*/ 64 h 273"/>
                <a:gd name="T32" fmla="*/ 299 w 362"/>
                <a:gd name="T33" fmla="*/ 68 h 273"/>
                <a:gd name="T34" fmla="*/ 301 w 362"/>
                <a:gd name="T35" fmla="*/ 73 h 273"/>
                <a:gd name="T36" fmla="*/ 60 w 362"/>
                <a:gd name="T37" fmla="*/ 0 h 273"/>
                <a:gd name="T38" fmla="*/ 42 w 362"/>
                <a:gd name="T39" fmla="*/ 4 h 273"/>
                <a:gd name="T40" fmla="*/ 27 w 362"/>
                <a:gd name="T41" fmla="*/ 12 h 273"/>
                <a:gd name="T42" fmla="*/ 18 w 362"/>
                <a:gd name="T43" fmla="*/ 18 h 273"/>
                <a:gd name="T44" fmla="*/ 5 w 362"/>
                <a:gd name="T45" fmla="*/ 38 h 273"/>
                <a:gd name="T46" fmla="*/ 1 w 362"/>
                <a:gd name="T47" fmla="*/ 49 h 273"/>
                <a:gd name="T48" fmla="*/ 0 w 362"/>
                <a:gd name="T49" fmla="*/ 61 h 273"/>
                <a:gd name="T50" fmla="*/ 362 w 362"/>
                <a:gd name="T51" fmla="*/ 273 h 273"/>
                <a:gd name="T52" fmla="*/ 362 w 362"/>
                <a:gd name="T53" fmla="*/ 55 h 273"/>
                <a:gd name="T54" fmla="*/ 360 w 362"/>
                <a:gd name="T55" fmla="*/ 44 h 273"/>
                <a:gd name="T56" fmla="*/ 352 w 362"/>
                <a:gd name="T57" fmla="*/ 27 h 273"/>
                <a:gd name="T58" fmla="*/ 340 w 362"/>
                <a:gd name="T59" fmla="*/ 15 h 273"/>
                <a:gd name="T60" fmla="*/ 328 w 362"/>
                <a:gd name="T61" fmla="*/ 7 h 273"/>
                <a:gd name="T62" fmla="*/ 311 w 362"/>
                <a:gd name="T63" fmla="*/ 2 h 273"/>
                <a:gd name="T64" fmla="*/ 121 w 362"/>
                <a:gd name="T6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273">
                  <a:moveTo>
                    <a:pt x="302" y="76"/>
                  </a:moveTo>
                  <a:lnTo>
                    <a:pt x="302" y="227"/>
                  </a:lnTo>
                  <a:lnTo>
                    <a:pt x="301" y="231"/>
                  </a:lnTo>
                  <a:lnTo>
                    <a:pt x="301" y="233"/>
                  </a:lnTo>
                  <a:lnTo>
                    <a:pt x="299" y="235"/>
                  </a:lnTo>
                  <a:lnTo>
                    <a:pt x="298" y="237"/>
                  </a:lnTo>
                  <a:lnTo>
                    <a:pt x="296" y="239"/>
                  </a:lnTo>
                  <a:lnTo>
                    <a:pt x="292" y="241"/>
                  </a:lnTo>
                  <a:lnTo>
                    <a:pt x="290" y="242"/>
                  </a:lnTo>
                  <a:lnTo>
                    <a:pt x="287" y="242"/>
                  </a:lnTo>
                  <a:lnTo>
                    <a:pt x="75" y="242"/>
                  </a:lnTo>
                  <a:lnTo>
                    <a:pt x="72" y="242"/>
                  </a:lnTo>
                  <a:lnTo>
                    <a:pt x="70" y="241"/>
                  </a:lnTo>
                  <a:lnTo>
                    <a:pt x="67" y="239"/>
                  </a:lnTo>
                  <a:lnTo>
                    <a:pt x="64" y="237"/>
                  </a:lnTo>
                  <a:lnTo>
                    <a:pt x="63" y="235"/>
                  </a:lnTo>
                  <a:lnTo>
                    <a:pt x="61" y="233"/>
                  </a:lnTo>
                  <a:lnTo>
                    <a:pt x="61" y="231"/>
                  </a:lnTo>
                  <a:lnTo>
                    <a:pt x="60" y="227"/>
                  </a:lnTo>
                  <a:lnTo>
                    <a:pt x="60" y="76"/>
                  </a:lnTo>
                  <a:lnTo>
                    <a:pt x="61" y="73"/>
                  </a:lnTo>
                  <a:lnTo>
                    <a:pt x="61" y="70"/>
                  </a:lnTo>
                  <a:lnTo>
                    <a:pt x="63" y="68"/>
                  </a:lnTo>
                  <a:lnTo>
                    <a:pt x="64" y="66"/>
                  </a:lnTo>
                  <a:lnTo>
                    <a:pt x="67" y="64"/>
                  </a:lnTo>
                  <a:lnTo>
                    <a:pt x="70" y="62"/>
                  </a:lnTo>
                  <a:lnTo>
                    <a:pt x="72" y="61"/>
                  </a:lnTo>
                  <a:lnTo>
                    <a:pt x="75" y="61"/>
                  </a:lnTo>
                  <a:lnTo>
                    <a:pt x="287" y="61"/>
                  </a:lnTo>
                  <a:lnTo>
                    <a:pt x="290" y="61"/>
                  </a:lnTo>
                  <a:lnTo>
                    <a:pt x="292" y="62"/>
                  </a:lnTo>
                  <a:lnTo>
                    <a:pt x="296" y="64"/>
                  </a:lnTo>
                  <a:lnTo>
                    <a:pt x="298" y="66"/>
                  </a:lnTo>
                  <a:lnTo>
                    <a:pt x="299" y="68"/>
                  </a:lnTo>
                  <a:lnTo>
                    <a:pt x="301" y="70"/>
                  </a:lnTo>
                  <a:lnTo>
                    <a:pt x="301" y="73"/>
                  </a:lnTo>
                  <a:lnTo>
                    <a:pt x="302" y="76"/>
                  </a:lnTo>
                  <a:close/>
                  <a:moveTo>
                    <a:pt x="60" y="0"/>
                  </a:moveTo>
                  <a:lnTo>
                    <a:pt x="51" y="2"/>
                  </a:lnTo>
                  <a:lnTo>
                    <a:pt x="42" y="4"/>
                  </a:lnTo>
                  <a:lnTo>
                    <a:pt x="35" y="7"/>
                  </a:lnTo>
                  <a:lnTo>
                    <a:pt x="27" y="12"/>
                  </a:lnTo>
                  <a:lnTo>
                    <a:pt x="22" y="15"/>
                  </a:lnTo>
                  <a:lnTo>
                    <a:pt x="18" y="18"/>
                  </a:lnTo>
                  <a:lnTo>
                    <a:pt x="10" y="27"/>
                  </a:lnTo>
                  <a:lnTo>
                    <a:pt x="5" y="38"/>
                  </a:lnTo>
                  <a:lnTo>
                    <a:pt x="2" y="44"/>
                  </a:lnTo>
                  <a:lnTo>
                    <a:pt x="1" y="49"/>
                  </a:lnTo>
                  <a:lnTo>
                    <a:pt x="0" y="55"/>
                  </a:lnTo>
                  <a:lnTo>
                    <a:pt x="0" y="61"/>
                  </a:lnTo>
                  <a:lnTo>
                    <a:pt x="0" y="273"/>
                  </a:lnTo>
                  <a:lnTo>
                    <a:pt x="362" y="273"/>
                  </a:lnTo>
                  <a:lnTo>
                    <a:pt x="362" y="61"/>
                  </a:lnTo>
                  <a:lnTo>
                    <a:pt x="362" y="55"/>
                  </a:lnTo>
                  <a:lnTo>
                    <a:pt x="361" y="49"/>
                  </a:lnTo>
                  <a:lnTo>
                    <a:pt x="360" y="44"/>
                  </a:lnTo>
                  <a:lnTo>
                    <a:pt x="358" y="38"/>
                  </a:lnTo>
                  <a:lnTo>
                    <a:pt x="352" y="27"/>
                  </a:lnTo>
                  <a:lnTo>
                    <a:pt x="344" y="18"/>
                  </a:lnTo>
                  <a:lnTo>
                    <a:pt x="340" y="15"/>
                  </a:lnTo>
                  <a:lnTo>
                    <a:pt x="335" y="12"/>
                  </a:lnTo>
                  <a:lnTo>
                    <a:pt x="328" y="7"/>
                  </a:lnTo>
                  <a:lnTo>
                    <a:pt x="320" y="4"/>
                  </a:lnTo>
                  <a:lnTo>
                    <a:pt x="311" y="2"/>
                  </a:lnTo>
                  <a:lnTo>
                    <a:pt x="302" y="0"/>
                  </a:lnTo>
                  <a:lnTo>
                    <a:pt x="121"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634">
              <a:extLst>
                <a:ext uri="{FF2B5EF4-FFF2-40B4-BE49-F238E27FC236}">
                  <a16:creationId xmlns:a16="http://schemas.microsoft.com/office/drawing/2014/main" id="{2C93C243-2B14-4681-B84A-CD4AAEC1D316}"/>
                </a:ext>
              </a:extLst>
            </p:cNvPr>
            <p:cNvSpPr>
              <a:spLocks noEditPoints="1"/>
            </p:cNvSpPr>
            <p:nvPr/>
          </p:nvSpPr>
          <p:spPr bwMode="auto">
            <a:xfrm>
              <a:off x="314325" y="5253038"/>
              <a:ext cx="115888" cy="87313"/>
            </a:xfrm>
            <a:custGeom>
              <a:avLst/>
              <a:gdLst>
                <a:gd name="T0" fmla="*/ 302 w 363"/>
                <a:gd name="T1" fmla="*/ 231 h 273"/>
                <a:gd name="T2" fmla="*/ 300 w 363"/>
                <a:gd name="T3" fmla="*/ 235 h 273"/>
                <a:gd name="T4" fmla="*/ 295 w 363"/>
                <a:gd name="T5" fmla="*/ 239 h 273"/>
                <a:gd name="T6" fmla="*/ 290 w 363"/>
                <a:gd name="T7" fmla="*/ 242 h 273"/>
                <a:gd name="T8" fmla="*/ 75 w 363"/>
                <a:gd name="T9" fmla="*/ 242 h 273"/>
                <a:gd name="T10" fmla="*/ 70 w 363"/>
                <a:gd name="T11" fmla="*/ 241 h 273"/>
                <a:gd name="T12" fmla="*/ 65 w 363"/>
                <a:gd name="T13" fmla="*/ 237 h 273"/>
                <a:gd name="T14" fmla="*/ 62 w 363"/>
                <a:gd name="T15" fmla="*/ 233 h 273"/>
                <a:gd name="T16" fmla="*/ 61 w 363"/>
                <a:gd name="T17" fmla="*/ 227 h 273"/>
                <a:gd name="T18" fmla="*/ 61 w 363"/>
                <a:gd name="T19" fmla="*/ 73 h 273"/>
                <a:gd name="T20" fmla="*/ 63 w 363"/>
                <a:gd name="T21" fmla="*/ 68 h 273"/>
                <a:gd name="T22" fmla="*/ 67 w 363"/>
                <a:gd name="T23" fmla="*/ 64 h 273"/>
                <a:gd name="T24" fmla="*/ 73 w 363"/>
                <a:gd name="T25" fmla="*/ 61 h 273"/>
                <a:gd name="T26" fmla="*/ 286 w 363"/>
                <a:gd name="T27" fmla="*/ 61 h 273"/>
                <a:gd name="T28" fmla="*/ 293 w 363"/>
                <a:gd name="T29" fmla="*/ 62 h 273"/>
                <a:gd name="T30" fmla="*/ 297 w 363"/>
                <a:gd name="T31" fmla="*/ 66 h 273"/>
                <a:gd name="T32" fmla="*/ 301 w 363"/>
                <a:gd name="T33" fmla="*/ 70 h 273"/>
                <a:gd name="T34" fmla="*/ 302 w 363"/>
                <a:gd name="T35" fmla="*/ 76 h 273"/>
                <a:gd name="T36" fmla="*/ 363 w 363"/>
                <a:gd name="T37" fmla="*/ 61 h 273"/>
                <a:gd name="T38" fmla="*/ 362 w 363"/>
                <a:gd name="T39" fmla="*/ 49 h 273"/>
                <a:gd name="T40" fmla="*/ 357 w 363"/>
                <a:gd name="T41" fmla="*/ 38 h 273"/>
                <a:gd name="T42" fmla="*/ 345 w 363"/>
                <a:gd name="T43" fmla="*/ 18 h 273"/>
                <a:gd name="T44" fmla="*/ 336 w 363"/>
                <a:gd name="T45" fmla="*/ 12 h 273"/>
                <a:gd name="T46" fmla="*/ 320 w 363"/>
                <a:gd name="T47" fmla="*/ 4 h 273"/>
                <a:gd name="T48" fmla="*/ 302 w 363"/>
                <a:gd name="T49" fmla="*/ 0 h 273"/>
                <a:gd name="T50" fmla="*/ 61 w 363"/>
                <a:gd name="T51" fmla="*/ 0 h 273"/>
                <a:gd name="T52" fmla="*/ 43 w 363"/>
                <a:gd name="T53" fmla="*/ 4 h 273"/>
                <a:gd name="T54" fmla="*/ 26 w 363"/>
                <a:gd name="T55" fmla="*/ 12 h 273"/>
                <a:gd name="T56" fmla="*/ 18 w 363"/>
                <a:gd name="T57" fmla="*/ 18 h 273"/>
                <a:gd name="T58" fmla="*/ 5 w 363"/>
                <a:gd name="T59" fmla="*/ 38 h 273"/>
                <a:gd name="T60" fmla="*/ 1 w 363"/>
                <a:gd name="T61" fmla="*/ 49 h 273"/>
                <a:gd name="T62" fmla="*/ 0 w 363"/>
                <a:gd name="T63" fmla="*/ 61 h 273"/>
                <a:gd name="T64" fmla="*/ 363 w 363"/>
                <a:gd name="T65"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3" h="273">
                  <a:moveTo>
                    <a:pt x="302" y="227"/>
                  </a:moveTo>
                  <a:lnTo>
                    <a:pt x="302" y="231"/>
                  </a:lnTo>
                  <a:lnTo>
                    <a:pt x="301" y="233"/>
                  </a:lnTo>
                  <a:lnTo>
                    <a:pt x="300" y="235"/>
                  </a:lnTo>
                  <a:lnTo>
                    <a:pt x="297" y="237"/>
                  </a:lnTo>
                  <a:lnTo>
                    <a:pt x="295" y="239"/>
                  </a:lnTo>
                  <a:lnTo>
                    <a:pt x="293" y="241"/>
                  </a:lnTo>
                  <a:lnTo>
                    <a:pt x="290" y="242"/>
                  </a:lnTo>
                  <a:lnTo>
                    <a:pt x="286" y="242"/>
                  </a:lnTo>
                  <a:lnTo>
                    <a:pt x="75" y="242"/>
                  </a:lnTo>
                  <a:lnTo>
                    <a:pt x="73" y="242"/>
                  </a:lnTo>
                  <a:lnTo>
                    <a:pt x="70" y="241"/>
                  </a:lnTo>
                  <a:lnTo>
                    <a:pt x="67" y="239"/>
                  </a:lnTo>
                  <a:lnTo>
                    <a:pt x="65" y="237"/>
                  </a:lnTo>
                  <a:lnTo>
                    <a:pt x="63" y="235"/>
                  </a:lnTo>
                  <a:lnTo>
                    <a:pt x="62" y="233"/>
                  </a:lnTo>
                  <a:lnTo>
                    <a:pt x="61" y="231"/>
                  </a:lnTo>
                  <a:lnTo>
                    <a:pt x="61" y="227"/>
                  </a:lnTo>
                  <a:lnTo>
                    <a:pt x="61" y="76"/>
                  </a:lnTo>
                  <a:lnTo>
                    <a:pt x="61" y="73"/>
                  </a:lnTo>
                  <a:lnTo>
                    <a:pt x="62" y="70"/>
                  </a:lnTo>
                  <a:lnTo>
                    <a:pt x="63" y="68"/>
                  </a:lnTo>
                  <a:lnTo>
                    <a:pt x="65" y="66"/>
                  </a:lnTo>
                  <a:lnTo>
                    <a:pt x="67" y="64"/>
                  </a:lnTo>
                  <a:lnTo>
                    <a:pt x="70" y="62"/>
                  </a:lnTo>
                  <a:lnTo>
                    <a:pt x="73" y="61"/>
                  </a:lnTo>
                  <a:lnTo>
                    <a:pt x="75" y="61"/>
                  </a:lnTo>
                  <a:lnTo>
                    <a:pt x="286" y="61"/>
                  </a:lnTo>
                  <a:lnTo>
                    <a:pt x="290" y="61"/>
                  </a:lnTo>
                  <a:lnTo>
                    <a:pt x="293" y="62"/>
                  </a:lnTo>
                  <a:lnTo>
                    <a:pt x="295" y="64"/>
                  </a:lnTo>
                  <a:lnTo>
                    <a:pt x="297" y="66"/>
                  </a:lnTo>
                  <a:lnTo>
                    <a:pt x="300" y="68"/>
                  </a:lnTo>
                  <a:lnTo>
                    <a:pt x="301" y="70"/>
                  </a:lnTo>
                  <a:lnTo>
                    <a:pt x="302" y="73"/>
                  </a:lnTo>
                  <a:lnTo>
                    <a:pt x="302" y="76"/>
                  </a:lnTo>
                  <a:lnTo>
                    <a:pt x="302" y="227"/>
                  </a:lnTo>
                  <a:close/>
                  <a:moveTo>
                    <a:pt x="363" y="61"/>
                  </a:moveTo>
                  <a:lnTo>
                    <a:pt x="362" y="55"/>
                  </a:lnTo>
                  <a:lnTo>
                    <a:pt x="362" y="49"/>
                  </a:lnTo>
                  <a:lnTo>
                    <a:pt x="359" y="44"/>
                  </a:lnTo>
                  <a:lnTo>
                    <a:pt x="357" y="38"/>
                  </a:lnTo>
                  <a:lnTo>
                    <a:pt x="352" y="27"/>
                  </a:lnTo>
                  <a:lnTo>
                    <a:pt x="345" y="18"/>
                  </a:lnTo>
                  <a:lnTo>
                    <a:pt x="341" y="15"/>
                  </a:lnTo>
                  <a:lnTo>
                    <a:pt x="336" y="12"/>
                  </a:lnTo>
                  <a:lnTo>
                    <a:pt x="328" y="7"/>
                  </a:lnTo>
                  <a:lnTo>
                    <a:pt x="320" y="4"/>
                  </a:lnTo>
                  <a:lnTo>
                    <a:pt x="311" y="2"/>
                  </a:lnTo>
                  <a:lnTo>
                    <a:pt x="302" y="0"/>
                  </a:lnTo>
                  <a:lnTo>
                    <a:pt x="242" y="0"/>
                  </a:lnTo>
                  <a:lnTo>
                    <a:pt x="61" y="0"/>
                  </a:lnTo>
                  <a:lnTo>
                    <a:pt x="52" y="2"/>
                  </a:lnTo>
                  <a:lnTo>
                    <a:pt x="43" y="4"/>
                  </a:lnTo>
                  <a:lnTo>
                    <a:pt x="34" y="7"/>
                  </a:lnTo>
                  <a:lnTo>
                    <a:pt x="26" y="12"/>
                  </a:lnTo>
                  <a:lnTo>
                    <a:pt x="22" y="15"/>
                  </a:lnTo>
                  <a:lnTo>
                    <a:pt x="18" y="18"/>
                  </a:lnTo>
                  <a:lnTo>
                    <a:pt x="11" y="27"/>
                  </a:lnTo>
                  <a:lnTo>
                    <a:pt x="5" y="38"/>
                  </a:lnTo>
                  <a:lnTo>
                    <a:pt x="3" y="44"/>
                  </a:lnTo>
                  <a:lnTo>
                    <a:pt x="1" y="49"/>
                  </a:lnTo>
                  <a:lnTo>
                    <a:pt x="1" y="55"/>
                  </a:lnTo>
                  <a:lnTo>
                    <a:pt x="0" y="61"/>
                  </a:lnTo>
                  <a:lnTo>
                    <a:pt x="0" y="273"/>
                  </a:lnTo>
                  <a:lnTo>
                    <a:pt x="363" y="273"/>
                  </a:lnTo>
                  <a:lnTo>
                    <a:pt x="36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635">
              <a:extLst>
                <a:ext uri="{FF2B5EF4-FFF2-40B4-BE49-F238E27FC236}">
                  <a16:creationId xmlns:a16="http://schemas.microsoft.com/office/drawing/2014/main" id="{220CF904-6E1F-487B-91DB-61DBBB3EE278}"/>
                </a:ext>
              </a:extLst>
            </p:cNvPr>
            <p:cNvSpPr>
              <a:spLocks/>
            </p:cNvSpPr>
            <p:nvPr/>
          </p:nvSpPr>
          <p:spPr bwMode="auto">
            <a:xfrm>
              <a:off x="304800" y="5349875"/>
              <a:ext cx="134938" cy="38100"/>
            </a:xfrm>
            <a:custGeom>
              <a:avLst/>
              <a:gdLst>
                <a:gd name="T0" fmla="*/ 420 w 423"/>
                <a:gd name="T1" fmla="*/ 16 h 121"/>
                <a:gd name="T2" fmla="*/ 419 w 423"/>
                <a:gd name="T3" fmla="*/ 10 h 121"/>
                <a:gd name="T4" fmla="*/ 416 w 423"/>
                <a:gd name="T5" fmla="*/ 5 h 121"/>
                <a:gd name="T6" fmla="*/ 416 w 423"/>
                <a:gd name="T7" fmla="*/ 4 h 121"/>
                <a:gd name="T8" fmla="*/ 416 w 423"/>
                <a:gd name="T9" fmla="*/ 4 h 121"/>
                <a:gd name="T10" fmla="*/ 415 w 423"/>
                <a:gd name="T11" fmla="*/ 2 h 121"/>
                <a:gd name="T12" fmla="*/ 414 w 423"/>
                <a:gd name="T13" fmla="*/ 0 h 121"/>
                <a:gd name="T14" fmla="*/ 9 w 423"/>
                <a:gd name="T15" fmla="*/ 0 h 121"/>
                <a:gd name="T16" fmla="*/ 8 w 423"/>
                <a:gd name="T17" fmla="*/ 2 h 121"/>
                <a:gd name="T18" fmla="*/ 7 w 423"/>
                <a:gd name="T19" fmla="*/ 4 h 121"/>
                <a:gd name="T20" fmla="*/ 7 w 423"/>
                <a:gd name="T21" fmla="*/ 4 h 121"/>
                <a:gd name="T22" fmla="*/ 7 w 423"/>
                <a:gd name="T23" fmla="*/ 5 h 121"/>
                <a:gd name="T24" fmla="*/ 3 w 423"/>
                <a:gd name="T25" fmla="*/ 10 h 121"/>
                <a:gd name="T26" fmla="*/ 2 w 423"/>
                <a:gd name="T27" fmla="*/ 17 h 121"/>
                <a:gd name="T28" fmla="*/ 2 w 423"/>
                <a:gd name="T29" fmla="*/ 17 h 121"/>
                <a:gd name="T30" fmla="*/ 1 w 423"/>
                <a:gd name="T31" fmla="*/ 18 h 121"/>
                <a:gd name="T32" fmla="*/ 0 w 423"/>
                <a:gd name="T33" fmla="*/ 24 h 121"/>
                <a:gd name="T34" fmla="*/ 0 w 423"/>
                <a:gd name="T35" fmla="*/ 30 h 121"/>
                <a:gd name="T36" fmla="*/ 0 w 423"/>
                <a:gd name="T37" fmla="*/ 107 h 121"/>
                <a:gd name="T38" fmla="*/ 0 w 423"/>
                <a:gd name="T39" fmla="*/ 109 h 121"/>
                <a:gd name="T40" fmla="*/ 1 w 423"/>
                <a:gd name="T41" fmla="*/ 112 h 121"/>
                <a:gd name="T42" fmla="*/ 2 w 423"/>
                <a:gd name="T43" fmla="*/ 114 h 121"/>
                <a:gd name="T44" fmla="*/ 4 w 423"/>
                <a:gd name="T45" fmla="*/ 117 h 121"/>
                <a:gd name="T46" fmla="*/ 7 w 423"/>
                <a:gd name="T47" fmla="*/ 119 h 121"/>
                <a:gd name="T48" fmla="*/ 9 w 423"/>
                <a:gd name="T49" fmla="*/ 120 h 121"/>
                <a:gd name="T50" fmla="*/ 12 w 423"/>
                <a:gd name="T51" fmla="*/ 121 h 121"/>
                <a:gd name="T52" fmla="*/ 15 w 423"/>
                <a:gd name="T53" fmla="*/ 121 h 121"/>
                <a:gd name="T54" fmla="*/ 407 w 423"/>
                <a:gd name="T55" fmla="*/ 121 h 121"/>
                <a:gd name="T56" fmla="*/ 410 w 423"/>
                <a:gd name="T57" fmla="*/ 121 h 121"/>
                <a:gd name="T58" fmla="*/ 414 w 423"/>
                <a:gd name="T59" fmla="*/ 120 h 121"/>
                <a:gd name="T60" fmla="*/ 416 w 423"/>
                <a:gd name="T61" fmla="*/ 119 h 121"/>
                <a:gd name="T62" fmla="*/ 418 w 423"/>
                <a:gd name="T63" fmla="*/ 117 h 121"/>
                <a:gd name="T64" fmla="*/ 420 w 423"/>
                <a:gd name="T65" fmla="*/ 114 h 121"/>
                <a:gd name="T66" fmla="*/ 421 w 423"/>
                <a:gd name="T67" fmla="*/ 112 h 121"/>
                <a:gd name="T68" fmla="*/ 423 w 423"/>
                <a:gd name="T69" fmla="*/ 109 h 121"/>
                <a:gd name="T70" fmla="*/ 423 w 423"/>
                <a:gd name="T71" fmla="*/ 107 h 121"/>
                <a:gd name="T72" fmla="*/ 423 w 423"/>
                <a:gd name="T73" fmla="*/ 30 h 121"/>
                <a:gd name="T74" fmla="*/ 423 w 423"/>
                <a:gd name="T75" fmla="*/ 24 h 121"/>
                <a:gd name="T76" fmla="*/ 421 w 423"/>
                <a:gd name="T77" fmla="*/ 18 h 121"/>
                <a:gd name="T78" fmla="*/ 420 w 423"/>
                <a:gd name="T79" fmla="*/ 17 h 121"/>
                <a:gd name="T80" fmla="*/ 420 w 423"/>
                <a:gd name="T81" fmla="*/ 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3" h="121">
                  <a:moveTo>
                    <a:pt x="420" y="16"/>
                  </a:moveTo>
                  <a:lnTo>
                    <a:pt x="419" y="10"/>
                  </a:lnTo>
                  <a:lnTo>
                    <a:pt x="416" y="5"/>
                  </a:lnTo>
                  <a:lnTo>
                    <a:pt x="416" y="4"/>
                  </a:lnTo>
                  <a:lnTo>
                    <a:pt x="416" y="4"/>
                  </a:lnTo>
                  <a:lnTo>
                    <a:pt x="415" y="2"/>
                  </a:lnTo>
                  <a:lnTo>
                    <a:pt x="414" y="0"/>
                  </a:lnTo>
                  <a:lnTo>
                    <a:pt x="9" y="0"/>
                  </a:lnTo>
                  <a:lnTo>
                    <a:pt x="8" y="2"/>
                  </a:lnTo>
                  <a:lnTo>
                    <a:pt x="7" y="4"/>
                  </a:lnTo>
                  <a:lnTo>
                    <a:pt x="7" y="4"/>
                  </a:lnTo>
                  <a:lnTo>
                    <a:pt x="7" y="5"/>
                  </a:lnTo>
                  <a:lnTo>
                    <a:pt x="3" y="10"/>
                  </a:lnTo>
                  <a:lnTo>
                    <a:pt x="2" y="17"/>
                  </a:lnTo>
                  <a:lnTo>
                    <a:pt x="2" y="17"/>
                  </a:lnTo>
                  <a:lnTo>
                    <a:pt x="1" y="18"/>
                  </a:lnTo>
                  <a:lnTo>
                    <a:pt x="0" y="24"/>
                  </a:lnTo>
                  <a:lnTo>
                    <a:pt x="0" y="30"/>
                  </a:lnTo>
                  <a:lnTo>
                    <a:pt x="0" y="107"/>
                  </a:lnTo>
                  <a:lnTo>
                    <a:pt x="0" y="109"/>
                  </a:lnTo>
                  <a:lnTo>
                    <a:pt x="1" y="112"/>
                  </a:lnTo>
                  <a:lnTo>
                    <a:pt x="2" y="114"/>
                  </a:lnTo>
                  <a:lnTo>
                    <a:pt x="4" y="117"/>
                  </a:lnTo>
                  <a:lnTo>
                    <a:pt x="7" y="119"/>
                  </a:lnTo>
                  <a:lnTo>
                    <a:pt x="9" y="120"/>
                  </a:lnTo>
                  <a:lnTo>
                    <a:pt x="12" y="121"/>
                  </a:lnTo>
                  <a:lnTo>
                    <a:pt x="15" y="121"/>
                  </a:lnTo>
                  <a:lnTo>
                    <a:pt x="407" y="121"/>
                  </a:lnTo>
                  <a:lnTo>
                    <a:pt x="410" y="121"/>
                  </a:lnTo>
                  <a:lnTo>
                    <a:pt x="414" y="120"/>
                  </a:lnTo>
                  <a:lnTo>
                    <a:pt x="416" y="119"/>
                  </a:lnTo>
                  <a:lnTo>
                    <a:pt x="418" y="117"/>
                  </a:lnTo>
                  <a:lnTo>
                    <a:pt x="420" y="114"/>
                  </a:lnTo>
                  <a:lnTo>
                    <a:pt x="421" y="112"/>
                  </a:lnTo>
                  <a:lnTo>
                    <a:pt x="423" y="109"/>
                  </a:lnTo>
                  <a:lnTo>
                    <a:pt x="423" y="107"/>
                  </a:lnTo>
                  <a:lnTo>
                    <a:pt x="423" y="30"/>
                  </a:lnTo>
                  <a:lnTo>
                    <a:pt x="423" y="24"/>
                  </a:lnTo>
                  <a:lnTo>
                    <a:pt x="421" y="18"/>
                  </a:lnTo>
                  <a:lnTo>
                    <a:pt x="420" y="17"/>
                  </a:lnTo>
                  <a:lnTo>
                    <a:pt x="42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91" descr="Icon of four squares.">
            <a:extLst>
              <a:ext uri="{FF2B5EF4-FFF2-40B4-BE49-F238E27FC236}">
                <a16:creationId xmlns:a16="http://schemas.microsoft.com/office/drawing/2014/main" id="{268D639A-62F0-4F2B-B632-5A45CD6DD132}"/>
              </a:ext>
              <a:ext uri="{C183D7F6-B498-43B3-948B-1728B52AA6E4}">
                <adec:decorative xmlns:adec="http://schemas.microsoft.com/office/drawing/2017/decorative" val="0"/>
              </a:ext>
            </a:extLst>
          </p:cNvPr>
          <p:cNvGrpSpPr/>
          <p:nvPr/>
        </p:nvGrpSpPr>
        <p:grpSpPr>
          <a:xfrm>
            <a:off x="5420916" y="1368977"/>
            <a:ext cx="287338" cy="285750"/>
            <a:chOff x="4900613" y="3937000"/>
            <a:chExt cx="287338" cy="285750"/>
          </a:xfrm>
          <a:solidFill>
            <a:schemeClr val="bg1"/>
          </a:solidFill>
        </p:grpSpPr>
        <p:sp>
          <p:nvSpPr>
            <p:cNvPr id="93" name="Freeform 4743">
              <a:extLst>
                <a:ext uri="{FF2B5EF4-FFF2-40B4-BE49-F238E27FC236}">
                  <a16:creationId xmlns:a16="http://schemas.microsoft.com/office/drawing/2014/main" id="{A654CD2F-871A-4BFA-805D-636E7B50540D}"/>
                </a:ext>
              </a:extLst>
            </p:cNvPr>
            <p:cNvSpPr>
              <a:spLocks/>
            </p:cNvSpPr>
            <p:nvPr/>
          </p:nvSpPr>
          <p:spPr bwMode="auto">
            <a:xfrm>
              <a:off x="4900613" y="3937000"/>
              <a:ext cx="133350" cy="38100"/>
            </a:xfrm>
            <a:custGeom>
              <a:avLst/>
              <a:gdLst>
                <a:gd name="T0" fmla="*/ 346 w 421"/>
                <a:gd name="T1" fmla="*/ 0 h 120"/>
                <a:gd name="T2" fmla="*/ 76 w 421"/>
                <a:gd name="T3" fmla="*/ 0 h 120"/>
                <a:gd name="T4" fmla="*/ 68 w 421"/>
                <a:gd name="T5" fmla="*/ 1 h 120"/>
                <a:gd name="T6" fmla="*/ 61 w 421"/>
                <a:gd name="T7" fmla="*/ 2 h 120"/>
                <a:gd name="T8" fmla="*/ 53 w 421"/>
                <a:gd name="T9" fmla="*/ 3 h 120"/>
                <a:gd name="T10" fmla="*/ 46 w 421"/>
                <a:gd name="T11" fmla="*/ 5 h 120"/>
                <a:gd name="T12" fmla="*/ 40 w 421"/>
                <a:gd name="T13" fmla="*/ 9 h 120"/>
                <a:gd name="T14" fmla="*/ 33 w 421"/>
                <a:gd name="T15" fmla="*/ 12 h 120"/>
                <a:gd name="T16" fmla="*/ 27 w 421"/>
                <a:gd name="T17" fmla="*/ 17 h 120"/>
                <a:gd name="T18" fmla="*/ 22 w 421"/>
                <a:gd name="T19" fmla="*/ 22 h 120"/>
                <a:gd name="T20" fmla="*/ 18 w 421"/>
                <a:gd name="T21" fmla="*/ 27 h 120"/>
                <a:gd name="T22" fmla="*/ 13 w 421"/>
                <a:gd name="T23" fmla="*/ 33 h 120"/>
                <a:gd name="T24" fmla="*/ 10 w 421"/>
                <a:gd name="T25" fmla="*/ 39 h 120"/>
                <a:gd name="T26" fmla="*/ 6 w 421"/>
                <a:gd name="T27" fmla="*/ 46 h 120"/>
                <a:gd name="T28" fmla="*/ 4 w 421"/>
                <a:gd name="T29" fmla="*/ 53 h 120"/>
                <a:gd name="T30" fmla="*/ 2 w 421"/>
                <a:gd name="T31" fmla="*/ 60 h 120"/>
                <a:gd name="T32" fmla="*/ 0 w 421"/>
                <a:gd name="T33" fmla="*/ 67 h 120"/>
                <a:gd name="T34" fmla="*/ 0 w 421"/>
                <a:gd name="T35" fmla="*/ 75 h 120"/>
                <a:gd name="T36" fmla="*/ 0 w 421"/>
                <a:gd name="T37" fmla="*/ 120 h 120"/>
                <a:gd name="T38" fmla="*/ 421 w 421"/>
                <a:gd name="T39" fmla="*/ 120 h 120"/>
                <a:gd name="T40" fmla="*/ 421 w 421"/>
                <a:gd name="T41" fmla="*/ 75 h 120"/>
                <a:gd name="T42" fmla="*/ 421 w 421"/>
                <a:gd name="T43" fmla="*/ 67 h 120"/>
                <a:gd name="T44" fmla="*/ 420 w 421"/>
                <a:gd name="T45" fmla="*/ 60 h 120"/>
                <a:gd name="T46" fmla="*/ 417 w 421"/>
                <a:gd name="T47" fmla="*/ 53 h 120"/>
                <a:gd name="T48" fmla="*/ 415 w 421"/>
                <a:gd name="T49" fmla="*/ 46 h 120"/>
                <a:gd name="T50" fmla="*/ 412 w 421"/>
                <a:gd name="T51" fmla="*/ 39 h 120"/>
                <a:gd name="T52" fmla="*/ 408 w 421"/>
                <a:gd name="T53" fmla="*/ 33 h 120"/>
                <a:gd name="T54" fmla="*/ 403 w 421"/>
                <a:gd name="T55" fmla="*/ 27 h 120"/>
                <a:gd name="T56" fmla="*/ 399 w 421"/>
                <a:gd name="T57" fmla="*/ 22 h 120"/>
                <a:gd name="T58" fmla="*/ 393 w 421"/>
                <a:gd name="T59" fmla="*/ 17 h 120"/>
                <a:gd name="T60" fmla="*/ 387 w 421"/>
                <a:gd name="T61" fmla="*/ 12 h 120"/>
                <a:gd name="T62" fmla="*/ 381 w 421"/>
                <a:gd name="T63" fmla="*/ 9 h 120"/>
                <a:gd name="T64" fmla="*/ 375 w 421"/>
                <a:gd name="T65" fmla="*/ 5 h 120"/>
                <a:gd name="T66" fmla="*/ 368 w 421"/>
                <a:gd name="T67" fmla="*/ 3 h 120"/>
                <a:gd name="T68" fmla="*/ 361 w 421"/>
                <a:gd name="T69" fmla="*/ 2 h 120"/>
                <a:gd name="T70" fmla="*/ 354 w 421"/>
                <a:gd name="T71" fmla="*/ 1 h 120"/>
                <a:gd name="T72" fmla="*/ 346 w 421"/>
                <a:gd name="T73" fmla="*/ 0 h 120"/>
                <a:gd name="T74" fmla="*/ 346 w 421"/>
                <a:gd name="T7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1" h="120">
                  <a:moveTo>
                    <a:pt x="346" y="0"/>
                  </a:moveTo>
                  <a:lnTo>
                    <a:pt x="76" y="0"/>
                  </a:lnTo>
                  <a:lnTo>
                    <a:pt x="68" y="1"/>
                  </a:lnTo>
                  <a:lnTo>
                    <a:pt x="61" y="2"/>
                  </a:lnTo>
                  <a:lnTo>
                    <a:pt x="53" y="3"/>
                  </a:lnTo>
                  <a:lnTo>
                    <a:pt x="46" y="5"/>
                  </a:lnTo>
                  <a:lnTo>
                    <a:pt x="40" y="9"/>
                  </a:lnTo>
                  <a:lnTo>
                    <a:pt x="33" y="12"/>
                  </a:lnTo>
                  <a:lnTo>
                    <a:pt x="27" y="17"/>
                  </a:lnTo>
                  <a:lnTo>
                    <a:pt x="22" y="22"/>
                  </a:lnTo>
                  <a:lnTo>
                    <a:pt x="18" y="27"/>
                  </a:lnTo>
                  <a:lnTo>
                    <a:pt x="13" y="33"/>
                  </a:lnTo>
                  <a:lnTo>
                    <a:pt x="10" y="39"/>
                  </a:lnTo>
                  <a:lnTo>
                    <a:pt x="6" y="46"/>
                  </a:lnTo>
                  <a:lnTo>
                    <a:pt x="4" y="53"/>
                  </a:lnTo>
                  <a:lnTo>
                    <a:pt x="2" y="60"/>
                  </a:lnTo>
                  <a:lnTo>
                    <a:pt x="0" y="67"/>
                  </a:lnTo>
                  <a:lnTo>
                    <a:pt x="0" y="75"/>
                  </a:lnTo>
                  <a:lnTo>
                    <a:pt x="0" y="120"/>
                  </a:lnTo>
                  <a:lnTo>
                    <a:pt x="421" y="120"/>
                  </a:lnTo>
                  <a:lnTo>
                    <a:pt x="421" y="75"/>
                  </a:lnTo>
                  <a:lnTo>
                    <a:pt x="421" y="67"/>
                  </a:lnTo>
                  <a:lnTo>
                    <a:pt x="420" y="60"/>
                  </a:lnTo>
                  <a:lnTo>
                    <a:pt x="417" y="53"/>
                  </a:lnTo>
                  <a:lnTo>
                    <a:pt x="415" y="46"/>
                  </a:lnTo>
                  <a:lnTo>
                    <a:pt x="412" y="39"/>
                  </a:lnTo>
                  <a:lnTo>
                    <a:pt x="408" y="33"/>
                  </a:lnTo>
                  <a:lnTo>
                    <a:pt x="403" y="27"/>
                  </a:lnTo>
                  <a:lnTo>
                    <a:pt x="399" y="22"/>
                  </a:lnTo>
                  <a:lnTo>
                    <a:pt x="393" y="17"/>
                  </a:lnTo>
                  <a:lnTo>
                    <a:pt x="387" y="12"/>
                  </a:lnTo>
                  <a:lnTo>
                    <a:pt x="381" y="9"/>
                  </a:lnTo>
                  <a:lnTo>
                    <a:pt x="375" y="5"/>
                  </a:lnTo>
                  <a:lnTo>
                    <a:pt x="368" y="3"/>
                  </a:lnTo>
                  <a:lnTo>
                    <a:pt x="361" y="2"/>
                  </a:lnTo>
                  <a:lnTo>
                    <a:pt x="354" y="1"/>
                  </a:lnTo>
                  <a:lnTo>
                    <a:pt x="346" y="0"/>
                  </a:ln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4744">
              <a:extLst>
                <a:ext uri="{FF2B5EF4-FFF2-40B4-BE49-F238E27FC236}">
                  <a16:creationId xmlns:a16="http://schemas.microsoft.com/office/drawing/2014/main" id="{5A76ECC7-C209-476D-BB16-D2195C8DD95B}"/>
                </a:ext>
              </a:extLst>
            </p:cNvPr>
            <p:cNvSpPr>
              <a:spLocks/>
            </p:cNvSpPr>
            <p:nvPr/>
          </p:nvSpPr>
          <p:spPr bwMode="auto">
            <a:xfrm>
              <a:off x="4900613" y="3984625"/>
              <a:ext cx="133350" cy="85725"/>
            </a:xfrm>
            <a:custGeom>
              <a:avLst/>
              <a:gdLst>
                <a:gd name="T0" fmla="*/ 0 w 421"/>
                <a:gd name="T1" fmla="*/ 196 h 270"/>
                <a:gd name="T2" fmla="*/ 0 w 421"/>
                <a:gd name="T3" fmla="*/ 203 h 270"/>
                <a:gd name="T4" fmla="*/ 2 w 421"/>
                <a:gd name="T5" fmla="*/ 211 h 270"/>
                <a:gd name="T6" fmla="*/ 4 w 421"/>
                <a:gd name="T7" fmla="*/ 218 h 270"/>
                <a:gd name="T8" fmla="*/ 6 w 421"/>
                <a:gd name="T9" fmla="*/ 225 h 270"/>
                <a:gd name="T10" fmla="*/ 10 w 421"/>
                <a:gd name="T11" fmla="*/ 231 h 270"/>
                <a:gd name="T12" fmla="*/ 13 w 421"/>
                <a:gd name="T13" fmla="*/ 238 h 270"/>
                <a:gd name="T14" fmla="*/ 18 w 421"/>
                <a:gd name="T15" fmla="*/ 243 h 270"/>
                <a:gd name="T16" fmla="*/ 22 w 421"/>
                <a:gd name="T17" fmla="*/ 248 h 270"/>
                <a:gd name="T18" fmla="*/ 27 w 421"/>
                <a:gd name="T19" fmla="*/ 254 h 270"/>
                <a:gd name="T20" fmla="*/ 33 w 421"/>
                <a:gd name="T21" fmla="*/ 257 h 270"/>
                <a:gd name="T22" fmla="*/ 40 w 421"/>
                <a:gd name="T23" fmla="*/ 262 h 270"/>
                <a:gd name="T24" fmla="*/ 46 w 421"/>
                <a:gd name="T25" fmla="*/ 264 h 270"/>
                <a:gd name="T26" fmla="*/ 53 w 421"/>
                <a:gd name="T27" fmla="*/ 267 h 270"/>
                <a:gd name="T28" fmla="*/ 61 w 421"/>
                <a:gd name="T29" fmla="*/ 269 h 270"/>
                <a:gd name="T30" fmla="*/ 68 w 421"/>
                <a:gd name="T31" fmla="*/ 270 h 270"/>
                <a:gd name="T32" fmla="*/ 76 w 421"/>
                <a:gd name="T33" fmla="*/ 270 h 270"/>
                <a:gd name="T34" fmla="*/ 346 w 421"/>
                <a:gd name="T35" fmla="*/ 270 h 270"/>
                <a:gd name="T36" fmla="*/ 354 w 421"/>
                <a:gd name="T37" fmla="*/ 270 h 270"/>
                <a:gd name="T38" fmla="*/ 361 w 421"/>
                <a:gd name="T39" fmla="*/ 269 h 270"/>
                <a:gd name="T40" fmla="*/ 368 w 421"/>
                <a:gd name="T41" fmla="*/ 267 h 270"/>
                <a:gd name="T42" fmla="*/ 375 w 421"/>
                <a:gd name="T43" fmla="*/ 264 h 270"/>
                <a:gd name="T44" fmla="*/ 381 w 421"/>
                <a:gd name="T45" fmla="*/ 261 h 270"/>
                <a:gd name="T46" fmla="*/ 387 w 421"/>
                <a:gd name="T47" fmla="*/ 257 h 270"/>
                <a:gd name="T48" fmla="*/ 393 w 421"/>
                <a:gd name="T49" fmla="*/ 253 h 270"/>
                <a:gd name="T50" fmla="*/ 399 w 421"/>
                <a:gd name="T51" fmla="*/ 248 h 270"/>
                <a:gd name="T52" fmla="*/ 403 w 421"/>
                <a:gd name="T53" fmla="*/ 243 h 270"/>
                <a:gd name="T54" fmla="*/ 408 w 421"/>
                <a:gd name="T55" fmla="*/ 238 h 270"/>
                <a:gd name="T56" fmla="*/ 412 w 421"/>
                <a:gd name="T57" fmla="*/ 231 h 270"/>
                <a:gd name="T58" fmla="*/ 415 w 421"/>
                <a:gd name="T59" fmla="*/ 225 h 270"/>
                <a:gd name="T60" fmla="*/ 417 w 421"/>
                <a:gd name="T61" fmla="*/ 218 h 270"/>
                <a:gd name="T62" fmla="*/ 420 w 421"/>
                <a:gd name="T63" fmla="*/ 211 h 270"/>
                <a:gd name="T64" fmla="*/ 421 w 421"/>
                <a:gd name="T65" fmla="*/ 203 h 270"/>
                <a:gd name="T66" fmla="*/ 421 w 421"/>
                <a:gd name="T67" fmla="*/ 196 h 270"/>
                <a:gd name="T68" fmla="*/ 421 w 421"/>
                <a:gd name="T69" fmla="*/ 0 h 270"/>
                <a:gd name="T70" fmla="*/ 0 w 421"/>
                <a:gd name="T71" fmla="*/ 0 h 270"/>
                <a:gd name="T72" fmla="*/ 0 w 421"/>
                <a:gd name="T73" fmla="*/ 19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70">
                  <a:moveTo>
                    <a:pt x="0" y="196"/>
                  </a:moveTo>
                  <a:lnTo>
                    <a:pt x="0" y="203"/>
                  </a:lnTo>
                  <a:lnTo>
                    <a:pt x="2" y="211"/>
                  </a:lnTo>
                  <a:lnTo>
                    <a:pt x="4" y="218"/>
                  </a:lnTo>
                  <a:lnTo>
                    <a:pt x="6" y="225"/>
                  </a:lnTo>
                  <a:lnTo>
                    <a:pt x="10" y="231"/>
                  </a:lnTo>
                  <a:lnTo>
                    <a:pt x="13" y="238"/>
                  </a:lnTo>
                  <a:lnTo>
                    <a:pt x="18" y="243"/>
                  </a:lnTo>
                  <a:lnTo>
                    <a:pt x="22" y="248"/>
                  </a:lnTo>
                  <a:lnTo>
                    <a:pt x="27" y="254"/>
                  </a:lnTo>
                  <a:lnTo>
                    <a:pt x="33" y="257"/>
                  </a:lnTo>
                  <a:lnTo>
                    <a:pt x="40" y="262"/>
                  </a:lnTo>
                  <a:lnTo>
                    <a:pt x="46" y="264"/>
                  </a:lnTo>
                  <a:lnTo>
                    <a:pt x="53" y="267"/>
                  </a:lnTo>
                  <a:lnTo>
                    <a:pt x="61" y="269"/>
                  </a:lnTo>
                  <a:lnTo>
                    <a:pt x="68" y="270"/>
                  </a:lnTo>
                  <a:lnTo>
                    <a:pt x="76" y="270"/>
                  </a:lnTo>
                  <a:lnTo>
                    <a:pt x="346" y="270"/>
                  </a:lnTo>
                  <a:lnTo>
                    <a:pt x="354" y="270"/>
                  </a:lnTo>
                  <a:lnTo>
                    <a:pt x="361" y="269"/>
                  </a:lnTo>
                  <a:lnTo>
                    <a:pt x="368" y="267"/>
                  </a:lnTo>
                  <a:lnTo>
                    <a:pt x="375" y="264"/>
                  </a:lnTo>
                  <a:lnTo>
                    <a:pt x="381" y="261"/>
                  </a:lnTo>
                  <a:lnTo>
                    <a:pt x="387" y="257"/>
                  </a:lnTo>
                  <a:lnTo>
                    <a:pt x="393" y="253"/>
                  </a:lnTo>
                  <a:lnTo>
                    <a:pt x="399" y="248"/>
                  </a:lnTo>
                  <a:lnTo>
                    <a:pt x="403" y="243"/>
                  </a:lnTo>
                  <a:lnTo>
                    <a:pt x="408" y="238"/>
                  </a:lnTo>
                  <a:lnTo>
                    <a:pt x="412" y="231"/>
                  </a:lnTo>
                  <a:lnTo>
                    <a:pt x="415" y="225"/>
                  </a:lnTo>
                  <a:lnTo>
                    <a:pt x="417" y="218"/>
                  </a:lnTo>
                  <a:lnTo>
                    <a:pt x="420" y="211"/>
                  </a:lnTo>
                  <a:lnTo>
                    <a:pt x="421" y="203"/>
                  </a:lnTo>
                  <a:lnTo>
                    <a:pt x="421" y="196"/>
                  </a:lnTo>
                  <a:lnTo>
                    <a:pt x="421" y="0"/>
                  </a:lnTo>
                  <a:lnTo>
                    <a:pt x="0" y="0"/>
                  </a:lnTo>
                  <a:lnTo>
                    <a:pt x="0"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4745">
              <a:extLst>
                <a:ext uri="{FF2B5EF4-FFF2-40B4-BE49-F238E27FC236}">
                  <a16:creationId xmlns:a16="http://schemas.microsoft.com/office/drawing/2014/main" id="{842A256B-87AA-4D95-A759-ECE316A17FF2}"/>
                </a:ext>
              </a:extLst>
            </p:cNvPr>
            <p:cNvSpPr>
              <a:spLocks/>
            </p:cNvSpPr>
            <p:nvPr/>
          </p:nvSpPr>
          <p:spPr bwMode="auto">
            <a:xfrm>
              <a:off x="5053013" y="3937000"/>
              <a:ext cx="134938" cy="38100"/>
            </a:xfrm>
            <a:custGeom>
              <a:avLst/>
              <a:gdLst>
                <a:gd name="T0" fmla="*/ 345 w 421"/>
                <a:gd name="T1" fmla="*/ 0 h 120"/>
                <a:gd name="T2" fmla="*/ 75 w 421"/>
                <a:gd name="T3" fmla="*/ 0 h 120"/>
                <a:gd name="T4" fmla="*/ 67 w 421"/>
                <a:gd name="T5" fmla="*/ 1 h 120"/>
                <a:gd name="T6" fmla="*/ 60 w 421"/>
                <a:gd name="T7" fmla="*/ 2 h 120"/>
                <a:gd name="T8" fmla="*/ 52 w 421"/>
                <a:gd name="T9" fmla="*/ 3 h 120"/>
                <a:gd name="T10" fmla="*/ 45 w 421"/>
                <a:gd name="T11" fmla="*/ 5 h 120"/>
                <a:gd name="T12" fmla="*/ 39 w 421"/>
                <a:gd name="T13" fmla="*/ 9 h 120"/>
                <a:gd name="T14" fmla="*/ 33 w 421"/>
                <a:gd name="T15" fmla="*/ 12 h 120"/>
                <a:gd name="T16" fmla="*/ 27 w 421"/>
                <a:gd name="T17" fmla="*/ 17 h 120"/>
                <a:gd name="T18" fmla="*/ 22 w 421"/>
                <a:gd name="T19" fmla="*/ 22 h 120"/>
                <a:gd name="T20" fmla="*/ 17 w 421"/>
                <a:gd name="T21" fmla="*/ 27 h 120"/>
                <a:gd name="T22" fmla="*/ 13 w 421"/>
                <a:gd name="T23" fmla="*/ 33 h 120"/>
                <a:gd name="T24" fmla="*/ 9 w 421"/>
                <a:gd name="T25" fmla="*/ 39 h 120"/>
                <a:gd name="T26" fmla="*/ 6 w 421"/>
                <a:gd name="T27" fmla="*/ 46 h 120"/>
                <a:gd name="T28" fmla="*/ 4 w 421"/>
                <a:gd name="T29" fmla="*/ 53 h 120"/>
                <a:gd name="T30" fmla="*/ 1 w 421"/>
                <a:gd name="T31" fmla="*/ 60 h 120"/>
                <a:gd name="T32" fmla="*/ 0 w 421"/>
                <a:gd name="T33" fmla="*/ 67 h 120"/>
                <a:gd name="T34" fmla="*/ 0 w 421"/>
                <a:gd name="T35" fmla="*/ 75 h 120"/>
                <a:gd name="T36" fmla="*/ 0 w 421"/>
                <a:gd name="T37" fmla="*/ 120 h 120"/>
                <a:gd name="T38" fmla="*/ 421 w 421"/>
                <a:gd name="T39" fmla="*/ 120 h 120"/>
                <a:gd name="T40" fmla="*/ 421 w 421"/>
                <a:gd name="T41" fmla="*/ 75 h 120"/>
                <a:gd name="T42" fmla="*/ 421 w 421"/>
                <a:gd name="T43" fmla="*/ 67 h 120"/>
                <a:gd name="T44" fmla="*/ 419 w 421"/>
                <a:gd name="T45" fmla="*/ 60 h 120"/>
                <a:gd name="T46" fmla="*/ 417 w 421"/>
                <a:gd name="T47" fmla="*/ 53 h 120"/>
                <a:gd name="T48" fmla="*/ 415 w 421"/>
                <a:gd name="T49" fmla="*/ 46 h 120"/>
                <a:gd name="T50" fmla="*/ 411 w 421"/>
                <a:gd name="T51" fmla="*/ 39 h 120"/>
                <a:gd name="T52" fmla="*/ 408 w 421"/>
                <a:gd name="T53" fmla="*/ 33 h 120"/>
                <a:gd name="T54" fmla="*/ 403 w 421"/>
                <a:gd name="T55" fmla="*/ 27 h 120"/>
                <a:gd name="T56" fmla="*/ 399 w 421"/>
                <a:gd name="T57" fmla="*/ 22 h 120"/>
                <a:gd name="T58" fmla="*/ 393 w 421"/>
                <a:gd name="T59" fmla="*/ 17 h 120"/>
                <a:gd name="T60" fmla="*/ 387 w 421"/>
                <a:gd name="T61" fmla="*/ 12 h 120"/>
                <a:gd name="T62" fmla="*/ 381 w 421"/>
                <a:gd name="T63" fmla="*/ 9 h 120"/>
                <a:gd name="T64" fmla="*/ 374 w 421"/>
                <a:gd name="T65" fmla="*/ 5 h 120"/>
                <a:gd name="T66" fmla="*/ 367 w 421"/>
                <a:gd name="T67" fmla="*/ 3 h 120"/>
                <a:gd name="T68" fmla="*/ 360 w 421"/>
                <a:gd name="T69" fmla="*/ 2 h 120"/>
                <a:gd name="T70" fmla="*/ 353 w 421"/>
                <a:gd name="T71" fmla="*/ 1 h 120"/>
                <a:gd name="T72" fmla="*/ 345 w 421"/>
                <a:gd name="T73" fmla="*/ 0 h 120"/>
                <a:gd name="T74" fmla="*/ 345 w 421"/>
                <a:gd name="T7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1" h="120">
                  <a:moveTo>
                    <a:pt x="345" y="0"/>
                  </a:moveTo>
                  <a:lnTo>
                    <a:pt x="75" y="0"/>
                  </a:lnTo>
                  <a:lnTo>
                    <a:pt x="67" y="1"/>
                  </a:lnTo>
                  <a:lnTo>
                    <a:pt x="60" y="2"/>
                  </a:lnTo>
                  <a:lnTo>
                    <a:pt x="52" y="3"/>
                  </a:lnTo>
                  <a:lnTo>
                    <a:pt x="45" y="5"/>
                  </a:lnTo>
                  <a:lnTo>
                    <a:pt x="39" y="9"/>
                  </a:lnTo>
                  <a:lnTo>
                    <a:pt x="33" y="12"/>
                  </a:lnTo>
                  <a:lnTo>
                    <a:pt x="27" y="17"/>
                  </a:lnTo>
                  <a:lnTo>
                    <a:pt x="22" y="22"/>
                  </a:lnTo>
                  <a:lnTo>
                    <a:pt x="17" y="27"/>
                  </a:lnTo>
                  <a:lnTo>
                    <a:pt x="13" y="33"/>
                  </a:lnTo>
                  <a:lnTo>
                    <a:pt x="9" y="39"/>
                  </a:lnTo>
                  <a:lnTo>
                    <a:pt x="6" y="46"/>
                  </a:lnTo>
                  <a:lnTo>
                    <a:pt x="4" y="53"/>
                  </a:lnTo>
                  <a:lnTo>
                    <a:pt x="1" y="60"/>
                  </a:lnTo>
                  <a:lnTo>
                    <a:pt x="0" y="67"/>
                  </a:lnTo>
                  <a:lnTo>
                    <a:pt x="0" y="75"/>
                  </a:lnTo>
                  <a:lnTo>
                    <a:pt x="0" y="120"/>
                  </a:lnTo>
                  <a:lnTo>
                    <a:pt x="421" y="120"/>
                  </a:lnTo>
                  <a:lnTo>
                    <a:pt x="421" y="75"/>
                  </a:lnTo>
                  <a:lnTo>
                    <a:pt x="421" y="67"/>
                  </a:lnTo>
                  <a:lnTo>
                    <a:pt x="419" y="60"/>
                  </a:lnTo>
                  <a:lnTo>
                    <a:pt x="417" y="53"/>
                  </a:lnTo>
                  <a:lnTo>
                    <a:pt x="415" y="46"/>
                  </a:lnTo>
                  <a:lnTo>
                    <a:pt x="411" y="39"/>
                  </a:lnTo>
                  <a:lnTo>
                    <a:pt x="408" y="33"/>
                  </a:lnTo>
                  <a:lnTo>
                    <a:pt x="403" y="27"/>
                  </a:lnTo>
                  <a:lnTo>
                    <a:pt x="399" y="22"/>
                  </a:lnTo>
                  <a:lnTo>
                    <a:pt x="393" y="17"/>
                  </a:lnTo>
                  <a:lnTo>
                    <a:pt x="387" y="12"/>
                  </a:lnTo>
                  <a:lnTo>
                    <a:pt x="381" y="9"/>
                  </a:lnTo>
                  <a:lnTo>
                    <a:pt x="374" y="5"/>
                  </a:lnTo>
                  <a:lnTo>
                    <a:pt x="367" y="3"/>
                  </a:lnTo>
                  <a:lnTo>
                    <a:pt x="360" y="2"/>
                  </a:lnTo>
                  <a:lnTo>
                    <a:pt x="353" y="1"/>
                  </a:lnTo>
                  <a:lnTo>
                    <a:pt x="345" y="0"/>
                  </a:lnTo>
                  <a:lnTo>
                    <a:pt x="3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746">
              <a:extLst>
                <a:ext uri="{FF2B5EF4-FFF2-40B4-BE49-F238E27FC236}">
                  <a16:creationId xmlns:a16="http://schemas.microsoft.com/office/drawing/2014/main" id="{3D60C298-D43E-4861-BEA9-D00241730C7D}"/>
                </a:ext>
              </a:extLst>
            </p:cNvPr>
            <p:cNvSpPr>
              <a:spLocks/>
            </p:cNvSpPr>
            <p:nvPr/>
          </p:nvSpPr>
          <p:spPr bwMode="auto">
            <a:xfrm>
              <a:off x="5053013" y="3984625"/>
              <a:ext cx="134938" cy="85725"/>
            </a:xfrm>
            <a:custGeom>
              <a:avLst/>
              <a:gdLst>
                <a:gd name="T0" fmla="*/ 0 w 421"/>
                <a:gd name="T1" fmla="*/ 196 h 270"/>
                <a:gd name="T2" fmla="*/ 0 w 421"/>
                <a:gd name="T3" fmla="*/ 203 h 270"/>
                <a:gd name="T4" fmla="*/ 1 w 421"/>
                <a:gd name="T5" fmla="*/ 211 h 270"/>
                <a:gd name="T6" fmla="*/ 4 w 421"/>
                <a:gd name="T7" fmla="*/ 218 h 270"/>
                <a:gd name="T8" fmla="*/ 6 w 421"/>
                <a:gd name="T9" fmla="*/ 225 h 270"/>
                <a:gd name="T10" fmla="*/ 9 w 421"/>
                <a:gd name="T11" fmla="*/ 231 h 270"/>
                <a:gd name="T12" fmla="*/ 13 w 421"/>
                <a:gd name="T13" fmla="*/ 238 h 270"/>
                <a:gd name="T14" fmla="*/ 17 w 421"/>
                <a:gd name="T15" fmla="*/ 243 h 270"/>
                <a:gd name="T16" fmla="*/ 22 w 421"/>
                <a:gd name="T17" fmla="*/ 248 h 270"/>
                <a:gd name="T18" fmla="*/ 27 w 421"/>
                <a:gd name="T19" fmla="*/ 254 h 270"/>
                <a:gd name="T20" fmla="*/ 33 w 421"/>
                <a:gd name="T21" fmla="*/ 257 h 270"/>
                <a:gd name="T22" fmla="*/ 39 w 421"/>
                <a:gd name="T23" fmla="*/ 262 h 270"/>
                <a:gd name="T24" fmla="*/ 45 w 421"/>
                <a:gd name="T25" fmla="*/ 264 h 270"/>
                <a:gd name="T26" fmla="*/ 52 w 421"/>
                <a:gd name="T27" fmla="*/ 267 h 270"/>
                <a:gd name="T28" fmla="*/ 60 w 421"/>
                <a:gd name="T29" fmla="*/ 269 h 270"/>
                <a:gd name="T30" fmla="*/ 67 w 421"/>
                <a:gd name="T31" fmla="*/ 270 h 270"/>
                <a:gd name="T32" fmla="*/ 75 w 421"/>
                <a:gd name="T33" fmla="*/ 270 h 270"/>
                <a:gd name="T34" fmla="*/ 345 w 421"/>
                <a:gd name="T35" fmla="*/ 270 h 270"/>
                <a:gd name="T36" fmla="*/ 353 w 421"/>
                <a:gd name="T37" fmla="*/ 270 h 270"/>
                <a:gd name="T38" fmla="*/ 360 w 421"/>
                <a:gd name="T39" fmla="*/ 269 h 270"/>
                <a:gd name="T40" fmla="*/ 367 w 421"/>
                <a:gd name="T41" fmla="*/ 267 h 270"/>
                <a:gd name="T42" fmla="*/ 374 w 421"/>
                <a:gd name="T43" fmla="*/ 264 h 270"/>
                <a:gd name="T44" fmla="*/ 381 w 421"/>
                <a:gd name="T45" fmla="*/ 261 h 270"/>
                <a:gd name="T46" fmla="*/ 387 w 421"/>
                <a:gd name="T47" fmla="*/ 257 h 270"/>
                <a:gd name="T48" fmla="*/ 393 w 421"/>
                <a:gd name="T49" fmla="*/ 253 h 270"/>
                <a:gd name="T50" fmla="*/ 399 w 421"/>
                <a:gd name="T51" fmla="*/ 248 h 270"/>
                <a:gd name="T52" fmla="*/ 403 w 421"/>
                <a:gd name="T53" fmla="*/ 243 h 270"/>
                <a:gd name="T54" fmla="*/ 408 w 421"/>
                <a:gd name="T55" fmla="*/ 238 h 270"/>
                <a:gd name="T56" fmla="*/ 411 w 421"/>
                <a:gd name="T57" fmla="*/ 231 h 270"/>
                <a:gd name="T58" fmla="*/ 415 w 421"/>
                <a:gd name="T59" fmla="*/ 225 h 270"/>
                <a:gd name="T60" fmla="*/ 417 w 421"/>
                <a:gd name="T61" fmla="*/ 218 h 270"/>
                <a:gd name="T62" fmla="*/ 419 w 421"/>
                <a:gd name="T63" fmla="*/ 211 h 270"/>
                <a:gd name="T64" fmla="*/ 421 w 421"/>
                <a:gd name="T65" fmla="*/ 203 h 270"/>
                <a:gd name="T66" fmla="*/ 421 w 421"/>
                <a:gd name="T67" fmla="*/ 196 h 270"/>
                <a:gd name="T68" fmla="*/ 421 w 421"/>
                <a:gd name="T69" fmla="*/ 0 h 270"/>
                <a:gd name="T70" fmla="*/ 0 w 421"/>
                <a:gd name="T71" fmla="*/ 0 h 270"/>
                <a:gd name="T72" fmla="*/ 0 w 421"/>
                <a:gd name="T73" fmla="*/ 19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70">
                  <a:moveTo>
                    <a:pt x="0" y="196"/>
                  </a:moveTo>
                  <a:lnTo>
                    <a:pt x="0" y="203"/>
                  </a:lnTo>
                  <a:lnTo>
                    <a:pt x="1" y="211"/>
                  </a:lnTo>
                  <a:lnTo>
                    <a:pt x="4" y="218"/>
                  </a:lnTo>
                  <a:lnTo>
                    <a:pt x="6" y="225"/>
                  </a:lnTo>
                  <a:lnTo>
                    <a:pt x="9" y="231"/>
                  </a:lnTo>
                  <a:lnTo>
                    <a:pt x="13" y="238"/>
                  </a:lnTo>
                  <a:lnTo>
                    <a:pt x="17" y="243"/>
                  </a:lnTo>
                  <a:lnTo>
                    <a:pt x="22" y="248"/>
                  </a:lnTo>
                  <a:lnTo>
                    <a:pt x="27" y="254"/>
                  </a:lnTo>
                  <a:lnTo>
                    <a:pt x="33" y="257"/>
                  </a:lnTo>
                  <a:lnTo>
                    <a:pt x="39" y="262"/>
                  </a:lnTo>
                  <a:lnTo>
                    <a:pt x="45" y="264"/>
                  </a:lnTo>
                  <a:lnTo>
                    <a:pt x="52" y="267"/>
                  </a:lnTo>
                  <a:lnTo>
                    <a:pt x="60" y="269"/>
                  </a:lnTo>
                  <a:lnTo>
                    <a:pt x="67" y="270"/>
                  </a:lnTo>
                  <a:lnTo>
                    <a:pt x="75" y="270"/>
                  </a:lnTo>
                  <a:lnTo>
                    <a:pt x="345" y="270"/>
                  </a:lnTo>
                  <a:lnTo>
                    <a:pt x="353" y="270"/>
                  </a:lnTo>
                  <a:lnTo>
                    <a:pt x="360" y="269"/>
                  </a:lnTo>
                  <a:lnTo>
                    <a:pt x="367" y="267"/>
                  </a:lnTo>
                  <a:lnTo>
                    <a:pt x="374" y="264"/>
                  </a:lnTo>
                  <a:lnTo>
                    <a:pt x="381" y="261"/>
                  </a:lnTo>
                  <a:lnTo>
                    <a:pt x="387" y="257"/>
                  </a:lnTo>
                  <a:lnTo>
                    <a:pt x="393" y="253"/>
                  </a:lnTo>
                  <a:lnTo>
                    <a:pt x="399" y="248"/>
                  </a:lnTo>
                  <a:lnTo>
                    <a:pt x="403" y="243"/>
                  </a:lnTo>
                  <a:lnTo>
                    <a:pt x="408" y="238"/>
                  </a:lnTo>
                  <a:lnTo>
                    <a:pt x="411" y="231"/>
                  </a:lnTo>
                  <a:lnTo>
                    <a:pt x="415" y="225"/>
                  </a:lnTo>
                  <a:lnTo>
                    <a:pt x="417" y="218"/>
                  </a:lnTo>
                  <a:lnTo>
                    <a:pt x="419" y="211"/>
                  </a:lnTo>
                  <a:lnTo>
                    <a:pt x="421" y="203"/>
                  </a:lnTo>
                  <a:lnTo>
                    <a:pt x="421" y="196"/>
                  </a:lnTo>
                  <a:lnTo>
                    <a:pt x="421" y="0"/>
                  </a:lnTo>
                  <a:lnTo>
                    <a:pt x="0" y="0"/>
                  </a:lnTo>
                  <a:lnTo>
                    <a:pt x="0"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4747">
              <a:extLst>
                <a:ext uri="{FF2B5EF4-FFF2-40B4-BE49-F238E27FC236}">
                  <a16:creationId xmlns:a16="http://schemas.microsoft.com/office/drawing/2014/main" id="{29B54F52-E2CA-455A-9AA3-2B20BE885EED}"/>
                </a:ext>
              </a:extLst>
            </p:cNvPr>
            <p:cNvSpPr>
              <a:spLocks/>
            </p:cNvSpPr>
            <p:nvPr/>
          </p:nvSpPr>
          <p:spPr bwMode="auto">
            <a:xfrm>
              <a:off x="4900613" y="4137025"/>
              <a:ext cx="133350" cy="85725"/>
            </a:xfrm>
            <a:custGeom>
              <a:avLst/>
              <a:gdLst>
                <a:gd name="T0" fmla="*/ 0 w 421"/>
                <a:gd name="T1" fmla="*/ 194 h 270"/>
                <a:gd name="T2" fmla="*/ 0 w 421"/>
                <a:gd name="T3" fmla="*/ 203 h 270"/>
                <a:gd name="T4" fmla="*/ 2 w 421"/>
                <a:gd name="T5" fmla="*/ 209 h 270"/>
                <a:gd name="T6" fmla="*/ 4 w 421"/>
                <a:gd name="T7" fmla="*/ 218 h 270"/>
                <a:gd name="T8" fmla="*/ 6 w 421"/>
                <a:gd name="T9" fmla="*/ 225 h 270"/>
                <a:gd name="T10" fmla="*/ 10 w 421"/>
                <a:gd name="T11" fmla="*/ 230 h 270"/>
                <a:gd name="T12" fmla="*/ 13 w 421"/>
                <a:gd name="T13" fmla="*/ 237 h 270"/>
                <a:gd name="T14" fmla="*/ 18 w 421"/>
                <a:gd name="T15" fmla="*/ 243 h 270"/>
                <a:gd name="T16" fmla="*/ 22 w 421"/>
                <a:gd name="T17" fmla="*/ 248 h 270"/>
                <a:gd name="T18" fmla="*/ 27 w 421"/>
                <a:gd name="T19" fmla="*/ 252 h 270"/>
                <a:gd name="T20" fmla="*/ 33 w 421"/>
                <a:gd name="T21" fmla="*/ 257 h 270"/>
                <a:gd name="T22" fmla="*/ 40 w 421"/>
                <a:gd name="T23" fmla="*/ 262 h 270"/>
                <a:gd name="T24" fmla="*/ 46 w 421"/>
                <a:gd name="T25" fmla="*/ 264 h 270"/>
                <a:gd name="T26" fmla="*/ 53 w 421"/>
                <a:gd name="T27" fmla="*/ 266 h 270"/>
                <a:gd name="T28" fmla="*/ 61 w 421"/>
                <a:gd name="T29" fmla="*/ 269 h 270"/>
                <a:gd name="T30" fmla="*/ 68 w 421"/>
                <a:gd name="T31" fmla="*/ 270 h 270"/>
                <a:gd name="T32" fmla="*/ 76 w 421"/>
                <a:gd name="T33" fmla="*/ 270 h 270"/>
                <a:gd name="T34" fmla="*/ 346 w 421"/>
                <a:gd name="T35" fmla="*/ 270 h 270"/>
                <a:gd name="T36" fmla="*/ 354 w 421"/>
                <a:gd name="T37" fmla="*/ 270 h 270"/>
                <a:gd name="T38" fmla="*/ 361 w 421"/>
                <a:gd name="T39" fmla="*/ 269 h 270"/>
                <a:gd name="T40" fmla="*/ 368 w 421"/>
                <a:gd name="T41" fmla="*/ 266 h 270"/>
                <a:gd name="T42" fmla="*/ 375 w 421"/>
                <a:gd name="T43" fmla="*/ 264 h 270"/>
                <a:gd name="T44" fmla="*/ 381 w 421"/>
                <a:gd name="T45" fmla="*/ 260 h 270"/>
                <a:gd name="T46" fmla="*/ 387 w 421"/>
                <a:gd name="T47" fmla="*/ 257 h 270"/>
                <a:gd name="T48" fmla="*/ 393 w 421"/>
                <a:gd name="T49" fmla="*/ 252 h 270"/>
                <a:gd name="T50" fmla="*/ 399 w 421"/>
                <a:gd name="T51" fmla="*/ 248 h 270"/>
                <a:gd name="T52" fmla="*/ 403 w 421"/>
                <a:gd name="T53" fmla="*/ 243 h 270"/>
                <a:gd name="T54" fmla="*/ 408 w 421"/>
                <a:gd name="T55" fmla="*/ 237 h 270"/>
                <a:gd name="T56" fmla="*/ 412 w 421"/>
                <a:gd name="T57" fmla="*/ 230 h 270"/>
                <a:gd name="T58" fmla="*/ 415 w 421"/>
                <a:gd name="T59" fmla="*/ 225 h 270"/>
                <a:gd name="T60" fmla="*/ 417 w 421"/>
                <a:gd name="T61" fmla="*/ 218 h 270"/>
                <a:gd name="T62" fmla="*/ 420 w 421"/>
                <a:gd name="T63" fmla="*/ 211 h 270"/>
                <a:gd name="T64" fmla="*/ 421 w 421"/>
                <a:gd name="T65" fmla="*/ 203 h 270"/>
                <a:gd name="T66" fmla="*/ 421 w 421"/>
                <a:gd name="T67" fmla="*/ 196 h 270"/>
                <a:gd name="T68" fmla="*/ 421 w 421"/>
                <a:gd name="T69" fmla="*/ 0 h 270"/>
                <a:gd name="T70" fmla="*/ 0 w 421"/>
                <a:gd name="T71" fmla="*/ 0 h 270"/>
                <a:gd name="T72" fmla="*/ 0 w 421"/>
                <a:gd name="T73" fmla="*/ 19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70">
                  <a:moveTo>
                    <a:pt x="0" y="194"/>
                  </a:moveTo>
                  <a:lnTo>
                    <a:pt x="0" y="203"/>
                  </a:lnTo>
                  <a:lnTo>
                    <a:pt x="2" y="209"/>
                  </a:lnTo>
                  <a:lnTo>
                    <a:pt x="4" y="218"/>
                  </a:lnTo>
                  <a:lnTo>
                    <a:pt x="6" y="225"/>
                  </a:lnTo>
                  <a:lnTo>
                    <a:pt x="10" y="230"/>
                  </a:lnTo>
                  <a:lnTo>
                    <a:pt x="13" y="237"/>
                  </a:lnTo>
                  <a:lnTo>
                    <a:pt x="18" y="243"/>
                  </a:lnTo>
                  <a:lnTo>
                    <a:pt x="22" y="248"/>
                  </a:lnTo>
                  <a:lnTo>
                    <a:pt x="27" y="252"/>
                  </a:lnTo>
                  <a:lnTo>
                    <a:pt x="33" y="257"/>
                  </a:lnTo>
                  <a:lnTo>
                    <a:pt x="40" y="262"/>
                  </a:lnTo>
                  <a:lnTo>
                    <a:pt x="46" y="264"/>
                  </a:lnTo>
                  <a:lnTo>
                    <a:pt x="53" y="266"/>
                  </a:lnTo>
                  <a:lnTo>
                    <a:pt x="61" y="269"/>
                  </a:lnTo>
                  <a:lnTo>
                    <a:pt x="68" y="270"/>
                  </a:lnTo>
                  <a:lnTo>
                    <a:pt x="76" y="270"/>
                  </a:lnTo>
                  <a:lnTo>
                    <a:pt x="346" y="270"/>
                  </a:lnTo>
                  <a:lnTo>
                    <a:pt x="354" y="270"/>
                  </a:lnTo>
                  <a:lnTo>
                    <a:pt x="361" y="269"/>
                  </a:lnTo>
                  <a:lnTo>
                    <a:pt x="368" y="266"/>
                  </a:lnTo>
                  <a:lnTo>
                    <a:pt x="375" y="264"/>
                  </a:lnTo>
                  <a:lnTo>
                    <a:pt x="381" y="260"/>
                  </a:lnTo>
                  <a:lnTo>
                    <a:pt x="387" y="257"/>
                  </a:lnTo>
                  <a:lnTo>
                    <a:pt x="393" y="252"/>
                  </a:lnTo>
                  <a:lnTo>
                    <a:pt x="399" y="248"/>
                  </a:lnTo>
                  <a:lnTo>
                    <a:pt x="403" y="243"/>
                  </a:lnTo>
                  <a:lnTo>
                    <a:pt x="408" y="237"/>
                  </a:lnTo>
                  <a:lnTo>
                    <a:pt x="412" y="230"/>
                  </a:lnTo>
                  <a:lnTo>
                    <a:pt x="415" y="225"/>
                  </a:lnTo>
                  <a:lnTo>
                    <a:pt x="417" y="218"/>
                  </a:lnTo>
                  <a:lnTo>
                    <a:pt x="420" y="211"/>
                  </a:lnTo>
                  <a:lnTo>
                    <a:pt x="421" y="203"/>
                  </a:lnTo>
                  <a:lnTo>
                    <a:pt x="421" y="196"/>
                  </a:lnTo>
                  <a:lnTo>
                    <a:pt x="421" y="0"/>
                  </a:lnTo>
                  <a:lnTo>
                    <a:pt x="0" y="0"/>
                  </a:lnTo>
                  <a:lnTo>
                    <a:pt x="0"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4748">
              <a:extLst>
                <a:ext uri="{FF2B5EF4-FFF2-40B4-BE49-F238E27FC236}">
                  <a16:creationId xmlns:a16="http://schemas.microsoft.com/office/drawing/2014/main" id="{46C54F87-D686-45B0-AC4F-BD4AD01BD05A}"/>
                </a:ext>
              </a:extLst>
            </p:cNvPr>
            <p:cNvSpPr>
              <a:spLocks/>
            </p:cNvSpPr>
            <p:nvPr/>
          </p:nvSpPr>
          <p:spPr bwMode="auto">
            <a:xfrm>
              <a:off x="4900613" y="4089400"/>
              <a:ext cx="133350" cy="38100"/>
            </a:xfrm>
            <a:custGeom>
              <a:avLst/>
              <a:gdLst>
                <a:gd name="T0" fmla="*/ 346 w 421"/>
                <a:gd name="T1" fmla="*/ 0 h 121"/>
                <a:gd name="T2" fmla="*/ 76 w 421"/>
                <a:gd name="T3" fmla="*/ 0 h 121"/>
                <a:gd name="T4" fmla="*/ 68 w 421"/>
                <a:gd name="T5" fmla="*/ 1 h 121"/>
                <a:gd name="T6" fmla="*/ 61 w 421"/>
                <a:gd name="T7" fmla="*/ 3 h 121"/>
                <a:gd name="T8" fmla="*/ 53 w 421"/>
                <a:gd name="T9" fmla="*/ 4 h 121"/>
                <a:gd name="T10" fmla="*/ 46 w 421"/>
                <a:gd name="T11" fmla="*/ 6 h 121"/>
                <a:gd name="T12" fmla="*/ 40 w 421"/>
                <a:gd name="T13" fmla="*/ 10 h 121"/>
                <a:gd name="T14" fmla="*/ 33 w 421"/>
                <a:gd name="T15" fmla="*/ 13 h 121"/>
                <a:gd name="T16" fmla="*/ 27 w 421"/>
                <a:gd name="T17" fmla="*/ 18 h 121"/>
                <a:gd name="T18" fmla="*/ 22 w 421"/>
                <a:gd name="T19" fmla="*/ 22 h 121"/>
                <a:gd name="T20" fmla="*/ 18 w 421"/>
                <a:gd name="T21" fmla="*/ 28 h 121"/>
                <a:gd name="T22" fmla="*/ 13 w 421"/>
                <a:gd name="T23" fmla="*/ 34 h 121"/>
                <a:gd name="T24" fmla="*/ 10 w 421"/>
                <a:gd name="T25" fmla="*/ 40 h 121"/>
                <a:gd name="T26" fmla="*/ 6 w 421"/>
                <a:gd name="T27" fmla="*/ 47 h 121"/>
                <a:gd name="T28" fmla="*/ 4 w 421"/>
                <a:gd name="T29" fmla="*/ 54 h 121"/>
                <a:gd name="T30" fmla="*/ 2 w 421"/>
                <a:gd name="T31" fmla="*/ 61 h 121"/>
                <a:gd name="T32" fmla="*/ 0 w 421"/>
                <a:gd name="T33" fmla="*/ 67 h 121"/>
                <a:gd name="T34" fmla="*/ 0 w 421"/>
                <a:gd name="T35" fmla="*/ 76 h 121"/>
                <a:gd name="T36" fmla="*/ 0 w 421"/>
                <a:gd name="T37" fmla="*/ 121 h 121"/>
                <a:gd name="T38" fmla="*/ 421 w 421"/>
                <a:gd name="T39" fmla="*/ 121 h 121"/>
                <a:gd name="T40" fmla="*/ 421 w 421"/>
                <a:gd name="T41" fmla="*/ 76 h 121"/>
                <a:gd name="T42" fmla="*/ 421 w 421"/>
                <a:gd name="T43" fmla="*/ 67 h 121"/>
                <a:gd name="T44" fmla="*/ 420 w 421"/>
                <a:gd name="T45" fmla="*/ 61 h 121"/>
                <a:gd name="T46" fmla="*/ 417 w 421"/>
                <a:gd name="T47" fmla="*/ 54 h 121"/>
                <a:gd name="T48" fmla="*/ 415 w 421"/>
                <a:gd name="T49" fmla="*/ 47 h 121"/>
                <a:gd name="T50" fmla="*/ 412 w 421"/>
                <a:gd name="T51" fmla="*/ 40 h 121"/>
                <a:gd name="T52" fmla="*/ 408 w 421"/>
                <a:gd name="T53" fmla="*/ 34 h 121"/>
                <a:gd name="T54" fmla="*/ 403 w 421"/>
                <a:gd name="T55" fmla="*/ 28 h 121"/>
                <a:gd name="T56" fmla="*/ 399 w 421"/>
                <a:gd name="T57" fmla="*/ 22 h 121"/>
                <a:gd name="T58" fmla="*/ 393 w 421"/>
                <a:gd name="T59" fmla="*/ 18 h 121"/>
                <a:gd name="T60" fmla="*/ 387 w 421"/>
                <a:gd name="T61" fmla="*/ 13 h 121"/>
                <a:gd name="T62" fmla="*/ 381 w 421"/>
                <a:gd name="T63" fmla="*/ 10 h 121"/>
                <a:gd name="T64" fmla="*/ 375 w 421"/>
                <a:gd name="T65" fmla="*/ 6 h 121"/>
                <a:gd name="T66" fmla="*/ 368 w 421"/>
                <a:gd name="T67" fmla="*/ 4 h 121"/>
                <a:gd name="T68" fmla="*/ 361 w 421"/>
                <a:gd name="T69" fmla="*/ 3 h 121"/>
                <a:gd name="T70" fmla="*/ 354 w 421"/>
                <a:gd name="T71" fmla="*/ 1 h 121"/>
                <a:gd name="T72" fmla="*/ 346 w 421"/>
                <a:gd name="T7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121">
                  <a:moveTo>
                    <a:pt x="346" y="0"/>
                  </a:moveTo>
                  <a:lnTo>
                    <a:pt x="76" y="0"/>
                  </a:lnTo>
                  <a:lnTo>
                    <a:pt x="68" y="1"/>
                  </a:lnTo>
                  <a:lnTo>
                    <a:pt x="61" y="3"/>
                  </a:lnTo>
                  <a:lnTo>
                    <a:pt x="53" y="4"/>
                  </a:lnTo>
                  <a:lnTo>
                    <a:pt x="46" y="6"/>
                  </a:lnTo>
                  <a:lnTo>
                    <a:pt x="40" y="10"/>
                  </a:lnTo>
                  <a:lnTo>
                    <a:pt x="33" y="13"/>
                  </a:lnTo>
                  <a:lnTo>
                    <a:pt x="27" y="18"/>
                  </a:lnTo>
                  <a:lnTo>
                    <a:pt x="22" y="22"/>
                  </a:lnTo>
                  <a:lnTo>
                    <a:pt x="18" y="28"/>
                  </a:lnTo>
                  <a:lnTo>
                    <a:pt x="13" y="34"/>
                  </a:lnTo>
                  <a:lnTo>
                    <a:pt x="10" y="40"/>
                  </a:lnTo>
                  <a:lnTo>
                    <a:pt x="6" y="47"/>
                  </a:lnTo>
                  <a:lnTo>
                    <a:pt x="4" y="54"/>
                  </a:lnTo>
                  <a:lnTo>
                    <a:pt x="2" y="61"/>
                  </a:lnTo>
                  <a:lnTo>
                    <a:pt x="0" y="67"/>
                  </a:lnTo>
                  <a:lnTo>
                    <a:pt x="0" y="76"/>
                  </a:lnTo>
                  <a:lnTo>
                    <a:pt x="0" y="121"/>
                  </a:lnTo>
                  <a:lnTo>
                    <a:pt x="421" y="121"/>
                  </a:lnTo>
                  <a:lnTo>
                    <a:pt x="421" y="76"/>
                  </a:lnTo>
                  <a:lnTo>
                    <a:pt x="421" y="67"/>
                  </a:lnTo>
                  <a:lnTo>
                    <a:pt x="420" y="61"/>
                  </a:lnTo>
                  <a:lnTo>
                    <a:pt x="417" y="54"/>
                  </a:lnTo>
                  <a:lnTo>
                    <a:pt x="415" y="47"/>
                  </a:lnTo>
                  <a:lnTo>
                    <a:pt x="412" y="40"/>
                  </a:lnTo>
                  <a:lnTo>
                    <a:pt x="408" y="34"/>
                  </a:lnTo>
                  <a:lnTo>
                    <a:pt x="403" y="28"/>
                  </a:lnTo>
                  <a:lnTo>
                    <a:pt x="399" y="22"/>
                  </a:lnTo>
                  <a:lnTo>
                    <a:pt x="393" y="18"/>
                  </a:lnTo>
                  <a:lnTo>
                    <a:pt x="387" y="13"/>
                  </a:lnTo>
                  <a:lnTo>
                    <a:pt x="381" y="10"/>
                  </a:lnTo>
                  <a:lnTo>
                    <a:pt x="375" y="6"/>
                  </a:lnTo>
                  <a:lnTo>
                    <a:pt x="368" y="4"/>
                  </a:lnTo>
                  <a:lnTo>
                    <a:pt x="361" y="3"/>
                  </a:lnTo>
                  <a:lnTo>
                    <a:pt x="354" y="1"/>
                  </a:ln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749">
              <a:extLst>
                <a:ext uri="{FF2B5EF4-FFF2-40B4-BE49-F238E27FC236}">
                  <a16:creationId xmlns:a16="http://schemas.microsoft.com/office/drawing/2014/main" id="{2AD4B2ED-3FF5-413A-9E75-6FD5885D478D}"/>
                </a:ext>
              </a:extLst>
            </p:cNvPr>
            <p:cNvSpPr>
              <a:spLocks/>
            </p:cNvSpPr>
            <p:nvPr/>
          </p:nvSpPr>
          <p:spPr bwMode="auto">
            <a:xfrm>
              <a:off x="5053013" y="4137025"/>
              <a:ext cx="134938" cy="85725"/>
            </a:xfrm>
            <a:custGeom>
              <a:avLst/>
              <a:gdLst>
                <a:gd name="T0" fmla="*/ 0 w 421"/>
                <a:gd name="T1" fmla="*/ 194 h 270"/>
                <a:gd name="T2" fmla="*/ 0 w 421"/>
                <a:gd name="T3" fmla="*/ 203 h 270"/>
                <a:gd name="T4" fmla="*/ 1 w 421"/>
                <a:gd name="T5" fmla="*/ 209 h 270"/>
                <a:gd name="T6" fmla="*/ 4 w 421"/>
                <a:gd name="T7" fmla="*/ 218 h 270"/>
                <a:gd name="T8" fmla="*/ 6 w 421"/>
                <a:gd name="T9" fmla="*/ 225 h 270"/>
                <a:gd name="T10" fmla="*/ 9 w 421"/>
                <a:gd name="T11" fmla="*/ 230 h 270"/>
                <a:gd name="T12" fmla="*/ 13 w 421"/>
                <a:gd name="T13" fmla="*/ 237 h 270"/>
                <a:gd name="T14" fmla="*/ 17 w 421"/>
                <a:gd name="T15" fmla="*/ 243 h 270"/>
                <a:gd name="T16" fmla="*/ 22 w 421"/>
                <a:gd name="T17" fmla="*/ 248 h 270"/>
                <a:gd name="T18" fmla="*/ 27 w 421"/>
                <a:gd name="T19" fmla="*/ 252 h 270"/>
                <a:gd name="T20" fmla="*/ 33 w 421"/>
                <a:gd name="T21" fmla="*/ 257 h 270"/>
                <a:gd name="T22" fmla="*/ 39 w 421"/>
                <a:gd name="T23" fmla="*/ 262 h 270"/>
                <a:gd name="T24" fmla="*/ 45 w 421"/>
                <a:gd name="T25" fmla="*/ 264 h 270"/>
                <a:gd name="T26" fmla="*/ 52 w 421"/>
                <a:gd name="T27" fmla="*/ 266 h 270"/>
                <a:gd name="T28" fmla="*/ 60 w 421"/>
                <a:gd name="T29" fmla="*/ 269 h 270"/>
                <a:gd name="T30" fmla="*/ 67 w 421"/>
                <a:gd name="T31" fmla="*/ 270 h 270"/>
                <a:gd name="T32" fmla="*/ 75 w 421"/>
                <a:gd name="T33" fmla="*/ 270 h 270"/>
                <a:gd name="T34" fmla="*/ 345 w 421"/>
                <a:gd name="T35" fmla="*/ 270 h 270"/>
                <a:gd name="T36" fmla="*/ 353 w 421"/>
                <a:gd name="T37" fmla="*/ 270 h 270"/>
                <a:gd name="T38" fmla="*/ 360 w 421"/>
                <a:gd name="T39" fmla="*/ 269 h 270"/>
                <a:gd name="T40" fmla="*/ 367 w 421"/>
                <a:gd name="T41" fmla="*/ 266 h 270"/>
                <a:gd name="T42" fmla="*/ 374 w 421"/>
                <a:gd name="T43" fmla="*/ 264 h 270"/>
                <a:gd name="T44" fmla="*/ 381 w 421"/>
                <a:gd name="T45" fmla="*/ 260 h 270"/>
                <a:gd name="T46" fmla="*/ 387 w 421"/>
                <a:gd name="T47" fmla="*/ 257 h 270"/>
                <a:gd name="T48" fmla="*/ 393 w 421"/>
                <a:gd name="T49" fmla="*/ 252 h 270"/>
                <a:gd name="T50" fmla="*/ 399 w 421"/>
                <a:gd name="T51" fmla="*/ 248 h 270"/>
                <a:gd name="T52" fmla="*/ 403 w 421"/>
                <a:gd name="T53" fmla="*/ 243 h 270"/>
                <a:gd name="T54" fmla="*/ 408 w 421"/>
                <a:gd name="T55" fmla="*/ 237 h 270"/>
                <a:gd name="T56" fmla="*/ 411 w 421"/>
                <a:gd name="T57" fmla="*/ 230 h 270"/>
                <a:gd name="T58" fmla="*/ 415 w 421"/>
                <a:gd name="T59" fmla="*/ 225 h 270"/>
                <a:gd name="T60" fmla="*/ 417 w 421"/>
                <a:gd name="T61" fmla="*/ 218 h 270"/>
                <a:gd name="T62" fmla="*/ 419 w 421"/>
                <a:gd name="T63" fmla="*/ 211 h 270"/>
                <a:gd name="T64" fmla="*/ 421 w 421"/>
                <a:gd name="T65" fmla="*/ 203 h 270"/>
                <a:gd name="T66" fmla="*/ 421 w 421"/>
                <a:gd name="T67" fmla="*/ 196 h 270"/>
                <a:gd name="T68" fmla="*/ 421 w 421"/>
                <a:gd name="T69" fmla="*/ 0 h 270"/>
                <a:gd name="T70" fmla="*/ 0 w 421"/>
                <a:gd name="T71" fmla="*/ 0 h 270"/>
                <a:gd name="T72" fmla="*/ 0 w 421"/>
                <a:gd name="T73" fmla="*/ 19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70">
                  <a:moveTo>
                    <a:pt x="0" y="194"/>
                  </a:moveTo>
                  <a:lnTo>
                    <a:pt x="0" y="203"/>
                  </a:lnTo>
                  <a:lnTo>
                    <a:pt x="1" y="209"/>
                  </a:lnTo>
                  <a:lnTo>
                    <a:pt x="4" y="218"/>
                  </a:lnTo>
                  <a:lnTo>
                    <a:pt x="6" y="225"/>
                  </a:lnTo>
                  <a:lnTo>
                    <a:pt x="9" y="230"/>
                  </a:lnTo>
                  <a:lnTo>
                    <a:pt x="13" y="237"/>
                  </a:lnTo>
                  <a:lnTo>
                    <a:pt x="17" y="243"/>
                  </a:lnTo>
                  <a:lnTo>
                    <a:pt x="22" y="248"/>
                  </a:lnTo>
                  <a:lnTo>
                    <a:pt x="27" y="252"/>
                  </a:lnTo>
                  <a:lnTo>
                    <a:pt x="33" y="257"/>
                  </a:lnTo>
                  <a:lnTo>
                    <a:pt x="39" y="262"/>
                  </a:lnTo>
                  <a:lnTo>
                    <a:pt x="45" y="264"/>
                  </a:lnTo>
                  <a:lnTo>
                    <a:pt x="52" y="266"/>
                  </a:lnTo>
                  <a:lnTo>
                    <a:pt x="60" y="269"/>
                  </a:lnTo>
                  <a:lnTo>
                    <a:pt x="67" y="270"/>
                  </a:lnTo>
                  <a:lnTo>
                    <a:pt x="75" y="270"/>
                  </a:lnTo>
                  <a:lnTo>
                    <a:pt x="345" y="270"/>
                  </a:lnTo>
                  <a:lnTo>
                    <a:pt x="353" y="270"/>
                  </a:lnTo>
                  <a:lnTo>
                    <a:pt x="360" y="269"/>
                  </a:lnTo>
                  <a:lnTo>
                    <a:pt x="367" y="266"/>
                  </a:lnTo>
                  <a:lnTo>
                    <a:pt x="374" y="264"/>
                  </a:lnTo>
                  <a:lnTo>
                    <a:pt x="381" y="260"/>
                  </a:lnTo>
                  <a:lnTo>
                    <a:pt x="387" y="257"/>
                  </a:lnTo>
                  <a:lnTo>
                    <a:pt x="393" y="252"/>
                  </a:lnTo>
                  <a:lnTo>
                    <a:pt x="399" y="248"/>
                  </a:lnTo>
                  <a:lnTo>
                    <a:pt x="403" y="243"/>
                  </a:lnTo>
                  <a:lnTo>
                    <a:pt x="408" y="237"/>
                  </a:lnTo>
                  <a:lnTo>
                    <a:pt x="411" y="230"/>
                  </a:lnTo>
                  <a:lnTo>
                    <a:pt x="415" y="225"/>
                  </a:lnTo>
                  <a:lnTo>
                    <a:pt x="417" y="218"/>
                  </a:lnTo>
                  <a:lnTo>
                    <a:pt x="419" y="211"/>
                  </a:lnTo>
                  <a:lnTo>
                    <a:pt x="421" y="203"/>
                  </a:lnTo>
                  <a:lnTo>
                    <a:pt x="421" y="196"/>
                  </a:lnTo>
                  <a:lnTo>
                    <a:pt x="421" y="0"/>
                  </a:lnTo>
                  <a:lnTo>
                    <a:pt x="0" y="0"/>
                  </a:lnTo>
                  <a:lnTo>
                    <a:pt x="0"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4750">
              <a:extLst>
                <a:ext uri="{FF2B5EF4-FFF2-40B4-BE49-F238E27FC236}">
                  <a16:creationId xmlns:a16="http://schemas.microsoft.com/office/drawing/2014/main" id="{C94F299B-31F2-4CA4-A270-5E5DDD6CEDAA}"/>
                </a:ext>
              </a:extLst>
            </p:cNvPr>
            <p:cNvSpPr>
              <a:spLocks/>
            </p:cNvSpPr>
            <p:nvPr/>
          </p:nvSpPr>
          <p:spPr bwMode="auto">
            <a:xfrm>
              <a:off x="5053013" y="4089400"/>
              <a:ext cx="134938" cy="38100"/>
            </a:xfrm>
            <a:custGeom>
              <a:avLst/>
              <a:gdLst>
                <a:gd name="T0" fmla="*/ 345 w 421"/>
                <a:gd name="T1" fmla="*/ 0 h 121"/>
                <a:gd name="T2" fmla="*/ 75 w 421"/>
                <a:gd name="T3" fmla="*/ 0 h 121"/>
                <a:gd name="T4" fmla="*/ 67 w 421"/>
                <a:gd name="T5" fmla="*/ 1 h 121"/>
                <a:gd name="T6" fmla="*/ 60 w 421"/>
                <a:gd name="T7" fmla="*/ 3 h 121"/>
                <a:gd name="T8" fmla="*/ 52 w 421"/>
                <a:gd name="T9" fmla="*/ 4 h 121"/>
                <a:gd name="T10" fmla="*/ 45 w 421"/>
                <a:gd name="T11" fmla="*/ 6 h 121"/>
                <a:gd name="T12" fmla="*/ 39 w 421"/>
                <a:gd name="T13" fmla="*/ 10 h 121"/>
                <a:gd name="T14" fmla="*/ 33 w 421"/>
                <a:gd name="T15" fmla="*/ 13 h 121"/>
                <a:gd name="T16" fmla="*/ 27 w 421"/>
                <a:gd name="T17" fmla="*/ 18 h 121"/>
                <a:gd name="T18" fmla="*/ 22 w 421"/>
                <a:gd name="T19" fmla="*/ 22 h 121"/>
                <a:gd name="T20" fmla="*/ 17 w 421"/>
                <a:gd name="T21" fmla="*/ 28 h 121"/>
                <a:gd name="T22" fmla="*/ 13 w 421"/>
                <a:gd name="T23" fmla="*/ 34 h 121"/>
                <a:gd name="T24" fmla="*/ 9 w 421"/>
                <a:gd name="T25" fmla="*/ 40 h 121"/>
                <a:gd name="T26" fmla="*/ 6 w 421"/>
                <a:gd name="T27" fmla="*/ 47 h 121"/>
                <a:gd name="T28" fmla="*/ 4 w 421"/>
                <a:gd name="T29" fmla="*/ 54 h 121"/>
                <a:gd name="T30" fmla="*/ 1 w 421"/>
                <a:gd name="T31" fmla="*/ 61 h 121"/>
                <a:gd name="T32" fmla="*/ 0 w 421"/>
                <a:gd name="T33" fmla="*/ 67 h 121"/>
                <a:gd name="T34" fmla="*/ 0 w 421"/>
                <a:gd name="T35" fmla="*/ 76 h 121"/>
                <a:gd name="T36" fmla="*/ 0 w 421"/>
                <a:gd name="T37" fmla="*/ 121 h 121"/>
                <a:gd name="T38" fmla="*/ 421 w 421"/>
                <a:gd name="T39" fmla="*/ 121 h 121"/>
                <a:gd name="T40" fmla="*/ 421 w 421"/>
                <a:gd name="T41" fmla="*/ 76 h 121"/>
                <a:gd name="T42" fmla="*/ 421 w 421"/>
                <a:gd name="T43" fmla="*/ 67 h 121"/>
                <a:gd name="T44" fmla="*/ 419 w 421"/>
                <a:gd name="T45" fmla="*/ 61 h 121"/>
                <a:gd name="T46" fmla="*/ 417 w 421"/>
                <a:gd name="T47" fmla="*/ 54 h 121"/>
                <a:gd name="T48" fmla="*/ 415 w 421"/>
                <a:gd name="T49" fmla="*/ 47 h 121"/>
                <a:gd name="T50" fmla="*/ 411 w 421"/>
                <a:gd name="T51" fmla="*/ 40 h 121"/>
                <a:gd name="T52" fmla="*/ 408 w 421"/>
                <a:gd name="T53" fmla="*/ 34 h 121"/>
                <a:gd name="T54" fmla="*/ 403 w 421"/>
                <a:gd name="T55" fmla="*/ 28 h 121"/>
                <a:gd name="T56" fmla="*/ 399 w 421"/>
                <a:gd name="T57" fmla="*/ 22 h 121"/>
                <a:gd name="T58" fmla="*/ 393 w 421"/>
                <a:gd name="T59" fmla="*/ 18 h 121"/>
                <a:gd name="T60" fmla="*/ 387 w 421"/>
                <a:gd name="T61" fmla="*/ 13 h 121"/>
                <a:gd name="T62" fmla="*/ 381 w 421"/>
                <a:gd name="T63" fmla="*/ 10 h 121"/>
                <a:gd name="T64" fmla="*/ 374 w 421"/>
                <a:gd name="T65" fmla="*/ 6 h 121"/>
                <a:gd name="T66" fmla="*/ 367 w 421"/>
                <a:gd name="T67" fmla="*/ 4 h 121"/>
                <a:gd name="T68" fmla="*/ 360 w 421"/>
                <a:gd name="T69" fmla="*/ 3 h 121"/>
                <a:gd name="T70" fmla="*/ 353 w 421"/>
                <a:gd name="T71" fmla="*/ 1 h 121"/>
                <a:gd name="T72" fmla="*/ 345 w 421"/>
                <a:gd name="T7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121">
                  <a:moveTo>
                    <a:pt x="345" y="0"/>
                  </a:moveTo>
                  <a:lnTo>
                    <a:pt x="75" y="0"/>
                  </a:lnTo>
                  <a:lnTo>
                    <a:pt x="67" y="1"/>
                  </a:lnTo>
                  <a:lnTo>
                    <a:pt x="60" y="3"/>
                  </a:lnTo>
                  <a:lnTo>
                    <a:pt x="52" y="4"/>
                  </a:lnTo>
                  <a:lnTo>
                    <a:pt x="45" y="6"/>
                  </a:lnTo>
                  <a:lnTo>
                    <a:pt x="39" y="10"/>
                  </a:lnTo>
                  <a:lnTo>
                    <a:pt x="33" y="13"/>
                  </a:lnTo>
                  <a:lnTo>
                    <a:pt x="27" y="18"/>
                  </a:lnTo>
                  <a:lnTo>
                    <a:pt x="22" y="22"/>
                  </a:lnTo>
                  <a:lnTo>
                    <a:pt x="17" y="28"/>
                  </a:lnTo>
                  <a:lnTo>
                    <a:pt x="13" y="34"/>
                  </a:lnTo>
                  <a:lnTo>
                    <a:pt x="9" y="40"/>
                  </a:lnTo>
                  <a:lnTo>
                    <a:pt x="6" y="47"/>
                  </a:lnTo>
                  <a:lnTo>
                    <a:pt x="4" y="54"/>
                  </a:lnTo>
                  <a:lnTo>
                    <a:pt x="1" y="61"/>
                  </a:lnTo>
                  <a:lnTo>
                    <a:pt x="0" y="67"/>
                  </a:lnTo>
                  <a:lnTo>
                    <a:pt x="0" y="76"/>
                  </a:lnTo>
                  <a:lnTo>
                    <a:pt x="0" y="121"/>
                  </a:lnTo>
                  <a:lnTo>
                    <a:pt x="421" y="121"/>
                  </a:lnTo>
                  <a:lnTo>
                    <a:pt x="421" y="76"/>
                  </a:lnTo>
                  <a:lnTo>
                    <a:pt x="421" y="67"/>
                  </a:lnTo>
                  <a:lnTo>
                    <a:pt x="419" y="61"/>
                  </a:lnTo>
                  <a:lnTo>
                    <a:pt x="417" y="54"/>
                  </a:lnTo>
                  <a:lnTo>
                    <a:pt x="415" y="47"/>
                  </a:lnTo>
                  <a:lnTo>
                    <a:pt x="411" y="40"/>
                  </a:lnTo>
                  <a:lnTo>
                    <a:pt x="408" y="34"/>
                  </a:lnTo>
                  <a:lnTo>
                    <a:pt x="403" y="28"/>
                  </a:lnTo>
                  <a:lnTo>
                    <a:pt x="399" y="22"/>
                  </a:lnTo>
                  <a:lnTo>
                    <a:pt x="393" y="18"/>
                  </a:lnTo>
                  <a:lnTo>
                    <a:pt x="387" y="13"/>
                  </a:lnTo>
                  <a:lnTo>
                    <a:pt x="381" y="10"/>
                  </a:lnTo>
                  <a:lnTo>
                    <a:pt x="374" y="6"/>
                  </a:lnTo>
                  <a:lnTo>
                    <a:pt x="367" y="4"/>
                  </a:lnTo>
                  <a:lnTo>
                    <a:pt x="360" y="3"/>
                  </a:lnTo>
                  <a:lnTo>
                    <a:pt x="353" y="1"/>
                  </a:lnTo>
                  <a:lnTo>
                    <a:pt x="3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descr="Icon of mobile phone and speech bubble.">
            <a:extLst>
              <a:ext uri="{FF2B5EF4-FFF2-40B4-BE49-F238E27FC236}">
                <a16:creationId xmlns:a16="http://schemas.microsoft.com/office/drawing/2014/main" id="{67EBF40E-2836-4B56-82CA-B0AE5592616F}"/>
              </a:ext>
            </a:extLst>
          </p:cNvPr>
          <p:cNvGrpSpPr/>
          <p:nvPr/>
        </p:nvGrpSpPr>
        <p:grpSpPr>
          <a:xfrm>
            <a:off x="6564709" y="1373740"/>
            <a:ext cx="277813" cy="276225"/>
            <a:chOff x="6105525" y="1922463"/>
            <a:chExt cx="277813" cy="276225"/>
          </a:xfrm>
          <a:solidFill>
            <a:schemeClr val="bg1"/>
          </a:solidFill>
        </p:grpSpPr>
        <p:sp>
          <p:nvSpPr>
            <p:cNvPr id="102" name="Freeform 2023">
              <a:extLst>
                <a:ext uri="{FF2B5EF4-FFF2-40B4-BE49-F238E27FC236}">
                  <a16:creationId xmlns:a16="http://schemas.microsoft.com/office/drawing/2014/main" id="{8A677BB9-7FF5-46F1-AA35-A8280C80A687}"/>
                </a:ext>
              </a:extLst>
            </p:cNvPr>
            <p:cNvSpPr>
              <a:spLocks noEditPoints="1"/>
            </p:cNvSpPr>
            <p:nvPr/>
          </p:nvSpPr>
          <p:spPr bwMode="auto">
            <a:xfrm>
              <a:off x="6105525" y="1960563"/>
              <a:ext cx="96838" cy="47625"/>
            </a:xfrm>
            <a:custGeom>
              <a:avLst/>
              <a:gdLst>
                <a:gd name="T0" fmla="*/ 195 w 303"/>
                <a:gd name="T1" fmla="*/ 105 h 150"/>
                <a:gd name="T2" fmla="*/ 165 w 303"/>
                <a:gd name="T3" fmla="*/ 105 h 150"/>
                <a:gd name="T4" fmla="*/ 162 w 303"/>
                <a:gd name="T5" fmla="*/ 105 h 150"/>
                <a:gd name="T6" fmla="*/ 160 w 303"/>
                <a:gd name="T7" fmla="*/ 104 h 150"/>
                <a:gd name="T8" fmla="*/ 157 w 303"/>
                <a:gd name="T9" fmla="*/ 103 h 150"/>
                <a:gd name="T10" fmla="*/ 155 w 303"/>
                <a:gd name="T11" fmla="*/ 101 h 150"/>
                <a:gd name="T12" fmla="*/ 153 w 303"/>
                <a:gd name="T13" fmla="*/ 98 h 150"/>
                <a:gd name="T14" fmla="*/ 151 w 303"/>
                <a:gd name="T15" fmla="*/ 96 h 150"/>
                <a:gd name="T16" fmla="*/ 151 w 303"/>
                <a:gd name="T17" fmla="*/ 93 h 150"/>
                <a:gd name="T18" fmla="*/ 150 w 303"/>
                <a:gd name="T19" fmla="*/ 90 h 150"/>
                <a:gd name="T20" fmla="*/ 151 w 303"/>
                <a:gd name="T21" fmla="*/ 88 h 150"/>
                <a:gd name="T22" fmla="*/ 151 w 303"/>
                <a:gd name="T23" fmla="*/ 85 h 150"/>
                <a:gd name="T24" fmla="*/ 153 w 303"/>
                <a:gd name="T25" fmla="*/ 82 h 150"/>
                <a:gd name="T26" fmla="*/ 155 w 303"/>
                <a:gd name="T27" fmla="*/ 80 h 150"/>
                <a:gd name="T28" fmla="*/ 157 w 303"/>
                <a:gd name="T29" fmla="*/ 78 h 150"/>
                <a:gd name="T30" fmla="*/ 160 w 303"/>
                <a:gd name="T31" fmla="*/ 77 h 150"/>
                <a:gd name="T32" fmla="*/ 162 w 303"/>
                <a:gd name="T33" fmla="*/ 76 h 150"/>
                <a:gd name="T34" fmla="*/ 165 w 303"/>
                <a:gd name="T35" fmla="*/ 75 h 150"/>
                <a:gd name="T36" fmla="*/ 195 w 303"/>
                <a:gd name="T37" fmla="*/ 75 h 150"/>
                <a:gd name="T38" fmla="*/ 199 w 303"/>
                <a:gd name="T39" fmla="*/ 76 h 150"/>
                <a:gd name="T40" fmla="*/ 202 w 303"/>
                <a:gd name="T41" fmla="*/ 77 h 150"/>
                <a:gd name="T42" fmla="*/ 204 w 303"/>
                <a:gd name="T43" fmla="*/ 78 h 150"/>
                <a:gd name="T44" fmla="*/ 206 w 303"/>
                <a:gd name="T45" fmla="*/ 80 h 150"/>
                <a:gd name="T46" fmla="*/ 208 w 303"/>
                <a:gd name="T47" fmla="*/ 82 h 150"/>
                <a:gd name="T48" fmla="*/ 209 w 303"/>
                <a:gd name="T49" fmla="*/ 85 h 150"/>
                <a:gd name="T50" fmla="*/ 210 w 303"/>
                <a:gd name="T51" fmla="*/ 88 h 150"/>
                <a:gd name="T52" fmla="*/ 210 w 303"/>
                <a:gd name="T53" fmla="*/ 90 h 150"/>
                <a:gd name="T54" fmla="*/ 210 w 303"/>
                <a:gd name="T55" fmla="*/ 93 h 150"/>
                <a:gd name="T56" fmla="*/ 209 w 303"/>
                <a:gd name="T57" fmla="*/ 96 h 150"/>
                <a:gd name="T58" fmla="*/ 208 w 303"/>
                <a:gd name="T59" fmla="*/ 98 h 150"/>
                <a:gd name="T60" fmla="*/ 206 w 303"/>
                <a:gd name="T61" fmla="*/ 101 h 150"/>
                <a:gd name="T62" fmla="*/ 204 w 303"/>
                <a:gd name="T63" fmla="*/ 103 h 150"/>
                <a:gd name="T64" fmla="*/ 202 w 303"/>
                <a:gd name="T65" fmla="*/ 104 h 150"/>
                <a:gd name="T66" fmla="*/ 199 w 303"/>
                <a:gd name="T67" fmla="*/ 105 h 150"/>
                <a:gd name="T68" fmla="*/ 195 w 303"/>
                <a:gd name="T69" fmla="*/ 105 h 150"/>
                <a:gd name="T70" fmla="*/ 195 w 303"/>
                <a:gd name="T71" fmla="*/ 105 h 150"/>
                <a:gd name="T72" fmla="*/ 300 w 303"/>
                <a:gd name="T73" fmla="*/ 135 h 150"/>
                <a:gd name="T74" fmla="*/ 300 w 303"/>
                <a:gd name="T75" fmla="*/ 0 h 150"/>
                <a:gd name="T76" fmla="*/ 90 w 303"/>
                <a:gd name="T77" fmla="*/ 0 h 150"/>
                <a:gd name="T78" fmla="*/ 82 w 303"/>
                <a:gd name="T79" fmla="*/ 1 h 150"/>
                <a:gd name="T80" fmla="*/ 72 w 303"/>
                <a:gd name="T81" fmla="*/ 2 h 150"/>
                <a:gd name="T82" fmla="*/ 63 w 303"/>
                <a:gd name="T83" fmla="*/ 4 h 150"/>
                <a:gd name="T84" fmla="*/ 55 w 303"/>
                <a:gd name="T85" fmla="*/ 7 h 150"/>
                <a:gd name="T86" fmla="*/ 47 w 303"/>
                <a:gd name="T87" fmla="*/ 10 h 150"/>
                <a:gd name="T88" fmla="*/ 40 w 303"/>
                <a:gd name="T89" fmla="*/ 15 h 150"/>
                <a:gd name="T90" fmla="*/ 32 w 303"/>
                <a:gd name="T91" fmla="*/ 20 h 150"/>
                <a:gd name="T92" fmla="*/ 27 w 303"/>
                <a:gd name="T93" fmla="*/ 27 h 150"/>
                <a:gd name="T94" fmla="*/ 20 w 303"/>
                <a:gd name="T95" fmla="*/ 33 h 150"/>
                <a:gd name="T96" fmla="*/ 15 w 303"/>
                <a:gd name="T97" fmla="*/ 39 h 150"/>
                <a:gd name="T98" fmla="*/ 11 w 303"/>
                <a:gd name="T99" fmla="*/ 47 h 150"/>
                <a:gd name="T100" fmla="*/ 8 w 303"/>
                <a:gd name="T101" fmla="*/ 54 h 150"/>
                <a:gd name="T102" fmla="*/ 4 w 303"/>
                <a:gd name="T103" fmla="*/ 63 h 150"/>
                <a:gd name="T104" fmla="*/ 2 w 303"/>
                <a:gd name="T105" fmla="*/ 72 h 150"/>
                <a:gd name="T106" fmla="*/ 1 w 303"/>
                <a:gd name="T107" fmla="*/ 81 h 150"/>
                <a:gd name="T108" fmla="*/ 0 w 303"/>
                <a:gd name="T109" fmla="*/ 90 h 150"/>
                <a:gd name="T110" fmla="*/ 0 w 303"/>
                <a:gd name="T111" fmla="*/ 150 h 150"/>
                <a:gd name="T112" fmla="*/ 303 w 303"/>
                <a:gd name="T113" fmla="*/ 150 h 150"/>
                <a:gd name="T114" fmla="*/ 301 w 303"/>
                <a:gd name="T115" fmla="*/ 144 h 150"/>
                <a:gd name="T116" fmla="*/ 300 w 303"/>
                <a:gd name="T117" fmla="*/ 135 h 150"/>
                <a:gd name="T118" fmla="*/ 300 w 303"/>
                <a:gd name="T119" fmla="*/ 13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3" h="150">
                  <a:moveTo>
                    <a:pt x="195" y="105"/>
                  </a:moveTo>
                  <a:lnTo>
                    <a:pt x="165" y="105"/>
                  </a:lnTo>
                  <a:lnTo>
                    <a:pt x="162" y="105"/>
                  </a:lnTo>
                  <a:lnTo>
                    <a:pt x="160" y="104"/>
                  </a:lnTo>
                  <a:lnTo>
                    <a:pt x="157" y="103"/>
                  </a:lnTo>
                  <a:lnTo>
                    <a:pt x="155" y="101"/>
                  </a:lnTo>
                  <a:lnTo>
                    <a:pt x="153" y="98"/>
                  </a:lnTo>
                  <a:lnTo>
                    <a:pt x="151" y="96"/>
                  </a:lnTo>
                  <a:lnTo>
                    <a:pt x="151" y="93"/>
                  </a:lnTo>
                  <a:lnTo>
                    <a:pt x="150" y="90"/>
                  </a:lnTo>
                  <a:lnTo>
                    <a:pt x="151" y="88"/>
                  </a:lnTo>
                  <a:lnTo>
                    <a:pt x="151" y="85"/>
                  </a:lnTo>
                  <a:lnTo>
                    <a:pt x="153" y="82"/>
                  </a:lnTo>
                  <a:lnTo>
                    <a:pt x="155" y="80"/>
                  </a:lnTo>
                  <a:lnTo>
                    <a:pt x="157" y="78"/>
                  </a:lnTo>
                  <a:lnTo>
                    <a:pt x="160" y="77"/>
                  </a:lnTo>
                  <a:lnTo>
                    <a:pt x="162" y="76"/>
                  </a:lnTo>
                  <a:lnTo>
                    <a:pt x="165" y="75"/>
                  </a:lnTo>
                  <a:lnTo>
                    <a:pt x="195" y="75"/>
                  </a:lnTo>
                  <a:lnTo>
                    <a:pt x="199" y="76"/>
                  </a:lnTo>
                  <a:lnTo>
                    <a:pt x="202" y="77"/>
                  </a:lnTo>
                  <a:lnTo>
                    <a:pt x="204" y="78"/>
                  </a:lnTo>
                  <a:lnTo>
                    <a:pt x="206" y="80"/>
                  </a:lnTo>
                  <a:lnTo>
                    <a:pt x="208" y="82"/>
                  </a:lnTo>
                  <a:lnTo>
                    <a:pt x="209" y="85"/>
                  </a:lnTo>
                  <a:lnTo>
                    <a:pt x="210" y="88"/>
                  </a:lnTo>
                  <a:lnTo>
                    <a:pt x="210" y="90"/>
                  </a:lnTo>
                  <a:lnTo>
                    <a:pt x="210" y="93"/>
                  </a:lnTo>
                  <a:lnTo>
                    <a:pt x="209" y="96"/>
                  </a:lnTo>
                  <a:lnTo>
                    <a:pt x="208" y="98"/>
                  </a:lnTo>
                  <a:lnTo>
                    <a:pt x="206" y="101"/>
                  </a:lnTo>
                  <a:lnTo>
                    <a:pt x="204" y="103"/>
                  </a:lnTo>
                  <a:lnTo>
                    <a:pt x="202" y="104"/>
                  </a:lnTo>
                  <a:lnTo>
                    <a:pt x="199" y="105"/>
                  </a:lnTo>
                  <a:lnTo>
                    <a:pt x="195" y="105"/>
                  </a:lnTo>
                  <a:lnTo>
                    <a:pt x="195" y="105"/>
                  </a:lnTo>
                  <a:close/>
                  <a:moveTo>
                    <a:pt x="300" y="135"/>
                  </a:moveTo>
                  <a:lnTo>
                    <a:pt x="300" y="0"/>
                  </a:lnTo>
                  <a:lnTo>
                    <a:pt x="90" y="0"/>
                  </a:lnTo>
                  <a:lnTo>
                    <a:pt x="82" y="1"/>
                  </a:lnTo>
                  <a:lnTo>
                    <a:pt x="72" y="2"/>
                  </a:lnTo>
                  <a:lnTo>
                    <a:pt x="63" y="4"/>
                  </a:lnTo>
                  <a:lnTo>
                    <a:pt x="55" y="7"/>
                  </a:lnTo>
                  <a:lnTo>
                    <a:pt x="47" y="10"/>
                  </a:lnTo>
                  <a:lnTo>
                    <a:pt x="40" y="15"/>
                  </a:lnTo>
                  <a:lnTo>
                    <a:pt x="32" y="20"/>
                  </a:lnTo>
                  <a:lnTo>
                    <a:pt x="27" y="27"/>
                  </a:lnTo>
                  <a:lnTo>
                    <a:pt x="20" y="33"/>
                  </a:lnTo>
                  <a:lnTo>
                    <a:pt x="15" y="39"/>
                  </a:lnTo>
                  <a:lnTo>
                    <a:pt x="11" y="47"/>
                  </a:lnTo>
                  <a:lnTo>
                    <a:pt x="8" y="54"/>
                  </a:lnTo>
                  <a:lnTo>
                    <a:pt x="4" y="63"/>
                  </a:lnTo>
                  <a:lnTo>
                    <a:pt x="2" y="72"/>
                  </a:lnTo>
                  <a:lnTo>
                    <a:pt x="1" y="81"/>
                  </a:lnTo>
                  <a:lnTo>
                    <a:pt x="0" y="90"/>
                  </a:lnTo>
                  <a:lnTo>
                    <a:pt x="0" y="150"/>
                  </a:lnTo>
                  <a:lnTo>
                    <a:pt x="303" y="150"/>
                  </a:lnTo>
                  <a:lnTo>
                    <a:pt x="301" y="144"/>
                  </a:lnTo>
                  <a:lnTo>
                    <a:pt x="300" y="135"/>
                  </a:lnTo>
                  <a:lnTo>
                    <a:pt x="30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024">
              <a:extLst>
                <a:ext uri="{FF2B5EF4-FFF2-40B4-BE49-F238E27FC236}">
                  <a16:creationId xmlns:a16="http://schemas.microsoft.com/office/drawing/2014/main" id="{A089C24C-3669-4556-BCE2-1150BE6C011A}"/>
                </a:ext>
              </a:extLst>
            </p:cNvPr>
            <p:cNvSpPr>
              <a:spLocks noEditPoints="1"/>
            </p:cNvSpPr>
            <p:nvPr/>
          </p:nvSpPr>
          <p:spPr bwMode="auto">
            <a:xfrm>
              <a:off x="6105525" y="2151063"/>
              <a:ext cx="142875" cy="47625"/>
            </a:xfrm>
            <a:custGeom>
              <a:avLst/>
              <a:gdLst>
                <a:gd name="T0" fmla="*/ 231 w 451"/>
                <a:gd name="T1" fmla="*/ 25 h 150"/>
                <a:gd name="T2" fmla="*/ 242 w 451"/>
                <a:gd name="T3" fmla="*/ 31 h 150"/>
                <a:gd name="T4" fmla="*/ 252 w 451"/>
                <a:gd name="T5" fmla="*/ 39 h 150"/>
                <a:gd name="T6" fmla="*/ 258 w 451"/>
                <a:gd name="T7" fmla="*/ 52 h 150"/>
                <a:gd name="T8" fmla="*/ 258 w 451"/>
                <a:gd name="T9" fmla="*/ 65 h 150"/>
                <a:gd name="T10" fmla="*/ 252 w 451"/>
                <a:gd name="T11" fmla="*/ 78 h 150"/>
                <a:gd name="T12" fmla="*/ 242 w 451"/>
                <a:gd name="T13" fmla="*/ 86 h 150"/>
                <a:gd name="T14" fmla="*/ 231 w 451"/>
                <a:gd name="T15" fmla="*/ 92 h 150"/>
                <a:gd name="T16" fmla="*/ 217 w 451"/>
                <a:gd name="T17" fmla="*/ 92 h 150"/>
                <a:gd name="T18" fmla="*/ 205 w 451"/>
                <a:gd name="T19" fmla="*/ 86 h 150"/>
                <a:gd name="T20" fmla="*/ 195 w 451"/>
                <a:gd name="T21" fmla="*/ 78 h 150"/>
                <a:gd name="T22" fmla="*/ 190 w 451"/>
                <a:gd name="T23" fmla="*/ 66 h 150"/>
                <a:gd name="T24" fmla="*/ 190 w 451"/>
                <a:gd name="T25" fmla="*/ 52 h 150"/>
                <a:gd name="T26" fmla="*/ 195 w 451"/>
                <a:gd name="T27" fmla="*/ 39 h 150"/>
                <a:gd name="T28" fmla="*/ 205 w 451"/>
                <a:gd name="T29" fmla="*/ 31 h 150"/>
                <a:gd name="T30" fmla="*/ 217 w 451"/>
                <a:gd name="T31" fmla="*/ 25 h 150"/>
                <a:gd name="T32" fmla="*/ 224 w 451"/>
                <a:gd name="T33" fmla="*/ 24 h 150"/>
                <a:gd name="T34" fmla="*/ 1 w 451"/>
                <a:gd name="T35" fmla="*/ 68 h 150"/>
                <a:gd name="T36" fmla="*/ 4 w 451"/>
                <a:gd name="T37" fmla="*/ 85 h 150"/>
                <a:gd name="T38" fmla="*/ 11 w 451"/>
                <a:gd name="T39" fmla="*/ 102 h 150"/>
                <a:gd name="T40" fmla="*/ 20 w 451"/>
                <a:gd name="T41" fmla="*/ 116 h 150"/>
                <a:gd name="T42" fmla="*/ 33 w 451"/>
                <a:gd name="T43" fmla="*/ 129 h 150"/>
                <a:gd name="T44" fmla="*/ 47 w 451"/>
                <a:gd name="T45" fmla="*/ 139 h 150"/>
                <a:gd name="T46" fmla="*/ 63 w 451"/>
                <a:gd name="T47" fmla="*/ 145 h 150"/>
                <a:gd name="T48" fmla="*/ 82 w 451"/>
                <a:gd name="T49" fmla="*/ 149 h 150"/>
                <a:gd name="T50" fmla="*/ 360 w 451"/>
                <a:gd name="T51" fmla="*/ 150 h 150"/>
                <a:gd name="T52" fmla="*/ 379 w 451"/>
                <a:gd name="T53" fmla="*/ 148 h 150"/>
                <a:gd name="T54" fmla="*/ 395 w 451"/>
                <a:gd name="T55" fmla="*/ 143 h 150"/>
                <a:gd name="T56" fmla="*/ 409 w 451"/>
                <a:gd name="T57" fmla="*/ 135 h 150"/>
                <a:gd name="T58" fmla="*/ 422 w 451"/>
                <a:gd name="T59" fmla="*/ 124 h 150"/>
                <a:gd name="T60" fmla="*/ 433 w 451"/>
                <a:gd name="T61" fmla="*/ 111 h 150"/>
                <a:gd name="T62" fmla="*/ 442 w 451"/>
                <a:gd name="T63" fmla="*/ 96 h 150"/>
                <a:gd name="T64" fmla="*/ 447 w 451"/>
                <a:gd name="T65" fmla="*/ 79 h 150"/>
                <a:gd name="T66" fmla="*/ 451 w 451"/>
                <a:gd name="T67" fmla="*/ 60 h 150"/>
                <a:gd name="T68" fmla="*/ 0 w 451"/>
                <a:gd name="T6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1" h="150">
                  <a:moveTo>
                    <a:pt x="224" y="24"/>
                  </a:moveTo>
                  <a:lnTo>
                    <a:pt x="231" y="25"/>
                  </a:lnTo>
                  <a:lnTo>
                    <a:pt x="237" y="27"/>
                  </a:lnTo>
                  <a:lnTo>
                    <a:pt x="242" y="31"/>
                  </a:lnTo>
                  <a:lnTo>
                    <a:pt x="248" y="35"/>
                  </a:lnTo>
                  <a:lnTo>
                    <a:pt x="252" y="39"/>
                  </a:lnTo>
                  <a:lnTo>
                    <a:pt x="255" y="46"/>
                  </a:lnTo>
                  <a:lnTo>
                    <a:pt x="258" y="52"/>
                  </a:lnTo>
                  <a:lnTo>
                    <a:pt x="258" y="59"/>
                  </a:lnTo>
                  <a:lnTo>
                    <a:pt x="258" y="65"/>
                  </a:lnTo>
                  <a:lnTo>
                    <a:pt x="255" y="71"/>
                  </a:lnTo>
                  <a:lnTo>
                    <a:pt x="252" y="78"/>
                  </a:lnTo>
                  <a:lnTo>
                    <a:pt x="248" y="83"/>
                  </a:lnTo>
                  <a:lnTo>
                    <a:pt x="242" y="86"/>
                  </a:lnTo>
                  <a:lnTo>
                    <a:pt x="237" y="90"/>
                  </a:lnTo>
                  <a:lnTo>
                    <a:pt x="231" y="92"/>
                  </a:lnTo>
                  <a:lnTo>
                    <a:pt x="224" y="93"/>
                  </a:lnTo>
                  <a:lnTo>
                    <a:pt x="217" y="92"/>
                  </a:lnTo>
                  <a:lnTo>
                    <a:pt x="210" y="90"/>
                  </a:lnTo>
                  <a:lnTo>
                    <a:pt x="205" y="86"/>
                  </a:lnTo>
                  <a:lnTo>
                    <a:pt x="200" y="83"/>
                  </a:lnTo>
                  <a:lnTo>
                    <a:pt x="195" y="78"/>
                  </a:lnTo>
                  <a:lnTo>
                    <a:pt x="192" y="71"/>
                  </a:lnTo>
                  <a:lnTo>
                    <a:pt x="190" y="66"/>
                  </a:lnTo>
                  <a:lnTo>
                    <a:pt x="190" y="59"/>
                  </a:lnTo>
                  <a:lnTo>
                    <a:pt x="190" y="52"/>
                  </a:lnTo>
                  <a:lnTo>
                    <a:pt x="192" y="46"/>
                  </a:lnTo>
                  <a:lnTo>
                    <a:pt x="195" y="39"/>
                  </a:lnTo>
                  <a:lnTo>
                    <a:pt x="200" y="35"/>
                  </a:lnTo>
                  <a:lnTo>
                    <a:pt x="205" y="31"/>
                  </a:lnTo>
                  <a:lnTo>
                    <a:pt x="210" y="27"/>
                  </a:lnTo>
                  <a:lnTo>
                    <a:pt x="217" y="25"/>
                  </a:lnTo>
                  <a:lnTo>
                    <a:pt x="224" y="24"/>
                  </a:lnTo>
                  <a:lnTo>
                    <a:pt x="224" y="24"/>
                  </a:lnTo>
                  <a:close/>
                  <a:moveTo>
                    <a:pt x="0" y="59"/>
                  </a:moveTo>
                  <a:lnTo>
                    <a:pt x="1" y="68"/>
                  </a:lnTo>
                  <a:lnTo>
                    <a:pt x="2" y="77"/>
                  </a:lnTo>
                  <a:lnTo>
                    <a:pt x="4" y="85"/>
                  </a:lnTo>
                  <a:lnTo>
                    <a:pt x="8" y="94"/>
                  </a:lnTo>
                  <a:lnTo>
                    <a:pt x="11" y="102"/>
                  </a:lnTo>
                  <a:lnTo>
                    <a:pt x="16" y="109"/>
                  </a:lnTo>
                  <a:lnTo>
                    <a:pt x="20" y="116"/>
                  </a:lnTo>
                  <a:lnTo>
                    <a:pt x="27" y="123"/>
                  </a:lnTo>
                  <a:lnTo>
                    <a:pt x="33" y="129"/>
                  </a:lnTo>
                  <a:lnTo>
                    <a:pt x="40" y="134"/>
                  </a:lnTo>
                  <a:lnTo>
                    <a:pt x="47" y="139"/>
                  </a:lnTo>
                  <a:lnTo>
                    <a:pt x="56" y="142"/>
                  </a:lnTo>
                  <a:lnTo>
                    <a:pt x="63" y="145"/>
                  </a:lnTo>
                  <a:lnTo>
                    <a:pt x="72" y="148"/>
                  </a:lnTo>
                  <a:lnTo>
                    <a:pt x="82" y="149"/>
                  </a:lnTo>
                  <a:lnTo>
                    <a:pt x="90" y="150"/>
                  </a:lnTo>
                  <a:lnTo>
                    <a:pt x="360" y="150"/>
                  </a:lnTo>
                  <a:lnTo>
                    <a:pt x="370" y="149"/>
                  </a:lnTo>
                  <a:lnTo>
                    <a:pt x="379" y="148"/>
                  </a:lnTo>
                  <a:lnTo>
                    <a:pt x="386" y="145"/>
                  </a:lnTo>
                  <a:lnTo>
                    <a:pt x="395" y="143"/>
                  </a:lnTo>
                  <a:lnTo>
                    <a:pt x="402" y="139"/>
                  </a:lnTo>
                  <a:lnTo>
                    <a:pt x="409" y="135"/>
                  </a:lnTo>
                  <a:lnTo>
                    <a:pt x="415" y="130"/>
                  </a:lnTo>
                  <a:lnTo>
                    <a:pt x="422" y="124"/>
                  </a:lnTo>
                  <a:lnTo>
                    <a:pt x="428" y="117"/>
                  </a:lnTo>
                  <a:lnTo>
                    <a:pt x="433" y="111"/>
                  </a:lnTo>
                  <a:lnTo>
                    <a:pt x="438" y="104"/>
                  </a:lnTo>
                  <a:lnTo>
                    <a:pt x="442" y="96"/>
                  </a:lnTo>
                  <a:lnTo>
                    <a:pt x="445" y="87"/>
                  </a:lnTo>
                  <a:lnTo>
                    <a:pt x="447" y="79"/>
                  </a:lnTo>
                  <a:lnTo>
                    <a:pt x="449" y="69"/>
                  </a:lnTo>
                  <a:lnTo>
                    <a:pt x="451" y="60"/>
                  </a:lnTo>
                  <a:lnTo>
                    <a:pt x="451" y="0"/>
                  </a:lnTo>
                  <a:lnTo>
                    <a:pt x="0" y="0"/>
                  </a:ln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025">
              <a:extLst>
                <a:ext uri="{FF2B5EF4-FFF2-40B4-BE49-F238E27FC236}">
                  <a16:creationId xmlns:a16="http://schemas.microsoft.com/office/drawing/2014/main" id="{AD44BCFE-381C-4084-BB3E-AC4E2D2DE4A0}"/>
                </a:ext>
              </a:extLst>
            </p:cNvPr>
            <p:cNvSpPr>
              <a:spLocks/>
            </p:cNvSpPr>
            <p:nvPr/>
          </p:nvSpPr>
          <p:spPr bwMode="auto">
            <a:xfrm>
              <a:off x="6105525" y="2017713"/>
              <a:ext cx="142875" cy="123825"/>
            </a:xfrm>
            <a:custGeom>
              <a:avLst/>
              <a:gdLst>
                <a:gd name="T0" fmla="*/ 318 w 451"/>
                <a:gd name="T1" fmla="*/ 0 h 390"/>
                <a:gd name="T2" fmla="*/ 30 w 451"/>
                <a:gd name="T3" fmla="*/ 0 h 390"/>
                <a:gd name="T4" fmla="*/ 0 w 451"/>
                <a:gd name="T5" fmla="*/ 0 h 390"/>
                <a:gd name="T6" fmla="*/ 0 w 451"/>
                <a:gd name="T7" fmla="*/ 390 h 390"/>
                <a:gd name="T8" fmla="*/ 451 w 451"/>
                <a:gd name="T9" fmla="*/ 390 h 390"/>
                <a:gd name="T10" fmla="*/ 451 w 451"/>
                <a:gd name="T11" fmla="*/ 30 h 390"/>
                <a:gd name="T12" fmla="*/ 375 w 451"/>
                <a:gd name="T13" fmla="*/ 30 h 390"/>
                <a:gd name="T14" fmla="*/ 367 w 451"/>
                <a:gd name="T15" fmla="*/ 29 h 390"/>
                <a:gd name="T16" fmla="*/ 359 w 451"/>
                <a:gd name="T17" fmla="*/ 27 h 390"/>
                <a:gd name="T18" fmla="*/ 351 w 451"/>
                <a:gd name="T19" fmla="*/ 25 h 390"/>
                <a:gd name="T20" fmla="*/ 343 w 451"/>
                <a:gd name="T21" fmla="*/ 21 h 390"/>
                <a:gd name="T22" fmla="*/ 336 w 451"/>
                <a:gd name="T23" fmla="*/ 17 h 390"/>
                <a:gd name="T24" fmla="*/ 329 w 451"/>
                <a:gd name="T25" fmla="*/ 12 h 390"/>
                <a:gd name="T26" fmla="*/ 323 w 451"/>
                <a:gd name="T27" fmla="*/ 6 h 390"/>
                <a:gd name="T28" fmla="*/ 318 w 451"/>
                <a:gd name="T2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90">
                  <a:moveTo>
                    <a:pt x="318" y="0"/>
                  </a:moveTo>
                  <a:lnTo>
                    <a:pt x="30" y="0"/>
                  </a:lnTo>
                  <a:lnTo>
                    <a:pt x="0" y="0"/>
                  </a:lnTo>
                  <a:lnTo>
                    <a:pt x="0" y="390"/>
                  </a:lnTo>
                  <a:lnTo>
                    <a:pt x="451" y="390"/>
                  </a:lnTo>
                  <a:lnTo>
                    <a:pt x="451" y="30"/>
                  </a:lnTo>
                  <a:lnTo>
                    <a:pt x="375" y="30"/>
                  </a:lnTo>
                  <a:lnTo>
                    <a:pt x="367" y="29"/>
                  </a:lnTo>
                  <a:lnTo>
                    <a:pt x="359" y="27"/>
                  </a:lnTo>
                  <a:lnTo>
                    <a:pt x="351" y="25"/>
                  </a:lnTo>
                  <a:lnTo>
                    <a:pt x="343" y="21"/>
                  </a:lnTo>
                  <a:lnTo>
                    <a:pt x="336" y="17"/>
                  </a:lnTo>
                  <a:lnTo>
                    <a:pt x="329" y="12"/>
                  </a:lnTo>
                  <a:lnTo>
                    <a:pt x="323" y="6"/>
                  </a:lnTo>
                  <a:lnTo>
                    <a:pt x="3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026">
              <a:extLst>
                <a:ext uri="{FF2B5EF4-FFF2-40B4-BE49-F238E27FC236}">
                  <a16:creationId xmlns:a16="http://schemas.microsoft.com/office/drawing/2014/main" id="{53FDEEB6-B7E5-4317-BF5C-105279C6C66B}"/>
                </a:ext>
              </a:extLst>
            </p:cNvPr>
            <p:cNvSpPr>
              <a:spLocks noEditPoints="1"/>
            </p:cNvSpPr>
            <p:nvPr/>
          </p:nvSpPr>
          <p:spPr bwMode="auto">
            <a:xfrm>
              <a:off x="6210300" y="1922463"/>
              <a:ext cx="173038" cy="127000"/>
            </a:xfrm>
            <a:custGeom>
              <a:avLst/>
              <a:gdLst>
                <a:gd name="T0" fmla="*/ 360 w 542"/>
                <a:gd name="T1" fmla="*/ 172 h 400"/>
                <a:gd name="T2" fmla="*/ 351 w 542"/>
                <a:gd name="T3" fmla="*/ 166 h 400"/>
                <a:gd name="T4" fmla="*/ 348 w 542"/>
                <a:gd name="T5" fmla="*/ 155 h 400"/>
                <a:gd name="T6" fmla="*/ 351 w 542"/>
                <a:gd name="T7" fmla="*/ 144 h 400"/>
                <a:gd name="T8" fmla="*/ 360 w 542"/>
                <a:gd name="T9" fmla="*/ 138 h 400"/>
                <a:gd name="T10" fmla="*/ 372 w 542"/>
                <a:gd name="T11" fmla="*/ 137 h 400"/>
                <a:gd name="T12" fmla="*/ 381 w 542"/>
                <a:gd name="T13" fmla="*/ 142 h 400"/>
                <a:gd name="T14" fmla="*/ 385 w 542"/>
                <a:gd name="T15" fmla="*/ 152 h 400"/>
                <a:gd name="T16" fmla="*/ 384 w 542"/>
                <a:gd name="T17" fmla="*/ 163 h 400"/>
                <a:gd name="T18" fmla="*/ 378 w 542"/>
                <a:gd name="T19" fmla="*/ 171 h 400"/>
                <a:gd name="T20" fmla="*/ 367 w 542"/>
                <a:gd name="T21" fmla="*/ 174 h 400"/>
                <a:gd name="T22" fmla="*/ 269 w 542"/>
                <a:gd name="T23" fmla="*/ 174 h 400"/>
                <a:gd name="T24" fmla="*/ 259 w 542"/>
                <a:gd name="T25" fmla="*/ 169 h 400"/>
                <a:gd name="T26" fmla="*/ 254 w 542"/>
                <a:gd name="T27" fmla="*/ 159 h 400"/>
                <a:gd name="T28" fmla="*/ 256 w 542"/>
                <a:gd name="T29" fmla="*/ 148 h 400"/>
                <a:gd name="T30" fmla="*/ 262 w 542"/>
                <a:gd name="T31" fmla="*/ 140 h 400"/>
                <a:gd name="T32" fmla="*/ 273 w 542"/>
                <a:gd name="T33" fmla="*/ 137 h 400"/>
                <a:gd name="T34" fmla="*/ 284 w 542"/>
                <a:gd name="T35" fmla="*/ 140 h 400"/>
                <a:gd name="T36" fmla="*/ 290 w 542"/>
                <a:gd name="T37" fmla="*/ 148 h 400"/>
                <a:gd name="T38" fmla="*/ 291 w 542"/>
                <a:gd name="T39" fmla="*/ 159 h 400"/>
                <a:gd name="T40" fmla="*/ 286 w 542"/>
                <a:gd name="T41" fmla="*/ 169 h 400"/>
                <a:gd name="T42" fmla="*/ 276 w 542"/>
                <a:gd name="T43" fmla="*/ 174 h 400"/>
                <a:gd name="T44" fmla="*/ 177 w 542"/>
                <a:gd name="T45" fmla="*/ 174 h 400"/>
                <a:gd name="T46" fmla="*/ 168 w 542"/>
                <a:gd name="T47" fmla="*/ 171 h 400"/>
                <a:gd name="T48" fmla="*/ 160 w 542"/>
                <a:gd name="T49" fmla="*/ 163 h 400"/>
                <a:gd name="T50" fmla="*/ 159 w 542"/>
                <a:gd name="T51" fmla="*/ 152 h 400"/>
                <a:gd name="T52" fmla="*/ 165 w 542"/>
                <a:gd name="T53" fmla="*/ 142 h 400"/>
                <a:gd name="T54" fmla="*/ 174 w 542"/>
                <a:gd name="T55" fmla="*/ 137 h 400"/>
                <a:gd name="T56" fmla="*/ 185 w 542"/>
                <a:gd name="T57" fmla="*/ 138 h 400"/>
                <a:gd name="T58" fmla="*/ 193 w 542"/>
                <a:gd name="T59" fmla="*/ 144 h 400"/>
                <a:gd name="T60" fmla="*/ 197 w 542"/>
                <a:gd name="T61" fmla="*/ 155 h 400"/>
                <a:gd name="T62" fmla="*/ 193 w 542"/>
                <a:gd name="T63" fmla="*/ 166 h 400"/>
                <a:gd name="T64" fmla="*/ 185 w 542"/>
                <a:gd name="T65" fmla="*/ 173 h 400"/>
                <a:gd name="T66" fmla="*/ 177 w 542"/>
                <a:gd name="T67" fmla="*/ 174 h 400"/>
                <a:gd name="T68" fmla="*/ 37 w 542"/>
                <a:gd name="T69" fmla="*/ 1 h 400"/>
                <a:gd name="T70" fmla="*/ 14 w 542"/>
                <a:gd name="T71" fmla="*/ 14 h 400"/>
                <a:gd name="T72" fmla="*/ 2 w 542"/>
                <a:gd name="T73" fmla="*/ 36 h 400"/>
                <a:gd name="T74" fmla="*/ 2 w 542"/>
                <a:gd name="T75" fmla="*/ 264 h 400"/>
                <a:gd name="T76" fmla="*/ 14 w 542"/>
                <a:gd name="T77" fmla="*/ 287 h 400"/>
                <a:gd name="T78" fmla="*/ 37 w 542"/>
                <a:gd name="T79" fmla="*/ 300 h 400"/>
                <a:gd name="T80" fmla="*/ 91 w 542"/>
                <a:gd name="T81" fmla="*/ 301 h 400"/>
                <a:gd name="T82" fmla="*/ 172 w 542"/>
                <a:gd name="T83" fmla="*/ 302 h 400"/>
                <a:gd name="T84" fmla="*/ 178 w 542"/>
                <a:gd name="T85" fmla="*/ 307 h 400"/>
                <a:gd name="T86" fmla="*/ 182 w 542"/>
                <a:gd name="T87" fmla="*/ 316 h 400"/>
                <a:gd name="T88" fmla="*/ 280 w 542"/>
                <a:gd name="T89" fmla="*/ 303 h 400"/>
                <a:gd name="T90" fmla="*/ 288 w 542"/>
                <a:gd name="T91" fmla="*/ 301 h 400"/>
                <a:gd name="T92" fmla="*/ 513 w 542"/>
                <a:gd name="T93" fmla="*/ 297 h 400"/>
                <a:gd name="T94" fmla="*/ 533 w 542"/>
                <a:gd name="T95" fmla="*/ 280 h 400"/>
                <a:gd name="T96" fmla="*/ 542 w 542"/>
                <a:gd name="T97" fmla="*/ 255 h 400"/>
                <a:gd name="T98" fmla="*/ 538 w 542"/>
                <a:gd name="T99" fmla="*/ 29 h 400"/>
                <a:gd name="T100" fmla="*/ 522 w 542"/>
                <a:gd name="T101" fmla="*/ 8 h 400"/>
                <a:gd name="T102" fmla="*/ 497 w 542"/>
                <a:gd name="T103"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2" h="400">
                  <a:moveTo>
                    <a:pt x="367" y="174"/>
                  </a:moveTo>
                  <a:lnTo>
                    <a:pt x="364" y="174"/>
                  </a:lnTo>
                  <a:lnTo>
                    <a:pt x="360" y="172"/>
                  </a:lnTo>
                  <a:lnTo>
                    <a:pt x="357" y="171"/>
                  </a:lnTo>
                  <a:lnTo>
                    <a:pt x="354" y="169"/>
                  </a:lnTo>
                  <a:lnTo>
                    <a:pt x="351" y="166"/>
                  </a:lnTo>
                  <a:lnTo>
                    <a:pt x="350" y="163"/>
                  </a:lnTo>
                  <a:lnTo>
                    <a:pt x="349" y="159"/>
                  </a:lnTo>
                  <a:lnTo>
                    <a:pt x="348" y="155"/>
                  </a:lnTo>
                  <a:lnTo>
                    <a:pt x="349" y="152"/>
                  </a:lnTo>
                  <a:lnTo>
                    <a:pt x="350" y="148"/>
                  </a:lnTo>
                  <a:lnTo>
                    <a:pt x="351" y="144"/>
                  </a:lnTo>
                  <a:lnTo>
                    <a:pt x="354" y="142"/>
                  </a:lnTo>
                  <a:lnTo>
                    <a:pt x="357" y="140"/>
                  </a:lnTo>
                  <a:lnTo>
                    <a:pt x="360" y="138"/>
                  </a:lnTo>
                  <a:lnTo>
                    <a:pt x="364" y="137"/>
                  </a:lnTo>
                  <a:lnTo>
                    <a:pt x="367" y="137"/>
                  </a:lnTo>
                  <a:lnTo>
                    <a:pt x="372" y="137"/>
                  </a:lnTo>
                  <a:lnTo>
                    <a:pt x="375" y="138"/>
                  </a:lnTo>
                  <a:lnTo>
                    <a:pt x="378" y="140"/>
                  </a:lnTo>
                  <a:lnTo>
                    <a:pt x="381" y="142"/>
                  </a:lnTo>
                  <a:lnTo>
                    <a:pt x="383" y="144"/>
                  </a:lnTo>
                  <a:lnTo>
                    <a:pt x="384" y="148"/>
                  </a:lnTo>
                  <a:lnTo>
                    <a:pt x="385" y="152"/>
                  </a:lnTo>
                  <a:lnTo>
                    <a:pt x="387" y="155"/>
                  </a:lnTo>
                  <a:lnTo>
                    <a:pt x="385" y="159"/>
                  </a:lnTo>
                  <a:lnTo>
                    <a:pt x="384" y="163"/>
                  </a:lnTo>
                  <a:lnTo>
                    <a:pt x="383" y="166"/>
                  </a:lnTo>
                  <a:lnTo>
                    <a:pt x="381" y="169"/>
                  </a:lnTo>
                  <a:lnTo>
                    <a:pt x="378" y="171"/>
                  </a:lnTo>
                  <a:lnTo>
                    <a:pt x="375" y="173"/>
                  </a:lnTo>
                  <a:lnTo>
                    <a:pt x="372" y="174"/>
                  </a:lnTo>
                  <a:lnTo>
                    <a:pt x="367" y="174"/>
                  </a:lnTo>
                  <a:lnTo>
                    <a:pt x="367" y="174"/>
                  </a:lnTo>
                  <a:close/>
                  <a:moveTo>
                    <a:pt x="273" y="174"/>
                  </a:moveTo>
                  <a:lnTo>
                    <a:pt x="269" y="174"/>
                  </a:lnTo>
                  <a:lnTo>
                    <a:pt x="265" y="172"/>
                  </a:lnTo>
                  <a:lnTo>
                    <a:pt x="262" y="171"/>
                  </a:lnTo>
                  <a:lnTo>
                    <a:pt x="259" y="169"/>
                  </a:lnTo>
                  <a:lnTo>
                    <a:pt x="257" y="166"/>
                  </a:lnTo>
                  <a:lnTo>
                    <a:pt x="256" y="163"/>
                  </a:lnTo>
                  <a:lnTo>
                    <a:pt x="254" y="159"/>
                  </a:lnTo>
                  <a:lnTo>
                    <a:pt x="254" y="155"/>
                  </a:lnTo>
                  <a:lnTo>
                    <a:pt x="254" y="152"/>
                  </a:lnTo>
                  <a:lnTo>
                    <a:pt x="256" y="148"/>
                  </a:lnTo>
                  <a:lnTo>
                    <a:pt x="257" y="144"/>
                  </a:lnTo>
                  <a:lnTo>
                    <a:pt x="259" y="142"/>
                  </a:lnTo>
                  <a:lnTo>
                    <a:pt x="262" y="140"/>
                  </a:lnTo>
                  <a:lnTo>
                    <a:pt x="265" y="138"/>
                  </a:lnTo>
                  <a:lnTo>
                    <a:pt x="269" y="137"/>
                  </a:lnTo>
                  <a:lnTo>
                    <a:pt x="273" y="137"/>
                  </a:lnTo>
                  <a:lnTo>
                    <a:pt x="276" y="137"/>
                  </a:lnTo>
                  <a:lnTo>
                    <a:pt x="280" y="138"/>
                  </a:lnTo>
                  <a:lnTo>
                    <a:pt x="284" y="140"/>
                  </a:lnTo>
                  <a:lnTo>
                    <a:pt x="286" y="142"/>
                  </a:lnTo>
                  <a:lnTo>
                    <a:pt x="288" y="144"/>
                  </a:lnTo>
                  <a:lnTo>
                    <a:pt x="290" y="148"/>
                  </a:lnTo>
                  <a:lnTo>
                    <a:pt x="291" y="152"/>
                  </a:lnTo>
                  <a:lnTo>
                    <a:pt x="291" y="155"/>
                  </a:lnTo>
                  <a:lnTo>
                    <a:pt x="291" y="159"/>
                  </a:lnTo>
                  <a:lnTo>
                    <a:pt x="290" y="163"/>
                  </a:lnTo>
                  <a:lnTo>
                    <a:pt x="288" y="166"/>
                  </a:lnTo>
                  <a:lnTo>
                    <a:pt x="286" y="169"/>
                  </a:lnTo>
                  <a:lnTo>
                    <a:pt x="284" y="171"/>
                  </a:lnTo>
                  <a:lnTo>
                    <a:pt x="280" y="173"/>
                  </a:lnTo>
                  <a:lnTo>
                    <a:pt x="276" y="174"/>
                  </a:lnTo>
                  <a:lnTo>
                    <a:pt x="273" y="174"/>
                  </a:lnTo>
                  <a:lnTo>
                    <a:pt x="273" y="174"/>
                  </a:lnTo>
                  <a:close/>
                  <a:moveTo>
                    <a:pt x="177" y="174"/>
                  </a:moveTo>
                  <a:lnTo>
                    <a:pt x="174" y="174"/>
                  </a:lnTo>
                  <a:lnTo>
                    <a:pt x="171" y="172"/>
                  </a:lnTo>
                  <a:lnTo>
                    <a:pt x="168" y="171"/>
                  </a:lnTo>
                  <a:lnTo>
                    <a:pt x="165" y="169"/>
                  </a:lnTo>
                  <a:lnTo>
                    <a:pt x="162" y="166"/>
                  </a:lnTo>
                  <a:lnTo>
                    <a:pt x="160" y="163"/>
                  </a:lnTo>
                  <a:lnTo>
                    <a:pt x="159" y="159"/>
                  </a:lnTo>
                  <a:lnTo>
                    <a:pt x="159" y="155"/>
                  </a:lnTo>
                  <a:lnTo>
                    <a:pt x="159" y="152"/>
                  </a:lnTo>
                  <a:lnTo>
                    <a:pt x="160" y="148"/>
                  </a:lnTo>
                  <a:lnTo>
                    <a:pt x="162" y="144"/>
                  </a:lnTo>
                  <a:lnTo>
                    <a:pt x="165" y="142"/>
                  </a:lnTo>
                  <a:lnTo>
                    <a:pt x="168" y="140"/>
                  </a:lnTo>
                  <a:lnTo>
                    <a:pt x="171" y="138"/>
                  </a:lnTo>
                  <a:lnTo>
                    <a:pt x="174" y="137"/>
                  </a:lnTo>
                  <a:lnTo>
                    <a:pt x="177" y="137"/>
                  </a:lnTo>
                  <a:lnTo>
                    <a:pt x="182" y="137"/>
                  </a:lnTo>
                  <a:lnTo>
                    <a:pt x="185" y="138"/>
                  </a:lnTo>
                  <a:lnTo>
                    <a:pt x="188" y="140"/>
                  </a:lnTo>
                  <a:lnTo>
                    <a:pt x="191" y="142"/>
                  </a:lnTo>
                  <a:lnTo>
                    <a:pt x="193" y="144"/>
                  </a:lnTo>
                  <a:lnTo>
                    <a:pt x="196" y="148"/>
                  </a:lnTo>
                  <a:lnTo>
                    <a:pt x="197" y="152"/>
                  </a:lnTo>
                  <a:lnTo>
                    <a:pt x="197" y="155"/>
                  </a:lnTo>
                  <a:lnTo>
                    <a:pt x="197" y="159"/>
                  </a:lnTo>
                  <a:lnTo>
                    <a:pt x="196" y="163"/>
                  </a:lnTo>
                  <a:lnTo>
                    <a:pt x="193" y="166"/>
                  </a:lnTo>
                  <a:lnTo>
                    <a:pt x="191" y="169"/>
                  </a:lnTo>
                  <a:lnTo>
                    <a:pt x="188" y="171"/>
                  </a:lnTo>
                  <a:lnTo>
                    <a:pt x="185" y="173"/>
                  </a:lnTo>
                  <a:lnTo>
                    <a:pt x="182" y="174"/>
                  </a:lnTo>
                  <a:lnTo>
                    <a:pt x="177" y="174"/>
                  </a:lnTo>
                  <a:lnTo>
                    <a:pt x="177" y="174"/>
                  </a:lnTo>
                  <a:close/>
                  <a:moveTo>
                    <a:pt x="497" y="0"/>
                  </a:moveTo>
                  <a:lnTo>
                    <a:pt x="45" y="0"/>
                  </a:lnTo>
                  <a:lnTo>
                    <a:pt x="37" y="1"/>
                  </a:lnTo>
                  <a:lnTo>
                    <a:pt x="29" y="4"/>
                  </a:lnTo>
                  <a:lnTo>
                    <a:pt x="22" y="8"/>
                  </a:lnTo>
                  <a:lnTo>
                    <a:pt x="14" y="14"/>
                  </a:lnTo>
                  <a:lnTo>
                    <a:pt x="9" y="21"/>
                  </a:lnTo>
                  <a:lnTo>
                    <a:pt x="5" y="29"/>
                  </a:lnTo>
                  <a:lnTo>
                    <a:pt x="2" y="36"/>
                  </a:lnTo>
                  <a:lnTo>
                    <a:pt x="0" y="45"/>
                  </a:lnTo>
                  <a:lnTo>
                    <a:pt x="0" y="255"/>
                  </a:lnTo>
                  <a:lnTo>
                    <a:pt x="2" y="264"/>
                  </a:lnTo>
                  <a:lnTo>
                    <a:pt x="5" y="272"/>
                  </a:lnTo>
                  <a:lnTo>
                    <a:pt x="9" y="280"/>
                  </a:lnTo>
                  <a:lnTo>
                    <a:pt x="14" y="287"/>
                  </a:lnTo>
                  <a:lnTo>
                    <a:pt x="22" y="292"/>
                  </a:lnTo>
                  <a:lnTo>
                    <a:pt x="29" y="297"/>
                  </a:lnTo>
                  <a:lnTo>
                    <a:pt x="37" y="300"/>
                  </a:lnTo>
                  <a:lnTo>
                    <a:pt x="45" y="301"/>
                  </a:lnTo>
                  <a:lnTo>
                    <a:pt x="76" y="301"/>
                  </a:lnTo>
                  <a:lnTo>
                    <a:pt x="91" y="301"/>
                  </a:lnTo>
                  <a:lnTo>
                    <a:pt x="167" y="301"/>
                  </a:lnTo>
                  <a:lnTo>
                    <a:pt x="169" y="301"/>
                  </a:lnTo>
                  <a:lnTo>
                    <a:pt x="172" y="302"/>
                  </a:lnTo>
                  <a:lnTo>
                    <a:pt x="174" y="303"/>
                  </a:lnTo>
                  <a:lnTo>
                    <a:pt x="176" y="305"/>
                  </a:lnTo>
                  <a:lnTo>
                    <a:pt x="178" y="307"/>
                  </a:lnTo>
                  <a:lnTo>
                    <a:pt x="180" y="310"/>
                  </a:lnTo>
                  <a:lnTo>
                    <a:pt x="181" y="313"/>
                  </a:lnTo>
                  <a:lnTo>
                    <a:pt x="182" y="316"/>
                  </a:lnTo>
                  <a:lnTo>
                    <a:pt x="182" y="400"/>
                  </a:lnTo>
                  <a:lnTo>
                    <a:pt x="278" y="305"/>
                  </a:lnTo>
                  <a:lnTo>
                    <a:pt x="280" y="303"/>
                  </a:lnTo>
                  <a:lnTo>
                    <a:pt x="283" y="302"/>
                  </a:lnTo>
                  <a:lnTo>
                    <a:pt x="286" y="301"/>
                  </a:lnTo>
                  <a:lnTo>
                    <a:pt x="288" y="301"/>
                  </a:lnTo>
                  <a:lnTo>
                    <a:pt x="497" y="301"/>
                  </a:lnTo>
                  <a:lnTo>
                    <a:pt x="506" y="300"/>
                  </a:lnTo>
                  <a:lnTo>
                    <a:pt x="513" y="297"/>
                  </a:lnTo>
                  <a:lnTo>
                    <a:pt x="522" y="292"/>
                  </a:lnTo>
                  <a:lnTo>
                    <a:pt x="528" y="287"/>
                  </a:lnTo>
                  <a:lnTo>
                    <a:pt x="533" y="280"/>
                  </a:lnTo>
                  <a:lnTo>
                    <a:pt x="538" y="272"/>
                  </a:lnTo>
                  <a:lnTo>
                    <a:pt x="541" y="264"/>
                  </a:lnTo>
                  <a:lnTo>
                    <a:pt x="542" y="255"/>
                  </a:lnTo>
                  <a:lnTo>
                    <a:pt x="542" y="45"/>
                  </a:lnTo>
                  <a:lnTo>
                    <a:pt x="541" y="36"/>
                  </a:lnTo>
                  <a:lnTo>
                    <a:pt x="538" y="29"/>
                  </a:lnTo>
                  <a:lnTo>
                    <a:pt x="533" y="21"/>
                  </a:lnTo>
                  <a:lnTo>
                    <a:pt x="528" y="14"/>
                  </a:lnTo>
                  <a:lnTo>
                    <a:pt x="522" y="8"/>
                  </a:lnTo>
                  <a:lnTo>
                    <a:pt x="513" y="4"/>
                  </a:lnTo>
                  <a:lnTo>
                    <a:pt x="506" y="1"/>
                  </a:lnTo>
                  <a:lnTo>
                    <a:pt x="497" y="0"/>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descr="Icon of paper. ">
            <a:extLst>
              <a:ext uri="{FF2B5EF4-FFF2-40B4-BE49-F238E27FC236}">
                <a16:creationId xmlns:a16="http://schemas.microsoft.com/office/drawing/2014/main" id="{5A7B4376-F48C-4D8D-B85C-E30B7B3E6434}"/>
              </a:ext>
            </a:extLst>
          </p:cNvPr>
          <p:cNvGrpSpPr/>
          <p:nvPr/>
        </p:nvGrpSpPr>
        <p:grpSpPr>
          <a:xfrm>
            <a:off x="8841182" y="1368977"/>
            <a:ext cx="220663" cy="285750"/>
            <a:chOff x="4926013" y="796925"/>
            <a:chExt cx="220663" cy="285750"/>
          </a:xfrm>
          <a:solidFill>
            <a:schemeClr val="bg1"/>
          </a:solidFill>
        </p:grpSpPr>
        <p:sp>
          <p:nvSpPr>
            <p:cNvPr id="107" name="Rectangle 946">
              <a:extLst>
                <a:ext uri="{FF2B5EF4-FFF2-40B4-BE49-F238E27FC236}">
                  <a16:creationId xmlns:a16="http://schemas.microsoft.com/office/drawing/2014/main" id="{E782BD69-3279-4D29-AD06-A103E2126053}"/>
                </a:ext>
              </a:extLst>
            </p:cNvPr>
            <p:cNvSpPr>
              <a:spLocks noChangeArrowheads="1"/>
            </p:cNvSpPr>
            <p:nvPr/>
          </p:nvSpPr>
          <p:spPr bwMode="auto">
            <a:xfrm>
              <a:off x="5026025" y="996950"/>
              <a:ext cx="30163"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947">
              <a:extLst>
                <a:ext uri="{FF2B5EF4-FFF2-40B4-BE49-F238E27FC236}">
                  <a16:creationId xmlns:a16="http://schemas.microsoft.com/office/drawing/2014/main" id="{F640AD22-6F68-4745-898A-0D4AADEA202D}"/>
                </a:ext>
              </a:extLst>
            </p:cNvPr>
            <p:cNvSpPr>
              <a:spLocks noChangeArrowheads="1"/>
            </p:cNvSpPr>
            <p:nvPr/>
          </p:nvSpPr>
          <p:spPr bwMode="auto">
            <a:xfrm>
              <a:off x="5064125" y="930275"/>
              <a:ext cx="28575" cy="95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948">
              <a:extLst>
                <a:ext uri="{FF2B5EF4-FFF2-40B4-BE49-F238E27FC236}">
                  <a16:creationId xmlns:a16="http://schemas.microsoft.com/office/drawing/2014/main" id="{78786D45-C595-4A69-9D2B-EB0280EF29EA}"/>
                </a:ext>
              </a:extLst>
            </p:cNvPr>
            <p:cNvSpPr>
              <a:spLocks noChangeArrowheads="1"/>
            </p:cNvSpPr>
            <p:nvPr/>
          </p:nvSpPr>
          <p:spPr bwMode="auto">
            <a:xfrm>
              <a:off x="4987925" y="977900"/>
              <a:ext cx="2857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949">
              <a:extLst>
                <a:ext uri="{FF2B5EF4-FFF2-40B4-BE49-F238E27FC236}">
                  <a16:creationId xmlns:a16="http://schemas.microsoft.com/office/drawing/2014/main" id="{CF9052AD-F144-4CD7-B6F9-E2E57C7EB797}"/>
                </a:ext>
              </a:extLst>
            </p:cNvPr>
            <p:cNvSpPr>
              <a:spLocks noEditPoints="1"/>
            </p:cNvSpPr>
            <p:nvPr/>
          </p:nvSpPr>
          <p:spPr bwMode="auto">
            <a:xfrm>
              <a:off x="4926013" y="796925"/>
              <a:ext cx="220663" cy="285750"/>
            </a:xfrm>
            <a:custGeom>
              <a:avLst/>
              <a:gdLst>
                <a:gd name="T0" fmla="*/ 349 w 553"/>
                <a:gd name="T1" fmla="*/ 11 h 722"/>
                <a:gd name="T2" fmla="*/ 349 w 553"/>
                <a:gd name="T3" fmla="*/ 204 h 722"/>
                <a:gd name="T4" fmla="*/ 445 w 553"/>
                <a:gd name="T5" fmla="*/ 590 h 722"/>
                <a:gd name="T6" fmla="*/ 445 w 553"/>
                <a:gd name="T7" fmla="*/ 590 h 722"/>
                <a:gd name="T8" fmla="*/ 444 w 553"/>
                <a:gd name="T9" fmla="*/ 595 h 722"/>
                <a:gd name="T10" fmla="*/ 438 w 553"/>
                <a:gd name="T11" fmla="*/ 601 h 722"/>
                <a:gd name="T12" fmla="*/ 145 w 553"/>
                <a:gd name="T13" fmla="*/ 602 h 722"/>
                <a:gd name="T14" fmla="*/ 135 w 553"/>
                <a:gd name="T15" fmla="*/ 599 h 722"/>
                <a:gd name="T16" fmla="*/ 132 w 553"/>
                <a:gd name="T17" fmla="*/ 590 h 722"/>
                <a:gd name="T18" fmla="*/ 133 w 553"/>
                <a:gd name="T19" fmla="*/ 236 h 722"/>
                <a:gd name="T20" fmla="*/ 139 w 553"/>
                <a:gd name="T21" fmla="*/ 230 h 722"/>
                <a:gd name="T22" fmla="*/ 149 w 553"/>
                <a:gd name="T23" fmla="*/ 230 h 722"/>
                <a:gd name="T24" fmla="*/ 155 w 553"/>
                <a:gd name="T25" fmla="*/ 236 h 722"/>
                <a:gd name="T26" fmla="*/ 156 w 553"/>
                <a:gd name="T27" fmla="*/ 434 h 722"/>
                <a:gd name="T28" fmla="*/ 238 w 553"/>
                <a:gd name="T29" fmla="*/ 434 h 722"/>
                <a:gd name="T30" fmla="*/ 239 w 553"/>
                <a:gd name="T31" fmla="*/ 434 h 722"/>
                <a:gd name="T32" fmla="*/ 246 w 553"/>
                <a:gd name="T33" fmla="*/ 435 h 722"/>
                <a:gd name="T34" fmla="*/ 252 w 553"/>
                <a:gd name="T35" fmla="*/ 441 h 722"/>
                <a:gd name="T36" fmla="*/ 253 w 553"/>
                <a:gd name="T37" fmla="*/ 481 h 722"/>
                <a:gd name="T38" fmla="*/ 325 w 553"/>
                <a:gd name="T39" fmla="*/ 324 h 722"/>
                <a:gd name="T40" fmla="*/ 328 w 553"/>
                <a:gd name="T41" fmla="*/ 316 h 722"/>
                <a:gd name="T42" fmla="*/ 337 w 553"/>
                <a:gd name="T43" fmla="*/ 313 h 722"/>
                <a:gd name="T44" fmla="*/ 438 w 553"/>
                <a:gd name="T45" fmla="*/ 314 h 722"/>
                <a:gd name="T46" fmla="*/ 444 w 553"/>
                <a:gd name="T47" fmla="*/ 320 h 722"/>
                <a:gd name="T48" fmla="*/ 445 w 553"/>
                <a:gd name="T49" fmla="*/ 590 h 722"/>
                <a:gd name="T50" fmla="*/ 358 w 553"/>
                <a:gd name="T51" fmla="*/ 3 h 722"/>
                <a:gd name="T52" fmla="*/ 349 w 553"/>
                <a:gd name="T53" fmla="*/ 0 h 722"/>
                <a:gd name="T54" fmla="*/ 7 w 553"/>
                <a:gd name="T55" fmla="*/ 1 h 722"/>
                <a:gd name="T56" fmla="*/ 1 w 553"/>
                <a:gd name="T57" fmla="*/ 7 h 722"/>
                <a:gd name="T58" fmla="*/ 0 w 553"/>
                <a:gd name="T59" fmla="*/ 710 h 722"/>
                <a:gd name="T60" fmla="*/ 3 w 553"/>
                <a:gd name="T61" fmla="*/ 719 h 722"/>
                <a:gd name="T62" fmla="*/ 12 w 553"/>
                <a:gd name="T63" fmla="*/ 722 h 722"/>
                <a:gd name="T64" fmla="*/ 546 w 553"/>
                <a:gd name="T65" fmla="*/ 721 h 722"/>
                <a:gd name="T66" fmla="*/ 552 w 553"/>
                <a:gd name="T67" fmla="*/ 715 h 722"/>
                <a:gd name="T68" fmla="*/ 553 w 553"/>
                <a:gd name="T69" fmla="*/ 204 h 722"/>
                <a:gd name="T70" fmla="*/ 550 w 553"/>
                <a:gd name="T71"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3" h="722">
                  <a:moveTo>
                    <a:pt x="349" y="204"/>
                  </a:moveTo>
                  <a:lnTo>
                    <a:pt x="349" y="11"/>
                  </a:lnTo>
                  <a:lnTo>
                    <a:pt x="541" y="204"/>
                  </a:lnTo>
                  <a:lnTo>
                    <a:pt x="349" y="204"/>
                  </a:lnTo>
                  <a:close/>
                  <a:moveTo>
                    <a:pt x="445" y="590"/>
                  </a:moveTo>
                  <a:lnTo>
                    <a:pt x="445" y="590"/>
                  </a:lnTo>
                  <a:lnTo>
                    <a:pt x="445" y="590"/>
                  </a:lnTo>
                  <a:lnTo>
                    <a:pt x="445" y="590"/>
                  </a:lnTo>
                  <a:lnTo>
                    <a:pt x="445" y="590"/>
                  </a:lnTo>
                  <a:lnTo>
                    <a:pt x="444" y="595"/>
                  </a:lnTo>
                  <a:lnTo>
                    <a:pt x="441" y="599"/>
                  </a:lnTo>
                  <a:lnTo>
                    <a:pt x="438" y="601"/>
                  </a:lnTo>
                  <a:lnTo>
                    <a:pt x="433" y="602"/>
                  </a:lnTo>
                  <a:lnTo>
                    <a:pt x="145" y="602"/>
                  </a:lnTo>
                  <a:lnTo>
                    <a:pt x="139" y="601"/>
                  </a:lnTo>
                  <a:lnTo>
                    <a:pt x="135" y="599"/>
                  </a:lnTo>
                  <a:lnTo>
                    <a:pt x="133" y="595"/>
                  </a:lnTo>
                  <a:lnTo>
                    <a:pt x="132" y="590"/>
                  </a:lnTo>
                  <a:lnTo>
                    <a:pt x="132" y="241"/>
                  </a:lnTo>
                  <a:lnTo>
                    <a:pt x="133" y="236"/>
                  </a:lnTo>
                  <a:lnTo>
                    <a:pt x="135" y="232"/>
                  </a:lnTo>
                  <a:lnTo>
                    <a:pt x="139" y="230"/>
                  </a:lnTo>
                  <a:lnTo>
                    <a:pt x="145" y="229"/>
                  </a:lnTo>
                  <a:lnTo>
                    <a:pt x="149" y="230"/>
                  </a:lnTo>
                  <a:lnTo>
                    <a:pt x="153" y="232"/>
                  </a:lnTo>
                  <a:lnTo>
                    <a:pt x="155" y="236"/>
                  </a:lnTo>
                  <a:lnTo>
                    <a:pt x="156" y="241"/>
                  </a:lnTo>
                  <a:lnTo>
                    <a:pt x="156" y="434"/>
                  </a:lnTo>
                  <a:lnTo>
                    <a:pt x="238" y="434"/>
                  </a:lnTo>
                  <a:lnTo>
                    <a:pt x="238" y="434"/>
                  </a:lnTo>
                  <a:lnTo>
                    <a:pt x="239" y="435"/>
                  </a:lnTo>
                  <a:lnTo>
                    <a:pt x="239" y="434"/>
                  </a:lnTo>
                  <a:lnTo>
                    <a:pt x="240" y="434"/>
                  </a:lnTo>
                  <a:lnTo>
                    <a:pt x="246" y="435"/>
                  </a:lnTo>
                  <a:lnTo>
                    <a:pt x="249" y="437"/>
                  </a:lnTo>
                  <a:lnTo>
                    <a:pt x="252" y="441"/>
                  </a:lnTo>
                  <a:lnTo>
                    <a:pt x="253" y="446"/>
                  </a:lnTo>
                  <a:lnTo>
                    <a:pt x="253" y="481"/>
                  </a:lnTo>
                  <a:lnTo>
                    <a:pt x="325" y="481"/>
                  </a:lnTo>
                  <a:lnTo>
                    <a:pt x="325" y="324"/>
                  </a:lnTo>
                  <a:lnTo>
                    <a:pt x="326" y="320"/>
                  </a:lnTo>
                  <a:lnTo>
                    <a:pt x="328" y="316"/>
                  </a:lnTo>
                  <a:lnTo>
                    <a:pt x="332" y="314"/>
                  </a:lnTo>
                  <a:lnTo>
                    <a:pt x="337" y="313"/>
                  </a:lnTo>
                  <a:lnTo>
                    <a:pt x="433" y="313"/>
                  </a:lnTo>
                  <a:lnTo>
                    <a:pt x="438" y="314"/>
                  </a:lnTo>
                  <a:lnTo>
                    <a:pt x="441" y="316"/>
                  </a:lnTo>
                  <a:lnTo>
                    <a:pt x="444" y="320"/>
                  </a:lnTo>
                  <a:lnTo>
                    <a:pt x="445" y="324"/>
                  </a:lnTo>
                  <a:lnTo>
                    <a:pt x="445" y="590"/>
                  </a:lnTo>
                  <a:close/>
                  <a:moveTo>
                    <a:pt x="550" y="196"/>
                  </a:moveTo>
                  <a:lnTo>
                    <a:pt x="358" y="3"/>
                  </a:lnTo>
                  <a:lnTo>
                    <a:pt x="354" y="0"/>
                  </a:lnTo>
                  <a:lnTo>
                    <a:pt x="349"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descr="Icon of symbol representing email.">
            <a:extLst>
              <a:ext uri="{FF2B5EF4-FFF2-40B4-BE49-F238E27FC236}">
                <a16:creationId xmlns:a16="http://schemas.microsoft.com/office/drawing/2014/main" id="{20CE09B7-A9E8-4791-ABE4-6FEC5916661D}"/>
              </a:ext>
            </a:extLst>
          </p:cNvPr>
          <p:cNvGrpSpPr/>
          <p:nvPr/>
        </p:nvGrpSpPr>
        <p:grpSpPr>
          <a:xfrm>
            <a:off x="7698977" y="1368977"/>
            <a:ext cx="285750" cy="285750"/>
            <a:chOff x="11028363" y="771525"/>
            <a:chExt cx="285750" cy="285750"/>
          </a:xfrm>
          <a:solidFill>
            <a:schemeClr val="bg1"/>
          </a:solidFill>
        </p:grpSpPr>
        <p:sp>
          <p:nvSpPr>
            <p:cNvPr id="112" name="Freeform 3620">
              <a:extLst>
                <a:ext uri="{FF2B5EF4-FFF2-40B4-BE49-F238E27FC236}">
                  <a16:creationId xmlns:a16="http://schemas.microsoft.com/office/drawing/2014/main" id="{849DA0EF-7528-4EE0-8C56-4F1997586CED}"/>
                </a:ext>
              </a:extLst>
            </p:cNvPr>
            <p:cNvSpPr>
              <a:spLocks noEditPoints="1"/>
            </p:cNvSpPr>
            <p:nvPr/>
          </p:nvSpPr>
          <p:spPr bwMode="auto">
            <a:xfrm>
              <a:off x="11033125" y="776288"/>
              <a:ext cx="277812" cy="276225"/>
            </a:xfrm>
            <a:custGeom>
              <a:avLst/>
              <a:gdLst>
                <a:gd name="T0" fmla="*/ 158 w 697"/>
                <a:gd name="T1" fmla="*/ 510 h 698"/>
                <a:gd name="T2" fmla="*/ 133 w 697"/>
                <a:gd name="T3" fmla="*/ 481 h 698"/>
                <a:gd name="T4" fmla="*/ 136 w 697"/>
                <a:gd name="T5" fmla="*/ 237 h 698"/>
                <a:gd name="T6" fmla="*/ 167 w 697"/>
                <a:gd name="T7" fmla="*/ 208 h 698"/>
                <a:gd name="T8" fmla="*/ 517 w 697"/>
                <a:gd name="T9" fmla="*/ 206 h 698"/>
                <a:gd name="T10" fmla="*/ 555 w 697"/>
                <a:gd name="T11" fmla="*/ 225 h 698"/>
                <a:gd name="T12" fmla="*/ 565 w 697"/>
                <a:gd name="T13" fmla="*/ 469 h 698"/>
                <a:gd name="T14" fmla="*/ 548 w 697"/>
                <a:gd name="T15" fmla="*/ 504 h 698"/>
                <a:gd name="T16" fmla="*/ 505 w 697"/>
                <a:gd name="T17" fmla="*/ 518 h 698"/>
                <a:gd name="T18" fmla="*/ 550 w 697"/>
                <a:gd name="T19" fmla="*/ 533 h 698"/>
                <a:gd name="T20" fmla="*/ 571 w 697"/>
                <a:gd name="T21" fmla="*/ 533 h 698"/>
                <a:gd name="T22" fmla="*/ 633 w 697"/>
                <a:gd name="T23" fmla="*/ 550 h 698"/>
                <a:gd name="T24" fmla="*/ 669 w 697"/>
                <a:gd name="T25" fmla="*/ 484 h 698"/>
                <a:gd name="T26" fmla="*/ 688 w 697"/>
                <a:gd name="T27" fmla="*/ 427 h 698"/>
                <a:gd name="T28" fmla="*/ 696 w 697"/>
                <a:gd name="T29" fmla="*/ 365 h 698"/>
                <a:gd name="T30" fmla="*/ 693 w 697"/>
                <a:gd name="T31" fmla="*/ 302 h 698"/>
                <a:gd name="T32" fmla="*/ 681 w 697"/>
                <a:gd name="T33" fmla="*/ 242 h 698"/>
                <a:gd name="T34" fmla="*/ 656 w 697"/>
                <a:gd name="T35" fmla="*/ 187 h 698"/>
                <a:gd name="T36" fmla="*/ 582 w 697"/>
                <a:gd name="T37" fmla="*/ 158 h 698"/>
                <a:gd name="T38" fmla="*/ 560 w 697"/>
                <a:gd name="T39" fmla="*/ 167 h 698"/>
                <a:gd name="T40" fmla="*/ 539 w 697"/>
                <a:gd name="T41" fmla="*/ 158 h 698"/>
                <a:gd name="T42" fmla="*/ 530 w 697"/>
                <a:gd name="T43" fmla="*/ 136 h 698"/>
                <a:gd name="T44" fmla="*/ 539 w 697"/>
                <a:gd name="T45" fmla="*/ 116 h 698"/>
                <a:gd name="T46" fmla="*/ 511 w 697"/>
                <a:gd name="T47" fmla="*/ 41 h 698"/>
                <a:gd name="T48" fmla="*/ 456 w 697"/>
                <a:gd name="T49" fmla="*/ 17 h 698"/>
                <a:gd name="T50" fmla="*/ 395 w 697"/>
                <a:gd name="T51" fmla="*/ 4 h 698"/>
                <a:gd name="T52" fmla="*/ 333 w 697"/>
                <a:gd name="T53" fmla="*/ 2 h 698"/>
                <a:gd name="T54" fmla="*/ 271 w 697"/>
                <a:gd name="T55" fmla="*/ 9 h 698"/>
                <a:gd name="T56" fmla="*/ 213 w 697"/>
                <a:gd name="T57" fmla="*/ 29 h 698"/>
                <a:gd name="T58" fmla="*/ 148 w 697"/>
                <a:gd name="T59" fmla="*/ 65 h 698"/>
                <a:gd name="T60" fmla="*/ 164 w 697"/>
                <a:gd name="T61" fmla="*/ 126 h 698"/>
                <a:gd name="T62" fmla="*/ 164 w 697"/>
                <a:gd name="T63" fmla="*/ 148 h 698"/>
                <a:gd name="T64" fmla="*/ 148 w 697"/>
                <a:gd name="T65" fmla="*/ 165 h 698"/>
                <a:gd name="T66" fmla="*/ 124 w 697"/>
                <a:gd name="T67" fmla="*/ 165 h 698"/>
                <a:gd name="T68" fmla="*/ 63 w 697"/>
                <a:gd name="T69" fmla="*/ 148 h 698"/>
                <a:gd name="T70" fmla="*/ 27 w 697"/>
                <a:gd name="T71" fmla="*/ 214 h 698"/>
                <a:gd name="T72" fmla="*/ 9 w 697"/>
                <a:gd name="T73" fmla="*/ 271 h 698"/>
                <a:gd name="T74" fmla="*/ 0 w 697"/>
                <a:gd name="T75" fmla="*/ 333 h 698"/>
                <a:gd name="T76" fmla="*/ 2 w 697"/>
                <a:gd name="T77" fmla="*/ 396 h 698"/>
                <a:gd name="T78" fmla="*/ 17 w 697"/>
                <a:gd name="T79" fmla="*/ 456 h 698"/>
                <a:gd name="T80" fmla="*/ 40 w 697"/>
                <a:gd name="T81" fmla="*/ 511 h 698"/>
                <a:gd name="T82" fmla="*/ 115 w 697"/>
                <a:gd name="T83" fmla="*/ 540 h 698"/>
                <a:gd name="T84" fmla="*/ 136 w 697"/>
                <a:gd name="T85" fmla="*/ 532 h 698"/>
                <a:gd name="T86" fmla="*/ 158 w 697"/>
                <a:gd name="T87" fmla="*/ 540 h 698"/>
                <a:gd name="T88" fmla="*/ 167 w 697"/>
                <a:gd name="T89" fmla="*/ 562 h 698"/>
                <a:gd name="T90" fmla="*/ 158 w 697"/>
                <a:gd name="T91" fmla="*/ 582 h 698"/>
                <a:gd name="T92" fmla="*/ 186 w 697"/>
                <a:gd name="T93" fmla="*/ 658 h 698"/>
                <a:gd name="T94" fmla="*/ 241 w 697"/>
                <a:gd name="T95" fmla="*/ 681 h 698"/>
                <a:gd name="T96" fmla="*/ 302 w 697"/>
                <a:gd name="T97" fmla="*/ 695 h 698"/>
                <a:gd name="T98" fmla="*/ 365 w 697"/>
                <a:gd name="T99" fmla="*/ 698 h 698"/>
                <a:gd name="T100" fmla="*/ 426 w 697"/>
                <a:gd name="T101" fmla="*/ 689 h 698"/>
                <a:gd name="T102" fmla="*/ 484 w 697"/>
                <a:gd name="T103" fmla="*/ 671 h 698"/>
                <a:gd name="T104" fmla="*/ 550 w 697"/>
                <a:gd name="T105" fmla="*/ 635 h 698"/>
                <a:gd name="T106" fmla="*/ 533 w 697"/>
                <a:gd name="T107" fmla="*/ 573 h 698"/>
                <a:gd name="T108" fmla="*/ 533 w 697"/>
                <a:gd name="T109" fmla="*/ 55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7" h="698">
                  <a:moveTo>
                    <a:pt x="193" y="518"/>
                  </a:moveTo>
                  <a:lnTo>
                    <a:pt x="180" y="517"/>
                  </a:lnTo>
                  <a:lnTo>
                    <a:pt x="168" y="514"/>
                  </a:lnTo>
                  <a:lnTo>
                    <a:pt x="158" y="510"/>
                  </a:lnTo>
                  <a:lnTo>
                    <a:pt x="149" y="504"/>
                  </a:lnTo>
                  <a:lnTo>
                    <a:pt x="141" y="497"/>
                  </a:lnTo>
                  <a:lnTo>
                    <a:pt x="136" y="490"/>
                  </a:lnTo>
                  <a:lnTo>
                    <a:pt x="133" y="481"/>
                  </a:lnTo>
                  <a:lnTo>
                    <a:pt x="132" y="470"/>
                  </a:lnTo>
                  <a:lnTo>
                    <a:pt x="132" y="258"/>
                  </a:lnTo>
                  <a:lnTo>
                    <a:pt x="133" y="247"/>
                  </a:lnTo>
                  <a:lnTo>
                    <a:pt x="136" y="237"/>
                  </a:lnTo>
                  <a:lnTo>
                    <a:pt x="141" y="228"/>
                  </a:lnTo>
                  <a:lnTo>
                    <a:pt x="149" y="220"/>
                  </a:lnTo>
                  <a:lnTo>
                    <a:pt x="157" y="214"/>
                  </a:lnTo>
                  <a:lnTo>
                    <a:pt x="167" y="208"/>
                  </a:lnTo>
                  <a:lnTo>
                    <a:pt x="178" y="206"/>
                  </a:lnTo>
                  <a:lnTo>
                    <a:pt x="193" y="205"/>
                  </a:lnTo>
                  <a:lnTo>
                    <a:pt x="505" y="205"/>
                  </a:lnTo>
                  <a:lnTo>
                    <a:pt x="517" y="206"/>
                  </a:lnTo>
                  <a:lnTo>
                    <a:pt x="529" y="208"/>
                  </a:lnTo>
                  <a:lnTo>
                    <a:pt x="539" y="212"/>
                  </a:lnTo>
                  <a:lnTo>
                    <a:pt x="548" y="219"/>
                  </a:lnTo>
                  <a:lnTo>
                    <a:pt x="555" y="225"/>
                  </a:lnTo>
                  <a:lnTo>
                    <a:pt x="560" y="234"/>
                  </a:lnTo>
                  <a:lnTo>
                    <a:pt x="564" y="243"/>
                  </a:lnTo>
                  <a:lnTo>
                    <a:pt x="565" y="253"/>
                  </a:lnTo>
                  <a:lnTo>
                    <a:pt x="565" y="469"/>
                  </a:lnTo>
                  <a:lnTo>
                    <a:pt x="564" y="479"/>
                  </a:lnTo>
                  <a:lnTo>
                    <a:pt x="560" y="490"/>
                  </a:lnTo>
                  <a:lnTo>
                    <a:pt x="555" y="497"/>
                  </a:lnTo>
                  <a:lnTo>
                    <a:pt x="548" y="504"/>
                  </a:lnTo>
                  <a:lnTo>
                    <a:pt x="539" y="510"/>
                  </a:lnTo>
                  <a:lnTo>
                    <a:pt x="529" y="514"/>
                  </a:lnTo>
                  <a:lnTo>
                    <a:pt x="517" y="517"/>
                  </a:lnTo>
                  <a:lnTo>
                    <a:pt x="505" y="518"/>
                  </a:lnTo>
                  <a:lnTo>
                    <a:pt x="193" y="518"/>
                  </a:lnTo>
                  <a:close/>
                  <a:moveTo>
                    <a:pt x="539" y="540"/>
                  </a:moveTo>
                  <a:lnTo>
                    <a:pt x="544" y="536"/>
                  </a:lnTo>
                  <a:lnTo>
                    <a:pt x="550" y="533"/>
                  </a:lnTo>
                  <a:lnTo>
                    <a:pt x="555" y="532"/>
                  </a:lnTo>
                  <a:lnTo>
                    <a:pt x="560" y="532"/>
                  </a:lnTo>
                  <a:lnTo>
                    <a:pt x="566" y="532"/>
                  </a:lnTo>
                  <a:lnTo>
                    <a:pt x="571" y="533"/>
                  </a:lnTo>
                  <a:lnTo>
                    <a:pt x="577" y="536"/>
                  </a:lnTo>
                  <a:lnTo>
                    <a:pt x="582" y="540"/>
                  </a:lnTo>
                  <a:lnTo>
                    <a:pt x="615" y="573"/>
                  </a:lnTo>
                  <a:lnTo>
                    <a:pt x="633" y="550"/>
                  </a:lnTo>
                  <a:lnTo>
                    <a:pt x="650" y="524"/>
                  </a:lnTo>
                  <a:lnTo>
                    <a:pt x="656" y="511"/>
                  </a:lnTo>
                  <a:lnTo>
                    <a:pt x="664" y="499"/>
                  </a:lnTo>
                  <a:lnTo>
                    <a:pt x="669" y="484"/>
                  </a:lnTo>
                  <a:lnTo>
                    <a:pt x="675" y="470"/>
                  </a:lnTo>
                  <a:lnTo>
                    <a:pt x="681" y="456"/>
                  </a:lnTo>
                  <a:lnTo>
                    <a:pt x="684" y="442"/>
                  </a:lnTo>
                  <a:lnTo>
                    <a:pt x="688" y="427"/>
                  </a:lnTo>
                  <a:lnTo>
                    <a:pt x="691" y="411"/>
                  </a:lnTo>
                  <a:lnTo>
                    <a:pt x="693" y="396"/>
                  </a:lnTo>
                  <a:lnTo>
                    <a:pt x="696" y="380"/>
                  </a:lnTo>
                  <a:lnTo>
                    <a:pt x="696" y="365"/>
                  </a:lnTo>
                  <a:lnTo>
                    <a:pt x="697" y="350"/>
                  </a:lnTo>
                  <a:lnTo>
                    <a:pt x="696" y="333"/>
                  </a:lnTo>
                  <a:lnTo>
                    <a:pt x="696" y="318"/>
                  </a:lnTo>
                  <a:lnTo>
                    <a:pt x="693" y="302"/>
                  </a:lnTo>
                  <a:lnTo>
                    <a:pt x="691" y="287"/>
                  </a:lnTo>
                  <a:lnTo>
                    <a:pt x="688" y="271"/>
                  </a:lnTo>
                  <a:lnTo>
                    <a:pt x="684" y="257"/>
                  </a:lnTo>
                  <a:lnTo>
                    <a:pt x="681" y="242"/>
                  </a:lnTo>
                  <a:lnTo>
                    <a:pt x="675" y="228"/>
                  </a:lnTo>
                  <a:lnTo>
                    <a:pt x="669" y="214"/>
                  </a:lnTo>
                  <a:lnTo>
                    <a:pt x="664" y="201"/>
                  </a:lnTo>
                  <a:lnTo>
                    <a:pt x="656" y="187"/>
                  </a:lnTo>
                  <a:lnTo>
                    <a:pt x="650" y="174"/>
                  </a:lnTo>
                  <a:lnTo>
                    <a:pt x="633" y="148"/>
                  </a:lnTo>
                  <a:lnTo>
                    <a:pt x="615" y="125"/>
                  </a:lnTo>
                  <a:lnTo>
                    <a:pt x="582" y="158"/>
                  </a:lnTo>
                  <a:lnTo>
                    <a:pt x="577" y="162"/>
                  </a:lnTo>
                  <a:lnTo>
                    <a:pt x="571" y="165"/>
                  </a:lnTo>
                  <a:lnTo>
                    <a:pt x="566" y="167"/>
                  </a:lnTo>
                  <a:lnTo>
                    <a:pt x="560" y="167"/>
                  </a:lnTo>
                  <a:lnTo>
                    <a:pt x="555" y="166"/>
                  </a:lnTo>
                  <a:lnTo>
                    <a:pt x="550" y="165"/>
                  </a:lnTo>
                  <a:lnTo>
                    <a:pt x="544" y="162"/>
                  </a:lnTo>
                  <a:lnTo>
                    <a:pt x="539" y="158"/>
                  </a:lnTo>
                  <a:lnTo>
                    <a:pt x="535" y="153"/>
                  </a:lnTo>
                  <a:lnTo>
                    <a:pt x="533" y="148"/>
                  </a:lnTo>
                  <a:lnTo>
                    <a:pt x="532" y="143"/>
                  </a:lnTo>
                  <a:lnTo>
                    <a:pt x="530" y="136"/>
                  </a:lnTo>
                  <a:lnTo>
                    <a:pt x="532" y="131"/>
                  </a:lnTo>
                  <a:lnTo>
                    <a:pt x="533" y="126"/>
                  </a:lnTo>
                  <a:lnTo>
                    <a:pt x="535" y="121"/>
                  </a:lnTo>
                  <a:lnTo>
                    <a:pt x="539" y="116"/>
                  </a:lnTo>
                  <a:lnTo>
                    <a:pt x="573" y="83"/>
                  </a:lnTo>
                  <a:lnTo>
                    <a:pt x="550" y="65"/>
                  </a:lnTo>
                  <a:lnTo>
                    <a:pt x="524" y="48"/>
                  </a:lnTo>
                  <a:lnTo>
                    <a:pt x="511" y="41"/>
                  </a:lnTo>
                  <a:lnTo>
                    <a:pt x="497" y="34"/>
                  </a:lnTo>
                  <a:lnTo>
                    <a:pt x="484" y="29"/>
                  </a:lnTo>
                  <a:lnTo>
                    <a:pt x="470" y="22"/>
                  </a:lnTo>
                  <a:lnTo>
                    <a:pt x="456" y="17"/>
                  </a:lnTo>
                  <a:lnTo>
                    <a:pt x="440" y="13"/>
                  </a:lnTo>
                  <a:lnTo>
                    <a:pt x="426" y="9"/>
                  </a:lnTo>
                  <a:lnTo>
                    <a:pt x="411" y="7"/>
                  </a:lnTo>
                  <a:lnTo>
                    <a:pt x="395" y="4"/>
                  </a:lnTo>
                  <a:lnTo>
                    <a:pt x="380" y="2"/>
                  </a:lnTo>
                  <a:lnTo>
                    <a:pt x="365" y="2"/>
                  </a:lnTo>
                  <a:lnTo>
                    <a:pt x="348" y="0"/>
                  </a:lnTo>
                  <a:lnTo>
                    <a:pt x="333" y="2"/>
                  </a:lnTo>
                  <a:lnTo>
                    <a:pt x="317" y="2"/>
                  </a:lnTo>
                  <a:lnTo>
                    <a:pt x="302" y="4"/>
                  </a:lnTo>
                  <a:lnTo>
                    <a:pt x="286" y="7"/>
                  </a:lnTo>
                  <a:lnTo>
                    <a:pt x="271" y="9"/>
                  </a:lnTo>
                  <a:lnTo>
                    <a:pt x="255" y="13"/>
                  </a:lnTo>
                  <a:lnTo>
                    <a:pt x="241" y="17"/>
                  </a:lnTo>
                  <a:lnTo>
                    <a:pt x="227" y="22"/>
                  </a:lnTo>
                  <a:lnTo>
                    <a:pt x="213" y="29"/>
                  </a:lnTo>
                  <a:lnTo>
                    <a:pt x="199" y="34"/>
                  </a:lnTo>
                  <a:lnTo>
                    <a:pt x="186" y="41"/>
                  </a:lnTo>
                  <a:lnTo>
                    <a:pt x="173" y="48"/>
                  </a:lnTo>
                  <a:lnTo>
                    <a:pt x="148" y="65"/>
                  </a:lnTo>
                  <a:lnTo>
                    <a:pt x="124" y="83"/>
                  </a:lnTo>
                  <a:lnTo>
                    <a:pt x="158" y="116"/>
                  </a:lnTo>
                  <a:lnTo>
                    <a:pt x="162" y="121"/>
                  </a:lnTo>
                  <a:lnTo>
                    <a:pt x="164" y="126"/>
                  </a:lnTo>
                  <a:lnTo>
                    <a:pt x="166" y="131"/>
                  </a:lnTo>
                  <a:lnTo>
                    <a:pt x="167" y="136"/>
                  </a:lnTo>
                  <a:lnTo>
                    <a:pt x="166" y="143"/>
                  </a:lnTo>
                  <a:lnTo>
                    <a:pt x="164" y="148"/>
                  </a:lnTo>
                  <a:lnTo>
                    <a:pt x="162" y="153"/>
                  </a:lnTo>
                  <a:lnTo>
                    <a:pt x="158" y="158"/>
                  </a:lnTo>
                  <a:lnTo>
                    <a:pt x="153" y="162"/>
                  </a:lnTo>
                  <a:lnTo>
                    <a:pt x="148" y="165"/>
                  </a:lnTo>
                  <a:lnTo>
                    <a:pt x="142" y="167"/>
                  </a:lnTo>
                  <a:lnTo>
                    <a:pt x="136" y="167"/>
                  </a:lnTo>
                  <a:lnTo>
                    <a:pt x="131" y="166"/>
                  </a:lnTo>
                  <a:lnTo>
                    <a:pt x="124" y="165"/>
                  </a:lnTo>
                  <a:lnTo>
                    <a:pt x="119" y="162"/>
                  </a:lnTo>
                  <a:lnTo>
                    <a:pt x="115" y="158"/>
                  </a:lnTo>
                  <a:lnTo>
                    <a:pt x="82" y="125"/>
                  </a:lnTo>
                  <a:lnTo>
                    <a:pt x="63" y="148"/>
                  </a:lnTo>
                  <a:lnTo>
                    <a:pt x="47" y="174"/>
                  </a:lnTo>
                  <a:lnTo>
                    <a:pt x="40" y="187"/>
                  </a:lnTo>
                  <a:lnTo>
                    <a:pt x="33" y="201"/>
                  </a:lnTo>
                  <a:lnTo>
                    <a:pt x="27" y="214"/>
                  </a:lnTo>
                  <a:lnTo>
                    <a:pt x="22" y="228"/>
                  </a:lnTo>
                  <a:lnTo>
                    <a:pt x="17" y="242"/>
                  </a:lnTo>
                  <a:lnTo>
                    <a:pt x="13" y="257"/>
                  </a:lnTo>
                  <a:lnTo>
                    <a:pt x="9" y="271"/>
                  </a:lnTo>
                  <a:lnTo>
                    <a:pt x="5" y="287"/>
                  </a:lnTo>
                  <a:lnTo>
                    <a:pt x="2" y="302"/>
                  </a:lnTo>
                  <a:lnTo>
                    <a:pt x="1" y="318"/>
                  </a:lnTo>
                  <a:lnTo>
                    <a:pt x="0" y="333"/>
                  </a:lnTo>
                  <a:lnTo>
                    <a:pt x="0" y="350"/>
                  </a:lnTo>
                  <a:lnTo>
                    <a:pt x="0" y="365"/>
                  </a:lnTo>
                  <a:lnTo>
                    <a:pt x="1" y="380"/>
                  </a:lnTo>
                  <a:lnTo>
                    <a:pt x="2" y="396"/>
                  </a:lnTo>
                  <a:lnTo>
                    <a:pt x="5" y="411"/>
                  </a:lnTo>
                  <a:lnTo>
                    <a:pt x="9" y="427"/>
                  </a:lnTo>
                  <a:lnTo>
                    <a:pt x="13" y="442"/>
                  </a:lnTo>
                  <a:lnTo>
                    <a:pt x="17" y="456"/>
                  </a:lnTo>
                  <a:lnTo>
                    <a:pt x="22" y="470"/>
                  </a:lnTo>
                  <a:lnTo>
                    <a:pt x="27" y="484"/>
                  </a:lnTo>
                  <a:lnTo>
                    <a:pt x="33" y="499"/>
                  </a:lnTo>
                  <a:lnTo>
                    <a:pt x="40" y="511"/>
                  </a:lnTo>
                  <a:lnTo>
                    <a:pt x="47" y="524"/>
                  </a:lnTo>
                  <a:lnTo>
                    <a:pt x="63" y="550"/>
                  </a:lnTo>
                  <a:lnTo>
                    <a:pt x="82" y="573"/>
                  </a:lnTo>
                  <a:lnTo>
                    <a:pt x="115" y="540"/>
                  </a:lnTo>
                  <a:lnTo>
                    <a:pt x="119" y="536"/>
                  </a:lnTo>
                  <a:lnTo>
                    <a:pt x="124" y="533"/>
                  </a:lnTo>
                  <a:lnTo>
                    <a:pt x="131" y="532"/>
                  </a:lnTo>
                  <a:lnTo>
                    <a:pt x="136" y="532"/>
                  </a:lnTo>
                  <a:lnTo>
                    <a:pt x="142" y="532"/>
                  </a:lnTo>
                  <a:lnTo>
                    <a:pt x="148" y="533"/>
                  </a:lnTo>
                  <a:lnTo>
                    <a:pt x="153" y="536"/>
                  </a:lnTo>
                  <a:lnTo>
                    <a:pt x="158" y="540"/>
                  </a:lnTo>
                  <a:lnTo>
                    <a:pt x="162" y="545"/>
                  </a:lnTo>
                  <a:lnTo>
                    <a:pt x="164" y="550"/>
                  </a:lnTo>
                  <a:lnTo>
                    <a:pt x="166" y="555"/>
                  </a:lnTo>
                  <a:lnTo>
                    <a:pt x="167" y="562"/>
                  </a:lnTo>
                  <a:lnTo>
                    <a:pt x="166" y="567"/>
                  </a:lnTo>
                  <a:lnTo>
                    <a:pt x="164" y="573"/>
                  </a:lnTo>
                  <a:lnTo>
                    <a:pt x="162" y="578"/>
                  </a:lnTo>
                  <a:lnTo>
                    <a:pt x="158" y="582"/>
                  </a:lnTo>
                  <a:lnTo>
                    <a:pt x="124" y="615"/>
                  </a:lnTo>
                  <a:lnTo>
                    <a:pt x="148" y="635"/>
                  </a:lnTo>
                  <a:lnTo>
                    <a:pt x="173" y="650"/>
                  </a:lnTo>
                  <a:lnTo>
                    <a:pt x="186" y="658"/>
                  </a:lnTo>
                  <a:lnTo>
                    <a:pt x="199" y="664"/>
                  </a:lnTo>
                  <a:lnTo>
                    <a:pt x="213" y="671"/>
                  </a:lnTo>
                  <a:lnTo>
                    <a:pt x="227" y="676"/>
                  </a:lnTo>
                  <a:lnTo>
                    <a:pt x="241" y="681"/>
                  </a:lnTo>
                  <a:lnTo>
                    <a:pt x="255" y="685"/>
                  </a:lnTo>
                  <a:lnTo>
                    <a:pt x="271" y="689"/>
                  </a:lnTo>
                  <a:lnTo>
                    <a:pt x="286" y="693"/>
                  </a:lnTo>
                  <a:lnTo>
                    <a:pt x="302" y="695"/>
                  </a:lnTo>
                  <a:lnTo>
                    <a:pt x="317" y="696"/>
                  </a:lnTo>
                  <a:lnTo>
                    <a:pt x="333" y="698"/>
                  </a:lnTo>
                  <a:lnTo>
                    <a:pt x="348" y="698"/>
                  </a:lnTo>
                  <a:lnTo>
                    <a:pt x="365" y="698"/>
                  </a:lnTo>
                  <a:lnTo>
                    <a:pt x="380" y="696"/>
                  </a:lnTo>
                  <a:lnTo>
                    <a:pt x="395" y="695"/>
                  </a:lnTo>
                  <a:lnTo>
                    <a:pt x="411" y="693"/>
                  </a:lnTo>
                  <a:lnTo>
                    <a:pt x="426" y="689"/>
                  </a:lnTo>
                  <a:lnTo>
                    <a:pt x="440" y="685"/>
                  </a:lnTo>
                  <a:lnTo>
                    <a:pt x="456" y="681"/>
                  </a:lnTo>
                  <a:lnTo>
                    <a:pt x="470" y="676"/>
                  </a:lnTo>
                  <a:lnTo>
                    <a:pt x="484" y="671"/>
                  </a:lnTo>
                  <a:lnTo>
                    <a:pt x="497" y="664"/>
                  </a:lnTo>
                  <a:lnTo>
                    <a:pt x="511" y="658"/>
                  </a:lnTo>
                  <a:lnTo>
                    <a:pt x="524" y="650"/>
                  </a:lnTo>
                  <a:lnTo>
                    <a:pt x="550" y="635"/>
                  </a:lnTo>
                  <a:lnTo>
                    <a:pt x="573" y="615"/>
                  </a:lnTo>
                  <a:lnTo>
                    <a:pt x="539" y="582"/>
                  </a:lnTo>
                  <a:lnTo>
                    <a:pt x="535" y="578"/>
                  </a:lnTo>
                  <a:lnTo>
                    <a:pt x="533" y="573"/>
                  </a:lnTo>
                  <a:lnTo>
                    <a:pt x="532" y="567"/>
                  </a:lnTo>
                  <a:lnTo>
                    <a:pt x="530" y="562"/>
                  </a:lnTo>
                  <a:lnTo>
                    <a:pt x="532" y="555"/>
                  </a:lnTo>
                  <a:lnTo>
                    <a:pt x="533" y="550"/>
                  </a:lnTo>
                  <a:lnTo>
                    <a:pt x="535" y="545"/>
                  </a:lnTo>
                  <a:lnTo>
                    <a:pt x="539" y="5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3621">
              <a:extLst>
                <a:ext uri="{FF2B5EF4-FFF2-40B4-BE49-F238E27FC236}">
                  <a16:creationId xmlns:a16="http://schemas.microsoft.com/office/drawing/2014/main" id="{AD76D8F2-24A8-45C7-93D1-4E507EA27F85}"/>
                </a:ext>
              </a:extLst>
            </p:cNvPr>
            <p:cNvSpPr>
              <a:spLocks/>
            </p:cNvSpPr>
            <p:nvPr/>
          </p:nvSpPr>
          <p:spPr bwMode="auto">
            <a:xfrm>
              <a:off x="11109325" y="885825"/>
              <a:ext cx="123825" cy="71438"/>
            </a:xfrm>
            <a:custGeom>
              <a:avLst/>
              <a:gdLst>
                <a:gd name="T0" fmla="*/ 220 w 312"/>
                <a:gd name="T1" fmla="*/ 82 h 180"/>
                <a:gd name="T2" fmla="*/ 295 w 312"/>
                <a:gd name="T3" fmla="*/ 20 h 180"/>
                <a:gd name="T4" fmla="*/ 299 w 312"/>
                <a:gd name="T5" fmla="*/ 16 h 180"/>
                <a:gd name="T6" fmla="*/ 300 w 312"/>
                <a:gd name="T7" fmla="*/ 13 h 180"/>
                <a:gd name="T8" fmla="*/ 299 w 312"/>
                <a:gd name="T9" fmla="*/ 7 h 180"/>
                <a:gd name="T10" fmla="*/ 296 w 312"/>
                <a:gd name="T11" fmla="*/ 4 h 180"/>
                <a:gd name="T12" fmla="*/ 294 w 312"/>
                <a:gd name="T13" fmla="*/ 1 h 180"/>
                <a:gd name="T14" fmla="*/ 288 w 312"/>
                <a:gd name="T15" fmla="*/ 0 h 180"/>
                <a:gd name="T16" fmla="*/ 285 w 312"/>
                <a:gd name="T17" fmla="*/ 0 h 180"/>
                <a:gd name="T18" fmla="*/ 279 w 312"/>
                <a:gd name="T19" fmla="*/ 2 h 180"/>
                <a:gd name="T20" fmla="*/ 155 w 312"/>
                <a:gd name="T21" fmla="*/ 104 h 180"/>
                <a:gd name="T22" fmla="*/ 30 w 312"/>
                <a:gd name="T23" fmla="*/ 2 h 180"/>
                <a:gd name="T24" fmla="*/ 26 w 312"/>
                <a:gd name="T25" fmla="*/ 0 h 180"/>
                <a:gd name="T26" fmla="*/ 21 w 312"/>
                <a:gd name="T27" fmla="*/ 0 h 180"/>
                <a:gd name="T28" fmla="*/ 18 w 312"/>
                <a:gd name="T29" fmla="*/ 1 h 180"/>
                <a:gd name="T30" fmla="*/ 14 w 312"/>
                <a:gd name="T31" fmla="*/ 4 h 180"/>
                <a:gd name="T32" fmla="*/ 11 w 312"/>
                <a:gd name="T33" fmla="*/ 7 h 180"/>
                <a:gd name="T34" fmla="*/ 11 w 312"/>
                <a:gd name="T35" fmla="*/ 13 h 180"/>
                <a:gd name="T36" fmla="*/ 12 w 312"/>
                <a:gd name="T37" fmla="*/ 16 h 180"/>
                <a:gd name="T38" fmla="*/ 15 w 312"/>
                <a:gd name="T39" fmla="*/ 20 h 180"/>
                <a:gd name="T40" fmla="*/ 91 w 312"/>
                <a:gd name="T41" fmla="*/ 82 h 180"/>
                <a:gd name="T42" fmla="*/ 3 w 312"/>
                <a:gd name="T43" fmla="*/ 159 h 180"/>
                <a:gd name="T44" fmla="*/ 1 w 312"/>
                <a:gd name="T45" fmla="*/ 162 h 180"/>
                <a:gd name="T46" fmla="*/ 0 w 312"/>
                <a:gd name="T47" fmla="*/ 167 h 180"/>
                <a:gd name="T48" fmla="*/ 0 w 312"/>
                <a:gd name="T49" fmla="*/ 172 h 180"/>
                <a:gd name="T50" fmla="*/ 2 w 312"/>
                <a:gd name="T51" fmla="*/ 176 h 180"/>
                <a:gd name="T52" fmla="*/ 6 w 312"/>
                <a:gd name="T53" fmla="*/ 178 h 180"/>
                <a:gd name="T54" fmla="*/ 11 w 312"/>
                <a:gd name="T55" fmla="*/ 180 h 180"/>
                <a:gd name="T56" fmla="*/ 15 w 312"/>
                <a:gd name="T57" fmla="*/ 178 h 180"/>
                <a:gd name="T58" fmla="*/ 19 w 312"/>
                <a:gd name="T59" fmla="*/ 177 h 180"/>
                <a:gd name="T60" fmla="*/ 110 w 312"/>
                <a:gd name="T61" fmla="*/ 97 h 180"/>
                <a:gd name="T62" fmla="*/ 147 w 312"/>
                <a:gd name="T63" fmla="*/ 128 h 180"/>
                <a:gd name="T64" fmla="*/ 151 w 312"/>
                <a:gd name="T65" fmla="*/ 131 h 180"/>
                <a:gd name="T66" fmla="*/ 155 w 312"/>
                <a:gd name="T67" fmla="*/ 132 h 180"/>
                <a:gd name="T68" fmla="*/ 159 w 312"/>
                <a:gd name="T69" fmla="*/ 131 h 180"/>
                <a:gd name="T70" fmla="*/ 163 w 312"/>
                <a:gd name="T71" fmla="*/ 128 h 180"/>
                <a:gd name="T72" fmla="*/ 201 w 312"/>
                <a:gd name="T73" fmla="*/ 97 h 180"/>
                <a:gd name="T74" fmla="*/ 291 w 312"/>
                <a:gd name="T75" fmla="*/ 177 h 180"/>
                <a:gd name="T76" fmla="*/ 295 w 312"/>
                <a:gd name="T77" fmla="*/ 178 h 180"/>
                <a:gd name="T78" fmla="*/ 300 w 312"/>
                <a:gd name="T79" fmla="*/ 180 h 180"/>
                <a:gd name="T80" fmla="*/ 304 w 312"/>
                <a:gd name="T81" fmla="*/ 178 h 180"/>
                <a:gd name="T82" fmla="*/ 309 w 312"/>
                <a:gd name="T83" fmla="*/ 176 h 180"/>
                <a:gd name="T84" fmla="*/ 310 w 312"/>
                <a:gd name="T85" fmla="*/ 172 h 180"/>
                <a:gd name="T86" fmla="*/ 312 w 312"/>
                <a:gd name="T87" fmla="*/ 167 h 180"/>
                <a:gd name="T88" fmla="*/ 310 w 312"/>
                <a:gd name="T89" fmla="*/ 162 h 180"/>
                <a:gd name="T90" fmla="*/ 308 w 312"/>
                <a:gd name="T91" fmla="*/ 159 h 180"/>
                <a:gd name="T92" fmla="*/ 220 w 312"/>
                <a:gd name="T93" fmla="*/ 8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2" h="180">
                  <a:moveTo>
                    <a:pt x="220" y="82"/>
                  </a:moveTo>
                  <a:lnTo>
                    <a:pt x="295" y="20"/>
                  </a:lnTo>
                  <a:lnTo>
                    <a:pt x="299" y="16"/>
                  </a:lnTo>
                  <a:lnTo>
                    <a:pt x="300" y="13"/>
                  </a:lnTo>
                  <a:lnTo>
                    <a:pt x="299" y="7"/>
                  </a:lnTo>
                  <a:lnTo>
                    <a:pt x="296" y="4"/>
                  </a:lnTo>
                  <a:lnTo>
                    <a:pt x="294" y="1"/>
                  </a:lnTo>
                  <a:lnTo>
                    <a:pt x="288" y="0"/>
                  </a:lnTo>
                  <a:lnTo>
                    <a:pt x="285" y="0"/>
                  </a:lnTo>
                  <a:lnTo>
                    <a:pt x="279" y="2"/>
                  </a:lnTo>
                  <a:lnTo>
                    <a:pt x="155" y="104"/>
                  </a:lnTo>
                  <a:lnTo>
                    <a:pt x="30" y="2"/>
                  </a:lnTo>
                  <a:lnTo>
                    <a:pt x="26" y="0"/>
                  </a:lnTo>
                  <a:lnTo>
                    <a:pt x="21" y="0"/>
                  </a:lnTo>
                  <a:lnTo>
                    <a:pt x="18" y="1"/>
                  </a:lnTo>
                  <a:lnTo>
                    <a:pt x="14" y="4"/>
                  </a:lnTo>
                  <a:lnTo>
                    <a:pt x="11" y="7"/>
                  </a:lnTo>
                  <a:lnTo>
                    <a:pt x="11" y="13"/>
                  </a:lnTo>
                  <a:lnTo>
                    <a:pt x="12" y="16"/>
                  </a:lnTo>
                  <a:lnTo>
                    <a:pt x="15" y="20"/>
                  </a:lnTo>
                  <a:lnTo>
                    <a:pt x="91" y="82"/>
                  </a:lnTo>
                  <a:lnTo>
                    <a:pt x="3" y="159"/>
                  </a:lnTo>
                  <a:lnTo>
                    <a:pt x="1" y="162"/>
                  </a:lnTo>
                  <a:lnTo>
                    <a:pt x="0" y="167"/>
                  </a:lnTo>
                  <a:lnTo>
                    <a:pt x="0" y="172"/>
                  </a:lnTo>
                  <a:lnTo>
                    <a:pt x="2" y="176"/>
                  </a:lnTo>
                  <a:lnTo>
                    <a:pt x="6" y="178"/>
                  </a:lnTo>
                  <a:lnTo>
                    <a:pt x="11" y="180"/>
                  </a:lnTo>
                  <a:lnTo>
                    <a:pt x="15" y="178"/>
                  </a:lnTo>
                  <a:lnTo>
                    <a:pt x="19" y="177"/>
                  </a:lnTo>
                  <a:lnTo>
                    <a:pt x="110" y="97"/>
                  </a:lnTo>
                  <a:lnTo>
                    <a:pt x="147" y="128"/>
                  </a:lnTo>
                  <a:lnTo>
                    <a:pt x="151" y="131"/>
                  </a:lnTo>
                  <a:lnTo>
                    <a:pt x="155" y="132"/>
                  </a:lnTo>
                  <a:lnTo>
                    <a:pt x="159" y="131"/>
                  </a:lnTo>
                  <a:lnTo>
                    <a:pt x="163" y="128"/>
                  </a:lnTo>
                  <a:lnTo>
                    <a:pt x="201" y="97"/>
                  </a:lnTo>
                  <a:lnTo>
                    <a:pt x="291" y="177"/>
                  </a:lnTo>
                  <a:lnTo>
                    <a:pt x="295" y="178"/>
                  </a:lnTo>
                  <a:lnTo>
                    <a:pt x="300" y="180"/>
                  </a:lnTo>
                  <a:lnTo>
                    <a:pt x="304" y="178"/>
                  </a:lnTo>
                  <a:lnTo>
                    <a:pt x="309" y="176"/>
                  </a:lnTo>
                  <a:lnTo>
                    <a:pt x="310" y="172"/>
                  </a:lnTo>
                  <a:lnTo>
                    <a:pt x="312" y="167"/>
                  </a:lnTo>
                  <a:lnTo>
                    <a:pt x="310" y="162"/>
                  </a:lnTo>
                  <a:lnTo>
                    <a:pt x="308" y="159"/>
                  </a:lnTo>
                  <a:lnTo>
                    <a:pt x="22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622">
              <a:extLst>
                <a:ext uri="{FF2B5EF4-FFF2-40B4-BE49-F238E27FC236}">
                  <a16:creationId xmlns:a16="http://schemas.microsoft.com/office/drawing/2014/main" id="{BFC5AFB5-B934-4878-815B-12196286A21C}"/>
                </a:ext>
              </a:extLst>
            </p:cNvPr>
            <p:cNvSpPr>
              <a:spLocks/>
            </p:cNvSpPr>
            <p:nvPr/>
          </p:nvSpPr>
          <p:spPr bwMode="auto">
            <a:xfrm>
              <a:off x="11250613" y="993775"/>
              <a:ext cx="63500" cy="63500"/>
            </a:xfrm>
            <a:custGeom>
              <a:avLst/>
              <a:gdLst>
                <a:gd name="T0" fmla="*/ 21 w 161"/>
                <a:gd name="T1" fmla="*/ 3 h 159"/>
                <a:gd name="T2" fmla="*/ 17 w 161"/>
                <a:gd name="T3" fmla="*/ 0 h 159"/>
                <a:gd name="T4" fmla="*/ 13 w 161"/>
                <a:gd name="T5" fmla="*/ 0 h 159"/>
                <a:gd name="T6" fmla="*/ 8 w 161"/>
                <a:gd name="T7" fmla="*/ 0 h 159"/>
                <a:gd name="T8" fmla="*/ 4 w 161"/>
                <a:gd name="T9" fmla="*/ 3 h 159"/>
                <a:gd name="T10" fmla="*/ 2 w 161"/>
                <a:gd name="T11" fmla="*/ 6 h 159"/>
                <a:gd name="T12" fmla="*/ 0 w 161"/>
                <a:gd name="T13" fmla="*/ 12 h 159"/>
                <a:gd name="T14" fmla="*/ 2 w 161"/>
                <a:gd name="T15" fmla="*/ 15 h 159"/>
                <a:gd name="T16" fmla="*/ 4 w 161"/>
                <a:gd name="T17" fmla="*/ 21 h 159"/>
                <a:gd name="T18" fmla="*/ 140 w 161"/>
                <a:gd name="T19" fmla="*/ 157 h 159"/>
                <a:gd name="T20" fmla="*/ 144 w 161"/>
                <a:gd name="T21" fmla="*/ 159 h 159"/>
                <a:gd name="T22" fmla="*/ 149 w 161"/>
                <a:gd name="T23" fmla="*/ 159 h 159"/>
                <a:gd name="T24" fmla="*/ 153 w 161"/>
                <a:gd name="T25" fmla="*/ 159 h 159"/>
                <a:gd name="T26" fmla="*/ 157 w 161"/>
                <a:gd name="T27" fmla="*/ 157 h 159"/>
                <a:gd name="T28" fmla="*/ 160 w 161"/>
                <a:gd name="T29" fmla="*/ 153 h 159"/>
                <a:gd name="T30" fmla="*/ 161 w 161"/>
                <a:gd name="T31" fmla="*/ 148 h 159"/>
                <a:gd name="T32" fmla="*/ 160 w 161"/>
                <a:gd name="T33" fmla="*/ 144 h 159"/>
                <a:gd name="T34" fmla="*/ 157 w 161"/>
                <a:gd name="T35" fmla="*/ 139 h 159"/>
                <a:gd name="T36" fmla="*/ 21 w 161"/>
                <a:gd name="T3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 h="159">
                  <a:moveTo>
                    <a:pt x="21" y="3"/>
                  </a:moveTo>
                  <a:lnTo>
                    <a:pt x="17" y="0"/>
                  </a:lnTo>
                  <a:lnTo>
                    <a:pt x="13" y="0"/>
                  </a:lnTo>
                  <a:lnTo>
                    <a:pt x="8" y="0"/>
                  </a:lnTo>
                  <a:lnTo>
                    <a:pt x="4" y="3"/>
                  </a:lnTo>
                  <a:lnTo>
                    <a:pt x="2" y="6"/>
                  </a:lnTo>
                  <a:lnTo>
                    <a:pt x="0" y="12"/>
                  </a:lnTo>
                  <a:lnTo>
                    <a:pt x="2" y="15"/>
                  </a:lnTo>
                  <a:lnTo>
                    <a:pt x="4" y="21"/>
                  </a:lnTo>
                  <a:lnTo>
                    <a:pt x="140" y="157"/>
                  </a:lnTo>
                  <a:lnTo>
                    <a:pt x="144" y="159"/>
                  </a:lnTo>
                  <a:lnTo>
                    <a:pt x="149" y="159"/>
                  </a:lnTo>
                  <a:lnTo>
                    <a:pt x="153" y="159"/>
                  </a:lnTo>
                  <a:lnTo>
                    <a:pt x="157" y="157"/>
                  </a:lnTo>
                  <a:lnTo>
                    <a:pt x="160" y="153"/>
                  </a:lnTo>
                  <a:lnTo>
                    <a:pt x="161" y="148"/>
                  </a:lnTo>
                  <a:lnTo>
                    <a:pt x="160" y="144"/>
                  </a:lnTo>
                  <a:lnTo>
                    <a:pt x="157" y="139"/>
                  </a:ln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3623">
              <a:extLst>
                <a:ext uri="{FF2B5EF4-FFF2-40B4-BE49-F238E27FC236}">
                  <a16:creationId xmlns:a16="http://schemas.microsoft.com/office/drawing/2014/main" id="{6FEA2310-F55A-42DA-913D-4342D4C4A861}"/>
                </a:ext>
              </a:extLst>
            </p:cNvPr>
            <p:cNvSpPr>
              <a:spLocks/>
            </p:cNvSpPr>
            <p:nvPr/>
          </p:nvSpPr>
          <p:spPr bwMode="auto">
            <a:xfrm>
              <a:off x="11028363" y="993775"/>
              <a:ext cx="63500" cy="63500"/>
            </a:xfrm>
            <a:custGeom>
              <a:avLst/>
              <a:gdLst>
                <a:gd name="T0" fmla="*/ 157 w 160"/>
                <a:gd name="T1" fmla="*/ 3 h 159"/>
                <a:gd name="T2" fmla="*/ 153 w 160"/>
                <a:gd name="T3" fmla="*/ 0 h 159"/>
                <a:gd name="T4" fmla="*/ 148 w 160"/>
                <a:gd name="T5" fmla="*/ 0 h 159"/>
                <a:gd name="T6" fmla="*/ 144 w 160"/>
                <a:gd name="T7" fmla="*/ 0 h 159"/>
                <a:gd name="T8" fmla="*/ 139 w 160"/>
                <a:gd name="T9" fmla="*/ 3 h 159"/>
                <a:gd name="T10" fmla="*/ 3 w 160"/>
                <a:gd name="T11" fmla="*/ 139 h 159"/>
                <a:gd name="T12" fmla="*/ 0 w 160"/>
                <a:gd name="T13" fmla="*/ 144 h 159"/>
                <a:gd name="T14" fmla="*/ 0 w 160"/>
                <a:gd name="T15" fmla="*/ 148 h 159"/>
                <a:gd name="T16" fmla="*/ 0 w 160"/>
                <a:gd name="T17" fmla="*/ 153 h 159"/>
                <a:gd name="T18" fmla="*/ 3 w 160"/>
                <a:gd name="T19" fmla="*/ 157 h 159"/>
                <a:gd name="T20" fmla="*/ 7 w 160"/>
                <a:gd name="T21" fmla="*/ 159 h 159"/>
                <a:gd name="T22" fmla="*/ 12 w 160"/>
                <a:gd name="T23" fmla="*/ 159 h 159"/>
                <a:gd name="T24" fmla="*/ 16 w 160"/>
                <a:gd name="T25" fmla="*/ 159 h 159"/>
                <a:gd name="T26" fmla="*/ 21 w 160"/>
                <a:gd name="T27" fmla="*/ 157 h 159"/>
                <a:gd name="T28" fmla="*/ 157 w 160"/>
                <a:gd name="T29" fmla="*/ 21 h 159"/>
                <a:gd name="T30" fmla="*/ 160 w 160"/>
                <a:gd name="T31" fmla="*/ 15 h 159"/>
                <a:gd name="T32" fmla="*/ 160 w 160"/>
                <a:gd name="T33" fmla="*/ 12 h 159"/>
                <a:gd name="T34" fmla="*/ 160 w 160"/>
                <a:gd name="T35" fmla="*/ 6 h 159"/>
                <a:gd name="T36" fmla="*/ 157 w 160"/>
                <a:gd name="T37"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59">
                  <a:moveTo>
                    <a:pt x="157" y="3"/>
                  </a:moveTo>
                  <a:lnTo>
                    <a:pt x="153" y="0"/>
                  </a:lnTo>
                  <a:lnTo>
                    <a:pt x="148" y="0"/>
                  </a:lnTo>
                  <a:lnTo>
                    <a:pt x="144" y="0"/>
                  </a:lnTo>
                  <a:lnTo>
                    <a:pt x="139" y="3"/>
                  </a:lnTo>
                  <a:lnTo>
                    <a:pt x="3" y="139"/>
                  </a:lnTo>
                  <a:lnTo>
                    <a:pt x="0" y="144"/>
                  </a:lnTo>
                  <a:lnTo>
                    <a:pt x="0" y="148"/>
                  </a:lnTo>
                  <a:lnTo>
                    <a:pt x="0" y="153"/>
                  </a:lnTo>
                  <a:lnTo>
                    <a:pt x="3" y="157"/>
                  </a:lnTo>
                  <a:lnTo>
                    <a:pt x="7" y="159"/>
                  </a:lnTo>
                  <a:lnTo>
                    <a:pt x="12" y="159"/>
                  </a:lnTo>
                  <a:lnTo>
                    <a:pt x="16" y="159"/>
                  </a:lnTo>
                  <a:lnTo>
                    <a:pt x="21" y="157"/>
                  </a:lnTo>
                  <a:lnTo>
                    <a:pt x="157" y="21"/>
                  </a:lnTo>
                  <a:lnTo>
                    <a:pt x="160" y="15"/>
                  </a:lnTo>
                  <a:lnTo>
                    <a:pt x="160" y="12"/>
                  </a:lnTo>
                  <a:lnTo>
                    <a:pt x="160" y="6"/>
                  </a:lnTo>
                  <a:lnTo>
                    <a:pt x="1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3624">
              <a:extLst>
                <a:ext uri="{FF2B5EF4-FFF2-40B4-BE49-F238E27FC236}">
                  <a16:creationId xmlns:a16="http://schemas.microsoft.com/office/drawing/2014/main" id="{A80953AC-975D-4E59-BEC4-4B21BEA83C06}"/>
                </a:ext>
              </a:extLst>
            </p:cNvPr>
            <p:cNvSpPr>
              <a:spLocks/>
            </p:cNvSpPr>
            <p:nvPr/>
          </p:nvSpPr>
          <p:spPr bwMode="auto">
            <a:xfrm>
              <a:off x="11250613" y="771525"/>
              <a:ext cx="63500" cy="63500"/>
            </a:xfrm>
            <a:custGeom>
              <a:avLst/>
              <a:gdLst>
                <a:gd name="T0" fmla="*/ 4 w 161"/>
                <a:gd name="T1" fmla="*/ 156 h 160"/>
                <a:gd name="T2" fmla="*/ 8 w 161"/>
                <a:gd name="T3" fmla="*/ 159 h 160"/>
                <a:gd name="T4" fmla="*/ 12 w 161"/>
                <a:gd name="T5" fmla="*/ 160 h 160"/>
                <a:gd name="T6" fmla="*/ 17 w 161"/>
                <a:gd name="T7" fmla="*/ 159 h 160"/>
                <a:gd name="T8" fmla="*/ 21 w 161"/>
                <a:gd name="T9" fmla="*/ 156 h 160"/>
                <a:gd name="T10" fmla="*/ 157 w 161"/>
                <a:gd name="T11" fmla="*/ 20 h 160"/>
                <a:gd name="T12" fmla="*/ 160 w 161"/>
                <a:gd name="T13" fmla="*/ 16 h 160"/>
                <a:gd name="T14" fmla="*/ 161 w 161"/>
                <a:gd name="T15" fmla="*/ 11 h 160"/>
                <a:gd name="T16" fmla="*/ 160 w 161"/>
                <a:gd name="T17" fmla="*/ 7 h 160"/>
                <a:gd name="T18" fmla="*/ 157 w 161"/>
                <a:gd name="T19" fmla="*/ 4 h 160"/>
                <a:gd name="T20" fmla="*/ 153 w 161"/>
                <a:gd name="T21" fmla="*/ 1 h 160"/>
                <a:gd name="T22" fmla="*/ 149 w 161"/>
                <a:gd name="T23" fmla="*/ 0 h 160"/>
                <a:gd name="T24" fmla="*/ 144 w 161"/>
                <a:gd name="T25" fmla="*/ 1 h 160"/>
                <a:gd name="T26" fmla="*/ 140 w 161"/>
                <a:gd name="T27" fmla="*/ 4 h 160"/>
                <a:gd name="T28" fmla="*/ 4 w 161"/>
                <a:gd name="T29" fmla="*/ 140 h 160"/>
                <a:gd name="T30" fmla="*/ 2 w 161"/>
                <a:gd name="T31" fmla="*/ 144 h 160"/>
                <a:gd name="T32" fmla="*/ 0 w 161"/>
                <a:gd name="T33" fmla="*/ 147 h 160"/>
                <a:gd name="T34" fmla="*/ 2 w 161"/>
                <a:gd name="T35" fmla="*/ 153 h 160"/>
                <a:gd name="T36" fmla="*/ 4 w 161"/>
                <a:gd name="T3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 h="160">
                  <a:moveTo>
                    <a:pt x="4" y="156"/>
                  </a:moveTo>
                  <a:lnTo>
                    <a:pt x="8" y="159"/>
                  </a:lnTo>
                  <a:lnTo>
                    <a:pt x="12" y="160"/>
                  </a:lnTo>
                  <a:lnTo>
                    <a:pt x="17" y="159"/>
                  </a:lnTo>
                  <a:lnTo>
                    <a:pt x="21" y="156"/>
                  </a:lnTo>
                  <a:lnTo>
                    <a:pt x="157" y="20"/>
                  </a:lnTo>
                  <a:lnTo>
                    <a:pt x="160" y="16"/>
                  </a:lnTo>
                  <a:lnTo>
                    <a:pt x="161" y="11"/>
                  </a:lnTo>
                  <a:lnTo>
                    <a:pt x="160" y="7"/>
                  </a:lnTo>
                  <a:lnTo>
                    <a:pt x="157" y="4"/>
                  </a:lnTo>
                  <a:lnTo>
                    <a:pt x="153" y="1"/>
                  </a:lnTo>
                  <a:lnTo>
                    <a:pt x="149" y="0"/>
                  </a:lnTo>
                  <a:lnTo>
                    <a:pt x="144" y="1"/>
                  </a:lnTo>
                  <a:lnTo>
                    <a:pt x="140" y="4"/>
                  </a:lnTo>
                  <a:lnTo>
                    <a:pt x="4" y="140"/>
                  </a:lnTo>
                  <a:lnTo>
                    <a:pt x="2" y="144"/>
                  </a:lnTo>
                  <a:lnTo>
                    <a:pt x="0" y="147"/>
                  </a:lnTo>
                  <a:lnTo>
                    <a:pt x="2" y="153"/>
                  </a:lnTo>
                  <a:lnTo>
                    <a:pt x="4"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625">
              <a:extLst>
                <a:ext uri="{FF2B5EF4-FFF2-40B4-BE49-F238E27FC236}">
                  <a16:creationId xmlns:a16="http://schemas.microsoft.com/office/drawing/2014/main" id="{DCEEE9E8-A5B3-4D81-814B-3132C0A5CC75}"/>
                </a:ext>
              </a:extLst>
            </p:cNvPr>
            <p:cNvSpPr>
              <a:spLocks/>
            </p:cNvSpPr>
            <p:nvPr/>
          </p:nvSpPr>
          <p:spPr bwMode="auto">
            <a:xfrm>
              <a:off x="11028363" y="771525"/>
              <a:ext cx="63500" cy="63500"/>
            </a:xfrm>
            <a:custGeom>
              <a:avLst/>
              <a:gdLst>
                <a:gd name="T0" fmla="*/ 139 w 160"/>
                <a:gd name="T1" fmla="*/ 156 h 160"/>
                <a:gd name="T2" fmla="*/ 144 w 160"/>
                <a:gd name="T3" fmla="*/ 159 h 160"/>
                <a:gd name="T4" fmla="*/ 148 w 160"/>
                <a:gd name="T5" fmla="*/ 160 h 160"/>
                <a:gd name="T6" fmla="*/ 153 w 160"/>
                <a:gd name="T7" fmla="*/ 159 h 160"/>
                <a:gd name="T8" fmla="*/ 157 w 160"/>
                <a:gd name="T9" fmla="*/ 156 h 160"/>
                <a:gd name="T10" fmla="*/ 160 w 160"/>
                <a:gd name="T11" fmla="*/ 153 h 160"/>
                <a:gd name="T12" fmla="*/ 160 w 160"/>
                <a:gd name="T13" fmla="*/ 149 h 160"/>
                <a:gd name="T14" fmla="*/ 160 w 160"/>
                <a:gd name="T15" fmla="*/ 144 h 160"/>
                <a:gd name="T16" fmla="*/ 157 w 160"/>
                <a:gd name="T17" fmla="*/ 140 h 160"/>
                <a:gd name="T18" fmla="*/ 21 w 160"/>
                <a:gd name="T19" fmla="*/ 4 h 160"/>
                <a:gd name="T20" fmla="*/ 16 w 160"/>
                <a:gd name="T21" fmla="*/ 1 h 160"/>
                <a:gd name="T22" fmla="*/ 12 w 160"/>
                <a:gd name="T23" fmla="*/ 0 h 160"/>
                <a:gd name="T24" fmla="*/ 7 w 160"/>
                <a:gd name="T25" fmla="*/ 1 h 160"/>
                <a:gd name="T26" fmla="*/ 3 w 160"/>
                <a:gd name="T27" fmla="*/ 4 h 160"/>
                <a:gd name="T28" fmla="*/ 0 w 160"/>
                <a:gd name="T29" fmla="*/ 7 h 160"/>
                <a:gd name="T30" fmla="*/ 0 w 160"/>
                <a:gd name="T31" fmla="*/ 11 h 160"/>
                <a:gd name="T32" fmla="*/ 0 w 160"/>
                <a:gd name="T33" fmla="*/ 16 h 160"/>
                <a:gd name="T34" fmla="*/ 3 w 160"/>
                <a:gd name="T35" fmla="*/ 20 h 160"/>
                <a:gd name="T36" fmla="*/ 139 w 160"/>
                <a:gd name="T3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60">
                  <a:moveTo>
                    <a:pt x="139" y="156"/>
                  </a:moveTo>
                  <a:lnTo>
                    <a:pt x="144" y="159"/>
                  </a:lnTo>
                  <a:lnTo>
                    <a:pt x="148" y="160"/>
                  </a:lnTo>
                  <a:lnTo>
                    <a:pt x="153" y="159"/>
                  </a:lnTo>
                  <a:lnTo>
                    <a:pt x="157" y="156"/>
                  </a:lnTo>
                  <a:lnTo>
                    <a:pt x="160" y="153"/>
                  </a:lnTo>
                  <a:lnTo>
                    <a:pt x="160" y="149"/>
                  </a:lnTo>
                  <a:lnTo>
                    <a:pt x="160" y="144"/>
                  </a:lnTo>
                  <a:lnTo>
                    <a:pt x="157" y="140"/>
                  </a:lnTo>
                  <a:lnTo>
                    <a:pt x="21" y="4"/>
                  </a:lnTo>
                  <a:lnTo>
                    <a:pt x="16" y="1"/>
                  </a:lnTo>
                  <a:lnTo>
                    <a:pt x="12" y="0"/>
                  </a:lnTo>
                  <a:lnTo>
                    <a:pt x="7" y="1"/>
                  </a:lnTo>
                  <a:lnTo>
                    <a:pt x="3" y="4"/>
                  </a:lnTo>
                  <a:lnTo>
                    <a:pt x="0" y="7"/>
                  </a:lnTo>
                  <a:lnTo>
                    <a:pt x="0" y="11"/>
                  </a:lnTo>
                  <a:lnTo>
                    <a:pt x="0" y="16"/>
                  </a:lnTo>
                  <a:lnTo>
                    <a:pt x="3" y="20"/>
                  </a:lnTo>
                  <a:lnTo>
                    <a:pt x="139"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117" descr="Icon of boxes. ">
            <a:extLst>
              <a:ext uri="{FF2B5EF4-FFF2-40B4-BE49-F238E27FC236}">
                <a16:creationId xmlns:a16="http://schemas.microsoft.com/office/drawing/2014/main" id="{75BF619E-615D-4C1A-A3A1-04DFC90E2F3F}"/>
              </a:ext>
            </a:extLst>
          </p:cNvPr>
          <p:cNvGrpSpPr/>
          <p:nvPr/>
        </p:nvGrpSpPr>
        <p:grpSpPr>
          <a:xfrm>
            <a:off x="11058919" y="1368977"/>
            <a:ext cx="287337" cy="285750"/>
            <a:chOff x="5465763" y="3068638"/>
            <a:chExt cx="287337" cy="285750"/>
          </a:xfrm>
          <a:solidFill>
            <a:schemeClr val="bg1"/>
          </a:solidFill>
        </p:grpSpPr>
        <p:sp>
          <p:nvSpPr>
            <p:cNvPr id="119" name="Freeform 617">
              <a:extLst>
                <a:ext uri="{FF2B5EF4-FFF2-40B4-BE49-F238E27FC236}">
                  <a16:creationId xmlns:a16="http://schemas.microsoft.com/office/drawing/2014/main" id="{01C5157B-D811-44C7-8E5F-D3F25F98966E}"/>
                </a:ext>
              </a:extLst>
            </p:cNvPr>
            <p:cNvSpPr>
              <a:spLocks/>
            </p:cNvSpPr>
            <p:nvPr/>
          </p:nvSpPr>
          <p:spPr bwMode="auto">
            <a:xfrm>
              <a:off x="5564188" y="3068638"/>
              <a:ext cx="119063" cy="38100"/>
            </a:xfrm>
            <a:custGeom>
              <a:avLst/>
              <a:gdLst>
                <a:gd name="T0" fmla="*/ 375 w 375"/>
                <a:gd name="T1" fmla="*/ 62 h 120"/>
                <a:gd name="T2" fmla="*/ 374 w 375"/>
                <a:gd name="T3" fmla="*/ 62 h 120"/>
                <a:gd name="T4" fmla="*/ 373 w 375"/>
                <a:gd name="T5" fmla="*/ 61 h 120"/>
                <a:gd name="T6" fmla="*/ 193 w 375"/>
                <a:gd name="T7" fmla="*/ 1 h 120"/>
                <a:gd name="T8" fmla="*/ 188 w 375"/>
                <a:gd name="T9" fmla="*/ 0 h 120"/>
                <a:gd name="T10" fmla="*/ 183 w 375"/>
                <a:gd name="T11" fmla="*/ 1 h 120"/>
                <a:gd name="T12" fmla="*/ 2 w 375"/>
                <a:gd name="T13" fmla="*/ 61 h 120"/>
                <a:gd name="T14" fmla="*/ 1 w 375"/>
                <a:gd name="T15" fmla="*/ 62 h 120"/>
                <a:gd name="T16" fmla="*/ 0 w 375"/>
                <a:gd name="T17" fmla="*/ 62 h 120"/>
                <a:gd name="T18" fmla="*/ 188 w 375"/>
                <a:gd name="T19" fmla="*/ 120 h 120"/>
                <a:gd name="T20" fmla="*/ 375 w 375"/>
                <a:gd name="T2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120">
                  <a:moveTo>
                    <a:pt x="375" y="62"/>
                  </a:moveTo>
                  <a:lnTo>
                    <a:pt x="374" y="62"/>
                  </a:lnTo>
                  <a:lnTo>
                    <a:pt x="373" y="61"/>
                  </a:lnTo>
                  <a:lnTo>
                    <a:pt x="193" y="1"/>
                  </a:lnTo>
                  <a:lnTo>
                    <a:pt x="188" y="0"/>
                  </a:lnTo>
                  <a:lnTo>
                    <a:pt x="183" y="1"/>
                  </a:lnTo>
                  <a:lnTo>
                    <a:pt x="2" y="61"/>
                  </a:lnTo>
                  <a:lnTo>
                    <a:pt x="1" y="62"/>
                  </a:lnTo>
                  <a:lnTo>
                    <a:pt x="0" y="62"/>
                  </a:lnTo>
                  <a:lnTo>
                    <a:pt x="188" y="120"/>
                  </a:lnTo>
                  <a:lnTo>
                    <a:pt x="37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18">
              <a:extLst>
                <a:ext uri="{FF2B5EF4-FFF2-40B4-BE49-F238E27FC236}">
                  <a16:creationId xmlns:a16="http://schemas.microsoft.com/office/drawing/2014/main" id="{90385080-F77C-4175-BA14-BE696271A7ED}"/>
                </a:ext>
              </a:extLst>
            </p:cNvPr>
            <p:cNvSpPr>
              <a:spLocks/>
            </p:cNvSpPr>
            <p:nvPr/>
          </p:nvSpPr>
          <p:spPr bwMode="auto">
            <a:xfrm>
              <a:off x="5629275" y="3097213"/>
              <a:ext cx="57150" cy="93663"/>
            </a:xfrm>
            <a:custGeom>
              <a:avLst/>
              <a:gdLst>
                <a:gd name="T0" fmla="*/ 181 w 181"/>
                <a:gd name="T1" fmla="*/ 210 h 295"/>
                <a:gd name="T2" fmla="*/ 181 w 181"/>
                <a:gd name="T3" fmla="*/ 0 h 295"/>
                <a:gd name="T4" fmla="*/ 0 w 181"/>
                <a:gd name="T5" fmla="*/ 56 h 295"/>
                <a:gd name="T6" fmla="*/ 0 w 181"/>
                <a:gd name="T7" fmla="*/ 295 h 295"/>
                <a:gd name="T8" fmla="*/ 171 w 181"/>
                <a:gd name="T9" fmla="*/ 224 h 295"/>
                <a:gd name="T10" fmla="*/ 174 w 181"/>
                <a:gd name="T11" fmla="*/ 222 h 295"/>
                <a:gd name="T12" fmla="*/ 178 w 181"/>
                <a:gd name="T13" fmla="*/ 219 h 295"/>
                <a:gd name="T14" fmla="*/ 180 w 181"/>
                <a:gd name="T15" fmla="*/ 215 h 295"/>
                <a:gd name="T16" fmla="*/ 181 w 181"/>
                <a:gd name="T17" fmla="*/ 2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95">
                  <a:moveTo>
                    <a:pt x="181" y="210"/>
                  </a:moveTo>
                  <a:lnTo>
                    <a:pt x="181" y="0"/>
                  </a:lnTo>
                  <a:lnTo>
                    <a:pt x="0" y="56"/>
                  </a:lnTo>
                  <a:lnTo>
                    <a:pt x="0" y="295"/>
                  </a:lnTo>
                  <a:lnTo>
                    <a:pt x="171" y="224"/>
                  </a:lnTo>
                  <a:lnTo>
                    <a:pt x="174" y="222"/>
                  </a:lnTo>
                  <a:lnTo>
                    <a:pt x="178" y="219"/>
                  </a:lnTo>
                  <a:lnTo>
                    <a:pt x="180" y="215"/>
                  </a:lnTo>
                  <a:lnTo>
                    <a:pt x="181"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619">
              <a:extLst>
                <a:ext uri="{FF2B5EF4-FFF2-40B4-BE49-F238E27FC236}">
                  <a16:creationId xmlns:a16="http://schemas.microsoft.com/office/drawing/2014/main" id="{B5ABC7AD-DBA6-420E-8EDC-F8D70A03499B}"/>
                </a:ext>
              </a:extLst>
            </p:cNvPr>
            <p:cNvSpPr>
              <a:spLocks/>
            </p:cNvSpPr>
            <p:nvPr/>
          </p:nvSpPr>
          <p:spPr bwMode="auto">
            <a:xfrm>
              <a:off x="5562600" y="3097213"/>
              <a:ext cx="57150" cy="93663"/>
            </a:xfrm>
            <a:custGeom>
              <a:avLst/>
              <a:gdLst>
                <a:gd name="T0" fmla="*/ 9 w 181"/>
                <a:gd name="T1" fmla="*/ 224 h 295"/>
                <a:gd name="T2" fmla="*/ 181 w 181"/>
                <a:gd name="T3" fmla="*/ 295 h 295"/>
                <a:gd name="T4" fmla="*/ 181 w 181"/>
                <a:gd name="T5" fmla="*/ 56 h 295"/>
                <a:gd name="T6" fmla="*/ 0 w 181"/>
                <a:gd name="T7" fmla="*/ 0 h 295"/>
                <a:gd name="T8" fmla="*/ 0 w 181"/>
                <a:gd name="T9" fmla="*/ 210 h 295"/>
                <a:gd name="T10" fmla="*/ 0 w 181"/>
                <a:gd name="T11" fmla="*/ 215 h 295"/>
                <a:gd name="T12" fmla="*/ 2 w 181"/>
                <a:gd name="T13" fmla="*/ 219 h 295"/>
                <a:gd name="T14" fmla="*/ 6 w 181"/>
                <a:gd name="T15" fmla="*/ 222 h 295"/>
                <a:gd name="T16" fmla="*/ 9 w 181"/>
                <a:gd name="T17" fmla="*/ 2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95">
                  <a:moveTo>
                    <a:pt x="9" y="224"/>
                  </a:moveTo>
                  <a:lnTo>
                    <a:pt x="181" y="295"/>
                  </a:lnTo>
                  <a:lnTo>
                    <a:pt x="181" y="56"/>
                  </a:lnTo>
                  <a:lnTo>
                    <a:pt x="0" y="0"/>
                  </a:lnTo>
                  <a:lnTo>
                    <a:pt x="0" y="210"/>
                  </a:lnTo>
                  <a:lnTo>
                    <a:pt x="0" y="215"/>
                  </a:lnTo>
                  <a:lnTo>
                    <a:pt x="2" y="219"/>
                  </a:lnTo>
                  <a:lnTo>
                    <a:pt x="6" y="222"/>
                  </a:lnTo>
                  <a:lnTo>
                    <a:pt x="9"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620">
              <a:extLst>
                <a:ext uri="{FF2B5EF4-FFF2-40B4-BE49-F238E27FC236}">
                  <a16:creationId xmlns:a16="http://schemas.microsoft.com/office/drawing/2014/main" id="{9AF2E18D-3033-4D0D-B36E-B08820967CFC}"/>
                </a:ext>
              </a:extLst>
            </p:cNvPr>
            <p:cNvSpPr>
              <a:spLocks/>
            </p:cNvSpPr>
            <p:nvPr/>
          </p:nvSpPr>
          <p:spPr bwMode="auto">
            <a:xfrm>
              <a:off x="5705475" y="3217863"/>
              <a:ext cx="47625" cy="77788"/>
            </a:xfrm>
            <a:custGeom>
              <a:avLst/>
              <a:gdLst>
                <a:gd name="T0" fmla="*/ 0 w 150"/>
                <a:gd name="T1" fmla="*/ 67 h 249"/>
                <a:gd name="T2" fmla="*/ 0 w 150"/>
                <a:gd name="T3" fmla="*/ 249 h 249"/>
                <a:gd name="T4" fmla="*/ 141 w 150"/>
                <a:gd name="T5" fmla="*/ 177 h 249"/>
                <a:gd name="T6" fmla="*/ 146 w 150"/>
                <a:gd name="T7" fmla="*/ 175 h 249"/>
                <a:gd name="T8" fmla="*/ 148 w 150"/>
                <a:gd name="T9" fmla="*/ 171 h 249"/>
                <a:gd name="T10" fmla="*/ 149 w 150"/>
                <a:gd name="T11" fmla="*/ 168 h 249"/>
                <a:gd name="T12" fmla="*/ 150 w 150"/>
                <a:gd name="T13" fmla="*/ 164 h 249"/>
                <a:gd name="T14" fmla="*/ 150 w 150"/>
                <a:gd name="T15" fmla="*/ 0 h 249"/>
                <a:gd name="T16" fmla="*/ 0 w 150"/>
                <a:gd name="T17" fmla="*/ 6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49">
                  <a:moveTo>
                    <a:pt x="0" y="67"/>
                  </a:moveTo>
                  <a:lnTo>
                    <a:pt x="0" y="249"/>
                  </a:lnTo>
                  <a:lnTo>
                    <a:pt x="141" y="177"/>
                  </a:lnTo>
                  <a:lnTo>
                    <a:pt x="146" y="175"/>
                  </a:lnTo>
                  <a:lnTo>
                    <a:pt x="148" y="171"/>
                  </a:lnTo>
                  <a:lnTo>
                    <a:pt x="149" y="168"/>
                  </a:lnTo>
                  <a:lnTo>
                    <a:pt x="150" y="164"/>
                  </a:lnTo>
                  <a:lnTo>
                    <a:pt x="150" y="0"/>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621">
              <a:extLst>
                <a:ext uri="{FF2B5EF4-FFF2-40B4-BE49-F238E27FC236}">
                  <a16:creationId xmlns:a16="http://schemas.microsoft.com/office/drawing/2014/main" id="{10DED026-CA17-4314-AA7F-A291474A64A7}"/>
                </a:ext>
              </a:extLst>
            </p:cNvPr>
            <p:cNvSpPr>
              <a:spLocks/>
            </p:cNvSpPr>
            <p:nvPr/>
          </p:nvSpPr>
          <p:spPr bwMode="auto">
            <a:xfrm>
              <a:off x="5656263" y="3192463"/>
              <a:ext cx="88900" cy="38100"/>
            </a:xfrm>
            <a:custGeom>
              <a:avLst/>
              <a:gdLst>
                <a:gd name="T0" fmla="*/ 146 w 281"/>
                <a:gd name="T1" fmla="*/ 2 h 120"/>
                <a:gd name="T2" fmla="*/ 143 w 281"/>
                <a:gd name="T3" fmla="*/ 0 h 120"/>
                <a:gd name="T4" fmla="*/ 141 w 281"/>
                <a:gd name="T5" fmla="*/ 0 h 120"/>
                <a:gd name="T6" fmla="*/ 138 w 281"/>
                <a:gd name="T7" fmla="*/ 0 h 120"/>
                <a:gd name="T8" fmla="*/ 134 w 281"/>
                <a:gd name="T9" fmla="*/ 2 h 120"/>
                <a:gd name="T10" fmla="*/ 0 w 281"/>
                <a:gd name="T11" fmla="*/ 55 h 120"/>
                <a:gd name="T12" fmla="*/ 141 w 281"/>
                <a:gd name="T13" fmla="*/ 120 h 120"/>
                <a:gd name="T14" fmla="*/ 281 w 281"/>
                <a:gd name="T15" fmla="*/ 55 h 120"/>
                <a:gd name="T16" fmla="*/ 146 w 281"/>
                <a:gd name="T17"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120">
                  <a:moveTo>
                    <a:pt x="146" y="2"/>
                  </a:moveTo>
                  <a:lnTo>
                    <a:pt x="143" y="0"/>
                  </a:lnTo>
                  <a:lnTo>
                    <a:pt x="141" y="0"/>
                  </a:lnTo>
                  <a:lnTo>
                    <a:pt x="138" y="0"/>
                  </a:lnTo>
                  <a:lnTo>
                    <a:pt x="134" y="2"/>
                  </a:lnTo>
                  <a:lnTo>
                    <a:pt x="0" y="55"/>
                  </a:lnTo>
                  <a:lnTo>
                    <a:pt x="141" y="120"/>
                  </a:lnTo>
                  <a:lnTo>
                    <a:pt x="281" y="55"/>
                  </a:lnTo>
                  <a:lnTo>
                    <a:pt x="1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622">
              <a:extLst>
                <a:ext uri="{FF2B5EF4-FFF2-40B4-BE49-F238E27FC236}">
                  <a16:creationId xmlns:a16="http://schemas.microsoft.com/office/drawing/2014/main" id="{AC238F9B-3904-4E03-9BCD-C8546D347A83}"/>
                </a:ext>
              </a:extLst>
            </p:cNvPr>
            <p:cNvSpPr>
              <a:spLocks/>
            </p:cNvSpPr>
            <p:nvPr/>
          </p:nvSpPr>
          <p:spPr bwMode="auto">
            <a:xfrm>
              <a:off x="5648325" y="3217863"/>
              <a:ext cx="47625" cy="77788"/>
            </a:xfrm>
            <a:custGeom>
              <a:avLst/>
              <a:gdLst>
                <a:gd name="T0" fmla="*/ 0 w 151"/>
                <a:gd name="T1" fmla="*/ 164 h 249"/>
                <a:gd name="T2" fmla="*/ 1 w 151"/>
                <a:gd name="T3" fmla="*/ 167 h 249"/>
                <a:gd name="T4" fmla="*/ 2 w 151"/>
                <a:gd name="T5" fmla="*/ 171 h 249"/>
                <a:gd name="T6" fmla="*/ 5 w 151"/>
                <a:gd name="T7" fmla="*/ 175 h 249"/>
                <a:gd name="T8" fmla="*/ 8 w 151"/>
                <a:gd name="T9" fmla="*/ 177 h 249"/>
                <a:gd name="T10" fmla="*/ 151 w 151"/>
                <a:gd name="T11" fmla="*/ 249 h 249"/>
                <a:gd name="T12" fmla="*/ 151 w 151"/>
                <a:gd name="T13" fmla="*/ 67 h 249"/>
                <a:gd name="T14" fmla="*/ 0 w 151"/>
                <a:gd name="T15" fmla="*/ 0 h 249"/>
                <a:gd name="T16" fmla="*/ 0 w 151"/>
                <a:gd name="T17" fmla="*/ 1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49">
                  <a:moveTo>
                    <a:pt x="0" y="164"/>
                  </a:moveTo>
                  <a:lnTo>
                    <a:pt x="1" y="167"/>
                  </a:lnTo>
                  <a:lnTo>
                    <a:pt x="2" y="171"/>
                  </a:lnTo>
                  <a:lnTo>
                    <a:pt x="5" y="175"/>
                  </a:lnTo>
                  <a:lnTo>
                    <a:pt x="8" y="177"/>
                  </a:lnTo>
                  <a:lnTo>
                    <a:pt x="151" y="249"/>
                  </a:lnTo>
                  <a:lnTo>
                    <a:pt x="151" y="67"/>
                  </a:lnTo>
                  <a:lnTo>
                    <a:pt x="0" y="0"/>
                  </a:ln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623">
              <a:extLst>
                <a:ext uri="{FF2B5EF4-FFF2-40B4-BE49-F238E27FC236}">
                  <a16:creationId xmlns:a16="http://schemas.microsoft.com/office/drawing/2014/main" id="{19E2AFFE-6F2F-4A41-BE44-30D95498EF5A}"/>
                </a:ext>
              </a:extLst>
            </p:cNvPr>
            <p:cNvSpPr>
              <a:spLocks/>
            </p:cNvSpPr>
            <p:nvPr/>
          </p:nvSpPr>
          <p:spPr bwMode="auto">
            <a:xfrm>
              <a:off x="5475288" y="3201988"/>
              <a:ext cx="144463" cy="47625"/>
            </a:xfrm>
            <a:custGeom>
              <a:avLst/>
              <a:gdLst>
                <a:gd name="T0" fmla="*/ 231 w 452"/>
                <a:gd name="T1" fmla="*/ 2 h 151"/>
                <a:gd name="T2" fmla="*/ 225 w 452"/>
                <a:gd name="T3" fmla="*/ 0 h 151"/>
                <a:gd name="T4" fmla="*/ 221 w 452"/>
                <a:gd name="T5" fmla="*/ 2 h 151"/>
                <a:gd name="T6" fmla="*/ 0 w 452"/>
                <a:gd name="T7" fmla="*/ 70 h 151"/>
                <a:gd name="T8" fmla="*/ 225 w 452"/>
                <a:gd name="T9" fmla="*/ 151 h 151"/>
                <a:gd name="T10" fmla="*/ 452 w 452"/>
                <a:gd name="T11" fmla="*/ 70 h 151"/>
                <a:gd name="T12" fmla="*/ 231 w 452"/>
                <a:gd name="T13" fmla="*/ 2 h 151"/>
              </a:gdLst>
              <a:ahLst/>
              <a:cxnLst>
                <a:cxn ang="0">
                  <a:pos x="T0" y="T1"/>
                </a:cxn>
                <a:cxn ang="0">
                  <a:pos x="T2" y="T3"/>
                </a:cxn>
                <a:cxn ang="0">
                  <a:pos x="T4" y="T5"/>
                </a:cxn>
                <a:cxn ang="0">
                  <a:pos x="T6" y="T7"/>
                </a:cxn>
                <a:cxn ang="0">
                  <a:pos x="T8" y="T9"/>
                </a:cxn>
                <a:cxn ang="0">
                  <a:pos x="T10" y="T11"/>
                </a:cxn>
                <a:cxn ang="0">
                  <a:pos x="T12" y="T13"/>
                </a:cxn>
              </a:cxnLst>
              <a:rect l="0" t="0" r="r" b="b"/>
              <a:pathLst>
                <a:path w="452" h="151">
                  <a:moveTo>
                    <a:pt x="231" y="2"/>
                  </a:moveTo>
                  <a:lnTo>
                    <a:pt x="225" y="0"/>
                  </a:lnTo>
                  <a:lnTo>
                    <a:pt x="221" y="2"/>
                  </a:lnTo>
                  <a:lnTo>
                    <a:pt x="0" y="70"/>
                  </a:lnTo>
                  <a:lnTo>
                    <a:pt x="225" y="151"/>
                  </a:lnTo>
                  <a:lnTo>
                    <a:pt x="452" y="70"/>
                  </a:lnTo>
                  <a:lnTo>
                    <a:pt x="23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624">
              <a:extLst>
                <a:ext uri="{FF2B5EF4-FFF2-40B4-BE49-F238E27FC236}">
                  <a16:creationId xmlns:a16="http://schemas.microsoft.com/office/drawing/2014/main" id="{5BB7C855-93D5-43D5-9ED8-FD815B08E3D7}"/>
                </a:ext>
              </a:extLst>
            </p:cNvPr>
            <p:cNvSpPr>
              <a:spLocks/>
            </p:cNvSpPr>
            <p:nvPr/>
          </p:nvSpPr>
          <p:spPr bwMode="auto">
            <a:xfrm>
              <a:off x="5465763" y="3230563"/>
              <a:ext cx="76200" cy="123825"/>
            </a:xfrm>
            <a:custGeom>
              <a:avLst/>
              <a:gdLst>
                <a:gd name="T0" fmla="*/ 0 w 240"/>
                <a:gd name="T1" fmla="*/ 285 h 386"/>
                <a:gd name="T2" fmla="*/ 1 w 240"/>
                <a:gd name="T3" fmla="*/ 289 h 386"/>
                <a:gd name="T4" fmla="*/ 2 w 240"/>
                <a:gd name="T5" fmla="*/ 294 h 386"/>
                <a:gd name="T6" fmla="*/ 5 w 240"/>
                <a:gd name="T7" fmla="*/ 297 h 386"/>
                <a:gd name="T8" fmla="*/ 10 w 240"/>
                <a:gd name="T9" fmla="*/ 299 h 386"/>
                <a:gd name="T10" fmla="*/ 240 w 240"/>
                <a:gd name="T11" fmla="*/ 386 h 386"/>
                <a:gd name="T12" fmla="*/ 240 w 240"/>
                <a:gd name="T13" fmla="*/ 84 h 386"/>
                <a:gd name="T14" fmla="*/ 0 w 240"/>
                <a:gd name="T15" fmla="*/ 0 h 386"/>
                <a:gd name="T16" fmla="*/ 0 w 240"/>
                <a:gd name="T17" fmla="*/ 2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86">
                  <a:moveTo>
                    <a:pt x="0" y="285"/>
                  </a:moveTo>
                  <a:lnTo>
                    <a:pt x="1" y="289"/>
                  </a:lnTo>
                  <a:lnTo>
                    <a:pt x="2" y="294"/>
                  </a:lnTo>
                  <a:lnTo>
                    <a:pt x="5" y="297"/>
                  </a:lnTo>
                  <a:lnTo>
                    <a:pt x="10" y="299"/>
                  </a:lnTo>
                  <a:lnTo>
                    <a:pt x="240" y="386"/>
                  </a:lnTo>
                  <a:lnTo>
                    <a:pt x="240" y="84"/>
                  </a:lnTo>
                  <a:lnTo>
                    <a:pt x="0" y="0"/>
                  </a:lnTo>
                  <a:lnTo>
                    <a:pt x="0"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625">
              <a:extLst>
                <a:ext uri="{FF2B5EF4-FFF2-40B4-BE49-F238E27FC236}">
                  <a16:creationId xmlns:a16="http://schemas.microsoft.com/office/drawing/2014/main" id="{AE6F08CF-736A-40B8-AEB8-D64B67F37878}"/>
                </a:ext>
              </a:extLst>
            </p:cNvPr>
            <p:cNvSpPr>
              <a:spLocks/>
            </p:cNvSpPr>
            <p:nvPr/>
          </p:nvSpPr>
          <p:spPr bwMode="auto">
            <a:xfrm>
              <a:off x="5553075" y="3230563"/>
              <a:ext cx="76200" cy="123825"/>
            </a:xfrm>
            <a:custGeom>
              <a:avLst/>
              <a:gdLst>
                <a:gd name="T0" fmla="*/ 0 w 241"/>
                <a:gd name="T1" fmla="*/ 386 h 386"/>
                <a:gd name="T2" fmla="*/ 231 w 241"/>
                <a:gd name="T3" fmla="*/ 299 h 386"/>
                <a:gd name="T4" fmla="*/ 235 w 241"/>
                <a:gd name="T5" fmla="*/ 297 h 386"/>
                <a:gd name="T6" fmla="*/ 238 w 241"/>
                <a:gd name="T7" fmla="*/ 294 h 386"/>
                <a:gd name="T8" fmla="*/ 239 w 241"/>
                <a:gd name="T9" fmla="*/ 289 h 386"/>
                <a:gd name="T10" fmla="*/ 241 w 241"/>
                <a:gd name="T11" fmla="*/ 285 h 386"/>
                <a:gd name="T12" fmla="*/ 241 w 241"/>
                <a:gd name="T13" fmla="*/ 0 h 386"/>
                <a:gd name="T14" fmla="*/ 0 w 241"/>
                <a:gd name="T15" fmla="*/ 84 h 386"/>
                <a:gd name="T16" fmla="*/ 0 w 241"/>
                <a:gd name="T1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386">
                  <a:moveTo>
                    <a:pt x="0" y="386"/>
                  </a:moveTo>
                  <a:lnTo>
                    <a:pt x="231" y="299"/>
                  </a:lnTo>
                  <a:lnTo>
                    <a:pt x="235" y="297"/>
                  </a:lnTo>
                  <a:lnTo>
                    <a:pt x="238" y="294"/>
                  </a:lnTo>
                  <a:lnTo>
                    <a:pt x="239" y="289"/>
                  </a:lnTo>
                  <a:lnTo>
                    <a:pt x="241" y="285"/>
                  </a:lnTo>
                  <a:lnTo>
                    <a:pt x="241" y="0"/>
                  </a:lnTo>
                  <a:lnTo>
                    <a:pt x="0" y="84"/>
                  </a:lnTo>
                  <a:lnTo>
                    <a:pt x="0"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8" name="Group 127" descr="Icon of human being and speech bubble. ">
            <a:extLst>
              <a:ext uri="{FF2B5EF4-FFF2-40B4-BE49-F238E27FC236}">
                <a16:creationId xmlns:a16="http://schemas.microsoft.com/office/drawing/2014/main" id="{E7EE81F4-E278-4BA7-8923-0D6DD1FEBDFA}"/>
              </a:ext>
            </a:extLst>
          </p:cNvPr>
          <p:cNvGrpSpPr/>
          <p:nvPr/>
        </p:nvGrpSpPr>
        <p:grpSpPr>
          <a:xfrm>
            <a:off x="9918300" y="1368977"/>
            <a:ext cx="284163" cy="285751"/>
            <a:chOff x="3171788" y="779462"/>
            <a:chExt cx="284163" cy="285751"/>
          </a:xfrm>
          <a:solidFill>
            <a:schemeClr val="bg1"/>
          </a:solidFill>
        </p:grpSpPr>
        <p:sp>
          <p:nvSpPr>
            <p:cNvPr id="129" name="Freeform 2993">
              <a:extLst>
                <a:ext uri="{FF2B5EF4-FFF2-40B4-BE49-F238E27FC236}">
                  <a16:creationId xmlns:a16="http://schemas.microsoft.com/office/drawing/2014/main" id="{DA50A160-1A41-427D-BA06-CB32B8C49A81}"/>
                </a:ext>
              </a:extLst>
            </p:cNvPr>
            <p:cNvSpPr>
              <a:spLocks noEditPoints="1"/>
            </p:cNvSpPr>
            <p:nvPr/>
          </p:nvSpPr>
          <p:spPr bwMode="auto">
            <a:xfrm>
              <a:off x="3290851" y="779462"/>
              <a:ext cx="165100" cy="196850"/>
            </a:xfrm>
            <a:custGeom>
              <a:avLst/>
              <a:gdLst>
                <a:gd name="T0" fmla="*/ 291 w 416"/>
                <a:gd name="T1" fmla="*/ 221 h 493"/>
                <a:gd name="T2" fmla="*/ 339 w 416"/>
                <a:gd name="T3" fmla="*/ 173 h 493"/>
                <a:gd name="T4" fmla="*/ 242 w 416"/>
                <a:gd name="T5" fmla="*/ 221 h 493"/>
                <a:gd name="T6" fmla="*/ 195 w 416"/>
                <a:gd name="T7" fmla="*/ 173 h 493"/>
                <a:gd name="T8" fmla="*/ 242 w 416"/>
                <a:gd name="T9" fmla="*/ 221 h 493"/>
                <a:gd name="T10" fmla="*/ 99 w 416"/>
                <a:gd name="T11" fmla="*/ 221 h 493"/>
                <a:gd name="T12" fmla="*/ 147 w 416"/>
                <a:gd name="T13" fmla="*/ 173 h 493"/>
                <a:gd name="T14" fmla="*/ 208 w 416"/>
                <a:gd name="T15" fmla="*/ 0 h 493"/>
                <a:gd name="T16" fmla="*/ 166 w 416"/>
                <a:gd name="T17" fmla="*/ 3 h 493"/>
                <a:gd name="T18" fmla="*/ 127 w 416"/>
                <a:gd name="T19" fmla="*/ 15 h 493"/>
                <a:gd name="T20" fmla="*/ 92 w 416"/>
                <a:gd name="T21" fmla="*/ 33 h 493"/>
                <a:gd name="T22" fmla="*/ 61 w 416"/>
                <a:gd name="T23" fmla="*/ 57 h 493"/>
                <a:gd name="T24" fmla="*/ 35 w 416"/>
                <a:gd name="T25" fmla="*/ 85 h 493"/>
                <a:gd name="T26" fmla="*/ 16 w 416"/>
                <a:gd name="T27" fmla="*/ 117 h 493"/>
                <a:gd name="T28" fmla="*/ 4 w 416"/>
                <a:gd name="T29" fmla="*/ 153 h 493"/>
                <a:gd name="T30" fmla="*/ 0 w 416"/>
                <a:gd name="T31" fmla="*/ 192 h 493"/>
                <a:gd name="T32" fmla="*/ 0 w 416"/>
                <a:gd name="T33" fmla="*/ 194 h 493"/>
                <a:gd name="T34" fmla="*/ 26 w 416"/>
                <a:gd name="T35" fmla="*/ 204 h 493"/>
                <a:gd name="T36" fmla="*/ 47 w 416"/>
                <a:gd name="T37" fmla="*/ 220 h 493"/>
                <a:gd name="T38" fmla="*/ 64 w 416"/>
                <a:gd name="T39" fmla="*/ 238 h 493"/>
                <a:gd name="T40" fmla="*/ 72 w 416"/>
                <a:gd name="T41" fmla="*/ 260 h 493"/>
                <a:gd name="T42" fmla="*/ 76 w 416"/>
                <a:gd name="T43" fmla="*/ 277 h 493"/>
                <a:gd name="T44" fmla="*/ 76 w 416"/>
                <a:gd name="T45" fmla="*/ 293 h 493"/>
                <a:gd name="T46" fmla="*/ 73 w 416"/>
                <a:gd name="T47" fmla="*/ 311 h 493"/>
                <a:gd name="T48" fmla="*/ 67 w 416"/>
                <a:gd name="T49" fmla="*/ 330 h 493"/>
                <a:gd name="T50" fmla="*/ 70 w 416"/>
                <a:gd name="T51" fmla="*/ 333 h 493"/>
                <a:gd name="T52" fmla="*/ 77 w 416"/>
                <a:gd name="T53" fmla="*/ 349 h 493"/>
                <a:gd name="T54" fmla="*/ 94 w 416"/>
                <a:gd name="T55" fmla="*/ 361 h 493"/>
                <a:gd name="T56" fmla="*/ 114 w 416"/>
                <a:gd name="T57" fmla="*/ 371 h 493"/>
                <a:gd name="T58" fmla="*/ 132 w 416"/>
                <a:gd name="T59" fmla="*/ 378 h 493"/>
                <a:gd name="T60" fmla="*/ 153 w 416"/>
                <a:gd name="T61" fmla="*/ 383 h 493"/>
                <a:gd name="T62" fmla="*/ 153 w 416"/>
                <a:gd name="T63" fmla="*/ 428 h 493"/>
                <a:gd name="T64" fmla="*/ 153 w 416"/>
                <a:gd name="T65" fmla="*/ 465 h 493"/>
                <a:gd name="T66" fmla="*/ 173 w 416"/>
                <a:gd name="T67" fmla="*/ 473 h 493"/>
                <a:gd name="T68" fmla="*/ 203 w 416"/>
                <a:gd name="T69" fmla="*/ 446 h 493"/>
                <a:gd name="T70" fmla="*/ 249 w 416"/>
                <a:gd name="T71" fmla="*/ 406 h 493"/>
                <a:gd name="T72" fmla="*/ 274 w 416"/>
                <a:gd name="T73" fmla="*/ 385 h 493"/>
                <a:gd name="T74" fmla="*/ 290 w 416"/>
                <a:gd name="T75" fmla="*/ 371 h 493"/>
                <a:gd name="T76" fmla="*/ 317 w 416"/>
                <a:gd name="T77" fmla="*/ 358 h 493"/>
                <a:gd name="T78" fmla="*/ 342 w 416"/>
                <a:gd name="T79" fmla="*/ 341 h 493"/>
                <a:gd name="T80" fmla="*/ 364 w 416"/>
                <a:gd name="T81" fmla="*/ 321 h 493"/>
                <a:gd name="T82" fmla="*/ 383 w 416"/>
                <a:gd name="T83" fmla="*/ 299 h 493"/>
                <a:gd name="T84" fmla="*/ 397 w 416"/>
                <a:gd name="T85" fmla="*/ 276 h 493"/>
                <a:gd name="T86" fmla="*/ 408 w 416"/>
                <a:gd name="T87" fmla="*/ 249 h 493"/>
                <a:gd name="T88" fmla="*/ 415 w 416"/>
                <a:gd name="T89" fmla="*/ 222 h 493"/>
                <a:gd name="T90" fmla="*/ 416 w 416"/>
                <a:gd name="T91" fmla="*/ 192 h 493"/>
                <a:gd name="T92" fmla="*/ 412 w 416"/>
                <a:gd name="T93" fmla="*/ 154 h 493"/>
                <a:gd name="T94" fmla="*/ 400 w 416"/>
                <a:gd name="T95" fmla="*/ 117 h 493"/>
                <a:gd name="T96" fmla="*/ 381 w 416"/>
                <a:gd name="T97" fmla="*/ 85 h 493"/>
                <a:gd name="T98" fmla="*/ 355 w 416"/>
                <a:gd name="T99" fmla="*/ 57 h 493"/>
                <a:gd name="T100" fmla="*/ 324 w 416"/>
                <a:gd name="T101" fmla="*/ 33 h 493"/>
                <a:gd name="T102" fmla="*/ 289 w 416"/>
                <a:gd name="T103" fmla="*/ 15 h 493"/>
                <a:gd name="T104" fmla="*/ 251 w 416"/>
                <a:gd name="T105" fmla="*/ 3 h 493"/>
                <a:gd name="T106" fmla="*/ 208 w 416"/>
                <a:gd name="T107"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93">
                  <a:moveTo>
                    <a:pt x="339" y="221"/>
                  </a:moveTo>
                  <a:lnTo>
                    <a:pt x="291" y="221"/>
                  </a:lnTo>
                  <a:lnTo>
                    <a:pt x="291" y="173"/>
                  </a:lnTo>
                  <a:lnTo>
                    <a:pt x="339" y="173"/>
                  </a:lnTo>
                  <a:lnTo>
                    <a:pt x="339" y="221"/>
                  </a:lnTo>
                  <a:close/>
                  <a:moveTo>
                    <a:pt x="242" y="221"/>
                  </a:moveTo>
                  <a:lnTo>
                    <a:pt x="195" y="221"/>
                  </a:lnTo>
                  <a:lnTo>
                    <a:pt x="195" y="173"/>
                  </a:lnTo>
                  <a:lnTo>
                    <a:pt x="242" y="173"/>
                  </a:lnTo>
                  <a:lnTo>
                    <a:pt x="242" y="221"/>
                  </a:lnTo>
                  <a:close/>
                  <a:moveTo>
                    <a:pt x="147" y="221"/>
                  </a:moveTo>
                  <a:lnTo>
                    <a:pt x="99" y="221"/>
                  </a:lnTo>
                  <a:lnTo>
                    <a:pt x="99" y="173"/>
                  </a:lnTo>
                  <a:lnTo>
                    <a:pt x="147" y="173"/>
                  </a:lnTo>
                  <a:lnTo>
                    <a:pt x="147" y="221"/>
                  </a:lnTo>
                  <a:close/>
                  <a:moveTo>
                    <a:pt x="208" y="0"/>
                  </a:moveTo>
                  <a:lnTo>
                    <a:pt x="186" y="1"/>
                  </a:lnTo>
                  <a:lnTo>
                    <a:pt x="166" y="3"/>
                  </a:lnTo>
                  <a:lnTo>
                    <a:pt x="146" y="8"/>
                  </a:lnTo>
                  <a:lnTo>
                    <a:pt x="127" y="15"/>
                  </a:lnTo>
                  <a:lnTo>
                    <a:pt x="109" y="23"/>
                  </a:lnTo>
                  <a:lnTo>
                    <a:pt x="92" y="33"/>
                  </a:lnTo>
                  <a:lnTo>
                    <a:pt x="76" y="44"/>
                  </a:lnTo>
                  <a:lnTo>
                    <a:pt x="61" y="57"/>
                  </a:lnTo>
                  <a:lnTo>
                    <a:pt x="47" y="70"/>
                  </a:lnTo>
                  <a:lnTo>
                    <a:pt x="35" y="85"/>
                  </a:lnTo>
                  <a:lnTo>
                    <a:pt x="25" y="101"/>
                  </a:lnTo>
                  <a:lnTo>
                    <a:pt x="16" y="117"/>
                  </a:lnTo>
                  <a:lnTo>
                    <a:pt x="9" y="135"/>
                  </a:lnTo>
                  <a:lnTo>
                    <a:pt x="4" y="153"/>
                  </a:lnTo>
                  <a:lnTo>
                    <a:pt x="1" y="173"/>
                  </a:lnTo>
                  <a:lnTo>
                    <a:pt x="0" y="192"/>
                  </a:lnTo>
                  <a:lnTo>
                    <a:pt x="0" y="192"/>
                  </a:lnTo>
                  <a:lnTo>
                    <a:pt x="0" y="194"/>
                  </a:lnTo>
                  <a:lnTo>
                    <a:pt x="14" y="198"/>
                  </a:lnTo>
                  <a:lnTo>
                    <a:pt x="26" y="204"/>
                  </a:lnTo>
                  <a:lnTo>
                    <a:pt x="38" y="211"/>
                  </a:lnTo>
                  <a:lnTo>
                    <a:pt x="47" y="220"/>
                  </a:lnTo>
                  <a:lnTo>
                    <a:pt x="57" y="228"/>
                  </a:lnTo>
                  <a:lnTo>
                    <a:pt x="64" y="238"/>
                  </a:lnTo>
                  <a:lnTo>
                    <a:pt x="69" y="248"/>
                  </a:lnTo>
                  <a:lnTo>
                    <a:pt x="72" y="260"/>
                  </a:lnTo>
                  <a:lnTo>
                    <a:pt x="74" y="268"/>
                  </a:lnTo>
                  <a:lnTo>
                    <a:pt x="76" y="277"/>
                  </a:lnTo>
                  <a:lnTo>
                    <a:pt x="76" y="285"/>
                  </a:lnTo>
                  <a:lnTo>
                    <a:pt x="76" y="293"/>
                  </a:lnTo>
                  <a:lnTo>
                    <a:pt x="74" y="303"/>
                  </a:lnTo>
                  <a:lnTo>
                    <a:pt x="73" y="311"/>
                  </a:lnTo>
                  <a:lnTo>
                    <a:pt x="71" y="321"/>
                  </a:lnTo>
                  <a:lnTo>
                    <a:pt x="67" y="330"/>
                  </a:lnTo>
                  <a:lnTo>
                    <a:pt x="69" y="332"/>
                  </a:lnTo>
                  <a:lnTo>
                    <a:pt x="70" y="333"/>
                  </a:lnTo>
                  <a:lnTo>
                    <a:pt x="73" y="341"/>
                  </a:lnTo>
                  <a:lnTo>
                    <a:pt x="77" y="349"/>
                  </a:lnTo>
                  <a:lnTo>
                    <a:pt x="85" y="355"/>
                  </a:lnTo>
                  <a:lnTo>
                    <a:pt x="94" y="361"/>
                  </a:lnTo>
                  <a:lnTo>
                    <a:pt x="104" y="366"/>
                  </a:lnTo>
                  <a:lnTo>
                    <a:pt x="114" y="371"/>
                  </a:lnTo>
                  <a:lnTo>
                    <a:pt x="123" y="374"/>
                  </a:lnTo>
                  <a:lnTo>
                    <a:pt x="132" y="378"/>
                  </a:lnTo>
                  <a:lnTo>
                    <a:pt x="142" y="380"/>
                  </a:lnTo>
                  <a:lnTo>
                    <a:pt x="153" y="383"/>
                  </a:lnTo>
                  <a:lnTo>
                    <a:pt x="153" y="403"/>
                  </a:lnTo>
                  <a:lnTo>
                    <a:pt x="153" y="428"/>
                  </a:lnTo>
                  <a:lnTo>
                    <a:pt x="153" y="449"/>
                  </a:lnTo>
                  <a:lnTo>
                    <a:pt x="153" y="465"/>
                  </a:lnTo>
                  <a:lnTo>
                    <a:pt x="153" y="493"/>
                  </a:lnTo>
                  <a:lnTo>
                    <a:pt x="173" y="473"/>
                  </a:lnTo>
                  <a:lnTo>
                    <a:pt x="185" y="462"/>
                  </a:lnTo>
                  <a:lnTo>
                    <a:pt x="203" y="446"/>
                  </a:lnTo>
                  <a:lnTo>
                    <a:pt x="227" y="427"/>
                  </a:lnTo>
                  <a:lnTo>
                    <a:pt x="249" y="406"/>
                  </a:lnTo>
                  <a:lnTo>
                    <a:pt x="262" y="395"/>
                  </a:lnTo>
                  <a:lnTo>
                    <a:pt x="274" y="385"/>
                  </a:lnTo>
                  <a:lnTo>
                    <a:pt x="284" y="377"/>
                  </a:lnTo>
                  <a:lnTo>
                    <a:pt x="290" y="371"/>
                  </a:lnTo>
                  <a:lnTo>
                    <a:pt x="304" y="365"/>
                  </a:lnTo>
                  <a:lnTo>
                    <a:pt x="317" y="358"/>
                  </a:lnTo>
                  <a:lnTo>
                    <a:pt x="330" y="349"/>
                  </a:lnTo>
                  <a:lnTo>
                    <a:pt x="342" y="341"/>
                  </a:lnTo>
                  <a:lnTo>
                    <a:pt x="353" y="332"/>
                  </a:lnTo>
                  <a:lnTo>
                    <a:pt x="364" y="321"/>
                  </a:lnTo>
                  <a:lnTo>
                    <a:pt x="373" y="310"/>
                  </a:lnTo>
                  <a:lnTo>
                    <a:pt x="383" y="299"/>
                  </a:lnTo>
                  <a:lnTo>
                    <a:pt x="390" y="288"/>
                  </a:lnTo>
                  <a:lnTo>
                    <a:pt x="397" y="276"/>
                  </a:lnTo>
                  <a:lnTo>
                    <a:pt x="403" y="263"/>
                  </a:lnTo>
                  <a:lnTo>
                    <a:pt x="408" y="249"/>
                  </a:lnTo>
                  <a:lnTo>
                    <a:pt x="411" y="235"/>
                  </a:lnTo>
                  <a:lnTo>
                    <a:pt x="415" y="222"/>
                  </a:lnTo>
                  <a:lnTo>
                    <a:pt x="416" y="208"/>
                  </a:lnTo>
                  <a:lnTo>
                    <a:pt x="416" y="192"/>
                  </a:lnTo>
                  <a:lnTo>
                    <a:pt x="416" y="173"/>
                  </a:lnTo>
                  <a:lnTo>
                    <a:pt x="412" y="154"/>
                  </a:lnTo>
                  <a:lnTo>
                    <a:pt x="408" y="135"/>
                  </a:lnTo>
                  <a:lnTo>
                    <a:pt x="400" y="117"/>
                  </a:lnTo>
                  <a:lnTo>
                    <a:pt x="391" y="101"/>
                  </a:lnTo>
                  <a:lnTo>
                    <a:pt x="381" y="85"/>
                  </a:lnTo>
                  <a:lnTo>
                    <a:pt x="368" y="70"/>
                  </a:lnTo>
                  <a:lnTo>
                    <a:pt x="355" y="57"/>
                  </a:lnTo>
                  <a:lnTo>
                    <a:pt x="341" y="44"/>
                  </a:lnTo>
                  <a:lnTo>
                    <a:pt x="324" y="33"/>
                  </a:lnTo>
                  <a:lnTo>
                    <a:pt x="308" y="23"/>
                  </a:lnTo>
                  <a:lnTo>
                    <a:pt x="289" y="15"/>
                  </a:lnTo>
                  <a:lnTo>
                    <a:pt x="270" y="8"/>
                  </a:lnTo>
                  <a:lnTo>
                    <a:pt x="251" y="3"/>
                  </a:lnTo>
                  <a:lnTo>
                    <a:pt x="229" y="1"/>
                  </a:lnTo>
                  <a:lnTo>
                    <a:pt x="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2994">
              <a:extLst>
                <a:ext uri="{FF2B5EF4-FFF2-40B4-BE49-F238E27FC236}">
                  <a16:creationId xmlns:a16="http://schemas.microsoft.com/office/drawing/2014/main" id="{983071EF-DBDF-4331-848B-74957C821E39}"/>
                </a:ext>
              </a:extLst>
            </p:cNvPr>
            <p:cNvSpPr>
              <a:spLocks/>
            </p:cNvSpPr>
            <p:nvPr/>
          </p:nvSpPr>
          <p:spPr bwMode="auto">
            <a:xfrm>
              <a:off x="3171788" y="863600"/>
              <a:ext cx="190500" cy="201613"/>
            </a:xfrm>
            <a:custGeom>
              <a:avLst/>
              <a:gdLst>
                <a:gd name="T0" fmla="*/ 393 w 480"/>
                <a:gd name="T1" fmla="*/ 357 h 507"/>
                <a:gd name="T2" fmla="*/ 312 w 480"/>
                <a:gd name="T3" fmla="*/ 312 h 507"/>
                <a:gd name="T4" fmla="*/ 320 w 480"/>
                <a:gd name="T5" fmla="*/ 267 h 507"/>
                <a:gd name="T6" fmla="*/ 324 w 480"/>
                <a:gd name="T7" fmla="*/ 261 h 507"/>
                <a:gd name="T8" fmla="*/ 329 w 480"/>
                <a:gd name="T9" fmla="*/ 254 h 507"/>
                <a:gd name="T10" fmla="*/ 332 w 480"/>
                <a:gd name="T11" fmla="*/ 244 h 507"/>
                <a:gd name="T12" fmla="*/ 336 w 480"/>
                <a:gd name="T13" fmla="*/ 231 h 507"/>
                <a:gd name="T14" fmla="*/ 338 w 480"/>
                <a:gd name="T15" fmla="*/ 219 h 507"/>
                <a:gd name="T16" fmla="*/ 339 w 480"/>
                <a:gd name="T17" fmla="*/ 203 h 507"/>
                <a:gd name="T18" fmla="*/ 350 w 480"/>
                <a:gd name="T19" fmla="*/ 190 h 507"/>
                <a:gd name="T20" fmla="*/ 354 w 480"/>
                <a:gd name="T21" fmla="*/ 185 h 507"/>
                <a:gd name="T22" fmla="*/ 356 w 480"/>
                <a:gd name="T23" fmla="*/ 179 h 507"/>
                <a:gd name="T24" fmla="*/ 357 w 480"/>
                <a:gd name="T25" fmla="*/ 173 h 507"/>
                <a:gd name="T26" fmla="*/ 358 w 480"/>
                <a:gd name="T27" fmla="*/ 166 h 507"/>
                <a:gd name="T28" fmla="*/ 357 w 480"/>
                <a:gd name="T29" fmla="*/ 149 h 507"/>
                <a:gd name="T30" fmla="*/ 354 w 480"/>
                <a:gd name="T31" fmla="*/ 140 h 507"/>
                <a:gd name="T32" fmla="*/ 350 w 480"/>
                <a:gd name="T33" fmla="*/ 131 h 507"/>
                <a:gd name="T34" fmla="*/ 343 w 480"/>
                <a:gd name="T35" fmla="*/ 125 h 507"/>
                <a:gd name="T36" fmla="*/ 355 w 480"/>
                <a:gd name="T37" fmla="*/ 84 h 507"/>
                <a:gd name="T38" fmla="*/ 353 w 480"/>
                <a:gd name="T39" fmla="*/ 54 h 507"/>
                <a:gd name="T40" fmla="*/ 336 w 480"/>
                <a:gd name="T41" fmla="*/ 28 h 507"/>
                <a:gd name="T42" fmla="*/ 305 w 480"/>
                <a:gd name="T43" fmla="*/ 9 h 507"/>
                <a:gd name="T44" fmla="*/ 286 w 480"/>
                <a:gd name="T45" fmla="*/ 4 h 507"/>
                <a:gd name="T46" fmla="*/ 267 w 480"/>
                <a:gd name="T47" fmla="*/ 0 h 507"/>
                <a:gd name="T48" fmla="*/ 251 w 480"/>
                <a:gd name="T49" fmla="*/ 0 h 507"/>
                <a:gd name="T50" fmla="*/ 232 w 480"/>
                <a:gd name="T51" fmla="*/ 2 h 507"/>
                <a:gd name="T52" fmla="*/ 217 w 480"/>
                <a:gd name="T53" fmla="*/ 4 h 507"/>
                <a:gd name="T54" fmla="*/ 203 w 480"/>
                <a:gd name="T55" fmla="*/ 8 h 507"/>
                <a:gd name="T56" fmla="*/ 192 w 480"/>
                <a:gd name="T57" fmla="*/ 11 h 507"/>
                <a:gd name="T58" fmla="*/ 157 w 480"/>
                <a:gd name="T59" fmla="*/ 38 h 507"/>
                <a:gd name="T60" fmla="*/ 154 w 480"/>
                <a:gd name="T61" fmla="*/ 44 h 507"/>
                <a:gd name="T62" fmla="*/ 140 w 480"/>
                <a:gd name="T63" fmla="*/ 46 h 507"/>
                <a:gd name="T64" fmla="*/ 131 w 480"/>
                <a:gd name="T65" fmla="*/ 48 h 507"/>
                <a:gd name="T66" fmla="*/ 126 w 480"/>
                <a:gd name="T67" fmla="*/ 53 h 507"/>
                <a:gd name="T68" fmla="*/ 123 w 480"/>
                <a:gd name="T69" fmla="*/ 56 h 507"/>
                <a:gd name="T70" fmla="*/ 118 w 480"/>
                <a:gd name="T71" fmla="*/ 66 h 507"/>
                <a:gd name="T72" fmla="*/ 118 w 480"/>
                <a:gd name="T73" fmla="*/ 75 h 507"/>
                <a:gd name="T74" fmla="*/ 118 w 480"/>
                <a:gd name="T75" fmla="*/ 84 h 507"/>
                <a:gd name="T76" fmla="*/ 121 w 480"/>
                <a:gd name="T77" fmla="*/ 92 h 507"/>
                <a:gd name="T78" fmla="*/ 123 w 480"/>
                <a:gd name="T79" fmla="*/ 100 h 507"/>
                <a:gd name="T80" fmla="*/ 125 w 480"/>
                <a:gd name="T81" fmla="*/ 109 h 507"/>
                <a:gd name="T82" fmla="*/ 132 w 480"/>
                <a:gd name="T83" fmla="*/ 125 h 507"/>
                <a:gd name="T84" fmla="*/ 116 w 480"/>
                <a:gd name="T85" fmla="*/ 148 h 507"/>
                <a:gd name="T86" fmla="*/ 115 w 480"/>
                <a:gd name="T87" fmla="*/ 174 h 507"/>
                <a:gd name="T88" fmla="*/ 118 w 480"/>
                <a:gd name="T89" fmla="*/ 185 h 507"/>
                <a:gd name="T90" fmla="*/ 124 w 480"/>
                <a:gd name="T91" fmla="*/ 193 h 507"/>
                <a:gd name="T92" fmla="*/ 130 w 480"/>
                <a:gd name="T93" fmla="*/ 199 h 507"/>
                <a:gd name="T94" fmla="*/ 138 w 480"/>
                <a:gd name="T95" fmla="*/ 216 h 507"/>
                <a:gd name="T96" fmla="*/ 144 w 480"/>
                <a:gd name="T97" fmla="*/ 242 h 507"/>
                <a:gd name="T98" fmla="*/ 161 w 480"/>
                <a:gd name="T99" fmla="*/ 268 h 507"/>
                <a:gd name="T100" fmla="*/ 168 w 480"/>
                <a:gd name="T101" fmla="*/ 312 h 507"/>
                <a:gd name="T102" fmla="*/ 87 w 480"/>
                <a:gd name="T103" fmla="*/ 357 h 507"/>
                <a:gd name="T104" fmla="*/ 19 w 480"/>
                <a:gd name="T105" fmla="*/ 399 h 507"/>
                <a:gd name="T106" fmla="*/ 2 w 480"/>
                <a:gd name="T107" fmla="*/ 420 h 507"/>
                <a:gd name="T108" fmla="*/ 4 w 480"/>
                <a:gd name="T109" fmla="*/ 504 h 507"/>
                <a:gd name="T110" fmla="*/ 473 w 480"/>
                <a:gd name="T111" fmla="*/ 506 h 507"/>
                <a:gd name="T112" fmla="*/ 480 w 480"/>
                <a:gd name="T113" fmla="*/ 424 h 507"/>
                <a:gd name="T114" fmla="*/ 471 w 480"/>
                <a:gd name="T115" fmla="*/ 40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0" h="507">
                  <a:moveTo>
                    <a:pt x="446" y="388"/>
                  </a:moveTo>
                  <a:lnTo>
                    <a:pt x="435" y="380"/>
                  </a:lnTo>
                  <a:lnTo>
                    <a:pt x="418" y="370"/>
                  </a:lnTo>
                  <a:lnTo>
                    <a:pt x="393" y="357"/>
                  </a:lnTo>
                  <a:lnTo>
                    <a:pt x="367" y="344"/>
                  </a:lnTo>
                  <a:lnTo>
                    <a:pt x="339" y="331"/>
                  </a:lnTo>
                  <a:lnTo>
                    <a:pt x="312" y="319"/>
                  </a:lnTo>
                  <a:lnTo>
                    <a:pt x="312" y="312"/>
                  </a:lnTo>
                  <a:lnTo>
                    <a:pt x="312" y="280"/>
                  </a:lnTo>
                  <a:lnTo>
                    <a:pt x="312" y="274"/>
                  </a:lnTo>
                  <a:lnTo>
                    <a:pt x="316" y="272"/>
                  </a:lnTo>
                  <a:lnTo>
                    <a:pt x="320" y="267"/>
                  </a:lnTo>
                  <a:lnTo>
                    <a:pt x="320" y="266"/>
                  </a:lnTo>
                  <a:lnTo>
                    <a:pt x="320" y="266"/>
                  </a:lnTo>
                  <a:lnTo>
                    <a:pt x="323" y="263"/>
                  </a:lnTo>
                  <a:lnTo>
                    <a:pt x="324" y="261"/>
                  </a:lnTo>
                  <a:lnTo>
                    <a:pt x="325" y="260"/>
                  </a:lnTo>
                  <a:lnTo>
                    <a:pt x="325" y="260"/>
                  </a:lnTo>
                  <a:lnTo>
                    <a:pt x="326" y="256"/>
                  </a:lnTo>
                  <a:lnTo>
                    <a:pt x="329" y="254"/>
                  </a:lnTo>
                  <a:lnTo>
                    <a:pt x="329" y="253"/>
                  </a:lnTo>
                  <a:lnTo>
                    <a:pt x="329" y="251"/>
                  </a:lnTo>
                  <a:lnTo>
                    <a:pt x="331" y="248"/>
                  </a:lnTo>
                  <a:lnTo>
                    <a:pt x="332" y="244"/>
                  </a:lnTo>
                  <a:lnTo>
                    <a:pt x="332" y="243"/>
                  </a:lnTo>
                  <a:lnTo>
                    <a:pt x="332" y="243"/>
                  </a:lnTo>
                  <a:lnTo>
                    <a:pt x="335" y="237"/>
                  </a:lnTo>
                  <a:lnTo>
                    <a:pt x="336" y="231"/>
                  </a:lnTo>
                  <a:lnTo>
                    <a:pt x="336" y="231"/>
                  </a:lnTo>
                  <a:lnTo>
                    <a:pt x="336" y="231"/>
                  </a:lnTo>
                  <a:lnTo>
                    <a:pt x="337" y="225"/>
                  </a:lnTo>
                  <a:lnTo>
                    <a:pt x="338" y="219"/>
                  </a:lnTo>
                  <a:lnTo>
                    <a:pt x="338" y="217"/>
                  </a:lnTo>
                  <a:lnTo>
                    <a:pt x="338" y="215"/>
                  </a:lnTo>
                  <a:lnTo>
                    <a:pt x="339" y="209"/>
                  </a:lnTo>
                  <a:lnTo>
                    <a:pt x="339" y="203"/>
                  </a:lnTo>
                  <a:lnTo>
                    <a:pt x="345" y="197"/>
                  </a:lnTo>
                  <a:lnTo>
                    <a:pt x="350" y="191"/>
                  </a:lnTo>
                  <a:lnTo>
                    <a:pt x="350" y="190"/>
                  </a:lnTo>
                  <a:lnTo>
                    <a:pt x="350" y="190"/>
                  </a:lnTo>
                  <a:lnTo>
                    <a:pt x="353" y="187"/>
                  </a:lnTo>
                  <a:lnTo>
                    <a:pt x="354" y="185"/>
                  </a:lnTo>
                  <a:lnTo>
                    <a:pt x="354" y="185"/>
                  </a:lnTo>
                  <a:lnTo>
                    <a:pt x="354" y="185"/>
                  </a:lnTo>
                  <a:lnTo>
                    <a:pt x="355" y="182"/>
                  </a:lnTo>
                  <a:lnTo>
                    <a:pt x="355" y="180"/>
                  </a:lnTo>
                  <a:lnTo>
                    <a:pt x="355" y="179"/>
                  </a:lnTo>
                  <a:lnTo>
                    <a:pt x="356" y="179"/>
                  </a:lnTo>
                  <a:lnTo>
                    <a:pt x="356" y="176"/>
                  </a:lnTo>
                  <a:lnTo>
                    <a:pt x="357" y="174"/>
                  </a:lnTo>
                  <a:lnTo>
                    <a:pt x="357" y="173"/>
                  </a:lnTo>
                  <a:lnTo>
                    <a:pt x="357" y="173"/>
                  </a:lnTo>
                  <a:lnTo>
                    <a:pt x="357" y="169"/>
                  </a:lnTo>
                  <a:lnTo>
                    <a:pt x="357" y="167"/>
                  </a:lnTo>
                  <a:lnTo>
                    <a:pt x="358" y="167"/>
                  </a:lnTo>
                  <a:lnTo>
                    <a:pt x="358" y="166"/>
                  </a:lnTo>
                  <a:lnTo>
                    <a:pt x="358" y="163"/>
                  </a:lnTo>
                  <a:lnTo>
                    <a:pt x="358" y="160"/>
                  </a:lnTo>
                  <a:lnTo>
                    <a:pt x="358" y="155"/>
                  </a:lnTo>
                  <a:lnTo>
                    <a:pt x="357" y="149"/>
                  </a:lnTo>
                  <a:lnTo>
                    <a:pt x="357" y="149"/>
                  </a:lnTo>
                  <a:lnTo>
                    <a:pt x="357" y="148"/>
                  </a:lnTo>
                  <a:lnTo>
                    <a:pt x="356" y="143"/>
                  </a:lnTo>
                  <a:lnTo>
                    <a:pt x="354" y="140"/>
                  </a:lnTo>
                  <a:lnTo>
                    <a:pt x="354" y="138"/>
                  </a:lnTo>
                  <a:lnTo>
                    <a:pt x="354" y="138"/>
                  </a:lnTo>
                  <a:lnTo>
                    <a:pt x="353" y="135"/>
                  </a:lnTo>
                  <a:lnTo>
                    <a:pt x="350" y="131"/>
                  </a:lnTo>
                  <a:lnTo>
                    <a:pt x="349" y="131"/>
                  </a:lnTo>
                  <a:lnTo>
                    <a:pt x="349" y="131"/>
                  </a:lnTo>
                  <a:lnTo>
                    <a:pt x="347" y="128"/>
                  </a:lnTo>
                  <a:lnTo>
                    <a:pt x="343" y="125"/>
                  </a:lnTo>
                  <a:lnTo>
                    <a:pt x="344" y="122"/>
                  </a:lnTo>
                  <a:lnTo>
                    <a:pt x="347" y="117"/>
                  </a:lnTo>
                  <a:lnTo>
                    <a:pt x="351" y="100"/>
                  </a:lnTo>
                  <a:lnTo>
                    <a:pt x="355" y="84"/>
                  </a:lnTo>
                  <a:lnTo>
                    <a:pt x="355" y="77"/>
                  </a:lnTo>
                  <a:lnTo>
                    <a:pt x="355" y="69"/>
                  </a:lnTo>
                  <a:lnTo>
                    <a:pt x="354" y="61"/>
                  </a:lnTo>
                  <a:lnTo>
                    <a:pt x="353" y="54"/>
                  </a:lnTo>
                  <a:lnTo>
                    <a:pt x="350" y="47"/>
                  </a:lnTo>
                  <a:lnTo>
                    <a:pt x="347" y="40"/>
                  </a:lnTo>
                  <a:lnTo>
                    <a:pt x="342" y="34"/>
                  </a:lnTo>
                  <a:lnTo>
                    <a:pt x="336" y="28"/>
                  </a:lnTo>
                  <a:lnTo>
                    <a:pt x="330" y="22"/>
                  </a:lnTo>
                  <a:lnTo>
                    <a:pt x="323" y="17"/>
                  </a:lnTo>
                  <a:lnTo>
                    <a:pt x="314" y="12"/>
                  </a:lnTo>
                  <a:lnTo>
                    <a:pt x="305" y="9"/>
                  </a:lnTo>
                  <a:lnTo>
                    <a:pt x="305" y="9"/>
                  </a:lnTo>
                  <a:lnTo>
                    <a:pt x="305" y="9"/>
                  </a:lnTo>
                  <a:lnTo>
                    <a:pt x="295" y="6"/>
                  </a:lnTo>
                  <a:lnTo>
                    <a:pt x="286" y="4"/>
                  </a:lnTo>
                  <a:lnTo>
                    <a:pt x="276" y="2"/>
                  </a:lnTo>
                  <a:lnTo>
                    <a:pt x="267" y="0"/>
                  </a:lnTo>
                  <a:lnTo>
                    <a:pt x="267" y="0"/>
                  </a:lnTo>
                  <a:lnTo>
                    <a:pt x="267" y="0"/>
                  </a:lnTo>
                  <a:lnTo>
                    <a:pt x="263" y="0"/>
                  </a:lnTo>
                  <a:lnTo>
                    <a:pt x="260" y="0"/>
                  </a:lnTo>
                  <a:lnTo>
                    <a:pt x="255" y="0"/>
                  </a:lnTo>
                  <a:lnTo>
                    <a:pt x="251" y="0"/>
                  </a:lnTo>
                  <a:lnTo>
                    <a:pt x="244" y="0"/>
                  </a:lnTo>
                  <a:lnTo>
                    <a:pt x="237" y="0"/>
                  </a:lnTo>
                  <a:lnTo>
                    <a:pt x="235" y="0"/>
                  </a:lnTo>
                  <a:lnTo>
                    <a:pt x="232" y="2"/>
                  </a:lnTo>
                  <a:lnTo>
                    <a:pt x="229" y="2"/>
                  </a:lnTo>
                  <a:lnTo>
                    <a:pt x="224" y="3"/>
                  </a:lnTo>
                  <a:lnTo>
                    <a:pt x="220" y="3"/>
                  </a:lnTo>
                  <a:lnTo>
                    <a:pt x="217" y="4"/>
                  </a:lnTo>
                  <a:lnTo>
                    <a:pt x="215" y="4"/>
                  </a:lnTo>
                  <a:lnTo>
                    <a:pt x="212" y="5"/>
                  </a:lnTo>
                  <a:lnTo>
                    <a:pt x="207" y="6"/>
                  </a:lnTo>
                  <a:lnTo>
                    <a:pt x="203" y="8"/>
                  </a:lnTo>
                  <a:lnTo>
                    <a:pt x="199" y="9"/>
                  </a:lnTo>
                  <a:lnTo>
                    <a:pt x="195" y="10"/>
                  </a:lnTo>
                  <a:lnTo>
                    <a:pt x="193" y="10"/>
                  </a:lnTo>
                  <a:lnTo>
                    <a:pt x="192" y="11"/>
                  </a:lnTo>
                  <a:lnTo>
                    <a:pt x="181" y="16"/>
                  </a:lnTo>
                  <a:lnTo>
                    <a:pt x="172" y="23"/>
                  </a:lnTo>
                  <a:lnTo>
                    <a:pt x="163" y="30"/>
                  </a:lnTo>
                  <a:lnTo>
                    <a:pt x="157" y="38"/>
                  </a:lnTo>
                  <a:lnTo>
                    <a:pt x="157" y="38"/>
                  </a:lnTo>
                  <a:lnTo>
                    <a:pt x="156" y="38"/>
                  </a:lnTo>
                  <a:lnTo>
                    <a:pt x="155" y="42"/>
                  </a:lnTo>
                  <a:lnTo>
                    <a:pt x="154" y="44"/>
                  </a:lnTo>
                  <a:lnTo>
                    <a:pt x="150" y="44"/>
                  </a:lnTo>
                  <a:lnTo>
                    <a:pt x="148" y="44"/>
                  </a:lnTo>
                  <a:lnTo>
                    <a:pt x="143" y="44"/>
                  </a:lnTo>
                  <a:lnTo>
                    <a:pt x="140" y="46"/>
                  </a:lnTo>
                  <a:lnTo>
                    <a:pt x="138" y="46"/>
                  </a:lnTo>
                  <a:lnTo>
                    <a:pt x="137" y="46"/>
                  </a:lnTo>
                  <a:lnTo>
                    <a:pt x="135" y="47"/>
                  </a:lnTo>
                  <a:lnTo>
                    <a:pt x="131" y="48"/>
                  </a:lnTo>
                  <a:lnTo>
                    <a:pt x="131" y="48"/>
                  </a:lnTo>
                  <a:lnTo>
                    <a:pt x="130" y="49"/>
                  </a:lnTo>
                  <a:lnTo>
                    <a:pt x="128" y="50"/>
                  </a:lnTo>
                  <a:lnTo>
                    <a:pt x="126" y="53"/>
                  </a:lnTo>
                  <a:lnTo>
                    <a:pt x="125" y="53"/>
                  </a:lnTo>
                  <a:lnTo>
                    <a:pt x="125" y="53"/>
                  </a:lnTo>
                  <a:lnTo>
                    <a:pt x="124" y="55"/>
                  </a:lnTo>
                  <a:lnTo>
                    <a:pt x="123" y="56"/>
                  </a:lnTo>
                  <a:lnTo>
                    <a:pt x="121" y="60"/>
                  </a:lnTo>
                  <a:lnTo>
                    <a:pt x="119" y="63"/>
                  </a:lnTo>
                  <a:lnTo>
                    <a:pt x="119" y="65"/>
                  </a:lnTo>
                  <a:lnTo>
                    <a:pt x="118" y="66"/>
                  </a:lnTo>
                  <a:lnTo>
                    <a:pt x="118" y="68"/>
                  </a:lnTo>
                  <a:lnTo>
                    <a:pt x="118" y="71"/>
                  </a:lnTo>
                  <a:lnTo>
                    <a:pt x="118" y="73"/>
                  </a:lnTo>
                  <a:lnTo>
                    <a:pt x="118" y="75"/>
                  </a:lnTo>
                  <a:lnTo>
                    <a:pt x="118" y="77"/>
                  </a:lnTo>
                  <a:lnTo>
                    <a:pt x="118" y="79"/>
                  </a:lnTo>
                  <a:lnTo>
                    <a:pt x="118" y="81"/>
                  </a:lnTo>
                  <a:lnTo>
                    <a:pt x="118" y="84"/>
                  </a:lnTo>
                  <a:lnTo>
                    <a:pt x="119" y="85"/>
                  </a:lnTo>
                  <a:lnTo>
                    <a:pt x="119" y="87"/>
                  </a:lnTo>
                  <a:lnTo>
                    <a:pt x="119" y="90"/>
                  </a:lnTo>
                  <a:lnTo>
                    <a:pt x="121" y="92"/>
                  </a:lnTo>
                  <a:lnTo>
                    <a:pt x="121" y="94"/>
                  </a:lnTo>
                  <a:lnTo>
                    <a:pt x="122" y="96"/>
                  </a:lnTo>
                  <a:lnTo>
                    <a:pt x="122" y="98"/>
                  </a:lnTo>
                  <a:lnTo>
                    <a:pt x="123" y="100"/>
                  </a:lnTo>
                  <a:lnTo>
                    <a:pt x="124" y="103"/>
                  </a:lnTo>
                  <a:lnTo>
                    <a:pt x="125" y="106"/>
                  </a:lnTo>
                  <a:lnTo>
                    <a:pt x="125" y="107"/>
                  </a:lnTo>
                  <a:lnTo>
                    <a:pt x="125" y="109"/>
                  </a:lnTo>
                  <a:lnTo>
                    <a:pt x="129" y="117"/>
                  </a:lnTo>
                  <a:lnTo>
                    <a:pt x="132" y="125"/>
                  </a:lnTo>
                  <a:lnTo>
                    <a:pt x="132" y="125"/>
                  </a:lnTo>
                  <a:lnTo>
                    <a:pt x="132" y="125"/>
                  </a:lnTo>
                  <a:lnTo>
                    <a:pt x="126" y="130"/>
                  </a:lnTo>
                  <a:lnTo>
                    <a:pt x="122" y="136"/>
                  </a:lnTo>
                  <a:lnTo>
                    <a:pt x="118" y="142"/>
                  </a:lnTo>
                  <a:lnTo>
                    <a:pt x="116" y="148"/>
                  </a:lnTo>
                  <a:lnTo>
                    <a:pt x="115" y="155"/>
                  </a:lnTo>
                  <a:lnTo>
                    <a:pt x="115" y="163"/>
                  </a:lnTo>
                  <a:lnTo>
                    <a:pt x="115" y="168"/>
                  </a:lnTo>
                  <a:lnTo>
                    <a:pt x="115" y="174"/>
                  </a:lnTo>
                  <a:lnTo>
                    <a:pt x="116" y="175"/>
                  </a:lnTo>
                  <a:lnTo>
                    <a:pt x="116" y="175"/>
                  </a:lnTo>
                  <a:lnTo>
                    <a:pt x="117" y="180"/>
                  </a:lnTo>
                  <a:lnTo>
                    <a:pt x="118" y="185"/>
                  </a:lnTo>
                  <a:lnTo>
                    <a:pt x="119" y="186"/>
                  </a:lnTo>
                  <a:lnTo>
                    <a:pt x="119" y="187"/>
                  </a:lnTo>
                  <a:lnTo>
                    <a:pt x="122" y="190"/>
                  </a:lnTo>
                  <a:lnTo>
                    <a:pt x="124" y="193"/>
                  </a:lnTo>
                  <a:lnTo>
                    <a:pt x="125" y="194"/>
                  </a:lnTo>
                  <a:lnTo>
                    <a:pt x="125" y="195"/>
                  </a:lnTo>
                  <a:lnTo>
                    <a:pt x="128" y="198"/>
                  </a:lnTo>
                  <a:lnTo>
                    <a:pt x="130" y="199"/>
                  </a:lnTo>
                  <a:lnTo>
                    <a:pt x="134" y="201"/>
                  </a:lnTo>
                  <a:lnTo>
                    <a:pt x="137" y="203"/>
                  </a:lnTo>
                  <a:lnTo>
                    <a:pt x="137" y="210"/>
                  </a:lnTo>
                  <a:lnTo>
                    <a:pt x="138" y="216"/>
                  </a:lnTo>
                  <a:lnTo>
                    <a:pt x="138" y="218"/>
                  </a:lnTo>
                  <a:lnTo>
                    <a:pt x="138" y="220"/>
                  </a:lnTo>
                  <a:lnTo>
                    <a:pt x="141" y="231"/>
                  </a:lnTo>
                  <a:lnTo>
                    <a:pt x="144" y="242"/>
                  </a:lnTo>
                  <a:lnTo>
                    <a:pt x="148" y="250"/>
                  </a:lnTo>
                  <a:lnTo>
                    <a:pt x="151" y="257"/>
                  </a:lnTo>
                  <a:lnTo>
                    <a:pt x="156" y="263"/>
                  </a:lnTo>
                  <a:lnTo>
                    <a:pt x="161" y="268"/>
                  </a:lnTo>
                  <a:lnTo>
                    <a:pt x="165" y="272"/>
                  </a:lnTo>
                  <a:lnTo>
                    <a:pt x="168" y="275"/>
                  </a:lnTo>
                  <a:lnTo>
                    <a:pt x="168" y="281"/>
                  </a:lnTo>
                  <a:lnTo>
                    <a:pt x="168" y="312"/>
                  </a:lnTo>
                  <a:lnTo>
                    <a:pt x="168" y="319"/>
                  </a:lnTo>
                  <a:lnTo>
                    <a:pt x="142" y="331"/>
                  </a:lnTo>
                  <a:lnTo>
                    <a:pt x="115" y="344"/>
                  </a:lnTo>
                  <a:lnTo>
                    <a:pt x="87" y="357"/>
                  </a:lnTo>
                  <a:lnTo>
                    <a:pt x="62" y="370"/>
                  </a:lnTo>
                  <a:lnTo>
                    <a:pt x="47" y="380"/>
                  </a:lnTo>
                  <a:lnTo>
                    <a:pt x="34" y="388"/>
                  </a:lnTo>
                  <a:lnTo>
                    <a:pt x="19" y="399"/>
                  </a:lnTo>
                  <a:lnTo>
                    <a:pt x="9" y="408"/>
                  </a:lnTo>
                  <a:lnTo>
                    <a:pt x="5" y="413"/>
                  </a:lnTo>
                  <a:lnTo>
                    <a:pt x="3" y="417"/>
                  </a:lnTo>
                  <a:lnTo>
                    <a:pt x="2" y="420"/>
                  </a:lnTo>
                  <a:lnTo>
                    <a:pt x="0" y="424"/>
                  </a:lnTo>
                  <a:lnTo>
                    <a:pt x="0" y="495"/>
                  </a:lnTo>
                  <a:lnTo>
                    <a:pt x="2" y="500"/>
                  </a:lnTo>
                  <a:lnTo>
                    <a:pt x="4" y="504"/>
                  </a:lnTo>
                  <a:lnTo>
                    <a:pt x="8" y="506"/>
                  </a:lnTo>
                  <a:lnTo>
                    <a:pt x="12" y="507"/>
                  </a:lnTo>
                  <a:lnTo>
                    <a:pt x="468" y="507"/>
                  </a:lnTo>
                  <a:lnTo>
                    <a:pt x="473" y="506"/>
                  </a:lnTo>
                  <a:lnTo>
                    <a:pt x="476" y="504"/>
                  </a:lnTo>
                  <a:lnTo>
                    <a:pt x="479" y="500"/>
                  </a:lnTo>
                  <a:lnTo>
                    <a:pt x="480" y="495"/>
                  </a:lnTo>
                  <a:lnTo>
                    <a:pt x="480" y="424"/>
                  </a:lnTo>
                  <a:lnTo>
                    <a:pt x="480" y="420"/>
                  </a:lnTo>
                  <a:lnTo>
                    <a:pt x="477" y="417"/>
                  </a:lnTo>
                  <a:lnTo>
                    <a:pt x="475" y="413"/>
                  </a:lnTo>
                  <a:lnTo>
                    <a:pt x="471" y="408"/>
                  </a:lnTo>
                  <a:lnTo>
                    <a:pt x="462" y="399"/>
                  </a:lnTo>
                  <a:lnTo>
                    <a:pt x="446"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1" name="Freeform 1837" descr="Marker with plus mark. ">
            <a:extLst>
              <a:ext uri="{FF2B5EF4-FFF2-40B4-BE49-F238E27FC236}">
                <a16:creationId xmlns:a16="http://schemas.microsoft.com/office/drawing/2014/main" id="{160F3D2A-DDEB-465E-AAD3-D5DF7B6D5B43}"/>
              </a:ext>
            </a:extLst>
          </p:cNvPr>
          <p:cNvSpPr>
            <a:spLocks noEditPoints="1"/>
          </p:cNvSpPr>
          <p:nvPr/>
        </p:nvSpPr>
        <p:spPr bwMode="auto">
          <a:xfrm>
            <a:off x="845745" y="1876981"/>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838" descr="Marker with minus sign. ">
            <a:extLst>
              <a:ext uri="{FF2B5EF4-FFF2-40B4-BE49-F238E27FC236}">
                <a16:creationId xmlns:a16="http://schemas.microsoft.com/office/drawing/2014/main" id="{B5F2BF4D-A7CC-4EBB-95EE-71610004A3D7}"/>
              </a:ext>
            </a:extLst>
          </p:cNvPr>
          <p:cNvSpPr>
            <a:spLocks noEditPoints="1"/>
          </p:cNvSpPr>
          <p:nvPr/>
        </p:nvSpPr>
        <p:spPr bwMode="auto">
          <a:xfrm>
            <a:off x="1989538" y="2385217"/>
            <a:ext cx="276225" cy="276225"/>
          </a:xfrm>
          <a:custGeom>
            <a:avLst/>
            <a:gdLst>
              <a:gd name="T0" fmla="*/ 526 w 695"/>
              <a:gd name="T1" fmla="*/ 362 h 695"/>
              <a:gd name="T2" fmla="*/ 162 w 695"/>
              <a:gd name="T3" fmla="*/ 362 h 695"/>
              <a:gd name="T4" fmla="*/ 158 w 695"/>
              <a:gd name="T5" fmla="*/ 361 h 695"/>
              <a:gd name="T6" fmla="*/ 155 w 695"/>
              <a:gd name="T7" fmla="*/ 359 h 695"/>
              <a:gd name="T8" fmla="*/ 151 w 695"/>
              <a:gd name="T9" fmla="*/ 356 h 695"/>
              <a:gd name="T10" fmla="*/ 151 w 695"/>
              <a:gd name="T11" fmla="*/ 350 h 695"/>
              <a:gd name="T12" fmla="*/ 151 w 695"/>
              <a:gd name="T13" fmla="*/ 346 h 695"/>
              <a:gd name="T14" fmla="*/ 155 w 695"/>
              <a:gd name="T15" fmla="*/ 342 h 695"/>
              <a:gd name="T16" fmla="*/ 158 w 695"/>
              <a:gd name="T17" fmla="*/ 339 h 695"/>
              <a:gd name="T18" fmla="*/ 162 w 695"/>
              <a:gd name="T19" fmla="*/ 339 h 695"/>
              <a:gd name="T20" fmla="*/ 526 w 695"/>
              <a:gd name="T21" fmla="*/ 339 h 695"/>
              <a:gd name="T22" fmla="*/ 530 w 695"/>
              <a:gd name="T23" fmla="*/ 339 h 695"/>
              <a:gd name="T24" fmla="*/ 533 w 695"/>
              <a:gd name="T25" fmla="*/ 342 h 695"/>
              <a:gd name="T26" fmla="*/ 537 w 695"/>
              <a:gd name="T27" fmla="*/ 346 h 695"/>
              <a:gd name="T28" fmla="*/ 537 w 695"/>
              <a:gd name="T29" fmla="*/ 350 h 695"/>
              <a:gd name="T30" fmla="*/ 537 w 695"/>
              <a:gd name="T31" fmla="*/ 356 h 695"/>
              <a:gd name="T32" fmla="*/ 533 w 695"/>
              <a:gd name="T33" fmla="*/ 359 h 695"/>
              <a:gd name="T34" fmla="*/ 530 w 695"/>
              <a:gd name="T35" fmla="*/ 361 h 695"/>
              <a:gd name="T36" fmla="*/ 526 w 695"/>
              <a:gd name="T37" fmla="*/ 362 h 695"/>
              <a:gd name="T38" fmla="*/ 682 w 695"/>
              <a:gd name="T39" fmla="*/ 0 h 695"/>
              <a:gd name="T40" fmla="*/ 12 w 695"/>
              <a:gd name="T41" fmla="*/ 0 h 695"/>
              <a:gd name="T42" fmla="*/ 7 w 695"/>
              <a:gd name="T43" fmla="*/ 1 h 695"/>
              <a:gd name="T44" fmla="*/ 3 w 695"/>
              <a:gd name="T45" fmla="*/ 3 h 695"/>
              <a:gd name="T46" fmla="*/ 1 w 695"/>
              <a:gd name="T47" fmla="*/ 7 h 695"/>
              <a:gd name="T48" fmla="*/ 0 w 695"/>
              <a:gd name="T49" fmla="*/ 11 h 695"/>
              <a:gd name="T50" fmla="*/ 0 w 695"/>
              <a:gd name="T51" fmla="*/ 683 h 695"/>
              <a:gd name="T52" fmla="*/ 1 w 695"/>
              <a:gd name="T53" fmla="*/ 687 h 695"/>
              <a:gd name="T54" fmla="*/ 3 w 695"/>
              <a:gd name="T55" fmla="*/ 691 h 695"/>
              <a:gd name="T56" fmla="*/ 7 w 695"/>
              <a:gd name="T57" fmla="*/ 694 h 695"/>
              <a:gd name="T58" fmla="*/ 12 w 695"/>
              <a:gd name="T59" fmla="*/ 695 h 695"/>
              <a:gd name="T60" fmla="*/ 682 w 695"/>
              <a:gd name="T61" fmla="*/ 695 h 695"/>
              <a:gd name="T62" fmla="*/ 687 w 695"/>
              <a:gd name="T63" fmla="*/ 694 h 695"/>
              <a:gd name="T64" fmla="*/ 691 w 695"/>
              <a:gd name="T65" fmla="*/ 691 h 695"/>
              <a:gd name="T66" fmla="*/ 694 w 695"/>
              <a:gd name="T67" fmla="*/ 687 h 695"/>
              <a:gd name="T68" fmla="*/ 695 w 695"/>
              <a:gd name="T69" fmla="*/ 683 h 695"/>
              <a:gd name="T70" fmla="*/ 695 w 695"/>
              <a:gd name="T71" fmla="*/ 11 h 695"/>
              <a:gd name="T72" fmla="*/ 694 w 695"/>
              <a:gd name="T73" fmla="*/ 7 h 695"/>
              <a:gd name="T74" fmla="*/ 691 w 695"/>
              <a:gd name="T75" fmla="*/ 3 h 695"/>
              <a:gd name="T76" fmla="*/ 687 w 695"/>
              <a:gd name="T77" fmla="*/ 1 h 695"/>
              <a:gd name="T78" fmla="*/ 682 w 695"/>
              <a:gd name="T79"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5" h="695">
                <a:moveTo>
                  <a:pt x="526" y="362"/>
                </a:moveTo>
                <a:lnTo>
                  <a:pt x="162" y="362"/>
                </a:lnTo>
                <a:lnTo>
                  <a:pt x="158" y="361"/>
                </a:lnTo>
                <a:lnTo>
                  <a:pt x="155" y="359"/>
                </a:lnTo>
                <a:lnTo>
                  <a:pt x="151" y="356"/>
                </a:lnTo>
                <a:lnTo>
                  <a:pt x="151" y="350"/>
                </a:lnTo>
                <a:lnTo>
                  <a:pt x="151" y="346"/>
                </a:lnTo>
                <a:lnTo>
                  <a:pt x="155" y="342"/>
                </a:lnTo>
                <a:lnTo>
                  <a:pt x="158" y="339"/>
                </a:lnTo>
                <a:lnTo>
                  <a:pt x="162" y="339"/>
                </a:lnTo>
                <a:lnTo>
                  <a:pt x="526" y="339"/>
                </a:lnTo>
                <a:lnTo>
                  <a:pt x="530" y="339"/>
                </a:lnTo>
                <a:lnTo>
                  <a:pt x="533" y="342"/>
                </a:lnTo>
                <a:lnTo>
                  <a:pt x="537" y="346"/>
                </a:lnTo>
                <a:lnTo>
                  <a:pt x="537" y="350"/>
                </a:lnTo>
                <a:lnTo>
                  <a:pt x="537" y="356"/>
                </a:lnTo>
                <a:lnTo>
                  <a:pt x="533" y="359"/>
                </a:lnTo>
                <a:lnTo>
                  <a:pt x="530" y="361"/>
                </a:lnTo>
                <a:lnTo>
                  <a:pt x="526" y="362"/>
                </a:lnTo>
                <a:close/>
                <a:moveTo>
                  <a:pt x="682" y="0"/>
                </a:moveTo>
                <a:lnTo>
                  <a:pt x="12" y="0"/>
                </a:lnTo>
                <a:lnTo>
                  <a:pt x="7" y="1"/>
                </a:lnTo>
                <a:lnTo>
                  <a:pt x="3" y="3"/>
                </a:lnTo>
                <a:lnTo>
                  <a:pt x="1" y="7"/>
                </a:lnTo>
                <a:lnTo>
                  <a:pt x="0" y="11"/>
                </a:lnTo>
                <a:lnTo>
                  <a:pt x="0" y="683"/>
                </a:lnTo>
                <a:lnTo>
                  <a:pt x="1" y="687"/>
                </a:lnTo>
                <a:lnTo>
                  <a:pt x="3" y="691"/>
                </a:lnTo>
                <a:lnTo>
                  <a:pt x="7" y="694"/>
                </a:lnTo>
                <a:lnTo>
                  <a:pt x="12" y="695"/>
                </a:lnTo>
                <a:lnTo>
                  <a:pt x="682" y="695"/>
                </a:lnTo>
                <a:lnTo>
                  <a:pt x="687" y="694"/>
                </a:lnTo>
                <a:lnTo>
                  <a:pt x="691" y="691"/>
                </a:lnTo>
                <a:lnTo>
                  <a:pt x="694" y="687"/>
                </a:lnTo>
                <a:lnTo>
                  <a:pt x="695" y="683"/>
                </a:lnTo>
                <a:lnTo>
                  <a:pt x="695" y="11"/>
                </a:lnTo>
                <a:lnTo>
                  <a:pt x="694" y="7"/>
                </a:lnTo>
                <a:lnTo>
                  <a:pt x="691" y="3"/>
                </a:lnTo>
                <a:lnTo>
                  <a:pt x="687" y="1"/>
                </a:lnTo>
                <a:lnTo>
                  <a:pt x="682"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839" descr="Marker with multiplication sign. ">
            <a:extLst>
              <a:ext uri="{FF2B5EF4-FFF2-40B4-BE49-F238E27FC236}">
                <a16:creationId xmlns:a16="http://schemas.microsoft.com/office/drawing/2014/main" id="{C1376BF3-C8B4-42C0-BF77-D3FADEB8D226}"/>
              </a:ext>
            </a:extLst>
          </p:cNvPr>
          <p:cNvSpPr>
            <a:spLocks noEditPoints="1"/>
          </p:cNvSpPr>
          <p:nvPr/>
        </p:nvSpPr>
        <p:spPr bwMode="auto">
          <a:xfrm>
            <a:off x="1978823" y="3385358"/>
            <a:ext cx="276225" cy="276225"/>
          </a:xfrm>
          <a:custGeom>
            <a:avLst/>
            <a:gdLst>
              <a:gd name="T0" fmla="*/ 488 w 695"/>
              <a:gd name="T1" fmla="*/ 471 h 695"/>
              <a:gd name="T2" fmla="*/ 490 w 695"/>
              <a:gd name="T3" fmla="*/ 475 h 695"/>
              <a:gd name="T4" fmla="*/ 491 w 695"/>
              <a:gd name="T5" fmla="*/ 479 h 695"/>
              <a:gd name="T6" fmla="*/ 490 w 695"/>
              <a:gd name="T7" fmla="*/ 484 h 695"/>
              <a:gd name="T8" fmla="*/ 488 w 695"/>
              <a:gd name="T9" fmla="*/ 487 h 695"/>
              <a:gd name="T10" fmla="*/ 483 w 695"/>
              <a:gd name="T11" fmla="*/ 490 h 695"/>
              <a:gd name="T12" fmla="*/ 479 w 695"/>
              <a:gd name="T13" fmla="*/ 490 h 695"/>
              <a:gd name="T14" fmla="*/ 475 w 695"/>
              <a:gd name="T15" fmla="*/ 490 h 695"/>
              <a:gd name="T16" fmla="*/ 471 w 695"/>
              <a:gd name="T17" fmla="*/ 487 h 695"/>
              <a:gd name="T18" fmla="*/ 348 w 695"/>
              <a:gd name="T19" fmla="*/ 365 h 695"/>
              <a:gd name="T20" fmla="*/ 225 w 695"/>
              <a:gd name="T21" fmla="*/ 487 h 695"/>
              <a:gd name="T22" fmla="*/ 221 w 695"/>
              <a:gd name="T23" fmla="*/ 490 h 695"/>
              <a:gd name="T24" fmla="*/ 216 w 695"/>
              <a:gd name="T25" fmla="*/ 490 h 695"/>
              <a:gd name="T26" fmla="*/ 212 w 695"/>
              <a:gd name="T27" fmla="*/ 490 h 695"/>
              <a:gd name="T28" fmla="*/ 207 w 695"/>
              <a:gd name="T29" fmla="*/ 487 h 695"/>
              <a:gd name="T30" fmla="*/ 205 w 695"/>
              <a:gd name="T31" fmla="*/ 483 h 695"/>
              <a:gd name="T32" fmla="*/ 204 w 695"/>
              <a:gd name="T33" fmla="*/ 478 h 695"/>
              <a:gd name="T34" fmla="*/ 205 w 695"/>
              <a:gd name="T35" fmla="*/ 474 h 695"/>
              <a:gd name="T36" fmla="*/ 207 w 695"/>
              <a:gd name="T37" fmla="*/ 471 h 695"/>
              <a:gd name="T38" fmla="*/ 331 w 695"/>
              <a:gd name="T39" fmla="*/ 347 h 695"/>
              <a:gd name="T40" fmla="*/ 207 w 695"/>
              <a:gd name="T41" fmla="*/ 223 h 695"/>
              <a:gd name="T42" fmla="*/ 205 w 695"/>
              <a:gd name="T43" fmla="*/ 220 h 695"/>
              <a:gd name="T44" fmla="*/ 204 w 695"/>
              <a:gd name="T45" fmla="*/ 215 h 695"/>
              <a:gd name="T46" fmla="*/ 205 w 695"/>
              <a:gd name="T47" fmla="*/ 211 h 695"/>
              <a:gd name="T48" fmla="*/ 207 w 695"/>
              <a:gd name="T49" fmla="*/ 207 h 695"/>
              <a:gd name="T50" fmla="*/ 212 w 695"/>
              <a:gd name="T51" fmla="*/ 204 h 695"/>
              <a:gd name="T52" fmla="*/ 216 w 695"/>
              <a:gd name="T53" fmla="*/ 203 h 695"/>
              <a:gd name="T54" fmla="*/ 221 w 695"/>
              <a:gd name="T55" fmla="*/ 204 h 695"/>
              <a:gd name="T56" fmla="*/ 224 w 695"/>
              <a:gd name="T57" fmla="*/ 207 h 695"/>
              <a:gd name="T58" fmla="*/ 348 w 695"/>
              <a:gd name="T59" fmla="*/ 330 h 695"/>
              <a:gd name="T60" fmla="*/ 471 w 695"/>
              <a:gd name="T61" fmla="*/ 207 h 695"/>
              <a:gd name="T62" fmla="*/ 475 w 695"/>
              <a:gd name="T63" fmla="*/ 204 h 695"/>
              <a:gd name="T64" fmla="*/ 479 w 695"/>
              <a:gd name="T65" fmla="*/ 203 h 695"/>
              <a:gd name="T66" fmla="*/ 483 w 695"/>
              <a:gd name="T67" fmla="*/ 204 h 695"/>
              <a:gd name="T68" fmla="*/ 488 w 695"/>
              <a:gd name="T69" fmla="*/ 207 h 695"/>
              <a:gd name="T70" fmla="*/ 490 w 695"/>
              <a:gd name="T71" fmla="*/ 211 h 695"/>
              <a:gd name="T72" fmla="*/ 491 w 695"/>
              <a:gd name="T73" fmla="*/ 215 h 695"/>
              <a:gd name="T74" fmla="*/ 490 w 695"/>
              <a:gd name="T75" fmla="*/ 220 h 695"/>
              <a:gd name="T76" fmla="*/ 488 w 695"/>
              <a:gd name="T77" fmla="*/ 223 h 695"/>
              <a:gd name="T78" fmla="*/ 364 w 695"/>
              <a:gd name="T79" fmla="*/ 347 h 695"/>
              <a:gd name="T80" fmla="*/ 488 w 695"/>
              <a:gd name="T81" fmla="*/ 471 h 695"/>
              <a:gd name="T82" fmla="*/ 683 w 695"/>
              <a:gd name="T83" fmla="*/ 0 h 695"/>
              <a:gd name="T84" fmla="*/ 12 w 695"/>
              <a:gd name="T85" fmla="*/ 0 h 695"/>
              <a:gd name="T86" fmla="*/ 7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7 w 695"/>
              <a:gd name="T101" fmla="*/ 694 h 695"/>
              <a:gd name="T102" fmla="*/ 12 w 695"/>
              <a:gd name="T103" fmla="*/ 695 h 695"/>
              <a:gd name="T104" fmla="*/ 683 w 695"/>
              <a:gd name="T105" fmla="*/ 695 h 695"/>
              <a:gd name="T106" fmla="*/ 688 w 695"/>
              <a:gd name="T107" fmla="*/ 694 h 695"/>
              <a:gd name="T108" fmla="*/ 691 w 695"/>
              <a:gd name="T109" fmla="*/ 691 h 695"/>
              <a:gd name="T110" fmla="*/ 694 w 695"/>
              <a:gd name="T111" fmla="*/ 687 h 695"/>
              <a:gd name="T112" fmla="*/ 695 w 695"/>
              <a:gd name="T113" fmla="*/ 683 h 695"/>
              <a:gd name="T114" fmla="*/ 695 w 695"/>
              <a:gd name="T115" fmla="*/ 11 h 695"/>
              <a:gd name="T116" fmla="*/ 694 w 695"/>
              <a:gd name="T117" fmla="*/ 7 h 695"/>
              <a:gd name="T118" fmla="*/ 691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488" y="471"/>
                </a:moveTo>
                <a:lnTo>
                  <a:pt x="490" y="475"/>
                </a:lnTo>
                <a:lnTo>
                  <a:pt x="491" y="479"/>
                </a:lnTo>
                <a:lnTo>
                  <a:pt x="490" y="484"/>
                </a:lnTo>
                <a:lnTo>
                  <a:pt x="488" y="487"/>
                </a:lnTo>
                <a:lnTo>
                  <a:pt x="483" y="490"/>
                </a:lnTo>
                <a:lnTo>
                  <a:pt x="479" y="490"/>
                </a:lnTo>
                <a:lnTo>
                  <a:pt x="475" y="490"/>
                </a:lnTo>
                <a:lnTo>
                  <a:pt x="471" y="487"/>
                </a:lnTo>
                <a:lnTo>
                  <a:pt x="348" y="365"/>
                </a:lnTo>
                <a:lnTo>
                  <a:pt x="225" y="487"/>
                </a:lnTo>
                <a:lnTo>
                  <a:pt x="221" y="490"/>
                </a:lnTo>
                <a:lnTo>
                  <a:pt x="216" y="490"/>
                </a:lnTo>
                <a:lnTo>
                  <a:pt x="212" y="490"/>
                </a:lnTo>
                <a:lnTo>
                  <a:pt x="207" y="487"/>
                </a:lnTo>
                <a:lnTo>
                  <a:pt x="205" y="483"/>
                </a:lnTo>
                <a:lnTo>
                  <a:pt x="204" y="478"/>
                </a:lnTo>
                <a:lnTo>
                  <a:pt x="205" y="474"/>
                </a:lnTo>
                <a:lnTo>
                  <a:pt x="207" y="471"/>
                </a:lnTo>
                <a:lnTo>
                  <a:pt x="331" y="347"/>
                </a:lnTo>
                <a:lnTo>
                  <a:pt x="207" y="223"/>
                </a:lnTo>
                <a:lnTo>
                  <a:pt x="205" y="220"/>
                </a:lnTo>
                <a:lnTo>
                  <a:pt x="204" y="215"/>
                </a:lnTo>
                <a:lnTo>
                  <a:pt x="205" y="211"/>
                </a:lnTo>
                <a:lnTo>
                  <a:pt x="207" y="207"/>
                </a:lnTo>
                <a:lnTo>
                  <a:pt x="212" y="204"/>
                </a:lnTo>
                <a:lnTo>
                  <a:pt x="216" y="203"/>
                </a:lnTo>
                <a:lnTo>
                  <a:pt x="221" y="204"/>
                </a:lnTo>
                <a:lnTo>
                  <a:pt x="224" y="207"/>
                </a:lnTo>
                <a:lnTo>
                  <a:pt x="348" y="330"/>
                </a:lnTo>
                <a:lnTo>
                  <a:pt x="471" y="207"/>
                </a:lnTo>
                <a:lnTo>
                  <a:pt x="475" y="204"/>
                </a:lnTo>
                <a:lnTo>
                  <a:pt x="479" y="203"/>
                </a:lnTo>
                <a:lnTo>
                  <a:pt x="483" y="204"/>
                </a:lnTo>
                <a:lnTo>
                  <a:pt x="488" y="207"/>
                </a:lnTo>
                <a:lnTo>
                  <a:pt x="490" y="211"/>
                </a:lnTo>
                <a:lnTo>
                  <a:pt x="491" y="215"/>
                </a:lnTo>
                <a:lnTo>
                  <a:pt x="490" y="220"/>
                </a:lnTo>
                <a:lnTo>
                  <a:pt x="488" y="223"/>
                </a:lnTo>
                <a:lnTo>
                  <a:pt x="364" y="347"/>
                </a:lnTo>
                <a:lnTo>
                  <a:pt x="488" y="471"/>
                </a:lnTo>
                <a:close/>
                <a:moveTo>
                  <a:pt x="683" y="0"/>
                </a:moveTo>
                <a:lnTo>
                  <a:pt x="12" y="0"/>
                </a:lnTo>
                <a:lnTo>
                  <a:pt x="7" y="1"/>
                </a:lnTo>
                <a:lnTo>
                  <a:pt x="4" y="3"/>
                </a:lnTo>
                <a:lnTo>
                  <a:pt x="1" y="7"/>
                </a:lnTo>
                <a:lnTo>
                  <a:pt x="0" y="11"/>
                </a:lnTo>
                <a:lnTo>
                  <a:pt x="0" y="683"/>
                </a:lnTo>
                <a:lnTo>
                  <a:pt x="1" y="687"/>
                </a:lnTo>
                <a:lnTo>
                  <a:pt x="4" y="691"/>
                </a:lnTo>
                <a:lnTo>
                  <a:pt x="7" y="694"/>
                </a:lnTo>
                <a:lnTo>
                  <a:pt x="12" y="695"/>
                </a:lnTo>
                <a:lnTo>
                  <a:pt x="683" y="695"/>
                </a:lnTo>
                <a:lnTo>
                  <a:pt x="688" y="694"/>
                </a:lnTo>
                <a:lnTo>
                  <a:pt x="691" y="691"/>
                </a:lnTo>
                <a:lnTo>
                  <a:pt x="694" y="687"/>
                </a:lnTo>
                <a:lnTo>
                  <a:pt x="695" y="683"/>
                </a:lnTo>
                <a:lnTo>
                  <a:pt x="695" y="11"/>
                </a:lnTo>
                <a:lnTo>
                  <a:pt x="694" y="7"/>
                </a:lnTo>
                <a:lnTo>
                  <a:pt x="691"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839" descr="Marker with multiplication sign. ">
            <a:extLst>
              <a:ext uri="{FF2B5EF4-FFF2-40B4-BE49-F238E27FC236}">
                <a16:creationId xmlns:a16="http://schemas.microsoft.com/office/drawing/2014/main" id="{78429B93-7238-4139-A703-26ABDBFB1498}"/>
              </a:ext>
            </a:extLst>
          </p:cNvPr>
          <p:cNvSpPr>
            <a:spLocks noEditPoints="1"/>
          </p:cNvSpPr>
          <p:nvPr/>
        </p:nvSpPr>
        <p:spPr bwMode="auto">
          <a:xfrm>
            <a:off x="1978823" y="4382024"/>
            <a:ext cx="276225" cy="276225"/>
          </a:xfrm>
          <a:custGeom>
            <a:avLst/>
            <a:gdLst>
              <a:gd name="T0" fmla="*/ 488 w 695"/>
              <a:gd name="T1" fmla="*/ 471 h 695"/>
              <a:gd name="T2" fmla="*/ 490 w 695"/>
              <a:gd name="T3" fmla="*/ 475 h 695"/>
              <a:gd name="T4" fmla="*/ 491 w 695"/>
              <a:gd name="T5" fmla="*/ 479 h 695"/>
              <a:gd name="T6" fmla="*/ 490 w 695"/>
              <a:gd name="T7" fmla="*/ 484 h 695"/>
              <a:gd name="T8" fmla="*/ 488 w 695"/>
              <a:gd name="T9" fmla="*/ 487 h 695"/>
              <a:gd name="T10" fmla="*/ 483 w 695"/>
              <a:gd name="T11" fmla="*/ 490 h 695"/>
              <a:gd name="T12" fmla="*/ 479 w 695"/>
              <a:gd name="T13" fmla="*/ 490 h 695"/>
              <a:gd name="T14" fmla="*/ 475 w 695"/>
              <a:gd name="T15" fmla="*/ 490 h 695"/>
              <a:gd name="T16" fmla="*/ 471 w 695"/>
              <a:gd name="T17" fmla="*/ 487 h 695"/>
              <a:gd name="T18" fmla="*/ 348 w 695"/>
              <a:gd name="T19" fmla="*/ 365 h 695"/>
              <a:gd name="T20" fmla="*/ 225 w 695"/>
              <a:gd name="T21" fmla="*/ 487 h 695"/>
              <a:gd name="T22" fmla="*/ 221 w 695"/>
              <a:gd name="T23" fmla="*/ 490 h 695"/>
              <a:gd name="T24" fmla="*/ 216 w 695"/>
              <a:gd name="T25" fmla="*/ 490 h 695"/>
              <a:gd name="T26" fmla="*/ 212 w 695"/>
              <a:gd name="T27" fmla="*/ 490 h 695"/>
              <a:gd name="T28" fmla="*/ 207 w 695"/>
              <a:gd name="T29" fmla="*/ 487 h 695"/>
              <a:gd name="T30" fmla="*/ 205 w 695"/>
              <a:gd name="T31" fmla="*/ 483 h 695"/>
              <a:gd name="T32" fmla="*/ 204 w 695"/>
              <a:gd name="T33" fmla="*/ 478 h 695"/>
              <a:gd name="T34" fmla="*/ 205 w 695"/>
              <a:gd name="T35" fmla="*/ 474 h 695"/>
              <a:gd name="T36" fmla="*/ 207 w 695"/>
              <a:gd name="T37" fmla="*/ 471 h 695"/>
              <a:gd name="T38" fmla="*/ 331 w 695"/>
              <a:gd name="T39" fmla="*/ 347 h 695"/>
              <a:gd name="T40" fmla="*/ 207 w 695"/>
              <a:gd name="T41" fmla="*/ 223 h 695"/>
              <a:gd name="T42" fmla="*/ 205 w 695"/>
              <a:gd name="T43" fmla="*/ 220 h 695"/>
              <a:gd name="T44" fmla="*/ 204 w 695"/>
              <a:gd name="T45" fmla="*/ 215 h 695"/>
              <a:gd name="T46" fmla="*/ 205 w 695"/>
              <a:gd name="T47" fmla="*/ 211 h 695"/>
              <a:gd name="T48" fmla="*/ 207 w 695"/>
              <a:gd name="T49" fmla="*/ 207 h 695"/>
              <a:gd name="T50" fmla="*/ 212 w 695"/>
              <a:gd name="T51" fmla="*/ 204 h 695"/>
              <a:gd name="T52" fmla="*/ 216 w 695"/>
              <a:gd name="T53" fmla="*/ 203 h 695"/>
              <a:gd name="T54" fmla="*/ 221 w 695"/>
              <a:gd name="T55" fmla="*/ 204 h 695"/>
              <a:gd name="T56" fmla="*/ 224 w 695"/>
              <a:gd name="T57" fmla="*/ 207 h 695"/>
              <a:gd name="T58" fmla="*/ 348 w 695"/>
              <a:gd name="T59" fmla="*/ 330 h 695"/>
              <a:gd name="T60" fmla="*/ 471 w 695"/>
              <a:gd name="T61" fmla="*/ 207 h 695"/>
              <a:gd name="T62" fmla="*/ 475 w 695"/>
              <a:gd name="T63" fmla="*/ 204 h 695"/>
              <a:gd name="T64" fmla="*/ 479 w 695"/>
              <a:gd name="T65" fmla="*/ 203 h 695"/>
              <a:gd name="T66" fmla="*/ 483 w 695"/>
              <a:gd name="T67" fmla="*/ 204 h 695"/>
              <a:gd name="T68" fmla="*/ 488 w 695"/>
              <a:gd name="T69" fmla="*/ 207 h 695"/>
              <a:gd name="T70" fmla="*/ 490 w 695"/>
              <a:gd name="T71" fmla="*/ 211 h 695"/>
              <a:gd name="T72" fmla="*/ 491 w 695"/>
              <a:gd name="T73" fmla="*/ 215 h 695"/>
              <a:gd name="T74" fmla="*/ 490 w 695"/>
              <a:gd name="T75" fmla="*/ 220 h 695"/>
              <a:gd name="T76" fmla="*/ 488 w 695"/>
              <a:gd name="T77" fmla="*/ 223 h 695"/>
              <a:gd name="T78" fmla="*/ 364 w 695"/>
              <a:gd name="T79" fmla="*/ 347 h 695"/>
              <a:gd name="T80" fmla="*/ 488 w 695"/>
              <a:gd name="T81" fmla="*/ 471 h 695"/>
              <a:gd name="T82" fmla="*/ 683 w 695"/>
              <a:gd name="T83" fmla="*/ 0 h 695"/>
              <a:gd name="T84" fmla="*/ 12 w 695"/>
              <a:gd name="T85" fmla="*/ 0 h 695"/>
              <a:gd name="T86" fmla="*/ 7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7 w 695"/>
              <a:gd name="T101" fmla="*/ 694 h 695"/>
              <a:gd name="T102" fmla="*/ 12 w 695"/>
              <a:gd name="T103" fmla="*/ 695 h 695"/>
              <a:gd name="T104" fmla="*/ 683 w 695"/>
              <a:gd name="T105" fmla="*/ 695 h 695"/>
              <a:gd name="T106" fmla="*/ 688 w 695"/>
              <a:gd name="T107" fmla="*/ 694 h 695"/>
              <a:gd name="T108" fmla="*/ 691 w 695"/>
              <a:gd name="T109" fmla="*/ 691 h 695"/>
              <a:gd name="T110" fmla="*/ 694 w 695"/>
              <a:gd name="T111" fmla="*/ 687 h 695"/>
              <a:gd name="T112" fmla="*/ 695 w 695"/>
              <a:gd name="T113" fmla="*/ 683 h 695"/>
              <a:gd name="T114" fmla="*/ 695 w 695"/>
              <a:gd name="T115" fmla="*/ 11 h 695"/>
              <a:gd name="T116" fmla="*/ 694 w 695"/>
              <a:gd name="T117" fmla="*/ 7 h 695"/>
              <a:gd name="T118" fmla="*/ 691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488" y="471"/>
                </a:moveTo>
                <a:lnTo>
                  <a:pt x="490" y="475"/>
                </a:lnTo>
                <a:lnTo>
                  <a:pt x="491" y="479"/>
                </a:lnTo>
                <a:lnTo>
                  <a:pt x="490" y="484"/>
                </a:lnTo>
                <a:lnTo>
                  <a:pt x="488" y="487"/>
                </a:lnTo>
                <a:lnTo>
                  <a:pt x="483" y="490"/>
                </a:lnTo>
                <a:lnTo>
                  <a:pt x="479" y="490"/>
                </a:lnTo>
                <a:lnTo>
                  <a:pt x="475" y="490"/>
                </a:lnTo>
                <a:lnTo>
                  <a:pt x="471" y="487"/>
                </a:lnTo>
                <a:lnTo>
                  <a:pt x="348" y="365"/>
                </a:lnTo>
                <a:lnTo>
                  <a:pt x="225" y="487"/>
                </a:lnTo>
                <a:lnTo>
                  <a:pt x="221" y="490"/>
                </a:lnTo>
                <a:lnTo>
                  <a:pt x="216" y="490"/>
                </a:lnTo>
                <a:lnTo>
                  <a:pt x="212" y="490"/>
                </a:lnTo>
                <a:lnTo>
                  <a:pt x="207" y="487"/>
                </a:lnTo>
                <a:lnTo>
                  <a:pt x="205" y="483"/>
                </a:lnTo>
                <a:lnTo>
                  <a:pt x="204" y="478"/>
                </a:lnTo>
                <a:lnTo>
                  <a:pt x="205" y="474"/>
                </a:lnTo>
                <a:lnTo>
                  <a:pt x="207" y="471"/>
                </a:lnTo>
                <a:lnTo>
                  <a:pt x="331" y="347"/>
                </a:lnTo>
                <a:lnTo>
                  <a:pt x="207" y="223"/>
                </a:lnTo>
                <a:lnTo>
                  <a:pt x="205" y="220"/>
                </a:lnTo>
                <a:lnTo>
                  <a:pt x="204" y="215"/>
                </a:lnTo>
                <a:lnTo>
                  <a:pt x="205" y="211"/>
                </a:lnTo>
                <a:lnTo>
                  <a:pt x="207" y="207"/>
                </a:lnTo>
                <a:lnTo>
                  <a:pt x="212" y="204"/>
                </a:lnTo>
                <a:lnTo>
                  <a:pt x="216" y="203"/>
                </a:lnTo>
                <a:lnTo>
                  <a:pt x="221" y="204"/>
                </a:lnTo>
                <a:lnTo>
                  <a:pt x="224" y="207"/>
                </a:lnTo>
                <a:lnTo>
                  <a:pt x="348" y="330"/>
                </a:lnTo>
                <a:lnTo>
                  <a:pt x="471" y="207"/>
                </a:lnTo>
                <a:lnTo>
                  <a:pt x="475" y="204"/>
                </a:lnTo>
                <a:lnTo>
                  <a:pt x="479" y="203"/>
                </a:lnTo>
                <a:lnTo>
                  <a:pt x="483" y="204"/>
                </a:lnTo>
                <a:lnTo>
                  <a:pt x="488" y="207"/>
                </a:lnTo>
                <a:lnTo>
                  <a:pt x="490" y="211"/>
                </a:lnTo>
                <a:lnTo>
                  <a:pt x="491" y="215"/>
                </a:lnTo>
                <a:lnTo>
                  <a:pt x="490" y="220"/>
                </a:lnTo>
                <a:lnTo>
                  <a:pt x="488" y="223"/>
                </a:lnTo>
                <a:lnTo>
                  <a:pt x="364" y="347"/>
                </a:lnTo>
                <a:lnTo>
                  <a:pt x="488" y="471"/>
                </a:lnTo>
                <a:close/>
                <a:moveTo>
                  <a:pt x="683" y="0"/>
                </a:moveTo>
                <a:lnTo>
                  <a:pt x="12" y="0"/>
                </a:lnTo>
                <a:lnTo>
                  <a:pt x="7" y="1"/>
                </a:lnTo>
                <a:lnTo>
                  <a:pt x="4" y="3"/>
                </a:lnTo>
                <a:lnTo>
                  <a:pt x="1" y="7"/>
                </a:lnTo>
                <a:lnTo>
                  <a:pt x="0" y="11"/>
                </a:lnTo>
                <a:lnTo>
                  <a:pt x="0" y="683"/>
                </a:lnTo>
                <a:lnTo>
                  <a:pt x="1" y="687"/>
                </a:lnTo>
                <a:lnTo>
                  <a:pt x="4" y="691"/>
                </a:lnTo>
                <a:lnTo>
                  <a:pt x="7" y="694"/>
                </a:lnTo>
                <a:lnTo>
                  <a:pt x="12" y="695"/>
                </a:lnTo>
                <a:lnTo>
                  <a:pt x="683" y="695"/>
                </a:lnTo>
                <a:lnTo>
                  <a:pt x="688" y="694"/>
                </a:lnTo>
                <a:lnTo>
                  <a:pt x="691" y="691"/>
                </a:lnTo>
                <a:lnTo>
                  <a:pt x="694" y="687"/>
                </a:lnTo>
                <a:lnTo>
                  <a:pt x="695" y="683"/>
                </a:lnTo>
                <a:lnTo>
                  <a:pt x="695" y="11"/>
                </a:lnTo>
                <a:lnTo>
                  <a:pt x="694" y="7"/>
                </a:lnTo>
                <a:lnTo>
                  <a:pt x="691"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837" descr="Marker with plus mark. ">
            <a:extLst>
              <a:ext uri="{FF2B5EF4-FFF2-40B4-BE49-F238E27FC236}">
                <a16:creationId xmlns:a16="http://schemas.microsoft.com/office/drawing/2014/main" id="{FFEC666F-8CEB-456C-A2BE-0ED23EE4FADC}"/>
              </a:ext>
            </a:extLst>
          </p:cNvPr>
          <p:cNvSpPr>
            <a:spLocks noEditPoints="1"/>
          </p:cNvSpPr>
          <p:nvPr/>
        </p:nvSpPr>
        <p:spPr bwMode="auto">
          <a:xfrm>
            <a:off x="3139680" y="3385358"/>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839" descr="Marker with multiplication sign. ">
            <a:extLst>
              <a:ext uri="{FF2B5EF4-FFF2-40B4-BE49-F238E27FC236}">
                <a16:creationId xmlns:a16="http://schemas.microsoft.com/office/drawing/2014/main" id="{406A6BB3-00DC-4CF5-AC64-82CF18B48C9C}"/>
              </a:ext>
            </a:extLst>
          </p:cNvPr>
          <p:cNvSpPr>
            <a:spLocks noEditPoints="1"/>
          </p:cNvSpPr>
          <p:nvPr/>
        </p:nvSpPr>
        <p:spPr bwMode="auto">
          <a:xfrm>
            <a:off x="4302523" y="2892703"/>
            <a:ext cx="276225" cy="276225"/>
          </a:xfrm>
          <a:custGeom>
            <a:avLst/>
            <a:gdLst>
              <a:gd name="T0" fmla="*/ 488 w 695"/>
              <a:gd name="T1" fmla="*/ 471 h 695"/>
              <a:gd name="T2" fmla="*/ 490 w 695"/>
              <a:gd name="T3" fmla="*/ 475 h 695"/>
              <a:gd name="T4" fmla="*/ 491 w 695"/>
              <a:gd name="T5" fmla="*/ 479 h 695"/>
              <a:gd name="T6" fmla="*/ 490 w 695"/>
              <a:gd name="T7" fmla="*/ 484 h 695"/>
              <a:gd name="T8" fmla="*/ 488 w 695"/>
              <a:gd name="T9" fmla="*/ 487 h 695"/>
              <a:gd name="T10" fmla="*/ 483 w 695"/>
              <a:gd name="T11" fmla="*/ 490 h 695"/>
              <a:gd name="T12" fmla="*/ 479 w 695"/>
              <a:gd name="T13" fmla="*/ 490 h 695"/>
              <a:gd name="T14" fmla="*/ 475 w 695"/>
              <a:gd name="T15" fmla="*/ 490 h 695"/>
              <a:gd name="T16" fmla="*/ 471 w 695"/>
              <a:gd name="T17" fmla="*/ 487 h 695"/>
              <a:gd name="T18" fmla="*/ 348 w 695"/>
              <a:gd name="T19" fmla="*/ 365 h 695"/>
              <a:gd name="T20" fmla="*/ 225 w 695"/>
              <a:gd name="T21" fmla="*/ 487 h 695"/>
              <a:gd name="T22" fmla="*/ 221 w 695"/>
              <a:gd name="T23" fmla="*/ 490 h 695"/>
              <a:gd name="T24" fmla="*/ 216 w 695"/>
              <a:gd name="T25" fmla="*/ 490 h 695"/>
              <a:gd name="T26" fmla="*/ 212 w 695"/>
              <a:gd name="T27" fmla="*/ 490 h 695"/>
              <a:gd name="T28" fmla="*/ 207 w 695"/>
              <a:gd name="T29" fmla="*/ 487 h 695"/>
              <a:gd name="T30" fmla="*/ 205 w 695"/>
              <a:gd name="T31" fmla="*/ 483 h 695"/>
              <a:gd name="T32" fmla="*/ 204 w 695"/>
              <a:gd name="T33" fmla="*/ 478 h 695"/>
              <a:gd name="T34" fmla="*/ 205 w 695"/>
              <a:gd name="T35" fmla="*/ 474 h 695"/>
              <a:gd name="T36" fmla="*/ 207 w 695"/>
              <a:gd name="T37" fmla="*/ 471 h 695"/>
              <a:gd name="T38" fmla="*/ 331 w 695"/>
              <a:gd name="T39" fmla="*/ 347 h 695"/>
              <a:gd name="T40" fmla="*/ 207 w 695"/>
              <a:gd name="T41" fmla="*/ 223 h 695"/>
              <a:gd name="T42" fmla="*/ 205 w 695"/>
              <a:gd name="T43" fmla="*/ 220 h 695"/>
              <a:gd name="T44" fmla="*/ 204 w 695"/>
              <a:gd name="T45" fmla="*/ 215 h 695"/>
              <a:gd name="T46" fmla="*/ 205 w 695"/>
              <a:gd name="T47" fmla="*/ 211 h 695"/>
              <a:gd name="T48" fmla="*/ 207 w 695"/>
              <a:gd name="T49" fmla="*/ 207 h 695"/>
              <a:gd name="T50" fmla="*/ 212 w 695"/>
              <a:gd name="T51" fmla="*/ 204 h 695"/>
              <a:gd name="T52" fmla="*/ 216 w 695"/>
              <a:gd name="T53" fmla="*/ 203 h 695"/>
              <a:gd name="T54" fmla="*/ 221 w 695"/>
              <a:gd name="T55" fmla="*/ 204 h 695"/>
              <a:gd name="T56" fmla="*/ 224 w 695"/>
              <a:gd name="T57" fmla="*/ 207 h 695"/>
              <a:gd name="T58" fmla="*/ 348 w 695"/>
              <a:gd name="T59" fmla="*/ 330 h 695"/>
              <a:gd name="T60" fmla="*/ 471 w 695"/>
              <a:gd name="T61" fmla="*/ 207 h 695"/>
              <a:gd name="T62" fmla="*/ 475 w 695"/>
              <a:gd name="T63" fmla="*/ 204 h 695"/>
              <a:gd name="T64" fmla="*/ 479 w 695"/>
              <a:gd name="T65" fmla="*/ 203 h 695"/>
              <a:gd name="T66" fmla="*/ 483 w 695"/>
              <a:gd name="T67" fmla="*/ 204 h 695"/>
              <a:gd name="T68" fmla="*/ 488 w 695"/>
              <a:gd name="T69" fmla="*/ 207 h 695"/>
              <a:gd name="T70" fmla="*/ 490 w 695"/>
              <a:gd name="T71" fmla="*/ 211 h 695"/>
              <a:gd name="T72" fmla="*/ 491 w 695"/>
              <a:gd name="T73" fmla="*/ 215 h 695"/>
              <a:gd name="T74" fmla="*/ 490 w 695"/>
              <a:gd name="T75" fmla="*/ 220 h 695"/>
              <a:gd name="T76" fmla="*/ 488 w 695"/>
              <a:gd name="T77" fmla="*/ 223 h 695"/>
              <a:gd name="T78" fmla="*/ 364 w 695"/>
              <a:gd name="T79" fmla="*/ 347 h 695"/>
              <a:gd name="T80" fmla="*/ 488 w 695"/>
              <a:gd name="T81" fmla="*/ 471 h 695"/>
              <a:gd name="T82" fmla="*/ 683 w 695"/>
              <a:gd name="T83" fmla="*/ 0 h 695"/>
              <a:gd name="T84" fmla="*/ 12 w 695"/>
              <a:gd name="T85" fmla="*/ 0 h 695"/>
              <a:gd name="T86" fmla="*/ 7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7 w 695"/>
              <a:gd name="T101" fmla="*/ 694 h 695"/>
              <a:gd name="T102" fmla="*/ 12 w 695"/>
              <a:gd name="T103" fmla="*/ 695 h 695"/>
              <a:gd name="T104" fmla="*/ 683 w 695"/>
              <a:gd name="T105" fmla="*/ 695 h 695"/>
              <a:gd name="T106" fmla="*/ 688 w 695"/>
              <a:gd name="T107" fmla="*/ 694 h 695"/>
              <a:gd name="T108" fmla="*/ 691 w 695"/>
              <a:gd name="T109" fmla="*/ 691 h 695"/>
              <a:gd name="T110" fmla="*/ 694 w 695"/>
              <a:gd name="T111" fmla="*/ 687 h 695"/>
              <a:gd name="T112" fmla="*/ 695 w 695"/>
              <a:gd name="T113" fmla="*/ 683 h 695"/>
              <a:gd name="T114" fmla="*/ 695 w 695"/>
              <a:gd name="T115" fmla="*/ 11 h 695"/>
              <a:gd name="T116" fmla="*/ 694 w 695"/>
              <a:gd name="T117" fmla="*/ 7 h 695"/>
              <a:gd name="T118" fmla="*/ 691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488" y="471"/>
                </a:moveTo>
                <a:lnTo>
                  <a:pt x="490" y="475"/>
                </a:lnTo>
                <a:lnTo>
                  <a:pt x="491" y="479"/>
                </a:lnTo>
                <a:lnTo>
                  <a:pt x="490" y="484"/>
                </a:lnTo>
                <a:lnTo>
                  <a:pt x="488" y="487"/>
                </a:lnTo>
                <a:lnTo>
                  <a:pt x="483" y="490"/>
                </a:lnTo>
                <a:lnTo>
                  <a:pt x="479" y="490"/>
                </a:lnTo>
                <a:lnTo>
                  <a:pt x="475" y="490"/>
                </a:lnTo>
                <a:lnTo>
                  <a:pt x="471" y="487"/>
                </a:lnTo>
                <a:lnTo>
                  <a:pt x="348" y="365"/>
                </a:lnTo>
                <a:lnTo>
                  <a:pt x="225" y="487"/>
                </a:lnTo>
                <a:lnTo>
                  <a:pt x="221" y="490"/>
                </a:lnTo>
                <a:lnTo>
                  <a:pt x="216" y="490"/>
                </a:lnTo>
                <a:lnTo>
                  <a:pt x="212" y="490"/>
                </a:lnTo>
                <a:lnTo>
                  <a:pt x="207" y="487"/>
                </a:lnTo>
                <a:lnTo>
                  <a:pt x="205" y="483"/>
                </a:lnTo>
                <a:lnTo>
                  <a:pt x="204" y="478"/>
                </a:lnTo>
                <a:lnTo>
                  <a:pt x="205" y="474"/>
                </a:lnTo>
                <a:lnTo>
                  <a:pt x="207" y="471"/>
                </a:lnTo>
                <a:lnTo>
                  <a:pt x="331" y="347"/>
                </a:lnTo>
                <a:lnTo>
                  <a:pt x="207" y="223"/>
                </a:lnTo>
                <a:lnTo>
                  <a:pt x="205" y="220"/>
                </a:lnTo>
                <a:lnTo>
                  <a:pt x="204" y="215"/>
                </a:lnTo>
                <a:lnTo>
                  <a:pt x="205" y="211"/>
                </a:lnTo>
                <a:lnTo>
                  <a:pt x="207" y="207"/>
                </a:lnTo>
                <a:lnTo>
                  <a:pt x="212" y="204"/>
                </a:lnTo>
                <a:lnTo>
                  <a:pt x="216" y="203"/>
                </a:lnTo>
                <a:lnTo>
                  <a:pt x="221" y="204"/>
                </a:lnTo>
                <a:lnTo>
                  <a:pt x="224" y="207"/>
                </a:lnTo>
                <a:lnTo>
                  <a:pt x="348" y="330"/>
                </a:lnTo>
                <a:lnTo>
                  <a:pt x="471" y="207"/>
                </a:lnTo>
                <a:lnTo>
                  <a:pt x="475" y="204"/>
                </a:lnTo>
                <a:lnTo>
                  <a:pt x="479" y="203"/>
                </a:lnTo>
                <a:lnTo>
                  <a:pt x="483" y="204"/>
                </a:lnTo>
                <a:lnTo>
                  <a:pt x="488" y="207"/>
                </a:lnTo>
                <a:lnTo>
                  <a:pt x="490" y="211"/>
                </a:lnTo>
                <a:lnTo>
                  <a:pt x="491" y="215"/>
                </a:lnTo>
                <a:lnTo>
                  <a:pt x="490" y="220"/>
                </a:lnTo>
                <a:lnTo>
                  <a:pt x="488" y="223"/>
                </a:lnTo>
                <a:lnTo>
                  <a:pt x="364" y="347"/>
                </a:lnTo>
                <a:lnTo>
                  <a:pt x="488" y="471"/>
                </a:lnTo>
                <a:close/>
                <a:moveTo>
                  <a:pt x="683" y="0"/>
                </a:moveTo>
                <a:lnTo>
                  <a:pt x="12" y="0"/>
                </a:lnTo>
                <a:lnTo>
                  <a:pt x="7" y="1"/>
                </a:lnTo>
                <a:lnTo>
                  <a:pt x="4" y="3"/>
                </a:lnTo>
                <a:lnTo>
                  <a:pt x="1" y="7"/>
                </a:lnTo>
                <a:lnTo>
                  <a:pt x="0" y="11"/>
                </a:lnTo>
                <a:lnTo>
                  <a:pt x="0" y="683"/>
                </a:lnTo>
                <a:lnTo>
                  <a:pt x="1" y="687"/>
                </a:lnTo>
                <a:lnTo>
                  <a:pt x="4" y="691"/>
                </a:lnTo>
                <a:lnTo>
                  <a:pt x="7" y="694"/>
                </a:lnTo>
                <a:lnTo>
                  <a:pt x="12" y="695"/>
                </a:lnTo>
                <a:lnTo>
                  <a:pt x="683" y="695"/>
                </a:lnTo>
                <a:lnTo>
                  <a:pt x="688" y="694"/>
                </a:lnTo>
                <a:lnTo>
                  <a:pt x="691" y="691"/>
                </a:lnTo>
                <a:lnTo>
                  <a:pt x="694" y="687"/>
                </a:lnTo>
                <a:lnTo>
                  <a:pt x="695" y="683"/>
                </a:lnTo>
                <a:lnTo>
                  <a:pt x="695" y="11"/>
                </a:lnTo>
                <a:lnTo>
                  <a:pt x="694" y="7"/>
                </a:lnTo>
                <a:lnTo>
                  <a:pt x="691"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838" descr="Marker with minus sign. ">
            <a:extLst>
              <a:ext uri="{FF2B5EF4-FFF2-40B4-BE49-F238E27FC236}">
                <a16:creationId xmlns:a16="http://schemas.microsoft.com/office/drawing/2014/main" id="{0852AFAF-F59C-431F-8C82-94379765098D}"/>
              </a:ext>
            </a:extLst>
          </p:cNvPr>
          <p:cNvSpPr>
            <a:spLocks noEditPoints="1"/>
          </p:cNvSpPr>
          <p:nvPr/>
        </p:nvSpPr>
        <p:spPr bwMode="auto">
          <a:xfrm>
            <a:off x="5427446" y="3880657"/>
            <a:ext cx="276225" cy="276225"/>
          </a:xfrm>
          <a:custGeom>
            <a:avLst/>
            <a:gdLst>
              <a:gd name="T0" fmla="*/ 526 w 695"/>
              <a:gd name="T1" fmla="*/ 362 h 695"/>
              <a:gd name="T2" fmla="*/ 162 w 695"/>
              <a:gd name="T3" fmla="*/ 362 h 695"/>
              <a:gd name="T4" fmla="*/ 158 w 695"/>
              <a:gd name="T5" fmla="*/ 361 h 695"/>
              <a:gd name="T6" fmla="*/ 155 w 695"/>
              <a:gd name="T7" fmla="*/ 359 h 695"/>
              <a:gd name="T8" fmla="*/ 151 w 695"/>
              <a:gd name="T9" fmla="*/ 356 h 695"/>
              <a:gd name="T10" fmla="*/ 151 w 695"/>
              <a:gd name="T11" fmla="*/ 350 h 695"/>
              <a:gd name="T12" fmla="*/ 151 w 695"/>
              <a:gd name="T13" fmla="*/ 346 h 695"/>
              <a:gd name="T14" fmla="*/ 155 w 695"/>
              <a:gd name="T15" fmla="*/ 342 h 695"/>
              <a:gd name="T16" fmla="*/ 158 w 695"/>
              <a:gd name="T17" fmla="*/ 339 h 695"/>
              <a:gd name="T18" fmla="*/ 162 w 695"/>
              <a:gd name="T19" fmla="*/ 339 h 695"/>
              <a:gd name="T20" fmla="*/ 526 w 695"/>
              <a:gd name="T21" fmla="*/ 339 h 695"/>
              <a:gd name="T22" fmla="*/ 530 w 695"/>
              <a:gd name="T23" fmla="*/ 339 h 695"/>
              <a:gd name="T24" fmla="*/ 533 w 695"/>
              <a:gd name="T25" fmla="*/ 342 h 695"/>
              <a:gd name="T26" fmla="*/ 537 w 695"/>
              <a:gd name="T27" fmla="*/ 346 h 695"/>
              <a:gd name="T28" fmla="*/ 537 w 695"/>
              <a:gd name="T29" fmla="*/ 350 h 695"/>
              <a:gd name="T30" fmla="*/ 537 w 695"/>
              <a:gd name="T31" fmla="*/ 356 h 695"/>
              <a:gd name="T32" fmla="*/ 533 w 695"/>
              <a:gd name="T33" fmla="*/ 359 h 695"/>
              <a:gd name="T34" fmla="*/ 530 w 695"/>
              <a:gd name="T35" fmla="*/ 361 h 695"/>
              <a:gd name="T36" fmla="*/ 526 w 695"/>
              <a:gd name="T37" fmla="*/ 362 h 695"/>
              <a:gd name="T38" fmla="*/ 682 w 695"/>
              <a:gd name="T39" fmla="*/ 0 h 695"/>
              <a:gd name="T40" fmla="*/ 12 w 695"/>
              <a:gd name="T41" fmla="*/ 0 h 695"/>
              <a:gd name="T42" fmla="*/ 7 w 695"/>
              <a:gd name="T43" fmla="*/ 1 h 695"/>
              <a:gd name="T44" fmla="*/ 3 w 695"/>
              <a:gd name="T45" fmla="*/ 3 h 695"/>
              <a:gd name="T46" fmla="*/ 1 w 695"/>
              <a:gd name="T47" fmla="*/ 7 h 695"/>
              <a:gd name="T48" fmla="*/ 0 w 695"/>
              <a:gd name="T49" fmla="*/ 11 h 695"/>
              <a:gd name="T50" fmla="*/ 0 w 695"/>
              <a:gd name="T51" fmla="*/ 683 h 695"/>
              <a:gd name="T52" fmla="*/ 1 w 695"/>
              <a:gd name="T53" fmla="*/ 687 h 695"/>
              <a:gd name="T54" fmla="*/ 3 w 695"/>
              <a:gd name="T55" fmla="*/ 691 h 695"/>
              <a:gd name="T56" fmla="*/ 7 w 695"/>
              <a:gd name="T57" fmla="*/ 694 h 695"/>
              <a:gd name="T58" fmla="*/ 12 w 695"/>
              <a:gd name="T59" fmla="*/ 695 h 695"/>
              <a:gd name="T60" fmla="*/ 682 w 695"/>
              <a:gd name="T61" fmla="*/ 695 h 695"/>
              <a:gd name="T62" fmla="*/ 687 w 695"/>
              <a:gd name="T63" fmla="*/ 694 h 695"/>
              <a:gd name="T64" fmla="*/ 691 w 695"/>
              <a:gd name="T65" fmla="*/ 691 h 695"/>
              <a:gd name="T66" fmla="*/ 694 w 695"/>
              <a:gd name="T67" fmla="*/ 687 h 695"/>
              <a:gd name="T68" fmla="*/ 695 w 695"/>
              <a:gd name="T69" fmla="*/ 683 h 695"/>
              <a:gd name="T70" fmla="*/ 695 w 695"/>
              <a:gd name="T71" fmla="*/ 11 h 695"/>
              <a:gd name="T72" fmla="*/ 694 w 695"/>
              <a:gd name="T73" fmla="*/ 7 h 695"/>
              <a:gd name="T74" fmla="*/ 691 w 695"/>
              <a:gd name="T75" fmla="*/ 3 h 695"/>
              <a:gd name="T76" fmla="*/ 687 w 695"/>
              <a:gd name="T77" fmla="*/ 1 h 695"/>
              <a:gd name="T78" fmla="*/ 682 w 695"/>
              <a:gd name="T79"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5" h="695">
                <a:moveTo>
                  <a:pt x="526" y="362"/>
                </a:moveTo>
                <a:lnTo>
                  <a:pt x="162" y="362"/>
                </a:lnTo>
                <a:lnTo>
                  <a:pt x="158" y="361"/>
                </a:lnTo>
                <a:lnTo>
                  <a:pt x="155" y="359"/>
                </a:lnTo>
                <a:lnTo>
                  <a:pt x="151" y="356"/>
                </a:lnTo>
                <a:lnTo>
                  <a:pt x="151" y="350"/>
                </a:lnTo>
                <a:lnTo>
                  <a:pt x="151" y="346"/>
                </a:lnTo>
                <a:lnTo>
                  <a:pt x="155" y="342"/>
                </a:lnTo>
                <a:lnTo>
                  <a:pt x="158" y="339"/>
                </a:lnTo>
                <a:lnTo>
                  <a:pt x="162" y="339"/>
                </a:lnTo>
                <a:lnTo>
                  <a:pt x="526" y="339"/>
                </a:lnTo>
                <a:lnTo>
                  <a:pt x="530" y="339"/>
                </a:lnTo>
                <a:lnTo>
                  <a:pt x="533" y="342"/>
                </a:lnTo>
                <a:lnTo>
                  <a:pt x="537" y="346"/>
                </a:lnTo>
                <a:lnTo>
                  <a:pt x="537" y="350"/>
                </a:lnTo>
                <a:lnTo>
                  <a:pt x="537" y="356"/>
                </a:lnTo>
                <a:lnTo>
                  <a:pt x="533" y="359"/>
                </a:lnTo>
                <a:lnTo>
                  <a:pt x="530" y="361"/>
                </a:lnTo>
                <a:lnTo>
                  <a:pt x="526" y="362"/>
                </a:lnTo>
                <a:close/>
                <a:moveTo>
                  <a:pt x="682" y="0"/>
                </a:moveTo>
                <a:lnTo>
                  <a:pt x="12" y="0"/>
                </a:lnTo>
                <a:lnTo>
                  <a:pt x="7" y="1"/>
                </a:lnTo>
                <a:lnTo>
                  <a:pt x="3" y="3"/>
                </a:lnTo>
                <a:lnTo>
                  <a:pt x="1" y="7"/>
                </a:lnTo>
                <a:lnTo>
                  <a:pt x="0" y="11"/>
                </a:lnTo>
                <a:lnTo>
                  <a:pt x="0" y="683"/>
                </a:lnTo>
                <a:lnTo>
                  <a:pt x="1" y="687"/>
                </a:lnTo>
                <a:lnTo>
                  <a:pt x="3" y="691"/>
                </a:lnTo>
                <a:lnTo>
                  <a:pt x="7" y="694"/>
                </a:lnTo>
                <a:lnTo>
                  <a:pt x="12" y="695"/>
                </a:lnTo>
                <a:lnTo>
                  <a:pt x="682" y="695"/>
                </a:lnTo>
                <a:lnTo>
                  <a:pt x="687" y="694"/>
                </a:lnTo>
                <a:lnTo>
                  <a:pt x="691" y="691"/>
                </a:lnTo>
                <a:lnTo>
                  <a:pt x="694" y="687"/>
                </a:lnTo>
                <a:lnTo>
                  <a:pt x="695" y="683"/>
                </a:lnTo>
                <a:lnTo>
                  <a:pt x="695" y="11"/>
                </a:lnTo>
                <a:lnTo>
                  <a:pt x="694" y="7"/>
                </a:lnTo>
                <a:lnTo>
                  <a:pt x="691" y="3"/>
                </a:lnTo>
                <a:lnTo>
                  <a:pt x="687" y="1"/>
                </a:lnTo>
                <a:lnTo>
                  <a:pt x="682"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837" descr="Marker with plus mark. ">
            <a:extLst>
              <a:ext uri="{FF2B5EF4-FFF2-40B4-BE49-F238E27FC236}">
                <a16:creationId xmlns:a16="http://schemas.microsoft.com/office/drawing/2014/main" id="{4C5127E9-68E5-46FA-8C57-25FDF54CF7BC}"/>
              </a:ext>
            </a:extLst>
          </p:cNvPr>
          <p:cNvSpPr>
            <a:spLocks noEditPoints="1"/>
          </p:cNvSpPr>
          <p:nvPr/>
        </p:nvSpPr>
        <p:spPr bwMode="auto">
          <a:xfrm>
            <a:off x="3139680" y="4865305"/>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837" descr="Marker with plus mark. ">
            <a:extLst>
              <a:ext uri="{FF2B5EF4-FFF2-40B4-BE49-F238E27FC236}">
                <a16:creationId xmlns:a16="http://schemas.microsoft.com/office/drawing/2014/main" id="{2359F2CA-3777-4AA1-A96A-2B49185A93F8}"/>
              </a:ext>
            </a:extLst>
          </p:cNvPr>
          <p:cNvSpPr>
            <a:spLocks noEditPoints="1"/>
          </p:cNvSpPr>
          <p:nvPr/>
        </p:nvSpPr>
        <p:spPr bwMode="auto">
          <a:xfrm>
            <a:off x="4306097" y="1876505"/>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838" descr="Marker with minus sign. ">
            <a:extLst>
              <a:ext uri="{FF2B5EF4-FFF2-40B4-BE49-F238E27FC236}">
                <a16:creationId xmlns:a16="http://schemas.microsoft.com/office/drawing/2014/main" id="{1FE19FFA-CAD6-453B-8808-4EB523DD1271}"/>
              </a:ext>
            </a:extLst>
          </p:cNvPr>
          <p:cNvSpPr>
            <a:spLocks noEditPoints="1"/>
          </p:cNvSpPr>
          <p:nvPr/>
        </p:nvSpPr>
        <p:spPr bwMode="auto">
          <a:xfrm>
            <a:off x="845745" y="3880657"/>
            <a:ext cx="276225" cy="276225"/>
          </a:xfrm>
          <a:custGeom>
            <a:avLst/>
            <a:gdLst>
              <a:gd name="T0" fmla="*/ 526 w 695"/>
              <a:gd name="T1" fmla="*/ 362 h 695"/>
              <a:gd name="T2" fmla="*/ 162 w 695"/>
              <a:gd name="T3" fmla="*/ 362 h 695"/>
              <a:gd name="T4" fmla="*/ 158 w 695"/>
              <a:gd name="T5" fmla="*/ 361 h 695"/>
              <a:gd name="T6" fmla="*/ 155 w 695"/>
              <a:gd name="T7" fmla="*/ 359 h 695"/>
              <a:gd name="T8" fmla="*/ 151 w 695"/>
              <a:gd name="T9" fmla="*/ 356 h 695"/>
              <a:gd name="T10" fmla="*/ 151 w 695"/>
              <a:gd name="T11" fmla="*/ 350 h 695"/>
              <a:gd name="T12" fmla="*/ 151 w 695"/>
              <a:gd name="T13" fmla="*/ 346 h 695"/>
              <a:gd name="T14" fmla="*/ 155 w 695"/>
              <a:gd name="T15" fmla="*/ 342 h 695"/>
              <a:gd name="T16" fmla="*/ 158 w 695"/>
              <a:gd name="T17" fmla="*/ 339 h 695"/>
              <a:gd name="T18" fmla="*/ 162 w 695"/>
              <a:gd name="T19" fmla="*/ 339 h 695"/>
              <a:gd name="T20" fmla="*/ 526 w 695"/>
              <a:gd name="T21" fmla="*/ 339 h 695"/>
              <a:gd name="T22" fmla="*/ 530 w 695"/>
              <a:gd name="T23" fmla="*/ 339 h 695"/>
              <a:gd name="T24" fmla="*/ 533 w 695"/>
              <a:gd name="T25" fmla="*/ 342 h 695"/>
              <a:gd name="T26" fmla="*/ 537 w 695"/>
              <a:gd name="T27" fmla="*/ 346 h 695"/>
              <a:gd name="T28" fmla="*/ 537 w 695"/>
              <a:gd name="T29" fmla="*/ 350 h 695"/>
              <a:gd name="T30" fmla="*/ 537 w 695"/>
              <a:gd name="T31" fmla="*/ 356 h 695"/>
              <a:gd name="T32" fmla="*/ 533 w 695"/>
              <a:gd name="T33" fmla="*/ 359 h 695"/>
              <a:gd name="T34" fmla="*/ 530 w 695"/>
              <a:gd name="T35" fmla="*/ 361 h 695"/>
              <a:gd name="T36" fmla="*/ 526 w 695"/>
              <a:gd name="T37" fmla="*/ 362 h 695"/>
              <a:gd name="T38" fmla="*/ 682 w 695"/>
              <a:gd name="T39" fmla="*/ 0 h 695"/>
              <a:gd name="T40" fmla="*/ 12 w 695"/>
              <a:gd name="T41" fmla="*/ 0 h 695"/>
              <a:gd name="T42" fmla="*/ 7 w 695"/>
              <a:gd name="T43" fmla="*/ 1 h 695"/>
              <a:gd name="T44" fmla="*/ 3 w 695"/>
              <a:gd name="T45" fmla="*/ 3 h 695"/>
              <a:gd name="T46" fmla="*/ 1 w 695"/>
              <a:gd name="T47" fmla="*/ 7 h 695"/>
              <a:gd name="T48" fmla="*/ 0 w 695"/>
              <a:gd name="T49" fmla="*/ 11 h 695"/>
              <a:gd name="T50" fmla="*/ 0 w 695"/>
              <a:gd name="T51" fmla="*/ 683 h 695"/>
              <a:gd name="T52" fmla="*/ 1 w 695"/>
              <a:gd name="T53" fmla="*/ 687 h 695"/>
              <a:gd name="T54" fmla="*/ 3 w 695"/>
              <a:gd name="T55" fmla="*/ 691 h 695"/>
              <a:gd name="T56" fmla="*/ 7 w 695"/>
              <a:gd name="T57" fmla="*/ 694 h 695"/>
              <a:gd name="T58" fmla="*/ 12 w 695"/>
              <a:gd name="T59" fmla="*/ 695 h 695"/>
              <a:gd name="T60" fmla="*/ 682 w 695"/>
              <a:gd name="T61" fmla="*/ 695 h 695"/>
              <a:gd name="T62" fmla="*/ 687 w 695"/>
              <a:gd name="T63" fmla="*/ 694 h 695"/>
              <a:gd name="T64" fmla="*/ 691 w 695"/>
              <a:gd name="T65" fmla="*/ 691 h 695"/>
              <a:gd name="T66" fmla="*/ 694 w 695"/>
              <a:gd name="T67" fmla="*/ 687 h 695"/>
              <a:gd name="T68" fmla="*/ 695 w 695"/>
              <a:gd name="T69" fmla="*/ 683 h 695"/>
              <a:gd name="T70" fmla="*/ 695 w 695"/>
              <a:gd name="T71" fmla="*/ 11 h 695"/>
              <a:gd name="T72" fmla="*/ 694 w 695"/>
              <a:gd name="T73" fmla="*/ 7 h 695"/>
              <a:gd name="T74" fmla="*/ 691 w 695"/>
              <a:gd name="T75" fmla="*/ 3 h 695"/>
              <a:gd name="T76" fmla="*/ 687 w 695"/>
              <a:gd name="T77" fmla="*/ 1 h 695"/>
              <a:gd name="T78" fmla="*/ 682 w 695"/>
              <a:gd name="T79"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5" h="695">
                <a:moveTo>
                  <a:pt x="526" y="362"/>
                </a:moveTo>
                <a:lnTo>
                  <a:pt x="162" y="362"/>
                </a:lnTo>
                <a:lnTo>
                  <a:pt x="158" y="361"/>
                </a:lnTo>
                <a:lnTo>
                  <a:pt x="155" y="359"/>
                </a:lnTo>
                <a:lnTo>
                  <a:pt x="151" y="356"/>
                </a:lnTo>
                <a:lnTo>
                  <a:pt x="151" y="350"/>
                </a:lnTo>
                <a:lnTo>
                  <a:pt x="151" y="346"/>
                </a:lnTo>
                <a:lnTo>
                  <a:pt x="155" y="342"/>
                </a:lnTo>
                <a:lnTo>
                  <a:pt x="158" y="339"/>
                </a:lnTo>
                <a:lnTo>
                  <a:pt x="162" y="339"/>
                </a:lnTo>
                <a:lnTo>
                  <a:pt x="526" y="339"/>
                </a:lnTo>
                <a:lnTo>
                  <a:pt x="530" y="339"/>
                </a:lnTo>
                <a:lnTo>
                  <a:pt x="533" y="342"/>
                </a:lnTo>
                <a:lnTo>
                  <a:pt x="537" y="346"/>
                </a:lnTo>
                <a:lnTo>
                  <a:pt x="537" y="350"/>
                </a:lnTo>
                <a:lnTo>
                  <a:pt x="537" y="356"/>
                </a:lnTo>
                <a:lnTo>
                  <a:pt x="533" y="359"/>
                </a:lnTo>
                <a:lnTo>
                  <a:pt x="530" y="361"/>
                </a:lnTo>
                <a:lnTo>
                  <a:pt x="526" y="362"/>
                </a:lnTo>
                <a:close/>
                <a:moveTo>
                  <a:pt x="682" y="0"/>
                </a:moveTo>
                <a:lnTo>
                  <a:pt x="12" y="0"/>
                </a:lnTo>
                <a:lnTo>
                  <a:pt x="7" y="1"/>
                </a:lnTo>
                <a:lnTo>
                  <a:pt x="3" y="3"/>
                </a:lnTo>
                <a:lnTo>
                  <a:pt x="1" y="7"/>
                </a:lnTo>
                <a:lnTo>
                  <a:pt x="0" y="11"/>
                </a:lnTo>
                <a:lnTo>
                  <a:pt x="0" y="683"/>
                </a:lnTo>
                <a:lnTo>
                  <a:pt x="1" y="687"/>
                </a:lnTo>
                <a:lnTo>
                  <a:pt x="3" y="691"/>
                </a:lnTo>
                <a:lnTo>
                  <a:pt x="7" y="694"/>
                </a:lnTo>
                <a:lnTo>
                  <a:pt x="12" y="695"/>
                </a:lnTo>
                <a:lnTo>
                  <a:pt x="682" y="695"/>
                </a:lnTo>
                <a:lnTo>
                  <a:pt x="687" y="694"/>
                </a:lnTo>
                <a:lnTo>
                  <a:pt x="691" y="691"/>
                </a:lnTo>
                <a:lnTo>
                  <a:pt x="694" y="687"/>
                </a:lnTo>
                <a:lnTo>
                  <a:pt x="695" y="683"/>
                </a:lnTo>
                <a:lnTo>
                  <a:pt x="695" y="11"/>
                </a:lnTo>
                <a:lnTo>
                  <a:pt x="694" y="7"/>
                </a:lnTo>
                <a:lnTo>
                  <a:pt x="691" y="3"/>
                </a:lnTo>
                <a:lnTo>
                  <a:pt x="687" y="1"/>
                </a:lnTo>
                <a:lnTo>
                  <a:pt x="682"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838" descr="Marker with minus sign. ">
            <a:extLst>
              <a:ext uri="{FF2B5EF4-FFF2-40B4-BE49-F238E27FC236}">
                <a16:creationId xmlns:a16="http://schemas.microsoft.com/office/drawing/2014/main" id="{C68F970D-304B-4DB3-A6C2-E214037CD6E5}"/>
              </a:ext>
            </a:extLst>
          </p:cNvPr>
          <p:cNvSpPr>
            <a:spLocks noEditPoints="1"/>
          </p:cNvSpPr>
          <p:nvPr/>
        </p:nvSpPr>
        <p:spPr bwMode="auto">
          <a:xfrm>
            <a:off x="6498033" y="2385217"/>
            <a:ext cx="276225" cy="276225"/>
          </a:xfrm>
          <a:custGeom>
            <a:avLst/>
            <a:gdLst>
              <a:gd name="T0" fmla="*/ 526 w 695"/>
              <a:gd name="T1" fmla="*/ 362 h 695"/>
              <a:gd name="T2" fmla="*/ 162 w 695"/>
              <a:gd name="T3" fmla="*/ 362 h 695"/>
              <a:gd name="T4" fmla="*/ 158 w 695"/>
              <a:gd name="T5" fmla="*/ 361 h 695"/>
              <a:gd name="T6" fmla="*/ 155 w 695"/>
              <a:gd name="T7" fmla="*/ 359 h 695"/>
              <a:gd name="T8" fmla="*/ 151 w 695"/>
              <a:gd name="T9" fmla="*/ 356 h 695"/>
              <a:gd name="T10" fmla="*/ 151 w 695"/>
              <a:gd name="T11" fmla="*/ 350 h 695"/>
              <a:gd name="T12" fmla="*/ 151 w 695"/>
              <a:gd name="T13" fmla="*/ 346 h 695"/>
              <a:gd name="T14" fmla="*/ 155 w 695"/>
              <a:gd name="T15" fmla="*/ 342 h 695"/>
              <a:gd name="T16" fmla="*/ 158 w 695"/>
              <a:gd name="T17" fmla="*/ 339 h 695"/>
              <a:gd name="T18" fmla="*/ 162 w 695"/>
              <a:gd name="T19" fmla="*/ 339 h 695"/>
              <a:gd name="T20" fmla="*/ 526 w 695"/>
              <a:gd name="T21" fmla="*/ 339 h 695"/>
              <a:gd name="T22" fmla="*/ 530 w 695"/>
              <a:gd name="T23" fmla="*/ 339 h 695"/>
              <a:gd name="T24" fmla="*/ 533 w 695"/>
              <a:gd name="T25" fmla="*/ 342 h 695"/>
              <a:gd name="T26" fmla="*/ 537 w 695"/>
              <a:gd name="T27" fmla="*/ 346 h 695"/>
              <a:gd name="T28" fmla="*/ 537 w 695"/>
              <a:gd name="T29" fmla="*/ 350 h 695"/>
              <a:gd name="T30" fmla="*/ 537 w 695"/>
              <a:gd name="T31" fmla="*/ 356 h 695"/>
              <a:gd name="T32" fmla="*/ 533 w 695"/>
              <a:gd name="T33" fmla="*/ 359 h 695"/>
              <a:gd name="T34" fmla="*/ 530 w 695"/>
              <a:gd name="T35" fmla="*/ 361 h 695"/>
              <a:gd name="T36" fmla="*/ 526 w 695"/>
              <a:gd name="T37" fmla="*/ 362 h 695"/>
              <a:gd name="T38" fmla="*/ 682 w 695"/>
              <a:gd name="T39" fmla="*/ 0 h 695"/>
              <a:gd name="T40" fmla="*/ 12 w 695"/>
              <a:gd name="T41" fmla="*/ 0 h 695"/>
              <a:gd name="T42" fmla="*/ 7 w 695"/>
              <a:gd name="T43" fmla="*/ 1 h 695"/>
              <a:gd name="T44" fmla="*/ 3 w 695"/>
              <a:gd name="T45" fmla="*/ 3 h 695"/>
              <a:gd name="T46" fmla="*/ 1 w 695"/>
              <a:gd name="T47" fmla="*/ 7 h 695"/>
              <a:gd name="T48" fmla="*/ 0 w 695"/>
              <a:gd name="T49" fmla="*/ 11 h 695"/>
              <a:gd name="T50" fmla="*/ 0 w 695"/>
              <a:gd name="T51" fmla="*/ 683 h 695"/>
              <a:gd name="T52" fmla="*/ 1 w 695"/>
              <a:gd name="T53" fmla="*/ 687 h 695"/>
              <a:gd name="T54" fmla="*/ 3 w 695"/>
              <a:gd name="T55" fmla="*/ 691 h 695"/>
              <a:gd name="T56" fmla="*/ 7 w 695"/>
              <a:gd name="T57" fmla="*/ 694 h 695"/>
              <a:gd name="T58" fmla="*/ 12 w 695"/>
              <a:gd name="T59" fmla="*/ 695 h 695"/>
              <a:gd name="T60" fmla="*/ 682 w 695"/>
              <a:gd name="T61" fmla="*/ 695 h 695"/>
              <a:gd name="T62" fmla="*/ 687 w 695"/>
              <a:gd name="T63" fmla="*/ 694 h 695"/>
              <a:gd name="T64" fmla="*/ 691 w 695"/>
              <a:gd name="T65" fmla="*/ 691 h 695"/>
              <a:gd name="T66" fmla="*/ 694 w 695"/>
              <a:gd name="T67" fmla="*/ 687 h 695"/>
              <a:gd name="T68" fmla="*/ 695 w 695"/>
              <a:gd name="T69" fmla="*/ 683 h 695"/>
              <a:gd name="T70" fmla="*/ 695 w 695"/>
              <a:gd name="T71" fmla="*/ 11 h 695"/>
              <a:gd name="T72" fmla="*/ 694 w 695"/>
              <a:gd name="T73" fmla="*/ 7 h 695"/>
              <a:gd name="T74" fmla="*/ 691 w 695"/>
              <a:gd name="T75" fmla="*/ 3 h 695"/>
              <a:gd name="T76" fmla="*/ 687 w 695"/>
              <a:gd name="T77" fmla="*/ 1 h 695"/>
              <a:gd name="T78" fmla="*/ 682 w 695"/>
              <a:gd name="T79"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5" h="695">
                <a:moveTo>
                  <a:pt x="526" y="362"/>
                </a:moveTo>
                <a:lnTo>
                  <a:pt x="162" y="362"/>
                </a:lnTo>
                <a:lnTo>
                  <a:pt x="158" y="361"/>
                </a:lnTo>
                <a:lnTo>
                  <a:pt x="155" y="359"/>
                </a:lnTo>
                <a:lnTo>
                  <a:pt x="151" y="356"/>
                </a:lnTo>
                <a:lnTo>
                  <a:pt x="151" y="350"/>
                </a:lnTo>
                <a:lnTo>
                  <a:pt x="151" y="346"/>
                </a:lnTo>
                <a:lnTo>
                  <a:pt x="155" y="342"/>
                </a:lnTo>
                <a:lnTo>
                  <a:pt x="158" y="339"/>
                </a:lnTo>
                <a:lnTo>
                  <a:pt x="162" y="339"/>
                </a:lnTo>
                <a:lnTo>
                  <a:pt x="526" y="339"/>
                </a:lnTo>
                <a:lnTo>
                  <a:pt x="530" y="339"/>
                </a:lnTo>
                <a:lnTo>
                  <a:pt x="533" y="342"/>
                </a:lnTo>
                <a:lnTo>
                  <a:pt x="537" y="346"/>
                </a:lnTo>
                <a:lnTo>
                  <a:pt x="537" y="350"/>
                </a:lnTo>
                <a:lnTo>
                  <a:pt x="537" y="356"/>
                </a:lnTo>
                <a:lnTo>
                  <a:pt x="533" y="359"/>
                </a:lnTo>
                <a:lnTo>
                  <a:pt x="530" y="361"/>
                </a:lnTo>
                <a:lnTo>
                  <a:pt x="526" y="362"/>
                </a:lnTo>
                <a:close/>
                <a:moveTo>
                  <a:pt x="682" y="0"/>
                </a:moveTo>
                <a:lnTo>
                  <a:pt x="12" y="0"/>
                </a:lnTo>
                <a:lnTo>
                  <a:pt x="7" y="1"/>
                </a:lnTo>
                <a:lnTo>
                  <a:pt x="3" y="3"/>
                </a:lnTo>
                <a:lnTo>
                  <a:pt x="1" y="7"/>
                </a:lnTo>
                <a:lnTo>
                  <a:pt x="0" y="11"/>
                </a:lnTo>
                <a:lnTo>
                  <a:pt x="0" y="683"/>
                </a:lnTo>
                <a:lnTo>
                  <a:pt x="1" y="687"/>
                </a:lnTo>
                <a:lnTo>
                  <a:pt x="3" y="691"/>
                </a:lnTo>
                <a:lnTo>
                  <a:pt x="7" y="694"/>
                </a:lnTo>
                <a:lnTo>
                  <a:pt x="12" y="695"/>
                </a:lnTo>
                <a:lnTo>
                  <a:pt x="682" y="695"/>
                </a:lnTo>
                <a:lnTo>
                  <a:pt x="687" y="694"/>
                </a:lnTo>
                <a:lnTo>
                  <a:pt x="691" y="691"/>
                </a:lnTo>
                <a:lnTo>
                  <a:pt x="694" y="687"/>
                </a:lnTo>
                <a:lnTo>
                  <a:pt x="695" y="683"/>
                </a:lnTo>
                <a:lnTo>
                  <a:pt x="695" y="11"/>
                </a:lnTo>
                <a:lnTo>
                  <a:pt x="694" y="7"/>
                </a:lnTo>
                <a:lnTo>
                  <a:pt x="691" y="3"/>
                </a:lnTo>
                <a:lnTo>
                  <a:pt x="687" y="1"/>
                </a:lnTo>
                <a:lnTo>
                  <a:pt x="682"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837" descr="Marker with plus mark. ">
            <a:extLst>
              <a:ext uri="{FF2B5EF4-FFF2-40B4-BE49-F238E27FC236}">
                <a16:creationId xmlns:a16="http://schemas.microsoft.com/office/drawing/2014/main" id="{28204691-D113-415C-8A74-FFC7DBEA4A41}"/>
              </a:ext>
            </a:extLst>
          </p:cNvPr>
          <p:cNvSpPr>
            <a:spLocks noEditPoints="1"/>
          </p:cNvSpPr>
          <p:nvPr/>
        </p:nvSpPr>
        <p:spPr bwMode="auto">
          <a:xfrm>
            <a:off x="6494464" y="3385358"/>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839" descr="Marker with multiplication sign. ">
            <a:extLst>
              <a:ext uri="{FF2B5EF4-FFF2-40B4-BE49-F238E27FC236}">
                <a16:creationId xmlns:a16="http://schemas.microsoft.com/office/drawing/2014/main" id="{9506A8E7-40C8-4CB3-909D-6D1FBA2D8F3D}"/>
              </a:ext>
            </a:extLst>
          </p:cNvPr>
          <p:cNvSpPr>
            <a:spLocks noEditPoints="1"/>
          </p:cNvSpPr>
          <p:nvPr/>
        </p:nvSpPr>
        <p:spPr bwMode="auto">
          <a:xfrm>
            <a:off x="7703738" y="2892703"/>
            <a:ext cx="276225" cy="276225"/>
          </a:xfrm>
          <a:custGeom>
            <a:avLst/>
            <a:gdLst>
              <a:gd name="T0" fmla="*/ 488 w 695"/>
              <a:gd name="T1" fmla="*/ 471 h 695"/>
              <a:gd name="T2" fmla="*/ 490 w 695"/>
              <a:gd name="T3" fmla="*/ 475 h 695"/>
              <a:gd name="T4" fmla="*/ 491 w 695"/>
              <a:gd name="T5" fmla="*/ 479 h 695"/>
              <a:gd name="T6" fmla="*/ 490 w 695"/>
              <a:gd name="T7" fmla="*/ 484 h 695"/>
              <a:gd name="T8" fmla="*/ 488 w 695"/>
              <a:gd name="T9" fmla="*/ 487 h 695"/>
              <a:gd name="T10" fmla="*/ 483 w 695"/>
              <a:gd name="T11" fmla="*/ 490 h 695"/>
              <a:gd name="T12" fmla="*/ 479 w 695"/>
              <a:gd name="T13" fmla="*/ 490 h 695"/>
              <a:gd name="T14" fmla="*/ 475 w 695"/>
              <a:gd name="T15" fmla="*/ 490 h 695"/>
              <a:gd name="T16" fmla="*/ 471 w 695"/>
              <a:gd name="T17" fmla="*/ 487 h 695"/>
              <a:gd name="T18" fmla="*/ 348 w 695"/>
              <a:gd name="T19" fmla="*/ 365 h 695"/>
              <a:gd name="T20" fmla="*/ 225 w 695"/>
              <a:gd name="T21" fmla="*/ 487 h 695"/>
              <a:gd name="T22" fmla="*/ 221 w 695"/>
              <a:gd name="T23" fmla="*/ 490 h 695"/>
              <a:gd name="T24" fmla="*/ 216 w 695"/>
              <a:gd name="T25" fmla="*/ 490 h 695"/>
              <a:gd name="T26" fmla="*/ 212 w 695"/>
              <a:gd name="T27" fmla="*/ 490 h 695"/>
              <a:gd name="T28" fmla="*/ 207 w 695"/>
              <a:gd name="T29" fmla="*/ 487 h 695"/>
              <a:gd name="T30" fmla="*/ 205 w 695"/>
              <a:gd name="T31" fmla="*/ 483 h 695"/>
              <a:gd name="T32" fmla="*/ 204 w 695"/>
              <a:gd name="T33" fmla="*/ 478 h 695"/>
              <a:gd name="T34" fmla="*/ 205 w 695"/>
              <a:gd name="T35" fmla="*/ 474 h 695"/>
              <a:gd name="T36" fmla="*/ 207 w 695"/>
              <a:gd name="T37" fmla="*/ 471 h 695"/>
              <a:gd name="T38" fmla="*/ 331 w 695"/>
              <a:gd name="T39" fmla="*/ 347 h 695"/>
              <a:gd name="T40" fmla="*/ 207 w 695"/>
              <a:gd name="T41" fmla="*/ 223 h 695"/>
              <a:gd name="T42" fmla="*/ 205 w 695"/>
              <a:gd name="T43" fmla="*/ 220 h 695"/>
              <a:gd name="T44" fmla="*/ 204 w 695"/>
              <a:gd name="T45" fmla="*/ 215 h 695"/>
              <a:gd name="T46" fmla="*/ 205 w 695"/>
              <a:gd name="T47" fmla="*/ 211 h 695"/>
              <a:gd name="T48" fmla="*/ 207 w 695"/>
              <a:gd name="T49" fmla="*/ 207 h 695"/>
              <a:gd name="T50" fmla="*/ 212 w 695"/>
              <a:gd name="T51" fmla="*/ 204 h 695"/>
              <a:gd name="T52" fmla="*/ 216 w 695"/>
              <a:gd name="T53" fmla="*/ 203 h 695"/>
              <a:gd name="T54" fmla="*/ 221 w 695"/>
              <a:gd name="T55" fmla="*/ 204 h 695"/>
              <a:gd name="T56" fmla="*/ 224 w 695"/>
              <a:gd name="T57" fmla="*/ 207 h 695"/>
              <a:gd name="T58" fmla="*/ 348 w 695"/>
              <a:gd name="T59" fmla="*/ 330 h 695"/>
              <a:gd name="T60" fmla="*/ 471 w 695"/>
              <a:gd name="T61" fmla="*/ 207 h 695"/>
              <a:gd name="T62" fmla="*/ 475 w 695"/>
              <a:gd name="T63" fmla="*/ 204 h 695"/>
              <a:gd name="T64" fmla="*/ 479 w 695"/>
              <a:gd name="T65" fmla="*/ 203 h 695"/>
              <a:gd name="T66" fmla="*/ 483 w 695"/>
              <a:gd name="T67" fmla="*/ 204 h 695"/>
              <a:gd name="T68" fmla="*/ 488 w 695"/>
              <a:gd name="T69" fmla="*/ 207 h 695"/>
              <a:gd name="T70" fmla="*/ 490 w 695"/>
              <a:gd name="T71" fmla="*/ 211 h 695"/>
              <a:gd name="T72" fmla="*/ 491 w 695"/>
              <a:gd name="T73" fmla="*/ 215 h 695"/>
              <a:gd name="T74" fmla="*/ 490 w 695"/>
              <a:gd name="T75" fmla="*/ 220 h 695"/>
              <a:gd name="T76" fmla="*/ 488 w 695"/>
              <a:gd name="T77" fmla="*/ 223 h 695"/>
              <a:gd name="T78" fmla="*/ 364 w 695"/>
              <a:gd name="T79" fmla="*/ 347 h 695"/>
              <a:gd name="T80" fmla="*/ 488 w 695"/>
              <a:gd name="T81" fmla="*/ 471 h 695"/>
              <a:gd name="T82" fmla="*/ 683 w 695"/>
              <a:gd name="T83" fmla="*/ 0 h 695"/>
              <a:gd name="T84" fmla="*/ 12 w 695"/>
              <a:gd name="T85" fmla="*/ 0 h 695"/>
              <a:gd name="T86" fmla="*/ 7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7 w 695"/>
              <a:gd name="T101" fmla="*/ 694 h 695"/>
              <a:gd name="T102" fmla="*/ 12 w 695"/>
              <a:gd name="T103" fmla="*/ 695 h 695"/>
              <a:gd name="T104" fmla="*/ 683 w 695"/>
              <a:gd name="T105" fmla="*/ 695 h 695"/>
              <a:gd name="T106" fmla="*/ 688 w 695"/>
              <a:gd name="T107" fmla="*/ 694 h 695"/>
              <a:gd name="T108" fmla="*/ 691 w 695"/>
              <a:gd name="T109" fmla="*/ 691 h 695"/>
              <a:gd name="T110" fmla="*/ 694 w 695"/>
              <a:gd name="T111" fmla="*/ 687 h 695"/>
              <a:gd name="T112" fmla="*/ 695 w 695"/>
              <a:gd name="T113" fmla="*/ 683 h 695"/>
              <a:gd name="T114" fmla="*/ 695 w 695"/>
              <a:gd name="T115" fmla="*/ 11 h 695"/>
              <a:gd name="T116" fmla="*/ 694 w 695"/>
              <a:gd name="T117" fmla="*/ 7 h 695"/>
              <a:gd name="T118" fmla="*/ 691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488" y="471"/>
                </a:moveTo>
                <a:lnTo>
                  <a:pt x="490" y="475"/>
                </a:lnTo>
                <a:lnTo>
                  <a:pt x="491" y="479"/>
                </a:lnTo>
                <a:lnTo>
                  <a:pt x="490" y="484"/>
                </a:lnTo>
                <a:lnTo>
                  <a:pt x="488" y="487"/>
                </a:lnTo>
                <a:lnTo>
                  <a:pt x="483" y="490"/>
                </a:lnTo>
                <a:lnTo>
                  <a:pt x="479" y="490"/>
                </a:lnTo>
                <a:lnTo>
                  <a:pt x="475" y="490"/>
                </a:lnTo>
                <a:lnTo>
                  <a:pt x="471" y="487"/>
                </a:lnTo>
                <a:lnTo>
                  <a:pt x="348" y="365"/>
                </a:lnTo>
                <a:lnTo>
                  <a:pt x="225" y="487"/>
                </a:lnTo>
                <a:lnTo>
                  <a:pt x="221" y="490"/>
                </a:lnTo>
                <a:lnTo>
                  <a:pt x="216" y="490"/>
                </a:lnTo>
                <a:lnTo>
                  <a:pt x="212" y="490"/>
                </a:lnTo>
                <a:lnTo>
                  <a:pt x="207" y="487"/>
                </a:lnTo>
                <a:lnTo>
                  <a:pt x="205" y="483"/>
                </a:lnTo>
                <a:lnTo>
                  <a:pt x="204" y="478"/>
                </a:lnTo>
                <a:lnTo>
                  <a:pt x="205" y="474"/>
                </a:lnTo>
                <a:lnTo>
                  <a:pt x="207" y="471"/>
                </a:lnTo>
                <a:lnTo>
                  <a:pt x="331" y="347"/>
                </a:lnTo>
                <a:lnTo>
                  <a:pt x="207" y="223"/>
                </a:lnTo>
                <a:lnTo>
                  <a:pt x="205" y="220"/>
                </a:lnTo>
                <a:lnTo>
                  <a:pt x="204" y="215"/>
                </a:lnTo>
                <a:lnTo>
                  <a:pt x="205" y="211"/>
                </a:lnTo>
                <a:lnTo>
                  <a:pt x="207" y="207"/>
                </a:lnTo>
                <a:lnTo>
                  <a:pt x="212" y="204"/>
                </a:lnTo>
                <a:lnTo>
                  <a:pt x="216" y="203"/>
                </a:lnTo>
                <a:lnTo>
                  <a:pt x="221" y="204"/>
                </a:lnTo>
                <a:lnTo>
                  <a:pt x="224" y="207"/>
                </a:lnTo>
                <a:lnTo>
                  <a:pt x="348" y="330"/>
                </a:lnTo>
                <a:lnTo>
                  <a:pt x="471" y="207"/>
                </a:lnTo>
                <a:lnTo>
                  <a:pt x="475" y="204"/>
                </a:lnTo>
                <a:lnTo>
                  <a:pt x="479" y="203"/>
                </a:lnTo>
                <a:lnTo>
                  <a:pt x="483" y="204"/>
                </a:lnTo>
                <a:lnTo>
                  <a:pt x="488" y="207"/>
                </a:lnTo>
                <a:lnTo>
                  <a:pt x="490" y="211"/>
                </a:lnTo>
                <a:lnTo>
                  <a:pt x="491" y="215"/>
                </a:lnTo>
                <a:lnTo>
                  <a:pt x="490" y="220"/>
                </a:lnTo>
                <a:lnTo>
                  <a:pt x="488" y="223"/>
                </a:lnTo>
                <a:lnTo>
                  <a:pt x="364" y="347"/>
                </a:lnTo>
                <a:lnTo>
                  <a:pt x="488" y="471"/>
                </a:lnTo>
                <a:close/>
                <a:moveTo>
                  <a:pt x="683" y="0"/>
                </a:moveTo>
                <a:lnTo>
                  <a:pt x="12" y="0"/>
                </a:lnTo>
                <a:lnTo>
                  <a:pt x="7" y="1"/>
                </a:lnTo>
                <a:lnTo>
                  <a:pt x="4" y="3"/>
                </a:lnTo>
                <a:lnTo>
                  <a:pt x="1" y="7"/>
                </a:lnTo>
                <a:lnTo>
                  <a:pt x="0" y="11"/>
                </a:lnTo>
                <a:lnTo>
                  <a:pt x="0" y="683"/>
                </a:lnTo>
                <a:lnTo>
                  <a:pt x="1" y="687"/>
                </a:lnTo>
                <a:lnTo>
                  <a:pt x="4" y="691"/>
                </a:lnTo>
                <a:lnTo>
                  <a:pt x="7" y="694"/>
                </a:lnTo>
                <a:lnTo>
                  <a:pt x="12" y="695"/>
                </a:lnTo>
                <a:lnTo>
                  <a:pt x="683" y="695"/>
                </a:lnTo>
                <a:lnTo>
                  <a:pt x="688" y="694"/>
                </a:lnTo>
                <a:lnTo>
                  <a:pt x="691" y="691"/>
                </a:lnTo>
                <a:lnTo>
                  <a:pt x="694" y="687"/>
                </a:lnTo>
                <a:lnTo>
                  <a:pt x="695" y="683"/>
                </a:lnTo>
                <a:lnTo>
                  <a:pt x="695" y="11"/>
                </a:lnTo>
                <a:lnTo>
                  <a:pt x="694" y="7"/>
                </a:lnTo>
                <a:lnTo>
                  <a:pt x="691"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837" descr="Marker with plus mark. ">
            <a:extLst>
              <a:ext uri="{FF2B5EF4-FFF2-40B4-BE49-F238E27FC236}">
                <a16:creationId xmlns:a16="http://schemas.microsoft.com/office/drawing/2014/main" id="{9F58591E-3473-4F64-8EC7-B3C59E9BCF39}"/>
              </a:ext>
            </a:extLst>
          </p:cNvPr>
          <p:cNvSpPr>
            <a:spLocks noEditPoints="1"/>
          </p:cNvSpPr>
          <p:nvPr/>
        </p:nvSpPr>
        <p:spPr bwMode="auto">
          <a:xfrm>
            <a:off x="7704531" y="4382023"/>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837" descr="Marker with plus mark. ">
            <a:extLst>
              <a:ext uri="{FF2B5EF4-FFF2-40B4-BE49-F238E27FC236}">
                <a16:creationId xmlns:a16="http://schemas.microsoft.com/office/drawing/2014/main" id="{8ACB7BFA-2B1C-41FA-A91F-C2A74141E269}"/>
              </a:ext>
            </a:extLst>
          </p:cNvPr>
          <p:cNvSpPr>
            <a:spLocks noEditPoints="1"/>
          </p:cNvSpPr>
          <p:nvPr/>
        </p:nvSpPr>
        <p:spPr bwMode="auto">
          <a:xfrm>
            <a:off x="8787207" y="3385358"/>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837" descr="Marker with plus mark. ">
            <a:extLst>
              <a:ext uri="{FF2B5EF4-FFF2-40B4-BE49-F238E27FC236}">
                <a16:creationId xmlns:a16="http://schemas.microsoft.com/office/drawing/2014/main" id="{DC0F6511-C5AE-49E3-92DC-7B6FA6B2208D}"/>
              </a:ext>
            </a:extLst>
          </p:cNvPr>
          <p:cNvSpPr>
            <a:spLocks noEditPoints="1"/>
          </p:cNvSpPr>
          <p:nvPr/>
        </p:nvSpPr>
        <p:spPr bwMode="auto">
          <a:xfrm>
            <a:off x="9900044" y="4865305"/>
            <a:ext cx="274638" cy="276225"/>
          </a:xfrm>
          <a:custGeom>
            <a:avLst/>
            <a:gdLst>
              <a:gd name="T0" fmla="*/ 526 w 695"/>
              <a:gd name="T1" fmla="*/ 362 h 695"/>
              <a:gd name="T2" fmla="*/ 359 w 695"/>
              <a:gd name="T3" fmla="*/ 362 h 695"/>
              <a:gd name="T4" fmla="*/ 359 w 695"/>
              <a:gd name="T5" fmla="*/ 531 h 695"/>
              <a:gd name="T6" fmla="*/ 359 w 695"/>
              <a:gd name="T7" fmla="*/ 537 h 695"/>
              <a:gd name="T8" fmla="*/ 356 w 695"/>
              <a:gd name="T9" fmla="*/ 540 h 695"/>
              <a:gd name="T10" fmla="*/ 353 w 695"/>
              <a:gd name="T11" fmla="*/ 542 h 695"/>
              <a:gd name="T12" fmla="*/ 348 w 695"/>
              <a:gd name="T13" fmla="*/ 543 h 695"/>
              <a:gd name="T14" fmla="*/ 343 w 695"/>
              <a:gd name="T15" fmla="*/ 542 h 695"/>
              <a:gd name="T16" fmla="*/ 339 w 695"/>
              <a:gd name="T17" fmla="*/ 540 h 695"/>
              <a:gd name="T18" fmla="*/ 337 w 695"/>
              <a:gd name="T19" fmla="*/ 537 h 695"/>
              <a:gd name="T20" fmla="*/ 336 w 695"/>
              <a:gd name="T21" fmla="*/ 531 h 695"/>
              <a:gd name="T22" fmla="*/ 336 w 695"/>
              <a:gd name="T23" fmla="*/ 362 h 695"/>
              <a:gd name="T24" fmla="*/ 164 w 695"/>
              <a:gd name="T25" fmla="*/ 362 h 695"/>
              <a:gd name="T26" fmla="*/ 158 w 695"/>
              <a:gd name="T27" fmla="*/ 361 h 695"/>
              <a:gd name="T28" fmla="*/ 155 w 695"/>
              <a:gd name="T29" fmla="*/ 359 h 695"/>
              <a:gd name="T30" fmla="*/ 153 w 695"/>
              <a:gd name="T31" fmla="*/ 356 h 695"/>
              <a:gd name="T32" fmla="*/ 152 w 695"/>
              <a:gd name="T33" fmla="*/ 350 h 695"/>
              <a:gd name="T34" fmla="*/ 153 w 695"/>
              <a:gd name="T35" fmla="*/ 346 h 695"/>
              <a:gd name="T36" fmla="*/ 155 w 695"/>
              <a:gd name="T37" fmla="*/ 342 h 695"/>
              <a:gd name="T38" fmla="*/ 158 w 695"/>
              <a:gd name="T39" fmla="*/ 339 h 695"/>
              <a:gd name="T40" fmla="*/ 164 w 695"/>
              <a:gd name="T41" fmla="*/ 339 h 695"/>
              <a:gd name="T42" fmla="*/ 336 w 695"/>
              <a:gd name="T43" fmla="*/ 339 h 695"/>
              <a:gd name="T44" fmla="*/ 336 w 695"/>
              <a:gd name="T45" fmla="*/ 170 h 695"/>
              <a:gd name="T46" fmla="*/ 337 w 695"/>
              <a:gd name="T47" fmla="*/ 165 h 695"/>
              <a:gd name="T48" fmla="*/ 339 w 695"/>
              <a:gd name="T49" fmla="*/ 161 h 695"/>
              <a:gd name="T50" fmla="*/ 343 w 695"/>
              <a:gd name="T51" fmla="*/ 159 h 695"/>
              <a:gd name="T52" fmla="*/ 348 w 695"/>
              <a:gd name="T53" fmla="*/ 158 h 695"/>
              <a:gd name="T54" fmla="*/ 353 w 695"/>
              <a:gd name="T55" fmla="*/ 159 h 695"/>
              <a:gd name="T56" fmla="*/ 356 w 695"/>
              <a:gd name="T57" fmla="*/ 161 h 695"/>
              <a:gd name="T58" fmla="*/ 359 w 695"/>
              <a:gd name="T59" fmla="*/ 165 h 695"/>
              <a:gd name="T60" fmla="*/ 359 w 695"/>
              <a:gd name="T61" fmla="*/ 170 h 695"/>
              <a:gd name="T62" fmla="*/ 359 w 695"/>
              <a:gd name="T63" fmla="*/ 339 h 695"/>
              <a:gd name="T64" fmla="*/ 526 w 695"/>
              <a:gd name="T65" fmla="*/ 339 h 695"/>
              <a:gd name="T66" fmla="*/ 530 w 695"/>
              <a:gd name="T67" fmla="*/ 339 h 695"/>
              <a:gd name="T68" fmla="*/ 535 w 695"/>
              <a:gd name="T69" fmla="*/ 342 h 695"/>
              <a:gd name="T70" fmla="*/ 537 w 695"/>
              <a:gd name="T71" fmla="*/ 346 h 695"/>
              <a:gd name="T72" fmla="*/ 538 w 695"/>
              <a:gd name="T73" fmla="*/ 350 h 695"/>
              <a:gd name="T74" fmla="*/ 537 w 695"/>
              <a:gd name="T75" fmla="*/ 356 h 695"/>
              <a:gd name="T76" fmla="*/ 535 w 695"/>
              <a:gd name="T77" fmla="*/ 359 h 695"/>
              <a:gd name="T78" fmla="*/ 530 w 695"/>
              <a:gd name="T79" fmla="*/ 361 h 695"/>
              <a:gd name="T80" fmla="*/ 526 w 695"/>
              <a:gd name="T81" fmla="*/ 362 h 695"/>
              <a:gd name="T82" fmla="*/ 683 w 695"/>
              <a:gd name="T83" fmla="*/ 0 h 695"/>
              <a:gd name="T84" fmla="*/ 12 w 695"/>
              <a:gd name="T85" fmla="*/ 0 h 695"/>
              <a:gd name="T86" fmla="*/ 8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8 w 695"/>
              <a:gd name="T101" fmla="*/ 694 h 695"/>
              <a:gd name="T102" fmla="*/ 12 w 695"/>
              <a:gd name="T103" fmla="*/ 695 h 695"/>
              <a:gd name="T104" fmla="*/ 683 w 695"/>
              <a:gd name="T105" fmla="*/ 695 h 695"/>
              <a:gd name="T106" fmla="*/ 688 w 695"/>
              <a:gd name="T107" fmla="*/ 694 h 695"/>
              <a:gd name="T108" fmla="*/ 692 w 695"/>
              <a:gd name="T109" fmla="*/ 691 h 695"/>
              <a:gd name="T110" fmla="*/ 694 w 695"/>
              <a:gd name="T111" fmla="*/ 687 h 695"/>
              <a:gd name="T112" fmla="*/ 695 w 695"/>
              <a:gd name="T113" fmla="*/ 683 h 695"/>
              <a:gd name="T114" fmla="*/ 695 w 695"/>
              <a:gd name="T115" fmla="*/ 11 h 695"/>
              <a:gd name="T116" fmla="*/ 694 w 695"/>
              <a:gd name="T117" fmla="*/ 7 h 695"/>
              <a:gd name="T118" fmla="*/ 692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526" y="362"/>
                </a:moveTo>
                <a:lnTo>
                  <a:pt x="359" y="362"/>
                </a:lnTo>
                <a:lnTo>
                  <a:pt x="359" y="531"/>
                </a:lnTo>
                <a:lnTo>
                  <a:pt x="359" y="537"/>
                </a:lnTo>
                <a:lnTo>
                  <a:pt x="356" y="540"/>
                </a:lnTo>
                <a:lnTo>
                  <a:pt x="353" y="542"/>
                </a:lnTo>
                <a:lnTo>
                  <a:pt x="348" y="543"/>
                </a:lnTo>
                <a:lnTo>
                  <a:pt x="343" y="542"/>
                </a:lnTo>
                <a:lnTo>
                  <a:pt x="339" y="540"/>
                </a:lnTo>
                <a:lnTo>
                  <a:pt x="337" y="537"/>
                </a:lnTo>
                <a:lnTo>
                  <a:pt x="336" y="531"/>
                </a:lnTo>
                <a:lnTo>
                  <a:pt x="336" y="362"/>
                </a:lnTo>
                <a:lnTo>
                  <a:pt x="164" y="362"/>
                </a:lnTo>
                <a:lnTo>
                  <a:pt x="158" y="361"/>
                </a:lnTo>
                <a:lnTo>
                  <a:pt x="155" y="359"/>
                </a:lnTo>
                <a:lnTo>
                  <a:pt x="153" y="356"/>
                </a:lnTo>
                <a:lnTo>
                  <a:pt x="152" y="350"/>
                </a:lnTo>
                <a:lnTo>
                  <a:pt x="153" y="346"/>
                </a:lnTo>
                <a:lnTo>
                  <a:pt x="155" y="342"/>
                </a:lnTo>
                <a:lnTo>
                  <a:pt x="158" y="339"/>
                </a:lnTo>
                <a:lnTo>
                  <a:pt x="164" y="339"/>
                </a:lnTo>
                <a:lnTo>
                  <a:pt x="336" y="339"/>
                </a:lnTo>
                <a:lnTo>
                  <a:pt x="336" y="170"/>
                </a:lnTo>
                <a:lnTo>
                  <a:pt x="337" y="165"/>
                </a:lnTo>
                <a:lnTo>
                  <a:pt x="339" y="161"/>
                </a:lnTo>
                <a:lnTo>
                  <a:pt x="343" y="159"/>
                </a:lnTo>
                <a:lnTo>
                  <a:pt x="348" y="158"/>
                </a:lnTo>
                <a:lnTo>
                  <a:pt x="353" y="159"/>
                </a:lnTo>
                <a:lnTo>
                  <a:pt x="356" y="161"/>
                </a:lnTo>
                <a:lnTo>
                  <a:pt x="359" y="165"/>
                </a:lnTo>
                <a:lnTo>
                  <a:pt x="359" y="170"/>
                </a:lnTo>
                <a:lnTo>
                  <a:pt x="359" y="339"/>
                </a:lnTo>
                <a:lnTo>
                  <a:pt x="526" y="339"/>
                </a:lnTo>
                <a:lnTo>
                  <a:pt x="530" y="339"/>
                </a:lnTo>
                <a:lnTo>
                  <a:pt x="535" y="342"/>
                </a:lnTo>
                <a:lnTo>
                  <a:pt x="537" y="346"/>
                </a:lnTo>
                <a:lnTo>
                  <a:pt x="538" y="350"/>
                </a:lnTo>
                <a:lnTo>
                  <a:pt x="537" y="356"/>
                </a:lnTo>
                <a:lnTo>
                  <a:pt x="535" y="359"/>
                </a:lnTo>
                <a:lnTo>
                  <a:pt x="530" y="361"/>
                </a:lnTo>
                <a:lnTo>
                  <a:pt x="526" y="362"/>
                </a:lnTo>
                <a:close/>
                <a:moveTo>
                  <a:pt x="683" y="0"/>
                </a:moveTo>
                <a:lnTo>
                  <a:pt x="12" y="0"/>
                </a:lnTo>
                <a:lnTo>
                  <a:pt x="8" y="1"/>
                </a:lnTo>
                <a:lnTo>
                  <a:pt x="4" y="3"/>
                </a:lnTo>
                <a:lnTo>
                  <a:pt x="1" y="7"/>
                </a:lnTo>
                <a:lnTo>
                  <a:pt x="0" y="11"/>
                </a:lnTo>
                <a:lnTo>
                  <a:pt x="0" y="683"/>
                </a:lnTo>
                <a:lnTo>
                  <a:pt x="1" y="687"/>
                </a:lnTo>
                <a:lnTo>
                  <a:pt x="4" y="691"/>
                </a:lnTo>
                <a:lnTo>
                  <a:pt x="8" y="694"/>
                </a:lnTo>
                <a:lnTo>
                  <a:pt x="12" y="695"/>
                </a:lnTo>
                <a:lnTo>
                  <a:pt x="683" y="695"/>
                </a:lnTo>
                <a:lnTo>
                  <a:pt x="688" y="694"/>
                </a:lnTo>
                <a:lnTo>
                  <a:pt x="692" y="691"/>
                </a:lnTo>
                <a:lnTo>
                  <a:pt x="694" y="687"/>
                </a:lnTo>
                <a:lnTo>
                  <a:pt x="695" y="683"/>
                </a:lnTo>
                <a:lnTo>
                  <a:pt x="695" y="11"/>
                </a:lnTo>
                <a:lnTo>
                  <a:pt x="694" y="7"/>
                </a:lnTo>
                <a:lnTo>
                  <a:pt x="692"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839" descr="Marker with multiplication sign. ">
            <a:extLst>
              <a:ext uri="{FF2B5EF4-FFF2-40B4-BE49-F238E27FC236}">
                <a16:creationId xmlns:a16="http://schemas.microsoft.com/office/drawing/2014/main" id="{5CED8A16-6FBE-41A7-9A3B-6220F32B4ED2}"/>
              </a:ext>
            </a:extLst>
          </p:cNvPr>
          <p:cNvSpPr>
            <a:spLocks noEditPoints="1"/>
          </p:cNvSpPr>
          <p:nvPr/>
        </p:nvSpPr>
        <p:spPr bwMode="auto">
          <a:xfrm>
            <a:off x="11058919" y="4382024"/>
            <a:ext cx="276225" cy="276225"/>
          </a:xfrm>
          <a:custGeom>
            <a:avLst/>
            <a:gdLst>
              <a:gd name="T0" fmla="*/ 488 w 695"/>
              <a:gd name="T1" fmla="*/ 471 h 695"/>
              <a:gd name="T2" fmla="*/ 490 w 695"/>
              <a:gd name="T3" fmla="*/ 475 h 695"/>
              <a:gd name="T4" fmla="*/ 491 w 695"/>
              <a:gd name="T5" fmla="*/ 479 h 695"/>
              <a:gd name="T6" fmla="*/ 490 w 695"/>
              <a:gd name="T7" fmla="*/ 484 h 695"/>
              <a:gd name="T8" fmla="*/ 488 w 695"/>
              <a:gd name="T9" fmla="*/ 487 h 695"/>
              <a:gd name="T10" fmla="*/ 483 w 695"/>
              <a:gd name="T11" fmla="*/ 490 h 695"/>
              <a:gd name="T12" fmla="*/ 479 w 695"/>
              <a:gd name="T13" fmla="*/ 490 h 695"/>
              <a:gd name="T14" fmla="*/ 475 w 695"/>
              <a:gd name="T15" fmla="*/ 490 h 695"/>
              <a:gd name="T16" fmla="*/ 471 w 695"/>
              <a:gd name="T17" fmla="*/ 487 h 695"/>
              <a:gd name="T18" fmla="*/ 348 w 695"/>
              <a:gd name="T19" fmla="*/ 365 h 695"/>
              <a:gd name="T20" fmla="*/ 225 w 695"/>
              <a:gd name="T21" fmla="*/ 487 h 695"/>
              <a:gd name="T22" fmla="*/ 221 w 695"/>
              <a:gd name="T23" fmla="*/ 490 h 695"/>
              <a:gd name="T24" fmla="*/ 216 w 695"/>
              <a:gd name="T25" fmla="*/ 490 h 695"/>
              <a:gd name="T26" fmla="*/ 212 w 695"/>
              <a:gd name="T27" fmla="*/ 490 h 695"/>
              <a:gd name="T28" fmla="*/ 207 w 695"/>
              <a:gd name="T29" fmla="*/ 487 h 695"/>
              <a:gd name="T30" fmla="*/ 205 w 695"/>
              <a:gd name="T31" fmla="*/ 483 h 695"/>
              <a:gd name="T32" fmla="*/ 204 w 695"/>
              <a:gd name="T33" fmla="*/ 478 h 695"/>
              <a:gd name="T34" fmla="*/ 205 w 695"/>
              <a:gd name="T35" fmla="*/ 474 h 695"/>
              <a:gd name="T36" fmla="*/ 207 w 695"/>
              <a:gd name="T37" fmla="*/ 471 h 695"/>
              <a:gd name="T38" fmla="*/ 331 w 695"/>
              <a:gd name="T39" fmla="*/ 347 h 695"/>
              <a:gd name="T40" fmla="*/ 207 w 695"/>
              <a:gd name="T41" fmla="*/ 223 h 695"/>
              <a:gd name="T42" fmla="*/ 205 w 695"/>
              <a:gd name="T43" fmla="*/ 220 h 695"/>
              <a:gd name="T44" fmla="*/ 204 w 695"/>
              <a:gd name="T45" fmla="*/ 215 h 695"/>
              <a:gd name="T46" fmla="*/ 205 w 695"/>
              <a:gd name="T47" fmla="*/ 211 h 695"/>
              <a:gd name="T48" fmla="*/ 207 w 695"/>
              <a:gd name="T49" fmla="*/ 207 h 695"/>
              <a:gd name="T50" fmla="*/ 212 w 695"/>
              <a:gd name="T51" fmla="*/ 204 h 695"/>
              <a:gd name="T52" fmla="*/ 216 w 695"/>
              <a:gd name="T53" fmla="*/ 203 h 695"/>
              <a:gd name="T54" fmla="*/ 221 w 695"/>
              <a:gd name="T55" fmla="*/ 204 h 695"/>
              <a:gd name="T56" fmla="*/ 224 w 695"/>
              <a:gd name="T57" fmla="*/ 207 h 695"/>
              <a:gd name="T58" fmla="*/ 348 w 695"/>
              <a:gd name="T59" fmla="*/ 330 h 695"/>
              <a:gd name="T60" fmla="*/ 471 w 695"/>
              <a:gd name="T61" fmla="*/ 207 h 695"/>
              <a:gd name="T62" fmla="*/ 475 w 695"/>
              <a:gd name="T63" fmla="*/ 204 h 695"/>
              <a:gd name="T64" fmla="*/ 479 w 695"/>
              <a:gd name="T65" fmla="*/ 203 h 695"/>
              <a:gd name="T66" fmla="*/ 483 w 695"/>
              <a:gd name="T67" fmla="*/ 204 h 695"/>
              <a:gd name="T68" fmla="*/ 488 w 695"/>
              <a:gd name="T69" fmla="*/ 207 h 695"/>
              <a:gd name="T70" fmla="*/ 490 w 695"/>
              <a:gd name="T71" fmla="*/ 211 h 695"/>
              <a:gd name="T72" fmla="*/ 491 w 695"/>
              <a:gd name="T73" fmla="*/ 215 h 695"/>
              <a:gd name="T74" fmla="*/ 490 w 695"/>
              <a:gd name="T75" fmla="*/ 220 h 695"/>
              <a:gd name="T76" fmla="*/ 488 w 695"/>
              <a:gd name="T77" fmla="*/ 223 h 695"/>
              <a:gd name="T78" fmla="*/ 364 w 695"/>
              <a:gd name="T79" fmla="*/ 347 h 695"/>
              <a:gd name="T80" fmla="*/ 488 w 695"/>
              <a:gd name="T81" fmla="*/ 471 h 695"/>
              <a:gd name="T82" fmla="*/ 683 w 695"/>
              <a:gd name="T83" fmla="*/ 0 h 695"/>
              <a:gd name="T84" fmla="*/ 12 w 695"/>
              <a:gd name="T85" fmla="*/ 0 h 695"/>
              <a:gd name="T86" fmla="*/ 7 w 695"/>
              <a:gd name="T87" fmla="*/ 1 h 695"/>
              <a:gd name="T88" fmla="*/ 4 w 695"/>
              <a:gd name="T89" fmla="*/ 3 h 695"/>
              <a:gd name="T90" fmla="*/ 1 w 695"/>
              <a:gd name="T91" fmla="*/ 7 h 695"/>
              <a:gd name="T92" fmla="*/ 0 w 695"/>
              <a:gd name="T93" fmla="*/ 11 h 695"/>
              <a:gd name="T94" fmla="*/ 0 w 695"/>
              <a:gd name="T95" fmla="*/ 683 h 695"/>
              <a:gd name="T96" fmla="*/ 1 w 695"/>
              <a:gd name="T97" fmla="*/ 687 h 695"/>
              <a:gd name="T98" fmla="*/ 4 w 695"/>
              <a:gd name="T99" fmla="*/ 691 h 695"/>
              <a:gd name="T100" fmla="*/ 7 w 695"/>
              <a:gd name="T101" fmla="*/ 694 h 695"/>
              <a:gd name="T102" fmla="*/ 12 w 695"/>
              <a:gd name="T103" fmla="*/ 695 h 695"/>
              <a:gd name="T104" fmla="*/ 683 w 695"/>
              <a:gd name="T105" fmla="*/ 695 h 695"/>
              <a:gd name="T106" fmla="*/ 688 w 695"/>
              <a:gd name="T107" fmla="*/ 694 h 695"/>
              <a:gd name="T108" fmla="*/ 691 w 695"/>
              <a:gd name="T109" fmla="*/ 691 h 695"/>
              <a:gd name="T110" fmla="*/ 694 w 695"/>
              <a:gd name="T111" fmla="*/ 687 h 695"/>
              <a:gd name="T112" fmla="*/ 695 w 695"/>
              <a:gd name="T113" fmla="*/ 683 h 695"/>
              <a:gd name="T114" fmla="*/ 695 w 695"/>
              <a:gd name="T115" fmla="*/ 11 h 695"/>
              <a:gd name="T116" fmla="*/ 694 w 695"/>
              <a:gd name="T117" fmla="*/ 7 h 695"/>
              <a:gd name="T118" fmla="*/ 691 w 695"/>
              <a:gd name="T119" fmla="*/ 3 h 695"/>
              <a:gd name="T120" fmla="*/ 688 w 695"/>
              <a:gd name="T121" fmla="*/ 1 h 695"/>
              <a:gd name="T122" fmla="*/ 683 w 695"/>
              <a:gd name="T12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695">
                <a:moveTo>
                  <a:pt x="488" y="471"/>
                </a:moveTo>
                <a:lnTo>
                  <a:pt x="490" y="475"/>
                </a:lnTo>
                <a:lnTo>
                  <a:pt x="491" y="479"/>
                </a:lnTo>
                <a:lnTo>
                  <a:pt x="490" y="484"/>
                </a:lnTo>
                <a:lnTo>
                  <a:pt x="488" y="487"/>
                </a:lnTo>
                <a:lnTo>
                  <a:pt x="483" y="490"/>
                </a:lnTo>
                <a:lnTo>
                  <a:pt x="479" y="490"/>
                </a:lnTo>
                <a:lnTo>
                  <a:pt x="475" y="490"/>
                </a:lnTo>
                <a:lnTo>
                  <a:pt x="471" y="487"/>
                </a:lnTo>
                <a:lnTo>
                  <a:pt x="348" y="365"/>
                </a:lnTo>
                <a:lnTo>
                  <a:pt x="225" y="487"/>
                </a:lnTo>
                <a:lnTo>
                  <a:pt x="221" y="490"/>
                </a:lnTo>
                <a:lnTo>
                  <a:pt x="216" y="490"/>
                </a:lnTo>
                <a:lnTo>
                  <a:pt x="212" y="490"/>
                </a:lnTo>
                <a:lnTo>
                  <a:pt x="207" y="487"/>
                </a:lnTo>
                <a:lnTo>
                  <a:pt x="205" y="483"/>
                </a:lnTo>
                <a:lnTo>
                  <a:pt x="204" y="478"/>
                </a:lnTo>
                <a:lnTo>
                  <a:pt x="205" y="474"/>
                </a:lnTo>
                <a:lnTo>
                  <a:pt x="207" y="471"/>
                </a:lnTo>
                <a:lnTo>
                  <a:pt x="331" y="347"/>
                </a:lnTo>
                <a:lnTo>
                  <a:pt x="207" y="223"/>
                </a:lnTo>
                <a:lnTo>
                  <a:pt x="205" y="220"/>
                </a:lnTo>
                <a:lnTo>
                  <a:pt x="204" y="215"/>
                </a:lnTo>
                <a:lnTo>
                  <a:pt x="205" y="211"/>
                </a:lnTo>
                <a:lnTo>
                  <a:pt x="207" y="207"/>
                </a:lnTo>
                <a:lnTo>
                  <a:pt x="212" y="204"/>
                </a:lnTo>
                <a:lnTo>
                  <a:pt x="216" y="203"/>
                </a:lnTo>
                <a:lnTo>
                  <a:pt x="221" y="204"/>
                </a:lnTo>
                <a:lnTo>
                  <a:pt x="224" y="207"/>
                </a:lnTo>
                <a:lnTo>
                  <a:pt x="348" y="330"/>
                </a:lnTo>
                <a:lnTo>
                  <a:pt x="471" y="207"/>
                </a:lnTo>
                <a:lnTo>
                  <a:pt x="475" y="204"/>
                </a:lnTo>
                <a:lnTo>
                  <a:pt x="479" y="203"/>
                </a:lnTo>
                <a:lnTo>
                  <a:pt x="483" y="204"/>
                </a:lnTo>
                <a:lnTo>
                  <a:pt x="488" y="207"/>
                </a:lnTo>
                <a:lnTo>
                  <a:pt x="490" y="211"/>
                </a:lnTo>
                <a:lnTo>
                  <a:pt x="491" y="215"/>
                </a:lnTo>
                <a:lnTo>
                  <a:pt x="490" y="220"/>
                </a:lnTo>
                <a:lnTo>
                  <a:pt x="488" y="223"/>
                </a:lnTo>
                <a:lnTo>
                  <a:pt x="364" y="347"/>
                </a:lnTo>
                <a:lnTo>
                  <a:pt x="488" y="471"/>
                </a:lnTo>
                <a:close/>
                <a:moveTo>
                  <a:pt x="683" y="0"/>
                </a:moveTo>
                <a:lnTo>
                  <a:pt x="12" y="0"/>
                </a:lnTo>
                <a:lnTo>
                  <a:pt x="7" y="1"/>
                </a:lnTo>
                <a:lnTo>
                  <a:pt x="4" y="3"/>
                </a:lnTo>
                <a:lnTo>
                  <a:pt x="1" y="7"/>
                </a:lnTo>
                <a:lnTo>
                  <a:pt x="0" y="11"/>
                </a:lnTo>
                <a:lnTo>
                  <a:pt x="0" y="683"/>
                </a:lnTo>
                <a:lnTo>
                  <a:pt x="1" y="687"/>
                </a:lnTo>
                <a:lnTo>
                  <a:pt x="4" y="691"/>
                </a:lnTo>
                <a:lnTo>
                  <a:pt x="7" y="694"/>
                </a:lnTo>
                <a:lnTo>
                  <a:pt x="12" y="695"/>
                </a:lnTo>
                <a:lnTo>
                  <a:pt x="683" y="695"/>
                </a:lnTo>
                <a:lnTo>
                  <a:pt x="688" y="694"/>
                </a:lnTo>
                <a:lnTo>
                  <a:pt x="691" y="691"/>
                </a:lnTo>
                <a:lnTo>
                  <a:pt x="694" y="687"/>
                </a:lnTo>
                <a:lnTo>
                  <a:pt x="695" y="683"/>
                </a:lnTo>
                <a:lnTo>
                  <a:pt x="695" y="11"/>
                </a:lnTo>
                <a:lnTo>
                  <a:pt x="694" y="7"/>
                </a:lnTo>
                <a:lnTo>
                  <a:pt x="691" y="3"/>
                </a:lnTo>
                <a:lnTo>
                  <a:pt x="688" y="1"/>
                </a:lnTo>
                <a:lnTo>
                  <a:pt x="683" y="0"/>
                </a:lnTo>
                <a:close/>
              </a:path>
            </a:pathLst>
          </a:custGeom>
          <a:solidFill>
            <a:srgbClr val="62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147">
            <a:extLst>
              <a:ext uri="{FF2B5EF4-FFF2-40B4-BE49-F238E27FC236}">
                <a16:creationId xmlns:a16="http://schemas.microsoft.com/office/drawing/2014/main" id="{2809A67D-EE6E-45D1-AA73-B11A0B4F2508}"/>
              </a:ext>
            </a:extLst>
          </p:cNvPr>
          <p:cNvSpPr/>
          <p:nvPr/>
        </p:nvSpPr>
        <p:spPr>
          <a:xfrm>
            <a:off x="3276600" y="5537091"/>
            <a:ext cx="8075613" cy="646331"/>
          </a:xfrm>
          <a:prstGeom prst="rect">
            <a:avLst/>
          </a:prstGeom>
        </p:spPr>
        <p:txBody>
          <a:bodyPr wrap="square" lIns="0" tIns="0" rIns="0" bIns="0" anchor="ctr">
            <a:spAutoFit/>
          </a:bodyPr>
          <a:lstStyle/>
          <a:p>
            <a:r>
              <a:rPr lang="en-US" sz="1400" dirty="0"/>
              <a:t>“Lorem ipsum dolor sit amet, consectetur adipiscing elit. Duis suscipit in tellus ac bibendum. Sed congue lacus vitae tellus finibus, eu faucibus nisi ullamcorper. Quisque volutpat leo at arcu placerat, quis pellentesque tellus bibendum. Proin et luctus nisl, ut viverra eros. Suspendisse pharetra mattis purus eu.”</a:t>
            </a:r>
          </a:p>
        </p:txBody>
      </p:sp>
      <p:cxnSp>
        <p:nvCxnSpPr>
          <p:cNvPr id="149" name="Straight Connector 148">
            <a:extLst>
              <a:ext uri="{FF2B5EF4-FFF2-40B4-BE49-F238E27FC236}">
                <a16:creationId xmlns:a16="http://schemas.microsoft.com/office/drawing/2014/main" id="{A3D7D3F3-ED08-4CA9-8310-32E50A7BB0A5}"/>
              </a:ext>
              <a:ext uri="{C183D7F6-B498-43B3-948B-1728B52AA6E4}">
                <adec:decorative xmlns:adec="http://schemas.microsoft.com/office/drawing/2017/decorative" val="1"/>
              </a:ext>
            </a:extLst>
          </p:cNvPr>
          <p:cNvCxnSpPr>
            <a:cxnSpLocks/>
          </p:cNvCxnSpPr>
          <p:nvPr/>
        </p:nvCxnSpPr>
        <p:spPr>
          <a:xfrm>
            <a:off x="2987283" y="5462588"/>
            <a:ext cx="0" cy="79533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82D6D7C7-ED2D-4325-93B0-EE2B9C2B2CF7}"/>
              </a:ext>
            </a:extLst>
          </p:cNvPr>
          <p:cNvSpPr/>
          <p:nvPr/>
        </p:nvSpPr>
        <p:spPr>
          <a:xfrm>
            <a:off x="533406" y="5644812"/>
            <a:ext cx="2331714" cy="430887"/>
          </a:xfrm>
          <a:prstGeom prst="rect">
            <a:avLst/>
          </a:prstGeom>
        </p:spPr>
        <p:txBody>
          <a:bodyPr wrap="square" lIns="0" tIns="0" rIns="0" bIns="0" anchor="ctr">
            <a:spAutoFit/>
          </a:bodyPr>
          <a:lstStyle/>
          <a:p>
            <a:pPr algn="ctr"/>
            <a:r>
              <a:rPr lang="en-US" sz="2800" b="1" dirty="0">
                <a:solidFill>
                  <a:schemeClr val="accent3">
                    <a:lumMod val="75000"/>
                  </a:schemeClr>
                </a:solidFill>
                <a:latin typeface="+mj-lt"/>
                <a:cs typeface="Segoe UI" panose="020B0502040204020203" pitchFamily="34" charset="0"/>
              </a:rPr>
              <a:t>5,980,650.32</a:t>
            </a:r>
          </a:p>
        </p:txBody>
      </p:sp>
    </p:spTree>
    <p:extLst>
      <p:ext uri="{BB962C8B-B14F-4D97-AF65-F5344CB8AC3E}">
        <p14:creationId xmlns:p14="http://schemas.microsoft.com/office/powerpoint/2010/main" val="87544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A588A72A-976E-478A-9DD3-765AB3ED4CD0}"/>
              </a:ext>
            </a:extLst>
          </p:cNvPr>
          <p:cNvSpPr>
            <a:spLocks noGrp="1"/>
          </p:cNvSpPr>
          <p:nvPr>
            <p:ph type="title" idx="4294967295"/>
          </p:nvPr>
        </p:nvSpPr>
        <p:spPr>
          <a:xfrm>
            <a:off x="0" y="365125"/>
            <a:ext cx="10515600" cy="1325563"/>
          </a:xfrm>
        </p:spPr>
        <p:txBody>
          <a:bodyPr/>
          <a:lstStyle/>
          <a:p>
            <a:r>
              <a:rPr lang="en-US" dirty="0"/>
              <a:t>Project analysis slide 8</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Project Analysis</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C1CAF08-13B9-48BA-A271-8CE5B568A664}"/>
              </a:ext>
            </a:extLst>
          </p:cNvPr>
          <p:cNvSpPr/>
          <p:nvPr/>
        </p:nvSpPr>
        <p:spPr>
          <a:xfrm>
            <a:off x="1230086" y="1347561"/>
            <a:ext cx="4967514" cy="66479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POSITIVE</a:t>
            </a:r>
          </a:p>
        </p:txBody>
      </p:sp>
      <p:sp>
        <p:nvSpPr>
          <p:cNvPr id="26" name="Rectangle: Rounded Corners 25">
            <a:extLst>
              <a:ext uri="{FF2B5EF4-FFF2-40B4-BE49-F238E27FC236}">
                <a16:creationId xmlns:a16="http://schemas.microsoft.com/office/drawing/2014/main" id="{D1B1E083-D07C-4934-9782-F7CCA3539ACF}"/>
              </a:ext>
            </a:extLst>
          </p:cNvPr>
          <p:cNvSpPr/>
          <p:nvPr/>
        </p:nvSpPr>
        <p:spPr>
          <a:xfrm>
            <a:off x="6313716" y="1347561"/>
            <a:ext cx="4967514" cy="66479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NEGATIVE</a:t>
            </a:r>
          </a:p>
        </p:txBody>
      </p:sp>
      <p:sp>
        <p:nvSpPr>
          <p:cNvPr id="27" name="Rectangle: Rounded Corners 26">
            <a:extLst>
              <a:ext uri="{FF2B5EF4-FFF2-40B4-BE49-F238E27FC236}">
                <a16:creationId xmlns:a16="http://schemas.microsoft.com/office/drawing/2014/main" id="{EBD06280-71F4-4832-A31C-772537FAE929}"/>
              </a:ext>
            </a:extLst>
          </p:cNvPr>
          <p:cNvSpPr/>
          <p:nvPr/>
        </p:nvSpPr>
        <p:spPr>
          <a:xfrm rot="16200000">
            <a:off x="-106838" y="4864308"/>
            <a:ext cx="1972763" cy="66479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EXTERNAL</a:t>
            </a:r>
          </a:p>
        </p:txBody>
      </p:sp>
      <p:sp>
        <p:nvSpPr>
          <p:cNvPr id="28" name="Rectangle: Rounded Corners 27">
            <a:extLst>
              <a:ext uri="{FF2B5EF4-FFF2-40B4-BE49-F238E27FC236}">
                <a16:creationId xmlns:a16="http://schemas.microsoft.com/office/drawing/2014/main" id="{C917D965-B5BB-41DC-BB5E-C27AF802DD50}"/>
              </a:ext>
            </a:extLst>
          </p:cNvPr>
          <p:cNvSpPr/>
          <p:nvPr/>
        </p:nvSpPr>
        <p:spPr>
          <a:xfrm rot="16200000">
            <a:off x="-106838" y="2758556"/>
            <a:ext cx="1972763" cy="66479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INTERNAL</a:t>
            </a:r>
          </a:p>
        </p:txBody>
      </p:sp>
      <p:cxnSp>
        <p:nvCxnSpPr>
          <p:cNvPr id="9" name="Straight Connector 8">
            <a:extLst>
              <a:ext uri="{FF2B5EF4-FFF2-40B4-BE49-F238E27FC236}">
                <a16:creationId xmlns:a16="http://schemas.microsoft.com/office/drawing/2014/main" id="{8CBC1BB2-55FC-4E8F-A171-32FAA820D2B7}"/>
              </a:ext>
              <a:ext uri="{C183D7F6-B498-43B3-948B-1728B52AA6E4}">
                <adec:decorative xmlns:adec="http://schemas.microsoft.com/office/drawing/2017/decorative" val="1"/>
              </a:ext>
            </a:extLst>
          </p:cNvPr>
          <p:cNvCxnSpPr>
            <a:cxnSpLocks/>
          </p:cNvCxnSpPr>
          <p:nvPr/>
        </p:nvCxnSpPr>
        <p:spPr>
          <a:xfrm>
            <a:off x="1385888" y="4143831"/>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1A2EAE-EBE4-4CB7-9D0A-105837E80B0E}"/>
              </a:ext>
              <a:ext uri="{C183D7F6-B498-43B3-948B-1728B52AA6E4}">
                <adec:decorative xmlns:adec="http://schemas.microsoft.com/office/drawing/2017/decorative" val="1"/>
              </a:ext>
            </a:extLst>
          </p:cNvPr>
          <p:cNvCxnSpPr>
            <a:cxnSpLocks/>
          </p:cNvCxnSpPr>
          <p:nvPr/>
        </p:nvCxnSpPr>
        <p:spPr>
          <a:xfrm>
            <a:off x="6255658" y="2104573"/>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ECF613A-FCF5-4CC5-AA46-DABB088D7230}"/>
              </a:ext>
            </a:extLst>
          </p:cNvPr>
          <p:cNvSpPr/>
          <p:nvPr/>
        </p:nvSpPr>
        <p:spPr>
          <a:xfrm>
            <a:off x="1632408" y="2604468"/>
            <a:ext cx="4162870" cy="1015663"/>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40" name="Rectangle 39">
            <a:extLst>
              <a:ext uri="{FF2B5EF4-FFF2-40B4-BE49-F238E27FC236}">
                <a16:creationId xmlns:a16="http://schemas.microsoft.com/office/drawing/2014/main" id="{5842CE6B-862D-4B18-B10B-3436A7D24058}"/>
              </a:ext>
            </a:extLst>
          </p:cNvPr>
          <p:cNvSpPr/>
          <p:nvPr/>
        </p:nvSpPr>
        <p:spPr>
          <a:xfrm>
            <a:off x="6716039" y="2604468"/>
            <a:ext cx="4162870" cy="1015663"/>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41" name="Rectangle 40">
            <a:extLst>
              <a:ext uri="{FF2B5EF4-FFF2-40B4-BE49-F238E27FC236}">
                <a16:creationId xmlns:a16="http://schemas.microsoft.com/office/drawing/2014/main" id="{D130C0AE-B52E-4C65-A461-AD2F7D2362DE}"/>
              </a:ext>
            </a:extLst>
          </p:cNvPr>
          <p:cNvSpPr/>
          <p:nvPr/>
        </p:nvSpPr>
        <p:spPr>
          <a:xfrm>
            <a:off x="1632408" y="4710220"/>
            <a:ext cx="4162870" cy="1015663"/>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42" name="Rectangle 41">
            <a:extLst>
              <a:ext uri="{FF2B5EF4-FFF2-40B4-BE49-F238E27FC236}">
                <a16:creationId xmlns:a16="http://schemas.microsoft.com/office/drawing/2014/main" id="{6E783ACB-62DF-4DA3-9240-822BAEA78497}"/>
              </a:ext>
            </a:extLst>
          </p:cNvPr>
          <p:cNvSpPr/>
          <p:nvPr/>
        </p:nvSpPr>
        <p:spPr>
          <a:xfrm>
            <a:off x="6716039" y="4710220"/>
            <a:ext cx="4162870" cy="1015663"/>
          </a:xfrm>
          <a:prstGeom prst="rect">
            <a:avLst/>
          </a:prstGeom>
        </p:spPr>
        <p:txBody>
          <a:bodyPr wrap="square" lIns="0" tIns="0" rIns="0" bIns="0" anchor="t">
            <a:spAutoFit/>
          </a:bodyPr>
          <a:lstStyle/>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a:p>
            <a:pPr marL="171450" indent="-171450">
              <a:spcBef>
                <a:spcPts val="1200"/>
              </a:spcBef>
              <a:buClr>
                <a:schemeClr val="tx2"/>
              </a:buClr>
              <a:buFont typeface="Segoe UI Light" panose="020B0502040204020203" pitchFamily="34" charset="0"/>
              <a:buChar char="›"/>
            </a:pPr>
            <a:r>
              <a:rPr lang="en-US" sz="1400" dirty="0">
                <a:solidFill>
                  <a:schemeClr val="tx1">
                    <a:lumMod val="75000"/>
                    <a:lumOff val="25000"/>
                  </a:schemeClr>
                </a:solidFill>
                <a:cs typeface="Segoe UI" panose="020B0502040204020203" pitchFamily="34" charset="0"/>
              </a:rPr>
              <a:t>Lorem ipsum dolor sit amet, consectetur adipiscing elit, sed do eiusmod tempor incididunt.</a:t>
            </a:r>
          </a:p>
        </p:txBody>
      </p:sp>
      <p:sp>
        <p:nvSpPr>
          <p:cNvPr id="43" name="Rectangle 42">
            <a:extLst>
              <a:ext uri="{FF2B5EF4-FFF2-40B4-BE49-F238E27FC236}">
                <a16:creationId xmlns:a16="http://schemas.microsoft.com/office/drawing/2014/main" id="{6173DD7D-A9F5-4D7E-A942-64AE3F48B264}"/>
              </a:ext>
            </a:extLst>
          </p:cNvPr>
          <p:cNvSpPr/>
          <p:nvPr/>
        </p:nvSpPr>
        <p:spPr>
          <a:xfrm>
            <a:off x="1632399" y="2198171"/>
            <a:ext cx="4162870" cy="246221"/>
          </a:xfrm>
          <a:prstGeom prst="rect">
            <a:avLst/>
          </a:prstGeom>
        </p:spPr>
        <p:txBody>
          <a:bodyPr wrap="square" lIns="0" tIns="0" rIns="0" bIns="0" anchor="t">
            <a:spAutoFit/>
          </a:bodyPr>
          <a:lstStyle/>
          <a:p>
            <a:r>
              <a:rPr lang="en-US" sz="1600" b="1" dirty="0">
                <a:solidFill>
                  <a:schemeClr val="tx1">
                    <a:lumMod val="75000"/>
                    <a:lumOff val="25000"/>
                  </a:schemeClr>
                </a:solidFill>
                <a:cs typeface="Segoe UI" panose="020B0502040204020203" pitchFamily="34" charset="0"/>
              </a:rPr>
              <a:t>STRENGTH</a:t>
            </a:r>
          </a:p>
        </p:txBody>
      </p:sp>
      <p:sp>
        <p:nvSpPr>
          <p:cNvPr id="44" name="Rectangle 43">
            <a:extLst>
              <a:ext uri="{FF2B5EF4-FFF2-40B4-BE49-F238E27FC236}">
                <a16:creationId xmlns:a16="http://schemas.microsoft.com/office/drawing/2014/main" id="{95967C4C-72D9-469E-BB08-F31A36FBD11D}"/>
              </a:ext>
            </a:extLst>
          </p:cNvPr>
          <p:cNvSpPr/>
          <p:nvPr/>
        </p:nvSpPr>
        <p:spPr>
          <a:xfrm>
            <a:off x="6716039" y="2198171"/>
            <a:ext cx="4162870" cy="246221"/>
          </a:xfrm>
          <a:prstGeom prst="rect">
            <a:avLst/>
          </a:prstGeom>
        </p:spPr>
        <p:txBody>
          <a:bodyPr wrap="square" lIns="0" tIns="0" rIns="0" bIns="0" anchor="t">
            <a:spAutoFit/>
          </a:bodyPr>
          <a:lstStyle/>
          <a:p>
            <a:r>
              <a:rPr lang="en-US" sz="1600" b="1" dirty="0">
                <a:solidFill>
                  <a:schemeClr val="tx1">
                    <a:lumMod val="75000"/>
                    <a:lumOff val="25000"/>
                  </a:schemeClr>
                </a:solidFill>
                <a:cs typeface="Segoe UI" panose="020B0502040204020203" pitchFamily="34" charset="0"/>
              </a:rPr>
              <a:t>WEAKNESS</a:t>
            </a:r>
          </a:p>
        </p:txBody>
      </p:sp>
      <p:sp>
        <p:nvSpPr>
          <p:cNvPr id="45" name="Rectangle 44">
            <a:extLst>
              <a:ext uri="{FF2B5EF4-FFF2-40B4-BE49-F238E27FC236}">
                <a16:creationId xmlns:a16="http://schemas.microsoft.com/office/drawing/2014/main" id="{A2A2A928-93BB-46FE-9683-5A5BAADF87B3}"/>
              </a:ext>
            </a:extLst>
          </p:cNvPr>
          <p:cNvSpPr/>
          <p:nvPr/>
        </p:nvSpPr>
        <p:spPr>
          <a:xfrm>
            <a:off x="1632399" y="4303915"/>
            <a:ext cx="4162870" cy="246221"/>
          </a:xfrm>
          <a:prstGeom prst="rect">
            <a:avLst/>
          </a:prstGeom>
        </p:spPr>
        <p:txBody>
          <a:bodyPr wrap="square" lIns="0" tIns="0" rIns="0" bIns="0" anchor="t">
            <a:spAutoFit/>
          </a:bodyPr>
          <a:lstStyle/>
          <a:p>
            <a:r>
              <a:rPr lang="en-US" sz="1600" b="1" dirty="0">
                <a:solidFill>
                  <a:schemeClr val="tx1">
                    <a:lumMod val="75000"/>
                    <a:lumOff val="25000"/>
                  </a:schemeClr>
                </a:solidFill>
                <a:cs typeface="Segoe UI" panose="020B0502040204020203" pitchFamily="34" charset="0"/>
              </a:rPr>
              <a:t>OPPORTUNITY</a:t>
            </a:r>
          </a:p>
        </p:txBody>
      </p:sp>
      <p:sp>
        <p:nvSpPr>
          <p:cNvPr id="46" name="Rectangle 45">
            <a:extLst>
              <a:ext uri="{FF2B5EF4-FFF2-40B4-BE49-F238E27FC236}">
                <a16:creationId xmlns:a16="http://schemas.microsoft.com/office/drawing/2014/main" id="{D84D1B01-F5DB-4D77-80D5-5CACEA0F7047}"/>
              </a:ext>
            </a:extLst>
          </p:cNvPr>
          <p:cNvSpPr/>
          <p:nvPr/>
        </p:nvSpPr>
        <p:spPr>
          <a:xfrm>
            <a:off x="6716039" y="4303915"/>
            <a:ext cx="4162870" cy="246221"/>
          </a:xfrm>
          <a:prstGeom prst="rect">
            <a:avLst/>
          </a:prstGeom>
        </p:spPr>
        <p:txBody>
          <a:bodyPr wrap="square" lIns="0" tIns="0" rIns="0" bIns="0" anchor="t">
            <a:spAutoFit/>
          </a:bodyPr>
          <a:lstStyle/>
          <a:p>
            <a:r>
              <a:rPr lang="en-US" sz="1600" b="1" dirty="0">
                <a:solidFill>
                  <a:schemeClr val="tx1">
                    <a:lumMod val="75000"/>
                    <a:lumOff val="25000"/>
                  </a:schemeClr>
                </a:solidFill>
                <a:cs typeface="Segoe UI" panose="020B0502040204020203" pitchFamily="34" charset="0"/>
              </a:rPr>
              <a:t>THREAT</a:t>
            </a:r>
          </a:p>
        </p:txBody>
      </p:sp>
    </p:spTree>
    <p:extLst>
      <p:ext uri="{BB962C8B-B14F-4D97-AF65-F5344CB8AC3E}">
        <p14:creationId xmlns:p14="http://schemas.microsoft.com/office/powerpoint/2010/main" val="72736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a:lstStyle/>
          <a:p>
            <a:r>
              <a:rPr lang="en-US" dirty="0"/>
              <a:t>Project analysis slide 10</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Project Analysis</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4" name="Chart 3" descr="This image is a bar chart. ">
            <a:extLst>
              <a:ext uri="{FF2B5EF4-FFF2-40B4-BE49-F238E27FC236}">
                <a16:creationId xmlns:a16="http://schemas.microsoft.com/office/drawing/2014/main" id="{8B833BE5-F2DA-4155-B25C-866FA190EFEA}"/>
              </a:ext>
            </a:extLst>
          </p:cNvPr>
          <p:cNvGraphicFramePr/>
          <p:nvPr>
            <p:extLst>
              <p:ext uri="{D42A27DB-BD31-4B8C-83A1-F6EECF244321}">
                <p14:modId xmlns:p14="http://schemas.microsoft.com/office/powerpoint/2010/main" val="951326935"/>
              </p:ext>
            </p:extLst>
          </p:nvPr>
        </p:nvGraphicFramePr>
        <p:xfrm>
          <a:off x="522777" y="1511874"/>
          <a:ext cx="6551476" cy="436765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1A997C66-4ED4-4017-9439-1D07ED31D783}"/>
              </a:ext>
            </a:extLst>
          </p:cNvPr>
          <p:cNvSpPr/>
          <p:nvPr/>
        </p:nvSpPr>
        <p:spPr>
          <a:xfrm>
            <a:off x="7400925" y="2026444"/>
            <a:ext cx="4268298" cy="710707"/>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Duis suscipit in tellus ac bibendum. Sed congue lacus vitae tellus finibus, eu faucibus nisi ullamcorper. </a:t>
            </a:r>
          </a:p>
        </p:txBody>
      </p:sp>
      <p:sp>
        <p:nvSpPr>
          <p:cNvPr id="12" name="Rectangle 11">
            <a:extLst>
              <a:ext uri="{FF2B5EF4-FFF2-40B4-BE49-F238E27FC236}">
                <a16:creationId xmlns:a16="http://schemas.microsoft.com/office/drawing/2014/main" id="{690C1A7A-78BB-48B4-B5CE-2B9C34E5E67B}"/>
              </a:ext>
            </a:extLst>
          </p:cNvPr>
          <p:cNvSpPr/>
          <p:nvPr/>
        </p:nvSpPr>
        <p:spPr>
          <a:xfrm>
            <a:off x="7400925" y="3546456"/>
            <a:ext cx="4268298" cy="710707"/>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Duis suscipit in tellus ac bibendum. Sed congue lacus vitae tellus finibus, eu faucibus nisi ullamcorper. </a:t>
            </a:r>
          </a:p>
        </p:txBody>
      </p:sp>
      <p:sp>
        <p:nvSpPr>
          <p:cNvPr id="13" name="Rectangle 12">
            <a:extLst>
              <a:ext uri="{FF2B5EF4-FFF2-40B4-BE49-F238E27FC236}">
                <a16:creationId xmlns:a16="http://schemas.microsoft.com/office/drawing/2014/main" id="{53CF038C-66AF-4E81-9068-703EC0088620}"/>
              </a:ext>
            </a:extLst>
          </p:cNvPr>
          <p:cNvSpPr/>
          <p:nvPr/>
        </p:nvSpPr>
        <p:spPr>
          <a:xfrm>
            <a:off x="7400925" y="5066469"/>
            <a:ext cx="4268298" cy="710707"/>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Lorem ipsum dolor sit amet, consectetur adipiscing elit. Duis suscipit in tellus ac bibendum. Sed congue lacus vitae tellus finibus, eu faucibus nisi ullamcorper. </a:t>
            </a:r>
          </a:p>
        </p:txBody>
      </p:sp>
      <p:sp>
        <p:nvSpPr>
          <p:cNvPr id="15" name="Freeform 931" descr="Icon of line chart.">
            <a:extLst>
              <a:ext uri="{FF2B5EF4-FFF2-40B4-BE49-F238E27FC236}">
                <a16:creationId xmlns:a16="http://schemas.microsoft.com/office/drawing/2014/main" id="{D6E99607-03B7-41E5-AD6F-79DCFC17E713}"/>
              </a:ext>
            </a:extLst>
          </p:cNvPr>
          <p:cNvSpPr>
            <a:spLocks noEditPoints="1"/>
          </p:cNvSpPr>
          <p:nvPr/>
        </p:nvSpPr>
        <p:spPr bwMode="auto">
          <a:xfrm>
            <a:off x="9425537" y="1614222"/>
            <a:ext cx="219075" cy="285750"/>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 name="Group 15" descr="This image is an icon of four sheets of paper. ">
            <a:extLst>
              <a:ext uri="{FF2B5EF4-FFF2-40B4-BE49-F238E27FC236}">
                <a16:creationId xmlns:a16="http://schemas.microsoft.com/office/drawing/2014/main" id="{6071F41E-4B08-43F7-BBE7-4A555CA73C1B}"/>
              </a:ext>
            </a:extLst>
          </p:cNvPr>
          <p:cNvGrpSpPr/>
          <p:nvPr/>
        </p:nvGrpSpPr>
        <p:grpSpPr>
          <a:xfrm>
            <a:off x="9415218" y="4652698"/>
            <a:ext cx="239712" cy="285750"/>
            <a:chOff x="5494338" y="1370013"/>
            <a:chExt cx="239712" cy="285750"/>
          </a:xfrm>
          <a:solidFill>
            <a:schemeClr val="accent4">
              <a:lumMod val="75000"/>
            </a:schemeClr>
          </a:solidFill>
        </p:grpSpPr>
        <p:sp>
          <p:nvSpPr>
            <p:cNvPr id="17" name="Freeform 961">
              <a:extLst>
                <a:ext uri="{FF2B5EF4-FFF2-40B4-BE49-F238E27FC236}">
                  <a16:creationId xmlns:a16="http://schemas.microsoft.com/office/drawing/2014/main" id="{A4A2E5CB-F1CB-4509-8FE7-B24010CB57EC}"/>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62">
              <a:extLst>
                <a:ext uri="{FF2B5EF4-FFF2-40B4-BE49-F238E27FC236}">
                  <a16:creationId xmlns:a16="http://schemas.microsoft.com/office/drawing/2014/main" id="{644A9833-5FFF-4479-A665-0AEDD8C25D5D}"/>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63">
              <a:extLst>
                <a:ext uri="{FF2B5EF4-FFF2-40B4-BE49-F238E27FC236}">
                  <a16:creationId xmlns:a16="http://schemas.microsoft.com/office/drawing/2014/main" id="{A6452485-9CCD-4979-A80D-5838A64EDB28}"/>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64">
              <a:extLst>
                <a:ext uri="{FF2B5EF4-FFF2-40B4-BE49-F238E27FC236}">
                  <a16:creationId xmlns:a16="http://schemas.microsoft.com/office/drawing/2014/main" id="{5FFD2F41-7C2C-45FD-8108-197BFC996F06}"/>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descr="This image is an icon of two sheets of paper. ">
            <a:extLst>
              <a:ext uri="{FF2B5EF4-FFF2-40B4-BE49-F238E27FC236}">
                <a16:creationId xmlns:a16="http://schemas.microsoft.com/office/drawing/2014/main" id="{411839F8-FB7F-4D1C-9734-BE03FFF894B2}"/>
              </a:ext>
            </a:extLst>
          </p:cNvPr>
          <p:cNvGrpSpPr/>
          <p:nvPr/>
        </p:nvGrpSpPr>
        <p:grpSpPr>
          <a:xfrm>
            <a:off x="9391405" y="3139847"/>
            <a:ext cx="287338" cy="285750"/>
            <a:chOff x="4319588" y="1370013"/>
            <a:chExt cx="287338" cy="285750"/>
          </a:xfrm>
          <a:solidFill>
            <a:schemeClr val="accent3">
              <a:lumMod val="75000"/>
            </a:schemeClr>
          </a:solidFill>
        </p:grpSpPr>
        <p:sp>
          <p:nvSpPr>
            <p:cNvPr id="22" name="Freeform 1084">
              <a:extLst>
                <a:ext uri="{FF2B5EF4-FFF2-40B4-BE49-F238E27FC236}">
                  <a16:creationId xmlns:a16="http://schemas.microsoft.com/office/drawing/2014/main" id="{07EEFD79-9F4F-4E94-94F0-8CD35D787759}"/>
                </a:ext>
              </a:extLst>
            </p:cNvPr>
            <p:cNvSpPr>
              <a:spLocks noEditPoints="1"/>
            </p:cNvSpPr>
            <p:nvPr/>
          </p:nvSpPr>
          <p:spPr bwMode="auto">
            <a:xfrm>
              <a:off x="4319588" y="1370013"/>
              <a:ext cx="161925" cy="209550"/>
            </a:xfrm>
            <a:custGeom>
              <a:avLst/>
              <a:gdLst>
                <a:gd name="T0" fmla="*/ 278 w 410"/>
                <a:gd name="T1" fmla="*/ 133 h 529"/>
                <a:gd name="T2" fmla="*/ 278 w 410"/>
                <a:gd name="T3" fmla="*/ 12 h 529"/>
                <a:gd name="T4" fmla="*/ 398 w 410"/>
                <a:gd name="T5" fmla="*/ 133 h 529"/>
                <a:gd name="T6" fmla="*/ 278 w 410"/>
                <a:gd name="T7" fmla="*/ 133 h 529"/>
                <a:gd name="T8" fmla="*/ 410 w 410"/>
                <a:gd name="T9" fmla="*/ 133 h 529"/>
                <a:gd name="T10" fmla="*/ 409 w 410"/>
                <a:gd name="T11" fmla="*/ 129 h 529"/>
                <a:gd name="T12" fmla="*/ 406 w 410"/>
                <a:gd name="T13" fmla="*/ 123 h 529"/>
                <a:gd name="T14" fmla="*/ 286 w 410"/>
                <a:gd name="T15" fmla="*/ 3 h 529"/>
                <a:gd name="T16" fmla="*/ 282 w 410"/>
                <a:gd name="T17" fmla="*/ 1 h 529"/>
                <a:gd name="T18" fmla="*/ 278 w 410"/>
                <a:gd name="T19" fmla="*/ 0 h 529"/>
                <a:gd name="T20" fmla="*/ 12 w 410"/>
                <a:gd name="T21" fmla="*/ 0 h 529"/>
                <a:gd name="T22" fmla="*/ 7 w 410"/>
                <a:gd name="T23" fmla="*/ 1 h 529"/>
                <a:gd name="T24" fmla="*/ 4 w 410"/>
                <a:gd name="T25" fmla="*/ 3 h 529"/>
                <a:gd name="T26" fmla="*/ 1 w 410"/>
                <a:gd name="T27" fmla="*/ 7 h 529"/>
                <a:gd name="T28" fmla="*/ 0 w 410"/>
                <a:gd name="T29" fmla="*/ 12 h 529"/>
                <a:gd name="T30" fmla="*/ 0 w 410"/>
                <a:gd name="T31" fmla="*/ 518 h 529"/>
                <a:gd name="T32" fmla="*/ 1 w 410"/>
                <a:gd name="T33" fmla="*/ 522 h 529"/>
                <a:gd name="T34" fmla="*/ 4 w 410"/>
                <a:gd name="T35" fmla="*/ 526 h 529"/>
                <a:gd name="T36" fmla="*/ 7 w 410"/>
                <a:gd name="T37" fmla="*/ 529 h 529"/>
                <a:gd name="T38" fmla="*/ 12 w 410"/>
                <a:gd name="T39" fmla="*/ 529 h 529"/>
                <a:gd name="T40" fmla="*/ 290 w 410"/>
                <a:gd name="T41" fmla="*/ 529 h 529"/>
                <a:gd name="T42" fmla="*/ 290 w 410"/>
                <a:gd name="T43" fmla="*/ 181 h 529"/>
                <a:gd name="T44" fmla="*/ 290 w 410"/>
                <a:gd name="T45" fmla="*/ 177 h 529"/>
                <a:gd name="T46" fmla="*/ 293 w 410"/>
                <a:gd name="T47" fmla="*/ 172 h 529"/>
                <a:gd name="T48" fmla="*/ 297 w 410"/>
                <a:gd name="T49" fmla="*/ 169 h 529"/>
                <a:gd name="T50" fmla="*/ 301 w 410"/>
                <a:gd name="T51" fmla="*/ 168 h 529"/>
                <a:gd name="T52" fmla="*/ 410 w 410"/>
                <a:gd name="T53" fmla="*/ 168 h 529"/>
                <a:gd name="T54" fmla="*/ 410 w 410"/>
                <a:gd name="T55" fmla="*/ 13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0" h="529">
                  <a:moveTo>
                    <a:pt x="278" y="133"/>
                  </a:moveTo>
                  <a:lnTo>
                    <a:pt x="278" y="12"/>
                  </a:lnTo>
                  <a:lnTo>
                    <a:pt x="398" y="133"/>
                  </a:lnTo>
                  <a:lnTo>
                    <a:pt x="278" y="133"/>
                  </a:lnTo>
                  <a:close/>
                  <a:moveTo>
                    <a:pt x="410" y="133"/>
                  </a:moveTo>
                  <a:lnTo>
                    <a:pt x="409" y="129"/>
                  </a:lnTo>
                  <a:lnTo>
                    <a:pt x="406" y="123"/>
                  </a:lnTo>
                  <a:lnTo>
                    <a:pt x="286" y="3"/>
                  </a:lnTo>
                  <a:lnTo>
                    <a:pt x="282" y="1"/>
                  </a:lnTo>
                  <a:lnTo>
                    <a:pt x="278" y="0"/>
                  </a:lnTo>
                  <a:lnTo>
                    <a:pt x="12" y="0"/>
                  </a:lnTo>
                  <a:lnTo>
                    <a:pt x="7" y="1"/>
                  </a:lnTo>
                  <a:lnTo>
                    <a:pt x="4" y="3"/>
                  </a:lnTo>
                  <a:lnTo>
                    <a:pt x="1" y="7"/>
                  </a:lnTo>
                  <a:lnTo>
                    <a:pt x="0" y="12"/>
                  </a:lnTo>
                  <a:lnTo>
                    <a:pt x="0" y="518"/>
                  </a:lnTo>
                  <a:lnTo>
                    <a:pt x="1" y="522"/>
                  </a:lnTo>
                  <a:lnTo>
                    <a:pt x="4" y="526"/>
                  </a:lnTo>
                  <a:lnTo>
                    <a:pt x="7" y="529"/>
                  </a:lnTo>
                  <a:lnTo>
                    <a:pt x="12" y="529"/>
                  </a:lnTo>
                  <a:lnTo>
                    <a:pt x="290" y="529"/>
                  </a:lnTo>
                  <a:lnTo>
                    <a:pt x="290" y="181"/>
                  </a:lnTo>
                  <a:lnTo>
                    <a:pt x="290" y="177"/>
                  </a:lnTo>
                  <a:lnTo>
                    <a:pt x="293" y="172"/>
                  </a:lnTo>
                  <a:lnTo>
                    <a:pt x="297" y="169"/>
                  </a:lnTo>
                  <a:lnTo>
                    <a:pt x="301" y="168"/>
                  </a:lnTo>
                  <a:lnTo>
                    <a:pt x="410" y="168"/>
                  </a:lnTo>
                  <a:lnTo>
                    <a:pt x="41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085">
              <a:extLst>
                <a:ext uri="{FF2B5EF4-FFF2-40B4-BE49-F238E27FC236}">
                  <a16:creationId xmlns:a16="http://schemas.microsoft.com/office/drawing/2014/main" id="{1EA0DC39-43EE-4E75-8303-A6AAAF344A20}"/>
                </a:ext>
              </a:extLst>
            </p:cNvPr>
            <p:cNvSpPr>
              <a:spLocks/>
            </p:cNvSpPr>
            <p:nvPr/>
          </p:nvSpPr>
          <p:spPr bwMode="auto">
            <a:xfrm>
              <a:off x="4505325" y="1374775"/>
              <a:ext cx="90488" cy="66675"/>
            </a:xfrm>
            <a:custGeom>
              <a:avLst/>
              <a:gdLst>
                <a:gd name="T0" fmla="*/ 2 w 229"/>
                <a:gd name="T1" fmla="*/ 80 h 169"/>
                <a:gd name="T2" fmla="*/ 3 w 229"/>
                <a:gd name="T3" fmla="*/ 82 h 169"/>
                <a:gd name="T4" fmla="*/ 64 w 229"/>
                <a:gd name="T5" fmla="*/ 141 h 169"/>
                <a:gd name="T6" fmla="*/ 73 w 229"/>
                <a:gd name="T7" fmla="*/ 144 h 169"/>
                <a:gd name="T8" fmla="*/ 81 w 229"/>
                <a:gd name="T9" fmla="*/ 141 h 169"/>
                <a:gd name="T10" fmla="*/ 84 w 229"/>
                <a:gd name="T11" fmla="*/ 132 h 169"/>
                <a:gd name="T12" fmla="*/ 81 w 229"/>
                <a:gd name="T13" fmla="*/ 124 h 169"/>
                <a:gd name="T14" fmla="*/ 163 w 229"/>
                <a:gd name="T15" fmla="*/ 85 h 169"/>
                <a:gd name="T16" fmla="*/ 179 w 229"/>
                <a:gd name="T17" fmla="*/ 88 h 169"/>
                <a:gd name="T18" fmla="*/ 192 w 229"/>
                <a:gd name="T19" fmla="*/ 96 h 169"/>
                <a:gd name="T20" fmla="*/ 201 w 229"/>
                <a:gd name="T21" fmla="*/ 107 h 169"/>
                <a:gd name="T22" fmla="*/ 204 w 229"/>
                <a:gd name="T23" fmla="*/ 121 h 169"/>
                <a:gd name="T24" fmla="*/ 205 w 229"/>
                <a:gd name="T25" fmla="*/ 161 h 169"/>
                <a:gd name="T26" fmla="*/ 212 w 229"/>
                <a:gd name="T27" fmla="*/ 168 h 169"/>
                <a:gd name="T28" fmla="*/ 222 w 229"/>
                <a:gd name="T29" fmla="*/ 168 h 169"/>
                <a:gd name="T30" fmla="*/ 228 w 229"/>
                <a:gd name="T31" fmla="*/ 161 h 169"/>
                <a:gd name="T32" fmla="*/ 229 w 229"/>
                <a:gd name="T33" fmla="*/ 121 h 169"/>
                <a:gd name="T34" fmla="*/ 228 w 229"/>
                <a:gd name="T35" fmla="*/ 108 h 169"/>
                <a:gd name="T36" fmla="*/ 223 w 229"/>
                <a:gd name="T37" fmla="*/ 97 h 169"/>
                <a:gd name="T38" fmla="*/ 217 w 229"/>
                <a:gd name="T39" fmla="*/ 87 h 169"/>
                <a:gd name="T40" fmla="*/ 207 w 229"/>
                <a:gd name="T41" fmla="*/ 78 h 169"/>
                <a:gd name="T42" fmla="*/ 187 w 229"/>
                <a:gd name="T43" fmla="*/ 66 h 169"/>
                <a:gd name="T44" fmla="*/ 176 w 229"/>
                <a:gd name="T45" fmla="*/ 63 h 169"/>
                <a:gd name="T46" fmla="*/ 163 w 229"/>
                <a:gd name="T47" fmla="*/ 62 h 169"/>
                <a:gd name="T48" fmla="*/ 81 w 229"/>
                <a:gd name="T49" fmla="*/ 21 h 169"/>
                <a:gd name="T50" fmla="*/ 85 w 229"/>
                <a:gd name="T51" fmla="*/ 13 h 169"/>
                <a:gd name="T52" fmla="*/ 81 w 229"/>
                <a:gd name="T53" fmla="*/ 3 h 169"/>
                <a:gd name="T54" fmla="*/ 73 w 229"/>
                <a:gd name="T55" fmla="*/ 0 h 169"/>
                <a:gd name="T56" fmla="*/ 65 w 229"/>
                <a:gd name="T57" fmla="*/ 3 h 169"/>
                <a:gd name="T58" fmla="*/ 2 w 229"/>
                <a:gd name="T59" fmla="*/ 67 h 169"/>
                <a:gd name="T60" fmla="*/ 0 w 229"/>
                <a:gd name="T61" fmla="*/ 71 h 169"/>
                <a:gd name="T62" fmla="*/ 0 w 229"/>
                <a:gd name="T63" fmla="*/ 73 h 169"/>
                <a:gd name="T64" fmla="*/ 0 w 229"/>
                <a:gd name="T65" fmla="*/ 74 h 169"/>
                <a:gd name="T66" fmla="*/ 1 w 229"/>
                <a:gd name="T67" fmla="*/ 7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169">
                  <a:moveTo>
                    <a:pt x="1" y="78"/>
                  </a:moveTo>
                  <a:lnTo>
                    <a:pt x="2" y="80"/>
                  </a:lnTo>
                  <a:lnTo>
                    <a:pt x="3" y="82"/>
                  </a:lnTo>
                  <a:lnTo>
                    <a:pt x="3" y="82"/>
                  </a:lnTo>
                  <a:lnTo>
                    <a:pt x="3" y="82"/>
                  </a:lnTo>
                  <a:lnTo>
                    <a:pt x="64" y="141"/>
                  </a:lnTo>
                  <a:lnTo>
                    <a:pt x="68" y="143"/>
                  </a:lnTo>
                  <a:lnTo>
                    <a:pt x="73" y="144"/>
                  </a:lnTo>
                  <a:lnTo>
                    <a:pt x="77" y="143"/>
                  </a:lnTo>
                  <a:lnTo>
                    <a:pt x="81" y="141"/>
                  </a:lnTo>
                  <a:lnTo>
                    <a:pt x="83" y="137"/>
                  </a:lnTo>
                  <a:lnTo>
                    <a:pt x="84" y="132"/>
                  </a:lnTo>
                  <a:lnTo>
                    <a:pt x="83" y="128"/>
                  </a:lnTo>
                  <a:lnTo>
                    <a:pt x="81" y="124"/>
                  </a:lnTo>
                  <a:lnTo>
                    <a:pt x="41" y="85"/>
                  </a:lnTo>
                  <a:lnTo>
                    <a:pt x="163" y="85"/>
                  </a:lnTo>
                  <a:lnTo>
                    <a:pt x="172" y="86"/>
                  </a:lnTo>
                  <a:lnTo>
                    <a:pt x="179" y="88"/>
                  </a:lnTo>
                  <a:lnTo>
                    <a:pt x="186" y="92"/>
                  </a:lnTo>
                  <a:lnTo>
                    <a:pt x="192" y="96"/>
                  </a:lnTo>
                  <a:lnTo>
                    <a:pt x="197" y="102"/>
                  </a:lnTo>
                  <a:lnTo>
                    <a:pt x="201" y="107"/>
                  </a:lnTo>
                  <a:lnTo>
                    <a:pt x="203" y="114"/>
                  </a:lnTo>
                  <a:lnTo>
                    <a:pt x="204" y="121"/>
                  </a:lnTo>
                  <a:lnTo>
                    <a:pt x="204" y="156"/>
                  </a:lnTo>
                  <a:lnTo>
                    <a:pt x="205" y="161"/>
                  </a:lnTo>
                  <a:lnTo>
                    <a:pt x="208" y="166"/>
                  </a:lnTo>
                  <a:lnTo>
                    <a:pt x="212" y="168"/>
                  </a:lnTo>
                  <a:lnTo>
                    <a:pt x="217" y="169"/>
                  </a:lnTo>
                  <a:lnTo>
                    <a:pt x="222" y="168"/>
                  </a:lnTo>
                  <a:lnTo>
                    <a:pt x="226" y="166"/>
                  </a:lnTo>
                  <a:lnTo>
                    <a:pt x="228" y="161"/>
                  </a:lnTo>
                  <a:lnTo>
                    <a:pt x="229" y="156"/>
                  </a:lnTo>
                  <a:lnTo>
                    <a:pt x="229" y="121"/>
                  </a:lnTo>
                  <a:lnTo>
                    <a:pt x="229" y="115"/>
                  </a:lnTo>
                  <a:lnTo>
                    <a:pt x="228" y="108"/>
                  </a:lnTo>
                  <a:lnTo>
                    <a:pt x="226" y="102"/>
                  </a:lnTo>
                  <a:lnTo>
                    <a:pt x="223" y="97"/>
                  </a:lnTo>
                  <a:lnTo>
                    <a:pt x="220" y="92"/>
                  </a:lnTo>
                  <a:lnTo>
                    <a:pt x="217" y="87"/>
                  </a:lnTo>
                  <a:lnTo>
                    <a:pt x="212" y="82"/>
                  </a:lnTo>
                  <a:lnTo>
                    <a:pt x="207" y="78"/>
                  </a:lnTo>
                  <a:lnTo>
                    <a:pt x="197" y="71"/>
                  </a:lnTo>
                  <a:lnTo>
                    <a:pt x="187" y="66"/>
                  </a:lnTo>
                  <a:lnTo>
                    <a:pt x="181" y="64"/>
                  </a:lnTo>
                  <a:lnTo>
                    <a:pt x="176" y="63"/>
                  </a:lnTo>
                  <a:lnTo>
                    <a:pt x="170" y="62"/>
                  </a:lnTo>
                  <a:lnTo>
                    <a:pt x="163" y="62"/>
                  </a:lnTo>
                  <a:lnTo>
                    <a:pt x="41" y="62"/>
                  </a:lnTo>
                  <a:lnTo>
                    <a:pt x="81" y="21"/>
                  </a:lnTo>
                  <a:lnTo>
                    <a:pt x="84" y="17"/>
                  </a:lnTo>
                  <a:lnTo>
                    <a:pt x="85" y="13"/>
                  </a:lnTo>
                  <a:lnTo>
                    <a:pt x="84" y="7"/>
                  </a:lnTo>
                  <a:lnTo>
                    <a:pt x="81" y="3"/>
                  </a:lnTo>
                  <a:lnTo>
                    <a:pt x="77" y="0"/>
                  </a:lnTo>
                  <a:lnTo>
                    <a:pt x="73" y="0"/>
                  </a:lnTo>
                  <a:lnTo>
                    <a:pt x="69" y="0"/>
                  </a:lnTo>
                  <a:lnTo>
                    <a:pt x="65" y="3"/>
                  </a:lnTo>
                  <a:lnTo>
                    <a:pt x="3" y="65"/>
                  </a:lnTo>
                  <a:lnTo>
                    <a:pt x="2" y="67"/>
                  </a:lnTo>
                  <a:lnTo>
                    <a:pt x="1" y="69"/>
                  </a:lnTo>
                  <a:lnTo>
                    <a:pt x="0" y="71"/>
                  </a:lnTo>
                  <a:lnTo>
                    <a:pt x="0" y="72"/>
                  </a:lnTo>
                  <a:lnTo>
                    <a:pt x="0" y="73"/>
                  </a:lnTo>
                  <a:lnTo>
                    <a:pt x="0" y="74"/>
                  </a:lnTo>
                  <a:lnTo>
                    <a:pt x="0" y="74"/>
                  </a:lnTo>
                  <a:lnTo>
                    <a:pt x="0" y="76"/>
                  </a:lnTo>
                  <a:lnTo>
                    <a:pt x="1"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86">
              <a:extLst>
                <a:ext uri="{FF2B5EF4-FFF2-40B4-BE49-F238E27FC236}">
                  <a16:creationId xmlns:a16="http://schemas.microsoft.com/office/drawing/2014/main" id="{D8023874-1D0B-4F45-BAF8-7FD883B21079}"/>
                </a:ext>
              </a:extLst>
            </p:cNvPr>
            <p:cNvSpPr>
              <a:spLocks/>
            </p:cNvSpPr>
            <p:nvPr/>
          </p:nvSpPr>
          <p:spPr bwMode="auto">
            <a:xfrm>
              <a:off x="4329113" y="1593850"/>
              <a:ext cx="90488" cy="58738"/>
            </a:xfrm>
            <a:custGeom>
              <a:avLst/>
              <a:gdLst>
                <a:gd name="T0" fmla="*/ 225 w 228"/>
                <a:gd name="T1" fmla="*/ 65 h 146"/>
                <a:gd name="T2" fmla="*/ 165 w 228"/>
                <a:gd name="T3" fmla="*/ 5 h 146"/>
                <a:gd name="T4" fmla="*/ 161 w 228"/>
                <a:gd name="T5" fmla="*/ 2 h 146"/>
                <a:gd name="T6" fmla="*/ 156 w 228"/>
                <a:gd name="T7" fmla="*/ 1 h 146"/>
                <a:gd name="T8" fmla="*/ 152 w 228"/>
                <a:gd name="T9" fmla="*/ 2 h 146"/>
                <a:gd name="T10" fmla="*/ 148 w 228"/>
                <a:gd name="T11" fmla="*/ 5 h 146"/>
                <a:gd name="T12" fmla="*/ 145 w 228"/>
                <a:gd name="T13" fmla="*/ 8 h 146"/>
                <a:gd name="T14" fmla="*/ 144 w 228"/>
                <a:gd name="T15" fmla="*/ 13 h 146"/>
                <a:gd name="T16" fmla="*/ 145 w 228"/>
                <a:gd name="T17" fmla="*/ 17 h 146"/>
                <a:gd name="T18" fmla="*/ 148 w 228"/>
                <a:gd name="T19" fmla="*/ 21 h 146"/>
                <a:gd name="T20" fmla="*/ 187 w 228"/>
                <a:gd name="T21" fmla="*/ 61 h 146"/>
                <a:gd name="T22" fmla="*/ 64 w 228"/>
                <a:gd name="T23" fmla="*/ 61 h 146"/>
                <a:gd name="T24" fmla="*/ 58 w 228"/>
                <a:gd name="T25" fmla="*/ 61 h 146"/>
                <a:gd name="T26" fmla="*/ 51 w 228"/>
                <a:gd name="T27" fmla="*/ 60 h 146"/>
                <a:gd name="T28" fmla="*/ 45 w 228"/>
                <a:gd name="T29" fmla="*/ 58 h 146"/>
                <a:gd name="T30" fmla="*/ 37 w 228"/>
                <a:gd name="T31" fmla="*/ 55 h 146"/>
                <a:gd name="T32" fmla="*/ 32 w 228"/>
                <a:gd name="T33" fmla="*/ 52 h 146"/>
                <a:gd name="T34" fmla="*/ 27 w 228"/>
                <a:gd name="T35" fmla="*/ 48 h 146"/>
                <a:gd name="T36" fmla="*/ 26 w 228"/>
                <a:gd name="T37" fmla="*/ 45 h 146"/>
                <a:gd name="T38" fmla="*/ 24 w 228"/>
                <a:gd name="T39" fmla="*/ 42 h 146"/>
                <a:gd name="T40" fmla="*/ 24 w 228"/>
                <a:gd name="T41" fmla="*/ 39 h 146"/>
                <a:gd name="T42" fmla="*/ 23 w 228"/>
                <a:gd name="T43" fmla="*/ 36 h 146"/>
                <a:gd name="T44" fmla="*/ 23 w 228"/>
                <a:gd name="T45" fmla="*/ 12 h 146"/>
                <a:gd name="T46" fmla="*/ 22 w 228"/>
                <a:gd name="T47" fmla="*/ 7 h 146"/>
                <a:gd name="T48" fmla="*/ 20 w 228"/>
                <a:gd name="T49" fmla="*/ 4 h 146"/>
                <a:gd name="T50" fmla="*/ 16 w 228"/>
                <a:gd name="T51" fmla="*/ 1 h 146"/>
                <a:gd name="T52" fmla="*/ 12 w 228"/>
                <a:gd name="T53" fmla="*/ 0 h 146"/>
                <a:gd name="T54" fmla="*/ 7 w 228"/>
                <a:gd name="T55" fmla="*/ 1 h 146"/>
                <a:gd name="T56" fmla="*/ 3 w 228"/>
                <a:gd name="T57" fmla="*/ 4 h 146"/>
                <a:gd name="T58" fmla="*/ 1 w 228"/>
                <a:gd name="T59" fmla="*/ 7 h 146"/>
                <a:gd name="T60" fmla="*/ 0 w 228"/>
                <a:gd name="T61" fmla="*/ 12 h 146"/>
                <a:gd name="T62" fmla="*/ 0 w 228"/>
                <a:gd name="T63" fmla="*/ 36 h 146"/>
                <a:gd name="T64" fmla="*/ 0 w 228"/>
                <a:gd name="T65" fmla="*/ 42 h 146"/>
                <a:gd name="T66" fmla="*/ 1 w 228"/>
                <a:gd name="T67" fmla="*/ 48 h 146"/>
                <a:gd name="T68" fmla="*/ 3 w 228"/>
                <a:gd name="T69" fmla="*/ 53 h 146"/>
                <a:gd name="T70" fmla="*/ 5 w 228"/>
                <a:gd name="T71" fmla="*/ 58 h 146"/>
                <a:gd name="T72" fmla="*/ 8 w 228"/>
                <a:gd name="T73" fmla="*/ 62 h 146"/>
                <a:gd name="T74" fmla="*/ 12 w 228"/>
                <a:gd name="T75" fmla="*/ 66 h 146"/>
                <a:gd name="T76" fmla="*/ 16 w 228"/>
                <a:gd name="T77" fmla="*/ 70 h 146"/>
                <a:gd name="T78" fmla="*/ 20 w 228"/>
                <a:gd name="T79" fmla="*/ 73 h 146"/>
                <a:gd name="T80" fmla="*/ 30 w 228"/>
                <a:gd name="T81" fmla="*/ 79 h 146"/>
                <a:gd name="T82" fmla="*/ 41 w 228"/>
                <a:gd name="T83" fmla="*/ 83 h 146"/>
                <a:gd name="T84" fmla="*/ 53 w 228"/>
                <a:gd name="T85" fmla="*/ 85 h 146"/>
                <a:gd name="T86" fmla="*/ 64 w 228"/>
                <a:gd name="T87" fmla="*/ 86 h 146"/>
                <a:gd name="T88" fmla="*/ 187 w 228"/>
                <a:gd name="T89" fmla="*/ 86 h 146"/>
                <a:gd name="T90" fmla="*/ 148 w 228"/>
                <a:gd name="T91" fmla="*/ 125 h 146"/>
                <a:gd name="T92" fmla="*/ 145 w 228"/>
                <a:gd name="T93" fmla="*/ 130 h 146"/>
                <a:gd name="T94" fmla="*/ 144 w 228"/>
                <a:gd name="T95" fmla="*/ 134 h 146"/>
                <a:gd name="T96" fmla="*/ 145 w 228"/>
                <a:gd name="T97" fmla="*/ 138 h 146"/>
                <a:gd name="T98" fmla="*/ 148 w 228"/>
                <a:gd name="T99" fmla="*/ 142 h 146"/>
                <a:gd name="T100" fmla="*/ 152 w 228"/>
                <a:gd name="T101" fmla="*/ 145 h 146"/>
                <a:gd name="T102" fmla="*/ 156 w 228"/>
                <a:gd name="T103" fmla="*/ 146 h 146"/>
                <a:gd name="T104" fmla="*/ 161 w 228"/>
                <a:gd name="T105" fmla="*/ 145 h 146"/>
                <a:gd name="T106" fmla="*/ 165 w 228"/>
                <a:gd name="T107" fmla="*/ 142 h 146"/>
                <a:gd name="T108" fmla="*/ 225 w 228"/>
                <a:gd name="T109" fmla="*/ 82 h 146"/>
                <a:gd name="T110" fmla="*/ 226 w 228"/>
                <a:gd name="T111" fmla="*/ 80 h 146"/>
                <a:gd name="T112" fmla="*/ 227 w 228"/>
                <a:gd name="T113" fmla="*/ 79 h 146"/>
                <a:gd name="T114" fmla="*/ 228 w 228"/>
                <a:gd name="T115" fmla="*/ 72 h 146"/>
                <a:gd name="T116" fmla="*/ 227 w 228"/>
                <a:gd name="T117" fmla="*/ 68 h 146"/>
                <a:gd name="T118" fmla="*/ 226 w 228"/>
                <a:gd name="T119" fmla="*/ 66 h 146"/>
                <a:gd name="T120" fmla="*/ 225 w 228"/>
                <a:gd name="T121"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8" h="146">
                  <a:moveTo>
                    <a:pt x="225" y="65"/>
                  </a:moveTo>
                  <a:lnTo>
                    <a:pt x="165" y="5"/>
                  </a:lnTo>
                  <a:lnTo>
                    <a:pt x="161" y="2"/>
                  </a:lnTo>
                  <a:lnTo>
                    <a:pt x="156" y="1"/>
                  </a:lnTo>
                  <a:lnTo>
                    <a:pt x="152" y="2"/>
                  </a:lnTo>
                  <a:lnTo>
                    <a:pt x="148" y="5"/>
                  </a:lnTo>
                  <a:lnTo>
                    <a:pt x="145" y="8"/>
                  </a:lnTo>
                  <a:lnTo>
                    <a:pt x="144" y="13"/>
                  </a:lnTo>
                  <a:lnTo>
                    <a:pt x="145" y="17"/>
                  </a:lnTo>
                  <a:lnTo>
                    <a:pt x="148" y="21"/>
                  </a:lnTo>
                  <a:lnTo>
                    <a:pt x="187" y="61"/>
                  </a:lnTo>
                  <a:lnTo>
                    <a:pt x="64" y="61"/>
                  </a:lnTo>
                  <a:lnTo>
                    <a:pt x="58" y="61"/>
                  </a:lnTo>
                  <a:lnTo>
                    <a:pt x="51" y="60"/>
                  </a:lnTo>
                  <a:lnTo>
                    <a:pt x="45" y="58"/>
                  </a:lnTo>
                  <a:lnTo>
                    <a:pt x="37" y="55"/>
                  </a:lnTo>
                  <a:lnTo>
                    <a:pt x="32" y="52"/>
                  </a:lnTo>
                  <a:lnTo>
                    <a:pt x="27" y="48"/>
                  </a:lnTo>
                  <a:lnTo>
                    <a:pt x="26" y="45"/>
                  </a:lnTo>
                  <a:lnTo>
                    <a:pt x="24" y="42"/>
                  </a:lnTo>
                  <a:lnTo>
                    <a:pt x="24" y="39"/>
                  </a:lnTo>
                  <a:lnTo>
                    <a:pt x="23" y="36"/>
                  </a:lnTo>
                  <a:lnTo>
                    <a:pt x="23" y="12"/>
                  </a:lnTo>
                  <a:lnTo>
                    <a:pt x="22" y="7"/>
                  </a:lnTo>
                  <a:lnTo>
                    <a:pt x="20" y="4"/>
                  </a:lnTo>
                  <a:lnTo>
                    <a:pt x="16" y="1"/>
                  </a:lnTo>
                  <a:lnTo>
                    <a:pt x="12" y="0"/>
                  </a:lnTo>
                  <a:lnTo>
                    <a:pt x="7" y="1"/>
                  </a:lnTo>
                  <a:lnTo>
                    <a:pt x="3" y="4"/>
                  </a:lnTo>
                  <a:lnTo>
                    <a:pt x="1" y="7"/>
                  </a:lnTo>
                  <a:lnTo>
                    <a:pt x="0" y="12"/>
                  </a:lnTo>
                  <a:lnTo>
                    <a:pt x="0" y="36"/>
                  </a:lnTo>
                  <a:lnTo>
                    <a:pt x="0" y="42"/>
                  </a:lnTo>
                  <a:lnTo>
                    <a:pt x="1" y="48"/>
                  </a:lnTo>
                  <a:lnTo>
                    <a:pt x="3" y="53"/>
                  </a:lnTo>
                  <a:lnTo>
                    <a:pt x="5" y="58"/>
                  </a:lnTo>
                  <a:lnTo>
                    <a:pt x="8" y="62"/>
                  </a:lnTo>
                  <a:lnTo>
                    <a:pt x="12" y="66"/>
                  </a:lnTo>
                  <a:lnTo>
                    <a:pt x="16" y="70"/>
                  </a:lnTo>
                  <a:lnTo>
                    <a:pt x="20" y="73"/>
                  </a:lnTo>
                  <a:lnTo>
                    <a:pt x="30" y="79"/>
                  </a:lnTo>
                  <a:lnTo>
                    <a:pt x="41" y="83"/>
                  </a:lnTo>
                  <a:lnTo>
                    <a:pt x="53" y="85"/>
                  </a:lnTo>
                  <a:lnTo>
                    <a:pt x="64" y="86"/>
                  </a:lnTo>
                  <a:lnTo>
                    <a:pt x="187" y="86"/>
                  </a:lnTo>
                  <a:lnTo>
                    <a:pt x="148" y="125"/>
                  </a:lnTo>
                  <a:lnTo>
                    <a:pt x="145" y="130"/>
                  </a:lnTo>
                  <a:lnTo>
                    <a:pt x="144" y="134"/>
                  </a:lnTo>
                  <a:lnTo>
                    <a:pt x="145" y="138"/>
                  </a:lnTo>
                  <a:lnTo>
                    <a:pt x="148" y="142"/>
                  </a:lnTo>
                  <a:lnTo>
                    <a:pt x="152" y="145"/>
                  </a:lnTo>
                  <a:lnTo>
                    <a:pt x="156" y="146"/>
                  </a:lnTo>
                  <a:lnTo>
                    <a:pt x="161" y="145"/>
                  </a:lnTo>
                  <a:lnTo>
                    <a:pt x="165" y="142"/>
                  </a:lnTo>
                  <a:lnTo>
                    <a:pt x="225" y="82"/>
                  </a:lnTo>
                  <a:lnTo>
                    <a:pt x="226" y="80"/>
                  </a:lnTo>
                  <a:lnTo>
                    <a:pt x="227" y="79"/>
                  </a:lnTo>
                  <a:lnTo>
                    <a:pt x="228" y="72"/>
                  </a:lnTo>
                  <a:lnTo>
                    <a:pt x="227" y="68"/>
                  </a:lnTo>
                  <a:lnTo>
                    <a:pt x="226" y="66"/>
                  </a:lnTo>
                  <a:lnTo>
                    <a:pt x="225"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087">
              <a:extLst>
                <a:ext uri="{FF2B5EF4-FFF2-40B4-BE49-F238E27FC236}">
                  <a16:creationId xmlns:a16="http://schemas.microsoft.com/office/drawing/2014/main" id="{CA85A1E3-5078-4027-BAFF-0C6D14C74A55}"/>
                </a:ext>
              </a:extLst>
            </p:cNvPr>
            <p:cNvSpPr>
              <a:spLocks noEditPoints="1"/>
            </p:cNvSpPr>
            <p:nvPr/>
          </p:nvSpPr>
          <p:spPr bwMode="auto">
            <a:xfrm>
              <a:off x="4443413" y="1446213"/>
              <a:ext cx="163513" cy="209550"/>
            </a:xfrm>
            <a:custGeom>
              <a:avLst/>
              <a:gdLst>
                <a:gd name="T0" fmla="*/ 278 w 410"/>
                <a:gd name="T1" fmla="*/ 132 h 529"/>
                <a:gd name="T2" fmla="*/ 278 w 410"/>
                <a:gd name="T3" fmla="*/ 12 h 529"/>
                <a:gd name="T4" fmla="*/ 398 w 410"/>
                <a:gd name="T5" fmla="*/ 132 h 529"/>
                <a:gd name="T6" fmla="*/ 278 w 410"/>
                <a:gd name="T7" fmla="*/ 132 h 529"/>
                <a:gd name="T8" fmla="*/ 406 w 410"/>
                <a:gd name="T9" fmla="*/ 123 h 529"/>
                <a:gd name="T10" fmla="*/ 286 w 410"/>
                <a:gd name="T11" fmla="*/ 3 h 529"/>
                <a:gd name="T12" fmla="*/ 282 w 410"/>
                <a:gd name="T13" fmla="*/ 1 h 529"/>
                <a:gd name="T14" fmla="*/ 278 w 410"/>
                <a:gd name="T15" fmla="*/ 0 h 529"/>
                <a:gd name="T16" fmla="*/ 13 w 410"/>
                <a:gd name="T17" fmla="*/ 0 h 529"/>
                <a:gd name="T18" fmla="*/ 0 w 410"/>
                <a:gd name="T19" fmla="*/ 0 h 529"/>
                <a:gd name="T20" fmla="*/ 0 w 410"/>
                <a:gd name="T21" fmla="*/ 12 h 529"/>
                <a:gd name="T22" fmla="*/ 0 w 410"/>
                <a:gd name="T23" fmla="*/ 518 h 529"/>
                <a:gd name="T24" fmla="*/ 1 w 410"/>
                <a:gd name="T25" fmla="*/ 522 h 529"/>
                <a:gd name="T26" fmla="*/ 4 w 410"/>
                <a:gd name="T27" fmla="*/ 526 h 529"/>
                <a:gd name="T28" fmla="*/ 7 w 410"/>
                <a:gd name="T29" fmla="*/ 528 h 529"/>
                <a:gd name="T30" fmla="*/ 13 w 410"/>
                <a:gd name="T31" fmla="*/ 529 h 529"/>
                <a:gd name="T32" fmla="*/ 398 w 410"/>
                <a:gd name="T33" fmla="*/ 529 h 529"/>
                <a:gd name="T34" fmla="*/ 402 w 410"/>
                <a:gd name="T35" fmla="*/ 528 h 529"/>
                <a:gd name="T36" fmla="*/ 406 w 410"/>
                <a:gd name="T37" fmla="*/ 526 h 529"/>
                <a:gd name="T38" fmla="*/ 409 w 410"/>
                <a:gd name="T39" fmla="*/ 522 h 529"/>
                <a:gd name="T40" fmla="*/ 410 w 410"/>
                <a:gd name="T41" fmla="*/ 518 h 529"/>
                <a:gd name="T42" fmla="*/ 410 w 410"/>
                <a:gd name="T43" fmla="*/ 132 h 529"/>
                <a:gd name="T44" fmla="*/ 409 w 410"/>
                <a:gd name="T45" fmla="*/ 127 h 529"/>
                <a:gd name="T46" fmla="*/ 406 w 410"/>
                <a:gd name="T47" fmla="*/ 1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529">
                  <a:moveTo>
                    <a:pt x="278" y="132"/>
                  </a:moveTo>
                  <a:lnTo>
                    <a:pt x="278" y="12"/>
                  </a:lnTo>
                  <a:lnTo>
                    <a:pt x="398" y="132"/>
                  </a:lnTo>
                  <a:lnTo>
                    <a:pt x="278" y="132"/>
                  </a:lnTo>
                  <a:close/>
                  <a:moveTo>
                    <a:pt x="406" y="123"/>
                  </a:moveTo>
                  <a:lnTo>
                    <a:pt x="286" y="3"/>
                  </a:lnTo>
                  <a:lnTo>
                    <a:pt x="282" y="1"/>
                  </a:lnTo>
                  <a:lnTo>
                    <a:pt x="278" y="0"/>
                  </a:lnTo>
                  <a:lnTo>
                    <a:pt x="13" y="0"/>
                  </a:lnTo>
                  <a:lnTo>
                    <a:pt x="0" y="0"/>
                  </a:lnTo>
                  <a:lnTo>
                    <a:pt x="0" y="12"/>
                  </a:lnTo>
                  <a:lnTo>
                    <a:pt x="0" y="518"/>
                  </a:lnTo>
                  <a:lnTo>
                    <a:pt x="1" y="522"/>
                  </a:lnTo>
                  <a:lnTo>
                    <a:pt x="4" y="526"/>
                  </a:lnTo>
                  <a:lnTo>
                    <a:pt x="7" y="528"/>
                  </a:lnTo>
                  <a:lnTo>
                    <a:pt x="13" y="529"/>
                  </a:lnTo>
                  <a:lnTo>
                    <a:pt x="398" y="529"/>
                  </a:lnTo>
                  <a:lnTo>
                    <a:pt x="402" y="528"/>
                  </a:lnTo>
                  <a:lnTo>
                    <a:pt x="406" y="526"/>
                  </a:lnTo>
                  <a:lnTo>
                    <a:pt x="409" y="522"/>
                  </a:lnTo>
                  <a:lnTo>
                    <a:pt x="410" y="518"/>
                  </a:lnTo>
                  <a:lnTo>
                    <a:pt x="410" y="132"/>
                  </a:lnTo>
                  <a:lnTo>
                    <a:pt x="409" y="127"/>
                  </a:lnTo>
                  <a:lnTo>
                    <a:pt x="406"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6171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Editing Data</a:t>
            </a:r>
          </a:p>
          <a:p>
            <a:pPr algn="ctr"/>
            <a:r>
              <a:rPr lang="en-US" sz="2800" b="1" dirty="0">
                <a:solidFill>
                  <a:schemeClr val="tx1">
                    <a:lumMod val="75000"/>
                    <a:lumOff val="25000"/>
                  </a:schemeClr>
                </a:solidFill>
              </a:rPr>
              <a:t>Slides</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13AB221-FD8D-4664-9B4C-AE1B1660ECAA}"/>
              </a:ext>
            </a:extLst>
          </p:cNvPr>
          <p:cNvSpPr/>
          <p:nvPr/>
        </p:nvSpPr>
        <p:spPr>
          <a:xfrm>
            <a:off x="2043112" y="2789343"/>
            <a:ext cx="2428875" cy="1935723"/>
          </a:xfrm>
          <a:prstGeom prst="rect">
            <a:avLst/>
          </a:prstGeom>
        </p:spPr>
        <p:txBody>
          <a:bodyPr wrap="square" lIns="0" tIns="0" rIns="0" bIns="0" anchor="t">
            <a:spAutoFit/>
          </a:bodyPr>
          <a:lstStyle/>
          <a:p>
            <a:pPr>
              <a:lnSpc>
                <a:spcPts val="1900"/>
              </a:lnSpc>
            </a:pPr>
            <a:r>
              <a:rPr lang="en-US" sz="1400" dirty="0">
                <a:solidFill>
                  <a:schemeClr val="tx1">
                    <a:lumMod val="75000"/>
                    <a:lumOff val="25000"/>
                  </a:schemeClr>
                </a:solidFill>
                <a:cs typeface="Segoe UI" panose="020B0502040204020203" pitchFamily="34" charset="0"/>
              </a:rPr>
              <a:t>If you would like to modify the data in the graphs and chart included in this template, simply right click on the diagram and select </a:t>
            </a:r>
            <a:r>
              <a:rPr lang="en-US" sz="1400" i="1" dirty="0">
                <a:solidFill>
                  <a:schemeClr val="tx1">
                    <a:lumMod val="75000"/>
                    <a:lumOff val="25000"/>
                  </a:schemeClr>
                </a:solidFill>
                <a:cs typeface="Segoe UI" panose="020B0502040204020203" pitchFamily="34" charset="0"/>
              </a:rPr>
              <a:t>Edit Data in Excel.</a:t>
            </a:r>
          </a:p>
          <a:p>
            <a:pPr>
              <a:lnSpc>
                <a:spcPts val="1900"/>
              </a:lnSpc>
            </a:pPr>
            <a:endParaRPr lang="en-US" sz="1400" i="1" dirty="0">
              <a:solidFill>
                <a:schemeClr val="tx1">
                  <a:lumMod val="75000"/>
                  <a:lumOff val="25000"/>
                </a:schemeClr>
              </a:solidFill>
              <a:cs typeface="Segoe UI" panose="020B0502040204020203" pitchFamily="34" charset="0"/>
            </a:endParaRPr>
          </a:p>
          <a:p>
            <a:pPr>
              <a:lnSpc>
                <a:spcPts val="1900"/>
              </a:lnSpc>
            </a:pPr>
            <a:r>
              <a:rPr lang="en-US" sz="1400" dirty="0">
                <a:solidFill>
                  <a:schemeClr val="tx1">
                    <a:lumMod val="75000"/>
                    <a:lumOff val="25000"/>
                  </a:schemeClr>
                </a:solidFill>
                <a:cs typeface="Segoe UI" panose="020B0502040204020203" pitchFamily="34" charset="0"/>
              </a:rPr>
              <a:t>Excel will then open and you can edit the relevant data.</a:t>
            </a:r>
          </a:p>
        </p:txBody>
      </p:sp>
      <p:pic>
        <p:nvPicPr>
          <p:cNvPr id="4" name="Picture 3" descr="This is an image of a bar chart and a screen shot explaining how to edit data in Excel. ">
            <a:extLst>
              <a:ext uri="{FF2B5EF4-FFF2-40B4-BE49-F238E27FC236}">
                <a16:creationId xmlns:a16="http://schemas.microsoft.com/office/drawing/2014/main" id="{05DB1F73-D09B-4348-9D26-3FCCB6C80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080" y="1901888"/>
            <a:ext cx="5961389" cy="3920842"/>
          </a:xfrm>
          <a:prstGeom prst="rect">
            <a:avLst/>
          </a:prstGeom>
        </p:spPr>
      </p:pic>
      <p:sp>
        <p:nvSpPr>
          <p:cNvPr id="2" name="Title 1" hidden="1">
            <a:extLst>
              <a:ext uri="{FF2B5EF4-FFF2-40B4-BE49-F238E27FC236}">
                <a16:creationId xmlns:a16="http://schemas.microsoft.com/office/drawing/2014/main" id="{09C05F0C-382F-476A-A0D2-932E111A7F9A}"/>
              </a:ext>
            </a:extLst>
          </p:cNvPr>
          <p:cNvSpPr>
            <a:spLocks noGrp="1"/>
          </p:cNvSpPr>
          <p:nvPr>
            <p:ph type="title" idx="4294967295"/>
          </p:nvPr>
        </p:nvSpPr>
        <p:spPr>
          <a:xfrm>
            <a:off x="0" y="365125"/>
            <a:ext cx="10515600" cy="1325563"/>
          </a:xfrm>
        </p:spPr>
        <p:txBody>
          <a:bodyPr/>
          <a:lstStyle/>
          <a:p>
            <a:r>
              <a:rPr lang="en-US" dirty="0"/>
              <a:t>Project analysis slide 11</a:t>
            </a:r>
          </a:p>
        </p:txBody>
      </p:sp>
    </p:spTree>
    <p:extLst>
      <p:ext uri="{BB962C8B-B14F-4D97-AF65-F5344CB8AC3E}">
        <p14:creationId xmlns:p14="http://schemas.microsoft.com/office/powerpoint/2010/main" val="227547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a:lstStyle/>
          <a:p>
            <a:r>
              <a:rPr lang="en-US" dirty="0"/>
              <a:t>Project analysis slide 6</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353598"/>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RAMP Users and Stats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Circle: Hollow 2">
            <a:extLst>
              <a:ext uri="{FF2B5EF4-FFF2-40B4-BE49-F238E27FC236}">
                <a16:creationId xmlns:a16="http://schemas.microsoft.com/office/drawing/2014/main" id="{8DC8DEBA-4D8D-4704-A04E-32A1E0BF41F4}"/>
              </a:ext>
              <a:ext uri="{C183D7F6-B498-43B3-948B-1728B52AA6E4}">
                <adec:decorative xmlns:adec="http://schemas.microsoft.com/office/drawing/2017/decorative" val="1"/>
              </a:ext>
            </a:extLst>
          </p:cNvPr>
          <p:cNvSpPr/>
          <p:nvPr/>
        </p:nvSpPr>
        <p:spPr>
          <a:xfrm>
            <a:off x="1350137" y="999255"/>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9BAA"/>
              </a:solidFill>
            </a:endParaRPr>
          </a:p>
        </p:txBody>
      </p:sp>
      <p:sp>
        <p:nvSpPr>
          <p:cNvPr id="22" name="Circle: Hollow 21">
            <a:extLst>
              <a:ext uri="{FF2B5EF4-FFF2-40B4-BE49-F238E27FC236}">
                <a16:creationId xmlns:a16="http://schemas.microsoft.com/office/drawing/2014/main" id="{769CE3F0-8651-4FF1-8CAF-1E986C3831C4}"/>
              </a:ext>
              <a:ext uri="{C183D7F6-B498-43B3-948B-1728B52AA6E4}">
                <adec:decorative xmlns:adec="http://schemas.microsoft.com/office/drawing/2017/decorative" val="1"/>
              </a:ext>
            </a:extLst>
          </p:cNvPr>
          <p:cNvSpPr/>
          <p:nvPr/>
        </p:nvSpPr>
        <p:spPr>
          <a:xfrm>
            <a:off x="3915214" y="4747562"/>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5953A"/>
              </a:solidFill>
            </a:endParaRPr>
          </a:p>
        </p:txBody>
      </p:sp>
      <p:sp>
        <p:nvSpPr>
          <p:cNvPr id="24" name="Circle: Hollow 23">
            <a:extLst>
              <a:ext uri="{FF2B5EF4-FFF2-40B4-BE49-F238E27FC236}">
                <a16:creationId xmlns:a16="http://schemas.microsoft.com/office/drawing/2014/main" id="{A838DD0B-E018-44D0-A4C0-13DF2FD0288D}"/>
              </a:ext>
              <a:ext uri="{C183D7F6-B498-43B3-948B-1728B52AA6E4}">
                <adec:decorative xmlns:adec="http://schemas.microsoft.com/office/drawing/2017/decorative" val="1"/>
              </a:ext>
            </a:extLst>
          </p:cNvPr>
          <p:cNvSpPr/>
          <p:nvPr/>
        </p:nvSpPr>
        <p:spPr>
          <a:xfrm>
            <a:off x="9632875" y="4730402"/>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ircle: Hollow 24">
            <a:extLst>
              <a:ext uri="{FF2B5EF4-FFF2-40B4-BE49-F238E27FC236}">
                <a16:creationId xmlns:a16="http://schemas.microsoft.com/office/drawing/2014/main" id="{B5265A05-9A0F-4DEC-9382-F51EEE742251}"/>
              </a:ext>
              <a:ext uri="{C183D7F6-B498-43B3-948B-1728B52AA6E4}">
                <adec:decorative xmlns:adec="http://schemas.microsoft.com/office/drawing/2017/decorative" val="1"/>
              </a:ext>
            </a:extLst>
          </p:cNvPr>
          <p:cNvSpPr/>
          <p:nvPr/>
        </p:nvSpPr>
        <p:spPr>
          <a:xfrm>
            <a:off x="7022415" y="967280"/>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16FB0785-0013-474B-B959-F2CC8F4C0C1E}"/>
              </a:ext>
            </a:extLst>
          </p:cNvPr>
          <p:cNvSpPr/>
          <p:nvPr/>
        </p:nvSpPr>
        <p:spPr>
          <a:xfrm>
            <a:off x="6132286" y="4499513"/>
            <a:ext cx="2317272" cy="496098"/>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610</a:t>
            </a:r>
            <a:r>
              <a:rPr lang="en-US" sz="2400" dirty="0">
                <a:solidFill>
                  <a:schemeClr val="tx1">
                    <a:lumMod val="75000"/>
                    <a:lumOff val="25000"/>
                  </a:schemeClr>
                </a:solidFill>
                <a:cs typeface="Segoe UI" panose="020B0502040204020203" pitchFamily="34" charset="0"/>
              </a:rPr>
              <a:t> </a:t>
            </a:r>
          </a:p>
          <a:p>
            <a:pPr algn="r">
              <a:lnSpc>
                <a:spcPts val="1900"/>
              </a:lnSpc>
            </a:pPr>
            <a:r>
              <a:rPr lang="en-US" sz="2400" dirty="0">
                <a:solidFill>
                  <a:schemeClr val="tx1">
                    <a:lumMod val="75000"/>
                    <a:lumOff val="25000"/>
                  </a:schemeClr>
                </a:solidFill>
                <a:cs typeface="Segoe UI" panose="020B0502040204020203" pitchFamily="34" charset="0"/>
              </a:rPr>
              <a:t>Organizations</a:t>
            </a:r>
          </a:p>
        </p:txBody>
      </p:sp>
      <p:grpSp>
        <p:nvGrpSpPr>
          <p:cNvPr id="41" name="Group 40" descr="Icon of human being and speech bubble. ">
            <a:extLst>
              <a:ext uri="{FF2B5EF4-FFF2-40B4-BE49-F238E27FC236}">
                <a16:creationId xmlns:a16="http://schemas.microsoft.com/office/drawing/2014/main" id="{F9B9D0B7-66BB-408F-A1CC-EA2209284AAD}"/>
              </a:ext>
            </a:extLst>
          </p:cNvPr>
          <p:cNvGrpSpPr/>
          <p:nvPr/>
        </p:nvGrpSpPr>
        <p:grpSpPr>
          <a:xfrm>
            <a:off x="1832748" y="1445809"/>
            <a:ext cx="628636" cy="628006"/>
            <a:chOff x="3171788" y="779462"/>
            <a:chExt cx="284163" cy="285751"/>
          </a:xfrm>
          <a:solidFill>
            <a:schemeClr val="accent3">
              <a:lumMod val="75000"/>
            </a:schemeClr>
          </a:solidFill>
        </p:grpSpPr>
        <p:sp>
          <p:nvSpPr>
            <p:cNvPr id="42" name="Freeform 2993">
              <a:extLst>
                <a:ext uri="{FF2B5EF4-FFF2-40B4-BE49-F238E27FC236}">
                  <a16:creationId xmlns:a16="http://schemas.microsoft.com/office/drawing/2014/main" id="{214A5167-4E01-4042-851A-88AFE72AE2DD}"/>
                </a:ext>
              </a:extLst>
            </p:cNvPr>
            <p:cNvSpPr>
              <a:spLocks noEditPoints="1"/>
            </p:cNvSpPr>
            <p:nvPr/>
          </p:nvSpPr>
          <p:spPr bwMode="auto">
            <a:xfrm>
              <a:off x="3290851" y="779462"/>
              <a:ext cx="165100" cy="196850"/>
            </a:xfrm>
            <a:custGeom>
              <a:avLst/>
              <a:gdLst>
                <a:gd name="T0" fmla="*/ 291 w 416"/>
                <a:gd name="T1" fmla="*/ 221 h 493"/>
                <a:gd name="T2" fmla="*/ 339 w 416"/>
                <a:gd name="T3" fmla="*/ 173 h 493"/>
                <a:gd name="T4" fmla="*/ 242 w 416"/>
                <a:gd name="T5" fmla="*/ 221 h 493"/>
                <a:gd name="T6" fmla="*/ 195 w 416"/>
                <a:gd name="T7" fmla="*/ 173 h 493"/>
                <a:gd name="T8" fmla="*/ 242 w 416"/>
                <a:gd name="T9" fmla="*/ 221 h 493"/>
                <a:gd name="T10" fmla="*/ 99 w 416"/>
                <a:gd name="T11" fmla="*/ 221 h 493"/>
                <a:gd name="T12" fmla="*/ 147 w 416"/>
                <a:gd name="T13" fmla="*/ 173 h 493"/>
                <a:gd name="T14" fmla="*/ 208 w 416"/>
                <a:gd name="T15" fmla="*/ 0 h 493"/>
                <a:gd name="T16" fmla="*/ 166 w 416"/>
                <a:gd name="T17" fmla="*/ 3 h 493"/>
                <a:gd name="T18" fmla="*/ 127 w 416"/>
                <a:gd name="T19" fmla="*/ 15 h 493"/>
                <a:gd name="T20" fmla="*/ 92 w 416"/>
                <a:gd name="T21" fmla="*/ 33 h 493"/>
                <a:gd name="T22" fmla="*/ 61 w 416"/>
                <a:gd name="T23" fmla="*/ 57 h 493"/>
                <a:gd name="T24" fmla="*/ 35 w 416"/>
                <a:gd name="T25" fmla="*/ 85 h 493"/>
                <a:gd name="T26" fmla="*/ 16 w 416"/>
                <a:gd name="T27" fmla="*/ 117 h 493"/>
                <a:gd name="T28" fmla="*/ 4 w 416"/>
                <a:gd name="T29" fmla="*/ 153 h 493"/>
                <a:gd name="T30" fmla="*/ 0 w 416"/>
                <a:gd name="T31" fmla="*/ 192 h 493"/>
                <a:gd name="T32" fmla="*/ 0 w 416"/>
                <a:gd name="T33" fmla="*/ 194 h 493"/>
                <a:gd name="T34" fmla="*/ 26 w 416"/>
                <a:gd name="T35" fmla="*/ 204 h 493"/>
                <a:gd name="T36" fmla="*/ 47 w 416"/>
                <a:gd name="T37" fmla="*/ 220 h 493"/>
                <a:gd name="T38" fmla="*/ 64 w 416"/>
                <a:gd name="T39" fmla="*/ 238 h 493"/>
                <a:gd name="T40" fmla="*/ 72 w 416"/>
                <a:gd name="T41" fmla="*/ 260 h 493"/>
                <a:gd name="T42" fmla="*/ 76 w 416"/>
                <a:gd name="T43" fmla="*/ 277 h 493"/>
                <a:gd name="T44" fmla="*/ 76 w 416"/>
                <a:gd name="T45" fmla="*/ 293 h 493"/>
                <a:gd name="T46" fmla="*/ 73 w 416"/>
                <a:gd name="T47" fmla="*/ 311 h 493"/>
                <a:gd name="T48" fmla="*/ 67 w 416"/>
                <a:gd name="T49" fmla="*/ 330 h 493"/>
                <a:gd name="T50" fmla="*/ 70 w 416"/>
                <a:gd name="T51" fmla="*/ 333 h 493"/>
                <a:gd name="T52" fmla="*/ 77 w 416"/>
                <a:gd name="T53" fmla="*/ 349 h 493"/>
                <a:gd name="T54" fmla="*/ 94 w 416"/>
                <a:gd name="T55" fmla="*/ 361 h 493"/>
                <a:gd name="T56" fmla="*/ 114 w 416"/>
                <a:gd name="T57" fmla="*/ 371 h 493"/>
                <a:gd name="T58" fmla="*/ 132 w 416"/>
                <a:gd name="T59" fmla="*/ 378 h 493"/>
                <a:gd name="T60" fmla="*/ 153 w 416"/>
                <a:gd name="T61" fmla="*/ 383 h 493"/>
                <a:gd name="T62" fmla="*/ 153 w 416"/>
                <a:gd name="T63" fmla="*/ 428 h 493"/>
                <a:gd name="T64" fmla="*/ 153 w 416"/>
                <a:gd name="T65" fmla="*/ 465 h 493"/>
                <a:gd name="T66" fmla="*/ 173 w 416"/>
                <a:gd name="T67" fmla="*/ 473 h 493"/>
                <a:gd name="T68" fmla="*/ 203 w 416"/>
                <a:gd name="T69" fmla="*/ 446 h 493"/>
                <a:gd name="T70" fmla="*/ 249 w 416"/>
                <a:gd name="T71" fmla="*/ 406 h 493"/>
                <a:gd name="T72" fmla="*/ 274 w 416"/>
                <a:gd name="T73" fmla="*/ 385 h 493"/>
                <a:gd name="T74" fmla="*/ 290 w 416"/>
                <a:gd name="T75" fmla="*/ 371 h 493"/>
                <a:gd name="T76" fmla="*/ 317 w 416"/>
                <a:gd name="T77" fmla="*/ 358 h 493"/>
                <a:gd name="T78" fmla="*/ 342 w 416"/>
                <a:gd name="T79" fmla="*/ 341 h 493"/>
                <a:gd name="T80" fmla="*/ 364 w 416"/>
                <a:gd name="T81" fmla="*/ 321 h 493"/>
                <a:gd name="T82" fmla="*/ 383 w 416"/>
                <a:gd name="T83" fmla="*/ 299 h 493"/>
                <a:gd name="T84" fmla="*/ 397 w 416"/>
                <a:gd name="T85" fmla="*/ 276 h 493"/>
                <a:gd name="T86" fmla="*/ 408 w 416"/>
                <a:gd name="T87" fmla="*/ 249 h 493"/>
                <a:gd name="T88" fmla="*/ 415 w 416"/>
                <a:gd name="T89" fmla="*/ 222 h 493"/>
                <a:gd name="T90" fmla="*/ 416 w 416"/>
                <a:gd name="T91" fmla="*/ 192 h 493"/>
                <a:gd name="T92" fmla="*/ 412 w 416"/>
                <a:gd name="T93" fmla="*/ 154 h 493"/>
                <a:gd name="T94" fmla="*/ 400 w 416"/>
                <a:gd name="T95" fmla="*/ 117 h 493"/>
                <a:gd name="T96" fmla="*/ 381 w 416"/>
                <a:gd name="T97" fmla="*/ 85 h 493"/>
                <a:gd name="T98" fmla="*/ 355 w 416"/>
                <a:gd name="T99" fmla="*/ 57 h 493"/>
                <a:gd name="T100" fmla="*/ 324 w 416"/>
                <a:gd name="T101" fmla="*/ 33 h 493"/>
                <a:gd name="T102" fmla="*/ 289 w 416"/>
                <a:gd name="T103" fmla="*/ 15 h 493"/>
                <a:gd name="T104" fmla="*/ 251 w 416"/>
                <a:gd name="T105" fmla="*/ 3 h 493"/>
                <a:gd name="T106" fmla="*/ 208 w 416"/>
                <a:gd name="T107"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93">
                  <a:moveTo>
                    <a:pt x="339" y="221"/>
                  </a:moveTo>
                  <a:lnTo>
                    <a:pt x="291" y="221"/>
                  </a:lnTo>
                  <a:lnTo>
                    <a:pt x="291" y="173"/>
                  </a:lnTo>
                  <a:lnTo>
                    <a:pt x="339" y="173"/>
                  </a:lnTo>
                  <a:lnTo>
                    <a:pt x="339" y="221"/>
                  </a:lnTo>
                  <a:close/>
                  <a:moveTo>
                    <a:pt x="242" y="221"/>
                  </a:moveTo>
                  <a:lnTo>
                    <a:pt x="195" y="221"/>
                  </a:lnTo>
                  <a:lnTo>
                    <a:pt x="195" y="173"/>
                  </a:lnTo>
                  <a:lnTo>
                    <a:pt x="242" y="173"/>
                  </a:lnTo>
                  <a:lnTo>
                    <a:pt x="242" y="221"/>
                  </a:lnTo>
                  <a:close/>
                  <a:moveTo>
                    <a:pt x="147" y="221"/>
                  </a:moveTo>
                  <a:lnTo>
                    <a:pt x="99" y="221"/>
                  </a:lnTo>
                  <a:lnTo>
                    <a:pt x="99" y="173"/>
                  </a:lnTo>
                  <a:lnTo>
                    <a:pt x="147" y="173"/>
                  </a:lnTo>
                  <a:lnTo>
                    <a:pt x="147" y="221"/>
                  </a:lnTo>
                  <a:close/>
                  <a:moveTo>
                    <a:pt x="208" y="0"/>
                  </a:moveTo>
                  <a:lnTo>
                    <a:pt x="186" y="1"/>
                  </a:lnTo>
                  <a:lnTo>
                    <a:pt x="166" y="3"/>
                  </a:lnTo>
                  <a:lnTo>
                    <a:pt x="146" y="8"/>
                  </a:lnTo>
                  <a:lnTo>
                    <a:pt x="127" y="15"/>
                  </a:lnTo>
                  <a:lnTo>
                    <a:pt x="109" y="23"/>
                  </a:lnTo>
                  <a:lnTo>
                    <a:pt x="92" y="33"/>
                  </a:lnTo>
                  <a:lnTo>
                    <a:pt x="76" y="44"/>
                  </a:lnTo>
                  <a:lnTo>
                    <a:pt x="61" y="57"/>
                  </a:lnTo>
                  <a:lnTo>
                    <a:pt x="47" y="70"/>
                  </a:lnTo>
                  <a:lnTo>
                    <a:pt x="35" y="85"/>
                  </a:lnTo>
                  <a:lnTo>
                    <a:pt x="25" y="101"/>
                  </a:lnTo>
                  <a:lnTo>
                    <a:pt x="16" y="117"/>
                  </a:lnTo>
                  <a:lnTo>
                    <a:pt x="9" y="135"/>
                  </a:lnTo>
                  <a:lnTo>
                    <a:pt x="4" y="153"/>
                  </a:lnTo>
                  <a:lnTo>
                    <a:pt x="1" y="173"/>
                  </a:lnTo>
                  <a:lnTo>
                    <a:pt x="0" y="192"/>
                  </a:lnTo>
                  <a:lnTo>
                    <a:pt x="0" y="192"/>
                  </a:lnTo>
                  <a:lnTo>
                    <a:pt x="0" y="194"/>
                  </a:lnTo>
                  <a:lnTo>
                    <a:pt x="14" y="198"/>
                  </a:lnTo>
                  <a:lnTo>
                    <a:pt x="26" y="204"/>
                  </a:lnTo>
                  <a:lnTo>
                    <a:pt x="38" y="211"/>
                  </a:lnTo>
                  <a:lnTo>
                    <a:pt x="47" y="220"/>
                  </a:lnTo>
                  <a:lnTo>
                    <a:pt x="57" y="228"/>
                  </a:lnTo>
                  <a:lnTo>
                    <a:pt x="64" y="238"/>
                  </a:lnTo>
                  <a:lnTo>
                    <a:pt x="69" y="248"/>
                  </a:lnTo>
                  <a:lnTo>
                    <a:pt x="72" y="260"/>
                  </a:lnTo>
                  <a:lnTo>
                    <a:pt x="74" y="268"/>
                  </a:lnTo>
                  <a:lnTo>
                    <a:pt x="76" y="277"/>
                  </a:lnTo>
                  <a:lnTo>
                    <a:pt x="76" y="285"/>
                  </a:lnTo>
                  <a:lnTo>
                    <a:pt x="76" y="293"/>
                  </a:lnTo>
                  <a:lnTo>
                    <a:pt x="74" y="303"/>
                  </a:lnTo>
                  <a:lnTo>
                    <a:pt x="73" y="311"/>
                  </a:lnTo>
                  <a:lnTo>
                    <a:pt x="71" y="321"/>
                  </a:lnTo>
                  <a:lnTo>
                    <a:pt x="67" y="330"/>
                  </a:lnTo>
                  <a:lnTo>
                    <a:pt x="69" y="332"/>
                  </a:lnTo>
                  <a:lnTo>
                    <a:pt x="70" y="333"/>
                  </a:lnTo>
                  <a:lnTo>
                    <a:pt x="73" y="341"/>
                  </a:lnTo>
                  <a:lnTo>
                    <a:pt x="77" y="349"/>
                  </a:lnTo>
                  <a:lnTo>
                    <a:pt x="85" y="355"/>
                  </a:lnTo>
                  <a:lnTo>
                    <a:pt x="94" y="361"/>
                  </a:lnTo>
                  <a:lnTo>
                    <a:pt x="104" y="366"/>
                  </a:lnTo>
                  <a:lnTo>
                    <a:pt x="114" y="371"/>
                  </a:lnTo>
                  <a:lnTo>
                    <a:pt x="123" y="374"/>
                  </a:lnTo>
                  <a:lnTo>
                    <a:pt x="132" y="378"/>
                  </a:lnTo>
                  <a:lnTo>
                    <a:pt x="142" y="380"/>
                  </a:lnTo>
                  <a:lnTo>
                    <a:pt x="153" y="383"/>
                  </a:lnTo>
                  <a:lnTo>
                    <a:pt x="153" y="403"/>
                  </a:lnTo>
                  <a:lnTo>
                    <a:pt x="153" y="428"/>
                  </a:lnTo>
                  <a:lnTo>
                    <a:pt x="153" y="449"/>
                  </a:lnTo>
                  <a:lnTo>
                    <a:pt x="153" y="465"/>
                  </a:lnTo>
                  <a:lnTo>
                    <a:pt x="153" y="493"/>
                  </a:lnTo>
                  <a:lnTo>
                    <a:pt x="173" y="473"/>
                  </a:lnTo>
                  <a:lnTo>
                    <a:pt x="185" y="462"/>
                  </a:lnTo>
                  <a:lnTo>
                    <a:pt x="203" y="446"/>
                  </a:lnTo>
                  <a:lnTo>
                    <a:pt x="227" y="427"/>
                  </a:lnTo>
                  <a:lnTo>
                    <a:pt x="249" y="406"/>
                  </a:lnTo>
                  <a:lnTo>
                    <a:pt x="262" y="395"/>
                  </a:lnTo>
                  <a:lnTo>
                    <a:pt x="274" y="385"/>
                  </a:lnTo>
                  <a:lnTo>
                    <a:pt x="284" y="377"/>
                  </a:lnTo>
                  <a:lnTo>
                    <a:pt x="290" y="371"/>
                  </a:lnTo>
                  <a:lnTo>
                    <a:pt x="304" y="365"/>
                  </a:lnTo>
                  <a:lnTo>
                    <a:pt x="317" y="358"/>
                  </a:lnTo>
                  <a:lnTo>
                    <a:pt x="330" y="349"/>
                  </a:lnTo>
                  <a:lnTo>
                    <a:pt x="342" y="341"/>
                  </a:lnTo>
                  <a:lnTo>
                    <a:pt x="353" y="332"/>
                  </a:lnTo>
                  <a:lnTo>
                    <a:pt x="364" y="321"/>
                  </a:lnTo>
                  <a:lnTo>
                    <a:pt x="373" y="310"/>
                  </a:lnTo>
                  <a:lnTo>
                    <a:pt x="383" y="299"/>
                  </a:lnTo>
                  <a:lnTo>
                    <a:pt x="390" y="288"/>
                  </a:lnTo>
                  <a:lnTo>
                    <a:pt x="397" y="276"/>
                  </a:lnTo>
                  <a:lnTo>
                    <a:pt x="403" y="263"/>
                  </a:lnTo>
                  <a:lnTo>
                    <a:pt x="408" y="249"/>
                  </a:lnTo>
                  <a:lnTo>
                    <a:pt x="411" y="235"/>
                  </a:lnTo>
                  <a:lnTo>
                    <a:pt x="415" y="222"/>
                  </a:lnTo>
                  <a:lnTo>
                    <a:pt x="416" y="208"/>
                  </a:lnTo>
                  <a:lnTo>
                    <a:pt x="416" y="192"/>
                  </a:lnTo>
                  <a:lnTo>
                    <a:pt x="416" y="173"/>
                  </a:lnTo>
                  <a:lnTo>
                    <a:pt x="412" y="154"/>
                  </a:lnTo>
                  <a:lnTo>
                    <a:pt x="408" y="135"/>
                  </a:lnTo>
                  <a:lnTo>
                    <a:pt x="400" y="117"/>
                  </a:lnTo>
                  <a:lnTo>
                    <a:pt x="391" y="101"/>
                  </a:lnTo>
                  <a:lnTo>
                    <a:pt x="381" y="85"/>
                  </a:lnTo>
                  <a:lnTo>
                    <a:pt x="368" y="70"/>
                  </a:lnTo>
                  <a:lnTo>
                    <a:pt x="355" y="57"/>
                  </a:lnTo>
                  <a:lnTo>
                    <a:pt x="341" y="44"/>
                  </a:lnTo>
                  <a:lnTo>
                    <a:pt x="324" y="33"/>
                  </a:lnTo>
                  <a:lnTo>
                    <a:pt x="308" y="23"/>
                  </a:lnTo>
                  <a:lnTo>
                    <a:pt x="289" y="15"/>
                  </a:lnTo>
                  <a:lnTo>
                    <a:pt x="270" y="8"/>
                  </a:lnTo>
                  <a:lnTo>
                    <a:pt x="251" y="3"/>
                  </a:lnTo>
                  <a:lnTo>
                    <a:pt x="229" y="1"/>
                  </a:lnTo>
                  <a:lnTo>
                    <a:pt x="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D8295"/>
                </a:solidFill>
              </a:endParaRPr>
            </a:p>
          </p:txBody>
        </p:sp>
        <p:sp>
          <p:nvSpPr>
            <p:cNvPr id="52" name="Freeform 2994">
              <a:extLst>
                <a:ext uri="{FF2B5EF4-FFF2-40B4-BE49-F238E27FC236}">
                  <a16:creationId xmlns:a16="http://schemas.microsoft.com/office/drawing/2014/main" id="{EF3D2201-62FC-4C65-ADA0-327F681139C4}"/>
                </a:ext>
              </a:extLst>
            </p:cNvPr>
            <p:cNvSpPr>
              <a:spLocks/>
            </p:cNvSpPr>
            <p:nvPr/>
          </p:nvSpPr>
          <p:spPr bwMode="auto">
            <a:xfrm>
              <a:off x="3171788" y="863600"/>
              <a:ext cx="190500" cy="201613"/>
            </a:xfrm>
            <a:custGeom>
              <a:avLst/>
              <a:gdLst>
                <a:gd name="T0" fmla="*/ 393 w 480"/>
                <a:gd name="T1" fmla="*/ 357 h 507"/>
                <a:gd name="T2" fmla="*/ 312 w 480"/>
                <a:gd name="T3" fmla="*/ 312 h 507"/>
                <a:gd name="T4" fmla="*/ 320 w 480"/>
                <a:gd name="T5" fmla="*/ 267 h 507"/>
                <a:gd name="T6" fmla="*/ 324 w 480"/>
                <a:gd name="T7" fmla="*/ 261 h 507"/>
                <a:gd name="T8" fmla="*/ 329 w 480"/>
                <a:gd name="T9" fmla="*/ 254 h 507"/>
                <a:gd name="T10" fmla="*/ 332 w 480"/>
                <a:gd name="T11" fmla="*/ 244 h 507"/>
                <a:gd name="T12" fmla="*/ 336 w 480"/>
                <a:gd name="T13" fmla="*/ 231 h 507"/>
                <a:gd name="T14" fmla="*/ 338 w 480"/>
                <a:gd name="T15" fmla="*/ 219 h 507"/>
                <a:gd name="T16" fmla="*/ 339 w 480"/>
                <a:gd name="T17" fmla="*/ 203 h 507"/>
                <a:gd name="T18" fmla="*/ 350 w 480"/>
                <a:gd name="T19" fmla="*/ 190 h 507"/>
                <a:gd name="T20" fmla="*/ 354 w 480"/>
                <a:gd name="T21" fmla="*/ 185 h 507"/>
                <a:gd name="T22" fmla="*/ 356 w 480"/>
                <a:gd name="T23" fmla="*/ 179 h 507"/>
                <a:gd name="T24" fmla="*/ 357 w 480"/>
                <a:gd name="T25" fmla="*/ 173 h 507"/>
                <a:gd name="T26" fmla="*/ 358 w 480"/>
                <a:gd name="T27" fmla="*/ 166 h 507"/>
                <a:gd name="T28" fmla="*/ 357 w 480"/>
                <a:gd name="T29" fmla="*/ 149 h 507"/>
                <a:gd name="T30" fmla="*/ 354 w 480"/>
                <a:gd name="T31" fmla="*/ 140 h 507"/>
                <a:gd name="T32" fmla="*/ 350 w 480"/>
                <a:gd name="T33" fmla="*/ 131 h 507"/>
                <a:gd name="T34" fmla="*/ 343 w 480"/>
                <a:gd name="T35" fmla="*/ 125 h 507"/>
                <a:gd name="T36" fmla="*/ 355 w 480"/>
                <a:gd name="T37" fmla="*/ 84 h 507"/>
                <a:gd name="T38" fmla="*/ 353 w 480"/>
                <a:gd name="T39" fmla="*/ 54 h 507"/>
                <a:gd name="T40" fmla="*/ 336 w 480"/>
                <a:gd name="T41" fmla="*/ 28 h 507"/>
                <a:gd name="T42" fmla="*/ 305 w 480"/>
                <a:gd name="T43" fmla="*/ 9 h 507"/>
                <a:gd name="T44" fmla="*/ 286 w 480"/>
                <a:gd name="T45" fmla="*/ 4 h 507"/>
                <a:gd name="T46" fmla="*/ 267 w 480"/>
                <a:gd name="T47" fmla="*/ 0 h 507"/>
                <a:gd name="T48" fmla="*/ 251 w 480"/>
                <a:gd name="T49" fmla="*/ 0 h 507"/>
                <a:gd name="T50" fmla="*/ 232 w 480"/>
                <a:gd name="T51" fmla="*/ 2 h 507"/>
                <a:gd name="T52" fmla="*/ 217 w 480"/>
                <a:gd name="T53" fmla="*/ 4 h 507"/>
                <a:gd name="T54" fmla="*/ 203 w 480"/>
                <a:gd name="T55" fmla="*/ 8 h 507"/>
                <a:gd name="T56" fmla="*/ 192 w 480"/>
                <a:gd name="T57" fmla="*/ 11 h 507"/>
                <a:gd name="T58" fmla="*/ 157 w 480"/>
                <a:gd name="T59" fmla="*/ 38 h 507"/>
                <a:gd name="T60" fmla="*/ 154 w 480"/>
                <a:gd name="T61" fmla="*/ 44 h 507"/>
                <a:gd name="T62" fmla="*/ 140 w 480"/>
                <a:gd name="T63" fmla="*/ 46 h 507"/>
                <a:gd name="T64" fmla="*/ 131 w 480"/>
                <a:gd name="T65" fmla="*/ 48 h 507"/>
                <a:gd name="T66" fmla="*/ 126 w 480"/>
                <a:gd name="T67" fmla="*/ 53 h 507"/>
                <a:gd name="T68" fmla="*/ 123 w 480"/>
                <a:gd name="T69" fmla="*/ 56 h 507"/>
                <a:gd name="T70" fmla="*/ 118 w 480"/>
                <a:gd name="T71" fmla="*/ 66 h 507"/>
                <a:gd name="T72" fmla="*/ 118 w 480"/>
                <a:gd name="T73" fmla="*/ 75 h 507"/>
                <a:gd name="T74" fmla="*/ 118 w 480"/>
                <a:gd name="T75" fmla="*/ 84 h 507"/>
                <a:gd name="T76" fmla="*/ 121 w 480"/>
                <a:gd name="T77" fmla="*/ 92 h 507"/>
                <a:gd name="T78" fmla="*/ 123 w 480"/>
                <a:gd name="T79" fmla="*/ 100 h 507"/>
                <a:gd name="T80" fmla="*/ 125 w 480"/>
                <a:gd name="T81" fmla="*/ 109 h 507"/>
                <a:gd name="T82" fmla="*/ 132 w 480"/>
                <a:gd name="T83" fmla="*/ 125 h 507"/>
                <a:gd name="T84" fmla="*/ 116 w 480"/>
                <a:gd name="T85" fmla="*/ 148 h 507"/>
                <a:gd name="T86" fmla="*/ 115 w 480"/>
                <a:gd name="T87" fmla="*/ 174 h 507"/>
                <a:gd name="T88" fmla="*/ 118 w 480"/>
                <a:gd name="T89" fmla="*/ 185 h 507"/>
                <a:gd name="T90" fmla="*/ 124 w 480"/>
                <a:gd name="T91" fmla="*/ 193 h 507"/>
                <a:gd name="T92" fmla="*/ 130 w 480"/>
                <a:gd name="T93" fmla="*/ 199 h 507"/>
                <a:gd name="T94" fmla="*/ 138 w 480"/>
                <a:gd name="T95" fmla="*/ 216 h 507"/>
                <a:gd name="T96" fmla="*/ 144 w 480"/>
                <a:gd name="T97" fmla="*/ 242 h 507"/>
                <a:gd name="T98" fmla="*/ 161 w 480"/>
                <a:gd name="T99" fmla="*/ 268 h 507"/>
                <a:gd name="T100" fmla="*/ 168 w 480"/>
                <a:gd name="T101" fmla="*/ 312 h 507"/>
                <a:gd name="T102" fmla="*/ 87 w 480"/>
                <a:gd name="T103" fmla="*/ 357 h 507"/>
                <a:gd name="T104" fmla="*/ 19 w 480"/>
                <a:gd name="T105" fmla="*/ 399 h 507"/>
                <a:gd name="T106" fmla="*/ 2 w 480"/>
                <a:gd name="T107" fmla="*/ 420 h 507"/>
                <a:gd name="T108" fmla="*/ 4 w 480"/>
                <a:gd name="T109" fmla="*/ 504 h 507"/>
                <a:gd name="T110" fmla="*/ 473 w 480"/>
                <a:gd name="T111" fmla="*/ 506 h 507"/>
                <a:gd name="T112" fmla="*/ 480 w 480"/>
                <a:gd name="T113" fmla="*/ 424 h 507"/>
                <a:gd name="T114" fmla="*/ 471 w 480"/>
                <a:gd name="T115" fmla="*/ 40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0" h="507">
                  <a:moveTo>
                    <a:pt x="446" y="388"/>
                  </a:moveTo>
                  <a:lnTo>
                    <a:pt x="435" y="380"/>
                  </a:lnTo>
                  <a:lnTo>
                    <a:pt x="418" y="370"/>
                  </a:lnTo>
                  <a:lnTo>
                    <a:pt x="393" y="357"/>
                  </a:lnTo>
                  <a:lnTo>
                    <a:pt x="367" y="344"/>
                  </a:lnTo>
                  <a:lnTo>
                    <a:pt x="339" y="331"/>
                  </a:lnTo>
                  <a:lnTo>
                    <a:pt x="312" y="319"/>
                  </a:lnTo>
                  <a:lnTo>
                    <a:pt x="312" y="312"/>
                  </a:lnTo>
                  <a:lnTo>
                    <a:pt x="312" y="280"/>
                  </a:lnTo>
                  <a:lnTo>
                    <a:pt x="312" y="274"/>
                  </a:lnTo>
                  <a:lnTo>
                    <a:pt x="316" y="272"/>
                  </a:lnTo>
                  <a:lnTo>
                    <a:pt x="320" y="267"/>
                  </a:lnTo>
                  <a:lnTo>
                    <a:pt x="320" y="266"/>
                  </a:lnTo>
                  <a:lnTo>
                    <a:pt x="320" y="266"/>
                  </a:lnTo>
                  <a:lnTo>
                    <a:pt x="323" y="263"/>
                  </a:lnTo>
                  <a:lnTo>
                    <a:pt x="324" y="261"/>
                  </a:lnTo>
                  <a:lnTo>
                    <a:pt x="325" y="260"/>
                  </a:lnTo>
                  <a:lnTo>
                    <a:pt x="325" y="260"/>
                  </a:lnTo>
                  <a:lnTo>
                    <a:pt x="326" y="256"/>
                  </a:lnTo>
                  <a:lnTo>
                    <a:pt x="329" y="254"/>
                  </a:lnTo>
                  <a:lnTo>
                    <a:pt x="329" y="253"/>
                  </a:lnTo>
                  <a:lnTo>
                    <a:pt x="329" y="251"/>
                  </a:lnTo>
                  <a:lnTo>
                    <a:pt x="331" y="248"/>
                  </a:lnTo>
                  <a:lnTo>
                    <a:pt x="332" y="244"/>
                  </a:lnTo>
                  <a:lnTo>
                    <a:pt x="332" y="243"/>
                  </a:lnTo>
                  <a:lnTo>
                    <a:pt x="332" y="243"/>
                  </a:lnTo>
                  <a:lnTo>
                    <a:pt x="335" y="237"/>
                  </a:lnTo>
                  <a:lnTo>
                    <a:pt x="336" y="231"/>
                  </a:lnTo>
                  <a:lnTo>
                    <a:pt x="336" y="231"/>
                  </a:lnTo>
                  <a:lnTo>
                    <a:pt x="336" y="231"/>
                  </a:lnTo>
                  <a:lnTo>
                    <a:pt x="337" y="225"/>
                  </a:lnTo>
                  <a:lnTo>
                    <a:pt x="338" y="219"/>
                  </a:lnTo>
                  <a:lnTo>
                    <a:pt x="338" y="217"/>
                  </a:lnTo>
                  <a:lnTo>
                    <a:pt x="338" y="215"/>
                  </a:lnTo>
                  <a:lnTo>
                    <a:pt x="339" y="209"/>
                  </a:lnTo>
                  <a:lnTo>
                    <a:pt x="339" y="203"/>
                  </a:lnTo>
                  <a:lnTo>
                    <a:pt x="345" y="197"/>
                  </a:lnTo>
                  <a:lnTo>
                    <a:pt x="350" y="191"/>
                  </a:lnTo>
                  <a:lnTo>
                    <a:pt x="350" y="190"/>
                  </a:lnTo>
                  <a:lnTo>
                    <a:pt x="350" y="190"/>
                  </a:lnTo>
                  <a:lnTo>
                    <a:pt x="353" y="187"/>
                  </a:lnTo>
                  <a:lnTo>
                    <a:pt x="354" y="185"/>
                  </a:lnTo>
                  <a:lnTo>
                    <a:pt x="354" y="185"/>
                  </a:lnTo>
                  <a:lnTo>
                    <a:pt x="354" y="185"/>
                  </a:lnTo>
                  <a:lnTo>
                    <a:pt x="355" y="182"/>
                  </a:lnTo>
                  <a:lnTo>
                    <a:pt x="355" y="180"/>
                  </a:lnTo>
                  <a:lnTo>
                    <a:pt x="355" y="179"/>
                  </a:lnTo>
                  <a:lnTo>
                    <a:pt x="356" y="179"/>
                  </a:lnTo>
                  <a:lnTo>
                    <a:pt x="356" y="176"/>
                  </a:lnTo>
                  <a:lnTo>
                    <a:pt x="357" y="174"/>
                  </a:lnTo>
                  <a:lnTo>
                    <a:pt x="357" y="173"/>
                  </a:lnTo>
                  <a:lnTo>
                    <a:pt x="357" y="173"/>
                  </a:lnTo>
                  <a:lnTo>
                    <a:pt x="357" y="169"/>
                  </a:lnTo>
                  <a:lnTo>
                    <a:pt x="357" y="167"/>
                  </a:lnTo>
                  <a:lnTo>
                    <a:pt x="358" y="167"/>
                  </a:lnTo>
                  <a:lnTo>
                    <a:pt x="358" y="166"/>
                  </a:lnTo>
                  <a:lnTo>
                    <a:pt x="358" y="163"/>
                  </a:lnTo>
                  <a:lnTo>
                    <a:pt x="358" y="160"/>
                  </a:lnTo>
                  <a:lnTo>
                    <a:pt x="358" y="155"/>
                  </a:lnTo>
                  <a:lnTo>
                    <a:pt x="357" y="149"/>
                  </a:lnTo>
                  <a:lnTo>
                    <a:pt x="357" y="149"/>
                  </a:lnTo>
                  <a:lnTo>
                    <a:pt x="357" y="148"/>
                  </a:lnTo>
                  <a:lnTo>
                    <a:pt x="356" y="143"/>
                  </a:lnTo>
                  <a:lnTo>
                    <a:pt x="354" y="140"/>
                  </a:lnTo>
                  <a:lnTo>
                    <a:pt x="354" y="138"/>
                  </a:lnTo>
                  <a:lnTo>
                    <a:pt x="354" y="138"/>
                  </a:lnTo>
                  <a:lnTo>
                    <a:pt x="353" y="135"/>
                  </a:lnTo>
                  <a:lnTo>
                    <a:pt x="350" y="131"/>
                  </a:lnTo>
                  <a:lnTo>
                    <a:pt x="349" y="131"/>
                  </a:lnTo>
                  <a:lnTo>
                    <a:pt x="349" y="131"/>
                  </a:lnTo>
                  <a:lnTo>
                    <a:pt x="347" y="128"/>
                  </a:lnTo>
                  <a:lnTo>
                    <a:pt x="343" y="125"/>
                  </a:lnTo>
                  <a:lnTo>
                    <a:pt x="344" y="122"/>
                  </a:lnTo>
                  <a:lnTo>
                    <a:pt x="347" y="117"/>
                  </a:lnTo>
                  <a:lnTo>
                    <a:pt x="351" y="100"/>
                  </a:lnTo>
                  <a:lnTo>
                    <a:pt x="355" y="84"/>
                  </a:lnTo>
                  <a:lnTo>
                    <a:pt x="355" y="77"/>
                  </a:lnTo>
                  <a:lnTo>
                    <a:pt x="355" y="69"/>
                  </a:lnTo>
                  <a:lnTo>
                    <a:pt x="354" y="61"/>
                  </a:lnTo>
                  <a:lnTo>
                    <a:pt x="353" y="54"/>
                  </a:lnTo>
                  <a:lnTo>
                    <a:pt x="350" y="47"/>
                  </a:lnTo>
                  <a:lnTo>
                    <a:pt x="347" y="40"/>
                  </a:lnTo>
                  <a:lnTo>
                    <a:pt x="342" y="34"/>
                  </a:lnTo>
                  <a:lnTo>
                    <a:pt x="336" y="28"/>
                  </a:lnTo>
                  <a:lnTo>
                    <a:pt x="330" y="22"/>
                  </a:lnTo>
                  <a:lnTo>
                    <a:pt x="323" y="17"/>
                  </a:lnTo>
                  <a:lnTo>
                    <a:pt x="314" y="12"/>
                  </a:lnTo>
                  <a:lnTo>
                    <a:pt x="305" y="9"/>
                  </a:lnTo>
                  <a:lnTo>
                    <a:pt x="305" y="9"/>
                  </a:lnTo>
                  <a:lnTo>
                    <a:pt x="305" y="9"/>
                  </a:lnTo>
                  <a:lnTo>
                    <a:pt x="295" y="6"/>
                  </a:lnTo>
                  <a:lnTo>
                    <a:pt x="286" y="4"/>
                  </a:lnTo>
                  <a:lnTo>
                    <a:pt x="276" y="2"/>
                  </a:lnTo>
                  <a:lnTo>
                    <a:pt x="267" y="0"/>
                  </a:lnTo>
                  <a:lnTo>
                    <a:pt x="267" y="0"/>
                  </a:lnTo>
                  <a:lnTo>
                    <a:pt x="267" y="0"/>
                  </a:lnTo>
                  <a:lnTo>
                    <a:pt x="263" y="0"/>
                  </a:lnTo>
                  <a:lnTo>
                    <a:pt x="260" y="0"/>
                  </a:lnTo>
                  <a:lnTo>
                    <a:pt x="255" y="0"/>
                  </a:lnTo>
                  <a:lnTo>
                    <a:pt x="251" y="0"/>
                  </a:lnTo>
                  <a:lnTo>
                    <a:pt x="244" y="0"/>
                  </a:lnTo>
                  <a:lnTo>
                    <a:pt x="237" y="0"/>
                  </a:lnTo>
                  <a:lnTo>
                    <a:pt x="235" y="0"/>
                  </a:lnTo>
                  <a:lnTo>
                    <a:pt x="232" y="2"/>
                  </a:lnTo>
                  <a:lnTo>
                    <a:pt x="229" y="2"/>
                  </a:lnTo>
                  <a:lnTo>
                    <a:pt x="224" y="3"/>
                  </a:lnTo>
                  <a:lnTo>
                    <a:pt x="220" y="3"/>
                  </a:lnTo>
                  <a:lnTo>
                    <a:pt x="217" y="4"/>
                  </a:lnTo>
                  <a:lnTo>
                    <a:pt x="215" y="4"/>
                  </a:lnTo>
                  <a:lnTo>
                    <a:pt x="212" y="5"/>
                  </a:lnTo>
                  <a:lnTo>
                    <a:pt x="207" y="6"/>
                  </a:lnTo>
                  <a:lnTo>
                    <a:pt x="203" y="8"/>
                  </a:lnTo>
                  <a:lnTo>
                    <a:pt x="199" y="9"/>
                  </a:lnTo>
                  <a:lnTo>
                    <a:pt x="195" y="10"/>
                  </a:lnTo>
                  <a:lnTo>
                    <a:pt x="193" y="10"/>
                  </a:lnTo>
                  <a:lnTo>
                    <a:pt x="192" y="11"/>
                  </a:lnTo>
                  <a:lnTo>
                    <a:pt x="181" y="16"/>
                  </a:lnTo>
                  <a:lnTo>
                    <a:pt x="172" y="23"/>
                  </a:lnTo>
                  <a:lnTo>
                    <a:pt x="163" y="30"/>
                  </a:lnTo>
                  <a:lnTo>
                    <a:pt x="157" y="38"/>
                  </a:lnTo>
                  <a:lnTo>
                    <a:pt x="157" y="38"/>
                  </a:lnTo>
                  <a:lnTo>
                    <a:pt x="156" y="38"/>
                  </a:lnTo>
                  <a:lnTo>
                    <a:pt x="155" y="42"/>
                  </a:lnTo>
                  <a:lnTo>
                    <a:pt x="154" y="44"/>
                  </a:lnTo>
                  <a:lnTo>
                    <a:pt x="150" y="44"/>
                  </a:lnTo>
                  <a:lnTo>
                    <a:pt x="148" y="44"/>
                  </a:lnTo>
                  <a:lnTo>
                    <a:pt x="143" y="44"/>
                  </a:lnTo>
                  <a:lnTo>
                    <a:pt x="140" y="46"/>
                  </a:lnTo>
                  <a:lnTo>
                    <a:pt x="138" y="46"/>
                  </a:lnTo>
                  <a:lnTo>
                    <a:pt x="137" y="46"/>
                  </a:lnTo>
                  <a:lnTo>
                    <a:pt x="135" y="47"/>
                  </a:lnTo>
                  <a:lnTo>
                    <a:pt x="131" y="48"/>
                  </a:lnTo>
                  <a:lnTo>
                    <a:pt x="131" y="48"/>
                  </a:lnTo>
                  <a:lnTo>
                    <a:pt x="130" y="49"/>
                  </a:lnTo>
                  <a:lnTo>
                    <a:pt x="128" y="50"/>
                  </a:lnTo>
                  <a:lnTo>
                    <a:pt x="126" y="53"/>
                  </a:lnTo>
                  <a:lnTo>
                    <a:pt x="125" y="53"/>
                  </a:lnTo>
                  <a:lnTo>
                    <a:pt x="125" y="53"/>
                  </a:lnTo>
                  <a:lnTo>
                    <a:pt x="124" y="55"/>
                  </a:lnTo>
                  <a:lnTo>
                    <a:pt x="123" y="56"/>
                  </a:lnTo>
                  <a:lnTo>
                    <a:pt x="121" y="60"/>
                  </a:lnTo>
                  <a:lnTo>
                    <a:pt x="119" y="63"/>
                  </a:lnTo>
                  <a:lnTo>
                    <a:pt x="119" y="65"/>
                  </a:lnTo>
                  <a:lnTo>
                    <a:pt x="118" y="66"/>
                  </a:lnTo>
                  <a:lnTo>
                    <a:pt x="118" y="68"/>
                  </a:lnTo>
                  <a:lnTo>
                    <a:pt x="118" y="71"/>
                  </a:lnTo>
                  <a:lnTo>
                    <a:pt x="118" y="73"/>
                  </a:lnTo>
                  <a:lnTo>
                    <a:pt x="118" y="75"/>
                  </a:lnTo>
                  <a:lnTo>
                    <a:pt x="118" y="77"/>
                  </a:lnTo>
                  <a:lnTo>
                    <a:pt x="118" y="79"/>
                  </a:lnTo>
                  <a:lnTo>
                    <a:pt x="118" y="81"/>
                  </a:lnTo>
                  <a:lnTo>
                    <a:pt x="118" y="84"/>
                  </a:lnTo>
                  <a:lnTo>
                    <a:pt x="119" y="85"/>
                  </a:lnTo>
                  <a:lnTo>
                    <a:pt x="119" y="87"/>
                  </a:lnTo>
                  <a:lnTo>
                    <a:pt x="119" y="90"/>
                  </a:lnTo>
                  <a:lnTo>
                    <a:pt x="121" y="92"/>
                  </a:lnTo>
                  <a:lnTo>
                    <a:pt x="121" y="94"/>
                  </a:lnTo>
                  <a:lnTo>
                    <a:pt x="122" y="96"/>
                  </a:lnTo>
                  <a:lnTo>
                    <a:pt x="122" y="98"/>
                  </a:lnTo>
                  <a:lnTo>
                    <a:pt x="123" y="100"/>
                  </a:lnTo>
                  <a:lnTo>
                    <a:pt x="124" y="103"/>
                  </a:lnTo>
                  <a:lnTo>
                    <a:pt x="125" y="106"/>
                  </a:lnTo>
                  <a:lnTo>
                    <a:pt x="125" y="107"/>
                  </a:lnTo>
                  <a:lnTo>
                    <a:pt x="125" y="109"/>
                  </a:lnTo>
                  <a:lnTo>
                    <a:pt x="129" y="117"/>
                  </a:lnTo>
                  <a:lnTo>
                    <a:pt x="132" y="125"/>
                  </a:lnTo>
                  <a:lnTo>
                    <a:pt x="132" y="125"/>
                  </a:lnTo>
                  <a:lnTo>
                    <a:pt x="132" y="125"/>
                  </a:lnTo>
                  <a:lnTo>
                    <a:pt x="126" y="130"/>
                  </a:lnTo>
                  <a:lnTo>
                    <a:pt x="122" y="136"/>
                  </a:lnTo>
                  <a:lnTo>
                    <a:pt x="118" y="142"/>
                  </a:lnTo>
                  <a:lnTo>
                    <a:pt x="116" y="148"/>
                  </a:lnTo>
                  <a:lnTo>
                    <a:pt x="115" y="155"/>
                  </a:lnTo>
                  <a:lnTo>
                    <a:pt x="115" y="163"/>
                  </a:lnTo>
                  <a:lnTo>
                    <a:pt x="115" y="168"/>
                  </a:lnTo>
                  <a:lnTo>
                    <a:pt x="115" y="174"/>
                  </a:lnTo>
                  <a:lnTo>
                    <a:pt x="116" y="175"/>
                  </a:lnTo>
                  <a:lnTo>
                    <a:pt x="116" y="175"/>
                  </a:lnTo>
                  <a:lnTo>
                    <a:pt x="117" y="180"/>
                  </a:lnTo>
                  <a:lnTo>
                    <a:pt x="118" y="185"/>
                  </a:lnTo>
                  <a:lnTo>
                    <a:pt x="119" y="186"/>
                  </a:lnTo>
                  <a:lnTo>
                    <a:pt x="119" y="187"/>
                  </a:lnTo>
                  <a:lnTo>
                    <a:pt x="122" y="190"/>
                  </a:lnTo>
                  <a:lnTo>
                    <a:pt x="124" y="193"/>
                  </a:lnTo>
                  <a:lnTo>
                    <a:pt x="125" y="194"/>
                  </a:lnTo>
                  <a:lnTo>
                    <a:pt x="125" y="195"/>
                  </a:lnTo>
                  <a:lnTo>
                    <a:pt x="128" y="198"/>
                  </a:lnTo>
                  <a:lnTo>
                    <a:pt x="130" y="199"/>
                  </a:lnTo>
                  <a:lnTo>
                    <a:pt x="134" y="201"/>
                  </a:lnTo>
                  <a:lnTo>
                    <a:pt x="137" y="203"/>
                  </a:lnTo>
                  <a:lnTo>
                    <a:pt x="137" y="210"/>
                  </a:lnTo>
                  <a:lnTo>
                    <a:pt x="138" y="216"/>
                  </a:lnTo>
                  <a:lnTo>
                    <a:pt x="138" y="218"/>
                  </a:lnTo>
                  <a:lnTo>
                    <a:pt x="138" y="220"/>
                  </a:lnTo>
                  <a:lnTo>
                    <a:pt x="141" y="231"/>
                  </a:lnTo>
                  <a:lnTo>
                    <a:pt x="144" y="242"/>
                  </a:lnTo>
                  <a:lnTo>
                    <a:pt x="148" y="250"/>
                  </a:lnTo>
                  <a:lnTo>
                    <a:pt x="151" y="257"/>
                  </a:lnTo>
                  <a:lnTo>
                    <a:pt x="156" y="263"/>
                  </a:lnTo>
                  <a:lnTo>
                    <a:pt x="161" y="268"/>
                  </a:lnTo>
                  <a:lnTo>
                    <a:pt x="165" y="272"/>
                  </a:lnTo>
                  <a:lnTo>
                    <a:pt x="168" y="275"/>
                  </a:lnTo>
                  <a:lnTo>
                    <a:pt x="168" y="281"/>
                  </a:lnTo>
                  <a:lnTo>
                    <a:pt x="168" y="312"/>
                  </a:lnTo>
                  <a:lnTo>
                    <a:pt x="168" y="319"/>
                  </a:lnTo>
                  <a:lnTo>
                    <a:pt x="142" y="331"/>
                  </a:lnTo>
                  <a:lnTo>
                    <a:pt x="115" y="344"/>
                  </a:lnTo>
                  <a:lnTo>
                    <a:pt x="87" y="357"/>
                  </a:lnTo>
                  <a:lnTo>
                    <a:pt x="62" y="370"/>
                  </a:lnTo>
                  <a:lnTo>
                    <a:pt x="47" y="380"/>
                  </a:lnTo>
                  <a:lnTo>
                    <a:pt x="34" y="388"/>
                  </a:lnTo>
                  <a:lnTo>
                    <a:pt x="19" y="399"/>
                  </a:lnTo>
                  <a:lnTo>
                    <a:pt x="9" y="408"/>
                  </a:lnTo>
                  <a:lnTo>
                    <a:pt x="5" y="413"/>
                  </a:lnTo>
                  <a:lnTo>
                    <a:pt x="3" y="417"/>
                  </a:lnTo>
                  <a:lnTo>
                    <a:pt x="2" y="420"/>
                  </a:lnTo>
                  <a:lnTo>
                    <a:pt x="0" y="424"/>
                  </a:lnTo>
                  <a:lnTo>
                    <a:pt x="0" y="495"/>
                  </a:lnTo>
                  <a:lnTo>
                    <a:pt x="2" y="500"/>
                  </a:lnTo>
                  <a:lnTo>
                    <a:pt x="4" y="504"/>
                  </a:lnTo>
                  <a:lnTo>
                    <a:pt x="8" y="506"/>
                  </a:lnTo>
                  <a:lnTo>
                    <a:pt x="12" y="507"/>
                  </a:lnTo>
                  <a:lnTo>
                    <a:pt x="468" y="507"/>
                  </a:lnTo>
                  <a:lnTo>
                    <a:pt x="473" y="506"/>
                  </a:lnTo>
                  <a:lnTo>
                    <a:pt x="476" y="504"/>
                  </a:lnTo>
                  <a:lnTo>
                    <a:pt x="479" y="500"/>
                  </a:lnTo>
                  <a:lnTo>
                    <a:pt x="480" y="495"/>
                  </a:lnTo>
                  <a:lnTo>
                    <a:pt x="480" y="424"/>
                  </a:lnTo>
                  <a:lnTo>
                    <a:pt x="480" y="420"/>
                  </a:lnTo>
                  <a:lnTo>
                    <a:pt x="477" y="417"/>
                  </a:lnTo>
                  <a:lnTo>
                    <a:pt x="475" y="413"/>
                  </a:lnTo>
                  <a:lnTo>
                    <a:pt x="471" y="408"/>
                  </a:lnTo>
                  <a:lnTo>
                    <a:pt x="462" y="399"/>
                  </a:lnTo>
                  <a:lnTo>
                    <a:pt x="446"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D8295"/>
                </a:solidFill>
              </a:endParaRPr>
            </a:p>
          </p:txBody>
        </p:sp>
      </p:grpSp>
      <p:cxnSp>
        <p:nvCxnSpPr>
          <p:cNvPr id="50" name="Straight Connector 49">
            <a:extLst>
              <a:ext uri="{FF2B5EF4-FFF2-40B4-BE49-F238E27FC236}">
                <a16:creationId xmlns:a16="http://schemas.microsoft.com/office/drawing/2014/main" id="{385C9FFB-E204-4E00-9163-6322AD08493E}"/>
              </a:ext>
              <a:ext uri="{C183D7F6-B498-43B3-948B-1728B52AA6E4}">
                <adec:decorative xmlns:adec="http://schemas.microsoft.com/office/drawing/2017/decorative" val="1"/>
              </a:ext>
            </a:extLst>
          </p:cNvPr>
          <p:cNvCxnSpPr>
            <a:cxnSpLocks/>
          </p:cNvCxnSpPr>
          <p:nvPr/>
        </p:nvCxnSpPr>
        <p:spPr>
          <a:xfrm flipH="1">
            <a:off x="2116428" y="2514967"/>
            <a:ext cx="9526" cy="1477361"/>
          </a:xfrm>
          <a:prstGeom prst="line">
            <a:avLst/>
          </a:prstGeom>
          <a:ln w="38100">
            <a:solidFill>
              <a:srgbClr val="3D9BAA"/>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C5BE297-42C4-41C6-92E0-10B3BAC3DFEA}"/>
              </a:ext>
              <a:ext uri="{C183D7F6-B498-43B3-948B-1728B52AA6E4}">
                <adec:decorative xmlns:adec="http://schemas.microsoft.com/office/drawing/2017/decorative" val="1"/>
              </a:ext>
            </a:extLst>
          </p:cNvPr>
          <p:cNvCxnSpPr>
            <a:cxnSpLocks/>
          </p:cNvCxnSpPr>
          <p:nvPr/>
        </p:nvCxnSpPr>
        <p:spPr>
          <a:xfrm flipV="1">
            <a:off x="4704733" y="2990663"/>
            <a:ext cx="7410" cy="1819612"/>
          </a:xfrm>
          <a:prstGeom prst="line">
            <a:avLst/>
          </a:prstGeom>
          <a:ln w="38100">
            <a:solidFill>
              <a:srgbClr val="D5953A"/>
            </a:solidFill>
            <a:tailEnd type="ova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A21D42F-4511-4B81-8B95-4B943C5C951A}"/>
              </a:ext>
            </a:extLst>
          </p:cNvPr>
          <p:cNvSpPr/>
          <p:nvPr/>
        </p:nvSpPr>
        <p:spPr>
          <a:xfrm>
            <a:off x="2906896" y="2194231"/>
            <a:ext cx="2317272" cy="496098"/>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48</a:t>
            </a:r>
            <a:endParaRPr lang="en-US" sz="2400" dirty="0">
              <a:solidFill>
                <a:schemeClr val="tx1">
                  <a:lumMod val="75000"/>
                  <a:lumOff val="25000"/>
                </a:schemeClr>
              </a:solidFill>
              <a:cs typeface="Segoe UI" panose="020B0502040204020203" pitchFamily="34" charset="0"/>
            </a:endParaRPr>
          </a:p>
          <a:p>
            <a:pPr algn="r">
              <a:lnSpc>
                <a:spcPts val="1900"/>
              </a:lnSpc>
            </a:pPr>
            <a:r>
              <a:rPr lang="en-US" sz="2400" dirty="0">
                <a:solidFill>
                  <a:schemeClr val="tx1">
                    <a:lumMod val="75000"/>
                    <a:lumOff val="25000"/>
                  </a:schemeClr>
                </a:solidFill>
                <a:cs typeface="Segoe UI" panose="020B0502040204020203" pitchFamily="34" charset="0"/>
              </a:rPr>
              <a:t>Countries</a:t>
            </a:r>
          </a:p>
        </p:txBody>
      </p:sp>
      <p:cxnSp>
        <p:nvCxnSpPr>
          <p:cNvPr id="81" name="Straight Connector 80">
            <a:extLst>
              <a:ext uri="{FF2B5EF4-FFF2-40B4-BE49-F238E27FC236}">
                <a16:creationId xmlns:a16="http://schemas.microsoft.com/office/drawing/2014/main" id="{6ED56238-5B98-42FF-89DB-6A2A3EE30474}"/>
              </a:ext>
              <a:ext uri="{C183D7F6-B498-43B3-948B-1728B52AA6E4}">
                <adec:decorative xmlns:adec="http://schemas.microsoft.com/office/drawing/2017/decorative" val="1"/>
              </a:ext>
            </a:extLst>
          </p:cNvPr>
          <p:cNvCxnSpPr>
            <a:cxnSpLocks/>
          </p:cNvCxnSpPr>
          <p:nvPr/>
        </p:nvCxnSpPr>
        <p:spPr>
          <a:xfrm flipH="1">
            <a:off x="7813085" y="2514967"/>
            <a:ext cx="9526" cy="1477361"/>
          </a:xfrm>
          <a:prstGeom prst="line">
            <a:avLst/>
          </a:prstGeom>
          <a:ln w="38100">
            <a:solidFill>
              <a:srgbClr val="3D9BAA"/>
            </a:solidFill>
            <a:tailEnd type="ova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48E90B9-EE62-4EA8-A12F-31560A0F60B0}"/>
              </a:ext>
            </a:extLst>
          </p:cNvPr>
          <p:cNvSpPr/>
          <p:nvPr/>
        </p:nvSpPr>
        <p:spPr>
          <a:xfrm>
            <a:off x="524609" y="4482353"/>
            <a:ext cx="2317272" cy="496098"/>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2477</a:t>
            </a:r>
            <a:r>
              <a:rPr lang="en-US" sz="2400" dirty="0">
                <a:solidFill>
                  <a:schemeClr val="tx1">
                    <a:lumMod val="75000"/>
                    <a:lumOff val="25000"/>
                  </a:schemeClr>
                </a:solidFill>
                <a:cs typeface="Segoe UI" panose="020B0502040204020203" pitchFamily="34" charset="0"/>
              </a:rPr>
              <a:t> </a:t>
            </a:r>
          </a:p>
          <a:p>
            <a:pPr algn="r">
              <a:lnSpc>
                <a:spcPts val="1900"/>
              </a:lnSpc>
            </a:pPr>
            <a:r>
              <a:rPr lang="en-US" sz="2400" dirty="0">
                <a:solidFill>
                  <a:schemeClr val="tx1">
                    <a:lumMod val="75000"/>
                    <a:lumOff val="25000"/>
                  </a:schemeClr>
                </a:solidFill>
                <a:cs typeface="Segoe UI" panose="020B0502040204020203" pitchFamily="34" charset="0"/>
              </a:rPr>
              <a:t>Active Users</a:t>
            </a:r>
          </a:p>
        </p:txBody>
      </p:sp>
      <p:cxnSp>
        <p:nvCxnSpPr>
          <p:cNvPr id="84" name="Straight Connector 83">
            <a:extLst>
              <a:ext uri="{FF2B5EF4-FFF2-40B4-BE49-F238E27FC236}">
                <a16:creationId xmlns:a16="http://schemas.microsoft.com/office/drawing/2014/main" id="{6032802E-F12E-4309-ABD2-E74ACC85F15A}"/>
              </a:ext>
              <a:ext uri="{C183D7F6-B498-43B3-948B-1728B52AA6E4}">
                <adec:decorative xmlns:adec="http://schemas.microsoft.com/office/drawing/2017/decorative" val="1"/>
              </a:ext>
            </a:extLst>
          </p:cNvPr>
          <p:cNvCxnSpPr>
            <a:cxnSpLocks/>
          </p:cNvCxnSpPr>
          <p:nvPr/>
        </p:nvCxnSpPr>
        <p:spPr>
          <a:xfrm flipV="1">
            <a:off x="10505458" y="3006439"/>
            <a:ext cx="7410" cy="1819612"/>
          </a:xfrm>
          <a:prstGeom prst="line">
            <a:avLst/>
          </a:prstGeom>
          <a:ln w="38100">
            <a:solidFill>
              <a:srgbClr val="D5953A"/>
            </a:solidFill>
            <a:tailEnd type="ova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759681B1-F5FB-4102-B6AF-3631F5562AF7}"/>
              </a:ext>
            </a:extLst>
          </p:cNvPr>
          <p:cNvSpPr/>
          <p:nvPr/>
        </p:nvSpPr>
        <p:spPr>
          <a:xfrm>
            <a:off x="8909461" y="2313089"/>
            <a:ext cx="2317272" cy="496098"/>
          </a:xfrm>
          <a:prstGeom prst="rect">
            <a:avLst/>
          </a:prstGeom>
        </p:spPr>
        <p:txBody>
          <a:bodyPr wrap="square" lIns="0" tIns="0" rIns="0" bIns="0" anchor="t">
            <a:spAutoFit/>
          </a:bodyPr>
          <a:lstStyle/>
          <a:p>
            <a:pPr algn="r">
              <a:lnSpc>
                <a:spcPts val="1900"/>
              </a:lnSpc>
            </a:pPr>
            <a:r>
              <a:rPr lang="en-US" sz="3600" b="1" dirty="0">
                <a:solidFill>
                  <a:schemeClr val="tx1">
                    <a:lumMod val="75000"/>
                    <a:lumOff val="25000"/>
                  </a:schemeClr>
                </a:solidFill>
                <a:latin typeface="Amasis MT Pro Medium" panose="020B0604020202020204" pitchFamily="18" charset="0"/>
                <a:cs typeface="Segoe UI" panose="020B0502040204020203" pitchFamily="34" charset="0"/>
              </a:rPr>
              <a:t>17</a:t>
            </a:r>
          </a:p>
          <a:p>
            <a:pPr algn="r">
              <a:lnSpc>
                <a:spcPts val="1900"/>
              </a:lnSpc>
            </a:pPr>
            <a:r>
              <a:rPr lang="en-US" sz="2400" dirty="0">
                <a:solidFill>
                  <a:schemeClr val="tx1">
                    <a:lumMod val="75000"/>
                    <a:lumOff val="25000"/>
                  </a:schemeClr>
                </a:solidFill>
                <a:cs typeface="Segoe UI" panose="020B0502040204020203" pitchFamily="34" charset="0"/>
              </a:rPr>
              <a:t>Codes</a:t>
            </a:r>
          </a:p>
        </p:txBody>
      </p:sp>
      <p:pic>
        <p:nvPicPr>
          <p:cNvPr id="4" name="Picture 3" descr="Logo, icon&#10;&#10;Description automatically generated">
            <a:extLst>
              <a:ext uri="{FF2B5EF4-FFF2-40B4-BE49-F238E27FC236}">
                <a16:creationId xmlns:a16="http://schemas.microsoft.com/office/drawing/2014/main" id="{D596DC67-E2D8-4013-B2EF-2C9BD4EAD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837" y="5178667"/>
            <a:ext cx="736611" cy="736611"/>
          </a:xfrm>
          <a:prstGeom prst="rect">
            <a:avLst/>
          </a:prstGeom>
        </p:spPr>
      </p:pic>
      <p:pic>
        <p:nvPicPr>
          <p:cNvPr id="6" name="Picture 5" descr="Icon&#10;&#10;Description automatically generated">
            <a:extLst>
              <a:ext uri="{FF2B5EF4-FFF2-40B4-BE49-F238E27FC236}">
                <a16:creationId xmlns:a16="http://schemas.microsoft.com/office/drawing/2014/main" id="{1EC035E5-CB19-4CE7-ABF1-2802B84DE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5218" y="1406342"/>
            <a:ext cx="715734" cy="715734"/>
          </a:xfrm>
          <a:prstGeom prst="rect">
            <a:avLst/>
          </a:prstGeom>
        </p:spPr>
      </p:pic>
      <p:pic>
        <p:nvPicPr>
          <p:cNvPr id="10" name="Picture 9" descr="Icon&#10;&#10;Description automatically generated">
            <a:extLst>
              <a:ext uri="{FF2B5EF4-FFF2-40B4-BE49-F238E27FC236}">
                <a16:creationId xmlns:a16="http://schemas.microsoft.com/office/drawing/2014/main" id="{A03BC13E-22DF-4973-B13B-6A28D52CF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8097" y="5163503"/>
            <a:ext cx="727655" cy="727655"/>
          </a:xfrm>
          <a:prstGeom prst="rect">
            <a:avLst/>
          </a:prstGeom>
        </p:spPr>
      </p:pic>
    </p:spTree>
    <p:extLst>
      <p:ext uri="{BB962C8B-B14F-4D97-AF65-F5344CB8AC3E}">
        <p14:creationId xmlns:p14="http://schemas.microsoft.com/office/powerpoint/2010/main" val="27746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4476750" y="130919"/>
            <a:ext cx="32385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Why Microsoft Power BI?</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a:off x="994508" y="1466054"/>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0092C447-C8E1-4B12-B012-E6D21CBB1FBE}"/>
              </a:ext>
              <a:ext uri="{C183D7F6-B498-43B3-948B-1728B52AA6E4}">
                <adec:decorative xmlns:adec="http://schemas.microsoft.com/office/drawing/2017/decorative" val="1"/>
              </a:ext>
            </a:extLst>
          </p:cNvPr>
          <p:cNvSpPr/>
          <p:nvPr/>
        </p:nvSpPr>
        <p:spPr>
          <a:xfrm rot="10800000">
            <a:off x="3929203" y="4138858"/>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apezoid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a:off x="7019947" y="1420534"/>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AA18108-5B8B-4147-84A7-D30A16BEC4EA}"/>
              </a:ext>
            </a:extLst>
          </p:cNvPr>
          <p:cNvSpPr/>
          <p:nvPr/>
        </p:nvSpPr>
        <p:spPr>
          <a:xfrm>
            <a:off x="8396845" y="1524202"/>
            <a:ext cx="1752042" cy="487313"/>
          </a:xfrm>
          <a:prstGeom prst="rect">
            <a:avLst/>
          </a:prstGeom>
        </p:spPr>
        <p:txBody>
          <a:bodyPr wrap="square" lIns="0" tIns="0" rIns="0" bIns="0" anchor="t">
            <a:spAutoFit/>
          </a:bodyPr>
          <a:lstStyle/>
          <a:p>
            <a:pPr algn="ctr">
              <a:lnSpc>
                <a:spcPts val="1900"/>
              </a:lnSpc>
            </a:pPr>
            <a:r>
              <a:rPr lang="en-US" sz="2000" b="1" dirty="0">
                <a:solidFill>
                  <a:schemeClr val="bg1"/>
                </a:solidFill>
                <a:latin typeface="+mj-lt"/>
                <a:cs typeface="Segoe UI" panose="020B0502040204020203" pitchFamily="34" charset="0"/>
              </a:rPr>
              <a:t>Analytics Dashboard</a:t>
            </a:r>
          </a:p>
        </p:txBody>
      </p:sp>
      <p:sp>
        <p:nvSpPr>
          <p:cNvPr id="53" name="Rectangle 52">
            <a:extLst>
              <a:ext uri="{FF2B5EF4-FFF2-40B4-BE49-F238E27FC236}">
                <a16:creationId xmlns:a16="http://schemas.microsoft.com/office/drawing/2014/main" id="{E1535E1C-6EBC-45D8-BCE1-D5B947A61FB6}"/>
              </a:ext>
            </a:extLst>
          </p:cNvPr>
          <p:cNvSpPr/>
          <p:nvPr/>
        </p:nvSpPr>
        <p:spPr>
          <a:xfrm>
            <a:off x="5219978" y="4233601"/>
            <a:ext cx="1752042" cy="487313"/>
          </a:xfrm>
          <a:prstGeom prst="rect">
            <a:avLst/>
          </a:prstGeom>
        </p:spPr>
        <p:txBody>
          <a:bodyPr wrap="square" lIns="0" tIns="0" rIns="0" bIns="0" anchor="t">
            <a:spAutoFit/>
          </a:bodyPr>
          <a:lstStyle/>
          <a:p>
            <a:pPr algn="ctr">
              <a:lnSpc>
                <a:spcPts val="1900"/>
              </a:lnSpc>
            </a:pPr>
            <a:r>
              <a:rPr lang="en-US" sz="2000" b="1" dirty="0">
                <a:solidFill>
                  <a:schemeClr val="bg1"/>
                </a:solidFill>
                <a:latin typeface="+mj-lt"/>
                <a:cs typeface="Segoe UI" panose="020B0502040204020203" pitchFamily="34" charset="0"/>
              </a:rPr>
              <a:t>Data Visualization</a:t>
            </a:r>
          </a:p>
        </p:txBody>
      </p:sp>
      <p:grpSp>
        <p:nvGrpSpPr>
          <p:cNvPr id="58" name="Group 57" descr="Icon of money. ">
            <a:extLst>
              <a:ext uri="{FF2B5EF4-FFF2-40B4-BE49-F238E27FC236}">
                <a16:creationId xmlns:a16="http://schemas.microsoft.com/office/drawing/2014/main" id="{8FB81822-E09C-4A9F-BCD2-4BB20E38DA03}"/>
              </a:ext>
            </a:extLst>
          </p:cNvPr>
          <p:cNvGrpSpPr/>
          <p:nvPr/>
        </p:nvGrpSpPr>
        <p:grpSpPr>
          <a:xfrm>
            <a:off x="5905833" y="2296118"/>
            <a:ext cx="380334" cy="382447"/>
            <a:chOff x="3746500" y="1344613"/>
            <a:chExt cx="285750" cy="287338"/>
          </a:xfrm>
          <a:solidFill>
            <a:schemeClr val="bg1"/>
          </a:solidFill>
        </p:grpSpPr>
        <p:sp>
          <p:nvSpPr>
            <p:cNvPr id="59" name="Freeform 497">
              <a:extLst>
                <a:ext uri="{FF2B5EF4-FFF2-40B4-BE49-F238E27FC236}">
                  <a16:creationId xmlns:a16="http://schemas.microsoft.com/office/drawing/2014/main" id="{4325703C-49C2-4EC8-BBAF-CE488FCB0CE1}"/>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98">
              <a:extLst>
                <a:ext uri="{FF2B5EF4-FFF2-40B4-BE49-F238E27FC236}">
                  <a16:creationId xmlns:a16="http://schemas.microsoft.com/office/drawing/2014/main" id="{A721923B-8DD3-47E1-B174-6D9950E778E9}"/>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99">
              <a:extLst>
                <a:ext uri="{FF2B5EF4-FFF2-40B4-BE49-F238E27FC236}">
                  <a16:creationId xmlns:a16="http://schemas.microsoft.com/office/drawing/2014/main" id="{A8E6691B-D48E-4F27-BFB8-39275098B1B8}"/>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00">
              <a:extLst>
                <a:ext uri="{FF2B5EF4-FFF2-40B4-BE49-F238E27FC236}">
                  <a16:creationId xmlns:a16="http://schemas.microsoft.com/office/drawing/2014/main" id="{5839F0C0-A423-4156-855A-E09BBC0F1685}"/>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01">
              <a:extLst>
                <a:ext uri="{FF2B5EF4-FFF2-40B4-BE49-F238E27FC236}">
                  <a16:creationId xmlns:a16="http://schemas.microsoft.com/office/drawing/2014/main" id="{DBE218E2-EA47-43F9-AF50-BC58701E5EAE}"/>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02">
              <a:extLst>
                <a:ext uri="{FF2B5EF4-FFF2-40B4-BE49-F238E27FC236}">
                  <a16:creationId xmlns:a16="http://schemas.microsoft.com/office/drawing/2014/main" id="{FB53FF3C-7C81-42D7-820B-328F83511B89}"/>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03">
              <a:extLst>
                <a:ext uri="{FF2B5EF4-FFF2-40B4-BE49-F238E27FC236}">
                  <a16:creationId xmlns:a16="http://schemas.microsoft.com/office/drawing/2014/main" id="{B2AFC166-3690-491C-BE8E-D33917F47E78}"/>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04">
              <a:extLst>
                <a:ext uri="{FF2B5EF4-FFF2-40B4-BE49-F238E27FC236}">
                  <a16:creationId xmlns:a16="http://schemas.microsoft.com/office/drawing/2014/main" id="{9740A41F-89FD-44D8-9D1F-332E7D538EDA}"/>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Rectangle 37">
            <a:extLst>
              <a:ext uri="{FF2B5EF4-FFF2-40B4-BE49-F238E27FC236}">
                <a16:creationId xmlns:a16="http://schemas.microsoft.com/office/drawing/2014/main" id="{8DCC24BF-2D77-47A5-821E-23EBF0A1BB31}"/>
              </a:ext>
            </a:extLst>
          </p:cNvPr>
          <p:cNvSpPr/>
          <p:nvPr/>
        </p:nvSpPr>
        <p:spPr>
          <a:xfrm>
            <a:off x="2286558" y="1603177"/>
            <a:ext cx="1752042" cy="487313"/>
          </a:xfrm>
          <a:prstGeom prst="rect">
            <a:avLst/>
          </a:prstGeom>
        </p:spPr>
        <p:txBody>
          <a:bodyPr wrap="square" lIns="0" tIns="0" rIns="0" bIns="0" anchor="t">
            <a:spAutoFit/>
          </a:bodyPr>
          <a:lstStyle/>
          <a:p>
            <a:pPr algn="ctr">
              <a:lnSpc>
                <a:spcPts val="1900"/>
              </a:lnSpc>
            </a:pPr>
            <a:r>
              <a:rPr lang="en-US" sz="2000" b="1" dirty="0">
                <a:solidFill>
                  <a:schemeClr val="bg1"/>
                </a:solidFill>
                <a:latin typeface="+mj-lt"/>
                <a:cs typeface="Segoe UI" panose="020B0502040204020203" pitchFamily="34" charset="0"/>
              </a:rPr>
              <a:t>Data Integration</a:t>
            </a:r>
          </a:p>
        </p:txBody>
      </p:sp>
      <p:sp>
        <p:nvSpPr>
          <p:cNvPr id="39" name="Rectangle 38">
            <a:extLst>
              <a:ext uri="{FF2B5EF4-FFF2-40B4-BE49-F238E27FC236}">
                <a16:creationId xmlns:a16="http://schemas.microsoft.com/office/drawing/2014/main" id="{8C489462-E717-4858-805E-686C8C3EF8FD}"/>
              </a:ext>
            </a:extLst>
          </p:cNvPr>
          <p:cNvSpPr/>
          <p:nvPr/>
        </p:nvSpPr>
        <p:spPr>
          <a:xfrm>
            <a:off x="9477377" y="2111033"/>
            <a:ext cx="1475817" cy="953531"/>
          </a:xfrm>
          <a:prstGeom prst="rect">
            <a:avLst/>
          </a:prstGeom>
        </p:spPr>
        <p:txBody>
          <a:bodyPr wrap="square" lIns="0" tIns="0" rIns="0" bIns="0" anchor="t">
            <a:spAutoFit/>
          </a:bodyPr>
          <a:lstStyle/>
          <a:p>
            <a:pPr algn="ctr">
              <a:lnSpc>
                <a:spcPts val="1900"/>
              </a:lnSpc>
            </a:pPr>
            <a:r>
              <a:rPr lang="en-US" sz="1400" dirty="0">
                <a:solidFill>
                  <a:schemeClr val="bg1"/>
                </a:solidFill>
                <a:latin typeface="+mj-lt"/>
                <a:cs typeface="Segoe UI" panose="020B0502040204020203" pitchFamily="34" charset="0"/>
              </a:rPr>
              <a:t>Provide insights and future predictions for data</a:t>
            </a:r>
          </a:p>
        </p:txBody>
      </p:sp>
      <p:sp>
        <p:nvSpPr>
          <p:cNvPr id="40" name="Rectangle 39">
            <a:extLst>
              <a:ext uri="{FF2B5EF4-FFF2-40B4-BE49-F238E27FC236}">
                <a16:creationId xmlns:a16="http://schemas.microsoft.com/office/drawing/2014/main" id="{39F9EFF4-8816-4B35-9CC3-07B4A2D2D3BF}"/>
              </a:ext>
            </a:extLst>
          </p:cNvPr>
          <p:cNvSpPr/>
          <p:nvPr/>
        </p:nvSpPr>
        <p:spPr>
          <a:xfrm>
            <a:off x="4304526" y="5037009"/>
            <a:ext cx="1830904" cy="709874"/>
          </a:xfrm>
          <a:prstGeom prst="rect">
            <a:avLst/>
          </a:prstGeom>
        </p:spPr>
        <p:txBody>
          <a:bodyPr wrap="square" lIns="0" tIns="0" rIns="0" bIns="0" anchor="t">
            <a:spAutoFit/>
          </a:bodyPr>
          <a:lstStyle/>
          <a:p>
            <a:pPr algn="ctr">
              <a:lnSpc>
                <a:spcPts val="1900"/>
              </a:lnSpc>
            </a:pPr>
            <a:r>
              <a:rPr lang="en-US" sz="1400" dirty="0">
                <a:solidFill>
                  <a:schemeClr val="bg1"/>
                </a:solidFill>
                <a:latin typeface="+mj-lt"/>
                <a:cs typeface="Segoe UI" panose="020B0502040204020203" pitchFamily="34" charset="0"/>
              </a:rPr>
              <a:t>Shows data in different forms and representations</a:t>
            </a:r>
          </a:p>
        </p:txBody>
      </p:sp>
      <p:sp>
        <p:nvSpPr>
          <p:cNvPr id="41" name="Rectangle 40">
            <a:extLst>
              <a:ext uri="{FF2B5EF4-FFF2-40B4-BE49-F238E27FC236}">
                <a16:creationId xmlns:a16="http://schemas.microsoft.com/office/drawing/2014/main" id="{CE3D19BA-6AA8-40DC-B3E9-5684DFDADF70}"/>
              </a:ext>
            </a:extLst>
          </p:cNvPr>
          <p:cNvSpPr/>
          <p:nvPr/>
        </p:nvSpPr>
        <p:spPr>
          <a:xfrm>
            <a:off x="1428888" y="2133042"/>
            <a:ext cx="1228447" cy="953531"/>
          </a:xfrm>
          <a:prstGeom prst="rect">
            <a:avLst/>
          </a:prstGeom>
        </p:spPr>
        <p:txBody>
          <a:bodyPr wrap="square" lIns="0" tIns="0" rIns="0" bIns="0" anchor="t">
            <a:spAutoFit/>
          </a:bodyPr>
          <a:lstStyle/>
          <a:p>
            <a:pPr algn="ctr">
              <a:lnSpc>
                <a:spcPts val="1900"/>
              </a:lnSpc>
            </a:pPr>
            <a:r>
              <a:rPr lang="en-US" sz="1400" dirty="0">
                <a:solidFill>
                  <a:schemeClr val="bg1"/>
                </a:solidFill>
                <a:latin typeface="+mj-lt"/>
                <a:cs typeface="Segoe UI" panose="020B0502040204020203" pitchFamily="34" charset="0"/>
              </a:rPr>
              <a:t>Input data from Excel, SQL, or other databases</a:t>
            </a:r>
          </a:p>
        </p:txBody>
      </p:sp>
      <p:pic>
        <p:nvPicPr>
          <p:cNvPr id="4" name="Picture 3" descr="Icon&#10;&#10;Description automatically generated">
            <a:extLst>
              <a:ext uri="{FF2B5EF4-FFF2-40B4-BE49-F238E27FC236}">
                <a16:creationId xmlns:a16="http://schemas.microsoft.com/office/drawing/2014/main" id="{2FAB9D23-4966-47E6-815E-EE37CCF9D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689" y="4844208"/>
            <a:ext cx="1186516" cy="1186516"/>
          </a:xfrm>
          <a:prstGeom prst="rect">
            <a:avLst/>
          </a:prstGeom>
        </p:spPr>
      </p:pic>
      <p:cxnSp>
        <p:nvCxnSpPr>
          <p:cNvPr id="26" name="Straight Connector 25">
            <a:extLst>
              <a:ext uri="{FF2B5EF4-FFF2-40B4-BE49-F238E27FC236}">
                <a16:creationId xmlns:a16="http://schemas.microsoft.com/office/drawing/2014/main" id="{BC4647CA-4276-4202-A43B-EA073B9CA1E2}"/>
              </a:ext>
              <a:ext uri="{C183D7F6-B498-43B3-948B-1728B52AA6E4}">
                <adec:decorative xmlns:adec="http://schemas.microsoft.com/office/drawing/2017/decorative" val="1"/>
              </a:ext>
            </a:extLst>
          </p:cNvPr>
          <p:cNvCxnSpPr>
            <a:cxnSpLocks/>
          </p:cNvCxnSpPr>
          <p:nvPr/>
        </p:nvCxnSpPr>
        <p:spPr>
          <a:xfrm>
            <a:off x="1628635" y="3510739"/>
            <a:ext cx="0" cy="2918636"/>
          </a:xfrm>
          <a:prstGeom prst="line">
            <a:avLst/>
          </a:prstGeom>
          <a:ln w="57150">
            <a:solidFill>
              <a:srgbClr val="3D9BAA"/>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ABBC9C9-05CB-450C-8A48-E3C092DEA294}"/>
              </a:ext>
              <a:ext uri="{C183D7F6-B498-43B3-948B-1728B52AA6E4}">
                <adec:decorative xmlns:adec="http://schemas.microsoft.com/office/drawing/2017/decorative" val="1"/>
              </a:ext>
            </a:extLst>
          </p:cNvPr>
          <p:cNvCxnSpPr>
            <a:cxnSpLocks/>
          </p:cNvCxnSpPr>
          <p:nvPr/>
        </p:nvCxnSpPr>
        <p:spPr>
          <a:xfrm>
            <a:off x="10658335" y="3384890"/>
            <a:ext cx="0" cy="2918636"/>
          </a:xfrm>
          <a:prstGeom prst="line">
            <a:avLst/>
          </a:prstGeom>
          <a:ln w="57150">
            <a:solidFill>
              <a:srgbClr val="0D8295"/>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1EEC0C-4419-47F1-9896-88658340C3F5}"/>
              </a:ext>
              <a:ext uri="{C183D7F6-B498-43B3-948B-1728B52AA6E4}">
                <adec:decorative xmlns:adec="http://schemas.microsoft.com/office/drawing/2017/decorative" val="1"/>
              </a:ext>
            </a:extLst>
          </p:cNvPr>
          <p:cNvCxnSpPr>
            <a:cxnSpLocks/>
          </p:cNvCxnSpPr>
          <p:nvPr/>
        </p:nvCxnSpPr>
        <p:spPr>
          <a:xfrm flipV="1">
            <a:off x="6095999" y="1247775"/>
            <a:ext cx="0" cy="2908866"/>
          </a:xfrm>
          <a:prstGeom prst="line">
            <a:avLst/>
          </a:prstGeom>
          <a:ln w="57150">
            <a:solidFill>
              <a:srgbClr val="D5953A"/>
            </a:solidFill>
            <a:tailEnd type="oval"/>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878294A6-F9D1-49FF-9728-1F0E313FF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569" y="2141578"/>
            <a:ext cx="953531" cy="953531"/>
          </a:xfrm>
          <a:prstGeom prst="rect">
            <a:avLst/>
          </a:prstGeom>
        </p:spPr>
      </p:pic>
      <p:pic>
        <p:nvPicPr>
          <p:cNvPr id="16" name="Picture 15" descr="Icon&#10;&#10;Description automatically generated">
            <a:extLst>
              <a:ext uri="{FF2B5EF4-FFF2-40B4-BE49-F238E27FC236}">
                <a16:creationId xmlns:a16="http://schemas.microsoft.com/office/drawing/2014/main" id="{5B45F626-F0BF-4B7F-9C5E-F2D33A5A9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518" y="2114247"/>
            <a:ext cx="1071561" cy="1071561"/>
          </a:xfrm>
          <a:prstGeom prst="rect">
            <a:avLst/>
          </a:prstGeom>
        </p:spPr>
      </p:pic>
    </p:spTree>
    <p:extLst>
      <p:ext uri="{BB962C8B-B14F-4D97-AF65-F5344CB8AC3E}">
        <p14:creationId xmlns:p14="http://schemas.microsoft.com/office/powerpoint/2010/main" val="12708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315325" y="522898"/>
            <a:ext cx="387667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190500" y="305333"/>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RAMP User Data Format</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824684"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5302250" y="677684"/>
            <a:ext cx="1587500" cy="15875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55211EE-8286-42CD-A4AF-EDD1186B28A3}"/>
              </a:ext>
              <a:ext uri="{C183D7F6-B498-43B3-948B-1728B52AA6E4}">
                <adec:decorative xmlns:adec="http://schemas.microsoft.com/office/drawing/2017/decorative" val="1"/>
              </a:ext>
            </a:extLst>
          </p:cNvPr>
          <p:cNvSpPr/>
          <p:nvPr/>
        </p:nvSpPr>
        <p:spPr>
          <a:xfrm>
            <a:off x="5302250" y="3051924"/>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D3287700-63E7-4098-B825-B123C11134C1}"/>
              </a:ext>
              <a:ext uri="{C183D7F6-B498-43B3-948B-1728B52AA6E4}">
                <adec:decorative xmlns:adec="http://schemas.microsoft.com/office/drawing/2017/decorative" val="1"/>
              </a:ext>
            </a:extLst>
          </p:cNvPr>
          <p:cNvSpPr/>
          <p:nvPr/>
        </p:nvSpPr>
        <p:spPr>
          <a:xfrm>
            <a:off x="931068" y="3051925"/>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9F6EE26A-3174-49AD-900E-08C045755F3C}"/>
              </a:ext>
            </a:extLst>
          </p:cNvPr>
          <p:cNvSpPr/>
          <p:nvPr/>
        </p:nvSpPr>
        <p:spPr>
          <a:xfrm>
            <a:off x="5403850" y="1330170"/>
            <a:ext cx="1371600" cy="246221"/>
          </a:xfrm>
          <a:prstGeom prst="rect">
            <a:avLst/>
          </a:prstGeom>
        </p:spPr>
        <p:txBody>
          <a:bodyPr wrap="square" lIns="0" tIns="0" rIns="0" bIns="0" anchor="ctr">
            <a:spAutoFit/>
          </a:bodyPr>
          <a:lstStyle/>
          <a:p>
            <a:pPr algn="ctr"/>
            <a:r>
              <a:rPr lang="en-US" sz="1600" dirty="0">
                <a:solidFill>
                  <a:schemeClr val="bg1"/>
                </a:solidFill>
              </a:rPr>
              <a:t>RAMP User</a:t>
            </a:r>
          </a:p>
        </p:txBody>
      </p:sp>
      <p:sp>
        <p:nvSpPr>
          <p:cNvPr id="84" name="Rectangle 83">
            <a:extLst>
              <a:ext uri="{FF2B5EF4-FFF2-40B4-BE49-F238E27FC236}">
                <a16:creationId xmlns:a16="http://schemas.microsoft.com/office/drawing/2014/main" id="{3B69453F-B845-4467-8C29-7A6677641EC0}"/>
              </a:ext>
            </a:extLst>
          </p:cNvPr>
          <p:cNvSpPr/>
          <p:nvPr/>
        </p:nvSpPr>
        <p:spPr>
          <a:xfrm>
            <a:off x="8989218" y="3599454"/>
            <a:ext cx="1371600" cy="246221"/>
          </a:xfrm>
          <a:prstGeom prst="rect">
            <a:avLst/>
          </a:prstGeom>
        </p:spPr>
        <p:txBody>
          <a:bodyPr wrap="square" lIns="0" tIns="0" rIns="0" bIns="0" anchor="ctr">
            <a:spAutoFit/>
          </a:bodyPr>
          <a:lstStyle/>
          <a:p>
            <a:pPr algn="ctr"/>
            <a:r>
              <a:rPr lang="en-US" sz="1600" dirty="0">
                <a:solidFill>
                  <a:schemeClr val="bg1"/>
                </a:solidFill>
              </a:rPr>
              <a:t>Schedules</a:t>
            </a:r>
          </a:p>
        </p:txBody>
      </p:sp>
      <p:sp>
        <p:nvSpPr>
          <p:cNvPr id="85" name="Rectangle 84">
            <a:extLst>
              <a:ext uri="{FF2B5EF4-FFF2-40B4-BE49-F238E27FC236}">
                <a16:creationId xmlns:a16="http://schemas.microsoft.com/office/drawing/2014/main" id="{C7CFAFBF-6B2A-49A8-ADCE-FD94A08C87B3}"/>
              </a:ext>
            </a:extLst>
          </p:cNvPr>
          <p:cNvSpPr/>
          <p:nvPr/>
        </p:nvSpPr>
        <p:spPr>
          <a:xfrm>
            <a:off x="8989218" y="1778472"/>
            <a:ext cx="1371600" cy="246221"/>
          </a:xfrm>
          <a:prstGeom prst="rect">
            <a:avLst/>
          </a:prstGeom>
        </p:spPr>
        <p:txBody>
          <a:bodyPr wrap="square" lIns="0" tIns="0" rIns="0" bIns="0" anchor="ctr">
            <a:spAutoFit/>
          </a:bodyPr>
          <a:lstStyle/>
          <a:p>
            <a:pPr algn="ctr"/>
            <a:r>
              <a:rPr lang="en-US" sz="1600" dirty="0">
                <a:solidFill>
                  <a:schemeClr val="bg1"/>
                </a:solidFill>
              </a:rPr>
              <a:t>Tasks</a:t>
            </a:r>
          </a:p>
        </p:txBody>
      </p:sp>
      <p:sp>
        <p:nvSpPr>
          <p:cNvPr id="86" name="Rectangle 85">
            <a:extLst>
              <a:ext uri="{FF2B5EF4-FFF2-40B4-BE49-F238E27FC236}">
                <a16:creationId xmlns:a16="http://schemas.microsoft.com/office/drawing/2014/main" id="{6B499F5E-706B-4272-818B-C87149038662}"/>
              </a:ext>
            </a:extLst>
          </p:cNvPr>
          <p:cNvSpPr/>
          <p:nvPr/>
        </p:nvSpPr>
        <p:spPr>
          <a:xfrm>
            <a:off x="8989218" y="5420435"/>
            <a:ext cx="1371600" cy="246221"/>
          </a:xfrm>
          <a:prstGeom prst="rect">
            <a:avLst/>
          </a:prstGeom>
        </p:spPr>
        <p:txBody>
          <a:bodyPr wrap="square" lIns="0" tIns="0" rIns="0" bIns="0" anchor="ctr">
            <a:spAutoFit/>
          </a:bodyPr>
          <a:lstStyle/>
          <a:p>
            <a:pPr algn="ctr"/>
            <a:r>
              <a:rPr lang="en-US" sz="1600" dirty="0">
                <a:solidFill>
                  <a:schemeClr val="bg1"/>
                </a:solidFill>
              </a:rPr>
              <a:t>Resources</a:t>
            </a:r>
          </a:p>
        </p:txBody>
      </p:sp>
      <p:sp>
        <p:nvSpPr>
          <p:cNvPr id="43" name="Oval 42">
            <a:extLst>
              <a:ext uri="{FF2B5EF4-FFF2-40B4-BE49-F238E27FC236}">
                <a16:creationId xmlns:a16="http://schemas.microsoft.com/office/drawing/2014/main" id="{D084201A-2EAE-4411-8351-25675D006898}"/>
              </a:ext>
              <a:ext uri="{C183D7F6-B498-43B3-948B-1728B52AA6E4}">
                <adec:decorative xmlns:adec="http://schemas.microsoft.com/office/drawing/2017/decorative" val="1"/>
              </a:ext>
            </a:extLst>
          </p:cNvPr>
          <p:cNvSpPr/>
          <p:nvPr/>
        </p:nvSpPr>
        <p:spPr>
          <a:xfrm>
            <a:off x="9673432" y="2928815"/>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Connector: Elbow 19">
            <a:extLst>
              <a:ext uri="{FF2B5EF4-FFF2-40B4-BE49-F238E27FC236}">
                <a16:creationId xmlns:a16="http://schemas.microsoft.com/office/drawing/2014/main" id="{D43172EA-8A05-47AC-95C3-81ED8C1179B4}"/>
              </a:ext>
            </a:extLst>
          </p:cNvPr>
          <p:cNvCxnSpPr>
            <a:cxnSpLocks/>
            <a:stCxn id="76" idx="0"/>
            <a:endCxn id="43" idx="0"/>
          </p:cNvCxnSpPr>
          <p:nvPr/>
        </p:nvCxnSpPr>
        <p:spPr>
          <a:xfrm rot="5400000" flipH="1" flipV="1">
            <a:off x="6034445" y="-1380812"/>
            <a:ext cx="123110" cy="8742364"/>
          </a:xfrm>
          <a:prstGeom prst="bentConnector3">
            <a:avLst>
              <a:gd name="adj1" fmla="val 285688"/>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46CB8F-164A-4C7F-91FF-F3DAD34E549A}"/>
              </a:ext>
            </a:extLst>
          </p:cNvPr>
          <p:cNvCxnSpPr>
            <a:cxnSpLocks/>
            <a:stCxn id="73" idx="4"/>
            <a:endCxn id="75" idx="0"/>
          </p:cNvCxnSpPr>
          <p:nvPr/>
        </p:nvCxnSpPr>
        <p:spPr>
          <a:xfrm>
            <a:off x="6096000" y="2265184"/>
            <a:ext cx="0" cy="78674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B9BD0AC-03EA-4262-9CA8-445E33C0CF5D}"/>
              </a:ext>
            </a:extLst>
          </p:cNvPr>
          <p:cNvSpPr/>
          <p:nvPr/>
        </p:nvSpPr>
        <p:spPr>
          <a:xfrm>
            <a:off x="1039018" y="3599453"/>
            <a:ext cx="1371600" cy="492443"/>
          </a:xfrm>
          <a:prstGeom prst="rect">
            <a:avLst/>
          </a:prstGeom>
        </p:spPr>
        <p:txBody>
          <a:bodyPr wrap="square" lIns="0" tIns="0" rIns="0" bIns="0" anchor="ctr">
            <a:spAutoFit/>
          </a:bodyPr>
          <a:lstStyle/>
          <a:p>
            <a:pPr algn="ctr"/>
            <a:r>
              <a:rPr lang="en-US" sz="1600" dirty="0">
                <a:solidFill>
                  <a:schemeClr val="bg1"/>
                </a:solidFill>
              </a:rPr>
              <a:t>Account Information</a:t>
            </a:r>
          </a:p>
        </p:txBody>
      </p:sp>
      <p:sp>
        <p:nvSpPr>
          <p:cNvPr id="48" name="Rectangle 47">
            <a:extLst>
              <a:ext uri="{FF2B5EF4-FFF2-40B4-BE49-F238E27FC236}">
                <a16:creationId xmlns:a16="http://schemas.microsoft.com/office/drawing/2014/main" id="{8531AD7F-4C78-4469-BE90-3F20F782F9C3}"/>
              </a:ext>
            </a:extLst>
          </p:cNvPr>
          <p:cNvSpPr/>
          <p:nvPr/>
        </p:nvSpPr>
        <p:spPr>
          <a:xfrm>
            <a:off x="5410200" y="3588715"/>
            <a:ext cx="1371600" cy="492443"/>
          </a:xfrm>
          <a:prstGeom prst="rect">
            <a:avLst/>
          </a:prstGeom>
        </p:spPr>
        <p:txBody>
          <a:bodyPr wrap="square" lIns="0" tIns="0" rIns="0" bIns="0" anchor="ctr">
            <a:spAutoFit/>
          </a:bodyPr>
          <a:lstStyle/>
          <a:p>
            <a:pPr algn="ctr"/>
            <a:r>
              <a:rPr lang="en-US" sz="1600" dirty="0">
                <a:solidFill>
                  <a:schemeClr val="bg1"/>
                </a:solidFill>
              </a:rPr>
              <a:t>Company Information</a:t>
            </a:r>
          </a:p>
        </p:txBody>
      </p:sp>
      <p:sp>
        <p:nvSpPr>
          <p:cNvPr id="21" name="Rectangle 20">
            <a:extLst>
              <a:ext uri="{FF2B5EF4-FFF2-40B4-BE49-F238E27FC236}">
                <a16:creationId xmlns:a16="http://schemas.microsoft.com/office/drawing/2014/main" id="{EAE572E7-3198-4B7A-B7CB-68B1F7CDE3FB}"/>
              </a:ext>
            </a:extLst>
          </p:cNvPr>
          <p:cNvSpPr/>
          <p:nvPr/>
        </p:nvSpPr>
        <p:spPr>
          <a:xfrm>
            <a:off x="9781382" y="3326425"/>
            <a:ext cx="1371600" cy="738664"/>
          </a:xfrm>
          <a:prstGeom prst="rect">
            <a:avLst/>
          </a:prstGeom>
        </p:spPr>
        <p:txBody>
          <a:bodyPr wrap="square" lIns="0" tIns="0" rIns="0" bIns="0" anchor="ctr">
            <a:spAutoFit/>
          </a:bodyPr>
          <a:lstStyle/>
          <a:p>
            <a:pPr algn="ctr"/>
            <a:r>
              <a:rPr lang="en-US" sz="1600" dirty="0">
                <a:solidFill>
                  <a:schemeClr val="bg1"/>
                </a:solidFill>
              </a:rPr>
              <a:t>Code and Group Information</a:t>
            </a:r>
          </a:p>
        </p:txBody>
      </p:sp>
      <p:sp>
        <p:nvSpPr>
          <p:cNvPr id="9" name="Rectangle: Rounded Corners 8">
            <a:extLst>
              <a:ext uri="{FF2B5EF4-FFF2-40B4-BE49-F238E27FC236}">
                <a16:creationId xmlns:a16="http://schemas.microsoft.com/office/drawing/2014/main" id="{BBAECF33-E82E-418E-ACAE-BE367706725C}"/>
              </a:ext>
            </a:extLst>
          </p:cNvPr>
          <p:cNvSpPr/>
          <p:nvPr/>
        </p:nvSpPr>
        <p:spPr>
          <a:xfrm>
            <a:off x="372268" y="5022920"/>
            <a:ext cx="2705100" cy="1256767"/>
          </a:xfrm>
          <a:prstGeom prst="roundRect">
            <a:avLst/>
          </a:prstGeom>
          <a:solidFill>
            <a:srgbClr val="3D9BAA"/>
          </a:solidFill>
          <a:ln>
            <a:solidFill>
              <a:srgbClr val="3D9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FA65BE1-29C5-4CEF-A940-30FC4AAC462E}"/>
              </a:ext>
            </a:extLst>
          </p:cNvPr>
          <p:cNvSpPr/>
          <p:nvPr/>
        </p:nvSpPr>
        <p:spPr>
          <a:xfrm>
            <a:off x="460375" y="5103996"/>
            <a:ext cx="2528885" cy="1231106"/>
          </a:xfrm>
          <a:prstGeom prst="rect">
            <a:avLst/>
          </a:prstGeom>
        </p:spPr>
        <p:txBody>
          <a:bodyPr wrap="square" lIns="0" tIns="0" rIns="0" bIns="0" anchor="ctr">
            <a:spAutoFit/>
          </a:bodyPr>
          <a:lstStyle/>
          <a:p>
            <a:pPr algn="ctr"/>
            <a:r>
              <a:rPr lang="en-US" sz="1600" dirty="0">
                <a:solidFill>
                  <a:schemeClr val="bg1"/>
                </a:solidFill>
                <a:latin typeface="+mj-lt"/>
              </a:rPr>
              <a:t>Name</a:t>
            </a:r>
          </a:p>
          <a:p>
            <a:pPr algn="ctr"/>
            <a:r>
              <a:rPr lang="en-US" sz="1600" dirty="0">
                <a:solidFill>
                  <a:schemeClr val="bg1"/>
                </a:solidFill>
                <a:latin typeface="+mj-lt"/>
              </a:rPr>
              <a:t>Account Creation Date</a:t>
            </a:r>
          </a:p>
          <a:p>
            <a:pPr algn="ctr"/>
            <a:r>
              <a:rPr lang="en-US" sz="1600" b="1" dirty="0">
                <a:solidFill>
                  <a:schemeClr val="bg1"/>
                </a:solidFill>
                <a:latin typeface="+mj-lt"/>
              </a:rPr>
              <a:t>Country/Continent of Residence</a:t>
            </a:r>
          </a:p>
          <a:p>
            <a:pPr algn="ctr"/>
            <a:endParaRPr lang="en-US" sz="1600" dirty="0">
              <a:solidFill>
                <a:schemeClr val="bg1"/>
              </a:solidFill>
            </a:endParaRPr>
          </a:p>
        </p:txBody>
      </p:sp>
      <p:sp>
        <p:nvSpPr>
          <p:cNvPr id="28" name="Rectangle: Rounded Corners 27">
            <a:extLst>
              <a:ext uri="{FF2B5EF4-FFF2-40B4-BE49-F238E27FC236}">
                <a16:creationId xmlns:a16="http://schemas.microsoft.com/office/drawing/2014/main" id="{03ABEC7D-F2E9-4B37-980F-45FB8FA27408}"/>
              </a:ext>
            </a:extLst>
          </p:cNvPr>
          <p:cNvSpPr/>
          <p:nvPr/>
        </p:nvSpPr>
        <p:spPr>
          <a:xfrm>
            <a:off x="4829968" y="5022920"/>
            <a:ext cx="2705100" cy="1256767"/>
          </a:xfrm>
          <a:prstGeom prst="roundRect">
            <a:avLst/>
          </a:prstGeom>
          <a:solidFill>
            <a:srgbClr val="3D9BAA"/>
          </a:solidFill>
          <a:ln>
            <a:solidFill>
              <a:srgbClr val="3D9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C2566F6-DC19-40C1-A0ED-92535282378A}"/>
              </a:ext>
            </a:extLst>
          </p:cNvPr>
          <p:cNvSpPr/>
          <p:nvPr/>
        </p:nvSpPr>
        <p:spPr>
          <a:xfrm>
            <a:off x="4918075" y="5281971"/>
            <a:ext cx="2528885" cy="738664"/>
          </a:xfrm>
          <a:prstGeom prst="rect">
            <a:avLst/>
          </a:prstGeom>
        </p:spPr>
        <p:txBody>
          <a:bodyPr wrap="square" lIns="0" tIns="0" rIns="0" bIns="0" anchor="ctr">
            <a:spAutoFit/>
          </a:bodyPr>
          <a:lstStyle/>
          <a:p>
            <a:pPr algn="ctr"/>
            <a:r>
              <a:rPr lang="en-US" sz="1600" dirty="0">
                <a:solidFill>
                  <a:schemeClr val="bg1"/>
                </a:solidFill>
                <a:latin typeface="+mj-lt"/>
              </a:rPr>
              <a:t>Name</a:t>
            </a:r>
          </a:p>
          <a:p>
            <a:pPr algn="ctr"/>
            <a:r>
              <a:rPr lang="en-US" sz="1600" b="1" dirty="0">
                <a:solidFill>
                  <a:schemeClr val="bg1"/>
                </a:solidFill>
                <a:latin typeface="+mj-lt"/>
              </a:rPr>
              <a:t>Industry</a:t>
            </a:r>
          </a:p>
          <a:p>
            <a:pPr algn="ctr"/>
            <a:r>
              <a:rPr lang="en-US" sz="1600" b="1" dirty="0">
                <a:solidFill>
                  <a:schemeClr val="bg1"/>
                </a:solidFill>
                <a:latin typeface="+mj-lt"/>
              </a:rPr>
              <a:t>Country</a:t>
            </a:r>
            <a:endParaRPr lang="en-US" sz="1600" dirty="0">
              <a:solidFill>
                <a:schemeClr val="bg1"/>
              </a:solidFill>
              <a:latin typeface="+mj-lt"/>
            </a:endParaRPr>
          </a:p>
        </p:txBody>
      </p:sp>
      <p:sp>
        <p:nvSpPr>
          <p:cNvPr id="30" name="Rectangle: Rounded Corners 29">
            <a:extLst>
              <a:ext uri="{FF2B5EF4-FFF2-40B4-BE49-F238E27FC236}">
                <a16:creationId xmlns:a16="http://schemas.microsoft.com/office/drawing/2014/main" id="{5C81317A-6979-490D-AE18-39BC29EA8D1B}"/>
              </a:ext>
            </a:extLst>
          </p:cNvPr>
          <p:cNvSpPr/>
          <p:nvPr/>
        </p:nvSpPr>
        <p:spPr>
          <a:xfrm>
            <a:off x="9114634" y="4970891"/>
            <a:ext cx="2705100" cy="1256767"/>
          </a:xfrm>
          <a:prstGeom prst="roundRect">
            <a:avLst/>
          </a:prstGeom>
          <a:solidFill>
            <a:srgbClr val="3D9BAA"/>
          </a:solidFill>
          <a:ln>
            <a:solidFill>
              <a:srgbClr val="3D9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E1B22E-3C82-4B43-8813-5DA36D2B0760}"/>
              </a:ext>
            </a:extLst>
          </p:cNvPr>
          <p:cNvSpPr/>
          <p:nvPr/>
        </p:nvSpPr>
        <p:spPr>
          <a:xfrm>
            <a:off x="9261475" y="5319356"/>
            <a:ext cx="2528885" cy="492443"/>
          </a:xfrm>
          <a:prstGeom prst="rect">
            <a:avLst/>
          </a:prstGeom>
        </p:spPr>
        <p:txBody>
          <a:bodyPr wrap="square" lIns="0" tIns="0" rIns="0" bIns="0" anchor="ctr">
            <a:spAutoFit/>
          </a:bodyPr>
          <a:lstStyle/>
          <a:p>
            <a:pPr algn="ctr"/>
            <a:r>
              <a:rPr lang="en-US" sz="1600" dirty="0">
                <a:solidFill>
                  <a:schemeClr val="bg1"/>
                </a:solidFill>
                <a:latin typeface="+mj-lt"/>
              </a:rPr>
              <a:t>Membership Plan</a:t>
            </a:r>
          </a:p>
          <a:p>
            <a:pPr algn="ctr"/>
            <a:r>
              <a:rPr lang="en-US" sz="1600" b="1" dirty="0">
                <a:solidFill>
                  <a:schemeClr val="bg1"/>
                </a:solidFill>
                <a:latin typeface="+mj-lt"/>
              </a:rPr>
              <a:t>Codes</a:t>
            </a:r>
          </a:p>
        </p:txBody>
      </p:sp>
    </p:spTree>
    <p:extLst>
      <p:ext uri="{BB962C8B-B14F-4D97-AF65-F5344CB8AC3E}">
        <p14:creationId xmlns:p14="http://schemas.microsoft.com/office/powerpoint/2010/main" val="87857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166BC32C-2E11-43D3-963B-9766918E0FE5}"/>
              </a:ext>
            </a:extLst>
          </p:cNvPr>
          <p:cNvSpPr>
            <a:spLocks noGrp="1"/>
          </p:cNvSpPr>
          <p:nvPr>
            <p:ph type="title" idx="4294967295"/>
          </p:nvPr>
        </p:nvSpPr>
        <p:spPr>
          <a:xfrm>
            <a:off x="0" y="365125"/>
            <a:ext cx="10515600" cy="1325563"/>
          </a:xfrm>
        </p:spPr>
        <p:txBody>
          <a:bodyPr/>
          <a:lstStyle/>
          <a:p>
            <a:r>
              <a:rPr lang="en-US" dirty="0"/>
              <a:t>Project analysis slide 6</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278045"/>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Goal of Dashboards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Circle: Hollow 2">
            <a:extLst>
              <a:ext uri="{FF2B5EF4-FFF2-40B4-BE49-F238E27FC236}">
                <a16:creationId xmlns:a16="http://schemas.microsoft.com/office/drawing/2014/main" id="{8DC8DEBA-4D8D-4704-A04E-32A1E0BF41F4}"/>
              </a:ext>
              <a:ext uri="{C183D7F6-B498-43B3-948B-1728B52AA6E4}">
                <adec:decorative xmlns:adec="http://schemas.microsoft.com/office/drawing/2017/decorative" val="1"/>
              </a:ext>
            </a:extLst>
          </p:cNvPr>
          <p:cNvSpPr/>
          <p:nvPr/>
        </p:nvSpPr>
        <p:spPr>
          <a:xfrm>
            <a:off x="4212452" y="2425127"/>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ircle: Hollow 21">
            <a:extLst>
              <a:ext uri="{FF2B5EF4-FFF2-40B4-BE49-F238E27FC236}">
                <a16:creationId xmlns:a16="http://schemas.microsoft.com/office/drawing/2014/main" id="{769CE3F0-8651-4FF1-8CAF-1E986C3831C4}"/>
              </a:ext>
              <a:ext uri="{C183D7F6-B498-43B3-948B-1728B52AA6E4}">
                <adec:decorative xmlns:adec="http://schemas.microsoft.com/office/drawing/2017/decorative" val="1"/>
              </a:ext>
            </a:extLst>
          </p:cNvPr>
          <p:cNvSpPr/>
          <p:nvPr/>
        </p:nvSpPr>
        <p:spPr>
          <a:xfrm>
            <a:off x="5622247" y="2425127"/>
            <a:ext cx="1593858" cy="1593858"/>
          </a:xfrm>
          <a:prstGeom prst="donut">
            <a:avLst>
              <a:gd name="adj" fmla="val 12255"/>
            </a:avLst>
          </a:prstGeom>
          <a:solidFill>
            <a:schemeClr val="accent4">
              <a:lumMod val="75000"/>
              <a:alpha val="80000"/>
            </a:schemeClr>
          </a:solidFill>
          <a:ln>
            <a:solidFill>
              <a:srgbClr val="D59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ircle: Hollow 23">
            <a:extLst>
              <a:ext uri="{FF2B5EF4-FFF2-40B4-BE49-F238E27FC236}">
                <a16:creationId xmlns:a16="http://schemas.microsoft.com/office/drawing/2014/main" id="{A838DD0B-E018-44D0-A4C0-13DF2FD0288D}"/>
              </a:ext>
              <a:ext uri="{C183D7F6-B498-43B3-948B-1728B52AA6E4}">
                <adec:decorative xmlns:adec="http://schemas.microsoft.com/office/drawing/2017/decorative" val="1"/>
              </a:ext>
            </a:extLst>
          </p:cNvPr>
          <p:cNvSpPr/>
          <p:nvPr/>
        </p:nvSpPr>
        <p:spPr>
          <a:xfrm>
            <a:off x="4917349" y="3630245"/>
            <a:ext cx="1593858" cy="1593858"/>
          </a:xfrm>
          <a:prstGeom prst="donut">
            <a:avLst>
              <a:gd name="adj" fmla="val 12255"/>
            </a:avLst>
          </a:prstGeom>
          <a:solidFill>
            <a:schemeClr val="accent4">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ircle: Hollow 24">
            <a:extLst>
              <a:ext uri="{FF2B5EF4-FFF2-40B4-BE49-F238E27FC236}">
                <a16:creationId xmlns:a16="http://schemas.microsoft.com/office/drawing/2014/main" id="{B5265A05-9A0F-4DEC-9382-F51EEE742251}"/>
              </a:ext>
              <a:ext uri="{C183D7F6-B498-43B3-948B-1728B52AA6E4}">
                <adec:decorative xmlns:adec="http://schemas.microsoft.com/office/drawing/2017/decorative" val="1"/>
              </a:ext>
            </a:extLst>
          </p:cNvPr>
          <p:cNvSpPr/>
          <p:nvPr/>
        </p:nvSpPr>
        <p:spPr>
          <a:xfrm>
            <a:off x="6327145" y="3630245"/>
            <a:ext cx="1593858" cy="1593858"/>
          </a:xfrm>
          <a:prstGeom prst="donut">
            <a:avLst>
              <a:gd name="adj" fmla="val 12255"/>
            </a:avLst>
          </a:prstGeom>
          <a:solidFill>
            <a:schemeClr val="accent3">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16FB0785-0013-474B-B959-F2CC8F4C0C1E}"/>
              </a:ext>
            </a:extLst>
          </p:cNvPr>
          <p:cNvSpPr/>
          <p:nvPr/>
        </p:nvSpPr>
        <p:spPr>
          <a:xfrm>
            <a:off x="2191288" y="2033771"/>
            <a:ext cx="1746954" cy="953531"/>
          </a:xfrm>
          <a:prstGeom prst="rect">
            <a:avLst/>
          </a:prstGeom>
        </p:spPr>
        <p:txBody>
          <a:bodyPr wrap="square" lIns="0" tIns="0" rIns="0" bIns="0" anchor="t">
            <a:spAutoFit/>
          </a:bodyPr>
          <a:lstStyle/>
          <a:p>
            <a:pPr algn="r">
              <a:lnSpc>
                <a:spcPts val="1900"/>
              </a:lnSpc>
            </a:pPr>
            <a:r>
              <a:rPr lang="en-US" sz="1400" b="1" dirty="0">
                <a:solidFill>
                  <a:schemeClr val="tx1">
                    <a:lumMod val="75000"/>
                    <a:lumOff val="25000"/>
                  </a:schemeClr>
                </a:solidFill>
                <a:latin typeface="+mj-lt"/>
                <a:cs typeface="Segoe UI" panose="020B0502040204020203" pitchFamily="34" charset="0"/>
              </a:rPr>
              <a:t>Track </a:t>
            </a:r>
            <a:r>
              <a:rPr lang="en-US" sz="1400" dirty="0">
                <a:solidFill>
                  <a:schemeClr val="tx1">
                    <a:lumMod val="75000"/>
                    <a:lumOff val="25000"/>
                  </a:schemeClr>
                </a:solidFill>
                <a:latin typeface="+mj-lt"/>
                <a:cs typeface="Segoe UI" panose="020B0502040204020203" pitchFamily="34" charset="0"/>
              </a:rPr>
              <a:t>code distributions around the world and over time</a:t>
            </a:r>
          </a:p>
        </p:txBody>
      </p:sp>
      <p:sp>
        <p:nvSpPr>
          <p:cNvPr id="33" name="Rectangle 32">
            <a:extLst>
              <a:ext uri="{FF2B5EF4-FFF2-40B4-BE49-F238E27FC236}">
                <a16:creationId xmlns:a16="http://schemas.microsoft.com/office/drawing/2014/main" id="{913AB221-FD8D-4664-9B4C-AE1B1660ECAA}"/>
              </a:ext>
            </a:extLst>
          </p:cNvPr>
          <p:cNvSpPr/>
          <p:nvPr/>
        </p:nvSpPr>
        <p:spPr>
          <a:xfrm>
            <a:off x="7764526" y="1799957"/>
            <a:ext cx="2110559" cy="710579"/>
          </a:xfrm>
          <a:prstGeom prst="rect">
            <a:avLst/>
          </a:prstGeom>
        </p:spPr>
        <p:txBody>
          <a:bodyPr wrap="square" lIns="0" tIns="0" rIns="0" bIns="0" anchor="t">
            <a:spAutoFit/>
          </a:bodyPr>
          <a:lstStyle/>
          <a:p>
            <a:pPr>
              <a:lnSpc>
                <a:spcPts val="1900"/>
              </a:lnSpc>
            </a:pPr>
            <a:r>
              <a:rPr lang="en-US" sz="1400" b="1" dirty="0">
                <a:solidFill>
                  <a:schemeClr val="tx1">
                    <a:lumMod val="75000"/>
                    <a:lumOff val="25000"/>
                  </a:schemeClr>
                </a:solidFill>
                <a:latin typeface="+mj-lt"/>
                <a:cs typeface="Segoe UI" panose="020B0502040204020203" pitchFamily="34" charset="0"/>
              </a:rPr>
              <a:t>Determine </a:t>
            </a:r>
            <a:r>
              <a:rPr lang="en-US" sz="1400" dirty="0">
                <a:solidFill>
                  <a:schemeClr val="tx1">
                    <a:lumMod val="75000"/>
                    <a:lumOff val="25000"/>
                  </a:schemeClr>
                </a:solidFill>
                <a:latin typeface="+mj-lt"/>
                <a:cs typeface="Segoe UI" panose="020B0502040204020203" pitchFamily="34" charset="0"/>
              </a:rPr>
              <a:t>changes in industry usage of RAMP codes</a:t>
            </a:r>
            <a:endParaRPr lang="en-US" sz="1400" dirty="0">
              <a:solidFill>
                <a:schemeClr val="tx1">
                  <a:lumMod val="75000"/>
                  <a:lumOff val="25000"/>
                </a:schemeClr>
              </a:solidFill>
              <a:cs typeface="Segoe UI" panose="020B0502040204020203" pitchFamily="34" charset="0"/>
            </a:endParaRPr>
          </a:p>
        </p:txBody>
      </p:sp>
      <p:sp>
        <p:nvSpPr>
          <p:cNvPr id="34" name="Rectangle 33">
            <a:extLst>
              <a:ext uri="{FF2B5EF4-FFF2-40B4-BE49-F238E27FC236}">
                <a16:creationId xmlns:a16="http://schemas.microsoft.com/office/drawing/2014/main" id="{53F5EDC0-C02E-4790-A681-CA7AB9133338}"/>
              </a:ext>
            </a:extLst>
          </p:cNvPr>
          <p:cNvSpPr/>
          <p:nvPr/>
        </p:nvSpPr>
        <p:spPr>
          <a:xfrm>
            <a:off x="8342647" y="4018985"/>
            <a:ext cx="2428875" cy="953403"/>
          </a:xfrm>
          <a:prstGeom prst="rect">
            <a:avLst/>
          </a:prstGeom>
        </p:spPr>
        <p:txBody>
          <a:bodyPr wrap="square" lIns="0" tIns="0" rIns="0" bIns="0" anchor="t">
            <a:spAutoFit/>
          </a:bodyPr>
          <a:lstStyle/>
          <a:p>
            <a:pPr>
              <a:lnSpc>
                <a:spcPts val="1900"/>
              </a:lnSpc>
            </a:pPr>
            <a:r>
              <a:rPr lang="en-US" sz="1400" b="1" dirty="0">
                <a:solidFill>
                  <a:schemeClr val="tx1">
                    <a:lumMod val="75000"/>
                    <a:lumOff val="25000"/>
                  </a:schemeClr>
                </a:solidFill>
                <a:latin typeface="+mj-lt"/>
                <a:cs typeface="Segoe UI" panose="020B0502040204020203" pitchFamily="34" charset="0"/>
              </a:rPr>
              <a:t>Discover </a:t>
            </a:r>
            <a:r>
              <a:rPr lang="en-US" sz="1400" dirty="0">
                <a:solidFill>
                  <a:schemeClr val="tx1">
                    <a:lumMod val="75000"/>
                    <a:lumOff val="25000"/>
                  </a:schemeClr>
                </a:solidFill>
                <a:latin typeface="+mj-lt"/>
                <a:cs typeface="Segoe UI" panose="020B0502040204020203" pitchFamily="34" charset="0"/>
              </a:rPr>
              <a:t>unseen trends in RAMP users depending on industry, location, and/or creation data </a:t>
            </a:r>
            <a:endParaRPr lang="en-US" sz="1400" b="1" dirty="0">
              <a:solidFill>
                <a:schemeClr val="tx1">
                  <a:lumMod val="75000"/>
                  <a:lumOff val="25000"/>
                </a:schemeClr>
              </a:solidFill>
              <a:latin typeface="+mj-lt"/>
              <a:cs typeface="Segoe UI" panose="020B0502040204020203" pitchFamily="34" charset="0"/>
            </a:endParaRPr>
          </a:p>
        </p:txBody>
      </p:sp>
      <p:sp>
        <p:nvSpPr>
          <p:cNvPr id="71" name="Freeform 3850" descr="Icon of lightning. ">
            <a:extLst>
              <a:ext uri="{FF2B5EF4-FFF2-40B4-BE49-F238E27FC236}">
                <a16:creationId xmlns:a16="http://schemas.microsoft.com/office/drawing/2014/main" id="{4F438411-AB3F-41D1-B7B0-3BD67465A272}"/>
              </a:ext>
            </a:extLst>
          </p:cNvPr>
          <p:cNvSpPr>
            <a:spLocks/>
          </p:cNvSpPr>
          <p:nvPr/>
        </p:nvSpPr>
        <p:spPr bwMode="auto">
          <a:xfrm>
            <a:off x="6178088" y="2944397"/>
            <a:ext cx="415207" cy="566715"/>
          </a:xfrm>
          <a:custGeom>
            <a:avLst/>
            <a:gdLst>
              <a:gd name="T0" fmla="*/ 635 w 636"/>
              <a:gd name="T1" fmla="*/ 369 h 901"/>
              <a:gd name="T2" fmla="*/ 632 w 636"/>
              <a:gd name="T3" fmla="*/ 365 h 901"/>
              <a:gd name="T4" fmla="*/ 629 w 636"/>
              <a:gd name="T5" fmla="*/ 362 h 901"/>
              <a:gd name="T6" fmla="*/ 625 w 636"/>
              <a:gd name="T7" fmla="*/ 360 h 901"/>
              <a:gd name="T8" fmla="*/ 621 w 636"/>
              <a:gd name="T9" fmla="*/ 360 h 901"/>
              <a:gd name="T10" fmla="*/ 337 w 636"/>
              <a:gd name="T11" fmla="*/ 360 h 901"/>
              <a:gd name="T12" fmla="*/ 409 w 636"/>
              <a:gd name="T13" fmla="*/ 17 h 901"/>
              <a:gd name="T14" fmla="*/ 409 w 636"/>
              <a:gd name="T15" fmla="*/ 13 h 901"/>
              <a:gd name="T16" fmla="*/ 408 w 636"/>
              <a:gd name="T17" fmla="*/ 7 h 901"/>
              <a:gd name="T18" fmla="*/ 405 w 636"/>
              <a:gd name="T19" fmla="*/ 3 h 901"/>
              <a:gd name="T20" fmla="*/ 400 w 636"/>
              <a:gd name="T21" fmla="*/ 1 h 901"/>
              <a:gd name="T22" fmla="*/ 395 w 636"/>
              <a:gd name="T23" fmla="*/ 0 h 901"/>
              <a:gd name="T24" fmla="*/ 390 w 636"/>
              <a:gd name="T25" fmla="*/ 0 h 901"/>
              <a:gd name="T26" fmla="*/ 385 w 636"/>
              <a:gd name="T27" fmla="*/ 2 h 901"/>
              <a:gd name="T28" fmla="*/ 382 w 636"/>
              <a:gd name="T29" fmla="*/ 6 h 901"/>
              <a:gd name="T30" fmla="*/ 2 w 636"/>
              <a:gd name="T31" fmla="*/ 547 h 901"/>
              <a:gd name="T32" fmla="*/ 1 w 636"/>
              <a:gd name="T33" fmla="*/ 550 h 901"/>
              <a:gd name="T34" fmla="*/ 0 w 636"/>
              <a:gd name="T35" fmla="*/ 554 h 901"/>
              <a:gd name="T36" fmla="*/ 0 w 636"/>
              <a:gd name="T37" fmla="*/ 559 h 901"/>
              <a:gd name="T38" fmla="*/ 1 w 636"/>
              <a:gd name="T39" fmla="*/ 562 h 901"/>
              <a:gd name="T40" fmla="*/ 4 w 636"/>
              <a:gd name="T41" fmla="*/ 566 h 901"/>
              <a:gd name="T42" fmla="*/ 8 w 636"/>
              <a:gd name="T43" fmla="*/ 568 h 901"/>
              <a:gd name="T44" fmla="*/ 11 w 636"/>
              <a:gd name="T45" fmla="*/ 569 h 901"/>
              <a:gd name="T46" fmla="*/ 15 w 636"/>
              <a:gd name="T47" fmla="*/ 570 h 901"/>
              <a:gd name="T48" fmla="*/ 299 w 636"/>
              <a:gd name="T49" fmla="*/ 570 h 901"/>
              <a:gd name="T50" fmla="*/ 228 w 636"/>
              <a:gd name="T51" fmla="*/ 882 h 901"/>
              <a:gd name="T52" fmla="*/ 228 w 636"/>
              <a:gd name="T53" fmla="*/ 888 h 901"/>
              <a:gd name="T54" fmla="*/ 229 w 636"/>
              <a:gd name="T55" fmla="*/ 892 h 901"/>
              <a:gd name="T56" fmla="*/ 232 w 636"/>
              <a:gd name="T57" fmla="*/ 896 h 901"/>
              <a:gd name="T58" fmla="*/ 236 w 636"/>
              <a:gd name="T59" fmla="*/ 900 h 901"/>
              <a:gd name="T60" fmla="*/ 239 w 636"/>
              <a:gd name="T61" fmla="*/ 901 h 901"/>
              <a:gd name="T62" fmla="*/ 243 w 636"/>
              <a:gd name="T63" fmla="*/ 901 h 901"/>
              <a:gd name="T64" fmla="*/ 246 w 636"/>
              <a:gd name="T65" fmla="*/ 901 h 901"/>
              <a:gd name="T66" fmla="*/ 249 w 636"/>
              <a:gd name="T67" fmla="*/ 900 h 901"/>
              <a:gd name="T68" fmla="*/ 252 w 636"/>
              <a:gd name="T69" fmla="*/ 897 h 901"/>
              <a:gd name="T70" fmla="*/ 254 w 636"/>
              <a:gd name="T71" fmla="*/ 895 h 901"/>
              <a:gd name="T72" fmla="*/ 633 w 636"/>
              <a:gd name="T73" fmla="*/ 384 h 901"/>
              <a:gd name="T74" fmla="*/ 635 w 636"/>
              <a:gd name="T75" fmla="*/ 381 h 901"/>
              <a:gd name="T76" fmla="*/ 636 w 636"/>
              <a:gd name="T77" fmla="*/ 376 h 901"/>
              <a:gd name="T78" fmla="*/ 636 w 636"/>
              <a:gd name="T79" fmla="*/ 372 h 901"/>
              <a:gd name="T80" fmla="*/ 635 w 636"/>
              <a:gd name="T81" fmla="*/ 369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901">
                <a:moveTo>
                  <a:pt x="635" y="369"/>
                </a:moveTo>
                <a:lnTo>
                  <a:pt x="632" y="365"/>
                </a:lnTo>
                <a:lnTo>
                  <a:pt x="629" y="362"/>
                </a:lnTo>
                <a:lnTo>
                  <a:pt x="625" y="360"/>
                </a:lnTo>
                <a:lnTo>
                  <a:pt x="621" y="360"/>
                </a:lnTo>
                <a:lnTo>
                  <a:pt x="337" y="360"/>
                </a:lnTo>
                <a:lnTo>
                  <a:pt x="409" y="17"/>
                </a:lnTo>
                <a:lnTo>
                  <a:pt x="409" y="13"/>
                </a:lnTo>
                <a:lnTo>
                  <a:pt x="408" y="7"/>
                </a:lnTo>
                <a:lnTo>
                  <a:pt x="405" y="3"/>
                </a:lnTo>
                <a:lnTo>
                  <a:pt x="400" y="1"/>
                </a:lnTo>
                <a:lnTo>
                  <a:pt x="395" y="0"/>
                </a:lnTo>
                <a:lnTo>
                  <a:pt x="390" y="0"/>
                </a:lnTo>
                <a:lnTo>
                  <a:pt x="385" y="2"/>
                </a:lnTo>
                <a:lnTo>
                  <a:pt x="382" y="6"/>
                </a:lnTo>
                <a:lnTo>
                  <a:pt x="2" y="547"/>
                </a:lnTo>
                <a:lnTo>
                  <a:pt x="1" y="550"/>
                </a:lnTo>
                <a:lnTo>
                  <a:pt x="0" y="554"/>
                </a:lnTo>
                <a:lnTo>
                  <a:pt x="0" y="559"/>
                </a:lnTo>
                <a:lnTo>
                  <a:pt x="1" y="562"/>
                </a:lnTo>
                <a:lnTo>
                  <a:pt x="4" y="566"/>
                </a:lnTo>
                <a:lnTo>
                  <a:pt x="8" y="568"/>
                </a:lnTo>
                <a:lnTo>
                  <a:pt x="11" y="569"/>
                </a:lnTo>
                <a:lnTo>
                  <a:pt x="15" y="570"/>
                </a:lnTo>
                <a:lnTo>
                  <a:pt x="299" y="570"/>
                </a:lnTo>
                <a:lnTo>
                  <a:pt x="228" y="882"/>
                </a:lnTo>
                <a:lnTo>
                  <a:pt x="228" y="888"/>
                </a:lnTo>
                <a:lnTo>
                  <a:pt x="229" y="892"/>
                </a:lnTo>
                <a:lnTo>
                  <a:pt x="232" y="896"/>
                </a:lnTo>
                <a:lnTo>
                  <a:pt x="236" y="900"/>
                </a:lnTo>
                <a:lnTo>
                  <a:pt x="239" y="901"/>
                </a:lnTo>
                <a:lnTo>
                  <a:pt x="243" y="901"/>
                </a:lnTo>
                <a:lnTo>
                  <a:pt x="246" y="901"/>
                </a:lnTo>
                <a:lnTo>
                  <a:pt x="249" y="900"/>
                </a:lnTo>
                <a:lnTo>
                  <a:pt x="252" y="897"/>
                </a:lnTo>
                <a:lnTo>
                  <a:pt x="254" y="895"/>
                </a:lnTo>
                <a:lnTo>
                  <a:pt x="633" y="384"/>
                </a:lnTo>
                <a:lnTo>
                  <a:pt x="635" y="381"/>
                </a:lnTo>
                <a:lnTo>
                  <a:pt x="636" y="376"/>
                </a:lnTo>
                <a:lnTo>
                  <a:pt x="636" y="372"/>
                </a:lnTo>
                <a:lnTo>
                  <a:pt x="635" y="36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3886" descr="Icon of magnifying glass to represent search. ">
            <a:extLst>
              <a:ext uri="{FF2B5EF4-FFF2-40B4-BE49-F238E27FC236}">
                <a16:creationId xmlns:a16="http://schemas.microsoft.com/office/drawing/2014/main" id="{EC8E95A8-22FE-44FA-B5A6-2AA2D47A5BB3}"/>
              </a:ext>
            </a:extLst>
          </p:cNvPr>
          <p:cNvSpPr>
            <a:spLocks noEditPoints="1"/>
          </p:cNvSpPr>
          <p:nvPr/>
        </p:nvSpPr>
        <p:spPr bwMode="auto">
          <a:xfrm>
            <a:off x="6829987" y="4143542"/>
            <a:ext cx="541996" cy="502708"/>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D8295"/>
              </a:solidFill>
            </a:endParaRPr>
          </a:p>
        </p:txBody>
      </p:sp>
      <p:sp>
        <p:nvSpPr>
          <p:cNvPr id="47" name="Rectangle 46">
            <a:extLst>
              <a:ext uri="{FF2B5EF4-FFF2-40B4-BE49-F238E27FC236}">
                <a16:creationId xmlns:a16="http://schemas.microsoft.com/office/drawing/2014/main" id="{BCED850A-E805-4C03-B428-7A5E20EF1DD1}"/>
              </a:ext>
            </a:extLst>
          </p:cNvPr>
          <p:cNvSpPr/>
          <p:nvPr/>
        </p:nvSpPr>
        <p:spPr>
          <a:xfrm>
            <a:off x="2465497" y="4394896"/>
            <a:ext cx="1746954" cy="953531"/>
          </a:xfrm>
          <a:prstGeom prst="rect">
            <a:avLst/>
          </a:prstGeom>
        </p:spPr>
        <p:txBody>
          <a:bodyPr wrap="square" lIns="0" tIns="0" rIns="0" bIns="0" anchor="t">
            <a:spAutoFit/>
          </a:bodyPr>
          <a:lstStyle/>
          <a:p>
            <a:pPr algn="r">
              <a:lnSpc>
                <a:spcPts val="1900"/>
              </a:lnSpc>
            </a:pPr>
            <a:r>
              <a:rPr lang="en-US" sz="1400" b="1" dirty="0">
                <a:solidFill>
                  <a:schemeClr val="tx1">
                    <a:lumMod val="75000"/>
                    <a:lumOff val="25000"/>
                  </a:schemeClr>
                </a:solidFill>
                <a:latin typeface="+mj-lt"/>
                <a:cs typeface="Segoe UI" panose="020B0502040204020203" pitchFamily="34" charset="0"/>
              </a:rPr>
              <a:t>Improve </a:t>
            </a:r>
            <a:r>
              <a:rPr lang="en-US" sz="1400" dirty="0">
                <a:solidFill>
                  <a:schemeClr val="tx1">
                    <a:lumMod val="75000"/>
                    <a:lumOff val="25000"/>
                  </a:schemeClr>
                </a:solidFill>
                <a:latin typeface="+mj-lt"/>
                <a:cs typeface="Segoe UI" panose="020B0502040204020203" pitchFamily="34" charset="0"/>
              </a:rPr>
              <a:t>accessibility for seeing granulated changes in data</a:t>
            </a:r>
          </a:p>
        </p:txBody>
      </p:sp>
      <p:cxnSp>
        <p:nvCxnSpPr>
          <p:cNvPr id="49" name="Straight Connector 48">
            <a:extLst>
              <a:ext uri="{FF2B5EF4-FFF2-40B4-BE49-F238E27FC236}">
                <a16:creationId xmlns:a16="http://schemas.microsoft.com/office/drawing/2014/main" id="{07906E42-DCE1-44BE-B465-393C373D80FD}"/>
              </a:ext>
              <a:ext uri="{C183D7F6-B498-43B3-948B-1728B52AA6E4}">
                <adec:decorative xmlns:adec="http://schemas.microsoft.com/office/drawing/2017/decorative" val="1"/>
              </a:ext>
            </a:extLst>
          </p:cNvPr>
          <p:cNvCxnSpPr>
            <a:cxnSpLocks/>
          </p:cNvCxnSpPr>
          <p:nvPr/>
        </p:nvCxnSpPr>
        <p:spPr>
          <a:xfrm>
            <a:off x="-2254613" y="2510536"/>
            <a:ext cx="4016738" cy="0"/>
          </a:xfrm>
          <a:prstGeom prst="line">
            <a:avLst/>
          </a:prstGeom>
          <a:ln w="38100">
            <a:solidFill>
              <a:srgbClr val="3D9BAA"/>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4C87D0-64E4-4D56-A325-EBED03B41839}"/>
              </a:ext>
              <a:ext uri="{C183D7F6-B498-43B3-948B-1728B52AA6E4}">
                <adec:decorative xmlns:adec="http://schemas.microsoft.com/office/drawing/2017/decorative" val="1"/>
              </a:ext>
            </a:extLst>
          </p:cNvPr>
          <p:cNvCxnSpPr>
            <a:cxnSpLocks/>
          </p:cNvCxnSpPr>
          <p:nvPr/>
        </p:nvCxnSpPr>
        <p:spPr>
          <a:xfrm flipH="1">
            <a:off x="10267950" y="2155246"/>
            <a:ext cx="2333625" cy="0"/>
          </a:xfrm>
          <a:prstGeom prst="line">
            <a:avLst/>
          </a:prstGeom>
          <a:ln w="38100">
            <a:solidFill>
              <a:srgbClr val="D5953A"/>
            </a:solidFil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E0180B5-8024-473D-830A-9FAD3DB52C8D}"/>
              </a:ext>
              <a:ext uri="{C183D7F6-B498-43B3-948B-1728B52AA6E4}">
                <adec:decorative xmlns:adec="http://schemas.microsoft.com/office/drawing/2017/decorative" val="1"/>
              </a:ext>
            </a:extLst>
          </p:cNvPr>
          <p:cNvCxnSpPr>
            <a:cxnSpLocks/>
          </p:cNvCxnSpPr>
          <p:nvPr/>
        </p:nvCxnSpPr>
        <p:spPr>
          <a:xfrm>
            <a:off x="-1379718" y="4974646"/>
            <a:ext cx="3845215" cy="0"/>
          </a:xfrm>
          <a:prstGeom prst="line">
            <a:avLst/>
          </a:prstGeom>
          <a:ln w="38100">
            <a:solidFill>
              <a:srgbClr val="D5953A"/>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7705EC2-0279-40F7-A092-E3AD9EF9F41F}"/>
              </a:ext>
              <a:ext uri="{C183D7F6-B498-43B3-948B-1728B52AA6E4}">
                <adec:decorative xmlns:adec="http://schemas.microsoft.com/office/drawing/2017/decorative" val="1"/>
              </a:ext>
            </a:extLst>
          </p:cNvPr>
          <p:cNvCxnSpPr>
            <a:cxnSpLocks/>
          </p:cNvCxnSpPr>
          <p:nvPr/>
        </p:nvCxnSpPr>
        <p:spPr>
          <a:xfrm flipH="1">
            <a:off x="11144664" y="5064436"/>
            <a:ext cx="2333625" cy="0"/>
          </a:xfrm>
          <a:prstGeom prst="line">
            <a:avLst/>
          </a:prstGeom>
          <a:ln w="38100">
            <a:solidFill>
              <a:srgbClr val="3D9BAA"/>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16B13365-74EB-41BC-AECC-AB9E89931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165" y="4100483"/>
            <a:ext cx="590200" cy="590200"/>
          </a:xfrm>
          <a:prstGeom prst="rect">
            <a:avLst/>
          </a:prstGeom>
        </p:spPr>
      </p:pic>
      <p:pic>
        <p:nvPicPr>
          <p:cNvPr id="6" name="Picture 5" descr="Icon&#10;&#10;Description automatically generated">
            <a:extLst>
              <a:ext uri="{FF2B5EF4-FFF2-40B4-BE49-F238E27FC236}">
                <a16:creationId xmlns:a16="http://schemas.microsoft.com/office/drawing/2014/main" id="{845EC9EA-5BE1-4470-B35B-B7A91EB3B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415" y="2882667"/>
            <a:ext cx="616043" cy="616043"/>
          </a:xfrm>
          <a:prstGeom prst="rect">
            <a:avLst/>
          </a:prstGeom>
        </p:spPr>
      </p:pic>
    </p:spTree>
    <p:extLst>
      <p:ext uri="{BB962C8B-B14F-4D97-AF65-F5344CB8AC3E}">
        <p14:creationId xmlns:p14="http://schemas.microsoft.com/office/powerpoint/2010/main" val="258361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104900" y="3013501"/>
            <a:ext cx="9982200" cy="830997"/>
          </a:xfrm>
        </p:spPr>
        <p:txBody>
          <a:bodyPr wrap="square" lIns="0" tIns="0" rIns="0" bIns="0" anchor="t">
            <a:spAutoFit/>
          </a:bodyPr>
          <a:lstStyle/>
          <a:p>
            <a:r>
              <a:rPr lang="en-US" b="1" dirty="0">
                <a:solidFill>
                  <a:schemeClr val="bg1"/>
                </a:solidFill>
              </a:rPr>
              <a:t>Demo Time!</a:t>
            </a:r>
            <a:endParaRPr lang="en-US" dirty="0">
              <a:solidFill>
                <a:schemeClr val="accent4"/>
              </a:solidFill>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746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a:lstStyle/>
          <a:p>
            <a:r>
              <a:rPr lang="en-US" dirty="0"/>
              <a:t>Project analysis slide 10</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3814762" y="164542"/>
            <a:ext cx="4562475" cy="10525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Key Insights and Applications</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997C66-4ED4-4017-9439-1D07ED31D783}"/>
              </a:ext>
            </a:extLst>
          </p:cNvPr>
          <p:cNvSpPr/>
          <p:nvPr/>
        </p:nvSpPr>
        <p:spPr>
          <a:xfrm>
            <a:off x="1422776" y="4231913"/>
            <a:ext cx="1470791" cy="954364"/>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Increase in users added starting from 2015 until today</a:t>
            </a:r>
          </a:p>
        </p:txBody>
      </p:sp>
      <p:sp>
        <p:nvSpPr>
          <p:cNvPr id="12" name="Rectangle 11">
            <a:extLst>
              <a:ext uri="{FF2B5EF4-FFF2-40B4-BE49-F238E27FC236}">
                <a16:creationId xmlns:a16="http://schemas.microsoft.com/office/drawing/2014/main" id="{690C1A7A-78BB-48B4-B5CE-2B9C34E5E67B}"/>
              </a:ext>
            </a:extLst>
          </p:cNvPr>
          <p:cNvSpPr/>
          <p:nvPr/>
        </p:nvSpPr>
        <p:spPr>
          <a:xfrm>
            <a:off x="5479882" y="3843044"/>
            <a:ext cx="1473941" cy="1685333"/>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Fastest growing code groups, with VARSKIN being the fastest growing code overall across all industries and continents</a:t>
            </a:r>
          </a:p>
        </p:txBody>
      </p:sp>
      <p:sp>
        <p:nvSpPr>
          <p:cNvPr id="13" name="Rectangle 12">
            <a:extLst>
              <a:ext uri="{FF2B5EF4-FFF2-40B4-BE49-F238E27FC236}">
                <a16:creationId xmlns:a16="http://schemas.microsoft.com/office/drawing/2014/main" id="{53CF038C-66AF-4E81-9068-703EC0088620}"/>
              </a:ext>
            </a:extLst>
          </p:cNvPr>
          <p:cNvSpPr/>
          <p:nvPr/>
        </p:nvSpPr>
        <p:spPr>
          <a:xfrm>
            <a:off x="5876914" y="7600944"/>
            <a:ext cx="4268298" cy="467051"/>
          </a:xfrm>
          <a:prstGeom prst="rect">
            <a:avLst/>
          </a:prstGeom>
        </p:spPr>
        <p:txBody>
          <a:bodyPr wrap="square" lIns="0" tIns="0" rIns="0" bIns="0" anchor="t">
            <a:spAutoFit/>
          </a:bodyPr>
          <a:lstStyle/>
          <a:p>
            <a:pPr algn="ctr">
              <a:lnSpc>
                <a:spcPts val="1900"/>
              </a:lnSpc>
            </a:pPr>
            <a:r>
              <a:rPr lang="en-US" sz="1400" dirty="0">
                <a:solidFill>
                  <a:schemeClr val="tx1">
                    <a:lumMod val="75000"/>
                    <a:lumOff val="25000"/>
                  </a:schemeClr>
                </a:solidFill>
                <a:cs typeface="Segoe UI" panose="020B0502040204020203" pitchFamily="34" charset="0"/>
              </a:rPr>
              <a:t>Europe’s RAMP membership has increased the most out of all the continents since 2018, with users added </a:t>
            </a:r>
          </a:p>
        </p:txBody>
      </p:sp>
      <p:grpSp>
        <p:nvGrpSpPr>
          <p:cNvPr id="16" name="Group 15" descr="This image is an icon of four sheets of paper. ">
            <a:extLst>
              <a:ext uri="{FF2B5EF4-FFF2-40B4-BE49-F238E27FC236}">
                <a16:creationId xmlns:a16="http://schemas.microsoft.com/office/drawing/2014/main" id="{6071F41E-4B08-43F7-BBE7-4A555CA73C1B}"/>
              </a:ext>
            </a:extLst>
          </p:cNvPr>
          <p:cNvGrpSpPr/>
          <p:nvPr/>
        </p:nvGrpSpPr>
        <p:grpSpPr>
          <a:xfrm>
            <a:off x="7891207" y="7187173"/>
            <a:ext cx="239712" cy="285750"/>
            <a:chOff x="5494338" y="1370013"/>
            <a:chExt cx="239712" cy="285750"/>
          </a:xfrm>
          <a:solidFill>
            <a:schemeClr val="accent4">
              <a:lumMod val="75000"/>
            </a:schemeClr>
          </a:solidFill>
        </p:grpSpPr>
        <p:sp>
          <p:nvSpPr>
            <p:cNvPr id="17" name="Freeform 961">
              <a:extLst>
                <a:ext uri="{FF2B5EF4-FFF2-40B4-BE49-F238E27FC236}">
                  <a16:creationId xmlns:a16="http://schemas.microsoft.com/office/drawing/2014/main" id="{A4A2E5CB-F1CB-4509-8FE7-B24010CB57EC}"/>
                </a:ext>
              </a:extLst>
            </p:cNvPr>
            <p:cNvSpPr>
              <a:spLocks noEditPoints="1"/>
            </p:cNvSpPr>
            <p:nvPr/>
          </p:nvSpPr>
          <p:spPr bwMode="auto">
            <a:xfrm>
              <a:off x="5629275" y="1370013"/>
              <a:ext cx="104775" cy="133350"/>
            </a:xfrm>
            <a:custGeom>
              <a:avLst/>
              <a:gdLst>
                <a:gd name="T0" fmla="*/ 156 w 265"/>
                <a:gd name="T1" fmla="*/ 108 h 337"/>
                <a:gd name="T2" fmla="*/ 156 w 265"/>
                <a:gd name="T3" fmla="*/ 12 h 337"/>
                <a:gd name="T4" fmla="*/ 252 w 265"/>
                <a:gd name="T5" fmla="*/ 108 h 337"/>
                <a:gd name="T6" fmla="*/ 156 w 265"/>
                <a:gd name="T7" fmla="*/ 108 h 337"/>
                <a:gd name="T8" fmla="*/ 261 w 265"/>
                <a:gd name="T9" fmla="*/ 100 h 337"/>
                <a:gd name="T10" fmla="*/ 165 w 265"/>
                <a:gd name="T11" fmla="*/ 3 h 337"/>
                <a:gd name="T12" fmla="*/ 161 w 265"/>
                <a:gd name="T13" fmla="*/ 1 h 337"/>
                <a:gd name="T14" fmla="*/ 156 w 265"/>
                <a:gd name="T15" fmla="*/ 0 h 337"/>
                <a:gd name="T16" fmla="*/ 12 w 265"/>
                <a:gd name="T17" fmla="*/ 0 h 337"/>
                <a:gd name="T18" fmla="*/ 7 w 265"/>
                <a:gd name="T19" fmla="*/ 1 h 337"/>
                <a:gd name="T20" fmla="*/ 3 w 265"/>
                <a:gd name="T21" fmla="*/ 3 h 337"/>
                <a:gd name="T22" fmla="*/ 1 w 265"/>
                <a:gd name="T23" fmla="*/ 7 h 337"/>
                <a:gd name="T24" fmla="*/ 0 w 265"/>
                <a:gd name="T25" fmla="*/ 12 h 337"/>
                <a:gd name="T26" fmla="*/ 0 w 265"/>
                <a:gd name="T27" fmla="*/ 325 h 337"/>
                <a:gd name="T28" fmla="*/ 1 w 265"/>
                <a:gd name="T29" fmla="*/ 329 h 337"/>
                <a:gd name="T30" fmla="*/ 3 w 265"/>
                <a:gd name="T31" fmla="*/ 334 h 337"/>
                <a:gd name="T32" fmla="*/ 7 w 265"/>
                <a:gd name="T33" fmla="*/ 337 h 337"/>
                <a:gd name="T34" fmla="*/ 12 w 265"/>
                <a:gd name="T35" fmla="*/ 337 h 337"/>
                <a:gd name="T36" fmla="*/ 253 w 265"/>
                <a:gd name="T37" fmla="*/ 337 h 337"/>
                <a:gd name="T38" fmla="*/ 258 w 265"/>
                <a:gd name="T39" fmla="*/ 337 h 337"/>
                <a:gd name="T40" fmla="*/ 261 w 265"/>
                <a:gd name="T41" fmla="*/ 334 h 337"/>
                <a:gd name="T42" fmla="*/ 264 w 265"/>
                <a:gd name="T43" fmla="*/ 329 h 337"/>
                <a:gd name="T44" fmla="*/ 265 w 265"/>
                <a:gd name="T45" fmla="*/ 325 h 337"/>
                <a:gd name="T46" fmla="*/ 265 w 265"/>
                <a:gd name="T47" fmla="*/ 108 h 337"/>
                <a:gd name="T48" fmla="*/ 264 w 265"/>
                <a:gd name="T49" fmla="*/ 104 h 337"/>
                <a:gd name="T50" fmla="*/ 261 w 265"/>
                <a:gd name="T51" fmla="*/ 10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7">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62">
              <a:extLst>
                <a:ext uri="{FF2B5EF4-FFF2-40B4-BE49-F238E27FC236}">
                  <a16:creationId xmlns:a16="http://schemas.microsoft.com/office/drawing/2014/main" id="{644A9833-5FFF-4479-A665-0AEDD8C25D5D}"/>
                </a:ext>
              </a:extLst>
            </p:cNvPr>
            <p:cNvSpPr>
              <a:spLocks noEditPoints="1"/>
            </p:cNvSpPr>
            <p:nvPr/>
          </p:nvSpPr>
          <p:spPr bwMode="auto">
            <a:xfrm>
              <a:off x="5494338" y="1370013"/>
              <a:ext cx="106363" cy="133350"/>
            </a:xfrm>
            <a:custGeom>
              <a:avLst/>
              <a:gdLst>
                <a:gd name="T0" fmla="*/ 157 w 266"/>
                <a:gd name="T1" fmla="*/ 108 h 337"/>
                <a:gd name="T2" fmla="*/ 157 w 266"/>
                <a:gd name="T3" fmla="*/ 12 h 337"/>
                <a:gd name="T4" fmla="*/ 252 w 266"/>
                <a:gd name="T5" fmla="*/ 108 h 337"/>
                <a:gd name="T6" fmla="*/ 157 w 266"/>
                <a:gd name="T7" fmla="*/ 108 h 337"/>
                <a:gd name="T8" fmla="*/ 166 w 266"/>
                <a:gd name="T9" fmla="*/ 3 h 337"/>
                <a:gd name="T10" fmla="*/ 162 w 266"/>
                <a:gd name="T11" fmla="*/ 1 h 337"/>
                <a:gd name="T12" fmla="*/ 157 w 266"/>
                <a:gd name="T13" fmla="*/ 0 h 337"/>
                <a:gd name="T14" fmla="*/ 13 w 266"/>
                <a:gd name="T15" fmla="*/ 0 h 337"/>
                <a:gd name="T16" fmla="*/ 8 w 266"/>
                <a:gd name="T17" fmla="*/ 1 h 337"/>
                <a:gd name="T18" fmla="*/ 5 w 266"/>
                <a:gd name="T19" fmla="*/ 3 h 337"/>
                <a:gd name="T20" fmla="*/ 1 w 266"/>
                <a:gd name="T21" fmla="*/ 7 h 337"/>
                <a:gd name="T22" fmla="*/ 0 w 266"/>
                <a:gd name="T23" fmla="*/ 12 h 337"/>
                <a:gd name="T24" fmla="*/ 0 w 266"/>
                <a:gd name="T25" fmla="*/ 325 h 337"/>
                <a:gd name="T26" fmla="*/ 1 w 266"/>
                <a:gd name="T27" fmla="*/ 329 h 337"/>
                <a:gd name="T28" fmla="*/ 5 w 266"/>
                <a:gd name="T29" fmla="*/ 334 h 337"/>
                <a:gd name="T30" fmla="*/ 8 w 266"/>
                <a:gd name="T31" fmla="*/ 337 h 337"/>
                <a:gd name="T32" fmla="*/ 13 w 266"/>
                <a:gd name="T33" fmla="*/ 337 h 337"/>
                <a:gd name="T34" fmla="*/ 253 w 266"/>
                <a:gd name="T35" fmla="*/ 337 h 337"/>
                <a:gd name="T36" fmla="*/ 258 w 266"/>
                <a:gd name="T37" fmla="*/ 337 h 337"/>
                <a:gd name="T38" fmla="*/ 263 w 266"/>
                <a:gd name="T39" fmla="*/ 334 h 337"/>
                <a:gd name="T40" fmla="*/ 265 w 266"/>
                <a:gd name="T41" fmla="*/ 329 h 337"/>
                <a:gd name="T42" fmla="*/ 266 w 266"/>
                <a:gd name="T43" fmla="*/ 325 h 337"/>
                <a:gd name="T44" fmla="*/ 266 w 266"/>
                <a:gd name="T45" fmla="*/ 108 h 337"/>
                <a:gd name="T46" fmla="*/ 265 w 266"/>
                <a:gd name="T47" fmla="*/ 104 h 337"/>
                <a:gd name="T48" fmla="*/ 263 w 266"/>
                <a:gd name="T49" fmla="*/ 100 h 337"/>
                <a:gd name="T50" fmla="*/ 166 w 266"/>
                <a:gd name="T51"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7">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63">
              <a:extLst>
                <a:ext uri="{FF2B5EF4-FFF2-40B4-BE49-F238E27FC236}">
                  <a16:creationId xmlns:a16="http://schemas.microsoft.com/office/drawing/2014/main" id="{A6452485-9CCD-4979-A80D-5838A64EDB28}"/>
                </a:ext>
              </a:extLst>
            </p:cNvPr>
            <p:cNvSpPr>
              <a:spLocks noEditPoints="1"/>
            </p:cNvSpPr>
            <p:nvPr/>
          </p:nvSpPr>
          <p:spPr bwMode="auto">
            <a:xfrm>
              <a:off x="5629275" y="1522413"/>
              <a:ext cx="104775" cy="133350"/>
            </a:xfrm>
            <a:custGeom>
              <a:avLst/>
              <a:gdLst>
                <a:gd name="T0" fmla="*/ 156 w 265"/>
                <a:gd name="T1" fmla="*/ 108 h 336"/>
                <a:gd name="T2" fmla="*/ 156 w 265"/>
                <a:gd name="T3" fmla="*/ 11 h 336"/>
                <a:gd name="T4" fmla="*/ 252 w 265"/>
                <a:gd name="T5" fmla="*/ 108 h 336"/>
                <a:gd name="T6" fmla="*/ 156 w 265"/>
                <a:gd name="T7" fmla="*/ 108 h 336"/>
                <a:gd name="T8" fmla="*/ 165 w 265"/>
                <a:gd name="T9" fmla="*/ 3 h 336"/>
                <a:gd name="T10" fmla="*/ 161 w 265"/>
                <a:gd name="T11" fmla="*/ 1 h 336"/>
                <a:gd name="T12" fmla="*/ 156 w 265"/>
                <a:gd name="T13" fmla="*/ 0 h 336"/>
                <a:gd name="T14" fmla="*/ 12 w 265"/>
                <a:gd name="T15" fmla="*/ 0 h 336"/>
                <a:gd name="T16" fmla="*/ 7 w 265"/>
                <a:gd name="T17" fmla="*/ 1 h 336"/>
                <a:gd name="T18" fmla="*/ 3 w 265"/>
                <a:gd name="T19" fmla="*/ 3 h 336"/>
                <a:gd name="T20" fmla="*/ 1 w 265"/>
                <a:gd name="T21" fmla="*/ 7 h 336"/>
                <a:gd name="T22" fmla="*/ 0 w 265"/>
                <a:gd name="T23" fmla="*/ 11 h 336"/>
                <a:gd name="T24" fmla="*/ 0 w 265"/>
                <a:gd name="T25" fmla="*/ 325 h 336"/>
                <a:gd name="T26" fmla="*/ 1 w 265"/>
                <a:gd name="T27" fmla="*/ 329 h 336"/>
                <a:gd name="T28" fmla="*/ 3 w 265"/>
                <a:gd name="T29" fmla="*/ 333 h 336"/>
                <a:gd name="T30" fmla="*/ 7 w 265"/>
                <a:gd name="T31" fmla="*/ 335 h 336"/>
                <a:gd name="T32" fmla="*/ 12 w 265"/>
                <a:gd name="T33" fmla="*/ 336 h 336"/>
                <a:gd name="T34" fmla="*/ 253 w 265"/>
                <a:gd name="T35" fmla="*/ 336 h 336"/>
                <a:gd name="T36" fmla="*/ 258 w 265"/>
                <a:gd name="T37" fmla="*/ 335 h 336"/>
                <a:gd name="T38" fmla="*/ 261 w 265"/>
                <a:gd name="T39" fmla="*/ 333 h 336"/>
                <a:gd name="T40" fmla="*/ 264 w 265"/>
                <a:gd name="T41" fmla="*/ 329 h 336"/>
                <a:gd name="T42" fmla="*/ 265 w 265"/>
                <a:gd name="T43" fmla="*/ 325 h 336"/>
                <a:gd name="T44" fmla="*/ 265 w 265"/>
                <a:gd name="T45" fmla="*/ 108 h 336"/>
                <a:gd name="T46" fmla="*/ 264 w 265"/>
                <a:gd name="T47" fmla="*/ 104 h 336"/>
                <a:gd name="T48" fmla="*/ 261 w 265"/>
                <a:gd name="T49" fmla="*/ 100 h 336"/>
                <a:gd name="T50" fmla="*/ 165 w 265"/>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336">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64">
              <a:extLst>
                <a:ext uri="{FF2B5EF4-FFF2-40B4-BE49-F238E27FC236}">
                  <a16:creationId xmlns:a16="http://schemas.microsoft.com/office/drawing/2014/main" id="{5FFD2F41-7C2C-45FD-8108-197BFC996F06}"/>
                </a:ext>
              </a:extLst>
            </p:cNvPr>
            <p:cNvSpPr>
              <a:spLocks noEditPoints="1"/>
            </p:cNvSpPr>
            <p:nvPr/>
          </p:nvSpPr>
          <p:spPr bwMode="auto">
            <a:xfrm>
              <a:off x="5494338" y="1522413"/>
              <a:ext cx="106363" cy="133350"/>
            </a:xfrm>
            <a:custGeom>
              <a:avLst/>
              <a:gdLst>
                <a:gd name="T0" fmla="*/ 157 w 266"/>
                <a:gd name="T1" fmla="*/ 108 h 336"/>
                <a:gd name="T2" fmla="*/ 157 w 266"/>
                <a:gd name="T3" fmla="*/ 11 h 336"/>
                <a:gd name="T4" fmla="*/ 252 w 266"/>
                <a:gd name="T5" fmla="*/ 108 h 336"/>
                <a:gd name="T6" fmla="*/ 157 w 266"/>
                <a:gd name="T7" fmla="*/ 108 h 336"/>
                <a:gd name="T8" fmla="*/ 166 w 266"/>
                <a:gd name="T9" fmla="*/ 3 h 336"/>
                <a:gd name="T10" fmla="*/ 162 w 266"/>
                <a:gd name="T11" fmla="*/ 1 h 336"/>
                <a:gd name="T12" fmla="*/ 157 w 266"/>
                <a:gd name="T13" fmla="*/ 0 h 336"/>
                <a:gd name="T14" fmla="*/ 13 w 266"/>
                <a:gd name="T15" fmla="*/ 0 h 336"/>
                <a:gd name="T16" fmla="*/ 8 w 266"/>
                <a:gd name="T17" fmla="*/ 1 h 336"/>
                <a:gd name="T18" fmla="*/ 5 w 266"/>
                <a:gd name="T19" fmla="*/ 3 h 336"/>
                <a:gd name="T20" fmla="*/ 1 w 266"/>
                <a:gd name="T21" fmla="*/ 7 h 336"/>
                <a:gd name="T22" fmla="*/ 0 w 266"/>
                <a:gd name="T23" fmla="*/ 11 h 336"/>
                <a:gd name="T24" fmla="*/ 0 w 266"/>
                <a:gd name="T25" fmla="*/ 325 h 336"/>
                <a:gd name="T26" fmla="*/ 1 w 266"/>
                <a:gd name="T27" fmla="*/ 329 h 336"/>
                <a:gd name="T28" fmla="*/ 5 w 266"/>
                <a:gd name="T29" fmla="*/ 333 h 336"/>
                <a:gd name="T30" fmla="*/ 8 w 266"/>
                <a:gd name="T31" fmla="*/ 335 h 336"/>
                <a:gd name="T32" fmla="*/ 13 w 266"/>
                <a:gd name="T33" fmla="*/ 336 h 336"/>
                <a:gd name="T34" fmla="*/ 253 w 266"/>
                <a:gd name="T35" fmla="*/ 336 h 336"/>
                <a:gd name="T36" fmla="*/ 258 w 266"/>
                <a:gd name="T37" fmla="*/ 335 h 336"/>
                <a:gd name="T38" fmla="*/ 263 w 266"/>
                <a:gd name="T39" fmla="*/ 333 h 336"/>
                <a:gd name="T40" fmla="*/ 265 w 266"/>
                <a:gd name="T41" fmla="*/ 329 h 336"/>
                <a:gd name="T42" fmla="*/ 266 w 266"/>
                <a:gd name="T43" fmla="*/ 325 h 336"/>
                <a:gd name="T44" fmla="*/ 266 w 266"/>
                <a:gd name="T45" fmla="*/ 108 h 336"/>
                <a:gd name="T46" fmla="*/ 265 w 266"/>
                <a:gd name="T47" fmla="*/ 104 h 336"/>
                <a:gd name="T48" fmla="*/ 263 w 266"/>
                <a:gd name="T49" fmla="*/ 100 h 336"/>
                <a:gd name="T50" fmla="*/ 166 w 266"/>
                <a:gd name="T51" fmla="*/ 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336">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6" name="Rectangle: Rounded Corners 25">
            <a:extLst>
              <a:ext uri="{FF2B5EF4-FFF2-40B4-BE49-F238E27FC236}">
                <a16:creationId xmlns:a16="http://schemas.microsoft.com/office/drawing/2014/main" id="{947B96BA-00BA-481D-B987-22FB61F0A3C4}"/>
              </a:ext>
            </a:extLst>
          </p:cNvPr>
          <p:cNvSpPr/>
          <p:nvPr/>
        </p:nvSpPr>
        <p:spPr>
          <a:xfrm>
            <a:off x="524289" y="1426151"/>
            <a:ext cx="2427633" cy="1256766"/>
          </a:xfrm>
          <a:prstGeom prst="roundRect">
            <a:avLst/>
          </a:prstGeom>
          <a:solidFill>
            <a:srgbClr val="3D9BAA"/>
          </a:solidFill>
          <a:ln>
            <a:solidFill>
              <a:srgbClr val="3D9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0790EF10-F04B-44B2-B14F-65E754AE05E7}"/>
              </a:ext>
            </a:extLst>
          </p:cNvPr>
          <p:cNvSpPr/>
          <p:nvPr/>
        </p:nvSpPr>
        <p:spPr>
          <a:xfrm>
            <a:off x="4882182" y="1398060"/>
            <a:ext cx="2427633" cy="1256766"/>
          </a:xfrm>
          <a:prstGeom prst="roundRect">
            <a:avLst/>
          </a:prstGeom>
          <a:solidFill>
            <a:srgbClr val="3D9BAA"/>
          </a:solidFill>
          <a:ln>
            <a:solidFill>
              <a:srgbClr val="3D9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A3F62C9-4A1D-486D-BBBB-0B39851E7B04}"/>
              </a:ext>
            </a:extLst>
          </p:cNvPr>
          <p:cNvSpPr/>
          <p:nvPr/>
        </p:nvSpPr>
        <p:spPr>
          <a:xfrm>
            <a:off x="9030113" y="1398060"/>
            <a:ext cx="2427633" cy="1256766"/>
          </a:xfrm>
          <a:prstGeom prst="roundRect">
            <a:avLst/>
          </a:prstGeom>
          <a:solidFill>
            <a:srgbClr val="3D9BAA"/>
          </a:solidFill>
          <a:ln>
            <a:solidFill>
              <a:srgbClr val="3D9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DFB542-67F8-46EC-B932-DF5B896EFAF8}"/>
              </a:ext>
            </a:extLst>
          </p:cNvPr>
          <p:cNvSpPr/>
          <p:nvPr/>
        </p:nvSpPr>
        <p:spPr>
          <a:xfrm>
            <a:off x="473662" y="1915118"/>
            <a:ext cx="2528885" cy="492443"/>
          </a:xfrm>
          <a:prstGeom prst="rect">
            <a:avLst/>
          </a:prstGeom>
        </p:spPr>
        <p:txBody>
          <a:bodyPr wrap="square" lIns="0" tIns="0" rIns="0" bIns="0" anchor="ctr">
            <a:spAutoFit/>
          </a:bodyPr>
          <a:lstStyle/>
          <a:p>
            <a:pPr algn="ctr"/>
            <a:r>
              <a:rPr lang="en-US" sz="1600" b="1" dirty="0">
                <a:solidFill>
                  <a:schemeClr val="bg1"/>
                </a:solidFill>
                <a:latin typeface="+mj-lt"/>
              </a:rPr>
              <a:t>RAMP Users Overall</a:t>
            </a:r>
          </a:p>
          <a:p>
            <a:pPr algn="ctr"/>
            <a:endParaRPr lang="en-US" sz="1600" dirty="0">
              <a:solidFill>
                <a:schemeClr val="bg1"/>
              </a:solidFill>
            </a:endParaRPr>
          </a:p>
        </p:txBody>
      </p:sp>
      <p:sp>
        <p:nvSpPr>
          <p:cNvPr id="30" name="Rectangle 29">
            <a:extLst>
              <a:ext uri="{FF2B5EF4-FFF2-40B4-BE49-F238E27FC236}">
                <a16:creationId xmlns:a16="http://schemas.microsoft.com/office/drawing/2014/main" id="{13C8DF0F-A691-4CE0-ADD6-755E30DF3CD3}"/>
              </a:ext>
            </a:extLst>
          </p:cNvPr>
          <p:cNvSpPr/>
          <p:nvPr/>
        </p:nvSpPr>
        <p:spPr>
          <a:xfrm>
            <a:off x="4831555" y="1915117"/>
            <a:ext cx="2528885" cy="492443"/>
          </a:xfrm>
          <a:prstGeom prst="rect">
            <a:avLst/>
          </a:prstGeom>
        </p:spPr>
        <p:txBody>
          <a:bodyPr wrap="square" lIns="0" tIns="0" rIns="0" bIns="0" anchor="ctr">
            <a:spAutoFit/>
          </a:bodyPr>
          <a:lstStyle/>
          <a:p>
            <a:pPr algn="ctr"/>
            <a:r>
              <a:rPr lang="en-US" sz="1600" b="1" dirty="0">
                <a:solidFill>
                  <a:schemeClr val="bg1"/>
                </a:solidFill>
                <a:latin typeface="+mj-lt"/>
              </a:rPr>
              <a:t>Code Groups</a:t>
            </a:r>
          </a:p>
          <a:p>
            <a:pPr algn="ctr"/>
            <a:endParaRPr lang="en-US" sz="1600" dirty="0">
              <a:solidFill>
                <a:schemeClr val="bg1"/>
              </a:solidFill>
            </a:endParaRPr>
          </a:p>
        </p:txBody>
      </p:sp>
      <p:sp>
        <p:nvSpPr>
          <p:cNvPr id="31" name="Rectangle 30">
            <a:extLst>
              <a:ext uri="{FF2B5EF4-FFF2-40B4-BE49-F238E27FC236}">
                <a16:creationId xmlns:a16="http://schemas.microsoft.com/office/drawing/2014/main" id="{9D820FED-556D-4F78-871F-5F4CD523B0BA}"/>
              </a:ext>
            </a:extLst>
          </p:cNvPr>
          <p:cNvSpPr/>
          <p:nvPr/>
        </p:nvSpPr>
        <p:spPr>
          <a:xfrm>
            <a:off x="8979486" y="1915116"/>
            <a:ext cx="2528885" cy="492443"/>
          </a:xfrm>
          <a:prstGeom prst="rect">
            <a:avLst/>
          </a:prstGeom>
        </p:spPr>
        <p:txBody>
          <a:bodyPr wrap="square" lIns="0" tIns="0" rIns="0" bIns="0" anchor="ctr">
            <a:spAutoFit/>
          </a:bodyPr>
          <a:lstStyle/>
          <a:p>
            <a:pPr algn="ctr"/>
            <a:r>
              <a:rPr lang="en-US" sz="1600" b="1" dirty="0">
                <a:solidFill>
                  <a:schemeClr val="bg1"/>
                </a:solidFill>
                <a:latin typeface="+mj-lt"/>
              </a:rPr>
              <a:t>Industry</a:t>
            </a:r>
          </a:p>
          <a:p>
            <a:pPr algn="ctr"/>
            <a:endParaRPr lang="en-US" sz="1600" dirty="0">
              <a:solidFill>
                <a:schemeClr val="bg1"/>
              </a:solidFill>
            </a:endParaRPr>
          </a:p>
        </p:txBody>
      </p:sp>
      <p:sp>
        <p:nvSpPr>
          <p:cNvPr id="32" name="Oval 31">
            <a:extLst>
              <a:ext uri="{FF2B5EF4-FFF2-40B4-BE49-F238E27FC236}">
                <a16:creationId xmlns:a16="http://schemas.microsoft.com/office/drawing/2014/main" id="{E7E56DB9-3624-4D1B-A1D5-2372CB2B71C8}"/>
              </a:ext>
              <a:ext uri="{C183D7F6-B498-43B3-948B-1728B52AA6E4}">
                <adec:decorative xmlns:adec="http://schemas.microsoft.com/office/drawing/2017/decorative" val="1"/>
              </a:ext>
            </a:extLst>
          </p:cNvPr>
          <p:cNvSpPr/>
          <p:nvPr/>
        </p:nvSpPr>
        <p:spPr>
          <a:xfrm>
            <a:off x="473662" y="2792419"/>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7C0812A-BB50-4290-A5DE-5F72286184F1}"/>
              </a:ext>
            </a:extLst>
          </p:cNvPr>
          <p:cNvSpPr/>
          <p:nvPr/>
        </p:nvSpPr>
        <p:spPr>
          <a:xfrm>
            <a:off x="621056" y="3012093"/>
            <a:ext cx="1292711" cy="1477328"/>
          </a:xfrm>
          <a:prstGeom prst="rect">
            <a:avLst/>
          </a:prstGeom>
        </p:spPr>
        <p:txBody>
          <a:bodyPr wrap="square" lIns="0" tIns="0" rIns="0" bIns="0" anchor="ctr">
            <a:spAutoFit/>
          </a:bodyPr>
          <a:lstStyle/>
          <a:p>
            <a:pPr algn="ctr"/>
            <a:r>
              <a:rPr lang="en-US" sz="3200" b="1" dirty="0">
                <a:solidFill>
                  <a:schemeClr val="bg1"/>
                </a:solidFill>
                <a:latin typeface="+mj-lt"/>
              </a:rPr>
              <a:t>6 Times</a:t>
            </a:r>
          </a:p>
          <a:p>
            <a:pPr algn="ctr"/>
            <a:endParaRPr lang="en-US" sz="3200" dirty="0">
              <a:solidFill>
                <a:schemeClr val="bg1"/>
              </a:solidFill>
            </a:endParaRPr>
          </a:p>
        </p:txBody>
      </p:sp>
      <p:sp>
        <p:nvSpPr>
          <p:cNvPr id="34" name="Oval 33">
            <a:extLst>
              <a:ext uri="{FF2B5EF4-FFF2-40B4-BE49-F238E27FC236}">
                <a16:creationId xmlns:a16="http://schemas.microsoft.com/office/drawing/2014/main" id="{AA324E98-FE66-404C-B08B-C141672D407D}"/>
              </a:ext>
              <a:ext uri="{C183D7F6-B498-43B3-948B-1728B52AA6E4}">
                <adec:decorative xmlns:adec="http://schemas.microsoft.com/office/drawing/2017/decorative" val="1"/>
              </a:ext>
            </a:extLst>
          </p:cNvPr>
          <p:cNvSpPr/>
          <p:nvPr/>
        </p:nvSpPr>
        <p:spPr>
          <a:xfrm>
            <a:off x="1364422" y="3884755"/>
            <a:ext cx="1587500" cy="1587500"/>
          </a:xfrm>
          <a:prstGeom prst="ellipse">
            <a:avLst/>
          </a:prstGeom>
          <a:noFill/>
          <a:ln w="76200">
            <a:solidFill>
              <a:srgbClr val="F59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FF0E9A6-88C8-44B7-B7CA-C9BD343C5220}"/>
              </a:ext>
              <a:ext uri="{C183D7F6-B498-43B3-948B-1728B52AA6E4}">
                <adec:decorative xmlns:adec="http://schemas.microsoft.com/office/drawing/2017/decorative" val="1"/>
              </a:ext>
            </a:extLst>
          </p:cNvPr>
          <p:cNvSpPr/>
          <p:nvPr/>
        </p:nvSpPr>
        <p:spPr>
          <a:xfrm>
            <a:off x="6613250" y="5112089"/>
            <a:ext cx="1587500" cy="1490279"/>
          </a:xfrm>
          <a:prstGeom prst="ellipse">
            <a:avLst/>
          </a:prstGeom>
          <a:solidFill>
            <a:srgbClr val="F59F26"/>
          </a:solidFill>
          <a:ln w="76200">
            <a:solidFill>
              <a:srgbClr val="F59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Rectangle 39">
            <a:extLst>
              <a:ext uri="{FF2B5EF4-FFF2-40B4-BE49-F238E27FC236}">
                <a16:creationId xmlns:a16="http://schemas.microsoft.com/office/drawing/2014/main" id="{1ACDEDEB-9677-4BF2-9466-76F17473C9C2}"/>
              </a:ext>
            </a:extLst>
          </p:cNvPr>
          <p:cNvSpPr/>
          <p:nvPr/>
        </p:nvSpPr>
        <p:spPr>
          <a:xfrm>
            <a:off x="6744521" y="5673574"/>
            <a:ext cx="1292711" cy="738664"/>
          </a:xfrm>
          <a:prstGeom prst="rect">
            <a:avLst/>
          </a:prstGeom>
        </p:spPr>
        <p:txBody>
          <a:bodyPr wrap="square" lIns="0" tIns="0" rIns="0" bIns="0" anchor="ctr">
            <a:spAutoFit/>
          </a:bodyPr>
          <a:lstStyle/>
          <a:p>
            <a:pPr algn="ctr"/>
            <a:r>
              <a:rPr lang="en-US" sz="2400" b="1" dirty="0">
                <a:solidFill>
                  <a:schemeClr val="bg1"/>
                </a:solidFill>
                <a:latin typeface="+mj-lt"/>
              </a:rPr>
              <a:t>NPP</a:t>
            </a:r>
          </a:p>
          <a:p>
            <a:pPr algn="ctr"/>
            <a:endParaRPr lang="en-US" sz="2400" dirty="0">
              <a:solidFill>
                <a:srgbClr val="F59F26"/>
              </a:solidFill>
            </a:endParaRPr>
          </a:p>
        </p:txBody>
      </p:sp>
      <p:sp>
        <p:nvSpPr>
          <p:cNvPr id="41" name="Oval 40">
            <a:extLst>
              <a:ext uri="{FF2B5EF4-FFF2-40B4-BE49-F238E27FC236}">
                <a16:creationId xmlns:a16="http://schemas.microsoft.com/office/drawing/2014/main" id="{300C77B7-8CF6-4D23-BE9B-970BB758DE2A}"/>
              </a:ext>
              <a:ext uri="{C183D7F6-B498-43B3-948B-1728B52AA6E4}">
                <adec:decorative xmlns:adec="http://schemas.microsoft.com/office/drawing/2017/decorative" val="1"/>
              </a:ext>
            </a:extLst>
          </p:cNvPr>
          <p:cNvSpPr/>
          <p:nvPr/>
        </p:nvSpPr>
        <p:spPr>
          <a:xfrm>
            <a:off x="4882182" y="3428999"/>
            <a:ext cx="2641739" cy="2594857"/>
          </a:xfrm>
          <a:prstGeom prst="ellipse">
            <a:avLst/>
          </a:prstGeom>
          <a:noFill/>
          <a:ln w="76200">
            <a:solidFill>
              <a:srgbClr val="F59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002487E-A8B9-4A63-8111-564423BDBCE8}"/>
              </a:ext>
              <a:ext uri="{C183D7F6-B498-43B3-948B-1728B52AA6E4}">
                <adec:decorative xmlns:adec="http://schemas.microsoft.com/office/drawing/2017/decorative" val="1"/>
              </a:ext>
            </a:extLst>
          </p:cNvPr>
          <p:cNvSpPr/>
          <p:nvPr/>
        </p:nvSpPr>
        <p:spPr>
          <a:xfrm>
            <a:off x="4079080" y="2729608"/>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D391B05-3031-489F-9D9F-9EEB438D5553}"/>
              </a:ext>
            </a:extLst>
          </p:cNvPr>
          <p:cNvSpPr/>
          <p:nvPr/>
        </p:nvSpPr>
        <p:spPr>
          <a:xfrm>
            <a:off x="4226474" y="3306933"/>
            <a:ext cx="1292711" cy="738664"/>
          </a:xfrm>
          <a:prstGeom prst="rect">
            <a:avLst/>
          </a:prstGeom>
        </p:spPr>
        <p:txBody>
          <a:bodyPr wrap="square" lIns="0" tIns="0" rIns="0" bIns="0" anchor="ctr">
            <a:spAutoFit/>
          </a:bodyPr>
          <a:lstStyle/>
          <a:p>
            <a:pPr algn="ctr"/>
            <a:r>
              <a:rPr lang="en-US" sz="2400" b="1" dirty="0">
                <a:solidFill>
                  <a:schemeClr val="bg1"/>
                </a:solidFill>
                <a:latin typeface="+mj-lt"/>
              </a:rPr>
              <a:t>HEALTH</a:t>
            </a:r>
          </a:p>
          <a:p>
            <a:pPr algn="ctr"/>
            <a:endParaRPr lang="en-US" sz="2400" dirty="0">
              <a:solidFill>
                <a:schemeClr val="bg1"/>
              </a:solidFill>
            </a:endParaRPr>
          </a:p>
        </p:txBody>
      </p:sp>
      <p:sp>
        <p:nvSpPr>
          <p:cNvPr id="44" name="TextBox 43">
            <a:extLst>
              <a:ext uri="{FF2B5EF4-FFF2-40B4-BE49-F238E27FC236}">
                <a16:creationId xmlns:a16="http://schemas.microsoft.com/office/drawing/2014/main" id="{039371E3-5987-4473-AF8F-4461ADA83CD0}"/>
              </a:ext>
            </a:extLst>
          </p:cNvPr>
          <p:cNvSpPr txBox="1"/>
          <p:nvPr/>
        </p:nvSpPr>
        <p:spPr>
          <a:xfrm>
            <a:off x="8844300" y="2994907"/>
            <a:ext cx="1373121" cy="2862322"/>
          </a:xfrm>
          <a:prstGeom prst="rect">
            <a:avLst/>
          </a:prstGeom>
          <a:noFill/>
        </p:spPr>
        <p:txBody>
          <a:bodyPr wrap="square">
            <a:spAutoFit/>
          </a:bodyPr>
          <a:lstStyle/>
          <a:p>
            <a:pPr algn="ctr"/>
            <a:r>
              <a:rPr lang="en-US" sz="6000" b="1" dirty="0">
                <a:solidFill>
                  <a:srgbClr val="F59F26"/>
                </a:solidFill>
                <a:latin typeface="+mj-lt"/>
              </a:rPr>
              <a:t>1. </a:t>
            </a:r>
          </a:p>
          <a:p>
            <a:pPr algn="ctr"/>
            <a:r>
              <a:rPr lang="en-US" sz="6000" b="1" dirty="0">
                <a:solidFill>
                  <a:srgbClr val="F59F26"/>
                </a:solidFill>
                <a:latin typeface="+mj-lt"/>
              </a:rPr>
              <a:t>2. </a:t>
            </a:r>
          </a:p>
          <a:p>
            <a:pPr algn="ctr"/>
            <a:r>
              <a:rPr lang="en-US" sz="6000" b="1" dirty="0">
                <a:solidFill>
                  <a:srgbClr val="F59F26"/>
                </a:solidFill>
                <a:latin typeface="+mj-lt"/>
              </a:rPr>
              <a:t>3.</a:t>
            </a:r>
          </a:p>
        </p:txBody>
      </p:sp>
      <p:sp>
        <p:nvSpPr>
          <p:cNvPr id="45" name="Rectangle 44">
            <a:extLst>
              <a:ext uri="{FF2B5EF4-FFF2-40B4-BE49-F238E27FC236}">
                <a16:creationId xmlns:a16="http://schemas.microsoft.com/office/drawing/2014/main" id="{0AF63527-5740-48F1-B30E-94C90F703A95}"/>
              </a:ext>
            </a:extLst>
          </p:cNvPr>
          <p:cNvSpPr/>
          <p:nvPr/>
        </p:nvSpPr>
        <p:spPr>
          <a:xfrm>
            <a:off x="9680265" y="3183320"/>
            <a:ext cx="2427633" cy="1107996"/>
          </a:xfrm>
          <a:prstGeom prst="rect">
            <a:avLst/>
          </a:prstGeom>
        </p:spPr>
        <p:txBody>
          <a:bodyPr wrap="square" lIns="0" tIns="0" rIns="0" bIns="0" anchor="ctr">
            <a:spAutoFit/>
          </a:bodyPr>
          <a:lstStyle/>
          <a:p>
            <a:pPr algn="ctr"/>
            <a:r>
              <a:rPr lang="en-US" sz="2400" b="1" dirty="0">
                <a:solidFill>
                  <a:srgbClr val="F59F26"/>
                </a:solidFill>
                <a:latin typeface="+mj-lt"/>
              </a:rPr>
              <a:t>Government and public</a:t>
            </a:r>
          </a:p>
          <a:p>
            <a:pPr algn="ctr"/>
            <a:endParaRPr lang="en-US" sz="2400" dirty="0">
              <a:solidFill>
                <a:srgbClr val="F59F26"/>
              </a:solidFill>
            </a:endParaRPr>
          </a:p>
        </p:txBody>
      </p:sp>
      <p:sp>
        <p:nvSpPr>
          <p:cNvPr id="46" name="Rectangle 45">
            <a:extLst>
              <a:ext uri="{FF2B5EF4-FFF2-40B4-BE49-F238E27FC236}">
                <a16:creationId xmlns:a16="http://schemas.microsoft.com/office/drawing/2014/main" id="{D31ADFD2-E778-4DA5-903E-78CE123DE5BD}"/>
              </a:ext>
            </a:extLst>
          </p:cNvPr>
          <p:cNvSpPr/>
          <p:nvPr/>
        </p:nvSpPr>
        <p:spPr>
          <a:xfrm>
            <a:off x="9680265" y="4335940"/>
            <a:ext cx="2427633" cy="738664"/>
          </a:xfrm>
          <a:prstGeom prst="rect">
            <a:avLst/>
          </a:prstGeom>
        </p:spPr>
        <p:txBody>
          <a:bodyPr wrap="square" lIns="0" tIns="0" rIns="0" bIns="0" anchor="ctr">
            <a:spAutoFit/>
          </a:bodyPr>
          <a:lstStyle/>
          <a:p>
            <a:pPr algn="ctr"/>
            <a:r>
              <a:rPr lang="en-US" sz="2400" b="1" dirty="0">
                <a:solidFill>
                  <a:srgbClr val="F59F26"/>
                </a:solidFill>
                <a:latin typeface="+mj-lt"/>
              </a:rPr>
              <a:t>Commercial</a:t>
            </a:r>
          </a:p>
          <a:p>
            <a:pPr algn="ctr"/>
            <a:endParaRPr lang="en-US" sz="2400" dirty="0">
              <a:solidFill>
                <a:srgbClr val="F59F26"/>
              </a:solidFill>
            </a:endParaRPr>
          </a:p>
        </p:txBody>
      </p:sp>
      <p:sp>
        <p:nvSpPr>
          <p:cNvPr id="47" name="Rectangle 46">
            <a:extLst>
              <a:ext uri="{FF2B5EF4-FFF2-40B4-BE49-F238E27FC236}">
                <a16:creationId xmlns:a16="http://schemas.microsoft.com/office/drawing/2014/main" id="{15FDE23D-C824-45B3-A92D-719E68252345}"/>
              </a:ext>
            </a:extLst>
          </p:cNvPr>
          <p:cNvSpPr/>
          <p:nvPr/>
        </p:nvSpPr>
        <p:spPr>
          <a:xfrm>
            <a:off x="9680265" y="5241107"/>
            <a:ext cx="2427633" cy="738664"/>
          </a:xfrm>
          <a:prstGeom prst="rect">
            <a:avLst/>
          </a:prstGeom>
        </p:spPr>
        <p:txBody>
          <a:bodyPr wrap="square" lIns="0" tIns="0" rIns="0" bIns="0" anchor="ctr">
            <a:spAutoFit/>
          </a:bodyPr>
          <a:lstStyle/>
          <a:p>
            <a:pPr algn="ctr"/>
            <a:r>
              <a:rPr lang="en-US" sz="2400" b="1" dirty="0">
                <a:solidFill>
                  <a:srgbClr val="F59F26"/>
                </a:solidFill>
                <a:latin typeface="+mj-lt"/>
              </a:rPr>
              <a:t>Academic</a:t>
            </a:r>
          </a:p>
          <a:p>
            <a:pPr algn="ctr"/>
            <a:endParaRPr lang="en-US" sz="2400" dirty="0">
              <a:solidFill>
                <a:srgbClr val="F59F26"/>
              </a:solidFill>
            </a:endParaRPr>
          </a:p>
        </p:txBody>
      </p:sp>
    </p:spTree>
    <p:extLst>
      <p:ext uri="{BB962C8B-B14F-4D97-AF65-F5344CB8AC3E}">
        <p14:creationId xmlns:p14="http://schemas.microsoft.com/office/powerpoint/2010/main" val="150832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30507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Future Developments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5248275" y="2857500"/>
            <a:ext cx="1695450" cy="16954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j-lt"/>
            </a:endParaRPr>
          </a:p>
        </p:txBody>
      </p: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7146909" y="1645264"/>
            <a:ext cx="4040187"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Integration into RAMP </a:t>
            </a:r>
          </a:p>
          <a:p>
            <a:pPr algn="ctr"/>
            <a:r>
              <a:rPr lang="en-US" sz="1600" dirty="0"/>
              <a:t>website for public view</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6832600" y="151447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559675" y="384907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More connected </a:t>
            </a:r>
          </a:p>
          <a:p>
            <a:pPr algn="ctr"/>
            <a:r>
              <a:rPr lang="en-US" sz="1600" dirty="0"/>
              <a:t>RAMP community</a:t>
            </a:r>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val="1"/>
              </a:ext>
            </a:extLst>
          </p:cNvPr>
          <p:cNvSpPr/>
          <p:nvPr/>
        </p:nvSpPr>
        <p:spPr>
          <a:xfrm>
            <a:off x="7356914" y="3749675"/>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886619" y="2290151"/>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Reporting accessibility </a:t>
            </a:r>
          </a:p>
          <a:p>
            <a:pPr algn="ctr"/>
            <a:r>
              <a:rPr lang="en-US" sz="1600" dirty="0"/>
              <a:t>about RAMP’s applications</a:t>
            </a:r>
          </a:p>
        </p:txBody>
      </p:sp>
      <p:sp>
        <p:nvSpPr>
          <p:cNvPr id="26" name="Oval 25">
            <a:extLst>
              <a:ext uri="{FF2B5EF4-FFF2-40B4-BE49-F238E27FC236}">
                <a16:creationId xmlns:a16="http://schemas.microsoft.com/office/drawing/2014/main" id="{BBC62739-FA35-49F8-8929-743B31F55A69}"/>
              </a:ext>
              <a:ext uri="{C183D7F6-B498-43B3-948B-1728B52AA6E4}">
                <adec:decorative xmlns:adec="http://schemas.microsoft.com/office/drawing/2017/decorative" val="1"/>
              </a:ext>
            </a:extLst>
          </p:cNvPr>
          <p:cNvSpPr/>
          <p:nvPr/>
        </p:nvSpPr>
        <p:spPr>
          <a:xfrm>
            <a:off x="3933825" y="2190750"/>
            <a:ext cx="939800" cy="9398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744555" y="4458677"/>
            <a:ext cx="393539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Data driven decisions for </a:t>
            </a:r>
          </a:p>
          <a:p>
            <a:pPr algn="ctr"/>
            <a:r>
              <a:rPr lang="en-US" sz="1600" dirty="0"/>
              <a:t>code priorities and updates</a:t>
            </a:r>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val="1"/>
              </a:ext>
            </a:extLst>
          </p:cNvPr>
          <p:cNvSpPr/>
          <p:nvPr/>
        </p:nvSpPr>
        <p:spPr>
          <a:xfrm>
            <a:off x="3851275" y="4359275"/>
            <a:ext cx="939800" cy="9398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142533" y="4628598"/>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744611" y="404573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2" name="Freeform 4346" descr="Icon of box and whisker chart. ">
            <a:extLst>
              <a:ext uri="{FF2B5EF4-FFF2-40B4-BE49-F238E27FC236}">
                <a16:creationId xmlns:a16="http://schemas.microsoft.com/office/drawing/2014/main" id="{D131817A-5B27-4718-8BAC-45C9CEDA45D9}"/>
              </a:ext>
            </a:extLst>
          </p:cNvPr>
          <p:cNvSpPr>
            <a:spLocks noEditPoints="1"/>
          </p:cNvSpPr>
          <p:nvPr/>
        </p:nvSpPr>
        <p:spPr bwMode="auto">
          <a:xfrm>
            <a:off x="7129621" y="1819558"/>
            <a:ext cx="345758" cy="345758"/>
          </a:xfrm>
          <a:custGeom>
            <a:avLst/>
            <a:gdLst>
              <a:gd name="T0" fmla="*/ 706 w 898"/>
              <a:gd name="T1" fmla="*/ 479 h 898"/>
              <a:gd name="T2" fmla="*/ 652 w 898"/>
              <a:gd name="T3" fmla="*/ 556 h 898"/>
              <a:gd name="T4" fmla="*/ 632 w 898"/>
              <a:gd name="T5" fmla="*/ 551 h 898"/>
              <a:gd name="T6" fmla="*/ 576 w 898"/>
              <a:gd name="T7" fmla="*/ 477 h 898"/>
              <a:gd name="T8" fmla="*/ 571 w 898"/>
              <a:gd name="T9" fmla="*/ 398 h 898"/>
              <a:gd name="T10" fmla="*/ 628 w 898"/>
              <a:gd name="T11" fmla="*/ 129 h 898"/>
              <a:gd name="T12" fmla="*/ 643 w 898"/>
              <a:gd name="T13" fmla="*/ 114 h 898"/>
              <a:gd name="T14" fmla="*/ 658 w 898"/>
              <a:gd name="T15" fmla="*/ 129 h 898"/>
              <a:gd name="T16" fmla="*/ 717 w 898"/>
              <a:gd name="T17" fmla="*/ 398 h 898"/>
              <a:gd name="T18" fmla="*/ 621 w 898"/>
              <a:gd name="T19" fmla="*/ 758 h 898"/>
              <a:gd name="T20" fmla="*/ 589 w 898"/>
              <a:gd name="T21" fmla="*/ 727 h 898"/>
              <a:gd name="T22" fmla="*/ 589 w 898"/>
              <a:gd name="T23" fmla="*/ 680 h 898"/>
              <a:gd name="T24" fmla="*/ 621 w 898"/>
              <a:gd name="T25" fmla="*/ 648 h 898"/>
              <a:gd name="T26" fmla="*/ 667 w 898"/>
              <a:gd name="T27" fmla="*/ 648 h 898"/>
              <a:gd name="T28" fmla="*/ 699 w 898"/>
              <a:gd name="T29" fmla="*/ 680 h 898"/>
              <a:gd name="T30" fmla="*/ 699 w 898"/>
              <a:gd name="T31" fmla="*/ 727 h 898"/>
              <a:gd name="T32" fmla="*/ 667 w 898"/>
              <a:gd name="T33" fmla="*/ 758 h 898"/>
              <a:gd name="T34" fmla="*/ 536 w 898"/>
              <a:gd name="T35" fmla="*/ 294 h 898"/>
              <a:gd name="T36" fmla="*/ 479 w 898"/>
              <a:gd name="T37" fmla="*/ 546 h 898"/>
              <a:gd name="T38" fmla="*/ 461 w 898"/>
              <a:gd name="T39" fmla="*/ 558 h 898"/>
              <a:gd name="T40" fmla="*/ 450 w 898"/>
              <a:gd name="T41" fmla="*/ 299 h 898"/>
              <a:gd name="T42" fmla="*/ 390 w 898"/>
              <a:gd name="T43" fmla="*/ 287 h 898"/>
              <a:gd name="T44" fmla="*/ 398 w 898"/>
              <a:gd name="T45" fmla="*/ 211 h 898"/>
              <a:gd name="T46" fmla="*/ 454 w 898"/>
              <a:gd name="T47" fmla="*/ 118 h 898"/>
              <a:gd name="T48" fmla="*/ 475 w 898"/>
              <a:gd name="T49" fmla="*/ 118 h 898"/>
              <a:gd name="T50" fmla="*/ 530 w 898"/>
              <a:gd name="T51" fmla="*/ 211 h 898"/>
              <a:gd name="T52" fmla="*/ 465 w 898"/>
              <a:gd name="T53" fmla="*/ 763 h 898"/>
              <a:gd name="T54" fmla="*/ 422 w 898"/>
              <a:gd name="T55" fmla="*/ 745 h 898"/>
              <a:gd name="T56" fmla="*/ 405 w 898"/>
              <a:gd name="T57" fmla="*/ 703 h 898"/>
              <a:gd name="T58" fmla="*/ 422 w 898"/>
              <a:gd name="T59" fmla="*/ 661 h 898"/>
              <a:gd name="T60" fmla="*/ 465 w 898"/>
              <a:gd name="T61" fmla="*/ 643 h 898"/>
              <a:gd name="T62" fmla="*/ 506 w 898"/>
              <a:gd name="T63" fmla="*/ 661 h 898"/>
              <a:gd name="T64" fmla="*/ 525 w 898"/>
              <a:gd name="T65" fmla="*/ 703 h 898"/>
              <a:gd name="T66" fmla="*/ 506 w 898"/>
              <a:gd name="T67" fmla="*/ 745 h 898"/>
              <a:gd name="T68" fmla="*/ 465 w 898"/>
              <a:gd name="T69" fmla="*/ 763 h 898"/>
              <a:gd name="T70" fmla="*/ 318 w 898"/>
              <a:gd name="T71" fmla="*/ 419 h 898"/>
              <a:gd name="T72" fmla="*/ 263 w 898"/>
              <a:gd name="T73" fmla="*/ 556 h 898"/>
              <a:gd name="T74" fmla="*/ 242 w 898"/>
              <a:gd name="T75" fmla="*/ 551 h 898"/>
              <a:gd name="T76" fmla="*/ 186 w 898"/>
              <a:gd name="T77" fmla="*/ 417 h 898"/>
              <a:gd name="T78" fmla="*/ 181 w 898"/>
              <a:gd name="T79" fmla="*/ 339 h 898"/>
              <a:gd name="T80" fmla="*/ 240 w 898"/>
              <a:gd name="T81" fmla="*/ 129 h 898"/>
              <a:gd name="T82" fmla="*/ 255 w 898"/>
              <a:gd name="T83" fmla="*/ 114 h 898"/>
              <a:gd name="T84" fmla="*/ 270 w 898"/>
              <a:gd name="T85" fmla="*/ 129 h 898"/>
              <a:gd name="T86" fmla="*/ 329 w 898"/>
              <a:gd name="T87" fmla="*/ 339 h 898"/>
              <a:gd name="T88" fmla="*/ 231 w 898"/>
              <a:gd name="T89" fmla="*/ 758 h 898"/>
              <a:gd name="T90" fmla="*/ 200 w 898"/>
              <a:gd name="T91" fmla="*/ 727 h 898"/>
              <a:gd name="T92" fmla="*/ 200 w 898"/>
              <a:gd name="T93" fmla="*/ 680 h 898"/>
              <a:gd name="T94" fmla="*/ 231 w 898"/>
              <a:gd name="T95" fmla="*/ 648 h 898"/>
              <a:gd name="T96" fmla="*/ 278 w 898"/>
              <a:gd name="T97" fmla="*/ 648 h 898"/>
              <a:gd name="T98" fmla="*/ 311 w 898"/>
              <a:gd name="T99" fmla="*/ 680 h 898"/>
              <a:gd name="T100" fmla="*/ 311 w 898"/>
              <a:gd name="T101" fmla="*/ 727 h 898"/>
              <a:gd name="T102" fmla="*/ 278 w 898"/>
              <a:gd name="T103" fmla="*/ 758 h 898"/>
              <a:gd name="T104" fmla="*/ 10 w 898"/>
              <a:gd name="T105" fmla="*/ 2 h 898"/>
              <a:gd name="T106" fmla="*/ 1 w 898"/>
              <a:gd name="T107" fmla="*/ 886 h 898"/>
              <a:gd name="T108" fmla="*/ 883 w 898"/>
              <a:gd name="T109" fmla="*/ 898 h 898"/>
              <a:gd name="T110" fmla="*/ 898 w 898"/>
              <a:gd name="T111" fmla="*/ 883 h 898"/>
              <a:gd name="T112" fmla="*/ 886 w 898"/>
              <a:gd name="T11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898">
                <a:moveTo>
                  <a:pt x="718" y="464"/>
                </a:moveTo>
                <a:lnTo>
                  <a:pt x="718" y="467"/>
                </a:lnTo>
                <a:lnTo>
                  <a:pt x="717" y="470"/>
                </a:lnTo>
                <a:lnTo>
                  <a:pt x="716" y="472"/>
                </a:lnTo>
                <a:lnTo>
                  <a:pt x="714" y="474"/>
                </a:lnTo>
                <a:lnTo>
                  <a:pt x="712" y="477"/>
                </a:lnTo>
                <a:lnTo>
                  <a:pt x="710" y="478"/>
                </a:lnTo>
                <a:lnTo>
                  <a:pt x="706" y="479"/>
                </a:lnTo>
                <a:lnTo>
                  <a:pt x="703" y="479"/>
                </a:lnTo>
                <a:lnTo>
                  <a:pt x="658" y="479"/>
                </a:lnTo>
                <a:lnTo>
                  <a:pt x="658" y="543"/>
                </a:lnTo>
                <a:lnTo>
                  <a:pt x="658" y="546"/>
                </a:lnTo>
                <a:lnTo>
                  <a:pt x="657" y="549"/>
                </a:lnTo>
                <a:lnTo>
                  <a:pt x="656" y="551"/>
                </a:lnTo>
                <a:lnTo>
                  <a:pt x="654" y="554"/>
                </a:lnTo>
                <a:lnTo>
                  <a:pt x="652" y="556"/>
                </a:lnTo>
                <a:lnTo>
                  <a:pt x="650" y="557"/>
                </a:lnTo>
                <a:lnTo>
                  <a:pt x="647" y="558"/>
                </a:lnTo>
                <a:lnTo>
                  <a:pt x="643" y="558"/>
                </a:lnTo>
                <a:lnTo>
                  <a:pt x="641" y="558"/>
                </a:lnTo>
                <a:lnTo>
                  <a:pt x="638" y="557"/>
                </a:lnTo>
                <a:lnTo>
                  <a:pt x="636" y="556"/>
                </a:lnTo>
                <a:lnTo>
                  <a:pt x="634" y="554"/>
                </a:lnTo>
                <a:lnTo>
                  <a:pt x="632" y="551"/>
                </a:lnTo>
                <a:lnTo>
                  <a:pt x="631" y="549"/>
                </a:lnTo>
                <a:lnTo>
                  <a:pt x="629" y="546"/>
                </a:lnTo>
                <a:lnTo>
                  <a:pt x="628" y="543"/>
                </a:lnTo>
                <a:lnTo>
                  <a:pt x="628" y="479"/>
                </a:lnTo>
                <a:lnTo>
                  <a:pt x="583" y="479"/>
                </a:lnTo>
                <a:lnTo>
                  <a:pt x="581" y="479"/>
                </a:lnTo>
                <a:lnTo>
                  <a:pt x="578" y="478"/>
                </a:lnTo>
                <a:lnTo>
                  <a:pt x="576" y="477"/>
                </a:lnTo>
                <a:lnTo>
                  <a:pt x="574" y="474"/>
                </a:lnTo>
                <a:lnTo>
                  <a:pt x="572" y="472"/>
                </a:lnTo>
                <a:lnTo>
                  <a:pt x="571" y="470"/>
                </a:lnTo>
                <a:lnTo>
                  <a:pt x="570" y="467"/>
                </a:lnTo>
                <a:lnTo>
                  <a:pt x="570" y="464"/>
                </a:lnTo>
                <a:lnTo>
                  <a:pt x="570" y="404"/>
                </a:lnTo>
                <a:lnTo>
                  <a:pt x="570" y="402"/>
                </a:lnTo>
                <a:lnTo>
                  <a:pt x="571" y="398"/>
                </a:lnTo>
                <a:lnTo>
                  <a:pt x="572" y="396"/>
                </a:lnTo>
                <a:lnTo>
                  <a:pt x="574" y="394"/>
                </a:lnTo>
                <a:lnTo>
                  <a:pt x="576" y="392"/>
                </a:lnTo>
                <a:lnTo>
                  <a:pt x="578" y="391"/>
                </a:lnTo>
                <a:lnTo>
                  <a:pt x="581" y="390"/>
                </a:lnTo>
                <a:lnTo>
                  <a:pt x="583" y="389"/>
                </a:lnTo>
                <a:lnTo>
                  <a:pt x="628" y="389"/>
                </a:lnTo>
                <a:lnTo>
                  <a:pt x="628" y="129"/>
                </a:lnTo>
                <a:lnTo>
                  <a:pt x="629" y="126"/>
                </a:lnTo>
                <a:lnTo>
                  <a:pt x="631" y="123"/>
                </a:lnTo>
                <a:lnTo>
                  <a:pt x="632" y="121"/>
                </a:lnTo>
                <a:lnTo>
                  <a:pt x="634" y="118"/>
                </a:lnTo>
                <a:lnTo>
                  <a:pt x="636" y="117"/>
                </a:lnTo>
                <a:lnTo>
                  <a:pt x="638" y="115"/>
                </a:lnTo>
                <a:lnTo>
                  <a:pt x="641" y="114"/>
                </a:lnTo>
                <a:lnTo>
                  <a:pt x="643" y="114"/>
                </a:lnTo>
                <a:lnTo>
                  <a:pt x="647" y="114"/>
                </a:lnTo>
                <a:lnTo>
                  <a:pt x="650" y="115"/>
                </a:lnTo>
                <a:lnTo>
                  <a:pt x="652" y="117"/>
                </a:lnTo>
                <a:lnTo>
                  <a:pt x="654" y="118"/>
                </a:lnTo>
                <a:lnTo>
                  <a:pt x="656" y="121"/>
                </a:lnTo>
                <a:lnTo>
                  <a:pt x="657" y="123"/>
                </a:lnTo>
                <a:lnTo>
                  <a:pt x="658" y="127"/>
                </a:lnTo>
                <a:lnTo>
                  <a:pt x="658" y="129"/>
                </a:lnTo>
                <a:lnTo>
                  <a:pt x="658" y="389"/>
                </a:lnTo>
                <a:lnTo>
                  <a:pt x="703" y="389"/>
                </a:lnTo>
                <a:lnTo>
                  <a:pt x="706" y="390"/>
                </a:lnTo>
                <a:lnTo>
                  <a:pt x="710" y="391"/>
                </a:lnTo>
                <a:lnTo>
                  <a:pt x="712" y="392"/>
                </a:lnTo>
                <a:lnTo>
                  <a:pt x="714" y="394"/>
                </a:lnTo>
                <a:lnTo>
                  <a:pt x="716" y="396"/>
                </a:lnTo>
                <a:lnTo>
                  <a:pt x="717" y="398"/>
                </a:lnTo>
                <a:lnTo>
                  <a:pt x="718" y="402"/>
                </a:lnTo>
                <a:lnTo>
                  <a:pt x="718" y="404"/>
                </a:lnTo>
                <a:lnTo>
                  <a:pt x="718" y="464"/>
                </a:lnTo>
                <a:close/>
                <a:moveTo>
                  <a:pt x="643" y="763"/>
                </a:moveTo>
                <a:lnTo>
                  <a:pt x="638" y="762"/>
                </a:lnTo>
                <a:lnTo>
                  <a:pt x="632" y="762"/>
                </a:lnTo>
                <a:lnTo>
                  <a:pt x="626" y="760"/>
                </a:lnTo>
                <a:lnTo>
                  <a:pt x="621" y="758"/>
                </a:lnTo>
                <a:lnTo>
                  <a:pt x="616" y="756"/>
                </a:lnTo>
                <a:lnTo>
                  <a:pt x="610" y="753"/>
                </a:lnTo>
                <a:lnTo>
                  <a:pt x="606" y="749"/>
                </a:lnTo>
                <a:lnTo>
                  <a:pt x="602" y="745"/>
                </a:lnTo>
                <a:lnTo>
                  <a:pt x="597" y="741"/>
                </a:lnTo>
                <a:lnTo>
                  <a:pt x="594" y="737"/>
                </a:lnTo>
                <a:lnTo>
                  <a:pt x="591" y="731"/>
                </a:lnTo>
                <a:lnTo>
                  <a:pt x="589" y="727"/>
                </a:lnTo>
                <a:lnTo>
                  <a:pt x="587" y="720"/>
                </a:lnTo>
                <a:lnTo>
                  <a:pt x="586" y="715"/>
                </a:lnTo>
                <a:lnTo>
                  <a:pt x="584" y="710"/>
                </a:lnTo>
                <a:lnTo>
                  <a:pt x="583" y="703"/>
                </a:lnTo>
                <a:lnTo>
                  <a:pt x="584" y="697"/>
                </a:lnTo>
                <a:lnTo>
                  <a:pt x="586" y="692"/>
                </a:lnTo>
                <a:lnTo>
                  <a:pt x="587" y="685"/>
                </a:lnTo>
                <a:lnTo>
                  <a:pt x="589" y="680"/>
                </a:lnTo>
                <a:lnTo>
                  <a:pt x="591" y="674"/>
                </a:lnTo>
                <a:lnTo>
                  <a:pt x="594" y="670"/>
                </a:lnTo>
                <a:lnTo>
                  <a:pt x="597" y="665"/>
                </a:lnTo>
                <a:lnTo>
                  <a:pt x="602" y="661"/>
                </a:lnTo>
                <a:lnTo>
                  <a:pt x="606" y="657"/>
                </a:lnTo>
                <a:lnTo>
                  <a:pt x="610" y="653"/>
                </a:lnTo>
                <a:lnTo>
                  <a:pt x="616" y="651"/>
                </a:lnTo>
                <a:lnTo>
                  <a:pt x="621" y="648"/>
                </a:lnTo>
                <a:lnTo>
                  <a:pt x="626" y="646"/>
                </a:lnTo>
                <a:lnTo>
                  <a:pt x="632" y="645"/>
                </a:lnTo>
                <a:lnTo>
                  <a:pt x="638" y="643"/>
                </a:lnTo>
                <a:lnTo>
                  <a:pt x="643" y="643"/>
                </a:lnTo>
                <a:lnTo>
                  <a:pt x="650" y="643"/>
                </a:lnTo>
                <a:lnTo>
                  <a:pt x="656" y="645"/>
                </a:lnTo>
                <a:lnTo>
                  <a:pt x="662" y="646"/>
                </a:lnTo>
                <a:lnTo>
                  <a:pt x="667" y="648"/>
                </a:lnTo>
                <a:lnTo>
                  <a:pt x="672" y="651"/>
                </a:lnTo>
                <a:lnTo>
                  <a:pt x="678" y="653"/>
                </a:lnTo>
                <a:lnTo>
                  <a:pt x="682" y="657"/>
                </a:lnTo>
                <a:lnTo>
                  <a:pt x="686" y="661"/>
                </a:lnTo>
                <a:lnTo>
                  <a:pt x="690" y="665"/>
                </a:lnTo>
                <a:lnTo>
                  <a:pt x="694" y="670"/>
                </a:lnTo>
                <a:lnTo>
                  <a:pt x="697" y="674"/>
                </a:lnTo>
                <a:lnTo>
                  <a:pt x="699" y="680"/>
                </a:lnTo>
                <a:lnTo>
                  <a:pt x="701" y="685"/>
                </a:lnTo>
                <a:lnTo>
                  <a:pt x="702" y="692"/>
                </a:lnTo>
                <a:lnTo>
                  <a:pt x="703" y="697"/>
                </a:lnTo>
                <a:lnTo>
                  <a:pt x="703" y="703"/>
                </a:lnTo>
                <a:lnTo>
                  <a:pt x="703" y="710"/>
                </a:lnTo>
                <a:lnTo>
                  <a:pt x="702" y="715"/>
                </a:lnTo>
                <a:lnTo>
                  <a:pt x="701" y="720"/>
                </a:lnTo>
                <a:lnTo>
                  <a:pt x="699" y="727"/>
                </a:lnTo>
                <a:lnTo>
                  <a:pt x="697" y="731"/>
                </a:lnTo>
                <a:lnTo>
                  <a:pt x="694" y="737"/>
                </a:lnTo>
                <a:lnTo>
                  <a:pt x="690" y="741"/>
                </a:lnTo>
                <a:lnTo>
                  <a:pt x="686" y="745"/>
                </a:lnTo>
                <a:lnTo>
                  <a:pt x="682" y="749"/>
                </a:lnTo>
                <a:lnTo>
                  <a:pt x="678" y="753"/>
                </a:lnTo>
                <a:lnTo>
                  <a:pt x="672" y="756"/>
                </a:lnTo>
                <a:lnTo>
                  <a:pt x="667" y="758"/>
                </a:lnTo>
                <a:lnTo>
                  <a:pt x="662" y="760"/>
                </a:lnTo>
                <a:lnTo>
                  <a:pt x="656" y="762"/>
                </a:lnTo>
                <a:lnTo>
                  <a:pt x="650" y="762"/>
                </a:lnTo>
                <a:lnTo>
                  <a:pt x="643" y="763"/>
                </a:lnTo>
                <a:close/>
                <a:moveTo>
                  <a:pt x="540" y="284"/>
                </a:moveTo>
                <a:lnTo>
                  <a:pt x="538" y="287"/>
                </a:lnTo>
                <a:lnTo>
                  <a:pt x="537" y="290"/>
                </a:lnTo>
                <a:lnTo>
                  <a:pt x="536" y="294"/>
                </a:lnTo>
                <a:lnTo>
                  <a:pt x="534" y="296"/>
                </a:lnTo>
                <a:lnTo>
                  <a:pt x="532" y="297"/>
                </a:lnTo>
                <a:lnTo>
                  <a:pt x="530" y="298"/>
                </a:lnTo>
                <a:lnTo>
                  <a:pt x="527" y="299"/>
                </a:lnTo>
                <a:lnTo>
                  <a:pt x="525" y="299"/>
                </a:lnTo>
                <a:lnTo>
                  <a:pt x="480" y="299"/>
                </a:lnTo>
                <a:lnTo>
                  <a:pt x="480" y="543"/>
                </a:lnTo>
                <a:lnTo>
                  <a:pt x="479" y="546"/>
                </a:lnTo>
                <a:lnTo>
                  <a:pt x="479" y="549"/>
                </a:lnTo>
                <a:lnTo>
                  <a:pt x="476" y="551"/>
                </a:lnTo>
                <a:lnTo>
                  <a:pt x="475" y="554"/>
                </a:lnTo>
                <a:lnTo>
                  <a:pt x="472" y="556"/>
                </a:lnTo>
                <a:lnTo>
                  <a:pt x="470" y="557"/>
                </a:lnTo>
                <a:lnTo>
                  <a:pt x="467" y="558"/>
                </a:lnTo>
                <a:lnTo>
                  <a:pt x="465" y="558"/>
                </a:lnTo>
                <a:lnTo>
                  <a:pt x="461" y="558"/>
                </a:lnTo>
                <a:lnTo>
                  <a:pt x="458" y="557"/>
                </a:lnTo>
                <a:lnTo>
                  <a:pt x="456" y="556"/>
                </a:lnTo>
                <a:lnTo>
                  <a:pt x="454" y="554"/>
                </a:lnTo>
                <a:lnTo>
                  <a:pt x="452" y="551"/>
                </a:lnTo>
                <a:lnTo>
                  <a:pt x="451" y="549"/>
                </a:lnTo>
                <a:lnTo>
                  <a:pt x="450" y="546"/>
                </a:lnTo>
                <a:lnTo>
                  <a:pt x="450" y="543"/>
                </a:lnTo>
                <a:lnTo>
                  <a:pt x="450" y="299"/>
                </a:lnTo>
                <a:lnTo>
                  <a:pt x="405" y="299"/>
                </a:lnTo>
                <a:lnTo>
                  <a:pt x="402" y="299"/>
                </a:lnTo>
                <a:lnTo>
                  <a:pt x="398" y="298"/>
                </a:lnTo>
                <a:lnTo>
                  <a:pt x="396" y="297"/>
                </a:lnTo>
                <a:lnTo>
                  <a:pt x="394" y="296"/>
                </a:lnTo>
                <a:lnTo>
                  <a:pt x="392" y="294"/>
                </a:lnTo>
                <a:lnTo>
                  <a:pt x="391" y="290"/>
                </a:lnTo>
                <a:lnTo>
                  <a:pt x="390" y="287"/>
                </a:lnTo>
                <a:lnTo>
                  <a:pt x="390" y="284"/>
                </a:lnTo>
                <a:lnTo>
                  <a:pt x="390" y="225"/>
                </a:lnTo>
                <a:lnTo>
                  <a:pt x="390" y="222"/>
                </a:lnTo>
                <a:lnTo>
                  <a:pt x="391" y="219"/>
                </a:lnTo>
                <a:lnTo>
                  <a:pt x="392" y="217"/>
                </a:lnTo>
                <a:lnTo>
                  <a:pt x="394" y="214"/>
                </a:lnTo>
                <a:lnTo>
                  <a:pt x="396" y="212"/>
                </a:lnTo>
                <a:lnTo>
                  <a:pt x="398" y="211"/>
                </a:lnTo>
                <a:lnTo>
                  <a:pt x="402" y="210"/>
                </a:lnTo>
                <a:lnTo>
                  <a:pt x="405" y="210"/>
                </a:lnTo>
                <a:lnTo>
                  <a:pt x="450" y="210"/>
                </a:lnTo>
                <a:lnTo>
                  <a:pt x="450" y="129"/>
                </a:lnTo>
                <a:lnTo>
                  <a:pt x="450" y="126"/>
                </a:lnTo>
                <a:lnTo>
                  <a:pt x="451" y="123"/>
                </a:lnTo>
                <a:lnTo>
                  <a:pt x="452" y="121"/>
                </a:lnTo>
                <a:lnTo>
                  <a:pt x="454" y="118"/>
                </a:lnTo>
                <a:lnTo>
                  <a:pt x="456" y="117"/>
                </a:lnTo>
                <a:lnTo>
                  <a:pt x="458" y="115"/>
                </a:lnTo>
                <a:lnTo>
                  <a:pt x="461" y="114"/>
                </a:lnTo>
                <a:lnTo>
                  <a:pt x="465" y="114"/>
                </a:lnTo>
                <a:lnTo>
                  <a:pt x="467" y="114"/>
                </a:lnTo>
                <a:lnTo>
                  <a:pt x="470" y="115"/>
                </a:lnTo>
                <a:lnTo>
                  <a:pt x="472" y="117"/>
                </a:lnTo>
                <a:lnTo>
                  <a:pt x="475" y="118"/>
                </a:lnTo>
                <a:lnTo>
                  <a:pt x="476" y="121"/>
                </a:lnTo>
                <a:lnTo>
                  <a:pt x="479" y="123"/>
                </a:lnTo>
                <a:lnTo>
                  <a:pt x="479" y="127"/>
                </a:lnTo>
                <a:lnTo>
                  <a:pt x="480" y="129"/>
                </a:lnTo>
                <a:lnTo>
                  <a:pt x="480" y="210"/>
                </a:lnTo>
                <a:lnTo>
                  <a:pt x="525" y="210"/>
                </a:lnTo>
                <a:lnTo>
                  <a:pt x="527" y="210"/>
                </a:lnTo>
                <a:lnTo>
                  <a:pt x="530" y="211"/>
                </a:lnTo>
                <a:lnTo>
                  <a:pt x="532" y="212"/>
                </a:lnTo>
                <a:lnTo>
                  <a:pt x="534" y="214"/>
                </a:lnTo>
                <a:lnTo>
                  <a:pt x="536" y="217"/>
                </a:lnTo>
                <a:lnTo>
                  <a:pt x="537" y="219"/>
                </a:lnTo>
                <a:lnTo>
                  <a:pt x="538" y="222"/>
                </a:lnTo>
                <a:lnTo>
                  <a:pt x="540" y="225"/>
                </a:lnTo>
                <a:lnTo>
                  <a:pt x="540" y="284"/>
                </a:lnTo>
                <a:close/>
                <a:moveTo>
                  <a:pt x="465" y="763"/>
                </a:moveTo>
                <a:lnTo>
                  <a:pt x="458" y="762"/>
                </a:lnTo>
                <a:lnTo>
                  <a:pt x="452" y="762"/>
                </a:lnTo>
                <a:lnTo>
                  <a:pt x="446" y="760"/>
                </a:lnTo>
                <a:lnTo>
                  <a:pt x="441" y="758"/>
                </a:lnTo>
                <a:lnTo>
                  <a:pt x="436" y="756"/>
                </a:lnTo>
                <a:lnTo>
                  <a:pt x="430" y="753"/>
                </a:lnTo>
                <a:lnTo>
                  <a:pt x="426" y="749"/>
                </a:lnTo>
                <a:lnTo>
                  <a:pt x="422" y="745"/>
                </a:lnTo>
                <a:lnTo>
                  <a:pt x="419" y="741"/>
                </a:lnTo>
                <a:lnTo>
                  <a:pt x="414" y="737"/>
                </a:lnTo>
                <a:lnTo>
                  <a:pt x="412" y="731"/>
                </a:lnTo>
                <a:lnTo>
                  <a:pt x="409" y="727"/>
                </a:lnTo>
                <a:lnTo>
                  <a:pt x="407" y="720"/>
                </a:lnTo>
                <a:lnTo>
                  <a:pt x="406" y="715"/>
                </a:lnTo>
                <a:lnTo>
                  <a:pt x="405" y="710"/>
                </a:lnTo>
                <a:lnTo>
                  <a:pt x="405" y="703"/>
                </a:lnTo>
                <a:lnTo>
                  <a:pt x="405" y="697"/>
                </a:lnTo>
                <a:lnTo>
                  <a:pt x="406" y="692"/>
                </a:lnTo>
                <a:lnTo>
                  <a:pt x="407" y="685"/>
                </a:lnTo>
                <a:lnTo>
                  <a:pt x="409" y="680"/>
                </a:lnTo>
                <a:lnTo>
                  <a:pt x="412" y="674"/>
                </a:lnTo>
                <a:lnTo>
                  <a:pt x="414" y="670"/>
                </a:lnTo>
                <a:lnTo>
                  <a:pt x="419" y="665"/>
                </a:lnTo>
                <a:lnTo>
                  <a:pt x="422" y="661"/>
                </a:lnTo>
                <a:lnTo>
                  <a:pt x="426" y="657"/>
                </a:lnTo>
                <a:lnTo>
                  <a:pt x="430" y="653"/>
                </a:lnTo>
                <a:lnTo>
                  <a:pt x="436" y="651"/>
                </a:lnTo>
                <a:lnTo>
                  <a:pt x="441" y="648"/>
                </a:lnTo>
                <a:lnTo>
                  <a:pt x="446" y="646"/>
                </a:lnTo>
                <a:lnTo>
                  <a:pt x="452" y="645"/>
                </a:lnTo>
                <a:lnTo>
                  <a:pt x="458" y="643"/>
                </a:lnTo>
                <a:lnTo>
                  <a:pt x="465" y="643"/>
                </a:lnTo>
                <a:lnTo>
                  <a:pt x="470" y="643"/>
                </a:lnTo>
                <a:lnTo>
                  <a:pt x="476" y="645"/>
                </a:lnTo>
                <a:lnTo>
                  <a:pt x="482" y="646"/>
                </a:lnTo>
                <a:lnTo>
                  <a:pt x="487" y="648"/>
                </a:lnTo>
                <a:lnTo>
                  <a:pt x="492" y="651"/>
                </a:lnTo>
                <a:lnTo>
                  <a:pt x="498" y="653"/>
                </a:lnTo>
                <a:lnTo>
                  <a:pt x="502" y="657"/>
                </a:lnTo>
                <a:lnTo>
                  <a:pt x="506" y="661"/>
                </a:lnTo>
                <a:lnTo>
                  <a:pt x="511" y="665"/>
                </a:lnTo>
                <a:lnTo>
                  <a:pt x="514" y="670"/>
                </a:lnTo>
                <a:lnTo>
                  <a:pt x="517" y="674"/>
                </a:lnTo>
                <a:lnTo>
                  <a:pt x="519" y="680"/>
                </a:lnTo>
                <a:lnTo>
                  <a:pt x="521" y="685"/>
                </a:lnTo>
                <a:lnTo>
                  <a:pt x="522" y="692"/>
                </a:lnTo>
                <a:lnTo>
                  <a:pt x="524" y="697"/>
                </a:lnTo>
                <a:lnTo>
                  <a:pt x="525" y="703"/>
                </a:lnTo>
                <a:lnTo>
                  <a:pt x="524" y="710"/>
                </a:lnTo>
                <a:lnTo>
                  <a:pt x="522" y="715"/>
                </a:lnTo>
                <a:lnTo>
                  <a:pt x="521" y="720"/>
                </a:lnTo>
                <a:lnTo>
                  <a:pt x="519" y="727"/>
                </a:lnTo>
                <a:lnTo>
                  <a:pt x="517" y="731"/>
                </a:lnTo>
                <a:lnTo>
                  <a:pt x="514" y="737"/>
                </a:lnTo>
                <a:lnTo>
                  <a:pt x="511" y="741"/>
                </a:lnTo>
                <a:lnTo>
                  <a:pt x="506" y="745"/>
                </a:lnTo>
                <a:lnTo>
                  <a:pt x="502" y="749"/>
                </a:lnTo>
                <a:lnTo>
                  <a:pt x="498" y="753"/>
                </a:lnTo>
                <a:lnTo>
                  <a:pt x="492" y="756"/>
                </a:lnTo>
                <a:lnTo>
                  <a:pt x="487" y="758"/>
                </a:lnTo>
                <a:lnTo>
                  <a:pt x="482" y="760"/>
                </a:lnTo>
                <a:lnTo>
                  <a:pt x="476" y="762"/>
                </a:lnTo>
                <a:lnTo>
                  <a:pt x="470" y="762"/>
                </a:lnTo>
                <a:lnTo>
                  <a:pt x="465" y="763"/>
                </a:lnTo>
                <a:close/>
                <a:moveTo>
                  <a:pt x="330" y="404"/>
                </a:moveTo>
                <a:lnTo>
                  <a:pt x="330" y="407"/>
                </a:lnTo>
                <a:lnTo>
                  <a:pt x="329" y="410"/>
                </a:lnTo>
                <a:lnTo>
                  <a:pt x="328" y="412"/>
                </a:lnTo>
                <a:lnTo>
                  <a:pt x="326" y="414"/>
                </a:lnTo>
                <a:lnTo>
                  <a:pt x="323" y="417"/>
                </a:lnTo>
                <a:lnTo>
                  <a:pt x="320" y="418"/>
                </a:lnTo>
                <a:lnTo>
                  <a:pt x="318" y="419"/>
                </a:lnTo>
                <a:lnTo>
                  <a:pt x="315" y="419"/>
                </a:lnTo>
                <a:lnTo>
                  <a:pt x="270" y="419"/>
                </a:lnTo>
                <a:lnTo>
                  <a:pt x="270" y="543"/>
                </a:lnTo>
                <a:lnTo>
                  <a:pt x="270" y="546"/>
                </a:lnTo>
                <a:lnTo>
                  <a:pt x="269" y="549"/>
                </a:lnTo>
                <a:lnTo>
                  <a:pt x="268" y="551"/>
                </a:lnTo>
                <a:lnTo>
                  <a:pt x="266" y="554"/>
                </a:lnTo>
                <a:lnTo>
                  <a:pt x="263" y="556"/>
                </a:lnTo>
                <a:lnTo>
                  <a:pt x="260" y="557"/>
                </a:lnTo>
                <a:lnTo>
                  <a:pt x="258" y="558"/>
                </a:lnTo>
                <a:lnTo>
                  <a:pt x="255" y="558"/>
                </a:lnTo>
                <a:lnTo>
                  <a:pt x="252" y="558"/>
                </a:lnTo>
                <a:lnTo>
                  <a:pt x="250" y="557"/>
                </a:lnTo>
                <a:lnTo>
                  <a:pt x="246" y="556"/>
                </a:lnTo>
                <a:lnTo>
                  <a:pt x="244" y="554"/>
                </a:lnTo>
                <a:lnTo>
                  <a:pt x="242" y="551"/>
                </a:lnTo>
                <a:lnTo>
                  <a:pt x="241" y="549"/>
                </a:lnTo>
                <a:lnTo>
                  <a:pt x="240" y="546"/>
                </a:lnTo>
                <a:lnTo>
                  <a:pt x="240" y="543"/>
                </a:lnTo>
                <a:lnTo>
                  <a:pt x="240" y="419"/>
                </a:lnTo>
                <a:lnTo>
                  <a:pt x="195" y="419"/>
                </a:lnTo>
                <a:lnTo>
                  <a:pt x="192" y="419"/>
                </a:lnTo>
                <a:lnTo>
                  <a:pt x="190" y="418"/>
                </a:lnTo>
                <a:lnTo>
                  <a:pt x="186" y="417"/>
                </a:lnTo>
                <a:lnTo>
                  <a:pt x="184" y="414"/>
                </a:lnTo>
                <a:lnTo>
                  <a:pt x="183" y="412"/>
                </a:lnTo>
                <a:lnTo>
                  <a:pt x="181" y="410"/>
                </a:lnTo>
                <a:lnTo>
                  <a:pt x="180" y="407"/>
                </a:lnTo>
                <a:lnTo>
                  <a:pt x="180" y="404"/>
                </a:lnTo>
                <a:lnTo>
                  <a:pt x="180" y="344"/>
                </a:lnTo>
                <a:lnTo>
                  <a:pt x="180" y="342"/>
                </a:lnTo>
                <a:lnTo>
                  <a:pt x="181" y="339"/>
                </a:lnTo>
                <a:lnTo>
                  <a:pt x="183" y="336"/>
                </a:lnTo>
                <a:lnTo>
                  <a:pt x="184" y="334"/>
                </a:lnTo>
                <a:lnTo>
                  <a:pt x="186" y="332"/>
                </a:lnTo>
                <a:lnTo>
                  <a:pt x="190" y="331"/>
                </a:lnTo>
                <a:lnTo>
                  <a:pt x="192" y="330"/>
                </a:lnTo>
                <a:lnTo>
                  <a:pt x="195" y="329"/>
                </a:lnTo>
                <a:lnTo>
                  <a:pt x="240" y="329"/>
                </a:lnTo>
                <a:lnTo>
                  <a:pt x="240" y="129"/>
                </a:lnTo>
                <a:lnTo>
                  <a:pt x="240" y="126"/>
                </a:lnTo>
                <a:lnTo>
                  <a:pt x="241" y="123"/>
                </a:lnTo>
                <a:lnTo>
                  <a:pt x="242" y="121"/>
                </a:lnTo>
                <a:lnTo>
                  <a:pt x="244" y="118"/>
                </a:lnTo>
                <a:lnTo>
                  <a:pt x="246" y="117"/>
                </a:lnTo>
                <a:lnTo>
                  <a:pt x="250" y="115"/>
                </a:lnTo>
                <a:lnTo>
                  <a:pt x="252" y="114"/>
                </a:lnTo>
                <a:lnTo>
                  <a:pt x="255" y="114"/>
                </a:lnTo>
                <a:lnTo>
                  <a:pt x="258" y="114"/>
                </a:lnTo>
                <a:lnTo>
                  <a:pt x="260" y="115"/>
                </a:lnTo>
                <a:lnTo>
                  <a:pt x="263" y="117"/>
                </a:lnTo>
                <a:lnTo>
                  <a:pt x="266" y="118"/>
                </a:lnTo>
                <a:lnTo>
                  <a:pt x="268" y="121"/>
                </a:lnTo>
                <a:lnTo>
                  <a:pt x="269" y="123"/>
                </a:lnTo>
                <a:lnTo>
                  <a:pt x="270" y="127"/>
                </a:lnTo>
                <a:lnTo>
                  <a:pt x="270" y="129"/>
                </a:lnTo>
                <a:lnTo>
                  <a:pt x="270" y="329"/>
                </a:lnTo>
                <a:lnTo>
                  <a:pt x="315" y="329"/>
                </a:lnTo>
                <a:lnTo>
                  <a:pt x="318" y="330"/>
                </a:lnTo>
                <a:lnTo>
                  <a:pt x="320" y="331"/>
                </a:lnTo>
                <a:lnTo>
                  <a:pt x="323" y="332"/>
                </a:lnTo>
                <a:lnTo>
                  <a:pt x="326" y="334"/>
                </a:lnTo>
                <a:lnTo>
                  <a:pt x="328" y="336"/>
                </a:lnTo>
                <a:lnTo>
                  <a:pt x="329" y="339"/>
                </a:lnTo>
                <a:lnTo>
                  <a:pt x="330" y="342"/>
                </a:lnTo>
                <a:lnTo>
                  <a:pt x="330" y="344"/>
                </a:lnTo>
                <a:lnTo>
                  <a:pt x="330" y="404"/>
                </a:lnTo>
                <a:close/>
                <a:moveTo>
                  <a:pt x="255" y="763"/>
                </a:moveTo>
                <a:lnTo>
                  <a:pt x="249" y="762"/>
                </a:lnTo>
                <a:lnTo>
                  <a:pt x="243" y="762"/>
                </a:lnTo>
                <a:lnTo>
                  <a:pt x="237" y="760"/>
                </a:lnTo>
                <a:lnTo>
                  <a:pt x="231" y="758"/>
                </a:lnTo>
                <a:lnTo>
                  <a:pt x="226" y="756"/>
                </a:lnTo>
                <a:lnTo>
                  <a:pt x="222" y="753"/>
                </a:lnTo>
                <a:lnTo>
                  <a:pt x="216" y="749"/>
                </a:lnTo>
                <a:lnTo>
                  <a:pt x="212" y="745"/>
                </a:lnTo>
                <a:lnTo>
                  <a:pt x="209" y="741"/>
                </a:lnTo>
                <a:lnTo>
                  <a:pt x="206" y="737"/>
                </a:lnTo>
                <a:lnTo>
                  <a:pt x="203" y="731"/>
                </a:lnTo>
                <a:lnTo>
                  <a:pt x="200" y="727"/>
                </a:lnTo>
                <a:lnTo>
                  <a:pt x="198" y="720"/>
                </a:lnTo>
                <a:lnTo>
                  <a:pt x="196" y="715"/>
                </a:lnTo>
                <a:lnTo>
                  <a:pt x="195" y="710"/>
                </a:lnTo>
                <a:lnTo>
                  <a:pt x="195" y="703"/>
                </a:lnTo>
                <a:lnTo>
                  <a:pt x="195" y="697"/>
                </a:lnTo>
                <a:lnTo>
                  <a:pt x="196" y="692"/>
                </a:lnTo>
                <a:lnTo>
                  <a:pt x="198" y="685"/>
                </a:lnTo>
                <a:lnTo>
                  <a:pt x="200" y="680"/>
                </a:lnTo>
                <a:lnTo>
                  <a:pt x="203" y="674"/>
                </a:lnTo>
                <a:lnTo>
                  <a:pt x="206" y="670"/>
                </a:lnTo>
                <a:lnTo>
                  <a:pt x="209" y="665"/>
                </a:lnTo>
                <a:lnTo>
                  <a:pt x="212" y="661"/>
                </a:lnTo>
                <a:lnTo>
                  <a:pt x="216" y="657"/>
                </a:lnTo>
                <a:lnTo>
                  <a:pt x="222" y="653"/>
                </a:lnTo>
                <a:lnTo>
                  <a:pt x="226" y="651"/>
                </a:lnTo>
                <a:lnTo>
                  <a:pt x="231" y="648"/>
                </a:lnTo>
                <a:lnTo>
                  <a:pt x="237" y="646"/>
                </a:lnTo>
                <a:lnTo>
                  <a:pt x="243" y="645"/>
                </a:lnTo>
                <a:lnTo>
                  <a:pt x="249" y="643"/>
                </a:lnTo>
                <a:lnTo>
                  <a:pt x="255" y="643"/>
                </a:lnTo>
                <a:lnTo>
                  <a:pt x="261" y="643"/>
                </a:lnTo>
                <a:lnTo>
                  <a:pt x="267" y="645"/>
                </a:lnTo>
                <a:lnTo>
                  <a:pt x="273" y="646"/>
                </a:lnTo>
                <a:lnTo>
                  <a:pt x="278" y="648"/>
                </a:lnTo>
                <a:lnTo>
                  <a:pt x="284" y="651"/>
                </a:lnTo>
                <a:lnTo>
                  <a:pt x="288" y="653"/>
                </a:lnTo>
                <a:lnTo>
                  <a:pt x="293" y="657"/>
                </a:lnTo>
                <a:lnTo>
                  <a:pt x="298" y="661"/>
                </a:lnTo>
                <a:lnTo>
                  <a:pt x="301" y="665"/>
                </a:lnTo>
                <a:lnTo>
                  <a:pt x="304" y="670"/>
                </a:lnTo>
                <a:lnTo>
                  <a:pt x="307" y="674"/>
                </a:lnTo>
                <a:lnTo>
                  <a:pt x="311" y="680"/>
                </a:lnTo>
                <a:lnTo>
                  <a:pt x="312" y="685"/>
                </a:lnTo>
                <a:lnTo>
                  <a:pt x="314" y="692"/>
                </a:lnTo>
                <a:lnTo>
                  <a:pt x="315" y="697"/>
                </a:lnTo>
                <a:lnTo>
                  <a:pt x="315" y="703"/>
                </a:lnTo>
                <a:lnTo>
                  <a:pt x="315" y="710"/>
                </a:lnTo>
                <a:lnTo>
                  <a:pt x="314" y="715"/>
                </a:lnTo>
                <a:lnTo>
                  <a:pt x="312" y="720"/>
                </a:lnTo>
                <a:lnTo>
                  <a:pt x="311" y="727"/>
                </a:lnTo>
                <a:lnTo>
                  <a:pt x="307" y="731"/>
                </a:lnTo>
                <a:lnTo>
                  <a:pt x="304" y="737"/>
                </a:lnTo>
                <a:lnTo>
                  <a:pt x="301" y="741"/>
                </a:lnTo>
                <a:lnTo>
                  <a:pt x="298" y="745"/>
                </a:lnTo>
                <a:lnTo>
                  <a:pt x="293" y="749"/>
                </a:lnTo>
                <a:lnTo>
                  <a:pt x="288" y="753"/>
                </a:lnTo>
                <a:lnTo>
                  <a:pt x="284" y="756"/>
                </a:lnTo>
                <a:lnTo>
                  <a:pt x="278" y="758"/>
                </a:lnTo>
                <a:lnTo>
                  <a:pt x="273" y="760"/>
                </a:lnTo>
                <a:lnTo>
                  <a:pt x="267" y="762"/>
                </a:lnTo>
                <a:lnTo>
                  <a:pt x="261" y="762"/>
                </a:lnTo>
                <a:lnTo>
                  <a:pt x="255" y="763"/>
                </a:lnTo>
                <a:close/>
                <a:moveTo>
                  <a:pt x="883" y="0"/>
                </a:moveTo>
                <a:lnTo>
                  <a:pt x="15" y="0"/>
                </a:lnTo>
                <a:lnTo>
                  <a:pt x="13" y="0"/>
                </a:lnTo>
                <a:lnTo>
                  <a:pt x="10" y="2"/>
                </a:lnTo>
                <a:lnTo>
                  <a:pt x="8" y="3"/>
                </a:lnTo>
                <a:lnTo>
                  <a:pt x="6" y="5"/>
                </a:lnTo>
                <a:lnTo>
                  <a:pt x="3" y="7"/>
                </a:lnTo>
                <a:lnTo>
                  <a:pt x="2" y="10"/>
                </a:lnTo>
                <a:lnTo>
                  <a:pt x="1" y="12"/>
                </a:lnTo>
                <a:lnTo>
                  <a:pt x="0" y="15"/>
                </a:lnTo>
                <a:lnTo>
                  <a:pt x="0" y="883"/>
                </a:lnTo>
                <a:lnTo>
                  <a:pt x="1" y="886"/>
                </a:lnTo>
                <a:lnTo>
                  <a:pt x="2" y="888"/>
                </a:lnTo>
                <a:lnTo>
                  <a:pt x="3" y="892"/>
                </a:lnTo>
                <a:lnTo>
                  <a:pt x="6" y="894"/>
                </a:lnTo>
                <a:lnTo>
                  <a:pt x="8" y="895"/>
                </a:lnTo>
                <a:lnTo>
                  <a:pt x="10" y="897"/>
                </a:lnTo>
                <a:lnTo>
                  <a:pt x="13" y="897"/>
                </a:lnTo>
                <a:lnTo>
                  <a:pt x="15" y="898"/>
                </a:lnTo>
                <a:lnTo>
                  <a:pt x="883" y="898"/>
                </a:lnTo>
                <a:lnTo>
                  <a:pt x="886" y="897"/>
                </a:lnTo>
                <a:lnTo>
                  <a:pt x="888" y="897"/>
                </a:lnTo>
                <a:lnTo>
                  <a:pt x="892" y="895"/>
                </a:lnTo>
                <a:lnTo>
                  <a:pt x="894" y="894"/>
                </a:lnTo>
                <a:lnTo>
                  <a:pt x="896" y="892"/>
                </a:lnTo>
                <a:lnTo>
                  <a:pt x="897" y="888"/>
                </a:lnTo>
                <a:lnTo>
                  <a:pt x="898" y="886"/>
                </a:lnTo>
                <a:lnTo>
                  <a:pt x="898" y="883"/>
                </a:lnTo>
                <a:lnTo>
                  <a:pt x="898" y="15"/>
                </a:lnTo>
                <a:lnTo>
                  <a:pt x="898" y="12"/>
                </a:lnTo>
                <a:lnTo>
                  <a:pt x="897" y="10"/>
                </a:lnTo>
                <a:lnTo>
                  <a:pt x="896" y="7"/>
                </a:lnTo>
                <a:lnTo>
                  <a:pt x="894" y="5"/>
                </a:lnTo>
                <a:lnTo>
                  <a:pt x="892" y="3"/>
                </a:lnTo>
                <a:lnTo>
                  <a:pt x="888" y="2"/>
                </a:lnTo>
                <a:lnTo>
                  <a:pt x="886" y="0"/>
                </a:lnTo>
                <a:lnTo>
                  <a:pt x="88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Picture 2" descr="Timeline&#10;&#10;Description automatically generated">
            <a:extLst>
              <a:ext uri="{FF2B5EF4-FFF2-40B4-BE49-F238E27FC236}">
                <a16:creationId xmlns:a16="http://schemas.microsoft.com/office/drawing/2014/main" id="{26968B94-4536-4B0A-81C2-CA5F4D9CA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316" y="2475582"/>
            <a:ext cx="2473021" cy="2473021"/>
          </a:xfrm>
          <a:prstGeom prst="rect">
            <a:avLst/>
          </a:prstGeom>
        </p:spPr>
      </p:pic>
      <p:grpSp>
        <p:nvGrpSpPr>
          <p:cNvPr id="43" name="Group 42" descr="Icon of computer monitor. ">
            <a:extLst>
              <a:ext uri="{FF2B5EF4-FFF2-40B4-BE49-F238E27FC236}">
                <a16:creationId xmlns:a16="http://schemas.microsoft.com/office/drawing/2014/main" id="{3020F853-5078-4563-9BCC-1535ABF4840B}"/>
              </a:ext>
            </a:extLst>
          </p:cNvPr>
          <p:cNvGrpSpPr/>
          <p:nvPr/>
        </p:nvGrpSpPr>
        <p:grpSpPr>
          <a:xfrm>
            <a:off x="4260056" y="2531269"/>
            <a:ext cx="287338" cy="258762"/>
            <a:chOff x="879475" y="817563"/>
            <a:chExt cx="287338" cy="258762"/>
          </a:xfrm>
          <a:solidFill>
            <a:schemeClr val="bg1"/>
          </a:solidFill>
        </p:grpSpPr>
        <p:sp>
          <p:nvSpPr>
            <p:cNvPr id="44" name="Freeform 1593">
              <a:extLst>
                <a:ext uri="{FF2B5EF4-FFF2-40B4-BE49-F238E27FC236}">
                  <a16:creationId xmlns:a16="http://schemas.microsoft.com/office/drawing/2014/main" id="{7248D65E-DB80-49B4-9E49-7E82DE3DBA61}"/>
                </a:ext>
              </a:extLst>
            </p:cNvPr>
            <p:cNvSpPr>
              <a:spLocks/>
            </p:cNvSpPr>
            <p:nvPr/>
          </p:nvSpPr>
          <p:spPr bwMode="auto">
            <a:xfrm>
              <a:off x="879475" y="817563"/>
              <a:ext cx="287338" cy="171450"/>
            </a:xfrm>
            <a:custGeom>
              <a:avLst/>
              <a:gdLst>
                <a:gd name="T0" fmla="*/ 829 w 904"/>
                <a:gd name="T1" fmla="*/ 0 h 544"/>
                <a:gd name="T2" fmla="*/ 75 w 904"/>
                <a:gd name="T3" fmla="*/ 0 h 544"/>
                <a:gd name="T4" fmla="*/ 67 w 904"/>
                <a:gd name="T5" fmla="*/ 2 h 544"/>
                <a:gd name="T6" fmla="*/ 59 w 904"/>
                <a:gd name="T7" fmla="*/ 3 h 544"/>
                <a:gd name="T8" fmla="*/ 53 w 904"/>
                <a:gd name="T9" fmla="*/ 4 h 544"/>
                <a:gd name="T10" fmla="*/ 46 w 904"/>
                <a:gd name="T11" fmla="*/ 7 h 544"/>
                <a:gd name="T12" fmla="*/ 40 w 904"/>
                <a:gd name="T13" fmla="*/ 10 h 544"/>
                <a:gd name="T14" fmla="*/ 33 w 904"/>
                <a:gd name="T15" fmla="*/ 14 h 544"/>
                <a:gd name="T16" fmla="*/ 27 w 904"/>
                <a:gd name="T17" fmla="*/ 18 h 544"/>
                <a:gd name="T18" fmla="*/ 22 w 904"/>
                <a:gd name="T19" fmla="*/ 23 h 544"/>
                <a:gd name="T20" fmla="*/ 16 w 904"/>
                <a:gd name="T21" fmla="*/ 28 h 544"/>
                <a:gd name="T22" fmla="*/ 12 w 904"/>
                <a:gd name="T23" fmla="*/ 34 h 544"/>
                <a:gd name="T24" fmla="*/ 9 w 904"/>
                <a:gd name="T25" fmla="*/ 40 h 544"/>
                <a:gd name="T26" fmla="*/ 5 w 904"/>
                <a:gd name="T27" fmla="*/ 47 h 544"/>
                <a:gd name="T28" fmla="*/ 3 w 904"/>
                <a:gd name="T29" fmla="*/ 54 h 544"/>
                <a:gd name="T30" fmla="*/ 1 w 904"/>
                <a:gd name="T31" fmla="*/ 61 h 544"/>
                <a:gd name="T32" fmla="*/ 0 w 904"/>
                <a:gd name="T33" fmla="*/ 69 h 544"/>
                <a:gd name="T34" fmla="*/ 0 w 904"/>
                <a:gd name="T35" fmla="*/ 77 h 544"/>
                <a:gd name="T36" fmla="*/ 0 w 904"/>
                <a:gd name="T37" fmla="*/ 544 h 544"/>
                <a:gd name="T38" fmla="*/ 904 w 904"/>
                <a:gd name="T39" fmla="*/ 544 h 544"/>
                <a:gd name="T40" fmla="*/ 904 w 904"/>
                <a:gd name="T41" fmla="*/ 77 h 544"/>
                <a:gd name="T42" fmla="*/ 904 w 904"/>
                <a:gd name="T43" fmla="*/ 69 h 544"/>
                <a:gd name="T44" fmla="*/ 903 w 904"/>
                <a:gd name="T45" fmla="*/ 61 h 544"/>
                <a:gd name="T46" fmla="*/ 901 w 904"/>
                <a:gd name="T47" fmla="*/ 54 h 544"/>
                <a:gd name="T48" fmla="*/ 899 w 904"/>
                <a:gd name="T49" fmla="*/ 47 h 544"/>
                <a:gd name="T50" fmla="*/ 896 w 904"/>
                <a:gd name="T51" fmla="*/ 40 h 544"/>
                <a:gd name="T52" fmla="*/ 892 w 904"/>
                <a:gd name="T53" fmla="*/ 34 h 544"/>
                <a:gd name="T54" fmla="*/ 888 w 904"/>
                <a:gd name="T55" fmla="*/ 28 h 544"/>
                <a:gd name="T56" fmla="*/ 882 w 904"/>
                <a:gd name="T57" fmla="*/ 23 h 544"/>
                <a:gd name="T58" fmla="*/ 877 w 904"/>
                <a:gd name="T59" fmla="*/ 18 h 544"/>
                <a:gd name="T60" fmla="*/ 871 w 904"/>
                <a:gd name="T61" fmla="*/ 14 h 544"/>
                <a:gd name="T62" fmla="*/ 866 w 904"/>
                <a:gd name="T63" fmla="*/ 10 h 544"/>
                <a:gd name="T64" fmla="*/ 859 w 904"/>
                <a:gd name="T65" fmla="*/ 7 h 544"/>
                <a:gd name="T66" fmla="*/ 851 w 904"/>
                <a:gd name="T67" fmla="*/ 4 h 544"/>
                <a:gd name="T68" fmla="*/ 845 w 904"/>
                <a:gd name="T69" fmla="*/ 3 h 544"/>
                <a:gd name="T70" fmla="*/ 837 w 904"/>
                <a:gd name="T71" fmla="*/ 2 h 544"/>
                <a:gd name="T72" fmla="*/ 829 w 904"/>
                <a:gd name="T7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544">
                  <a:moveTo>
                    <a:pt x="829" y="0"/>
                  </a:moveTo>
                  <a:lnTo>
                    <a:pt x="75" y="0"/>
                  </a:lnTo>
                  <a:lnTo>
                    <a:pt x="67" y="2"/>
                  </a:lnTo>
                  <a:lnTo>
                    <a:pt x="59" y="3"/>
                  </a:lnTo>
                  <a:lnTo>
                    <a:pt x="53" y="4"/>
                  </a:lnTo>
                  <a:lnTo>
                    <a:pt x="46" y="7"/>
                  </a:lnTo>
                  <a:lnTo>
                    <a:pt x="40" y="10"/>
                  </a:lnTo>
                  <a:lnTo>
                    <a:pt x="33" y="14"/>
                  </a:lnTo>
                  <a:lnTo>
                    <a:pt x="27" y="18"/>
                  </a:lnTo>
                  <a:lnTo>
                    <a:pt x="22" y="23"/>
                  </a:lnTo>
                  <a:lnTo>
                    <a:pt x="16" y="28"/>
                  </a:lnTo>
                  <a:lnTo>
                    <a:pt x="12" y="34"/>
                  </a:lnTo>
                  <a:lnTo>
                    <a:pt x="9" y="40"/>
                  </a:lnTo>
                  <a:lnTo>
                    <a:pt x="5" y="47"/>
                  </a:lnTo>
                  <a:lnTo>
                    <a:pt x="3" y="54"/>
                  </a:lnTo>
                  <a:lnTo>
                    <a:pt x="1" y="61"/>
                  </a:lnTo>
                  <a:lnTo>
                    <a:pt x="0" y="69"/>
                  </a:lnTo>
                  <a:lnTo>
                    <a:pt x="0" y="77"/>
                  </a:lnTo>
                  <a:lnTo>
                    <a:pt x="0" y="544"/>
                  </a:lnTo>
                  <a:lnTo>
                    <a:pt x="904" y="544"/>
                  </a:lnTo>
                  <a:lnTo>
                    <a:pt x="904" y="77"/>
                  </a:lnTo>
                  <a:lnTo>
                    <a:pt x="904" y="69"/>
                  </a:lnTo>
                  <a:lnTo>
                    <a:pt x="903" y="61"/>
                  </a:lnTo>
                  <a:lnTo>
                    <a:pt x="901" y="54"/>
                  </a:lnTo>
                  <a:lnTo>
                    <a:pt x="899" y="47"/>
                  </a:lnTo>
                  <a:lnTo>
                    <a:pt x="896" y="40"/>
                  </a:lnTo>
                  <a:lnTo>
                    <a:pt x="892" y="34"/>
                  </a:lnTo>
                  <a:lnTo>
                    <a:pt x="888" y="28"/>
                  </a:lnTo>
                  <a:lnTo>
                    <a:pt x="882" y="23"/>
                  </a:lnTo>
                  <a:lnTo>
                    <a:pt x="877" y="18"/>
                  </a:lnTo>
                  <a:lnTo>
                    <a:pt x="871" y="14"/>
                  </a:lnTo>
                  <a:lnTo>
                    <a:pt x="866" y="10"/>
                  </a:lnTo>
                  <a:lnTo>
                    <a:pt x="859" y="7"/>
                  </a:lnTo>
                  <a:lnTo>
                    <a:pt x="851" y="4"/>
                  </a:lnTo>
                  <a:lnTo>
                    <a:pt x="845" y="3"/>
                  </a:lnTo>
                  <a:lnTo>
                    <a:pt x="837" y="2"/>
                  </a:lnTo>
                  <a:lnTo>
                    <a:pt x="8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94">
              <a:extLst>
                <a:ext uri="{FF2B5EF4-FFF2-40B4-BE49-F238E27FC236}">
                  <a16:creationId xmlns:a16="http://schemas.microsoft.com/office/drawing/2014/main" id="{B1512375-D206-4EEE-9242-259CBDBB7E3D}"/>
                </a:ext>
              </a:extLst>
            </p:cNvPr>
            <p:cNvSpPr>
              <a:spLocks noEditPoints="1"/>
            </p:cNvSpPr>
            <p:nvPr/>
          </p:nvSpPr>
          <p:spPr bwMode="auto">
            <a:xfrm>
              <a:off x="879475" y="1000125"/>
              <a:ext cx="287338" cy="76200"/>
            </a:xfrm>
            <a:custGeom>
              <a:avLst/>
              <a:gdLst>
                <a:gd name="T0" fmla="*/ 459 w 904"/>
                <a:gd name="T1" fmla="*/ 29 h 241"/>
                <a:gd name="T2" fmla="*/ 469 w 904"/>
                <a:gd name="T3" fmla="*/ 35 h 241"/>
                <a:gd name="T4" fmla="*/ 478 w 904"/>
                <a:gd name="T5" fmla="*/ 43 h 241"/>
                <a:gd name="T6" fmla="*/ 482 w 904"/>
                <a:gd name="T7" fmla="*/ 54 h 241"/>
                <a:gd name="T8" fmla="*/ 482 w 904"/>
                <a:gd name="T9" fmla="*/ 66 h 241"/>
                <a:gd name="T10" fmla="*/ 478 w 904"/>
                <a:gd name="T11" fmla="*/ 77 h 241"/>
                <a:gd name="T12" fmla="*/ 469 w 904"/>
                <a:gd name="T13" fmla="*/ 85 h 241"/>
                <a:gd name="T14" fmla="*/ 459 w 904"/>
                <a:gd name="T15" fmla="*/ 89 h 241"/>
                <a:gd name="T16" fmla="*/ 447 w 904"/>
                <a:gd name="T17" fmla="*/ 89 h 241"/>
                <a:gd name="T18" fmla="*/ 436 w 904"/>
                <a:gd name="T19" fmla="*/ 85 h 241"/>
                <a:gd name="T20" fmla="*/ 427 w 904"/>
                <a:gd name="T21" fmla="*/ 77 h 241"/>
                <a:gd name="T22" fmla="*/ 422 w 904"/>
                <a:gd name="T23" fmla="*/ 66 h 241"/>
                <a:gd name="T24" fmla="*/ 422 w 904"/>
                <a:gd name="T25" fmla="*/ 54 h 241"/>
                <a:gd name="T26" fmla="*/ 427 w 904"/>
                <a:gd name="T27" fmla="*/ 43 h 241"/>
                <a:gd name="T28" fmla="*/ 436 w 904"/>
                <a:gd name="T29" fmla="*/ 35 h 241"/>
                <a:gd name="T30" fmla="*/ 447 w 904"/>
                <a:gd name="T31" fmla="*/ 31 h 241"/>
                <a:gd name="T32" fmla="*/ 452 w 904"/>
                <a:gd name="T33" fmla="*/ 29 h 241"/>
                <a:gd name="T34" fmla="*/ 0 w 904"/>
                <a:gd name="T35" fmla="*/ 83 h 241"/>
                <a:gd name="T36" fmla="*/ 3 w 904"/>
                <a:gd name="T37" fmla="*/ 97 h 241"/>
                <a:gd name="T38" fmla="*/ 9 w 904"/>
                <a:gd name="T39" fmla="*/ 110 h 241"/>
                <a:gd name="T40" fmla="*/ 16 w 904"/>
                <a:gd name="T41" fmla="*/ 122 h 241"/>
                <a:gd name="T42" fmla="*/ 27 w 904"/>
                <a:gd name="T43" fmla="*/ 132 h 241"/>
                <a:gd name="T44" fmla="*/ 40 w 904"/>
                <a:gd name="T45" fmla="*/ 141 h 241"/>
                <a:gd name="T46" fmla="*/ 53 w 904"/>
                <a:gd name="T47" fmla="*/ 147 h 241"/>
                <a:gd name="T48" fmla="*/ 67 w 904"/>
                <a:gd name="T49" fmla="*/ 150 h 241"/>
                <a:gd name="T50" fmla="*/ 437 w 904"/>
                <a:gd name="T51" fmla="*/ 150 h 241"/>
                <a:gd name="T52" fmla="*/ 195 w 904"/>
                <a:gd name="T53" fmla="*/ 211 h 241"/>
                <a:gd name="T54" fmla="*/ 190 w 904"/>
                <a:gd name="T55" fmla="*/ 212 h 241"/>
                <a:gd name="T56" fmla="*/ 186 w 904"/>
                <a:gd name="T57" fmla="*/ 215 h 241"/>
                <a:gd name="T58" fmla="*/ 182 w 904"/>
                <a:gd name="T59" fmla="*/ 220 h 241"/>
                <a:gd name="T60" fmla="*/ 181 w 904"/>
                <a:gd name="T61" fmla="*/ 225 h 241"/>
                <a:gd name="T62" fmla="*/ 182 w 904"/>
                <a:gd name="T63" fmla="*/ 232 h 241"/>
                <a:gd name="T64" fmla="*/ 186 w 904"/>
                <a:gd name="T65" fmla="*/ 236 h 241"/>
                <a:gd name="T66" fmla="*/ 190 w 904"/>
                <a:gd name="T67" fmla="*/ 240 h 241"/>
                <a:gd name="T68" fmla="*/ 195 w 904"/>
                <a:gd name="T69" fmla="*/ 241 h 241"/>
                <a:gd name="T70" fmla="*/ 742 w 904"/>
                <a:gd name="T71" fmla="*/ 241 h 241"/>
                <a:gd name="T72" fmla="*/ 747 w 904"/>
                <a:gd name="T73" fmla="*/ 239 h 241"/>
                <a:gd name="T74" fmla="*/ 752 w 904"/>
                <a:gd name="T75" fmla="*/ 234 h 241"/>
                <a:gd name="T76" fmla="*/ 754 w 904"/>
                <a:gd name="T77" fmla="*/ 229 h 241"/>
                <a:gd name="T78" fmla="*/ 754 w 904"/>
                <a:gd name="T79" fmla="*/ 223 h 241"/>
                <a:gd name="T80" fmla="*/ 752 w 904"/>
                <a:gd name="T81" fmla="*/ 218 h 241"/>
                <a:gd name="T82" fmla="*/ 747 w 904"/>
                <a:gd name="T83" fmla="*/ 213 h 241"/>
                <a:gd name="T84" fmla="*/ 742 w 904"/>
                <a:gd name="T85" fmla="*/ 211 h 241"/>
                <a:gd name="T86" fmla="*/ 468 w 904"/>
                <a:gd name="T87" fmla="*/ 211 h 241"/>
                <a:gd name="T88" fmla="*/ 829 w 904"/>
                <a:gd name="T89" fmla="*/ 150 h 241"/>
                <a:gd name="T90" fmla="*/ 845 w 904"/>
                <a:gd name="T91" fmla="*/ 149 h 241"/>
                <a:gd name="T92" fmla="*/ 859 w 904"/>
                <a:gd name="T93" fmla="*/ 145 h 241"/>
                <a:gd name="T94" fmla="*/ 871 w 904"/>
                <a:gd name="T95" fmla="*/ 137 h 241"/>
                <a:gd name="T96" fmla="*/ 882 w 904"/>
                <a:gd name="T97" fmla="*/ 128 h 241"/>
                <a:gd name="T98" fmla="*/ 892 w 904"/>
                <a:gd name="T99" fmla="*/ 117 h 241"/>
                <a:gd name="T100" fmla="*/ 899 w 904"/>
                <a:gd name="T101" fmla="*/ 104 h 241"/>
                <a:gd name="T102" fmla="*/ 903 w 904"/>
                <a:gd name="T103" fmla="*/ 90 h 241"/>
                <a:gd name="T104" fmla="*/ 904 w 904"/>
                <a:gd name="T105" fmla="*/ 75 h 241"/>
                <a:gd name="T106" fmla="*/ 0 w 904"/>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4" h="241">
                  <a:moveTo>
                    <a:pt x="452" y="29"/>
                  </a:moveTo>
                  <a:lnTo>
                    <a:pt x="459" y="29"/>
                  </a:lnTo>
                  <a:lnTo>
                    <a:pt x="464" y="32"/>
                  </a:lnTo>
                  <a:lnTo>
                    <a:pt x="469" y="35"/>
                  </a:lnTo>
                  <a:lnTo>
                    <a:pt x="473" y="38"/>
                  </a:lnTo>
                  <a:lnTo>
                    <a:pt x="478" y="43"/>
                  </a:lnTo>
                  <a:lnTo>
                    <a:pt x="480" y="48"/>
                  </a:lnTo>
                  <a:lnTo>
                    <a:pt x="482" y="54"/>
                  </a:lnTo>
                  <a:lnTo>
                    <a:pt x="482" y="59"/>
                  </a:lnTo>
                  <a:lnTo>
                    <a:pt x="482" y="66"/>
                  </a:lnTo>
                  <a:lnTo>
                    <a:pt x="480" y="71"/>
                  </a:lnTo>
                  <a:lnTo>
                    <a:pt x="478" y="77"/>
                  </a:lnTo>
                  <a:lnTo>
                    <a:pt x="473" y="81"/>
                  </a:lnTo>
                  <a:lnTo>
                    <a:pt x="469" y="85"/>
                  </a:lnTo>
                  <a:lnTo>
                    <a:pt x="464" y="87"/>
                  </a:lnTo>
                  <a:lnTo>
                    <a:pt x="459" y="89"/>
                  </a:lnTo>
                  <a:lnTo>
                    <a:pt x="452" y="90"/>
                  </a:lnTo>
                  <a:lnTo>
                    <a:pt x="447" y="89"/>
                  </a:lnTo>
                  <a:lnTo>
                    <a:pt x="440" y="87"/>
                  </a:lnTo>
                  <a:lnTo>
                    <a:pt x="436" y="85"/>
                  </a:lnTo>
                  <a:lnTo>
                    <a:pt x="431" y="81"/>
                  </a:lnTo>
                  <a:lnTo>
                    <a:pt x="427" y="77"/>
                  </a:lnTo>
                  <a:lnTo>
                    <a:pt x="424" y="71"/>
                  </a:lnTo>
                  <a:lnTo>
                    <a:pt x="422" y="66"/>
                  </a:lnTo>
                  <a:lnTo>
                    <a:pt x="422" y="59"/>
                  </a:lnTo>
                  <a:lnTo>
                    <a:pt x="422" y="54"/>
                  </a:lnTo>
                  <a:lnTo>
                    <a:pt x="424" y="48"/>
                  </a:lnTo>
                  <a:lnTo>
                    <a:pt x="427" y="43"/>
                  </a:lnTo>
                  <a:lnTo>
                    <a:pt x="431" y="38"/>
                  </a:lnTo>
                  <a:lnTo>
                    <a:pt x="436" y="35"/>
                  </a:lnTo>
                  <a:lnTo>
                    <a:pt x="440" y="32"/>
                  </a:lnTo>
                  <a:lnTo>
                    <a:pt x="447" y="31"/>
                  </a:lnTo>
                  <a:lnTo>
                    <a:pt x="452" y="29"/>
                  </a:lnTo>
                  <a:lnTo>
                    <a:pt x="452" y="29"/>
                  </a:lnTo>
                  <a:close/>
                  <a:moveTo>
                    <a:pt x="0" y="75"/>
                  </a:moveTo>
                  <a:lnTo>
                    <a:pt x="0" y="83"/>
                  </a:lnTo>
                  <a:lnTo>
                    <a:pt x="1" y="90"/>
                  </a:lnTo>
                  <a:lnTo>
                    <a:pt x="3" y="97"/>
                  </a:lnTo>
                  <a:lnTo>
                    <a:pt x="5" y="104"/>
                  </a:lnTo>
                  <a:lnTo>
                    <a:pt x="9" y="110"/>
                  </a:lnTo>
                  <a:lnTo>
                    <a:pt x="12" y="117"/>
                  </a:lnTo>
                  <a:lnTo>
                    <a:pt x="16" y="122"/>
                  </a:lnTo>
                  <a:lnTo>
                    <a:pt x="22" y="128"/>
                  </a:lnTo>
                  <a:lnTo>
                    <a:pt x="27" y="132"/>
                  </a:lnTo>
                  <a:lnTo>
                    <a:pt x="33" y="137"/>
                  </a:lnTo>
                  <a:lnTo>
                    <a:pt x="40" y="141"/>
                  </a:lnTo>
                  <a:lnTo>
                    <a:pt x="46" y="145"/>
                  </a:lnTo>
                  <a:lnTo>
                    <a:pt x="53" y="147"/>
                  </a:lnTo>
                  <a:lnTo>
                    <a:pt x="59" y="149"/>
                  </a:lnTo>
                  <a:lnTo>
                    <a:pt x="67" y="150"/>
                  </a:lnTo>
                  <a:lnTo>
                    <a:pt x="75" y="150"/>
                  </a:lnTo>
                  <a:lnTo>
                    <a:pt x="437" y="150"/>
                  </a:lnTo>
                  <a:lnTo>
                    <a:pt x="437" y="211"/>
                  </a:lnTo>
                  <a:lnTo>
                    <a:pt x="195" y="211"/>
                  </a:lnTo>
                  <a:lnTo>
                    <a:pt x="192" y="211"/>
                  </a:lnTo>
                  <a:lnTo>
                    <a:pt x="190" y="212"/>
                  </a:lnTo>
                  <a:lnTo>
                    <a:pt x="188" y="213"/>
                  </a:lnTo>
                  <a:lnTo>
                    <a:pt x="186" y="215"/>
                  </a:lnTo>
                  <a:lnTo>
                    <a:pt x="183" y="218"/>
                  </a:lnTo>
                  <a:lnTo>
                    <a:pt x="182" y="220"/>
                  </a:lnTo>
                  <a:lnTo>
                    <a:pt x="181" y="223"/>
                  </a:lnTo>
                  <a:lnTo>
                    <a:pt x="181" y="225"/>
                  </a:lnTo>
                  <a:lnTo>
                    <a:pt x="181" y="229"/>
                  </a:lnTo>
                  <a:lnTo>
                    <a:pt x="182" y="232"/>
                  </a:lnTo>
                  <a:lnTo>
                    <a:pt x="183" y="234"/>
                  </a:lnTo>
                  <a:lnTo>
                    <a:pt x="186" y="236"/>
                  </a:lnTo>
                  <a:lnTo>
                    <a:pt x="188" y="239"/>
                  </a:lnTo>
                  <a:lnTo>
                    <a:pt x="190" y="240"/>
                  </a:lnTo>
                  <a:lnTo>
                    <a:pt x="192" y="241"/>
                  </a:lnTo>
                  <a:lnTo>
                    <a:pt x="195" y="241"/>
                  </a:lnTo>
                  <a:lnTo>
                    <a:pt x="739" y="241"/>
                  </a:lnTo>
                  <a:lnTo>
                    <a:pt x="742" y="241"/>
                  </a:lnTo>
                  <a:lnTo>
                    <a:pt x="745" y="240"/>
                  </a:lnTo>
                  <a:lnTo>
                    <a:pt x="747" y="239"/>
                  </a:lnTo>
                  <a:lnTo>
                    <a:pt x="750" y="236"/>
                  </a:lnTo>
                  <a:lnTo>
                    <a:pt x="752" y="234"/>
                  </a:lnTo>
                  <a:lnTo>
                    <a:pt x="753" y="232"/>
                  </a:lnTo>
                  <a:lnTo>
                    <a:pt x="754" y="229"/>
                  </a:lnTo>
                  <a:lnTo>
                    <a:pt x="754" y="225"/>
                  </a:lnTo>
                  <a:lnTo>
                    <a:pt x="754" y="223"/>
                  </a:lnTo>
                  <a:lnTo>
                    <a:pt x="753" y="220"/>
                  </a:lnTo>
                  <a:lnTo>
                    <a:pt x="752" y="218"/>
                  </a:lnTo>
                  <a:lnTo>
                    <a:pt x="750" y="215"/>
                  </a:lnTo>
                  <a:lnTo>
                    <a:pt x="747" y="213"/>
                  </a:lnTo>
                  <a:lnTo>
                    <a:pt x="745" y="212"/>
                  </a:lnTo>
                  <a:lnTo>
                    <a:pt x="742" y="211"/>
                  </a:lnTo>
                  <a:lnTo>
                    <a:pt x="739" y="211"/>
                  </a:lnTo>
                  <a:lnTo>
                    <a:pt x="468" y="211"/>
                  </a:lnTo>
                  <a:lnTo>
                    <a:pt x="468" y="150"/>
                  </a:lnTo>
                  <a:lnTo>
                    <a:pt x="829" y="150"/>
                  </a:lnTo>
                  <a:lnTo>
                    <a:pt x="837" y="150"/>
                  </a:lnTo>
                  <a:lnTo>
                    <a:pt x="845" y="149"/>
                  </a:lnTo>
                  <a:lnTo>
                    <a:pt x="851" y="147"/>
                  </a:lnTo>
                  <a:lnTo>
                    <a:pt x="859" y="145"/>
                  </a:lnTo>
                  <a:lnTo>
                    <a:pt x="866" y="141"/>
                  </a:lnTo>
                  <a:lnTo>
                    <a:pt x="871" y="137"/>
                  </a:lnTo>
                  <a:lnTo>
                    <a:pt x="877" y="132"/>
                  </a:lnTo>
                  <a:lnTo>
                    <a:pt x="882" y="128"/>
                  </a:lnTo>
                  <a:lnTo>
                    <a:pt x="888" y="122"/>
                  </a:lnTo>
                  <a:lnTo>
                    <a:pt x="892" y="117"/>
                  </a:lnTo>
                  <a:lnTo>
                    <a:pt x="896" y="110"/>
                  </a:lnTo>
                  <a:lnTo>
                    <a:pt x="899" y="104"/>
                  </a:lnTo>
                  <a:lnTo>
                    <a:pt x="901" y="97"/>
                  </a:lnTo>
                  <a:lnTo>
                    <a:pt x="903" y="90"/>
                  </a:lnTo>
                  <a:lnTo>
                    <a:pt x="904" y="83"/>
                  </a:lnTo>
                  <a:lnTo>
                    <a:pt x="904" y="75"/>
                  </a:lnTo>
                  <a:lnTo>
                    <a:pt x="904" y="0"/>
                  </a:lnTo>
                  <a:lnTo>
                    <a:pt x="0" y="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9971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325258" y="1544068"/>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2930403"/>
            <a:ext cx="9144000" cy="997196"/>
          </a:xfrm>
        </p:spPr>
        <p:txBody>
          <a:bodyPr lIns="0" tIns="0" rIns="0" bIns="0" anchor="ctr">
            <a:spAutoFit/>
          </a:bodyPr>
          <a:lstStyle/>
          <a:p>
            <a:r>
              <a:rPr lang="en-US" sz="7200" b="1" dirty="0">
                <a:solidFill>
                  <a:schemeClr val="bg1"/>
                </a:solidFill>
              </a:rPr>
              <a:t>Thank You</a:t>
            </a:r>
            <a:endParaRPr lang="en-US" sz="7200" dirty="0">
              <a:solidFill>
                <a:schemeClr val="accent4"/>
              </a:solidFill>
            </a:endParaRPr>
          </a:p>
        </p:txBody>
      </p:sp>
    </p:spTree>
    <p:extLst>
      <p:ext uri="{BB962C8B-B14F-4D97-AF65-F5344CB8AC3E}">
        <p14:creationId xmlns:p14="http://schemas.microsoft.com/office/powerpoint/2010/main" val="1923038163"/>
      </p:ext>
    </p:extLst>
  </p:cSld>
  <p:clrMapOvr>
    <a:masterClrMapping/>
  </p:clrMapOvr>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KZXXQUUWFKWZ-1817279113-2232</_dlc_DocId>
    <_dlc_DocIdUrl xmlns="5aa91b91-1b5c-47ee-93a7-b2620ed781e0">
      <Url>https://earrth.pnnl.gov/_layouts/15/DocIdRedir.aspx?ID=KZXXQUUWFKWZ-1817279113-2232</Url>
      <Description>KZXXQUUWFKWZ-1817279113-2232</Description>
    </_dlc_DocIdUrl>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609EDA-869E-4BE5-AE5D-B898C584B6F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5057C64-0486-4B01-AA79-169C706F23E8}"/>
</file>

<file path=customXml/itemProps3.xml><?xml version="1.0" encoding="utf-8"?>
<ds:datastoreItem xmlns:ds="http://schemas.openxmlformats.org/officeDocument/2006/customXml" ds:itemID="{E34CCAD1-D22C-48F2-AEC7-1DEDF1C20091}"/>
</file>

<file path=customXml/itemProps4.xml><?xml version="1.0" encoding="utf-8"?>
<ds:datastoreItem xmlns:ds="http://schemas.openxmlformats.org/officeDocument/2006/customXml" ds:itemID="{61C78114-6E53-442E-981B-067BA44C618D}"/>
</file>

<file path=docProps/app.xml><?xml version="1.0" encoding="utf-8"?>
<Properties xmlns="http://schemas.openxmlformats.org/officeDocument/2006/extended-properties" xmlns:vt="http://schemas.openxmlformats.org/officeDocument/2006/docPropsVTypes">
  <Template>Project analysis, from 24Slides</Template>
  <TotalTime>5638</TotalTime>
  <Words>1741</Words>
  <Application>Microsoft Office PowerPoint</Application>
  <PresentationFormat>Widescreen</PresentationFormat>
  <Paragraphs>204</Paragraphs>
  <Slides>18</Slides>
  <Notes>18</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Amasis MT Pro Medium</vt:lpstr>
      <vt:lpstr>Arial</vt:lpstr>
      <vt:lpstr>Calibri</vt:lpstr>
      <vt:lpstr>Century Gothic</vt:lpstr>
      <vt:lpstr>Segoe UI Light</vt:lpstr>
      <vt:lpstr>Office Theme</vt:lpstr>
      <vt:lpstr>RAMP Data Management Jessica Strongin, US NRC</vt:lpstr>
      <vt:lpstr>Project analysis slide 6</vt:lpstr>
      <vt:lpstr>Project analysis slide 3</vt:lpstr>
      <vt:lpstr>Project analysis slide 4</vt:lpstr>
      <vt:lpstr>Project analysis slide 6</vt:lpstr>
      <vt:lpstr>Demo Time!</vt:lpstr>
      <vt:lpstr>Project analysis slide 10</vt:lpstr>
      <vt:lpstr>Project analysis slide 2</vt:lpstr>
      <vt:lpstr>Thank You</vt:lpstr>
      <vt:lpstr>Project analysis slide 3</vt:lpstr>
      <vt:lpstr>Project analysis slide 4</vt:lpstr>
      <vt:lpstr>Project analysis slide 3</vt:lpstr>
      <vt:lpstr>Project analysis slide 5</vt:lpstr>
      <vt:lpstr>Project analysis slide 6</vt:lpstr>
      <vt:lpstr>Project analysis slide 7</vt:lpstr>
      <vt:lpstr>Project analysis slide 8</vt:lpstr>
      <vt:lpstr>Project analysis slide 10</vt:lpstr>
      <vt:lpstr>Project analysis slide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RAMP Data Analytics Presentation</dc:title>
  <dc:creator>Strongin, Jessica</dc:creator>
  <cp:lastModifiedBy>Strongin, Jessica</cp:lastModifiedBy>
  <cp:revision>5</cp:revision>
  <dcterms:created xsi:type="dcterms:W3CDTF">2021-10-18T21:18:04Z</dcterms:created>
  <dcterms:modified xsi:type="dcterms:W3CDTF">2021-10-25T12:05:15Z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5066046a-c530-4467-b216-35891f67d952</vt:lpwstr>
  </property>
</Properties>
</file>