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4"/>
  </p:sldMasterIdLst>
  <p:notesMasterIdLst>
    <p:notesMasterId r:id="rId19"/>
  </p:notesMasterIdLst>
  <p:sldIdLst>
    <p:sldId id="256" r:id="rId5"/>
    <p:sldId id="257" r:id="rId6"/>
    <p:sldId id="258" r:id="rId7"/>
    <p:sldId id="278" r:id="rId8"/>
    <p:sldId id="261" r:id="rId9"/>
    <p:sldId id="263" r:id="rId10"/>
    <p:sldId id="264" r:id="rId11"/>
    <p:sldId id="279" r:id="rId12"/>
    <p:sldId id="270" r:id="rId13"/>
    <p:sldId id="271" r:id="rId14"/>
    <p:sldId id="268" r:id="rId15"/>
    <p:sldId id="280" r:id="rId16"/>
    <p:sldId id="269" r:id="rId17"/>
    <p:sldId id="26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6357" autoAdjust="0"/>
  </p:normalViewPr>
  <p:slideViewPr>
    <p:cSldViewPr snapToGrid="0">
      <p:cViewPr varScale="1">
        <p:scale>
          <a:sx n="110" d="100"/>
          <a:sy n="110" d="100"/>
        </p:scale>
        <p:origin x="5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775CA-7537-4AB6-BF6C-96910041BBC3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C9A8B-6423-4DD8-A52A-D5F1BE33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8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CBB6-E2AC-4BA1-A748-02338F623A5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0" y="1856001"/>
            <a:ext cx="4543514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0AEBC-05E3-4C84-B19E-92E4DA9C18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00" y="4335676"/>
            <a:ext cx="4543514" cy="1569468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[name]</a:t>
            </a:r>
          </a:p>
          <a:p>
            <a:r>
              <a:rPr lang="en-US" dirty="0"/>
              <a:t>[title]</a:t>
            </a:r>
          </a:p>
          <a:p>
            <a:r>
              <a:rPr lang="en-US" dirty="0"/>
              <a:t>Corvallis, Oregon</a:t>
            </a:r>
          </a:p>
          <a:p>
            <a:r>
              <a:rPr lang="en-US" dirty="0"/>
              <a:t>First.last@rcdsoftware.com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6AF13-3D65-480A-9BB7-96002FAF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66F8-AA73-4FD8-AF51-69D0AE6E4C13}" type="datetime1">
              <a:rPr lang="en-US" smtClean="0"/>
              <a:t>10/6/2023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37B74BB-6BEF-4214-9521-74EE6BA9F06D}"/>
              </a:ext>
            </a:extLst>
          </p:cNvPr>
          <p:cNvGrpSpPr/>
          <p:nvPr userDrawn="1"/>
        </p:nvGrpSpPr>
        <p:grpSpPr>
          <a:xfrm>
            <a:off x="0" y="0"/>
            <a:ext cx="12192002" cy="1140849"/>
            <a:chOff x="-2" y="0"/>
            <a:chExt cx="12192002" cy="114084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AB26A6D-4FFB-44D6-BD8E-C9D281831937}"/>
                </a:ext>
              </a:extLst>
            </p:cNvPr>
            <p:cNvSpPr/>
            <p:nvPr/>
          </p:nvSpPr>
          <p:spPr>
            <a:xfrm>
              <a:off x="-2" y="0"/>
              <a:ext cx="12191999" cy="380283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72F992E-5463-4B43-924F-8386B40894C9}"/>
                </a:ext>
              </a:extLst>
            </p:cNvPr>
            <p:cNvSpPr/>
            <p:nvPr/>
          </p:nvSpPr>
          <p:spPr>
            <a:xfrm>
              <a:off x="-1" y="380283"/>
              <a:ext cx="12192000" cy="380283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704725B-9809-4836-9350-B70C81E2CD37}"/>
                </a:ext>
              </a:extLst>
            </p:cNvPr>
            <p:cNvSpPr/>
            <p:nvPr/>
          </p:nvSpPr>
          <p:spPr>
            <a:xfrm>
              <a:off x="0" y="760566"/>
              <a:ext cx="12192000" cy="380283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4F9CFB4-950B-4994-BBBC-7EE4DB8225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118" y="2102211"/>
            <a:ext cx="3620456" cy="362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73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07022-D910-4198-A60D-ABF4BC42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90F54-76D7-4772-A83B-21B084F3A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E621C-A1CD-4CAB-B1DA-D6CBC4444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4C8F-3E7C-4A95-B0F0-1BB077C2F5AD}" type="datetime1">
              <a:rPr lang="en-US" smtClean="0"/>
              <a:t>10/6/2023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27C27-7AF3-4530-913C-415476B0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B3027C-1A26-4EEA-881B-10C1F3A02534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7F1C0E0-12A2-44BE-8FC4-8C14B2334FFC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30C6AED-49CD-4F35-B5F8-F8C5C2A9BB43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146896D-0BA4-4504-80AB-5B94BDBC9323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46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461F8-6677-4BA5-94A3-442F180D3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3C587-1087-4473-B614-D6E1D60CE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0DD6F-350E-463A-827F-B76CA4437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9A641-0094-4F45-BEA6-1217550AD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BFF5-E414-40C9-9F12-4C08C83509FF}" type="datetime1">
              <a:rPr lang="en-US" smtClean="0"/>
              <a:t>10/6/2023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35D95-9861-4033-9473-1A73451D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6D4A51F-F343-48F7-A5BF-E0E3B1A63368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DCDA1AE-5911-40E7-B4B7-54CDD6D8D7ED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602D955-64F7-42E1-B707-7488C70EA8EF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319268A-2A30-4638-8C36-70E28C6ACEFA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7339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DC1C1-1ABD-48A3-9FF2-96D4B905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7"/>
            <a:ext cx="10515600" cy="10223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6A71F-26A6-4E85-88AF-40404AE52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54632-FA7D-40D1-BDF1-D6907A9FB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E1FA92-91B5-4C63-BFEE-566A559A46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E01C8F-5DB8-4C61-AAFC-6C787E78D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12645B-EF4D-46AE-98F9-EBCE8712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0EBD-BA2F-4E87-B18D-7E4D9CE17EAA}" type="datetime1">
              <a:rPr lang="en-US" smtClean="0"/>
              <a:t>10/6/2023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E3652-E5BB-4050-B95D-35607D9AD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033C18-89A9-4989-90CD-84F3D40D5E19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DEAC560-71A3-4675-8CF7-13468B81A9F0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1AFDBE5-C132-41F0-AFAF-3303FF5012F5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2419CAE-E13B-4200-A1B0-2BBF54D9498A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7992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C4C16-8AAD-44E5-A854-D187E3B8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C2C64F-CDEC-4A8A-ACAF-39004380F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2621-10F7-46E3-A931-E17B6BC9F495}" type="datetime1">
              <a:rPr lang="en-US" smtClean="0"/>
              <a:t>10/6/2023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61A9A-B442-4C57-A22D-A4CE93303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30D0E97-699D-4911-BEAA-A7D4D8EB04A0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FE9F794-7212-4F60-A35E-8CF7EAD09EA6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26CEC16-30EA-4FEA-BAA2-6AE26154592E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398281F-17BA-4523-A331-9A4304F3EED9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0837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75834-0297-447C-9FF1-306882C73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D671D-D2C2-4BC4-8E91-2E7ED131DA5D}" type="datetime1">
              <a:rPr lang="en-US" smtClean="0"/>
              <a:t>10/6/2023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9EBD8-E740-4CE5-97FA-0A8FEC3E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DA66423-FA57-44A5-9D88-83DF24ADAAC7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1857567-7CB9-47F5-8E6B-D2CDB5CF9A49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B9FBA7-9CF7-4A1D-A668-33B97C75C406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2BC3113-49C1-43EE-9ED4-E73D3DAD51C9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5216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93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563D1F-B01B-4906-A680-BC0AF076C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722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F76C8-5540-434D-8EE4-D9BF52621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99715"/>
            <a:ext cx="10515600" cy="4177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B9DD1-EA31-42D4-82BC-E425E8521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72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C0A0AD1-2026-4F47-B2DE-8E29523CDCAE}" type="datetime1">
              <a:rPr lang="en-US" smtClean="0"/>
              <a:t>10/6/2023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5C743-AF0C-4D2C-841E-4E8564BD1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1535" y="637172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77F7B41-FD57-4489-AAB8-D17CF179067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ECBE43E-328A-486A-A00D-F33F5F2DF2A6}"/>
              </a:ext>
            </a:extLst>
          </p:cNvPr>
          <p:cNvGrpSpPr/>
          <p:nvPr userDrawn="1"/>
        </p:nvGrpSpPr>
        <p:grpSpPr>
          <a:xfrm>
            <a:off x="10125814" y="210268"/>
            <a:ext cx="1761816" cy="607933"/>
            <a:chOff x="10125814" y="210268"/>
            <a:chExt cx="1761816" cy="60793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F3B636B-600D-4ECD-9FEA-54ED684EE9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25814" y="210268"/>
              <a:ext cx="1754889" cy="387443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19EC1E6-764C-4CED-A830-4F76E9E7440C}"/>
                </a:ext>
              </a:extLst>
            </p:cNvPr>
            <p:cNvSpPr txBox="1"/>
            <p:nvPr userDrawn="1"/>
          </p:nvSpPr>
          <p:spPr>
            <a:xfrm>
              <a:off x="10226598" y="571980"/>
              <a:ext cx="166103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Corvallis, Seattle, and Austin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28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61" r:id="rId4"/>
    <p:sldLayoutId id="2147483662" r:id="rId5"/>
    <p:sldLayoutId id="2147483663" r:id="rId6"/>
    <p:sldLayoutId id="2147483664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E1C3F-D8F1-4FE7-B924-202470726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7013" y="1856000"/>
            <a:ext cx="6828311" cy="2742125"/>
          </a:xfrm>
        </p:spPr>
        <p:txBody>
          <a:bodyPr>
            <a:noAutofit/>
          </a:bodyPr>
          <a:lstStyle/>
          <a:p>
            <a:r>
              <a:rPr lang="en-US" sz="4400" dirty="0"/>
              <a:t>Bremsstrahlung Emissions from Internal Beta Emitters</a:t>
            </a:r>
            <a:br>
              <a:rPr lang="en-US" sz="4400" dirty="0"/>
            </a:br>
            <a:r>
              <a:rPr lang="en-US" sz="2000" dirty="0"/>
              <a:t>10 CFR 35.75 (Patient Release); RG 8.39, Rev 2</a:t>
            </a:r>
            <a:br>
              <a:rPr lang="en-US" sz="2000" dirty="0"/>
            </a:br>
            <a:r>
              <a:rPr lang="en-US" sz="2000" dirty="0"/>
              <a:t>NRC Contract No: 31310019C0027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97D45F-42ED-421A-82F1-AF813CDADD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89411" y="4345577"/>
            <a:ext cx="4543514" cy="1569468"/>
          </a:xfrm>
        </p:spPr>
        <p:txBody>
          <a:bodyPr/>
          <a:lstStyle/>
          <a:p>
            <a:r>
              <a:rPr lang="en-US" dirty="0"/>
              <a:t>D. L. Boozer, PhD, CHP</a:t>
            </a:r>
          </a:p>
          <a:p>
            <a:r>
              <a:rPr lang="en-US" dirty="0"/>
              <a:t>D. M. Hamby, PhD</a:t>
            </a:r>
          </a:p>
        </p:txBody>
      </p:sp>
    </p:spTree>
    <p:extLst>
      <p:ext uri="{BB962C8B-B14F-4D97-AF65-F5344CB8AC3E}">
        <p14:creationId xmlns:p14="http://schemas.microsoft.com/office/powerpoint/2010/main" val="1149515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2BF0F-3996-4155-86E1-35735F066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5" y="764819"/>
            <a:ext cx="10515600" cy="1009651"/>
          </a:xfrm>
        </p:spPr>
        <p:txBody>
          <a:bodyPr>
            <a:noAutofit/>
          </a:bodyPr>
          <a:lstStyle/>
          <a:p>
            <a:r>
              <a:rPr lang="en-US" dirty="0"/>
              <a:t>Comparisons with MCNP (continuous energy)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14AD8C2-395C-410C-B357-C9BAE18FDD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 bwMode="auto">
          <a:xfrm>
            <a:off x="2551611" y="1878760"/>
            <a:ext cx="6635933" cy="4765879"/>
          </a:xfrm>
          <a:prstGeom prst="rect">
            <a:avLst/>
          </a:prstGeom>
          <a:noFill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75F10B4-1671-42FB-8782-806451E5E05B}"/>
              </a:ext>
            </a:extLst>
          </p:cNvPr>
          <p:cNvSpPr/>
          <p:nvPr/>
        </p:nvSpPr>
        <p:spPr>
          <a:xfrm>
            <a:off x="3545011" y="2201403"/>
            <a:ext cx="475861" cy="3825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205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EDE6-119B-44B6-8665-C65494433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with Real World Data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A45BA9E3-E1F7-49B0-AAA9-D6B4961B25A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64920" y="1999715"/>
                <a:ext cx="9342120" cy="4177247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Yttrium-90 microspheres are used for cancer treatment by direct tumor implantation</a:t>
                </a:r>
              </a:p>
              <a:p>
                <a:r>
                  <a:rPr lang="en-US" sz="2400" dirty="0" err="1"/>
                  <a:t>Sirtex</a:t>
                </a:r>
                <a:r>
                  <a:rPr lang="en-US" sz="2400" dirty="0"/>
                  <a:t> (a manufacturer of the SIR-Sphere® Y-90 resin microsphere) studied the average bremsstrahlung dose rate from an injected patient</a:t>
                </a:r>
              </a:p>
              <a:p>
                <a:r>
                  <a:rPr lang="en-US" sz="2400" dirty="0"/>
                  <a:t>In their study:</a:t>
                </a:r>
              </a:p>
              <a:p>
                <a:pPr lvl="1"/>
                <a:r>
                  <a:rPr lang="en-US" sz="2000" dirty="0"/>
                  <a:t>2.1 GBq implanted into patient's abdomen</a:t>
                </a:r>
              </a:p>
              <a:p>
                <a:pPr lvl="1"/>
                <a:r>
                  <a:rPr lang="en-US" sz="2000" dirty="0"/>
                  <a:t>approximately 6 hours post implantation, exposure rate was 1.5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000" dirty="0" err="1"/>
                  <a:t>Sv</a:t>
                </a:r>
                <a:r>
                  <a:rPr lang="en-US" sz="2000" dirty="0"/>
                  <a:t>/</a:t>
                </a:r>
                <a:r>
                  <a:rPr lang="en-US" sz="2000" dirty="0" err="1"/>
                  <a:t>hr</a:t>
                </a:r>
                <a:r>
                  <a:rPr lang="en-US" sz="2000" dirty="0"/>
                  <a:t> at 1 m</a:t>
                </a:r>
              </a:p>
              <a:p>
                <a:r>
                  <a:rPr lang="en-US" sz="2400" dirty="0"/>
                  <a:t>Results of this work:</a:t>
                </a:r>
              </a:p>
              <a:p>
                <a:pPr lvl="1"/>
                <a:r>
                  <a:rPr lang="en-US" sz="2000" dirty="0"/>
                  <a:t>2.1 </a:t>
                </a:r>
                <a:r>
                  <a:rPr lang="en-US" sz="2000" dirty="0" err="1"/>
                  <a:t>GBq</a:t>
                </a:r>
                <a:r>
                  <a:rPr lang="en-US" sz="2000" dirty="0"/>
                  <a:t> implanted into 2 cm of tissue</a:t>
                </a:r>
              </a:p>
              <a:p>
                <a:pPr lvl="1"/>
                <a:r>
                  <a:rPr lang="en-US" sz="2000" dirty="0"/>
                  <a:t>decay-corrected dose rate = 1.6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000" dirty="0" err="1"/>
                  <a:t>Sv</a:t>
                </a:r>
                <a:r>
                  <a:rPr lang="en-US" sz="2000" dirty="0"/>
                  <a:t>/</a:t>
                </a:r>
                <a:r>
                  <a:rPr lang="en-US" sz="2000" dirty="0" err="1"/>
                  <a:t>hr</a:t>
                </a:r>
                <a:r>
                  <a:rPr lang="en-US" sz="2000" dirty="0"/>
                  <a:t> at 1 m</a:t>
                </a:r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A45BA9E3-E1F7-49B0-AAA9-D6B4961B25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4920" y="1999715"/>
                <a:ext cx="9342120" cy="4177247"/>
              </a:xfrm>
              <a:blipFill>
                <a:blip r:embed="rId2"/>
                <a:stretch>
                  <a:fillRect l="-914" t="-2044" r="-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9874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B1795-4FA5-4E28-8729-976665080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Calculated Photon Emissions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9C45E-E824-41E6-811C-5472A18BD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4A1803D-F735-4E02-A76A-F962BF8E3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503020"/>
              </p:ext>
            </p:extLst>
          </p:nvPr>
        </p:nvGraphicFramePr>
        <p:xfrm>
          <a:off x="2032000" y="2036378"/>
          <a:ext cx="8128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1287371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70616566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7759194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6868834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625576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Radionuclide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Gamma/X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MonoE</a:t>
                      </a:r>
                      <a:r>
                        <a:rPr lang="en-US" sz="1600" dirty="0"/>
                        <a:t> electrons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Continuous beta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735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30000" dirty="0"/>
                        <a:t>32</a:t>
                      </a:r>
                      <a:r>
                        <a:rPr lang="en-US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4.74E-04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4.74E-04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986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30000" dirty="0"/>
                        <a:t>90</a:t>
                      </a:r>
                      <a:r>
                        <a:rPr lang="en-US" sz="1600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5.94E-07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2.26E-07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7.97E-04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7.98E-04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76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30000" dirty="0"/>
                        <a:t>106</a:t>
                      </a:r>
                      <a:r>
                        <a:rPr lang="en-US" sz="1600" dirty="0"/>
                        <a:t>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6.54E-08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6.54E-08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303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30000" dirty="0"/>
                        <a:t>106</a:t>
                      </a:r>
                      <a:r>
                        <a:rPr lang="en-US" sz="1600" dirty="0"/>
                        <a:t>Ru implant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1.44E-07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1.44E-07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46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30000" dirty="0"/>
                        <a:t>111</a:t>
                      </a:r>
                      <a:r>
                        <a:rPr lang="en-US" sz="1600" dirty="0"/>
                        <a:t>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4.00E-03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2.19E-07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1.69E-04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4.17E-03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67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30000" dirty="0"/>
                        <a:t>166</a:t>
                      </a:r>
                      <a:r>
                        <a:rPr lang="en-US" sz="1600" dirty="0"/>
                        <a:t>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4.79E-03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4.30E-06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4.65E-04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5.26E-03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93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30000" dirty="0"/>
                        <a:t>169</a:t>
                      </a:r>
                      <a:r>
                        <a:rPr lang="en-US" sz="1600" dirty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6.03E-07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2.98E-10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2.53E-05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2.59E-05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609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30000" dirty="0"/>
                        <a:t>177</a:t>
                      </a:r>
                      <a:r>
                        <a:rPr lang="en-US" sz="1600" dirty="0"/>
                        <a:t>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5.44E-03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2.74E-06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4.05E-05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5.48E-03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657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30000" dirty="0"/>
                        <a:t>186</a:t>
                      </a:r>
                      <a:r>
                        <a:rPr lang="en-US" sz="16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3.42E-03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3.17E-06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1.41E-04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3.57E-03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796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30000" dirty="0"/>
                        <a:t>188</a:t>
                      </a:r>
                      <a:r>
                        <a:rPr lang="en-US" sz="16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8.90e-03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3.96E-06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5.77E-04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9.48E-03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715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154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64CC1-C92C-4910-B1BD-6DB5235C2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21269-A0B0-45C3-8806-E911EE2326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815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65A735-2455-4808-89D1-2DEF0B2B1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6CB3AA-26E4-4D53-AD5A-02D1AB8B0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6138"/>
            <a:ext cx="10515600" cy="33860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Bethe, H.A.; </a:t>
            </a: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Heitler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W. On the stopping of fast particles and on the creation of positive electrons. </a:t>
            </a:r>
            <a:r>
              <a:rPr lang="en-US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Proceedings of the Royal Society of London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Series A, Containing Papers of a Mathematical and Physical Character. 146(856); 83-112: 1934.</a:t>
            </a:r>
          </a:p>
          <a:p>
            <a:pPr>
              <a:lnSpc>
                <a:spcPct val="100000"/>
              </a:lnSpc>
            </a:pP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Heitler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W. </a:t>
            </a:r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quantum theory of radiation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3</a:t>
            </a:r>
            <a:r>
              <a:rPr lang="en-US" sz="20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ed. Dover Publications. Mineola, NY. 2003.</a:t>
            </a:r>
          </a:p>
          <a:p>
            <a:pPr>
              <a:lnSpc>
                <a:spcPct val="100000"/>
              </a:lnSpc>
            </a:pP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Shultis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J.K.; </a:t>
            </a: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Faw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R.E. </a:t>
            </a:r>
            <a:r>
              <a:rPr lang="en-US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Radiation Shielding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American Nuclear Society. La Grange Park, IL. 2000.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Wyard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S.J. Intensity distributions of bremsstrahlung from beta rays. </a:t>
            </a:r>
            <a:r>
              <a:rPr lang="en-US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Proceedings of the Physical Society of London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A65, 377, 1952.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20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B4419-5CB1-4F4B-8594-DFC086C62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13BC8-A6EE-4C2C-A319-F6523CA082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/>
                  <a:t>Dose-Rate Kernel:  a mathematical function for dose rate determination at a point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</a:rPr>
                      <m:t>𝐫</m:t>
                    </m:r>
                  </m:oMath>
                </a14:m>
                <a:r>
                  <a:rPr lang="en-US" sz="2400" dirty="0"/>
                  <a:t> due to photon emissions from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𝐫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en-US" sz="2400" b="1" dirty="0"/>
              </a:p>
              <a:p>
                <a:endParaRPr lang="en-US" sz="2400" b="1" dirty="0"/>
              </a:p>
              <a:p>
                <a:r>
                  <a:rPr lang="en-US" sz="2400" dirty="0"/>
                  <a:t>Bremsstrahlung photons are created because of acceleration of electric charge</a:t>
                </a:r>
              </a:p>
              <a:p>
                <a:pPr lvl="1"/>
                <a:r>
                  <a:rPr lang="en-US" sz="2000" dirty="0"/>
                  <a:t>energy spectrum is continuous from 0 to kinetic energy of the slowing charge</a:t>
                </a:r>
              </a:p>
              <a:p>
                <a:pPr lvl="1"/>
                <a:r>
                  <a:rPr lang="en-US" sz="2000" dirty="0"/>
                  <a:t>generally, bremsstrahlung is only significant for low mass, relativistic particles</a:t>
                </a:r>
              </a:p>
              <a:p>
                <a:pPr lvl="1"/>
                <a:r>
                  <a:rPr lang="en-US" sz="2000" dirty="0"/>
                  <a:t>two types of bremsstrahlung:</a:t>
                </a:r>
              </a:p>
              <a:p>
                <a:pPr lvl="2"/>
                <a:r>
                  <a:rPr lang="en-US" sz="1800" u="sng" dirty="0"/>
                  <a:t>outer</a:t>
                </a:r>
                <a:r>
                  <a:rPr lang="en-US" sz="1800" dirty="0"/>
                  <a:t> – resulting from deceleration of particles as they traverse a medium</a:t>
                </a:r>
              </a:p>
              <a:p>
                <a:pPr lvl="3"/>
                <a:r>
                  <a:rPr lang="en-US" sz="1600" dirty="0"/>
                  <a:t>bremsstrahlung as we usually think about it</a:t>
                </a:r>
              </a:p>
              <a:p>
                <a:pPr lvl="2"/>
                <a:r>
                  <a:rPr lang="en-US" sz="1800" u="sng" dirty="0"/>
                  <a:t>inner</a:t>
                </a:r>
                <a:r>
                  <a:rPr lang="en-US" sz="1800" dirty="0"/>
                  <a:t> – resulting from the acceleration of charged particles as they are produced</a:t>
                </a:r>
              </a:p>
              <a:p>
                <a:pPr lvl="3"/>
                <a:r>
                  <a:rPr lang="en-US" sz="1600" dirty="0"/>
                  <a:t>usually insignificant and we’ve ignored it in this model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713BC8-A6EE-4C2C-A319-F6523CA082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20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0509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7B123-77F9-451D-87EE-CD922B054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Energy Spectrum from an X-Ray Tube	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1CFC163-351F-4C9C-894E-CBD651C6EB9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62062" y="2291272"/>
            <a:ext cx="5059363" cy="3052897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0FDE72-3E68-4527-BE64-23F3020DB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7826" y="2182598"/>
            <a:ext cx="5849224" cy="2615906"/>
          </a:xfrm>
        </p:spPr>
        <p:txBody>
          <a:bodyPr>
            <a:normAutofit/>
          </a:bodyPr>
          <a:lstStyle/>
          <a:p>
            <a:r>
              <a:rPr lang="en-US" sz="2400" dirty="0"/>
              <a:t>Bremsstrahlung energy spectra are complex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electron source spectrum</a:t>
            </a:r>
          </a:p>
          <a:p>
            <a:pPr lvl="1"/>
            <a:r>
              <a:rPr lang="en-US" sz="2000" dirty="0"/>
              <a:t>initial photon creation</a:t>
            </a:r>
          </a:p>
          <a:p>
            <a:pPr lvl="1"/>
            <a:r>
              <a:rPr lang="en-US" sz="2000" dirty="0"/>
              <a:t>attenuation due to shielding material</a:t>
            </a:r>
          </a:p>
          <a:p>
            <a:pPr lvl="1"/>
            <a:r>
              <a:rPr lang="en-US" sz="2000" dirty="0"/>
              <a:t>attenuation due to distance</a:t>
            </a:r>
          </a:p>
          <a:p>
            <a:pPr lvl="1"/>
            <a:r>
              <a:rPr lang="en-US" sz="2000" dirty="0"/>
              <a:t>usually includes characteristic X rays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F847FB-06C0-49B4-9909-A51CE179FDAA}"/>
              </a:ext>
            </a:extLst>
          </p:cNvPr>
          <p:cNvSpPr/>
          <p:nvPr/>
        </p:nvSpPr>
        <p:spPr>
          <a:xfrm>
            <a:off x="3188619" y="2571078"/>
            <a:ext cx="2348116" cy="4489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30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6BB84-6B8C-4A89-94BF-AA517596F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C29D9-674C-4EA7-8D07-378039973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Provide a mathematical and scientific basis for estimating dose due to bremsstrahlung radiation emitted from:</a:t>
            </a:r>
          </a:p>
          <a:p>
            <a:pPr lvl="1"/>
            <a:r>
              <a:rPr lang="en-US" sz="2000" dirty="0"/>
              <a:t>an embedded electron/beta source</a:t>
            </a:r>
          </a:p>
          <a:p>
            <a:pPr lvl="1"/>
            <a:r>
              <a:rPr lang="en-US" sz="2000" dirty="0"/>
              <a:t>a diagnostic X-ray tube</a:t>
            </a:r>
          </a:p>
          <a:p>
            <a:endParaRPr lang="en-US" sz="2400" dirty="0"/>
          </a:p>
          <a:p>
            <a:r>
              <a:rPr lang="en-US" sz="2400" dirty="0"/>
              <a:t>Practical applications:</a:t>
            </a:r>
          </a:p>
          <a:p>
            <a:pPr lvl="1"/>
            <a:r>
              <a:rPr lang="en-US" sz="2000" dirty="0"/>
              <a:t>bystander dosimetry following radiopharmaceutical administration</a:t>
            </a:r>
          </a:p>
          <a:p>
            <a:pPr lvl="1"/>
            <a:r>
              <a:rPr lang="en-US" sz="2000" dirty="0"/>
              <a:t>developing photon energy spectrum for diagnostic-procedure dosimetry</a:t>
            </a:r>
          </a:p>
          <a:p>
            <a:pPr lvl="1"/>
            <a:r>
              <a:rPr lang="en-US" sz="2000" dirty="0"/>
              <a:t>input for Monte Carlo simulation</a:t>
            </a:r>
          </a:p>
        </p:txBody>
      </p:sp>
    </p:spTree>
    <p:extLst>
      <p:ext uri="{BB962C8B-B14F-4D97-AF65-F5344CB8AC3E}">
        <p14:creationId xmlns:p14="http://schemas.microsoft.com/office/powerpoint/2010/main" val="583157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82EF659-2744-4896-9BBE-0400B1B29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Bremsstrahlung Energy Spectrum Estimates*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6D2F17D-5376-4149-8EE4-FFF653D14C89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519419" y="2035350"/>
                <a:ext cx="7391400" cy="4351338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/>
                  <a:t>Bremsstrahlung emission intensity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=4 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n-US" sz="1800" b="0" dirty="0"/>
              </a:p>
              <a:p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 can be normalized to estimate the number distribution of bremsstrahlung photons of energy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000" dirty="0"/>
                  <a:t> emitted given monoenergetic electrons of energy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br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6D2F17D-5376-4149-8EE4-FFF653D14C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519419" y="2035350"/>
                <a:ext cx="7391400" cy="4351338"/>
              </a:xfrm>
              <a:blipFill>
                <a:blip r:embed="rId2"/>
                <a:stretch>
                  <a:fillRect l="-742" t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C2DCFD6A-FAED-4DE6-8158-5A824A0FB60D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7844031" y="4643135"/>
                <a:ext cx="3375870" cy="1341143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1400" dirty="0"/>
                  <a:t> = energy of emerging photon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1400" dirty="0"/>
                  <a:t> = initial energy of slowing electron</a:t>
                </a:r>
              </a:p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𝑌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400" dirty="0"/>
                  <a:t> = fraction of incident electron energy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1400" dirty="0"/>
                  <a:t> subsequently emitted as bremsstrahlung</a:t>
                </a:r>
              </a:p>
            </p:txBody>
          </p:sp>
        </mc:Choice>
        <mc:Fallback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C2DCFD6A-FAED-4DE6-8158-5A824A0FB6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7844031" y="4643135"/>
                <a:ext cx="3375870" cy="1341143"/>
              </a:xfrm>
              <a:blipFill>
                <a:blip r:embed="rId3"/>
                <a:stretch>
                  <a:fillRect l="-361" t="-1818" b="-3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25F9ADAB-CB67-4853-84E0-0C8BEA1572C9}"/>
              </a:ext>
            </a:extLst>
          </p:cNvPr>
          <p:cNvSpPr txBox="1"/>
          <p:nvPr/>
        </p:nvSpPr>
        <p:spPr>
          <a:xfrm>
            <a:off x="4449311" y="6422910"/>
            <a:ext cx="56630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(*Bethe and </a:t>
            </a:r>
            <a:r>
              <a:rPr lang="en-US" sz="1400" dirty="0" err="1"/>
              <a:t>Heitler</a:t>
            </a:r>
            <a:r>
              <a:rPr lang="en-US" sz="1400" dirty="0"/>
              <a:t> 1934; </a:t>
            </a:r>
            <a:r>
              <a:rPr lang="en-US" sz="1400" dirty="0" err="1"/>
              <a:t>Wyard</a:t>
            </a:r>
            <a:r>
              <a:rPr lang="en-US" sz="1400" dirty="0"/>
              <a:t> 1952; </a:t>
            </a:r>
            <a:r>
              <a:rPr lang="en-US" sz="1400" dirty="0" err="1"/>
              <a:t>Shultis</a:t>
            </a:r>
            <a:r>
              <a:rPr lang="en-US" sz="1400" dirty="0"/>
              <a:t> and </a:t>
            </a:r>
            <a:r>
              <a:rPr lang="en-US" sz="1400" dirty="0" err="1"/>
              <a:t>Faw</a:t>
            </a:r>
            <a:r>
              <a:rPr lang="en-US" sz="1400" dirty="0"/>
              <a:t> 2000; </a:t>
            </a:r>
            <a:r>
              <a:rPr lang="en-US" sz="1400" dirty="0" err="1"/>
              <a:t>Heitler</a:t>
            </a:r>
            <a:r>
              <a:rPr lang="en-US" sz="1400" dirty="0"/>
              <a:t> 2003)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F189149-A3A8-4105-A0D2-0AA66DEC81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1151" y="1735767"/>
            <a:ext cx="3521629" cy="268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075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300C9-8DE7-4A7F-958B-A8D7593F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Bremsstrahlung Dose-Rate Kernel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9883A3E-6BDA-4AD7-AE62-394644A0A9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0086" y="2218933"/>
                <a:ext cx="9891160" cy="3628194"/>
              </a:xfrm>
            </p:spPr>
            <p:txBody>
              <a:bodyPr>
                <a:noAutofit/>
              </a:bodyPr>
              <a:lstStyle/>
              <a:p>
                <a:r>
                  <a:rPr lang="en-US" sz="2000" dirty="0"/>
                  <a:t>Then, the differential bremsstrahlung photon fluence at distance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000" dirty="0"/>
                  <a:t> from the source is:</a:t>
                </a:r>
              </a:p>
              <a:p>
                <a:pPr marL="0" indent="0">
                  <a:buNone/>
                </a:pPr>
                <a:endParaRPr lang="en-US" sz="1700" dirty="0"/>
              </a:p>
              <a:p>
                <a:pPr marL="369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7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700" b="0" i="1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num>
                        <m:den>
                          <m:r>
                            <a:rPr lang="en-US" sz="17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a:rPr lang="en-US" sz="17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7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7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700" b="0" i="0" smtClean="0">
                              <a:latin typeface="Cambria Math" panose="02040503050406030204" pitchFamily="18" charset="0"/>
                            </a:rPr>
                            <m:t>br</m:t>
                          </m:r>
                        </m:sub>
                      </m:sSub>
                      <m:d>
                        <m:dPr>
                          <m:ctrlPr>
                            <a:rPr lang="en-US" sz="17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en-US" sz="17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e>
                      </m:d>
                      <m:r>
                        <a:rPr lang="en-US" sz="17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7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1700" i="1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US" sz="17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sSup>
                                <m:sSupPr>
                                  <m:ctrlP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sz="1700" dirty="0"/>
              </a:p>
              <a:p>
                <a:endParaRPr lang="en-US" sz="1700" dirty="0"/>
              </a:p>
              <a:p>
                <a:r>
                  <a:rPr lang="en-US" sz="2000" dirty="0"/>
                  <a:t>Allowing calculation of a bremsstrahlung dose-rate kernel from the slowing of monoenergetic electrons of energy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2000" dirty="0"/>
                  <a:t> [mSv m² GBq</a:t>
                </a:r>
                <a:r>
                  <a:rPr lang="en-US" sz="2000" baseline="30000" dirty="0"/>
                  <a:t>-1</a:t>
                </a:r>
                <a:r>
                  <a:rPr lang="en-US" sz="2000" dirty="0"/>
                  <a:t> h</a:t>
                </a:r>
                <a:r>
                  <a:rPr lang="en-US" sz="2000" baseline="30000" dirty="0"/>
                  <a:t>-1</a:t>
                </a:r>
                <a:r>
                  <a:rPr lang="en-US" sz="2000" dirty="0"/>
                  <a:t>]:</a:t>
                </a:r>
              </a:p>
              <a:p>
                <a:pPr marL="0" indent="0">
                  <a:buNone/>
                </a:pPr>
                <a:endParaRPr lang="en-US" sz="1700" dirty="0"/>
              </a:p>
              <a:p>
                <a:pPr marL="369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7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7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e>
                        <m:sub>
                          <m:r>
                            <a:rPr lang="en-US" sz="17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sz="17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700" b="0" i="1" smtClean="0"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7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7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nary>
                            <m:nary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700" b="0" i="0" smtClean="0">
                                      <a:latin typeface="Cambria Math" panose="02040503050406030204" pitchFamily="18" charset="0"/>
                                    </a:rPr>
                                    <m:t>min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7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7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sz="17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sub>
                              </m:sSub>
                            </m:sup>
                            <m:e>
                              <m:sSub>
                                <m:sSubPr>
                                  <m:ctrlP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7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700" b="0" i="1" smtClean="0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sz="17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  <m:sSub>
                                        <m:sSubPr>
                                          <m:ctrlPr>
                                            <a:rPr lang="en-US" sz="17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700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en-US" sz="17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sub>
                                  </m:sSub>
                                </m:num>
                                <m:den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700" b="0" i="0" smtClean="0">
                                      <a:latin typeface="Cambria Math" panose="02040503050406030204" pitchFamily="18" charset="0"/>
                                    </a:rPr>
                                    <m:t>br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7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700" b="0" i="1" smtClean="0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US" sz="17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700" b="0" i="1" smtClean="0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n-US" sz="17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sub>
                                  </m:sSub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17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700" b="0" i="1" smtClean="0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7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US" sz="17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7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7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sz="17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en-US" sz="17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9883A3E-6BDA-4AD7-AE62-394644A0A9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0086" y="2218933"/>
                <a:ext cx="9891160" cy="3628194"/>
              </a:xfrm>
              <a:blipFill>
                <a:blip r:embed="rId2"/>
                <a:stretch>
                  <a:fillRect l="-555" t="-1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810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300C9-8DE7-4A7F-958B-A8D7593F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Bremsstrahlung Dose-Rate Kernel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9883A3E-6BDA-4AD7-AE62-394644A0A95C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227189" y="1921168"/>
                <a:ext cx="5257801" cy="408958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000" dirty="0"/>
                  <a:t>For beta emissions:</a:t>
                </a:r>
              </a:p>
              <a:p>
                <a:pPr marL="0" indent="0">
                  <a:buNone/>
                </a:pPr>
                <a:endParaRPr lang="en-US" sz="1700" dirty="0"/>
              </a:p>
              <a:p>
                <a:pPr marL="369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7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7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700" b="0" i="0" smtClean="0">
                              <a:latin typeface="Cambria Math" panose="02040503050406030204" pitchFamily="18" charset="0"/>
                            </a:rPr>
                            <m:t>br</m:t>
                          </m:r>
                        </m:sub>
                      </m:sSub>
                      <m:d>
                        <m:dPr>
                          <m:ctrlPr>
                            <a:rPr lang="en-US" sz="17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e>
                      </m:d>
                      <m:r>
                        <a:rPr lang="en-US" sz="17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7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700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sub>
                          </m:sSub>
                        </m:sup>
                        <m:e>
                          <m:sSub>
                            <m:sSub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700" b="0" i="0" smtClean="0">
                                  <a:latin typeface="Cambria Math" panose="02040503050406030204" pitchFamily="18" charset="0"/>
                                </a:rPr>
                                <m:t>br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7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7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700" dirty="0"/>
              </a:p>
              <a:p>
                <a:pPr marL="0" indent="0">
                  <a:buNone/>
                </a:pPr>
                <a:endParaRPr lang="en-US" sz="1700" dirty="0"/>
              </a:p>
              <a:p>
                <a:r>
                  <a:rPr lang="en-US" sz="2000" dirty="0"/>
                  <a:t>Plot generated assuming electrons are traveling through 20 mm of tissue to create the bremsstrahlung photons</a:t>
                </a:r>
              </a:p>
              <a:p>
                <a:r>
                  <a:rPr lang="en-US" sz="2000" dirty="0"/>
                  <a:t>However, photons are assumed emitted isotropically from a point</a:t>
                </a:r>
              </a:p>
              <a:p>
                <a:endParaRPr lang="en-US" sz="1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en-US" sz="1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d>
                        <m:dPr>
                          <m:ctrlPr>
                            <a:rPr lang="en-US" sz="17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Pre>
                            <m:sPre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32</m:t>
                              </m:r>
                            </m:sup>
                            <m:e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sPre>
                        </m:e>
                      </m:d>
                      <m:r>
                        <a:rPr lang="en-US" sz="1700" b="0" i="1" smtClean="0">
                          <a:latin typeface="Cambria Math" panose="02040503050406030204" pitchFamily="18" charset="0"/>
                        </a:rPr>
                        <m:t>=4.73</m:t>
                      </m:r>
                      <m:r>
                        <a:rPr lang="en-US" sz="17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1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7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7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en-US" sz="17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7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𝑚𝑆𝑣</m:t>
                              </m:r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𝐺𝐵𝑞</m:t>
                              </m:r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7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7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9883A3E-6BDA-4AD7-AE62-394644A0A9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227189" y="1921168"/>
                <a:ext cx="5257801" cy="4089589"/>
              </a:xfrm>
              <a:blipFill>
                <a:blip r:embed="rId2"/>
                <a:stretch>
                  <a:fillRect l="-1044" t="-2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A597CBC-E36E-4A66-B6C7-6ECC5B0C2F2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19961" y="2504158"/>
            <a:ext cx="5486129" cy="39428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88DD84-0EB5-40A2-9EC2-F1D83A2ABEEF}"/>
              </a:ext>
            </a:extLst>
          </p:cNvPr>
          <p:cNvSpPr txBox="1"/>
          <p:nvPr/>
        </p:nvSpPr>
        <p:spPr>
          <a:xfrm>
            <a:off x="1996580" y="2134826"/>
            <a:ext cx="215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  <a:r>
              <a:rPr lang="en-US" baseline="-25000" dirty="0"/>
              <a:t>max</a:t>
            </a:r>
            <a:r>
              <a:rPr lang="en-US" dirty="0"/>
              <a:t> (</a:t>
            </a:r>
            <a:r>
              <a:rPr lang="en-US" baseline="30000" dirty="0"/>
              <a:t>32</a:t>
            </a:r>
            <a:r>
              <a:rPr lang="en-US" dirty="0"/>
              <a:t>P) = 1.71 MeV</a:t>
            </a:r>
          </a:p>
        </p:txBody>
      </p:sp>
    </p:spTree>
    <p:extLst>
      <p:ext uri="{BB962C8B-B14F-4D97-AF65-F5344CB8AC3E}">
        <p14:creationId xmlns:p14="http://schemas.microsoft.com/office/powerpoint/2010/main" val="1903878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7F646-2B2B-4384-AEC9-42E5DF48F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73722"/>
            <a:ext cx="10700657" cy="1009651"/>
          </a:xfrm>
        </p:spPr>
        <p:txBody>
          <a:bodyPr>
            <a:normAutofit/>
          </a:bodyPr>
          <a:lstStyle/>
          <a:p>
            <a:r>
              <a:rPr lang="en-US" dirty="0"/>
              <a:t>Dose-Rate Kernel as a Function of Max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B2B8C8-0F66-4E8C-9E58-C3F72C0E551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65535" y="2066827"/>
                <a:ext cx="4563610" cy="2991734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/>
                  <a:t>For scenarios of four encasement materials (see legend)</a:t>
                </a:r>
              </a:p>
              <a:p>
                <a:r>
                  <a:rPr lang="en-US" sz="2000" dirty="0"/>
                  <a:t>Dashed lines represent power function relationship of bremsstrahlung dose kernels based on maximum beta energy</a:t>
                </a:r>
              </a:p>
              <a:p>
                <a:r>
                  <a:rPr lang="en-US" sz="2000" dirty="0"/>
                  <a:t>Dose kernel for 20 mm tissue:</a:t>
                </a:r>
              </a:p>
              <a:p>
                <a:endParaRPr lang="en-US" sz="17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en-US" sz="1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  <m:r>
                        <a:rPr lang="en-US" sz="1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7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0.0002</m:t>
                      </m:r>
                      <m:sSup>
                        <m:sSupPr>
                          <m:ctrlPr>
                            <a:rPr lang="en-US" sz="1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7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𝑚𝑎𝑥</m:t>
                                  </m:r>
                                </m:sub>
                                <m:sup>
                                  <m:r>
                                    <a:rPr lang="en-US" sz="17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n-US" sz="1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1.8</m:t>
                          </m:r>
                        </m:sup>
                      </m:sSup>
                    </m:oMath>
                  </m:oMathPara>
                </a14:m>
                <a:endParaRPr lang="en-US" sz="1700" dirty="0"/>
              </a:p>
              <a:p>
                <a:pPr marL="0" indent="0">
                  <a:buNone/>
                </a:pPr>
                <a:endParaRPr lang="en-US" sz="17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B2B8C8-0F66-4E8C-9E58-C3F72C0E551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65535" y="2066827"/>
                <a:ext cx="4563610" cy="2991734"/>
              </a:xfrm>
              <a:blipFill>
                <a:blip r:embed="rId2"/>
                <a:stretch>
                  <a:fillRect l="-1202" t="-2037" r="-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4502B-2932-4806-8EE0-111045827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9455AC-544C-4CE5-83D4-B514ACE77D7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7011" y="1999715"/>
            <a:ext cx="6668563" cy="431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080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2BF0F-3996-4155-86E1-35735F066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Comparisons with MCNP (monoenergetic)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14AD8C2-395C-410C-B357-C9BAE18FDD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04170" y="2009208"/>
            <a:ext cx="6383659" cy="4563224"/>
          </a:xfrm>
          <a:prstGeom prst="rect">
            <a:avLst/>
          </a:prstGeom>
          <a:noFill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5D2EFB5-F8A7-458A-B4DC-6E965F4F8851}"/>
              </a:ext>
            </a:extLst>
          </p:cNvPr>
          <p:cNvSpPr/>
          <p:nvPr/>
        </p:nvSpPr>
        <p:spPr>
          <a:xfrm>
            <a:off x="3827901" y="2218819"/>
            <a:ext cx="475861" cy="3825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4633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966"/>
      </a:accent1>
      <a:accent2>
        <a:srgbClr val="DC4405"/>
      </a:accent2>
      <a:accent3>
        <a:srgbClr val="4B9CD3"/>
      </a:accent3>
      <a:accent4>
        <a:srgbClr val="FFC000"/>
      </a:accent4>
      <a:accent5>
        <a:srgbClr val="92D050"/>
      </a:accent5>
      <a:accent6>
        <a:srgbClr val="7030A0"/>
      </a:accent6>
      <a:hlink>
        <a:srgbClr val="4B9CD3"/>
      </a:hlink>
      <a:folHlink>
        <a:srgbClr val="DC440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CD Presentation Template" id="{00B3DD91-18F7-4707-AA9A-9DD826AE7E73}" vid="{9E634E56-F28E-4F81-9B08-20FF1D44D6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9071de-f1d9-4b23-83dd-08b1335a1407">
      <Terms xmlns="http://schemas.microsoft.com/office/infopath/2007/PartnerControls"/>
    </lcf76f155ced4ddcb4097134ff3c332f>
    <TaxCatchAll xmlns="389bf431-880a-4b72-abca-ccf1bbc5d2b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4D12BCFAC0240A20826305D23CE28" ma:contentTypeVersion="13" ma:contentTypeDescription="Create a new document." ma:contentTypeScope="" ma:versionID="815590bd968ffa7419a1900d67668c43">
  <xsd:schema xmlns:xsd="http://www.w3.org/2001/XMLSchema" xmlns:xs="http://www.w3.org/2001/XMLSchema" xmlns:p="http://schemas.microsoft.com/office/2006/metadata/properties" xmlns:ns2="aa9071de-f1d9-4b23-83dd-08b1335a1407" xmlns:ns3="389bf431-880a-4b72-abca-ccf1bbc5d2b3" targetNamespace="http://schemas.microsoft.com/office/2006/metadata/properties" ma:root="true" ma:fieldsID="1eff1433509e5a9f569931aa1125b6a7" ns2:_="" ns3:_="">
    <xsd:import namespace="aa9071de-f1d9-4b23-83dd-08b1335a1407"/>
    <xsd:import namespace="389bf431-880a-4b72-abca-ccf1bbc5d2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9071de-f1d9-4b23-83dd-08b1335a14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36f26c1-4773-4e55-850a-517a34df12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9bf431-880a-4b72-abca-ccf1bbc5d2b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c27e5a9-8856-4740-9166-a61a114cd949}" ma:internalName="TaxCatchAll" ma:showField="CatchAllData" ma:web="389bf431-880a-4b72-abca-ccf1bbc5d2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889D0C3-9219-4D47-B9F3-2377CE70C431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d06d6844-9428-4cca-bef9-363f8d29b3c1"/>
    <ds:schemaRef ds:uri="http://purl.org/dc/elements/1.1/"/>
    <ds:schemaRef ds:uri="40d9f68b-69d6-403e-8d3b-2d51d93110b6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6945A35-6AF9-4AA8-A8B1-540F2AEFF3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211732-CEBF-4985-9936-F2980D0B0B59}"/>
</file>

<file path=customXml/itemProps4.xml><?xml version="1.0" encoding="utf-8"?>
<ds:datastoreItem xmlns:ds="http://schemas.openxmlformats.org/officeDocument/2006/customXml" ds:itemID="{D7903990-F70C-49CB-9EF8-9F364B43EBB7}"/>
</file>

<file path=docProps/app.xml><?xml version="1.0" encoding="utf-8"?>
<Properties xmlns="http://schemas.openxmlformats.org/officeDocument/2006/extended-properties" xmlns:vt="http://schemas.openxmlformats.org/officeDocument/2006/docPropsVTypes">
  <Template>RCD Presentation Template</Template>
  <TotalTime>322</TotalTime>
  <Words>753</Words>
  <Application>Microsoft Office PowerPoint</Application>
  <PresentationFormat>Widescreen</PresentationFormat>
  <Paragraphs>142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Custom Design</vt:lpstr>
      <vt:lpstr>Bremsstrahlung Emissions from Internal Beta Emitters 10 CFR 35.75 (Patient Release); RG 8.39, Rev 2 NRC Contract No: 31310019C0027</vt:lpstr>
      <vt:lpstr>Introduction </vt:lpstr>
      <vt:lpstr>Energy Spectrum from an X-Ray Tube </vt:lpstr>
      <vt:lpstr>Motivation</vt:lpstr>
      <vt:lpstr>Bremsstrahlung Energy Spectrum Estimates*</vt:lpstr>
      <vt:lpstr>Bremsstrahlung Dose-Rate Kernel</vt:lpstr>
      <vt:lpstr>Bremsstrahlung Dose-Rate Kernel</vt:lpstr>
      <vt:lpstr>Dose-Rate Kernel as a Function of Max Energy</vt:lpstr>
      <vt:lpstr>Comparisons with MCNP (monoenergetic)</vt:lpstr>
      <vt:lpstr>Comparisons with MCNP (continuous energy)</vt:lpstr>
      <vt:lpstr>Comparison with Real World Data</vt:lpstr>
      <vt:lpstr>Components of Calculated Photon Emissions</vt:lpstr>
      <vt:lpstr>Questions?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Tissue Dose-Rate Kernels for Bremsstrahlung Exposure from Internal Electron Emitters</dc:title>
  <dc:creator>David Hamby</dc:creator>
  <cp:lastModifiedBy>David Hamby</cp:lastModifiedBy>
  <cp:revision>50</cp:revision>
  <dcterms:created xsi:type="dcterms:W3CDTF">2023-09-27T21:40:21Z</dcterms:created>
  <dcterms:modified xsi:type="dcterms:W3CDTF">2023-10-06T16:27:46Z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0x0101004E34D12BCFAC0240A20826305D23CE28</vt:lpwstr>
  </property>
  <property fmtid="{D5CDD505-2E9C-101B-9397-08002B2CF9AE}" pid="3" name="MediaServiceImageTags">
    <vt:lpwstr/>
  </property>
  <property fmtid="{D5CDD505-2E9C-101B-9397-08002B2CF9AE}" pid="4" name="_dlc_DocIdItemGuid">
    <vt:lpwstr>dd12f0c7-0a49-4774-acaf-b2b7db559364</vt:lpwstr>
  </property>
</Properties>
</file>